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87" r:id="rId10"/>
    <p:sldId id="264" r:id="rId11"/>
    <p:sldId id="306" r:id="rId12"/>
    <p:sldId id="307" r:id="rId13"/>
    <p:sldId id="304" r:id="rId14"/>
    <p:sldId id="305" r:id="rId15"/>
    <p:sldId id="310" r:id="rId16"/>
    <p:sldId id="311" r:id="rId17"/>
    <p:sldId id="308" r:id="rId18"/>
    <p:sldId id="309" r:id="rId19"/>
    <p:sldId id="265" r:id="rId20"/>
    <p:sldId id="266" r:id="rId21"/>
    <p:sldId id="267" r:id="rId22"/>
    <p:sldId id="268" r:id="rId23"/>
    <p:sldId id="288" r:id="rId24"/>
    <p:sldId id="289" r:id="rId25"/>
    <p:sldId id="290" r:id="rId26"/>
    <p:sldId id="291" r:id="rId27"/>
    <p:sldId id="292" r:id="rId28"/>
    <p:sldId id="293" r:id="rId29"/>
    <p:sldId id="295" r:id="rId30"/>
    <p:sldId id="294" r:id="rId31"/>
    <p:sldId id="296" r:id="rId32"/>
    <p:sldId id="297" r:id="rId33"/>
    <p:sldId id="298" r:id="rId34"/>
    <p:sldId id="299" r:id="rId35"/>
    <p:sldId id="300" r:id="rId36"/>
    <p:sldId id="301" r:id="rId37"/>
    <p:sldId id="302" r:id="rId38"/>
    <p:sldId id="303" r:id="rId39"/>
    <p:sldId id="273" r:id="rId40"/>
    <p:sldId id="274" r:id="rId41"/>
    <p:sldId id="312" r:id="rId42"/>
    <p:sldId id="314" r:id="rId43"/>
    <p:sldId id="281" r:id="rId44"/>
    <p:sldId id="278" r:id="rId45"/>
    <p:sldId id="279" r:id="rId46"/>
    <p:sldId id="280" r:id="rId47"/>
    <p:sldId id="282" r:id="rId48"/>
    <p:sldId id="283" r:id="rId49"/>
    <p:sldId id="315" r:id="rId50"/>
    <p:sldId id="316" r:id="rId51"/>
    <p:sldId id="317" r:id="rId52"/>
    <p:sldId id="318" r:id="rId53"/>
    <p:sldId id="319" r:id="rId54"/>
    <p:sldId id="320" r:id="rId55"/>
    <p:sldId id="321" r:id="rId56"/>
    <p:sldId id="322" r:id="rId57"/>
    <p:sldId id="323" r:id="rId58"/>
    <p:sldId id="324" r:id="rId59"/>
    <p:sldId id="326" r:id="rId60"/>
    <p:sldId id="325" r:id="rId61"/>
    <p:sldId id="328" r:id="rId62"/>
    <p:sldId id="275" r:id="rId63"/>
    <p:sldId id="327" r:id="rId64"/>
    <p:sldId id="277" r:id="rId65"/>
    <p:sldId id="276" r:id="rId66"/>
    <p:sldId id="313"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3" d="100"/>
          <a:sy n="73" d="100"/>
        </p:scale>
        <p:origin x="28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3400" b="1">
                <a:solidFill>
                  <a:srgbClr val="7030A0"/>
                </a:solidFill>
              </a:defRPr>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lvl1pPr>
              <a:defRPr sz="2800">
                <a:solidFill>
                  <a:srgbClr val="7030A0"/>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normAutofit/>
          </a:bodyPr>
          <a:lstStyle>
            <a:lvl1pPr>
              <a:lnSpc>
                <a:spcPct val="120000"/>
              </a:lnSpc>
              <a:defRPr sz="2000">
                <a:solidFill>
                  <a:schemeClr val="tx1"/>
                </a:solidFill>
                <a:latin typeface="Arial" panose="020B0604020202020204" pitchFamily="34" charset="0"/>
                <a:cs typeface="Arial" panose="020B0604020202020204" pitchFamily="34" charset="0"/>
              </a:defRPr>
            </a:lvl1pPr>
            <a:lvl2pPr>
              <a:lnSpc>
                <a:spcPct val="120000"/>
              </a:lnSpc>
              <a:defRPr sz="2000">
                <a:solidFill>
                  <a:schemeClr val="tx1"/>
                </a:solidFill>
                <a:latin typeface="Arial" panose="020B0604020202020204" pitchFamily="34" charset="0"/>
                <a:cs typeface="Arial" panose="020B0604020202020204" pitchFamily="34" charset="0"/>
              </a:defRPr>
            </a:lvl2pPr>
            <a:lvl3pPr>
              <a:lnSpc>
                <a:spcPct val="120000"/>
              </a:lnSpc>
              <a:defRPr sz="2000">
                <a:solidFill>
                  <a:schemeClr val="tx1"/>
                </a:solidFill>
                <a:latin typeface="Arial" panose="020B0604020202020204" pitchFamily="34" charset="0"/>
                <a:cs typeface="Arial" panose="020B0604020202020204" pitchFamily="34" charset="0"/>
              </a:defRPr>
            </a:lvl3pPr>
            <a:lvl4pPr>
              <a:lnSpc>
                <a:spcPct val="120000"/>
              </a:lnSpc>
              <a:defRPr sz="2000">
                <a:solidFill>
                  <a:schemeClr val="tx1"/>
                </a:solidFill>
                <a:latin typeface="Arial" panose="020B0604020202020204" pitchFamily="34" charset="0"/>
                <a:cs typeface="Arial" panose="020B0604020202020204" pitchFamily="34" charset="0"/>
              </a:defRPr>
            </a:lvl4pPr>
            <a:lvl5pPr>
              <a:lnSpc>
                <a:spcPct val="120000"/>
              </a:lnSpc>
              <a:defRPr sz="200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normAutofit/>
          </a:bodyPr>
          <a:lstStyle>
            <a:lvl1pPr algn="l">
              <a:defRPr sz="3000" b="1" cap="none">
                <a:solidFill>
                  <a:srgbClr val="7030A0"/>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20/04/2019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00.png"/></Relationships>
</file>

<file path=ppt/slides/_rels/slide31.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3.tmp"/></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tmp"/><Relationship Id="rId4" Type="http://schemas.openxmlformats.org/officeDocument/2006/relationships/image" Target="../media/image63.png"/></Relationships>
</file>

<file path=ppt/slides/_rels/slide4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20.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50.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0.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5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5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5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8.tmp"/><Relationship Id="rId2" Type="http://schemas.openxmlformats.org/officeDocument/2006/relationships/image" Target="../media/image750.png"/><Relationship Id="rId1" Type="http://schemas.openxmlformats.org/officeDocument/2006/relationships/slideLayout" Target="../slideLayouts/slideLayout2.xml"/><Relationship Id="rId5" Type="http://schemas.openxmlformats.org/officeDocument/2006/relationships/image" Target="../media/image100.tmp"/><Relationship Id="rId4" Type="http://schemas.openxmlformats.org/officeDocument/2006/relationships/image" Target="../media/image99.tmp"/></Relationships>
</file>

<file path=ppt/slides/_rels/slide6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slideshare.net/Nareek/three-dimensional-transformatio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vi-VN" sz="3000" b="1"/>
              <a:t>CHƯƠNG 3: CÁC PHÉP BIẾN ĐỔI ĐỒ HOẠ</a:t>
            </a:r>
            <a:br>
              <a:rPr lang="en-US" sz="3000" b="1"/>
            </a:br>
            <a:br>
              <a:rPr lang="en-US" sz="3000"/>
            </a:br>
            <a:br>
              <a:rPr lang="en-US" sz="3000"/>
            </a:br>
            <a:endParaRPr lang="en-US" sz="3000"/>
          </a:p>
        </p:txBody>
      </p:sp>
      <p:sp>
        <p:nvSpPr>
          <p:cNvPr id="3" name="Subtitle 2"/>
          <p:cNvSpPr>
            <a:spLocks noGrp="1"/>
          </p:cNvSpPr>
          <p:nvPr>
            <p:ph type="subTitle" idx="1"/>
          </p:nvPr>
        </p:nvSpPr>
        <p:spPr/>
        <p:txBody>
          <a:bodyPr>
            <a:normAutofit lnSpcReduction="10000"/>
          </a:bodyPr>
          <a:lstStyle/>
          <a:p>
            <a:r>
              <a:rPr lang="en-US"/>
              <a:t>Đoàn Vũ Thịnh</a:t>
            </a:r>
          </a:p>
          <a:p>
            <a:r>
              <a:rPr lang="en-US"/>
              <a:t>Khoa Công nghệ thông tin</a:t>
            </a:r>
          </a:p>
          <a:p>
            <a:r>
              <a:rPr lang="en-US"/>
              <a:t>Đại học Nha Trang (2019)</a:t>
            </a:r>
          </a:p>
        </p:txBody>
      </p:sp>
    </p:spTree>
    <p:extLst>
      <p:ext uri="{BB962C8B-B14F-4D97-AF65-F5344CB8AC3E}">
        <p14:creationId xmlns:p14="http://schemas.microsoft.com/office/powerpoint/2010/main" val="3839922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p:sp>
        <p:nvSpPr>
          <p:cNvPr id="3" name="Content Placeholder 2"/>
          <p:cNvSpPr>
            <a:spLocks noGrp="1"/>
          </p:cNvSpPr>
          <p:nvPr>
            <p:ph idx="1"/>
          </p:nvPr>
        </p:nvSpPr>
        <p:spPr>
          <a:xfrm>
            <a:off x="2589212" y="1264554"/>
            <a:ext cx="8915400" cy="5072745"/>
          </a:xfrm>
        </p:spPr>
        <p:txBody>
          <a:bodyPr>
            <a:normAutofit/>
          </a:bodyPr>
          <a:lstStyle/>
          <a:p>
            <a:r>
              <a:rPr lang="vi-VN" sz="2300" b="1">
                <a:solidFill>
                  <a:schemeClr val="tx1"/>
                </a:solidFill>
              </a:rPr>
              <a:t>Các phép biến đổi đối tượng</a:t>
            </a:r>
            <a:endParaRPr lang="fr-FR" sz="2300" b="1">
              <a:solidFill>
                <a:schemeClr val="tx1"/>
              </a:solidFill>
            </a:endParaRPr>
          </a:p>
          <a:p>
            <a:r>
              <a:rPr lang="en-US" b="1" i="1"/>
              <a:t>Phép biến đổi tỷ lệ</a:t>
            </a:r>
          </a:p>
          <a:p>
            <a:r>
              <a:rPr lang="vi-VN" sz="1800"/>
              <a:t>Chúng ta có thể kiểm soát vị trí của một đối tượng được chia tỷ lệ bằng cách chọn một vị trí, được gọi là điểm cố định, nghĩa là không thay đổi sau khi chuyển đổi tỷ lệ.</a:t>
            </a:r>
            <a:r>
              <a:rPr lang="en-US" sz="1800"/>
              <a:t> Điểm cố định (x</a:t>
            </a:r>
            <a:r>
              <a:rPr lang="en-US" sz="1800" baseline="-25000"/>
              <a:t>f</a:t>
            </a:r>
            <a:r>
              <a:rPr lang="en-US" sz="1800"/>
              <a:t>,y</a:t>
            </a:r>
            <a:r>
              <a:rPr lang="en-US" sz="1800" baseline="-25000"/>
              <a:t>f</a:t>
            </a:r>
            <a:r>
              <a:rPr lang="en-US" sz="1800"/>
              <a:t>) </a:t>
            </a:r>
            <a:r>
              <a:rPr lang="vi-VN" sz="1800"/>
              <a:t>có thể được chọn làm một trong các đỉnh, tâm đối tượng hoặc bất kỳ vị trí nào khác</a:t>
            </a:r>
            <a:r>
              <a:rPr lang="en-US" sz="1800"/>
              <a:t>. </a:t>
            </a:r>
            <a:r>
              <a:rPr lang="vi-VN" sz="1800"/>
              <a:t>Một đa giác sau </a:t>
            </a:r>
            <a:r>
              <a:rPr lang="en-US" sz="1800"/>
              <a:t>khi</a:t>
            </a:r>
            <a:r>
              <a:rPr lang="vi-VN" sz="1800"/>
              <a:t> được chia tỷ lệ so với điểm cố định bằng cách chia tỷ lệ khoảng cách từ mỗi đỉnh đến điểm cố định.</a:t>
            </a:r>
            <a:endParaRPr lang="en-US" sz="1800"/>
          </a:p>
          <a:p>
            <a:r>
              <a:rPr lang="en-US" sz="1800"/>
              <a:t>x’ = x</a:t>
            </a:r>
            <a:r>
              <a:rPr lang="en-US" sz="1800" baseline="-25000"/>
              <a:t>f </a:t>
            </a:r>
            <a:r>
              <a:rPr lang="en-US" sz="1800"/>
              <a:t>+ (x - x</a:t>
            </a:r>
            <a:r>
              <a:rPr lang="en-US" sz="1800" baseline="-25000"/>
              <a:t>f</a:t>
            </a:r>
            <a:r>
              <a:rPr lang="en-US" sz="1800"/>
              <a:t>).s</a:t>
            </a:r>
            <a:r>
              <a:rPr lang="en-US" sz="1800" baseline="-25000"/>
              <a:t>x</a:t>
            </a:r>
            <a:r>
              <a:rPr lang="en-US" sz="1800"/>
              <a:t>		y’ = y</a:t>
            </a:r>
            <a:r>
              <a:rPr lang="en-US" sz="1800" baseline="-25000"/>
              <a:t>f </a:t>
            </a:r>
            <a:r>
              <a:rPr lang="en-US" sz="1800"/>
              <a:t>+ (y - x</a:t>
            </a:r>
            <a:r>
              <a:rPr lang="en-US" sz="1800" baseline="-25000"/>
              <a:t>f</a:t>
            </a:r>
            <a:r>
              <a:rPr lang="en-US" sz="1800"/>
              <a:t>).s</a:t>
            </a:r>
            <a:r>
              <a:rPr lang="en-US" sz="1800" baseline="-25000"/>
              <a:t>y</a:t>
            </a:r>
          </a:p>
          <a:p>
            <a:r>
              <a:rPr lang="en-US" sz="1800"/>
              <a:t>x’ = x.s</a:t>
            </a:r>
            <a:r>
              <a:rPr lang="en-US" sz="1800" baseline="-25000"/>
              <a:t>x </a:t>
            </a:r>
            <a:r>
              <a:rPr lang="en-US" sz="1800"/>
              <a:t>+ (1 - s</a:t>
            </a:r>
            <a:r>
              <a:rPr lang="en-US" sz="1800" baseline="-25000"/>
              <a:t>x</a:t>
            </a:r>
            <a:r>
              <a:rPr lang="en-US" sz="1800"/>
              <a:t>).x</a:t>
            </a:r>
            <a:r>
              <a:rPr lang="en-US" sz="1800" baseline="-25000"/>
              <a:t>f		</a:t>
            </a:r>
            <a:r>
              <a:rPr lang="en-US" sz="1800"/>
              <a:t>y’ = y.s</a:t>
            </a:r>
            <a:r>
              <a:rPr lang="en-US" sz="1800" baseline="-25000"/>
              <a:t>f </a:t>
            </a:r>
            <a:r>
              <a:rPr lang="en-US" sz="1800"/>
              <a:t>+ (1 - s</a:t>
            </a:r>
            <a:r>
              <a:rPr lang="en-US" sz="1800" baseline="-25000"/>
              <a:t>y</a:t>
            </a:r>
            <a:r>
              <a:rPr lang="en-US" sz="1800"/>
              <a:t>).y</a:t>
            </a:r>
            <a:r>
              <a:rPr lang="en-US" sz="1800" baseline="-25000"/>
              <a:t>f</a:t>
            </a:r>
          </a:p>
          <a:p>
            <a:r>
              <a:rPr lang="en-US" sz="1800"/>
              <a:t>Với (1-s</a:t>
            </a:r>
            <a:r>
              <a:rPr lang="en-US" sz="1800" baseline="-25000"/>
              <a:t>x</a:t>
            </a:r>
            <a:r>
              <a:rPr lang="en-US" sz="1800"/>
              <a:t>) và (1-s</a:t>
            </a:r>
            <a:r>
              <a:rPr lang="en-US" sz="1800" baseline="-25000"/>
              <a:t>y</a:t>
            </a:r>
            <a:r>
              <a:rPr lang="en-US" sz="1800"/>
              <a:t>) là bất biến cho tất cả các điểm thuộc đối t</a:t>
            </a:r>
            <a:r>
              <a:rPr lang="vi-VN" sz="1800"/>
              <a:t>ư</a:t>
            </a:r>
            <a:r>
              <a:rPr lang="en-US" sz="1800"/>
              <a:t>ợng</a:t>
            </a:r>
          </a:p>
          <a:p>
            <a:endParaRPr lang="en-US" sz="1800"/>
          </a:p>
        </p:txBody>
      </p:sp>
      <p:pic>
        <p:nvPicPr>
          <p:cNvPr id="5" name="Picture 4">
            <a:extLst>
              <a:ext uri="{FF2B5EF4-FFF2-40B4-BE49-F238E27FC236}">
                <a16:creationId xmlns:a16="http://schemas.microsoft.com/office/drawing/2014/main" id="{DA601838-74D8-4762-94F5-D2A9B999C98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285287" y="4048126"/>
            <a:ext cx="2219325" cy="1809750"/>
          </a:xfrm>
          <a:prstGeom prst="rect">
            <a:avLst/>
          </a:prstGeom>
        </p:spPr>
      </p:pic>
    </p:spTree>
    <p:extLst>
      <p:ext uri="{BB962C8B-B14F-4D97-AF65-F5344CB8AC3E}">
        <p14:creationId xmlns:p14="http://schemas.microsoft.com/office/powerpoint/2010/main" val="2068010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92824" y="1264555"/>
                <a:ext cx="9297987" cy="5072745"/>
              </a:xfrm>
            </p:spPr>
            <p:txBody>
              <a:bodyPr>
                <a:normAutofit/>
              </a:bodyPr>
              <a:lstStyle/>
              <a:p>
                <a:r>
                  <a:rPr lang="en-US" sz="2400" b="1"/>
                  <a:t>Bài tập</a:t>
                </a:r>
              </a:p>
              <a:p>
                <a:r>
                  <a:rPr lang="en-US" sz="2400"/>
                  <a:t>Thực hiện tịnh tiến đối tượng có tọa độ (0,0) (1,3) (-1,2) với dx=2 và dy=1.5</a:t>
                </a:r>
                <a:endParaRPr lang="en-US" sz="2400" baseline="30000">
                  <a:ea typeface="Cambria Math" panose="02040503050406030204" pitchFamily="18" charset="0"/>
                </a:endParaRPr>
              </a:p>
              <a:p>
                <a:r>
                  <a:rPr lang="en-US" sz="2400"/>
                  <a:t>Ta có phư</a:t>
                </a:r>
                <a:r>
                  <a:rPr lang="vi-VN" sz="2400"/>
                  <a:t>ơ</a:t>
                </a:r>
                <a:r>
                  <a:rPr lang="en-US" sz="2400"/>
                  <a:t>ng trình biến đổi:</a:t>
                </a:r>
              </a:p>
              <a:p>
                <a:r>
                  <a:rPr lang="en-US" sz="2400"/>
                  <a:t>P’ = P + T Với T = </a:t>
                </a:r>
                <a14:m>
                  <m:oMath xmlns:m="http://schemas.openxmlformats.org/officeDocument/2006/math">
                    <m:d>
                      <m:dPr>
                        <m:begChr m:val="["/>
                        <m:endChr m:val="]"/>
                        <m:ctrlPr>
                          <a:rPr lang="en-US" sz="2400" i="1">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2</m:t>
                              </m:r>
                            </m:e>
                          </m:mr>
                          <m:mr>
                            <m:e>
                              <m:r>
                                <a:rPr lang="en-US" sz="2400" b="0" i="1" smtClean="0">
                                  <a:latin typeface="Cambria Math" panose="02040503050406030204" pitchFamily="18" charset="0"/>
                                </a:rPr>
                                <m:t>1.5</m:t>
                              </m:r>
                            </m:e>
                          </m:mr>
                        </m:m>
                      </m:e>
                    </m:d>
                  </m:oMath>
                </a14:m>
                <a:endParaRPr lang="en-US" sz="2400"/>
              </a:p>
              <a:p>
                <a:r>
                  <a:rPr lang="en-US" sz="2400"/>
                  <a:t>Hay </a:t>
                </a:r>
                <a14:m>
                  <m:oMath xmlns:m="http://schemas.openxmlformats.org/officeDocument/2006/math">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𝑥</m:t>
                              </m:r>
                              <m:r>
                                <a:rPr lang="en-US" sz="2400" i="1">
                                  <a:latin typeface="Cambria Math" panose="02040503050406030204" pitchFamily="18" charset="0"/>
                                </a:rPr>
                                <m:t>′</m:t>
                              </m:r>
                            </m:e>
                          </m:mr>
                          <m:mr>
                            <m:e>
                              <m:r>
                                <a:rPr lang="en-US" sz="2400" i="1">
                                  <a:latin typeface="Cambria Math" panose="02040503050406030204" pitchFamily="18" charset="0"/>
                                </a:rPr>
                                <m:t>𝑦</m:t>
                              </m:r>
                              <m:r>
                                <a:rPr lang="en-US" sz="2400" i="1">
                                  <a:latin typeface="Cambria Math" panose="02040503050406030204" pitchFamily="18" charset="0"/>
                                </a:rPr>
                                <m:t>′</m:t>
                              </m:r>
                            </m:e>
                          </m:mr>
                        </m:m>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𝑥</m:t>
                              </m:r>
                            </m:e>
                          </m:mr>
                          <m:mr>
                            <m:e>
                              <m:r>
                                <a:rPr lang="en-US" sz="2400" i="1">
                                  <a:latin typeface="Cambria Math" panose="02040503050406030204" pitchFamily="18" charset="0"/>
                                </a:rPr>
                                <m:t>𝑦</m:t>
                              </m:r>
                            </m:e>
                          </m:mr>
                        </m:m>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2</m:t>
                              </m:r>
                            </m:e>
                          </m:mr>
                          <m:mr>
                            <m:e>
                              <m:r>
                                <a:rPr lang="en-US" sz="2400" i="1">
                                  <a:latin typeface="Cambria Math" panose="02040503050406030204" pitchFamily="18" charset="0"/>
                                </a:rPr>
                                <m:t>1.5</m:t>
                              </m:r>
                            </m:e>
                          </m:mr>
                        </m:m>
                      </m:e>
                    </m:d>
                  </m:oMath>
                </a14:m>
                <a:endParaRPr lang="en-US" sz="2400"/>
              </a:p>
              <a:p>
                <a:endParaRPr lang="en-US" sz="2400"/>
              </a:p>
              <a:p>
                <a:endParaRPr lang="en-US" sz="2400"/>
              </a:p>
              <a:p>
                <a:endParaRPr lang="en-US" sz="2400" b="0" baseline="3000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92824" y="1264555"/>
                <a:ext cx="9297987" cy="5072745"/>
              </a:xfrm>
              <a:blipFill>
                <a:blip r:embed="rId2"/>
                <a:stretch>
                  <a:fillRect l="-917" t="-240" r="-183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5112725-204A-4096-89B1-A4285DC0169A}"/>
              </a:ext>
            </a:extLst>
          </p:cNvPr>
          <p:cNvPicPr>
            <a:picLocks noChangeAspect="1"/>
          </p:cNvPicPr>
          <p:nvPr/>
        </p:nvPicPr>
        <p:blipFill>
          <a:blip r:embed="rId3"/>
          <a:stretch>
            <a:fillRect/>
          </a:stretch>
        </p:blipFill>
        <p:spPr>
          <a:xfrm>
            <a:off x="8033656" y="3158227"/>
            <a:ext cx="2605391" cy="3075663"/>
          </a:xfrm>
          <a:prstGeom prst="rect">
            <a:avLst/>
          </a:prstGeom>
        </p:spPr>
      </p:pic>
    </p:spTree>
    <p:extLst>
      <p:ext uri="{BB962C8B-B14F-4D97-AF65-F5344CB8AC3E}">
        <p14:creationId xmlns:p14="http://schemas.microsoft.com/office/powerpoint/2010/main" val="77398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92824" y="1264555"/>
                <a:ext cx="9297987" cy="5072745"/>
              </a:xfrm>
            </p:spPr>
            <p:txBody>
              <a:bodyPr>
                <a:normAutofit lnSpcReduction="10000"/>
              </a:bodyPr>
              <a:lstStyle/>
              <a:p>
                <a:r>
                  <a:rPr lang="en-US" sz="2400" b="1"/>
                  <a:t>Bài tập</a:t>
                </a:r>
              </a:p>
              <a:p>
                <a:r>
                  <a:rPr lang="en-US" sz="2400"/>
                  <a:t>Ta có, tại tọa độ (0,0)</a:t>
                </a:r>
              </a:p>
              <a:p>
                <a14:m>
                  <m:oMath xmlns:m="http://schemas.openxmlformats.org/officeDocument/2006/math">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𝑥</m:t>
                              </m:r>
                              <m:r>
                                <a:rPr lang="en-US" sz="2400" i="1">
                                  <a:latin typeface="Cambria Math" panose="02040503050406030204" pitchFamily="18" charset="0"/>
                                </a:rPr>
                                <m:t>′</m:t>
                              </m:r>
                            </m:e>
                          </m:mr>
                          <m:mr>
                            <m:e>
                              <m:r>
                                <a:rPr lang="en-US" sz="2400" i="1">
                                  <a:latin typeface="Cambria Math" panose="02040503050406030204" pitchFamily="18" charset="0"/>
                                </a:rPr>
                                <m:t>𝑦</m:t>
                              </m:r>
                              <m:r>
                                <a:rPr lang="en-US" sz="2400" i="1">
                                  <a:latin typeface="Cambria Math" panose="02040503050406030204" pitchFamily="18" charset="0"/>
                                </a:rPr>
                                <m:t>′</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0</m:t>
                              </m:r>
                            </m:e>
                          </m:mr>
                          <m:mr>
                            <m:e>
                              <m:r>
                                <a:rPr lang="en-US" sz="2400" i="1">
                                  <a:latin typeface="Cambria Math" panose="02040503050406030204" pitchFamily="18" charset="0"/>
                                </a:rPr>
                                <m:t>0</m:t>
                              </m:r>
                            </m:e>
                          </m:mr>
                        </m:m>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2</m:t>
                              </m:r>
                            </m:e>
                          </m:mr>
                          <m:mr>
                            <m:e>
                              <m:r>
                                <a:rPr lang="en-US" sz="2400" i="1">
                                  <a:latin typeface="Cambria Math" panose="02040503050406030204" pitchFamily="18" charset="0"/>
                                </a:rPr>
                                <m:t>1.5</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2</m:t>
                              </m:r>
                            </m:e>
                          </m:mr>
                          <m:mr>
                            <m:e>
                              <m:r>
                                <a:rPr lang="en-US" sz="2400" b="0" i="1" smtClean="0">
                                  <a:latin typeface="Cambria Math" panose="02040503050406030204" pitchFamily="18" charset="0"/>
                                </a:rPr>
                                <m:t>1.5</m:t>
                              </m:r>
                            </m:e>
                          </m:mr>
                        </m:m>
                      </m:e>
                    </m:d>
                  </m:oMath>
                </a14:m>
                <a:endParaRPr lang="en-US" sz="2400"/>
              </a:p>
              <a:p>
                <a:r>
                  <a:rPr lang="en-US" sz="2400"/>
                  <a:t>Ta có, tại tọa độ (1,3)</a:t>
                </a:r>
              </a:p>
              <a:p>
                <a14:m>
                  <m:oMath xmlns:m="http://schemas.openxmlformats.org/officeDocument/2006/math">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𝑥</m:t>
                              </m:r>
                              <m:r>
                                <a:rPr lang="en-US" sz="2400" i="1">
                                  <a:latin typeface="Cambria Math" panose="02040503050406030204" pitchFamily="18" charset="0"/>
                                </a:rPr>
                                <m:t>′</m:t>
                              </m:r>
                            </m:e>
                          </m:mr>
                          <m:mr>
                            <m:e>
                              <m:r>
                                <a:rPr lang="en-US" sz="2400" i="1">
                                  <a:latin typeface="Cambria Math" panose="02040503050406030204" pitchFamily="18" charset="0"/>
                                </a:rPr>
                                <m:t>𝑦</m:t>
                              </m:r>
                              <m:r>
                                <a:rPr lang="en-US" sz="2400" i="1">
                                  <a:latin typeface="Cambria Math" panose="02040503050406030204" pitchFamily="18" charset="0"/>
                                </a:rPr>
                                <m:t>′</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1</m:t>
                              </m:r>
                            </m:e>
                          </m:mr>
                          <m:mr>
                            <m:e>
                              <m:r>
                                <a:rPr lang="en-US" sz="2400" b="0" i="1" smtClean="0">
                                  <a:latin typeface="Cambria Math" panose="02040503050406030204" pitchFamily="18" charset="0"/>
                                </a:rPr>
                                <m:t>3</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2</m:t>
                              </m:r>
                            </m:e>
                          </m:mr>
                          <m:mr>
                            <m:e>
                              <m:r>
                                <a:rPr lang="en-US" sz="2400" i="1">
                                  <a:latin typeface="Cambria Math" panose="02040503050406030204" pitchFamily="18" charset="0"/>
                                </a:rPr>
                                <m:t>1.5</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3</m:t>
                              </m:r>
                            </m:e>
                          </m:mr>
                          <m:mr>
                            <m:e>
                              <m:r>
                                <a:rPr lang="en-US" sz="2400" b="0" i="1" smtClean="0">
                                  <a:latin typeface="Cambria Math" panose="02040503050406030204" pitchFamily="18" charset="0"/>
                                </a:rPr>
                                <m:t>4</m:t>
                              </m:r>
                              <m:r>
                                <a:rPr lang="en-US" sz="2400" i="1">
                                  <a:latin typeface="Cambria Math" panose="02040503050406030204" pitchFamily="18" charset="0"/>
                                </a:rPr>
                                <m:t>.5</m:t>
                              </m:r>
                            </m:e>
                          </m:mr>
                        </m:m>
                      </m:e>
                    </m:d>
                  </m:oMath>
                </a14:m>
                <a:endParaRPr lang="en-US" sz="2400"/>
              </a:p>
              <a:p>
                <a:r>
                  <a:rPr lang="en-US" sz="2400"/>
                  <a:t>Ta có, tại tọa độ (-1,2)</a:t>
                </a:r>
              </a:p>
              <a:p>
                <a14:m>
                  <m:oMath xmlns:m="http://schemas.openxmlformats.org/officeDocument/2006/math">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𝑥</m:t>
                              </m:r>
                              <m:r>
                                <a:rPr lang="en-US" sz="2400" i="1">
                                  <a:latin typeface="Cambria Math" panose="02040503050406030204" pitchFamily="18" charset="0"/>
                                </a:rPr>
                                <m:t>′</m:t>
                              </m:r>
                            </m:e>
                          </m:mr>
                          <m:mr>
                            <m:e>
                              <m:r>
                                <a:rPr lang="en-US" sz="2400" i="1">
                                  <a:latin typeface="Cambria Math" panose="02040503050406030204" pitchFamily="18" charset="0"/>
                                </a:rPr>
                                <m:t>𝑦</m:t>
                              </m:r>
                              <m:r>
                                <a:rPr lang="en-US" sz="2400" i="1">
                                  <a:latin typeface="Cambria Math" panose="02040503050406030204" pitchFamily="18" charset="0"/>
                                </a:rPr>
                                <m:t>′</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−1</m:t>
                              </m:r>
                            </m:e>
                          </m:mr>
                          <m:mr>
                            <m:e>
                              <m:r>
                                <a:rPr lang="en-US" sz="2400" b="0" i="1" smtClean="0">
                                  <a:latin typeface="Cambria Math" panose="02040503050406030204" pitchFamily="18" charset="0"/>
                                </a:rPr>
                                <m:t>2</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2</m:t>
                              </m:r>
                            </m:e>
                          </m:mr>
                          <m:mr>
                            <m:e>
                              <m:r>
                                <a:rPr lang="en-US" sz="2400" i="1">
                                  <a:latin typeface="Cambria Math" panose="02040503050406030204" pitchFamily="18" charset="0"/>
                                </a:rPr>
                                <m:t>1.5</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1</m:t>
                              </m:r>
                            </m:e>
                          </m:mr>
                          <m:mr>
                            <m:e>
                              <m:r>
                                <a:rPr lang="en-US" sz="2400" b="0" i="1" smtClean="0">
                                  <a:latin typeface="Cambria Math" panose="02040503050406030204" pitchFamily="18" charset="0"/>
                                </a:rPr>
                                <m:t>3</m:t>
                              </m:r>
                              <m:r>
                                <a:rPr lang="en-US" sz="2400" i="1">
                                  <a:latin typeface="Cambria Math" panose="02040503050406030204" pitchFamily="18" charset="0"/>
                                </a:rPr>
                                <m:t>.5</m:t>
                              </m:r>
                            </m:e>
                          </m:mr>
                        </m:m>
                      </m:e>
                    </m:d>
                  </m:oMath>
                </a14:m>
                <a:endParaRPr lang="en-US" sz="2400"/>
              </a:p>
              <a:p>
                <a:endParaRPr lang="en-US" sz="2400"/>
              </a:p>
              <a:p>
                <a:endParaRPr lang="en-US" sz="2400"/>
              </a:p>
              <a:p>
                <a:endParaRPr lang="en-US" sz="2400"/>
              </a:p>
              <a:p>
                <a:endParaRPr lang="en-US" sz="2400" b="0" baseline="3000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92824" y="1264555"/>
                <a:ext cx="9297987" cy="5072745"/>
              </a:xfrm>
              <a:blipFill>
                <a:blip r:embed="rId2"/>
                <a:stretch>
                  <a:fillRect l="-917" t="-72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85B2734-C628-4FFB-A972-7DB08D18A9D2}"/>
              </a:ext>
            </a:extLst>
          </p:cNvPr>
          <p:cNvPicPr>
            <a:picLocks noChangeAspect="1"/>
          </p:cNvPicPr>
          <p:nvPr/>
        </p:nvPicPr>
        <p:blipFill>
          <a:blip r:embed="rId3"/>
          <a:stretch>
            <a:fillRect/>
          </a:stretch>
        </p:blipFill>
        <p:spPr>
          <a:xfrm>
            <a:off x="6946388" y="1768561"/>
            <a:ext cx="3785624" cy="4465329"/>
          </a:xfrm>
          <a:prstGeom prst="rect">
            <a:avLst/>
          </a:prstGeom>
        </p:spPr>
      </p:pic>
    </p:spTree>
    <p:extLst>
      <p:ext uri="{BB962C8B-B14F-4D97-AF65-F5344CB8AC3E}">
        <p14:creationId xmlns:p14="http://schemas.microsoft.com/office/powerpoint/2010/main" val="4106783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92824" y="1264555"/>
                <a:ext cx="9297987" cy="5072745"/>
              </a:xfrm>
            </p:spPr>
            <p:txBody>
              <a:bodyPr>
                <a:normAutofit/>
              </a:bodyPr>
              <a:lstStyle/>
              <a:p>
                <a:r>
                  <a:rPr lang="en-US" sz="2400" b="1"/>
                  <a:t>Bài tập</a:t>
                </a:r>
              </a:p>
              <a:p>
                <a:r>
                  <a:rPr lang="en-US" sz="2400"/>
                  <a:t>Thực hiện phép quay dương cho đối t</a:t>
                </a:r>
                <a:r>
                  <a:rPr lang="vi-VN" sz="2400"/>
                  <a:t>ư</a:t>
                </a:r>
                <a:r>
                  <a:rPr lang="en-US" sz="2400"/>
                  <a:t>ợng có tọa độ (0,0) (2,4) (-3,4) với 1 góc </a:t>
                </a:r>
                <a14:m>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=90</m:t>
                    </m:r>
                    <m:r>
                      <a:rPr lang="en-US" sz="2400" b="0" i="1" baseline="30000" smtClean="0">
                        <a:latin typeface="Cambria Math" panose="02040503050406030204" pitchFamily="18" charset="0"/>
                        <a:ea typeface="Cambria Math" panose="02040503050406030204" pitchFamily="18" charset="0"/>
                      </a:rPr>
                      <m:t>0</m:t>
                    </m:r>
                  </m:oMath>
                </a14:m>
                <a:endParaRPr lang="en-US" sz="2400" baseline="30000">
                  <a:ea typeface="Cambria Math" panose="02040503050406030204" pitchFamily="18" charset="0"/>
                </a:endParaRPr>
              </a:p>
              <a:p>
                <a:r>
                  <a:rPr lang="en-US" sz="2400"/>
                  <a:t>Ta có phư</a:t>
                </a:r>
                <a:r>
                  <a:rPr lang="vi-VN" sz="2400"/>
                  <a:t>ơ</a:t>
                </a:r>
                <a:r>
                  <a:rPr lang="en-US" sz="2400"/>
                  <a:t>ng trình biến đổi:</a:t>
                </a:r>
              </a:p>
              <a:p>
                <a:r>
                  <a:rPr lang="en-US" sz="2400"/>
                  <a:t>P’ = P . R. Với R = </a:t>
                </a:r>
                <a14:m>
                  <m:oMath xmlns:m="http://schemas.openxmlformats.org/officeDocument/2006/math">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𝑐</m:t>
                              </m:r>
                              <m:r>
                                <a:rPr lang="en-US" sz="2400" i="1">
                                  <a:latin typeface="Cambria Math" panose="02040503050406030204" pitchFamily="18" charset="0"/>
                                </a:rPr>
                                <m:t>𝑜𝑠</m:t>
                              </m:r>
                              <m:r>
                                <a:rPr lang="en-US" sz="2400" i="1">
                                  <a:latin typeface="Cambria Math" panose="02040503050406030204" pitchFamily="18" charset="0"/>
                                  <a:ea typeface="Cambria Math" panose="02040503050406030204" pitchFamily="18" charset="0"/>
                                </a:rPr>
                                <m:t>𝜃</m:t>
                              </m:r>
                            </m:e>
                            <m:e>
                              <m:r>
                                <a:rPr lang="en-US" sz="2400" i="1">
                                  <a:latin typeface="Cambria Math" panose="02040503050406030204" pitchFamily="18" charset="0"/>
                                </a:rPr>
                                <m:t>−</m:t>
                              </m:r>
                              <m:r>
                                <a:rPr lang="en-US" sz="2400" i="1">
                                  <a:latin typeface="Cambria Math" panose="02040503050406030204" pitchFamily="18" charset="0"/>
                                </a:rPr>
                                <m:t>𝑠𝑖𝑛</m:t>
                              </m:r>
                              <m:r>
                                <a:rPr lang="en-US" sz="2400" i="1">
                                  <a:latin typeface="Cambria Math" panose="02040503050406030204" pitchFamily="18" charset="0"/>
                                  <a:ea typeface="Cambria Math" panose="02040503050406030204" pitchFamily="18" charset="0"/>
                                </a:rPr>
                                <m:t>𝜃</m:t>
                              </m:r>
                            </m:e>
                          </m:mr>
                          <m:mr>
                            <m:e>
                              <m:r>
                                <a:rPr lang="en-US" sz="2400" i="1">
                                  <a:latin typeface="Cambria Math" panose="02040503050406030204" pitchFamily="18" charset="0"/>
                                </a:rPr>
                                <m:t>𝑠𝑖𝑛</m:t>
                              </m:r>
                              <m:r>
                                <a:rPr lang="en-US" sz="2400" i="1">
                                  <a:latin typeface="Cambria Math" panose="02040503050406030204" pitchFamily="18" charset="0"/>
                                  <a:ea typeface="Cambria Math" panose="02040503050406030204" pitchFamily="18" charset="0"/>
                                </a:rPr>
                                <m:t>𝜃</m:t>
                              </m:r>
                            </m:e>
                            <m:e>
                              <m:r>
                                <a:rPr lang="en-US" sz="2400" i="1">
                                  <a:latin typeface="Cambria Math" panose="02040503050406030204" pitchFamily="18" charset="0"/>
                                </a:rPr>
                                <m:t>𝑐𝑜𝑠</m:t>
                              </m:r>
                              <m:r>
                                <a:rPr lang="en-US" sz="2400" i="1">
                                  <a:latin typeface="Cambria Math" panose="02040503050406030204" pitchFamily="18" charset="0"/>
                                  <a:ea typeface="Cambria Math" panose="02040503050406030204" pitchFamily="18" charset="0"/>
                                </a:rPr>
                                <m:t>𝜃</m:t>
                              </m:r>
                            </m:e>
                          </m:mr>
                        </m:m>
                      </m:e>
                    </m:d>
                  </m:oMath>
                </a14:m>
                <a:endParaRPr lang="en-US" sz="2400"/>
              </a:p>
              <a:p>
                <a:r>
                  <a:rPr lang="en-US" sz="2400"/>
                  <a:t>(sin</a:t>
                </a:r>
                <a:r>
                  <a:rPr lang="en-US" sz="240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𝜃</m:t>
                    </m:r>
                  </m:oMath>
                </a14:m>
                <a:r>
                  <a:rPr lang="en-US" sz="2400"/>
                  <a:t>)=1; (cos</a:t>
                </a:r>
                <a:r>
                  <a:rPr lang="en-US" sz="240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𝜃</m:t>
                    </m:r>
                  </m:oMath>
                </a14:m>
                <a:r>
                  <a:rPr lang="en-US" sz="2400"/>
                  <a:t>)=0</a:t>
                </a:r>
              </a:p>
              <a:p>
                <a:r>
                  <a:rPr lang="en-US" sz="2400"/>
                  <a:t>Hay </a:t>
                </a:r>
                <a14:m>
                  <m:oMath xmlns:m="http://schemas.openxmlformats.org/officeDocument/2006/math">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𝑥</m:t>
                              </m:r>
                              <m:r>
                                <a:rPr lang="en-US" sz="2400" i="1">
                                  <a:latin typeface="Cambria Math" panose="02040503050406030204" pitchFamily="18" charset="0"/>
                                </a:rPr>
                                <m:t>′</m:t>
                              </m:r>
                            </m:e>
                          </m:mr>
                          <m:mr>
                            <m:e>
                              <m:r>
                                <a:rPr lang="en-US" sz="2400" i="1">
                                  <a:latin typeface="Cambria Math" panose="02040503050406030204" pitchFamily="18" charset="0"/>
                                </a:rPr>
                                <m:t>𝑦</m:t>
                              </m:r>
                              <m:r>
                                <a:rPr lang="en-US" sz="2400" i="1">
                                  <a:latin typeface="Cambria Math" panose="02040503050406030204" pitchFamily="18" charset="0"/>
                                </a:rPr>
                                <m:t>′</m:t>
                              </m:r>
                            </m:e>
                          </m:mr>
                        </m:m>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𝑥</m:t>
                              </m:r>
                            </m:e>
                          </m:mr>
                          <m:mr>
                            <m:e>
                              <m:r>
                                <a:rPr lang="en-US" sz="2400" i="1">
                                  <a:latin typeface="Cambria Math" panose="02040503050406030204" pitchFamily="18" charset="0"/>
                                </a:rPr>
                                <m:t>𝑦</m:t>
                              </m:r>
                            </m:e>
                          </m:mr>
                        </m:m>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0</m:t>
                              </m:r>
                            </m:e>
                            <m:e>
                              <m:r>
                                <a:rPr lang="en-US" sz="2400" i="1">
                                  <a:latin typeface="Cambria Math" panose="02040503050406030204" pitchFamily="18" charset="0"/>
                                </a:rPr>
                                <m:t>−</m:t>
                              </m:r>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0</m:t>
                              </m:r>
                            </m:e>
                          </m:mr>
                        </m:m>
                      </m:e>
                    </m:d>
                  </m:oMath>
                </a14:m>
                <a:endParaRPr lang="en-US" sz="2400"/>
              </a:p>
              <a:p>
                <a:endParaRPr lang="en-US" sz="2400"/>
              </a:p>
              <a:p>
                <a:endParaRPr lang="en-US" sz="2400"/>
              </a:p>
              <a:p>
                <a:endParaRPr lang="en-US" sz="2400" b="0" baseline="3000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92824" y="1264555"/>
                <a:ext cx="9297987" cy="5072745"/>
              </a:xfrm>
              <a:blipFill>
                <a:blip r:embed="rId2"/>
                <a:stretch>
                  <a:fillRect l="-917" t="-240" r="-328"/>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FE153535-8538-445B-851D-038489176618}"/>
              </a:ext>
            </a:extLst>
          </p:cNvPr>
          <p:cNvPicPr>
            <a:picLocks noChangeAspect="1"/>
          </p:cNvPicPr>
          <p:nvPr/>
        </p:nvPicPr>
        <p:blipFill>
          <a:blip r:embed="rId3"/>
          <a:stretch>
            <a:fillRect/>
          </a:stretch>
        </p:blipFill>
        <p:spPr>
          <a:xfrm>
            <a:off x="7430587" y="2545445"/>
            <a:ext cx="3783446" cy="3150984"/>
          </a:xfrm>
          <a:prstGeom prst="rect">
            <a:avLst/>
          </a:prstGeom>
        </p:spPr>
      </p:pic>
    </p:spTree>
    <p:extLst>
      <p:ext uri="{BB962C8B-B14F-4D97-AF65-F5344CB8AC3E}">
        <p14:creationId xmlns:p14="http://schemas.microsoft.com/office/powerpoint/2010/main" val="3801640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92824" y="1264555"/>
                <a:ext cx="9297987" cy="5072745"/>
              </a:xfrm>
            </p:spPr>
            <p:txBody>
              <a:bodyPr>
                <a:normAutofit lnSpcReduction="10000"/>
              </a:bodyPr>
              <a:lstStyle/>
              <a:p>
                <a:r>
                  <a:rPr lang="en-US" sz="2400" b="1"/>
                  <a:t>Bài tập</a:t>
                </a:r>
              </a:p>
              <a:p>
                <a:r>
                  <a:rPr lang="en-US" sz="2400"/>
                  <a:t>Ta có, tại tọa độ (0,0)</a:t>
                </a:r>
              </a:p>
              <a:p>
                <a14:m>
                  <m:oMath xmlns:m="http://schemas.openxmlformats.org/officeDocument/2006/math">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𝑥</m:t>
                              </m:r>
                              <m:r>
                                <a:rPr lang="en-US" sz="2400" i="1">
                                  <a:latin typeface="Cambria Math" panose="02040503050406030204" pitchFamily="18" charset="0"/>
                                </a:rPr>
                                <m:t>′</m:t>
                              </m:r>
                            </m:e>
                          </m:mr>
                          <m:mr>
                            <m:e>
                              <m:r>
                                <a:rPr lang="en-US" sz="2400" i="1">
                                  <a:latin typeface="Cambria Math" panose="02040503050406030204" pitchFamily="18" charset="0"/>
                                </a:rPr>
                                <m:t>𝑦</m:t>
                              </m:r>
                              <m:r>
                                <a:rPr lang="en-US" sz="2400" i="1">
                                  <a:latin typeface="Cambria Math" panose="02040503050406030204" pitchFamily="18" charset="0"/>
                                </a:rPr>
                                <m:t>′</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0</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0</m:t>
                              </m:r>
                            </m:e>
                          </m:mr>
                        </m:m>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0</m:t>
                              </m:r>
                            </m:e>
                          </m:mr>
                          <m:mr>
                            <m:e>
                              <m:r>
                                <a:rPr lang="en-US" sz="2400" i="1">
                                  <a:latin typeface="Cambria Math" panose="02040503050406030204" pitchFamily="18" charset="0"/>
                                </a:rPr>
                                <m:t>0</m:t>
                              </m:r>
                            </m:e>
                          </m:mr>
                        </m:m>
                      </m:e>
                    </m:d>
                  </m:oMath>
                </a14:m>
                <a:endParaRPr lang="en-US" sz="2400"/>
              </a:p>
              <a:p>
                <a:r>
                  <a:rPr lang="en-US" sz="2400"/>
                  <a:t>Ta có, tại tọa độ (2,4)</a:t>
                </a:r>
              </a:p>
              <a:p>
                <a14:m>
                  <m:oMath xmlns:m="http://schemas.openxmlformats.org/officeDocument/2006/math">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𝑥</m:t>
                              </m:r>
                              <m:r>
                                <a:rPr lang="en-US" sz="2400" i="1">
                                  <a:latin typeface="Cambria Math" panose="02040503050406030204" pitchFamily="18" charset="0"/>
                                </a:rPr>
                                <m:t>′</m:t>
                              </m:r>
                            </m:e>
                          </m:mr>
                          <m:mr>
                            <m:e>
                              <m:r>
                                <a:rPr lang="en-US" sz="2400" i="1">
                                  <a:latin typeface="Cambria Math" panose="02040503050406030204" pitchFamily="18" charset="0"/>
                                </a:rPr>
                                <m:t>𝑦</m:t>
                              </m:r>
                              <m:r>
                                <a:rPr lang="en-US" sz="2400" i="1">
                                  <a:latin typeface="Cambria Math" panose="02040503050406030204" pitchFamily="18" charset="0"/>
                                </a:rPr>
                                <m:t>′</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2</m:t>
                              </m:r>
                            </m:e>
                          </m:mr>
                          <m:mr>
                            <m:e>
                              <m:r>
                                <a:rPr lang="en-US" sz="2400" b="0" i="1" smtClean="0">
                                  <a:latin typeface="Cambria Math" panose="02040503050406030204" pitchFamily="18" charset="0"/>
                                </a:rPr>
                                <m:t>4</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0</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0</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−4</m:t>
                              </m:r>
                            </m:e>
                          </m:mr>
                          <m:mr>
                            <m:e>
                              <m:r>
                                <a:rPr lang="en-US" sz="2400" b="0" i="1" smtClean="0">
                                  <a:latin typeface="Cambria Math" panose="02040503050406030204" pitchFamily="18" charset="0"/>
                                </a:rPr>
                                <m:t>2</m:t>
                              </m:r>
                            </m:e>
                          </m:mr>
                        </m:m>
                      </m:e>
                    </m:d>
                  </m:oMath>
                </a14:m>
                <a:endParaRPr lang="en-US" sz="2400"/>
              </a:p>
              <a:p>
                <a:r>
                  <a:rPr lang="en-US" sz="2400"/>
                  <a:t>Ta có, tại tọa độ (-3,4)</a:t>
                </a:r>
              </a:p>
              <a:p>
                <a14:m>
                  <m:oMath xmlns:m="http://schemas.openxmlformats.org/officeDocument/2006/math">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𝑥</m:t>
                              </m:r>
                              <m:r>
                                <a:rPr lang="en-US" sz="2400" i="1">
                                  <a:latin typeface="Cambria Math" panose="02040503050406030204" pitchFamily="18" charset="0"/>
                                </a:rPr>
                                <m:t>′</m:t>
                              </m:r>
                            </m:e>
                          </m:mr>
                          <m:mr>
                            <m:e>
                              <m:r>
                                <a:rPr lang="en-US" sz="2400" i="1">
                                  <a:latin typeface="Cambria Math" panose="02040503050406030204" pitchFamily="18" charset="0"/>
                                </a:rPr>
                                <m:t>𝑦</m:t>
                              </m:r>
                              <m:r>
                                <a:rPr lang="en-US" sz="2400" i="1">
                                  <a:latin typeface="Cambria Math" panose="02040503050406030204" pitchFamily="18" charset="0"/>
                                </a:rPr>
                                <m:t>′</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−3</m:t>
                              </m:r>
                            </m:e>
                          </m:mr>
                          <m:mr>
                            <m:e>
                              <m:r>
                                <a:rPr lang="en-US" sz="2400" i="1">
                                  <a:latin typeface="Cambria Math" panose="02040503050406030204" pitchFamily="18" charset="0"/>
                                </a:rPr>
                                <m:t>4</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0</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0</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−4</m:t>
                              </m:r>
                            </m:e>
                          </m:mr>
                          <m:mr>
                            <m:e>
                              <m:r>
                                <a:rPr lang="en-US" sz="2400" b="0" i="1" smtClean="0">
                                  <a:latin typeface="Cambria Math" panose="02040503050406030204" pitchFamily="18" charset="0"/>
                                </a:rPr>
                                <m:t>−3</m:t>
                              </m:r>
                            </m:e>
                          </m:mr>
                        </m:m>
                      </m:e>
                    </m:d>
                  </m:oMath>
                </a14:m>
                <a:endParaRPr lang="en-US" sz="2400"/>
              </a:p>
              <a:p>
                <a:endParaRPr lang="en-US" sz="2400"/>
              </a:p>
              <a:p>
                <a:endParaRPr lang="en-US" sz="2400" b="0" baseline="3000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92824" y="1264555"/>
                <a:ext cx="9297987" cy="5072745"/>
              </a:xfrm>
              <a:blipFill>
                <a:blip r:embed="rId2"/>
                <a:stretch>
                  <a:fillRect l="-917" t="-72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D0A0CCF-EC5D-4195-B1DE-FC8BF2061028}"/>
              </a:ext>
            </a:extLst>
          </p:cNvPr>
          <p:cNvPicPr>
            <a:picLocks noChangeAspect="1"/>
          </p:cNvPicPr>
          <p:nvPr/>
        </p:nvPicPr>
        <p:blipFill>
          <a:blip r:embed="rId3"/>
          <a:stretch>
            <a:fillRect/>
          </a:stretch>
        </p:blipFill>
        <p:spPr>
          <a:xfrm>
            <a:off x="6942401" y="1905000"/>
            <a:ext cx="4448410" cy="3980040"/>
          </a:xfrm>
          <a:prstGeom prst="rect">
            <a:avLst/>
          </a:prstGeom>
        </p:spPr>
      </p:pic>
    </p:spTree>
    <p:extLst>
      <p:ext uri="{BB962C8B-B14F-4D97-AF65-F5344CB8AC3E}">
        <p14:creationId xmlns:p14="http://schemas.microsoft.com/office/powerpoint/2010/main" val="1684469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92824" y="1264555"/>
                <a:ext cx="9297987" cy="5072745"/>
              </a:xfrm>
            </p:spPr>
            <p:txBody>
              <a:bodyPr>
                <a:normAutofit/>
              </a:bodyPr>
              <a:lstStyle/>
              <a:p>
                <a:r>
                  <a:rPr lang="en-US" sz="2400" b="1"/>
                  <a:t>Bài tập</a:t>
                </a:r>
              </a:p>
              <a:p>
                <a:r>
                  <a:rPr lang="en-US" sz="2400"/>
                  <a:t>Thực hiện phép quay dương cho đối t</a:t>
                </a:r>
                <a:r>
                  <a:rPr lang="vi-VN" sz="2400"/>
                  <a:t>ư</a:t>
                </a:r>
                <a:r>
                  <a:rPr lang="en-US" sz="2400"/>
                  <a:t>ợng có tọa độ (1,1) (3,1) 3,2) với 1 góc </a:t>
                </a:r>
                <a14:m>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=90</m:t>
                    </m:r>
                    <m:r>
                      <a:rPr lang="en-US" sz="2400" b="0" i="1" baseline="30000" smtClean="0">
                        <a:latin typeface="Cambria Math" panose="02040503050406030204" pitchFamily="18" charset="0"/>
                        <a:ea typeface="Cambria Math" panose="02040503050406030204" pitchFamily="18" charset="0"/>
                      </a:rPr>
                      <m:t>0</m:t>
                    </m:r>
                  </m:oMath>
                </a14:m>
                <a:endParaRPr lang="en-US" sz="2400" baseline="30000">
                  <a:ea typeface="Cambria Math" panose="02040503050406030204" pitchFamily="18" charset="0"/>
                </a:endParaRPr>
              </a:p>
              <a:p>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𝑥𝑟</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𝑥𝑟</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𝑐𝑜𝑠</m:t>
                    </m:r>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𝑦</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𝑦𝑟</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𝑠𝑖𝑛</m:t>
                    </m:r>
                    <m:r>
                      <a:rPr lang="en-US" sz="2400" i="1">
                        <a:latin typeface="Cambria Math" panose="02040503050406030204" pitchFamily="18" charset="0"/>
                        <a:ea typeface="Cambria Math" panose="02040503050406030204" pitchFamily="18" charset="0"/>
                      </a:rPr>
                      <m:t>𝜃</m:t>
                    </m:r>
                  </m:oMath>
                </a14:m>
                <a:endParaRPr lang="en-US" sz="2400"/>
              </a:p>
              <a:p>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𝑦𝑟</m:t>
                    </m:r>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𝑥𝑟</m:t>
                        </m:r>
                      </m:e>
                    </m:d>
                    <m:r>
                      <a:rPr lang="en-US" sz="2400" i="1">
                        <a:latin typeface="Cambria Math" panose="02040503050406030204" pitchFamily="18" charset="0"/>
                        <a:ea typeface="Cambria Math" panose="02040503050406030204" pitchFamily="18" charset="0"/>
                      </a:rPr>
                      <m:t>𝑠𝑖𝑛</m:t>
                    </m:r>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𝑦</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𝑦𝑟</m:t>
                        </m:r>
                      </m:e>
                    </m:d>
                    <m:r>
                      <a:rPr lang="en-US" sz="2400" i="1">
                        <a:latin typeface="Cambria Math" panose="02040503050406030204" pitchFamily="18" charset="0"/>
                        <a:ea typeface="Cambria Math" panose="02040503050406030204" pitchFamily="18" charset="0"/>
                      </a:rPr>
                      <m:t>𝑐𝑜𝑠</m:t>
                    </m:r>
                    <m:r>
                      <a:rPr lang="en-US" sz="2400" i="1">
                        <a:latin typeface="Cambria Math" panose="02040503050406030204" pitchFamily="18" charset="0"/>
                        <a:ea typeface="Cambria Math" panose="02040503050406030204" pitchFamily="18" charset="0"/>
                      </a:rPr>
                      <m:t>𝜃</m:t>
                    </m:r>
                  </m:oMath>
                </a14:m>
                <a:endParaRPr lang="en-US" sz="2400"/>
              </a:p>
              <a:p>
                <a:r>
                  <a:rPr lang="en-US" sz="2400"/>
                  <a:t>Với </a:t>
                </a:r>
                <a14:m>
                  <m:oMath xmlns:m="http://schemas.openxmlformats.org/officeDocument/2006/math">
                    <m:r>
                      <a:rPr lang="en-US" sz="2400" i="1">
                        <a:latin typeface="Cambria Math" panose="02040503050406030204" pitchFamily="18" charset="0"/>
                        <a:ea typeface="Cambria Math" panose="02040503050406030204" pitchFamily="18" charset="0"/>
                      </a:rPr>
                      <m:t>𝑐𝑜𝑠</m:t>
                    </m:r>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=0</m:t>
                    </m:r>
                  </m:oMath>
                </a14:m>
                <a:r>
                  <a:rPr lang="en-US" sz="2400"/>
                  <a:t> và </a:t>
                </a:r>
                <a14:m>
                  <m:oMath xmlns:m="http://schemas.openxmlformats.org/officeDocument/2006/math">
                    <m:r>
                      <a:rPr lang="en-US" sz="2400" i="1">
                        <a:latin typeface="Cambria Math" panose="02040503050406030204" pitchFamily="18" charset="0"/>
                        <a:ea typeface="Cambria Math" panose="02040503050406030204" pitchFamily="18" charset="0"/>
                      </a:rPr>
                      <m:t>𝑠𝑖𝑛</m:t>
                    </m:r>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=1</m:t>
                    </m:r>
                  </m:oMath>
                </a14:m>
                <a:r>
                  <a:rPr lang="en-US" sz="2400"/>
                  <a:t>, x</a:t>
                </a:r>
                <a:r>
                  <a:rPr lang="en-US" sz="2400" baseline="-25000"/>
                  <a:t>r</a:t>
                </a:r>
                <a:r>
                  <a:rPr lang="en-US" sz="2400"/>
                  <a:t>=1 và y</a:t>
                </a:r>
                <a:r>
                  <a:rPr lang="en-US" sz="2400" baseline="-25000"/>
                  <a:t>r</a:t>
                </a:r>
                <a:r>
                  <a:rPr lang="en-US" sz="2400"/>
                  <a:t>=1</a:t>
                </a:r>
              </a:p>
              <a:p>
                <a:endParaRPr lang="en-US" sz="2400"/>
              </a:p>
              <a:p>
                <a:endParaRPr lang="en-US" sz="2400"/>
              </a:p>
              <a:p>
                <a:endParaRPr lang="en-US" sz="2400"/>
              </a:p>
              <a:p>
                <a:endParaRPr lang="en-US" sz="2400" b="0" baseline="3000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92824" y="1264555"/>
                <a:ext cx="9297987" cy="5072745"/>
              </a:xfrm>
              <a:blipFill>
                <a:blip r:embed="rId2"/>
                <a:stretch>
                  <a:fillRect l="-917" t="-240" r="-32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52D028A-888A-415C-BA14-7C369D18A2C5}"/>
              </a:ext>
            </a:extLst>
          </p:cNvPr>
          <p:cNvPicPr>
            <a:picLocks noChangeAspect="1"/>
          </p:cNvPicPr>
          <p:nvPr/>
        </p:nvPicPr>
        <p:blipFill>
          <a:blip r:embed="rId3"/>
          <a:stretch>
            <a:fillRect/>
          </a:stretch>
        </p:blipFill>
        <p:spPr>
          <a:xfrm>
            <a:off x="8108109" y="2545445"/>
            <a:ext cx="3282702" cy="2744729"/>
          </a:xfrm>
          <a:prstGeom prst="rect">
            <a:avLst/>
          </a:prstGeom>
        </p:spPr>
      </p:pic>
    </p:spTree>
    <p:extLst>
      <p:ext uri="{BB962C8B-B14F-4D97-AF65-F5344CB8AC3E}">
        <p14:creationId xmlns:p14="http://schemas.microsoft.com/office/powerpoint/2010/main" val="3091146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92824" y="1264555"/>
                <a:ext cx="9297987" cy="5072745"/>
              </a:xfrm>
            </p:spPr>
            <p:txBody>
              <a:bodyPr>
                <a:normAutofit fontScale="92500" lnSpcReduction="20000"/>
              </a:bodyPr>
              <a:lstStyle/>
              <a:p>
                <a:r>
                  <a:rPr lang="en-US" sz="2400" b="1"/>
                  <a:t>Bài tập</a:t>
                </a:r>
              </a:p>
              <a:p>
                <a:r>
                  <a:rPr lang="en-US" sz="2400"/>
                  <a:t>Ta có, tại tọa độ (1,1)</a:t>
                </a:r>
              </a:p>
              <a:p>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b="0" i="1" smtClean="0">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d>
                      <m:dPr>
                        <m:ctrlPr>
                          <a:rPr lang="en-US" sz="2400" b="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e>
                    </m:d>
                    <m:r>
                      <a:rPr lang="en-US" sz="2400" b="0" i="1" smtClean="0">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 −</m:t>
                    </m:r>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e>
                    </m:d>
                    <m:r>
                      <a:rPr lang="en-US" sz="2400" b="0" i="1" smtClean="0">
                        <a:latin typeface="Cambria Math" panose="02040503050406030204" pitchFamily="18" charset="0"/>
                        <a:ea typeface="Cambria Math" panose="02040503050406030204" pitchFamily="18" charset="0"/>
                      </a:rPr>
                      <m:t>1=1</m:t>
                    </m:r>
                  </m:oMath>
                </a14:m>
                <a:endParaRPr lang="en-US" sz="2400"/>
              </a:p>
              <a:p>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b="0" i="1" smtClean="0">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e>
                    </m:d>
                    <m:r>
                      <a:rPr lang="en-US" sz="2400" b="0" i="1" smtClean="0">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e>
                    </m:d>
                    <m:r>
                      <a:rPr lang="en-US" sz="2400" b="0" i="1" smtClean="0">
                        <a:latin typeface="Cambria Math" panose="02040503050406030204" pitchFamily="18" charset="0"/>
                        <a:ea typeface="Cambria Math" panose="02040503050406030204" pitchFamily="18" charset="0"/>
                      </a:rPr>
                      <m:t>0=1</m:t>
                    </m:r>
                  </m:oMath>
                </a14:m>
                <a:endParaRPr lang="en-US" sz="2400" b="0">
                  <a:ea typeface="Cambria Math" panose="02040503050406030204" pitchFamily="18" charset="0"/>
                </a:endParaRPr>
              </a:p>
              <a:p>
                <a:r>
                  <a:rPr lang="en-US" sz="2400"/>
                  <a:t>Ta có, tại tọa độ (3,1)</a:t>
                </a:r>
              </a:p>
              <a:p>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−1</m:t>
                        </m:r>
                      </m:e>
                    </m:d>
                    <m:r>
                      <a:rPr lang="en-US" sz="2400" i="1">
                        <a:latin typeface="Cambria Math" panose="02040503050406030204" pitchFamily="18" charset="0"/>
                        <a:ea typeface="Cambria Math" panose="02040503050406030204" pitchFamily="18" charset="0"/>
                      </a:rPr>
                      <m:t>0 −</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1−1</m:t>
                        </m:r>
                      </m:e>
                    </m:d>
                    <m:r>
                      <a:rPr lang="en-US" sz="2400" i="1">
                        <a:latin typeface="Cambria Math" panose="02040503050406030204" pitchFamily="18" charset="0"/>
                        <a:ea typeface="Cambria Math" panose="02040503050406030204" pitchFamily="18" charset="0"/>
                      </a:rPr>
                      <m:t>1=1</m:t>
                    </m:r>
                  </m:oMath>
                </a14:m>
                <a:endParaRPr lang="en-US" sz="2400"/>
              </a:p>
              <a:p>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−1</m:t>
                        </m:r>
                      </m:e>
                    </m:d>
                    <m:r>
                      <a:rPr lang="en-US" sz="2400" i="1">
                        <a:latin typeface="Cambria Math" panose="02040503050406030204" pitchFamily="18" charset="0"/>
                        <a:ea typeface="Cambria Math" panose="02040503050406030204" pitchFamily="18" charset="0"/>
                      </a:rPr>
                      <m:t>1+</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1−1</m:t>
                        </m:r>
                      </m:e>
                    </m:d>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3</m:t>
                    </m:r>
                  </m:oMath>
                </a14:m>
                <a:endParaRPr lang="en-US" sz="2400">
                  <a:ea typeface="Cambria Math" panose="02040503050406030204" pitchFamily="18" charset="0"/>
                </a:endParaRPr>
              </a:p>
              <a:p>
                <a:r>
                  <a:rPr lang="en-US" sz="2400"/>
                  <a:t>Ta có, tại tọa độ (3,2)</a:t>
                </a:r>
              </a:p>
              <a:p>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−1</m:t>
                        </m:r>
                      </m:e>
                    </m:d>
                    <m:r>
                      <a:rPr lang="en-US" sz="2400" i="1">
                        <a:latin typeface="Cambria Math" panose="02040503050406030204" pitchFamily="18" charset="0"/>
                        <a:ea typeface="Cambria Math" panose="02040503050406030204" pitchFamily="18" charset="0"/>
                      </a:rPr>
                      <m:t>0 −</m:t>
                    </m:r>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−1</m:t>
                        </m:r>
                      </m:e>
                    </m:d>
                    <m:r>
                      <a:rPr lang="en-US" sz="2400" i="1">
                        <a:latin typeface="Cambria Math" panose="02040503050406030204" pitchFamily="18" charset="0"/>
                        <a:ea typeface="Cambria Math" panose="02040503050406030204" pitchFamily="18" charset="0"/>
                      </a:rPr>
                      <m:t>1=</m:t>
                    </m:r>
                  </m:oMath>
                </a14:m>
                <a:r>
                  <a:rPr lang="en-US" sz="2400"/>
                  <a:t>0</a:t>
                </a:r>
              </a:p>
              <a:p>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−1</m:t>
                        </m:r>
                      </m:e>
                    </m:d>
                    <m:r>
                      <a:rPr lang="en-US" sz="2400" i="1">
                        <a:latin typeface="Cambria Math" panose="02040503050406030204" pitchFamily="18" charset="0"/>
                        <a:ea typeface="Cambria Math" panose="02040503050406030204" pitchFamily="18" charset="0"/>
                      </a:rPr>
                      <m:t>1+</m:t>
                    </m:r>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−1</m:t>
                        </m:r>
                      </m:e>
                    </m:d>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3</m:t>
                    </m:r>
                  </m:oMath>
                </a14:m>
                <a:endParaRPr lang="en-US" sz="2400"/>
              </a:p>
              <a:p>
                <a:endParaRPr lang="en-US" sz="2400"/>
              </a:p>
              <a:p>
                <a:endParaRPr lang="en-US" sz="2400" b="0" baseline="3000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92824" y="1264555"/>
                <a:ext cx="9297987" cy="5072745"/>
              </a:xfrm>
              <a:blipFill>
                <a:blip r:embed="rId2"/>
                <a:stretch>
                  <a:fillRect l="-786" t="-60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4EFAA18-2465-4E95-9096-1A033914C317}"/>
              </a:ext>
            </a:extLst>
          </p:cNvPr>
          <p:cNvPicPr>
            <a:picLocks noChangeAspect="1"/>
          </p:cNvPicPr>
          <p:nvPr/>
        </p:nvPicPr>
        <p:blipFill>
          <a:blip r:embed="rId3"/>
          <a:stretch>
            <a:fillRect/>
          </a:stretch>
        </p:blipFill>
        <p:spPr>
          <a:xfrm>
            <a:off x="7206003" y="2144445"/>
            <a:ext cx="3962311" cy="3312963"/>
          </a:xfrm>
          <a:prstGeom prst="rect">
            <a:avLst/>
          </a:prstGeom>
        </p:spPr>
      </p:pic>
    </p:spTree>
    <p:extLst>
      <p:ext uri="{BB962C8B-B14F-4D97-AF65-F5344CB8AC3E}">
        <p14:creationId xmlns:p14="http://schemas.microsoft.com/office/powerpoint/2010/main" val="2161683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92824" y="1264555"/>
                <a:ext cx="9572307" cy="5072745"/>
              </a:xfrm>
            </p:spPr>
            <p:txBody>
              <a:bodyPr>
                <a:normAutofit/>
              </a:bodyPr>
              <a:lstStyle/>
              <a:p>
                <a:r>
                  <a:rPr lang="en-US" sz="2400" b="1"/>
                  <a:t>Bài tập</a:t>
                </a:r>
              </a:p>
              <a:p>
                <a:r>
                  <a:rPr lang="en-US" sz="2400"/>
                  <a:t>Thực hiện phép biến đổi tỷ lệ cho đối t</a:t>
                </a:r>
                <a:r>
                  <a:rPr lang="vi-VN" sz="2400"/>
                  <a:t>ư</a:t>
                </a:r>
                <a:r>
                  <a:rPr lang="en-US" sz="2400"/>
                  <a:t>ợng có tọa độ (-2,1) (-1,4) (1,2) với hệ số S(2,3)</a:t>
                </a:r>
                <a:endParaRPr lang="en-US" sz="2400" baseline="30000">
                  <a:ea typeface="Cambria Math" panose="02040503050406030204" pitchFamily="18" charset="0"/>
                </a:endParaRPr>
              </a:p>
              <a:p>
                <a:r>
                  <a:rPr lang="en-US" sz="2400"/>
                  <a:t>Ta có phư</a:t>
                </a:r>
                <a:r>
                  <a:rPr lang="vi-VN" sz="2400"/>
                  <a:t>ơ</a:t>
                </a:r>
                <a:r>
                  <a:rPr lang="en-US" sz="2400"/>
                  <a:t>ng trình biến đổi:</a:t>
                </a:r>
              </a:p>
              <a:p>
                <a14:m>
                  <m:oMath xmlns:m="http://schemas.openxmlformats.org/officeDocument/2006/math">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𝑥</m:t>
                              </m:r>
                              <m:r>
                                <a:rPr lang="en-US" sz="2400" i="1">
                                  <a:latin typeface="Cambria Math" panose="02040503050406030204" pitchFamily="18" charset="0"/>
                                </a:rPr>
                                <m:t>′</m:t>
                              </m:r>
                            </m:e>
                          </m:mr>
                          <m:mr>
                            <m:e>
                              <m:r>
                                <a:rPr lang="en-US" sz="2400" i="1">
                                  <a:latin typeface="Cambria Math" panose="02040503050406030204" pitchFamily="18" charset="0"/>
                                </a:rPr>
                                <m:t>𝑦</m:t>
                              </m:r>
                              <m:r>
                                <a:rPr lang="en-US" sz="2400" i="1">
                                  <a:latin typeface="Cambria Math" panose="02040503050406030204" pitchFamily="18" charset="0"/>
                                </a:rPr>
                                <m:t>′</m:t>
                              </m:r>
                            </m:e>
                          </m:mr>
                        </m:m>
                      </m:e>
                    </m:d>
                    <m:r>
                      <a:rPr lang="en-US" sz="2400" i="1">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smtClean="0">
                                  <a:latin typeface="Cambria Math" panose="02040503050406030204" pitchFamily="18" charset="0"/>
                                </a:rPr>
                                <m:t>𝑠</m:t>
                              </m:r>
                              <m:r>
                                <a:rPr lang="en-US" sz="2400" i="1" baseline="-25000">
                                  <a:latin typeface="Cambria Math" panose="02040503050406030204" pitchFamily="18" charset="0"/>
                                </a:rPr>
                                <m:t>𝑥</m:t>
                              </m:r>
                            </m:e>
                            <m:e>
                              <m:r>
                                <a:rPr lang="en-US" sz="2400" i="1">
                                  <a:latin typeface="Cambria Math" panose="02040503050406030204" pitchFamily="18" charset="0"/>
                                </a:rPr>
                                <m:t>0</m:t>
                              </m:r>
                            </m:e>
                          </m:mr>
                          <m:mr>
                            <m:e>
                              <m:r>
                                <a:rPr lang="en-US" sz="2400" i="1">
                                  <a:latin typeface="Cambria Math" panose="02040503050406030204" pitchFamily="18" charset="0"/>
                                </a:rPr>
                                <m:t>0</m:t>
                              </m:r>
                            </m:e>
                            <m:e>
                              <m:r>
                                <a:rPr lang="en-US" sz="2400" i="1">
                                  <a:latin typeface="Cambria Math" panose="02040503050406030204" pitchFamily="18" charset="0"/>
                                </a:rPr>
                                <m:t>𝑠</m:t>
                              </m:r>
                              <m:r>
                                <a:rPr lang="en-US" sz="2400" i="1" baseline="-25000">
                                  <a:latin typeface="Cambria Math" panose="02040503050406030204" pitchFamily="18" charset="0"/>
                                </a:rPr>
                                <m:t>𝑦</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𝑥</m:t>
                              </m:r>
                            </m:e>
                          </m:mr>
                          <m:mr>
                            <m:e>
                              <m:r>
                                <a:rPr lang="en-US" sz="2400" i="1">
                                  <a:latin typeface="Cambria Math" panose="02040503050406030204" pitchFamily="18" charset="0"/>
                                </a:rPr>
                                <m:t>𝑦</m:t>
                              </m:r>
                            </m:e>
                          </m:mr>
                        </m:m>
                      </m:e>
                    </m:d>
                  </m:oMath>
                </a14:m>
                <a:endParaRPr lang="en-US" sz="2400"/>
              </a:p>
              <a:p>
                <a:r>
                  <a:rPr lang="en-US" sz="2400"/>
                  <a:t>Với s</a:t>
                </a:r>
                <a:r>
                  <a:rPr lang="en-US" sz="2400" baseline="-25000"/>
                  <a:t>x</a:t>
                </a:r>
                <a:r>
                  <a:rPr lang="en-US" sz="2400"/>
                  <a:t> = 2 và s</a:t>
                </a:r>
                <a:r>
                  <a:rPr lang="en-US" sz="2400" baseline="-25000"/>
                  <a:t>y</a:t>
                </a:r>
                <a:r>
                  <a:rPr lang="en-US" sz="2400"/>
                  <a:t> = 3</a:t>
                </a:r>
              </a:p>
              <a:p>
                <a:r>
                  <a:rPr lang="en-US" sz="2400"/>
                  <a:t>Hay </a:t>
                </a:r>
                <a14:m>
                  <m:oMath xmlns:m="http://schemas.openxmlformats.org/officeDocument/2006/math">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𝑥</m:t>
                              </m:r>
                              <m:r>
                                <a:rPr lang="en-US" sz="2400" i="1">
                                  <a:latin typeface="Cambria Math" panose="02040503050406030204" pitchFamily="18" charset="0"/>
                                </a:rPr>
                                <m:t>′</m:t>
                              </m:r>
                            </m:e>
                          </m:mr>
                          <m:mr>
                            <m:e>
                              <m:r>
                                <a:rPr lang="en-US" sz="2400" i="1">
                                  <a:latin typeface="Cambria Math" panose="02040503050406030204" pitchFamily="18" charset="0"/>
                                </a:rPr>
                                <m:t>𝑦</m:t>
                              </m:r>
                              <m:r>
                                <a:rPr lang="en-US" sz="2400" i="1">
                                  <a:latin typeface="Cambria Math" panose="02040503050406030204" pitchFamily="18" charset="0"/>
                                </a:rPr>
                                <m:t>′</m:t>
                              </m:r>
                            </m:e>
                          </m:mr>
                        </m:m>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𝑥</m:t>
                              </m:r>
                            </m:e>
                          </m:mr>
                          <m:mr>
                            <m:e>
                              <m:r>
                                <a:rPr lang="en-US" sz="2400" i="1">
                                  <a:latin typeface="Cambria Math" panose="02040503050406030204" pitchFamily="18" charset="0"/>
                                </a:rPr>
                                <m:t>𝑦</m:t>
                              </m:r>
                            </m:e>
                          </m:mr>
                        </m:m>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2</m:t>
                              </m:r>
                            </m:e>
                            <m:e>
                              <m:r>
                                <a:rPr lang="en-US" sz="2400" i="1" smtClean="0">
                                  <a:latin typeface="Cambria Math" panose="02040503050406030204" pitchFamily="18" charset="0"/>
                                </a:rPr>
                                <m:t>0</m:t>
                              </m:r>
                            </m:e>
                          </m:mr>
                          <m:mr>
                            <m:e>
                              <m:r>
                                <a:rPr lang="en-US" sz="2400" b="0" i="1" smtClean="0">
                                  <a:latin typeface="Cambria Math" panose="02040503050406030204" pitchFamily="18" charset="0"/>
                                  <a:ea typeface="Cambria Math" panose="02040503050406030204" pitchFamily="18" charset="0"/>
                                </a:rPr>
                                <m:t>0</m:t>
                              </m:r>
                            </m:e>
                            <m:e>
                              <m:r>
                                <a:rPr lang="en-US" sz="2400" b="0" i="1" smtClean="0">
                                  <a:latin typeface="Cambria Math" panose="02040503050406030204" pitchFamily="18" charset="0"/>
                                </a:rPr>
                                <m:t>3</m:t>
                              </m:r>
                            </m:e>
                          </m:mr>
                        </m:m>
                      </m:e>
                    </m:d>
                  </m:oMath>
                </a14:m>
                <a:endParaRPr lang="en-US" sz="2400"/>
              </a:p>
              <a:p>
                <a:endParaRPr lang="en-US" sz="2400"/>
              </a:p>
              <a:p>
                <a:endParaRPr lang="en-US" sz="2400"/>
              </a:p>
              <a:p>
                <a:endParaRPr lang="en-US" sz="2400" b="0" baseline="3000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92824" y="1264555"/>
                <a:ext cx="9572307" cy="5072745"/>
              </a:xfrm>
              <a:blipFill>
                <a:blip r:embed="rId2"/>
                <a:stretch>
                  <a:fillRect l="-891" t="-240" r="-127"/>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FE153535-8538-445B-851D-038489176618}"/>
              </a:ext>
            </a:extLst>
          </p:cNvPr>
          <p:cNvPicPr>
            <a:picLocks noChangeAspect="1"/>
          </p:cNvPicPr>
          <p:nvPr/>
        </p:nvPicPr>
        <p:blipFill>
          <a:blip r:embed="rId3"/>
          <a:stretch>
            <a:fillRect/>
          </a:stretch>
        </p:blipFill>
        <p:spPr>
          <a:xfrm>
            <a:off x="7430587" y="2545445"/>
            <a:ext cx="3783446" cy="3150984"/>
          </a:xfrm>
          <a:prstGeom prst="rect">
            <a:avLst/>
          </a:prstGeom>
        </p:spPr>
      </p:pic>
    </p:spTree>
    <p:extLst>
      <p:ext uri="{BB962C8B-B14F-4D97-AF65-F5344CB8AC3E}">
        <p14:creationId xmlns:p14="http://schemas.microsoft.com/office/powerpoint/2010/main" val="2807807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92824" y="1264555"/>
                <a:ext cx="9297987" cy="5072745"/>
              </a:xfrm>
            </p:spPr>
            <p:txBody>
              <a:bodyPr>
                <a:normAutofit lnSpcReduction="10000"/>
              </a:bodyPr>
              <a:lstStyle/>
              <a:p>
                <a:r>
                  <a:rPr lang="en-US" sz="2400" b="1"/>
                  <a:t>Bài tập</a:t>
                </a:r>
              </a:p>
              <a:p>
                <a:r>
                  <a:rPr lang="en-US" sz="2400"/>
                  <a:t>Ta có, tại tọa độ (-2,1)</a:t>
                </a:r>
              </a:p>
              <a:p>
                <a14:m>
                  <m:oMath xmlns:m="http://schemas.openxmlformats.org/officeDocument/2006/math">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𝑥</m:t>
                              </m:r>
                              <m:r>
                                <a:rPr lang="en-US" sz="2400" i="1">
                                  <a:latin typeface="Cambria Math" panose="02040503050406030204" pitchFamily="18" charset="0"/>
                                </a:rPr>
                                <m:t>′</m:t>
                              </m:r>
                            </m:e>
                          </m:mr>
                          <m:mr>
                            <m:e>
                              <m:r>
                                <a:rPr lang="en-US" sz="2400" i="1">
                                  <a:latin typeface="Cambria Math" panose="02040503050406030204" pitchFamily="18" charset="0"/>
                                </a:rPr>
                                <m:t>𝑦</m:t>
                              </m:r>
                              <m:r>
                                <a:rPr lang="en-US" sz="2400" i="1">
                                  <a:latin typeface="Cambria Math" panose="02040503050406030204" pitchFamily="18" charset="0"/>
                                </a:rPr>
                                <m:t>′</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−2</m:t>
                              </m:r>
                            </m:e>
                          </m:mr>
                          <m:mr>
                            <m:e>
                              <m:r>
                                <a:rPr lang="en-US" sz="2400" b="0" i="1" smtClean="0">
                                  <a:latin typeface="Cambria Math" panose="02040503050406030204" pitchFamily="18" charset="0"/>
                                </a:rPr>
                                <m:t>1</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2</m:t>
                              </m:r>
                            </m:e>
                            <m:e>
                              <m:r>
                                <a:rPr lang="en-US" sz="2400" i="1">
                                  <a:latin typeface="Cambria Math" panose="02040503050406030204" pitchFamily="18" charset="0"/>
                                </a:rPr>
                                <m:t>0</m:t>
                              </m:r>
                            </m:e>
                          </m:mr>
                          <m:mr>
                            <m:e>
                              <m:r>
                                <a:rPr lang="en-US" sz="2400" i="1">
                                  <a:latin typeface="Cambria Math" panose="02040503050406030204" pitchFamily="18" charset="0"/>
                                  <a:ea typeface="Cambria Math" panose="02040503050406030204" pitchFamily="18" charset="0"/>
                                </a:rPr>
                                <m:t>0</m:t>
                              </m:r>
                            </m:e>
                            <m:e>
                              <m:r>
                                <a:rPr lang="en-US" sz="2400" i="1">
                                  <a:latin typeface="Cambria Math" panose="02040503050406030204" pitchFamily="18" charset="0"/>
                                </a:rPr>
                                <m:t>3</m:t>
                              </m:r>
                            </m:e>
                          </m:mr>
                        </m:m>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m:t>
                              </m:r>
                              <m:r>
                                <a:rPr lang="en-US" sz="2400" b="0" i="1" smtClean="0">
                                  <a:latin typeface="Cambria Math" panose="02040503050406030204" pitchFamily="18" charset="0"/>
                                </a:rPr>
                                <m:t>4</m:t>
                              </m:r>
                            </m:e>
                          </m:mr>
                          <m:mr>
                            <m:e>
                              <m:r>
                                <a:rPr lang="en-US" sz="2400" b="0" i="1" smtClean="0">
                                  <a:latin typeface="Cambria Math" panose="02040503050406030204" pitchFamily="18" charset="0"/>
                                </a:rPr>
                                <m:t>3</m:t>
                              </m:r>
                            </m:e>
                          </m:mr>
                        </m:m>
                      </m:e>
                    </m:d>
                  </m:oMath>
                </a14:m>
                <a:endParaRPr lang="en-US" sz="2400"/>
              </a:p>
              <a:p>
                <a:r>
                  <a:rPr lang="en-US" sz="2400"/>
                  <a:t>Ta có, tại tọa độ (-1,4)</a:t>
                </a:r>
              </a:p>
              <a:p>
                <a14:m>
                  <m:oMath xmlns:m="http://schemas.openxmlformats.org/officeDocument/2006/math">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𝑥</m:t>
                              </m:r>
                              <m:r>
                                <a:rPr lang="en-US" sz="2400" i="1">
                                  <a:latin typeface="Cambria Math" panose="02040503050406030204" pitchFamily="18" charset="0"/>
                                </a:rPr>
                                <m:t>′</m:t>
                              </m:r>
                            </m:e>
                          </m:mr>
                          <m:mr>
                            <m:e>
                              <m:r>
                                <a:rPr lang="en-US" sz="2400" i="1">
                                  <a:latin typeface="Cambria Math" panose="02040503050406030204" pitchFamily="18" charset="0"/>
                                </a:rPr>
                                <m:t>𝑦</m:t>
                              </m:r>
                              <m:r>
                                <a:rPr lang="en-US" sz="2400" i="1">
                                  <a:latin typeface="Cambria Math" panose="02040503050406030204" pitchFamily="18" charset="0"/>
                                </a:rPr>
                                <m:t>′</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m:t>
                              </m:r>
                              <m:r>
                                <a:rPr lang="en-US" sz="2400" b="0" i="1" smtClean="0">
                                  <a:latin typeface="Cambria Math" panose="02040503050406030204" pitchFamily="18" charset="0"/>
                                </a:rPr>
                                <m:t>1</m:t>
                              </m:r>
                            </m:e>
                          </m:mr>
                          <m:mr>
                            <m:e>
                              <m:r>
                                <a:rPr lang="en-US" sz="2400" b="0" i="1" smtClean="0">
                                  <a:latin typeface="Cambria Math" panose="02040503050406030204" pitchFamily="18" charset="0"/>
                                </a:rPr>
                                <m:t>4</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2</m:t>
                              </m:r>
                            </m:e>
                            <m:e>
                              <m:r>
                                <a:rPr lang="en-US" sz="2400" i="1">
                                  <a:latin typeface="Cambria Math" panose="02040503050406030204" pitchFamily="18" charset="0"/>
                                </a:rPr>
                                <m:t>0</m:t>
                              </m:r>
                            </m:e>
                          </m:mr>
                          <m:mr>
                            <m:e>
                              <m:r>
                                <a:rPr lang="en-US" sz="2400" i="1">
                                  <a:latin typeface="Cambria Math" panose="02040503050406030204" pitchFamily="18" charset="0"/>
                                  <a:ea typeface="Cambria Math" panose="02040503050406030204" pitchFamily="18" charset="0"/>
                                </a:rPr>
                                <m:t>0</m:t>
                              </m:r>
                            </m:e>
                            <m:e>
                              <m:r>
                                <a:rPr lang="en-US" sz="2400" i="1">
                                  <a:latin typeface="Cambria Math" panose="02040503050406030204" pitchFamily="18" charset="0"/>
                                </a:rPr>
                                <m:t>3</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−2</m:t>
                              </m:r>
                            </m:e>
                          </m:mr>
                          <m:mr>
                            <m:e>
                              <m:r>
                                <a:rPr lang="en-US" sz="2400" b="0" i="1" smtClean="0">
                                  <a:latin typeface="Cambria Math" panose="02040503050406030204" pitchFamily="18" charset="0"/>
                                </a:rPr>
                                <m:t>12</m:t>
                              </m:r>
                            </m:e>
                          </m:mr>
                        </m:m>
                      </m:e>
                    </m:d>
                  </m:oMath>
                </a14:m>
                <a:endParaRPr lang="en-US" sz="2400"/>
              </a:p>
              <a:p>
                <a:r>
                  <a:rPr lang="en-US" sz="2400"/>
                  <a:t>Ta có, tại tọa độ (1,2)</a:t>
                </a:r>
              </a:p>
              <a:p>
                <a14:m>
                  <m:oMath xmlns:m="http://schemas.openxmlformats.org/officeDocument/2006/math">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𝑥</m:t>
                              </m:r>
                              <m:r>
                                <a:rPr lang="en-US" sz="2400" i="1">
                                  <a:latin typeface="Cambria Math" panose="02040503050406030204" pitchFamily="18" charset="0"/>
                                </a:rPr>
                                <m:t>′</m:t>
                              </m:r>
                            </m:e>
                          </m:mr>
                          <m:mr>
                            <m:e>
                              <m:r>
                                <a:rPr lang="en-US" sz="2400" i="1">
                                  <a:latin typeface="Cambria Math" panose="02040503050406030204" pitchFamily="18" charset="0"/>
                                </a:rPr>
                                <m:t>𝑦</m:t>
                              </m:r>
                              <m:r>
                                <a:rPr lang="en-US" sz="2400" i="1">
                                  <a:latin typeface="Cambria Math" panose="02040503050406030204" pitchFamily="18" charset="0"/>
                                </a:rPr>
                                <m:t>′</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1</m:t>
                              </m:r>
                            </m:e>
                          </m:mr>
                          <m:mr>
                            <m:e>
                              <m:r>
                                <a:rPr lang="en-US" sz="2400" b="0" i="1" smtClean="0">
                                  <a:latin typeface="Cambria Math" panose="02040503050406030204" pitchFamily="18" charset="0"/>
                                </a:rPr>
                                <m:t>2</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2</m:t>
                              </m:r>
                            </m:e>
                            <m:e>
                              <m:r>
                                <a:rPr lang="en-US" sz="2400" i="1">
                                  <a:latin typeface="Cambria Math" panose="02040503050406030204" pitchFamily="18" charset="0"/>
                                </a:rPr>
                                <m:t>0</m:t>
                              </m:r>
                            </m:e>
                          </m:mr>
                          <m:mr>
                            <m:e>
                              <m:r>
                                <a:rPr lang="en-US" sz="2400" i="1">
                                  <a:latin typeface="Cambria Math" panose="02040503050406030204" pitchFamily="18" charset="0"/>
                                  <a:ea typeface="Cambria Math" panose="02040503050406030204" pitchFamily="18" charset="0"/>
                                </a:rPr>
                                <m:t>0</m:t>
                              </m:r>
                            </m:e>
                            <m:e>
                              <m:r>
                                <a:rPr lang="en-US" sz="2400" i="1">
                                  <a:latin typeface="Cambria Math" panose="02040503050406030204" pitchFamily="18" charset="0"/>
                                </a:rPr>
                                <m:t>3</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2</m:t>
                              </m:r>
                            </m:e>
                          </m:mr>
                          <m:mr>
                            <m:e>
                              <m:r>
                                <a:rPr lang="en-US" sz="2400" b="0" i="1" smtClean="0">
                                  <a:latin typeface="Cambria Math" panose="02040503050406030204" pitchFamily="18" charset="0"/>
                                </a:rPr>
                                <m:t>6</m:t>
                              </m:r>
                            </m:e>
                          </m:mr>
                        </m:m>
                      </m:e>
                    </m:d>
                  </m:oMath>
                </a14:m>
                <a:endParaRPr lang="en-US" sz="2400"/>
              </a:p>
              <a:p>
                <a:endParaRPr lang="en-US" sz="2400"/>
              </a:p>
              <a:p>
                <a:endParaRPr lang="en-US" sz="2400" b="0" baseline="3000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92824" y="1264555"/>
                <a:ext cx="9297987" cy="5072745"/>
              </a:xfrm>
              <a:blipFill>
                <a:blip r:embed="rId2"/>
                <a:stretch>
                  <a:fillRect l="-917" t="-72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BDF4778-1FE7-4602-A699-C57209037951}"/>
              </a:ext>
            </a:extLst>
          </p:cNvPr>
          <p:cNvPicPr>
            <a:picLocks noChangeAspect="1"/>
          </p:cNvPicPr>
          <p:nvPr/>
        </p:nvPicPr>
        <p:blipFill>
          <a:blip r:embed="rId3"/>
          <a:stretch>
            <a:fillRect/>
          </a:stretch>
        </p:blipFill>
        <p:spPr>
          <a:xfrm>
            <a:off x="7048768" y="1899188"/>
            <a:ext cx="3473860" cy="4438112"/>
          </a:xfrm>
          <a:prstGeom prst="rect">
            <a:avLst/>
          </a:prstGeom>
        </p:spPr>
      </p:pic>
    </p:spTree>
    <p:extLst>
      <p:ext uri="{BB962C8B-B14F-4D97-AF65-F5344CB8AC3E}">
        <p14:creationId xmlns:p14="http://schemas.microsoft.com/office/powerpoint/2010/main" val="3699589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p:sp>
        <p:nvSpPr>
          <p:cNvPr id="3" name="Content Placeholder 2"/>
          <p:cNvSpPr>
            <a:spLocks noGrp="1"/>
          </p:cNvSpPr>
          <p:nvPr>
            <p:ph idx="1"/>
          </p:nvPr>
        </p:nvSpPr>
        <p:spPr>
          <a:xfrm>
            <a:off x="2181497" y="1264554"/>
            <a:ext cx="9323115" cy="5072745"/>
          </a:xfrm>
        </p:spPr>
        <p:txBody>
          <a:bodyPr>
            <a:normAutofit/>
          </a:bodyPr>
          <a:lstStyle/>
          <a:p>
            <a:r>
              <a:rPr lang="en-US" sz="2300" b="1"/>
              <a:t>Biểu diễn ma trận và hệ tọa độ đồng nhất</a:t>
            </a:r>
          </a:p>
          <a:p>
            <a:r>
              <a:rPr lang="vi-VN"/>
              <a:t>Chúng ta </a:t>
            </a:r>
            <a:r>
              <a:rPr lang="en-US"/>
              <a:t>biết</a:t>
            </a:r>
            <a:r>
              <a:rPr lang="vi-VN"/>
              <a:t> rằng mỗi biến đổi cơ bản có thể được biểu thị dưới dạng ma trận chung</a:t>
            </a:r>
            <a:r>
              <a:rPr lang="en-US"/>
              <a:t> nh</a:t>
            </a:r>
            <a:r>
              <a:rPr lang="vi-VN"/>
              <a:t>ư</a:t>
            </a:r>
            <a:r>
              <a:rPr lang="en-US"/>
              <a:t> sau: P’ = M</a:t>
            </a:r>
            <a:r>
              <a:rPr lang="en-US" baseline="-25000"/>
              <a:t>1</a:t>
            </a:r>
            <a:r>
              <a:rPr lang="en-US"/>
              <a:t>.P + M</a:t>
            </a:r>
            <a:r>
              <a:rPr lang="en-US" baseline="-25000"/>
              <a:t>2</a:t>
            </a:r>
          </a:p>
          <a:p>
            <a:r>
              <a:rPr lang="en-US"/>
              <a:t>Trong đó: </a:t>
            </a:r>
          </a:p>
          <a:p>
            <a:pPr lvl="1">
              <a:buFont typeface="Courier New" panose="02070309020205020404" pitchFamily="49" charset="0"/>
              <a:buChar char="o"/>
            </a:pPr>
            <a:r>
              <a:rPr lang="en-US"/>
              <a:t>P, P’ đ</a:t>
            </a:r>
            <a:r>
              <a:rPr lang="vi-VN"/>
              <a:t>ư</a:t>
            </a:r>
            <a:r>
              <a:rPr lang="en-US"/>
              <a:t>ợc biểu diễn d</a:t>
            </a:r>
            <a:r>
              <a:rPr lang="vi-VN"/>
              <a:t>ư</a:t>
            </a:r>
            <a:r>
              <a:rPr lang="en-US"/>
              <a:t>ới dạng ma trận cột (tọa độ điểm); </a:t>
            </a:r>
          </a:p>
          <a:p>
            <a:pPr lvl="1">
              <a:buFont typeface="Courier New" panose="02070309020205020404" pitchFamily="49" charset="0"/>
              <a:buChar char="o"/>
            </a:pPr>
            <a:r>
              <a:rPr lang="en-US"/>
              <a:t>M1 là ma trận 2x2 biểu diễn các hệ số nhân</a:t>
            </a:r>
          </a:p>
          <a:p>
            <a:pPr lvl="1">
              <a:buFont typeface="Courier New" panose="02070309020205020404" pitchFamily="49" charset="0"/>
              <a:buChar char="o"/>
            </a:pPr>
            <a:r>
              <a:rPr lang="en-US"/>
              <a:t>M2 là một cột có 2 phần tử chứa các thành phần tịnh tiến</a:t>
            </a:r>
          </a:p>
          <a:p>
            <a:r>
              <a:rPr lang="en-US"/>
              <a:t>Trong phép tịnh tiến, M</a:t>
            </a:r>
            <a:r>
              <a:rPr lang="en-US" baseline="-25000"/>
              <a:t>1 </a:t>
            </a:r>
            <a:r>
              <a:rPr lang="en-US"/>
              <a:t>là ma trận định danh</a:t>
            </a:r>
          </a:p>
          <a:p>
            <a:r>
              <a:rPr lang="en-US"/>
              <a:t>Trong phép quay và tỉ lệ, M</a:t>
            </a:r>
            <a:r>
              <a:rPr lang="en-US" baseline="-25000"/>
              <a:t>2</a:t>
            </a:r>
            <a:r>
              <a:rPr lang="en-US"/>
              <a:t> chứa các thuật ngữ tịnh tiến liên quan đến điểm cố định trục hoặc tỷ lệ cố định</a:t>
            </a:r>
          </a:p>
        </p:txBody>
      </p:sp>
    </p:spTree>
    <p:extLst>
      <p:ext uri="{BB962C8B-B14F-4D97-AF65-F5344CB8AC3E}">
        <p14:creationId xmlns:p14="http://schemas.microsoft.com/office/powerpoint/2010/main" val="1205803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p:sp>
        <p:nvSpPr>
          <p:cNvPr id="3" name="Content Placeholder 2"/>
          <p:cNvSpPr>
            <a:spLocks noGrp="1"/>
          </p:cNvSpPr>
          <p:nvPr>
            <p:ph idx="1"/>
          </p:nvPr>
        </p:nvSpPr>
        <p:spPr>
          <a:xfrm>
            <a:off x="2589212" y="1264555"/>
            <a:ext cx="8915400" cy="3777622"/>
          </a:xfrm>
        </p:spPr>
        <p:txBody>
          <a:bodyPr/>
          <a:lstStyle/>
          <a:p>
            <a:r>
              <a:rPr lang="fr-FR" b="1">
                <a:solidFill>
                  <a:schemeClr val="tx1"/>
                </a:solidFill>
              </a:rPr>
              <a:t>Phép biến đổi Affine (Affine Transformations)</a:t>
            </a:r>
          </a:p>
          <a:p>
            <a:pPr algn="just"/>
            <a:r>
              <a:rPr lang="vi-VN">
                <a:solidFill>
                  <a:schemeClr val="tx1"/>
                </a:solidFill>
              </a:rPr>
              <a:t>Phép biến đổi Affine là phép biến đổi tuyến tính tọa độ điểm đặc trưng của đối tượng thành</a:t>
            </a:r>
            <a:r>
              <a:rPr lang="en-US">
                <a:solidFill>
                  <a:schemeClr val="tx1"/>
                </a:solidFill>
              </a:rPr>
              <a:t> </a:t>
            </a:r>
            <a:r>
              <a:rPr lang="vi-VN">
                <a:solidFill>
                  <a:schemeClr val="tx1"/>
                </a:solidFill>
              </a:rPr>
              <a:t>tập tương ứng các điểm mới để tạo ra các hiệu ứng cho toàn đối tượng.</a:t>
            </a:r>
            <a:endParaRPr lang="en-US">
              <a:solidFill>
                <a:schemeClr val="tx1"/>
              </a:solidFill>
            </a:endParaRPr>
          </a:p>
          <a:p>
            <a:pPr algn="just"/>
            <a:r>
              <a:rPr lang="vi-VN">
                <a:solidFill>
                  <a:schemeClr val="tx1"/>
                </a:solidFill>
              </a:rPr>
              <a:t>Ví dụ: phép biến đổi tọa độ với chỉ 2 điểm đầu cuối của đoạn thẳng tạo thành 2 điểm mới</a:t>
            </a:r>
            <a:r>
              <a:rPr lang="en-US">
                <a:solidFill>
                  <a:schemeClr val="tx1"/>
                </a:solidFill>
              </a:rPr>
              <a:t> </a:t>
            </a:r>
            <a:r>
              <a:rPr lang="vi-VN">
                <a:solidFill>
                  <a:schemeClr val="tx1"/>
                </a:solidFill>
              </a:rPr>
              <a:t>mà khi nối chúng với nhau tạo thành đoạn thẳng mới. Các điểm nằm trên đoạn thẳng sẽ có kết quả</a:t>
            </a:r>
            <a:r>
              <a:rPr lang="en-US">
                <a:solidFill>
                  <a:schemeClr val="tx1"/>
                </a:solidFill>
              </a:rPr>
              <a:t> </a:t>
            </a:r>
            <a:r>
              <a:rPr lang="vi-VN">
                <a:solidFill>
                  <a:schemeClr val="tx1"/>
                </a:solidFill>
              </a:rPr>
              <a:t>là điểm nằm trên đoạn thẳng mới với cùng phép biến đổi thông qua phép nội suy.</a:t>
            </a:r>
            <a:endParaRPr lang="en-US">
              <a:solidFill>
                <a:schemeClr val="tx1"/>
              </a:solidFill>
            </a:endParaRPr>
          </a:p>
        </p:txBody>
      </p:sp>
    </p:spTree>
    <p:extLst>
      <p:ext uri="{BB962C8B-B14F-4D97-AF65-F5344CB8AC3E}">
        <p14:creationId xmlns:p14="http://schemas.microsoft.com/office/powerpoint/2010/main" val="4047276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264554"/>
                <a:ext cx="8915400" cy="5072745"/>
              </a:xfrm>
            </p:spPr>
            <p:txBody>
              <a:bodyPr>
                <a:normAutofit/>
              </a:bodyPr>
              <a:lstStyle/>
              <a:p>
                <a:r>
                  <a:rPr lang="en-US" sz="2400" b="1"/>
                  <a:t>Biểu diễn ma trận và hệ tọa độ đồng nhất</a:t>
                </a:r>
              </a:p>
              <a:p>
                <a:pPr algn="just"/>
                <a:r>
                  <a:rPr lang="vi-VN" sz="1800"/>
                  <a:t>Chúng ta có thể kết hợp các thuật ngữ nhân và tịnh tiến cho các phép biến đổi hình học hai chiều thành một biểu diễn ma trận đơn bằng cách mở rộng các biểu diễn ma trận 2</a:t>
                </a:r>
                <a:r>
                  <a:rPr lang="en-US" sz="1800"/>
                  <a:t>x2</a:t>
                </a:r>
                <a:r>
                  <a:rPr lang="vi-VN" sz="1800"/>
                  <a:t> thành ma trận</a:t>
                </a:r>
                <a:r>
                  <a:rPr lang="en-US" sz="1800"/>
                  <a:t> 3x3</a:t>
                </a:r>
                <a:r>
                  <a:rPr lang="vi-VN" sz="1800"/>
                  <a:t>.</a:t>
                </a:r>
                <a:r>
                  <a:rPr lang="en-US" sz="1800"/>
                  <a:t> </a:t>
                </a:r>
                <a:r>
                  <a:rPr lang="vi-VN" sz="1800"/>
                  <a:t>Điều này cho phép chúng </a:t>
                </a:r>
                <a:r>
                  <a:rPr lang="en-US" sz="1800"/>
                  <a:t>ta</a:t>
                </a:r>
                <a:r>
                  <a:rPr lang="vi-VN" sz="1800"/>
                  <a:t> thể hiện tất cả các phương trình biến đổi dưới dạng phép nhân ma trận, với điều kiện các vị trí tọa độ</a:t>
                </a:r>
                <a:r>
                  <a:rPr lang="en-US" sz="1800"/>
                  <a:t> </a:t>
                </a:r>
                <a:r>
                  <a:rPr lang="vi-VN" sz="1800"/>
                  <a:t>cũng </a:t>
                </a:r>
                <a:r>
                  <a:rPr lang="en-US" sz="1800"/>
                  <a:t>được </a:t>
                </a:r>
                <a:r>
                  <a:rPr lang="vi-VN" sz="1800"/>
                  <a:t>mở rộng.</a:t>
                </a:r>
                <a:endParaRPr lang="en-US" sz="1800"/>
              </a:p>
              <a:p>
                <a:pPr algn="just"/>
                <a:r>
                  <a:rPr lang="vi-VN" sz="1800"/>
                  <a:t>Để biểu thị bất kỳ phép biến đổi hai chiều nào dưới dạng phép nhân ma trận, chúng </a:t>
                </a:r>
                <a:r>
                  <a:rPr lang="en-US" sz="1800"/>
                  <a:t>ta</a:t>
                </a:r>
                <a:r>
                  <a:rPr lang="vi-VN" sz="1800"/>
                  <a:t> biểu diễn từng vị trí tọa độ Descartes (x, y) với bộ ba tọa độ đồng nhất</a:t>
                </a:r>
                <a:r>
                  <a:rPr lang="en-US" sz="1800"/>
                  <a:t> (x</a:t>
                </a:r>
                <a:r>
                  <a:rPr lang="en-US" sz="1800" baseline="-25000"/>
                  <a:t>h</a:t>
                </a:r>
                <a:r>
                  <a:rPr lang="en-US" sz="1800"/>
                  <a:t>, y</a:t>
                </a:r>
                <a:r>
                  <a:rPr lang="en-US" sz="1800" baseline="-25000"/>
                  <a:t>h</a:t>
                </a:r>
                <a:r>
                  <a:rPr lang="en-US" sz="1800"/>
                  <a:t>, h). Trong đó: </a:t>
                </a:r>
                <a14:m>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𝑥</m:t>
                        </m:r>
                        <m:r>
                          <a:rPr lang="en-US" sz="1800" b="0" i="1" baseline="-25000" smtClean="0">
                            <a:latin typeface="Cambria Math" panose="02040503050406030204" pitchFamily="18" charset="0"/>
                          </a:rPr>
                          <m:t>h</m:t>
                        </m:r>
                      </m:num>
                      <m:den>
                        <m:r>
                          <a:rPr lang="en-US" sz="1800" b="0" i="1" smtClean="0">
                            <a:latin typeface="Cambria Math" panose="02040503050406030204" pitchFamily="18" charset="0"/>
                          </a:rPr>
                          <m:t>h</m:t>
                        </m:r>
                      </m:den>
                    </m:f>
                    <m:r>
                      <a:rPr lang="en-US" sz="1800" b="0" i="1" smtClean="0">
                        <a:latin typeface="Cambria Math" panose="02040503050406030204" pitchFamily="18" charset="0"/>
                      </a:rPr>
                      <m:t> </m:t>
                    </m:r>
                    <m:r>
                      <a:rPr lang="en-US" sz="1800" b="0" i="1" smtClean="0">
                        <a:latin typeface="Cambria Math" panose="02040503050406030204" pitchFamily="18" charset="0"/>
                      </a:rPr>
                      <m:t>𝑣</m:t>
                    </m:r>
                    <m:r>
                      <a:rPr lang="en-US" sz="1800" b="0" i="1" smtClean="0">
                        <a:latin typeface="Cambria Math" panose="02040503050406030204" pitchFamily="18" charset="0"/>
                      </a:rPr>
                      <m:t>à </m:t>
                    </m:r>
                    <m:r>
                      <a:rPr lang="en-US" sz="1800" b="0" i="1" smtClean="0">
                        <a:latin typeface="Cambria Math" panose="02040503050406030204" pitchFamily="18" charset="0"/>
                      </a:rPr>
                      <m:t>𝑦</m:t>
                    </m:r>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𝑦</m:t>
                        </m:r>
                        <m:r>
                          <a:rPr lang="en-US" sz="1800" b="0" i="1" baseline="-25000" smtClean="0">
                            <a:latin typeface="Cambria Math" panose="02040503050406030204" pitchFamily="18" charset="0"/>
                          </a:rPr>
                          <m:t>h</m:t>
                        </m:r>
                      </m:num>
                      <m:den>
                        <m:r>
                          <a:rPr lang="en-US" sz="1800" b="0" i="1" smtClean="0">
                            <a:latin typeface="Cambria Math" panose="02040503050406030204" pitchFamily="18" charset="0"/>
                          </a:rPr>
                          <m:t>h</m:t>
                        </m:r>
                      </m:den>
                    </m:f>
                  </m:oMath>
                </a14:m>
                <a:endParaRPr lang="en-US" sz="1800" baseline="30000"/>
              </a:p>
              <a:p>
                <a:pPr algn="just"/>
                <a:r>
                  <a:rPr lang="en-US" sz="1800"/>
                  <a:t>Do đó, một hệ tọa độ thuần nhất có thể đ</a:t>
                </a:r>
                <a:r>
                  <a:rPr lang="vi-VN" sz="1800"/>
                  <a:t>ư</a:t>
                </a:r>
                <a:r>
                  <a:rPr lang="en-US" sz="1800"/>
                  <a:t>ợc biểu diễn là: (h.x, h.y, h), với h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oMath>
                </a14:m>
                <a:r>
                  <a:rPr lang="en-US" sz="1800"/>
                  <a:t> 0</a:t>
                </a:r>
              </a:p>
              <a:p>
                <a:pPr algn="just"/>
                <a:r>
                  <a:rPr lang="en-US" sz="1800"/>
                  <a:t>Để thuận tiện cho việc tính toán, đặt h = 1. Mỗi ma trận 2 chiều sẽ đ</a:t>
                </a:r>
                <a:r>
                  <a:rPr lang="vi-VN" sz="1800"/>
                  <a:t>ư</a:t>
                </a:r>
                <a:r>
                  <a:rPr lang="en-US" sz="1800"/>
                  <a:t>ợc biểu diễn thành (x,y,1).</a:t>
                </a:r>
              </a:p>
              <a:p>
                <a:pPr algn="just"/>
                <a:endParaRPr lang="en-US" sz="18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264554"/>
                <a:ext cx="8915400" cy="5072745"/>
              </a:xfrm>
              <a:blipFill>
                <a:blip r:embed="rId2"/>
                <a:stretch>
                  <a:fillRect l="-958" t="-240" r="-547"/>
                </a:stretch>
              </a:blipFill>
            </p:spPr>
            <p:txBody>
              <a:bodyPr/>
              <a:lstStyle/>
              <a:p>
                <a:r>
                  <a:rPr lang="en-US">
                    <a:noFill/>
                  </a:rPr>
                  <a:t> </a:t>
                </a:r>
              </a:p>
            </p:txBody>
          </p:sp>
        </mc:Fallback>
      </mc:AlternateContent>
    </p:spTree>
    <p:extLst>
      <p:ext uri="{BB962C8B-B14F-4D97-AF65-F5344CB8AC3E}">
        <p14:creationId xmlns:p14="http://schemas.microsoft.com/office/powerpoint/2010/main" val="4048591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99063" y="1264554"/>
                <a:ext cx="9205549" cy="5072745"/>
              </a:xfrm>
            </p:spPr>
            <p:txBody>
              <a:bodyPr>
                <a:normAutofit/>
              </a:bodyPr>
              <a:lstStyle/>
              <a:p>
                <a:r>
                  <a:rPr lang="en-US" sz="2400" b="1"/>
                  <a:t>Biểu diễn ma trận và hệ tọa độ đồng nhất</a:t>
                </a:r>
              </a:p>
              <a:p>
                <a:r>
                  <a:rPr lang="en-US" sz="1800"/>
                  <a:t>Thuật ngữ hệ tọa độ đồng nhất đ</a:t>
                </a:r>
                <a:r>
                  <a:rPr lang="vi-VN" sz="1800"/>
                  <a:t>ư</a:t>
                </a:r>
                <a:r>
                  <a:rPr lang="en-US" sz="1800"/>
                  <a:t>ợc dùng để biểu thị ph</a:t>
                </a:r>
                <a:r>
                  <a:rPr lang="vi-VN" sz="1800"/>
                  <a:t>ư</a:t>
                </a:r>
                <a:r>
                  <a:rPr lang="en-US" sz="1800"/>
                  <a:t>ơng trình Decartes. Ví dụ (x,y) trong hệ tọa độ Decartes sẽ đ</a:t>
                </a:r>
                <a:r>
                  <a:rPr lang="vi-VN" sz="1800"/>
                  <a:t>ư</a:t>
                </a:r>
                <a:r>
                  <a:rPr lang="en-US" sz="1800"/>
                  <a:t>ợc biểu diễn thành (x</a:t>
                </a:r>
                <a:r>
                  <a:rPr lang="en-US" sz="1800" baseline="-25000"/>
                  <a:t>h</a:t>
                </a:r>
                <a:r>
                  <a:rPr lang="en-US" sz="1800"/>
                  <a:t>,y</a:t>
                </a:r>
                <a:r>
                  <a:rPr lang="en-US" sz="1800" baseline="-25000"/>
                  <a:t>h</a:t>
                </a:r>
                <a:r>
                  <a:rPr lang="en-US" sz="1800"/>
                  <a:t>,h) trong hệ tọa độ đồng nhất. </a:t>
                </a:r>
                <a:r>
                  <a:rPr lang="vi-VN" sz="1800"/>
                  <a:t>Các tọa độ được biểu diễn với các vectơ </a:t>
                </a:r>
                <a:r>
                  <a:rPr lang="en-US" sz="1800"/>
                  <a:t>dạng </a:t>
                </a:r>
                <a:r>
                  <a:rPr lang="vi-VN" sz="1800"/>
                  <a:t>cột ba phần tử và các phép toán biến đổi được viết thành ma trận</a:t>
                </a:r>
                <a:r>
                  <a:rPr lang="en-US" sz="1800"/>
                  <a:t> 3x3</a:t>
                </a:r>
                <a:r>
                  <a:rPr lang="vi-VN" sz="1800"/>
                  <a:t>. </a:t>
                </a:r>
                <a:r>
                  <a:rPr lang="en-US" sz="1800"/>
                  <a:t>Trong phép dịch chuyển</a:t>
                </a:r>
                <a:r>
                  <a:rPr lang="vi-VN" sz="1800"/>
                  <a:t>, chúng t</a:t>
                </a:r>
                <a:r>
                  <a:rPr lang="en-US" sz="1800"/>
                  <a:t>a</a:t>
                </a:r>
                <a:r>
                  <a:rPr lang="vi-VN" sz="1800"/>
                  <a:t> có</a:t>
                </a:r>
                <a:r>
                  <a:rPr lang="en-US" sz="1800"/>
                  <a:t>:</a:t>
                </a:r>
              </a:p>
              <a:p>
                <a:pPr algn="just"/>
                <a14:m>
                  <m:oMath xmlns:m="http://schemas.openxmlformats.org/officeDocument/2006/math">
                    <m:d>
                      <m:dPr>
                        <m:begChr m:val="["/>
                        <m:endChr m:val="]"/>
                        <m:ctrlPr>
                          <a:rPr lang="en-US" sz="1800" i="1" smtClean="0">
                            <a:latin typeface="Cambria Math" panose="02040503050406030204" pitchFamily="18" charset="0"/>
                          </a:rPr>
                        </m:ctrlPr>
                      </m:dPr>
                      <m:e>
                        <m:m>
                          <m:mPr>
                            <m:mcs>
                              <m:mc>
                                <m:mcPr>
                                  <m:count m:val="1"/>
                                  <m:mcJc m:val="center"/>
                                </m:mcPr>
                              </m:mc>
                            </m:mcs>
                            <m:ctrlPr>
                              <a:rPr lang="en-US" sz="1800" i="1" smtClean="0">
                                <a:latin typeface="Cambria Math" panose="02040503050406030204" pitchFamily="18" charset="0"/>
                              </a:rPr>
                            </m:ctrlPr>
                          </m:mPr>
                          <m:mr>
                            <m:e>
                              <m:r>
                                <m:rPr>
                                  <m:brk m:alnAt="7"/>
                                </m:rPr>
                                <a:rPr lang="en-US" sz="1800" b="0" i="1" smtClean="0">
                                  <a:latin typeface="Cambria Math" panose="02040503050406030204" pitchFamily="18" charset="0"/>
                                </a:rPr>
                                <m:t>𝑥</m:t>
                              </m:r>
                              <m:r>
                                <a:rPr lang="en-US" sz="1800" b="0" i="1" smtClean="0">
                                  <a:latin typeface="Cambria Math" panose="02040503050406030204" pitchFamily="18" charset="0"/>
                                </a:rPr>
                                <m:t>′</m:t>
                              </m:r>
                            </m:e>
                          </m:mr>
                          <m:mr>
                            <m:e>
                              <m:r>
                                <a:rPr lang="en-US" sz="1800" b="0" i="1" smtClean="0">
                                  <a:latin typeface="Cambria Math" panose="02040503050406030204" pitchFamily="18" charset="0"/>
                                </a:rPr>
                                <m:t>𝑦</m:t>
                              </m:r>
                              <m:r>
                                <a:rPr lang="en-US" sz="1800" b="0" i="1" smtClean="0">
                                  <a:latin typeface="Cambria Math" panose="02040503050406030204" pitchFamily="18" charset="0"/>
                                </a:rPr>
                                <m:t>′</m:t>
                              </m:r>
                            </m:e>
                          </m:mr>
                          <m:mr>
                            <m:e>
                              <m:r>
                                <a:rPr lang="en-US" sz="1800" b="0" i="1" smtClean="0">
                                  <a:latin typeface="Cambria Math" panose="02040503050406030204" pitchFamily="18" charset="0"/>
                                </a:rPr>
                                <m:t>1</m:t>
                              </m:r>
                            </m:e>
                          </m:mr>
                        </m:m>
                      </m:e>
                    </m:d>
                    <m:r>
                      <a:rPr lang="en-US" sz="1800" b="0" i="1" smtClean="0">
                        <a:latin typeface="Cambria Math" panose="02040503050406030204" pitchFamily="18" charset="0"/>
                      </a:rPr>
                      <m:t>= </m:t>
                    </m:r>
                    <m:d>
                      <m:dPr>
                        <m:begChr m:val="["/>
                        <m:endChr m:val="]"/>
                        <m:ctrlPr>
                          <a:rPr lang="en-US" sz="1800" b="0" i="1" smtClean="0">
                            <a:latin typeface="Cambria Math" panose="02040503050406030204" pitchFamily="18" charset="0"/>
                          </a:rPr>
                        </m:ctrlPr>
                      </m:dPr>
                      <m:e>
                        <m:m>
                          <m:mPr>
                            <m:mcs>
                              <m:mc>
                                <m:mcPr>
                                  <m:count m:val="3"/>
                                  <m:mcJc m:val="center"/>
                                </m:mcPr>
                              </m:mc>
                            </m:mcs>
                            <m:ctrlPr>
                              <a:rPr lang="en-US" sz="1800" b="0" i="1" smtClean="0">
                                <a:latin typeface="Cambria Math" panose="02040503050406030204" pitchFamily="18" charset="0"/>
                              </a:rPr>
                            </m:ctrlPr>
                          </m:mPr>
                          <m:mr>
                            <m:e>
                              <m:r>
                                <m:rPr>
                                  <m:brk m:alnAt="7"/>
                                </m:rPr>
                                <a:rPr lang="en-US" sz="1800" b="0" i="1" smtClean="0">
                                  <a:latin typeface="Cambria Math" panose="02040503050406030204" pitchFamily="18" charset="0"/>
                                </a:rPr>
                                <m:t>1</m:t>
                              </m:r>
                            </m:e>
                            <m:e>
                              <m:r>
                                <a:rPr lang="en-US" sz="1800" b="0" i="1" smtClean="0">
                                  <a:latin typeface="Cambria Math" panose="02040503050406030204" pitchFamily="18" charset="0"/>
                                </a:rPr>
                                <m:t>0</m:t>
                              </m:r>
                            </m:e>
                            <m:e>
                              <m:r>
                                <a:rPr lang="en-US" sz="1800" b="0" i="1" smtClean="0">
                                  <a:latin typeface="Cambria Math" panose="02040503050406030204" pitchFamily="18" charset="0"/>
                                </a:rPr>
                                <m:t>𝑡</m:t>
                              </m:r>
                              <m:r>
                                <a:rPr lang="en-US" sz="1800" b="0" i="1" baseline="-25000" smtClean="0">
                                  <a:latin typeface="Cambria Math" panose="02040503050406030204" pitchFamily="18" charset="0"/>
                                </a:rPr>
                                <m:t>𝑥</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1</m:t>
                              </m:r>
                            </m:e>
                            <m:e>
                              <m:r>
                                <a:rPr lang="en-US" sz="1800" b="0" i="1" smtClean="0">
                                  <a:latin typeface="Cambria Math" panose="02040503050406030204" pitchFamily="18" charset="0"/>
                                </a:rPr>
                                <m:t>𝑡</m:t>
                              </m:r>
                              <m:r>
                                <a:rPr lang="en-US" sz="1800" b="0" i="1" baseline="-25000" smtClean="0">
                                  <a:latin typeface="Cambria Math" panose="02040503050406030204" pitchFamily="18" charset="0"/>
                                </a:rPr>
                                <m:t>𝑦</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a:rPr lang="en-US" sz="1800" b="0" i="1" smtClean="0">
                                  <a:latin typeface="Cambria Math" panose="02040503050406030204" pitchFamily="18" charset="0"/>
                                </a:rPr>
                                <m:t>𝑥</m:t>
                              </m:r>
                            </m:e>
                          </m:mr>
                          <m:mr>
                            <m:e>
                              <m:r>
                                <a:rPr lang="en-US" sz="1800" b="0" i="1" smtClean="0">
                                  <a:latin typeface="Cambria Math" panose="02040503050406030204" pitchFamily="18" charset="0"/>
                                </a:rPr>
                                <m:t>𝑦</m:t>
                              </m:r>
                            </m:e>
                          </m:mr>
                          <m:mr>
                            <m:e>
                              <m:r>
                                <a:rPr lang="en-US" sz="1800" i="1">
                                  <a:latin typeface="Cambria Math" panose="02040503050406030204" pitchFamily="18" charset="0"/>
                                </a:rPr>
                                <m:t>1</m:t>
                              </m:r>
                            </m:e>
                          </m:mr>
                        </m:m>
                      </m:e>
                    </m:d>
                  </m:oMath>
                </a14:m>
                <a:endParaRPr lang="en-US" sz="1800"/>
              </a:p>
              <a:p>
                <a:pPr algn="just"/>
                <a:r>
                  <a:rPr lang="en-US" sz="1800"/>
                  <a:t>Hay P’ = T(t</a:t>
                </a:r>
                <a:r>
                  <a:rPr lang="en-US" sz="1800" baseline="-25000"/>
                  <a:t>x</a:t>
                </a:r>
                <a:r>
                  <a:rPr lang="en-US" sz="1800"/>
                  <a:t>,t</a:t>
                </a:r>
                <a:r>
                  <a:rPr lang="en-US" sz="1800" baseline="-25000"/>
                  <a:t>y</a:t>
                </a:r>
                <a:r>
                  <a:rPr lang="en-US" sz="1800"/>
                  <a:t>) . P; Với T(t</a:t>
                </a:r>
                <a:r>
                  <a:rPr lang="en-US" sz="1800" baseline="-25000"/>
                  <a:t>x</a:t>
                </a:r>
                <a:r>
                  <a:rPr lang="en-US" sz="1800"/>
                  <a:t>,t</a:t>
                </a:r>
                <a:r>
                  <a:rPr lang="en-US" sz="1800" baseline="-25000"/>
                  <a:t>y</a:t>
                </a:r>
                <a:r>
                  <a:rPr lang="en-US" sz="1800"/>
                  <a:t>) là ma trận 3x3 đ</a:t>
                </a:r>
                <a:r>
                  <a:rPr lang="vi-VN" sz="1800"/>
                  <a:t>ư</a:t>
                </a:r>
                <a:r>
                  <a:rPr lang="en-US" sz="1800"/>
                  <a:t>ợc biểu diễn ở trên</a:t>
                </a:r>
              </a:p>
              <a:p>
                <a:pPr algn="just"/>
                <a:r>
                  <a:rPr lang="en-US" sz="1800"/>
                  <a:t>Để nghịch đảo ma trận T, đ</a:t>
                </a:r>
                <a:r>
                  <a:rPr lang="vi-VN" sz="1800"/>
                  <a:t>ơ</a:t>
                </a:r>
                <a:r>
                  <a:rPr lang="en-US" sz="1800"/>
                  <a:t>n giản thay thế t</a:t>
                </a:r>
                <a:r>
                  <a:rPr lang="en-US" sz="1800" baseline="-25000"/>
                  <a:t>x</a:t>
                </a:r>
                <a:r>
                  <a:rPr lang="en-US" sz="1800"/>
                  <a:t> = -t</a:t>
                </a:r>
                <a:r>
                  <a:rPr lang="en-US" sz="1800" baseline="-25000"/>
                  <a:t>x</a:t>
                </a:r>
                <a:r>
                  <a:rPr lang="en-US" sz="1800"/>
                  <a:t> và t</a:t>
                </a:r>
                <a:r>
                  <a:rPr lang="en-US" sz="1800" baseline="-25000"/>
                  <a:t>y</a:t>
                </a:r>
                <a:r>
                  <a:rPr lang="en-US" sz="1800"/>
                  <a:t> = -t</a:t>
                </a:r>
                <a:r>
                  <a:rPr lang="en-US" sz="1800" baseline="-25000"/>
                  <a: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99063" y="1264554"/>
                <a:ext cx="9205549" cy="5072745"/>
              </a:xfrm>
              <a:blipFill>
                <a:blip r:embed="rId2"/>
                <a:stretch>
                  <a:fillRect l="-927" t="-240" r="-530"/>
                </a:stretch>
              </a:blipFill>
            </p:spPr>
            <p:txBody>
              <a:bodyPr/>
              <a:lstStyle/>
              <a:p>
                <a:r>
                  <a:rPr lang="en-US">
                    <a:noFill/>
                  </a:rPr>
                  <a:t> </a:t>
                </a:r>
              </a:p>
            </p:txBody>
          </p:sp>
        </mc:Fallback>
      </mc:AlternateContent>
    </p:spTree>
    <p:extLst>
      <p:ext uri="{BB962C8B-B14F-4D97-AF65-F5344CB8AC3E}">
        <p14:creationId xmlns:p14="http://schemas.microsoft.com/office/powerpoint/2010/main" val="2119041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264554"/>
                <a:ext cx="8915400" cy="5072745"/>
              </a:xfrm>
            </p:spPr>
            <p:txBody>
              <a:bodyPr>
                <a:normAutofit/>
              </a:bodyPr>
              <a:lstStyle/>
              <a:p>
                <a:r>
                  <a:rPr lang="en-US" sz="2400" b="1"/>
                  <a:t>Biểu diễn ma trận và hệ tọa độ đồng nhất</a:t>
                </a:r>
              </a:p>
              <a:p>
                <a:r>
                  <a:rPr lang="en-US"/>
                  <a:t>T</a:t>
                </a:r>
                <a:r>
                  <a:rPr lang="vi-VN"/>
                  <a:t>ư</a:t>
                </a:r>
                <a:r>
                  <a:rPr lang="en-US"/>
                  <a:t>ơng tự, phư</a:t>
                </a:r>
                <a:r>
                  <a:rPr lang="vi-VN"/>
                  <a:t>ơ</a:t>
                </a:r>
                <a:r>
                  <a:rPr lang="en-US"/>
                  <a:t>ng trình của phép quay trong hệ tọa độ đồng nhất đ</a:t>
                </a:r>
                <a:r>
                  <a:rPr lang="vi-VN"/>
                  <a:t>ư</a:t>
                </a:r>
                <a:r>
                  <a:rPr lang="en-US"/>
                  <a:t>ợc biểu diễn thành: </a:t>
                </a:r>
              </a:p>
              <a:p>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r>
                                <a:rPr lang="en-US" i="1">
                                  <a:latin typeface="Cambria Math" panose="02040503050406030204" pitchFamily="18" charset="0"/>
                                </a:rPr>
                                <m:t>′</m:t>
                              </m:r>
                            </m:e>
                          </m:mr>
                          <m:mr>
                            <m:e>
                              <m:r>
                                <a:rPr lang="en-US" i="1">
                                  <a:latin typeface="Cambria Math" panose="02040503050406030204" pitchFamily="18" charset="0"/>
                                </a:rPr>
                                <m:t>𝑦</m:t>
                              </m:r>
                              <m:r>
                                <a:rPr lang="en-US" i="1">
                                  <a:latin typeface="Cambria Math" panose="02040503050406030204" pitchFamily="18" charset="0"/>
                                </a:rPr>
                                <m:t>′</m:t>
                              </m:r>
                            </m:e>
                          </m:mr>
                          <m:mr>
                            <m:e>
                              <m:r>
                                <a:rPr lang="en-US" i="1">
                                  <a:latin typeface="Cambria Math" panose="02040503050406030204" pitchFamily="18" charset="0"/>
                                </a:rPr>
                                <m:t>1</m:t>
                              </m:r>
                            </m:e>
                          </m:mr>
                        </m:m>
                      </m:e>
                    </m:d>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b="0" i="1" smtClean="0">
                                  <a:latin typeface="Cambria Math" panose="02040503050406030204" pitchFamily="18" charset="0"/>
                                </a:rPr>
                                <m:t>𝑐𝑜𝑠</m:t>
                              </m:r>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m:t>
                              </m:r>
                              <m:r>
                                <a:rPr lang="en-US" b="0" i="1" smtClean="0">
                                  <a:latin typeface="Cambria Math" panose="02040503050406030204" pitchFamily="18" charset="0"/>
                                </a:rPr>
                                <m:t>𝑠𝑖𝑛</m:t>
                              </m:r>
                              <m:r>
                                <a:rPr lang="en-US" i="1">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0</m:t>
                              </m:r>
                            </m:e>
                          </m:mr>
                          <m:mr>
                            <m:e>
                              <m:r>
                                <a:rPr lang="en-US" b="0" i="1" smtClean="0">
                                  <a:latin typeface="Cambria Math" panose="02040503050406030204" pitchFamily="18" charset="0"/>
                                </a:rPr>
                                <m:t>𝑠𝑖𝑛</m:t>
                              </m:r>
                              <m:r>
                                <a:rPr lang="en-US" i="1">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𝑐𝑜𝑠</m:t>
                              </m:r>
                              <m:r>
                                <a:rPr lang="en-US" i="1">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𝑥</m:t>
                              </m:r>
                            </m:e>
                          </m:mr>
                          <m:mr>
                            <m:e>
                              <m:r>
                                <a:rPr lang="en-US" i="1">
                                  <a:latin typeface="Cambria Math" panose="02040503050406030204" pitchFamily="18" charset="0"/>
                                </a:rPr>
                                <m:t>𝑦</m:t>
                              </m:r>
                            </m:e>
                          </m:mr>
                          <m:mr>
                            <m:e>
                              <m:r>
                                <a:rPr lang="en-US" i="1">
                                  <a:latin typeface="Cambria Math" panose="02040503050406030204" pitchFamily="18" charset="0"/>
                                </a:rPr>
                                <m:t>1</m:t>
                              </m:r>
                            </m:e>
                          </m:mr>
                        </m:m>
                      </m:e>
                    </m:d>
                  </m:oMath>
                </a14:m>
                <a:endParaRPr lang="en-US"/>
              </a:p>
              <a:p>
                <a:r>
                  <a:rPr lang="en-US"/>
                  <a:t>Hay P’ = R(</a:t>
                </a:r>
                <a14:m>
                  <m:oMath xmlns:m="http://schemas.openxmlformats.org/officeDocument/2006/math">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a:t>.P. Trong biểu thức trên R(</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a:t>) là ma trận 3x3 với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a:t> là góc quay. Để nghịch đảo ma trận R(</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a:t>), đơn giản thay thế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a:t> bằng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a:t>.</a:t>
                </a:r>
              </a:p>
              <a:p>
                <a:endParaRPr lang="en-US"/>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264554"/>
                <a:ext cx="8915400" cy="5072745"/>
              </a:xfrm>
              <a:blipFill>
                <a:blip r:embed="rId2"/>
                <a:stretch>
                  <a:fillRect l="-958" t="-240"/>
                </a:stretch>
              </a:blipFill>
            </p:spPr>
            <p:txBody>
              <a:bodyPr/>
              <a:lstStyle/>
              <a:p>
                <a:r>
                  <a:rPr lang="en-US">
                    <a:noFill/>
                  </a:rPr>
                  <a:t> </a:t>
                </a:r>
              </a:p>
            </p:txBody>
          </p:sp>
        </mc:Fallback>
      </mc:AlternateContent>
    </p:spTree>
    <p:extLst>
      <p:ext uri="{BB962C8B-B14F-4D97-AF65-F5344CB8AC3E}">
        <p14:creationId xmlns:p14="http://schemas.microsoft.com/office/powerpoint/2010/main" val="1776688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264554"/>
                <a:ext cx="8915400" cy="5072745"/>
              </a:xfrm>
            </p:spPr>
            <p:txBody>
              <a:bodyPr>
                <a:normAutofit/>
              </a:bodyPr>
              <a:lstStyle/>
              <a:p>
                <a:r>
                  <a:rPr lang="en-US" sz="2400" b="1"/>
                  <a:t>Biểu diễn ma trận và hệ tọa độ đồng nhất</a:t>
                </a:r>
              </a:p>
              <a:p>
                <a:r>
                  <a:rPr lang="en-US"/>
                  <a:t>Trong phép biến đổi tỷ lệ: </a:t>
                </a:r>
              </a:p>
              <a:p>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r>
                                <a:rPr lang="en-US" i="1">
                                  <a:latin typeface="Cambria Math" panose="02040503050406030204" pitchFamily="18" charset="0"/>
                                </a:rPr>
                                <m:t>′</m:t>
                              </m:r>
                            </m:e>
                          </m:mr>
                          <m:mr>
                            <m:e>
                              <m:r>
                                <a:rPr lang="en-US" i="1">
                                  <a:latin typeface="Cambria Math" panose="02040503050406030204" pitchFamily="18" charset="0"/>
                                </a:rPr>
                                <m:t>𝑦</m:t>
                              </m:r>
                              <m:r>
                                <a:rPr lang="en-US" i="1">
                                  <a:latin typeface="Cambria Math" panose="02040503050406030204" pitchFamily="18" charset="0"/>
                                </a:rPr>
                                <m:t>′</m:t>
                              </m:r>
                            </m:e>
                          </m:mr>
                          <m:mr>
                            <m:e>
                              <m:r>
                                <a:rPr lang="en-US" i="1">
                                  <a:latin typeface="Cambria Math" panose="02040503050406030204" pitchFamily="18" charset="0"/>
                                </a:rPr>
                                <m:t>1</m:t>
                              </m:r>
                            </m:e>
                          </m:mr>
                        </m:m>
                      </m:e>
                    </m:d>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b="0" i="1" smtClean="0">
                                  <a:latin typeface="Cambria Math" panose="02040503050406030204" pitchFamily="18" charset="0"/>
                                </a:rPr>
                                <m:t>𝑠</m:t>
                              </m:r>
                              <m:r>
                                <a:rPr lang="en-US" b="0" i="1" baseline="-25000" smtClean="0">
                                  <a:latin typeface="Cambria Math" panose="02040503050406030204" pitchFamily="18" charset="0"/>
                                </a:rPr>
                                <m:t>𝑥</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𝑠</m:t>
                              </m:r>
                              <m:r>
                                <a:rPr lang="en-US" b="0" i="1" baseline="-25000" smtClean="0">
                                  <a:latin typeface="Cambria Math" panose="02040503050406030204" pitchFamily="18" charset="0"/>
                                </a:rPr>
                                <m:t>𝑦</m:t>
                              </m:r>
                            </m:e>
                            <m:e>
                              <m:r>
                                <a:rPr lang="en-US" b="0" i="1" smtClean="0">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𝑥</m:t>
                              </m:r>
                            </m:e>
                          </m:mr>
                          <m:mr>
                            <m:e>
                              <m:r>
                                <a:rPr lang="en-US" i="1">
                                  <a:latin typeface="Cambria Math" panose="02040503050406030204" pitchFamily="18" charset="0"/>
                                </a:rPr>
                                <m:t>𝑦</m:t>
                              </m:r>
                            </m:e>
                          </m:mr>
                          <m:mr>
                            <m:e>
                              <m:r>
                                <a:rPr lang="en-US" i="1">
                                  <a:latin typeface="Cambria Math" panose="02040503050406030204" pitchFamily="18" charset="0"/>
                                </a:rPr>
                                <m:t>1</m:t>
                              </m:r>
                            </m:e>
                          </m:mr>
                        </m:m>
                      </m:e>
                    </m:d>
                  </m:oMath>
                </a14:m>
                <a:endParaRPr lang="en-US"/>
              </a:p>
              <a:p>
                <a:r>
                  <a:rPr lang="en-US"/>
                  <a:t>Hay P’ = S(</a:t>
                </a:r>
                <a14:m>
                  <m:oMath xmlns:m="http://schemas.openxmlformats.org/officeDocument/2006/math">
                    <m:r>
                      <a:rPr lang="en-US" b="0" i="1" smtClean="0">
                        <a:latin typeface="Cambria Math" panose="02040503050406030204" pitchFamily="18" charset="0"/>
                        <a:ea typeface="Cambria Math" panose="02040503050406030204" pitchFamily="18" charset="0"/>
                      </a:rPr>
                      <m:t>𝑠</m:t>
                    </m:r>
                    <m:r>
                      <a:rPr lang="en-US" b="0" i="1" baseline="-25000"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𝑠𝑦</m:t>
                    </m:r>
                    <m:r>
                      <a:rPr lang="en-US" b="0" i="1" smtClean="0">
                        <a:latin typeface="Cambria Math" panose="02040503050406030204" pitchFamily="18" charset="0"/>
                        <a:ea typeface="Cambria Math" panose="02040503050406030204" pitchFamily="18" charset="0"/>
                      </a:rPr>
                      <m:t>)</m:t>
                    </m:r>
                  </m:oMath>
                </a14:m>
                <a:r>
                  <a:rPr lang="en-US"/>
                  <a:t>.P. Trong biểu thức trên S(</a:t>
                </a:r>
                <a14:m>
                  <m:oMath xmlns:m="http://schemas.openxmlformats.org/officeDocument/2006/math">
                    <m:r>
                      <a:rPr lang="en-US" b="0" i="1" smtClean="0">
                        <a:latin typeface="Cambria Math" panose="02040503050406030204" pitchFamily="18" charset="0"/>
                        <a:ea typeface="Cambria Math" panose="02040503050406030204" pitchFamily="18" charset="0"/>
                      </a:rPr>
                      <m:t>𝑠</m:t>
                    </m:r>
                    <m:r>
                      <a:rPr lang="en-US" b="0" i="1" baseline="-25000"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𝑠𝑦</m:t>
                    </m:r>
                  </m:oMath>
                </a14:m>
                <a:r>
                  <a:rPr lang="en-US"/>
                  <a:t>) là ma trận 3x3 với </a:t>
                </a:r>
                <a14:m>
                  <m:oMath xmlns:m="http://schemas.openxmlformats.org/officeDocument/2006/math">
                    <m:r>
                      <a:rPr lang="en-US" b="0" i="1" smtClean="0">
                        <a:latin typeface="Cambria Math" panose="02040503050406030204" pitchFamily="18" charset="0"/>
                        <a:ea typeface="Cambria Math" panose="02040503050406030204" pitchFamily="18" charset="0"/>
                      </a:rPr>
                      <m:t>𝑠</m:t>
                    </m:r>
                    <m:r>
                      <a:rPr lang="en-US" b="0" i="1" baseline="-25000"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𝑠𝑦</m:t>
                    </m:r>
                  </m:oMath>
                </a14:m>
                <a:r>
                  <a:rPr lang="en-US"/>
                  <a:t> là hệ số co giãn. Để nghịch đảo ma trận S(</a:t>
                </a:r>
                <a14:m>
                  <m:oMath xmlns:m="http://schemas.openxmlformats.org/officeDocument/2006/math">
                    <m:r>
                      <a:rPr lang="en-US" i="1">
                        <a:latin typeface="Cambria Math" panose="02040503050406030204" pitchFamily="18" charset="0"/>
                        <a:ea typeface="Cambria Math" panose="02040503050406030204" pitchFamily="18" charset="0"/>
                      </a:rPr>
                      <m:t>𝑠</m:t>
                    </m:r>
                    <m:r>
                      <a:rPr lang="en-US" i="1" baseline="-25000">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𝑠𝑦</m:t>
                    </m:r>
                  </m:oMath>
                </a14:m>
                <a:r>
                  <a:rPr lang="en-US"/>
                  <a:t>), đơn giản thay thế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baseline="-25000"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𝑠𝑦</m:t>
                    </m:r>
                  </m:oMath>
                </a14:m>
                <a:r>
                  <a:rPr lang="en-US"/>
                  <a:t>) bằng </a:t>
                </a:r>
                <a14:m>
                  <m:oMath xmlns:m="http://schemas.openxmlformats.org/officeDocument/2006/math">
                    <m:r>
                      <a:rPr lang="en-US">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𝑠</m:t>
                    </m:r>
                    <m:r>
                      <a:rPr lang="en-US" i="1" baseline="-25000">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𝑠𝑦</m:t>
                    </m:r>
                  </m:oMath>
                </a14:m>
                <a:r>
                  <a:rPr lang="en-US"/>
                  <a:t>).</a:t>
                </a:r>
              </a:p>
              <a:p>
                <a:endParaRPr lang="en-US"/>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264554"/>
                <a:ext cx="8915400" cy="5072745"/>
              </a:xfrm>
              <a:blipFill>
                <a:blip r:embed="rId2"/>
                <a:stretch>
                  <a:fillRect l="-958" t="-240"/>
                </a:stretch>
              </a:blipFill>
            </p:spPr>
            <p:txBody>
              <a:bodyPr/>
              <a:lstStyle/>
              <a:p>
                <a:r>
                  <a:rPr lang="en-US">
                    <a:noFill/>
                  </a:rPr>
                  <a:t> </a:t>
                </a:r>
              </a:p>
            </p:txBody>
          </p:sp>
        </mc:Fallback>
      </mc:AlternateContent>
    </p:spTree>
    <p:extLst>
      <p:ext uri="{BB962C8B-B14F-4D97-AF65-F5344CB8AC3E}">
        <p14:creationId xmlns:p14="http://schemas.microsoft.com/office/powerpoint/2010/main" val="3467688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264554"/>
                <a:ext cx="8915400" cy="5072745"/>
              </a:xfrm>
            </p:spPr>
            <p:txBody>
              <a:bodyPr>
                <a:normAutofit/>
              </a:bodyPr>
              <a:lstStyle/>
              <a:p>
                <a:r>
                  <a:rPr lang="vi-VN" sz="2400" b="1"/>
                  <a:t>Các phép biến đổi </a:t>
                </a:r>
                <a:r>
                  <a:rPr lang="en-US" sz="2400" b="1"/>
                  <a:t>hỗn hợp</a:t>
                </a:r>
                <a:endParaRPr lang="fr-FR" sz="2400" b="1"/>
              </a:p>
              <a:p>
                <a:r>
                  <a:rPr lang="en-US" b="1" i="1"/>
                  <a:t>Phép tịnh tiến</a:t>
                </a:r>
              </a:p>
              <a:p>
                <a:r>
                  <a:rPr lang="en-US"/>
                  <a:t>Gọi 2 vector (t</a:t>
                </a:r>
                <a:r>
                  <a:rPr lang="en-US" baseline="-25000"/>
                  <a:t>x1</a:t>
                </a:r>
                <a:r>
                  <a:rPr lang="en-US"/>
                  <a:t>,t</a:t>
                </a:r>
                <a:r>
                  <a:rPr lang="en-US" baseline="-25000"/>
                  <a:t>y1</a:t>
                </a:r>
                <a:r>
                  <a:rPr lang="en-US"/>
                  <a:t>) và (t</a:t>
                </a:r>
                <a:r>
                  <a:rPr lang="en-US" baseline="-25000"/>
                  <a:t>x2</a:t>
                </a:r>
                <a:r>
                  <a:rPr lang="en-US"/>
                  <a:t>,t</a:t>
                </a:r>
                <a:r>
                  <a:rPr lang="en-US" baseline="-25000"/>
                  <a:t>y2</a:t>
                </a:r>
                <a:r>
                  <a:rPr lang="en-US"/>
                  <a:t>) đại diện cho P và P’. Khi đó, tạo độ P’ đ</a:t>
                </a:r>
                <a:r>
                  <a:rPr lang="vi-VN"/>
                  <a:t>ư</a:t>
                </a:r>
                <a:r>
                  <a:rPr lang="en-US"/>
                  <a:t>ợc tính toán theo ph</a:t>
                </a:r>
                <a:r>
                  <a:rPr lang="vi-VN"/>
                  <a:t>ư</a:t>
                </a:r>
                <a:r>
                  <a:rPr lang="en-US"/>
                  <a:t>ơng trình sau:</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baseline="-25000" smtClean="0">
                            <a:latin typeface="Cambria Math" panose="02040503050406030204" pitchFamily="18" charset="0"/>
                          </a:rPr>
                          <m:t>𝑥</m:t>
                        </m:r>
                        <m:r>
                          <a:rPr lang="en-US" b="0" i="1" baseline="-25000" smtClean="0">
                            <a:latin typeface="Cambria Math" panose="02040503050406030204" pitchFamily="18" charset="0"/>
                          </a:rPr>
                          <m:t>2,</m:t>
                        </m:r>
                        <m:r>
                          <a:rPr lang="en-US" b="0" i="1" smtClean="0">
                            <a:latin typeface="Cambria Math" panose="02040503050406030204" pitchFamily="18" charset="0"/>
                          </a:rPr>
                          <m:t>𝑡𝑦</m:t>
                        </m:r>
                        <m:r>
                          <a:rPr lang="en-US" b="0" i="1" baseline="-25000" smtClean="0">
                            <a:latin typeface="Cambria Math" panose="02040503050406030204" pitchFamily="18" charset="0"/>
                          </a:rPr>
                          <m:t>2</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𝑇</m:t>
                        </m:r>
                        <m:d>
                          <m:dPr>
                            <m:ctrlPr>
                              <a:rPr lang="en-US" b="0" i="1" smtClean="0">
                                <a:latin typeface="Cambria Math" panose="02040503050406030204" pitchFamily="18" charset="0"/>
                              </a:rPr>
                            </m:ctrlPr>
                          </m:dPr>
                          <m:e>
                            <m:r>
                              <m:rPr>
                                <m:nor/>
                              </m:rPr>
                              <a:rPr lang="en-US"/>
                              <m:t>t</m:t>
                            </m:r>
                            <m:r>
                              <m:rPr>
                                <m:nor/>
                              </m:rPr>
                              <a:rPr lang="en-US" baseline="-25000"/>
                              <m:t>x</m:t>
                            </m:r>
                            <m:r>
                              <m:rPr>
                                <m:nor/>
                              </m:rPr>
                              <a:rPr lang="en-US" baseline="-25000"/>
                              <m:t>1,</m:t>
                            </m:r>
                            <m:r>
                              <m:rPr>
                                <m:nor/>
                              </m:rPr>
                              <a:rPr lang="en-US"/>
                              <m:t>ty</m:t>
                            </m:r>
                            <m:r>
                              <m:rPr>
                                <m:nor/>
                              </m:rPr>
                              <a:rPr lang="en-US" baseline="-25000"/>
                              <m:t>1</m:t>
                            </m:r>
                          </m:e>
                        </m:d>
                        <m:r>
                          <a:rPr lang="en-US" b="0" i="1" smtClean="0">
                            <a:latin typeface="Cambria Math" panose="02040503050406030204" pitchFamily="18" charset="0"/>
                          </a:rPr>
                          <m:t>.</m:t>
                        </m:r>
                        <m:r>
                          <a:rPr lang="en-US" b="0" i="1" smtClean="0">
                            <a:latin typeface="Cambria Math" panose="02040503050406030204" pitchFamily="18" charset="0"/>
                          </a:rPr>
                          <m:t>𝑃</m:t>
                        </m:r>
                      </m:e>
                    </m:d>
                    <m:r>
                      <a:rPr lang="en-US" b="0" i="1" smtClean="0">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𝑡</m:t>
                            </m:r>
                            <m:r>
                              <a:rPr lang="en-US" i="1" baseline="-25000">
                                <a:latin typeface="Cambria Math" panose="02040503050406030204" pitchFamily="18" charset="0"/>
                              </a:rPr>
                              <m:t>𝑥</m:t>
                            </m:r>
                            <m:r>
                              <a:rPr lang="en-US" i="1" baseline="-25000">
                                <a:latin typeface="Cambria Math" panose="02040503050406030204" pitchFamily="18" charset="0"/>
                              </a:rPr>
                              <m:t>2,</m:t>
                            </m:r>
                            <m:r>
                              <a:rPr lang="en-US" i="1">
                                <a:latin typeface="Cambria Math" panose="02040503050406030204" pitchFamily="18" charset="0"/>
                              </a:rPr>
                              <m:t>𝑡𝑦</m:t>
                            </m:r>
                            <m:r>
                              <a:rPr lang="en-US" i="1" baseline="-25000">
                                <a:latin typeface="Cambria Math" panose="02040503050406030204" pitchFamily="18" charset="0"/>
                              </a:rPr>
                              <m:t>2</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i="1">
                                <a:latin typeface="Cambria Math" panose="02040503050406030204" pitchFamily="18" charset="0"/>
                              </a:rPr>
                            </m:ctrlPr>
                          </m:dPr>
                          <m:e>
                            <m:r>
                              <m:rPr>
                                <m:nor/>
                              </m:rPr>
                              <a:rPr lang="en-US"/>
                              <m:t>t</m:t>
                            </m:r>
                            <m:r>
                              <m:rPr>
                                <m:nor/>
                              </m:rPr>
                              <a:rPr lang="en-US" baseline="-25000"/>
                              <m:t>x</m:t>
                            </m:r>
                            <m:r>
                              <m:rPr>
                                <m:nor/>
                              </m:rPr>
                              <a:rPr lang="en-US" baseline="-25000"/>
                              <m:t>1,</m:t>
                            </m:r>
                            <m:r>
                              <m:rPr>
                                <m:nor/>
                              </m:rPr>
                              <a:rPr lang="en-US"/>
                              <m:t>ty</m:t>
                            </m:r>
                            <m:r>
                              <m:rPr>
                                <m:nor/>
                              </m:rPr>
                              <a:rPr lang="en-US" baseline="-25000"/>
                              <m:t>1</m:t>
                            </m:r>
                          </m:e>
                        </m:d>
                      </m:e>
                    </m:d>
                  </m:oMath>
                </a14:m>
                <a:endParaRPr lang="en-US"/>
              </a:p>
              <a:p>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b="0" i="1" smtClean="0">
                                  <a:latin typeface="Cambria Math" panose="02040503050406030204" pitchFamily="18" charset="0"/>
                                </a:rPr>
                                <m:t>1</m:t>
                              </m:r>
                            </m:e>
                            <m:e>
                              <m:r>
                                <a:rPr lang="en-US" i="1">
                                  <a:latin typeface="Cambria Math" panose="02040503050406030204" pitchFamily="18" charset="0"/>
                                </a:rPr>
                                <m:t>0</m:t>
                              </m:r>
                            </m:e>
                            <m:e>
                              <m:r>
                                <a:rPr lang="en-US" b="0" i="1" smtClean="0">
                                  <a:latin typeface="Cambria Math" panose="02040503050406030204" pitchFamily="18" charset="0"/>
                                </a:rPr>
                                <m:t>𝑡</m:t>
                              </m:r>
                              <m:r>
                                <a:rPr lang="en-US" b="0" i="1" baseline="-25000" smtClean="0">
                                  <a:latin typeface="Cambria Math" panose="02040503050406030204" pitchFamily="18" charset="0"/>
                                </a:rPr>
                                <m:t>𝑥</m:t>
                              </m:r>
                              <m:r>
                                <a:rPr lang="en-US" b="0" i="1" baseline="-25000" smtClean="0">
                                  <a:latin typeface="Cambria Math" panose="02040503050406030204" pitchFamily="18" charset="0"/>
                                </a:rPr>
                                <m:t>2</m:t>
                              </m:r>
                            </m:e>
                          </m:mr>
                          <m:mr>
                            <m:e>
                              <m:r>
                                <a:rPr lang="en-US" i="1">
                                  <a:latin typeface="Cambria Math" panose="02040503050406030204" pitchFamily="18" charset="0"/>
                                </a:rPr>
                                <m:t>0</m:t>
                              </m:r>
                            </m:e>
                            <m:e>
                              <m:r>
                                <a:rPr lang="en-US" b="0" i="1" smtClean="0">
                                  <a:latin typeface="Cambria Math" panose="02040503050406030204" pitchFamily="18" charset="0"/>
                                </a:rPr>
                                <m:t>1</m:t>
                              </m:r>
                            </m:e>
                            <m:e>
                              <m:r>
                                <a:rPr lang="en-US" i="1">
                                  <a:latin typeface="Cambria Math" panose="02040503050406030204" pitchFamily="18" charset="0"/>
                                </a:rPr>
                                <m:t>𝑡</m:t>
                              </m:r>
                              <m:r>
                                <a:rPr lang="en-US" b="0" i="1" baseline="-25000" smtClean="0">
                                  <a:latin typeface="Cambria Math" panose="02040503050406030204" pitchFamily="18" charset="0"/>
                                </a:rPr>
                                <m:t>𝑦</m:t>
                              </m:r>
                              <m:r>
                                <a:rPr lang="en-US" i="1" baseline="-25000">
                                  <a:latin typeface="Cambria Math" panose="02040503050406030204" pitchFamily="18" charset="0"/>
                                </a:rPr>
                                <m:t>2</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𝑡</m:t>
                              </m:r>
                              <m:r>
                                <a:rPr lang="en-US" i="1" baseline="-25000">
                                  <a:latin typeface="Cambria Math" panose="02040503050406030204" pitchFamily="18" charset="0"/>
                                </a:rPr>
                                <m:t>𝑥</m:t>
                              </m:r>
                              <m:r>
                                <a:rPr lang="en-US" b="0" i="1" baseline="-25000" smtClean="0">
                                  <a:latin typeface="Cambria Math" panose="02040503050406030204" pitchFamily="18" charset="0"/>
                                </a:rPr>
                                <m:t>1</m:t>
                              </m:r>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𝑡</m:t>
                              </m:r>
                              <m:r>
                                <a:rPr lang="en-US" i="1" baseline="-25000">
                                  <a:latin typeface="Cambria Math" panose="02040503050406030204" pitchFamily="18" charset="0"/>
                                </a:rPr>
                                <m:t>𝑦</m:t>
                              </m:r>
                              <m:r>
                                <a:rPr lang="en-US" b="0" i="1" baseline="-25000" smtClean="0">
                                  <a:latin typeface="Cambria Math" panose="02040503050406030204" pitchFamily="18" charset="0"/>
                                </a:rPr>
                                <m:t>1</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𝑡</m:t>
                              </m:r>
                              <m:r>
                                <a:rPr lang="en-US" i="1" baseline="-25000">
                                  <a:latin typeface="Cambria Math" panose="02040503050406030204" pitchFamily="18" charset="0"/>
                                </a:rPr>
                                <m:t>𝑥</m:t>
                              </m:r>
                              <m:r>
                                <a:rPr lang="en-US" i="1" baseline="-25000">
                                  <a:latin typeface="Cambria Math" panose="02040503050406030204" pitchFamily="18" charset="0"/>
                                </a:rPr>
                                <m:t>2+</m:t>
                              </m:r>
                              <m:r>
                                <a:rPr lang="en-US" i="1">
                                  <a:latin typeface="Cambria Math" panose="02040503050406030204" pitchFamily="18" charset="0"/>
                                </a:rPr>
                                <m:t>𝑡</m:t>
                              </m:r>
                              <m:r>
                                <a:rPr lang="en-US" i="1" baseline="-25000">
                                  <a:latin typeface="Cambria Math" panose="02040503050406030204" pitchFamily="18" charset="0"/>
                                </a:rPr>
                                <m:t>𝑥</m:t>
                              </m:r>
                              <m:r>
                                <a:rPr lang="en-US" b="0" i="1" baseline="-25000" smtClean="0">
                                  <a:latin typeface="Cambria Math" panose="02040503050406030204" pitchFamily="18" charset="0"/>
                                </a:rPr>
                                <m:t>1</m:t>
                              </m:r>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𝑡</m:t>
                              </m:r>
                              <m:r>
                                <a:rPr lang="en-US" i="1" baseline="-25000">
                                  <a:latin typeface="Cambria Math" panose="02040503050406030204" pitchFamily="18" charset="0"/>
                                </a:rPr>
                                <m:t>𝑦</m:t>
                              </m:r>
                              <m:r>
                                <a:rPr lang="en-US" i="1" baseline="-25000">
                                  <a:latin typeface="Cambria Math" panose="02040503050406030204" pitchFamily="18" charset="0"/>
                                </a:rPr>
                                <m:t>2+</m:t>
                              </m:r>
                              <m:r>
                                <a:rPr lang="en-US" i="1">
                                  <a:latin typeface="Cambria Math" panose="02040503050406030204" pitchFamily="18" charset="0"/>
                                </a:rPr>
                                <m:t>𝑡</m:t>
                              </m:r>
                              <m:r>
                                <a:rPr lang="en-US" b="0" i="1" baseline="-25000" smtClean="0">
                                  <a:latin typeface="Cambria Math" panose="02040503050406030204" pitchFamily="18" charset="0"/>
                                </a:rPr>
                                <m:t>𝑦</m:t>
                              </m:r>
                              <m:r>
                                <a:rPr lang="en-US" b="0" i="1" baseline="-25000" smtClean="0">
                                  <a:latin typeface="Cambria Math" panose="02040503050406030204" pitchFamily="18" charset="0"/>
                                </a:rPr>
                                <m:t>1</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oMath>
                </a14:m>
                <a:endParaRPr lang="en-US"/>
              </a:p>
              <a:p>
                <a:r>
                  <a:rPr lang="en-US"/>
                  <a:t>Hay T(x</a:t>
                </a:r>
                <a:r>
                  <a:rPr lang="en-US" baseline="-25000"/>
                  <a:t>2</a:t>
                </a:r>
                <a:r>
                  <a:rPr lang="en-US"/>
                  <a:t>,y</a:t>
                </a:r>
                <a:r>
                  <a:rPr lang="en-US" baseline="-25000"/>
                  <a:t>2</a:t>
                </a:r>
                <a:r>
                  <a:rPr lang="en-US"/>
                  <a:t>).T(x</a:t>
                </a:r>
                <a:r>
                  <a:rPr lang="en-US" baseline="-25000"/>
                  <a:t>1</a:t>
                </a:r>
                <a:r>
                  <a:rPr lang="en-US"/>
                  <a:t>,y</a:t>
                </a:r>
                <a:r>
                  <a:rPr lang="en-US" baseline="-25000"/>
                  <a:t>1</a:t>
                </a:r>
                <a:r>
                  <a:rPr lang="en-US"/>
                  <a:t>)=T(x</a:t>
                </a:r>
                <a:r>
                  <a:rPr lang="en-US" baseline="-25000"/>
                  <a:t>1</a:t>
                </a:r>
                <a:r>
                  <a:rPr lang="en-US"/>
                  <a:t>+x</a:t>
                </a:r>
                <a:r>
                  <a:rPr lang="en-US" baseline="-25000"/>
                  <a:t>2</a:t>
                </a:r>
                <a:r>
                  <a:rPr lang="en-US"/>
                  <a:t>,y</a:t>
                </a:r>
                <a:r>
                  <a:rPr lang="en-US" baseline="-25000"/>
                  <a:t>1</a:t>
                </a:r>
                <a:r>
                  <a:rPr lang="en-US"/>
                  <a:t>+y</a:t>
                </a:r>
                <a:r>
                  <a:rPr lang="en-US" baseline="-25000"/>
                  <a:t>2</a:t>
                </a:r>
                <a:r>
                  <a:rPr lang="en-US"/>
                  <a:t>)</a:t>
                </a:r>
              </a:p>
              <a:p>
                <a:pPr marL="0" indent="0">
                  <a:buNone/>
                </a:pPr>
                <a:endParaRPr lang="en-US"/>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264554"/>
                <a:ext cx="8915400" cy="5072745"/>
              </a:xfrm>
              <a:blipFill>
                <a:blip r:embed="rId2"/>
                <a:stretch>
                  <a:fillRect l="-958" t="-240"/>
                </a:stretch>
              </a:blipFill>
            </p:spPr>
            <p:txBody>
              <a:bodyPr/>
              <a:lstStyle/>
              <a:p>
                <a:r>
                  <a:rPr lang="en-US">
                    <a:noFill/>
                  </a:rPr>
                  <a:t> </a:t>
                </a:r>
              </a:p>
            </p:txBody>
          </p:sp>
        </mc:Fallback>
      </mc:AlternateContent>
    </p:spTree>
    <p:extLst>
      <p:ext uri="{BB962C8B-B14F-4D97-AF65-F5344CB8AC3E}">
        <p14:creationId xmlns:p14="http://schemas.microsoft.com/office/powerpoint/2010/main" val="3617429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264554"/>
                <a:ext cx="8915400" cy="5072745"/>
              </a:xfrm>
            </p:spPr>
            <p:txBody>
              <a:bodyPr>
                <a:normAutofit/>
              </a:bodyPr>
              <a:lstStyle/>
              <a:p>
                <a:r>
                  <a:rPr lang="vi-VN" sz="2400" b="1"/>
                  <a:t>Các phép biến đổi </a:t>
                </a:r>
                <a:r>
                  <a:rPr lang="en-US" sz="2400" b="1"/>
                  <a:t>hỗn hợp</a:t>
                </a:r>
                <a:endParaRPr lang="fr-FR" sz="2400" b="1"/>
              </a:p>
              <a:p>
                <a:r>
                  <a:rPr lang="en-US" b="1" i="1"/>
                  <a:t>Phép quay</a:t>
                </a:r>
              </a:p>
              <a:p>
                <a:r>
                  <a:rPr lang="en-US"/>
                  <a:t>T</a:t>
                </a:r>
                <a:r>
                  <a:rPr lang="vi-VN"/>
                  <a:t>ư</a:t>
                </a:r>
                <a:r>
                  <a:rPr lang="en-US"/>
                  <a:t>ơng tự nh</a:t>
                </a:r>
                <a:r>
                  <a:rPr lang="vi-VN"/>
                  <a:t>ư</a:t>
                </a:r>
                <a:r>
                  <a:rPr lang="en-US"/>
                  <a:t> phép tịnh tiến, phép quay đ</a:t>
                </a:r>
                <a:r>
                  <a:rPr lang="vi-VN"/>
                  <a:t>ư</a:t>
                </a:r>
                <a:r>
                  <a:rPr lang="en-US"/>
                  <a:t>ợc biểu diễn nh</a:t>
                </a:r>
                <a:r>
                  <a:rPr lang="vi-VN"/>
                  <a:t>ư</a:t>
                </a:r>
                <a:r>
                  <a:rPr lang="en-US"/>
                  <a:t> sau:</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r>
                          <a:rPr lang="en-US" b="0" i="1" baseline="-25000" smtClean="0">
                            <a:latin typeface="Cambria Math" panose="02040503050406030204" pitchFamily="18" charset="0"/>
                            <a:ea typeface="Cambria Math" panose="02040503050406030204" pitchFamily="18" charset="0"/>
                          </a:rPr>
                          <m:t>2</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𝑅</m:t>
                        </m:r>
                        <m:d>
                          <m:dPr>
                            <m:ctrlPr>
                              <a:rPr lang="en-US" b="0" i="1" smtClean="0">
                                <a:latin typeface="Cambria Math" panose="02040503050406030204" pitchFamily="18" charset="0"/>
                              </a:rPr>
                            </m:ctrlPr>
                          </m:dPr>
                          <m:e>
                            <m:r>
                              <m:rPr>
                                <m:sty m:val="p"/>
                              </m:rPr>
                              <a:rPr lang="el-GR" i="1" smtClean="0">
                                <a:latin typeface="Cambria Math" panose="02040503050406030204" pitchFamily="18" charset="0"/>
                                <a:ea typeface="Cambria Math" panose="02040503050406030204" pitchFamily="18" charset="0"/>
                              </a:rPr>
                              <m:t>θ</m:t>
                            </m:r>
                            <m:r>
                              <a:rPr lang="en-US" b="0" i="1" baseline="-25000"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𝑃</m:t>
                        </m:r>
                      </m:e>
                    </m:d>
                    <m:r>
                      <a:rPr lang="en-US" b="0" i="1" smtClean="0">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𝑅</m:t>
                        </m:r>
                        <m:d>
                          <m:dPr>
                            <m:ctrlPr>
                              <a:rPr lang="en-US" i="1">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r>
                              <a:rPr lang="en-US" i="1" baseline="-25000">
                                <a:latin typeface="Cambria Math" panose="02040503050406030204" pitchFamily="18" charset="0"/>
                              </a:rPr>
                              <m:t>2</m:t>
                            </m:r>
                          </m:e>
                        </m:d>
                        <m:r>
                          <a:rPr lang="en-US" b="0" i="1" smtClean="0">
                            <a:latin typeface="Cambria Math" panose="02040503050406030204" pitchFamily="18" charset="0"/>
                          </a:rPr>
                          <m:t>.</m:t>
                        </m:r>
                        <m:r>
                          <a:rPr lang="en-US" b="0" i="1" smtClean="0">
                            <a:latin typeface="Cambria Math" panose="02040503050406030204" pitchFamily="18" charset="0"/>
                          </a:rPr>
                          <m:t>𝑅</m:t>
                        </m:r>
                        <m:d>
                          <m:dPr>
                            <m:ctrlPr>
                              <a:rPr lang="en-US" i="1">
                                <a:latin typeface="Cambria Math" panose="02040503050406030204" pitchFamily="18" charset="0"/>
                              </a:rPr>
                            </m:ctrlPr>
                          </m:dPr>
                          <m:e>
                            <m:r>
                              <m:rPr>
                                <m:sty m:val="p"/>
                              </m:rPr>
                              <a:rPr lang="el-GR" i="1" smtClean="0">
                                <a:latin typeface="Cambria Math" panose="02040503050406030204" pitchFamily="18" charset="0"/>
                                <a:ea typeface="Cambria Math" panose="02040503050406030204" pitchFamily="18" charset="0"/>
                              </a:rPr>
                              <m:t>θ</m:t>
                            </m:r>
                            <m:r>
                              <m:rPr>
                                <m:nor/>
                              </m:rPr>
                              <a:rPr lang="en-US" baseline="-25000"/>
                              <m:t>1</m:t>
                            </m:r>
                          </m:e>
                        </m:d>
                      </m:e>
                    </m:d>
                  </m:oMath>
                </a14:m>
                <a:endParaRPr lang="en-US"/>
              </a:p>
              <a:p>
                <a:r>
                  <a:rPr lang="en-US"/>
                  <a:t>Bằng cách nhân 2 ma trận, kết quả P’ sẽ là:</a:t>
                </a:r>
              </a:p>
              <a:p>
                <a14:m>
                  <m:oMath xmlns:m="http://schemas.openxmlformats.org/officeDocument/2006/math">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baseline="-25000">
                            <a:latin typeface="Cambria Math" panose="02040503050406030204" pitchFamily="18" charset="0"/>
                          </a:rPr>
                          <m:t>2</m:t>
                        </m:r>
                      </m:e>
                    </m:d>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θ</m:t>
                        </m:r>
                        <m:r>
                          <m:rPr>
                            <m:nor/>
                          </m:rPr>
                          <a:rPr lang="en-US" baseline="-25000"/>
                          <m:t>1</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baseline="-25000"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baseline="-25000" smtClean="0">
                            <a:latin typeface="Cambria Math" panose="02040503050406030204" pitchFamily="18" charset="0"/>
                            <a:ea typeface="Cambria Math" panose="02040503050406030204" pitchFamily="18" charset="0"/>
                          </a:rPr>
                          <m:t>1</m:t>
                        </m:r>
                      </m:e>
                    </m:d>
                    <m:r>
                      <a:rPr lang="en-US" b="0" i="1" baseline="-25000" smtClean="0">
                        <a:latin typeface="Cambria Math" panose="02040503050406030204" pitchFamily="18" charset="0"/>
                      </a:rPr>
                      <m:t> </m:t>
                    </m:r>
                  </m:oMath>
                </a14:m>
                <a:endParaRPr lang="en-US"/>
              </a:p>
              <a:p>
                <a:r>
                  <a:rPr lang="en-US"/>
                  <a:t>Hay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r>
                          <a:rPr lang="en-US" b="0" i="1" baseline="-25000"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baseline="-25000"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oMath>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264554"/>
                <a:ext cx="8915400" cy="5072745"/>
              </a:xfrm>
              <a:blipFill>
                <a:blip r:embed="rId2"/>
                <a:stretch>
                  <a:fillRect l="-958" t="-240"/>
                </a:stretch>
              </a:blipFill>
            </p:spPr>
            <p:txBody>
              <a:bodyPr/>
              <a:lstStyle/>
              <a:p>
                <a:r>
                  <a:rPr lang="en-US">
                    <a:noFill/>
                  </a:rPr>
                  <a:t> </a:t>
                </a:r>
              </a:p>
            </p:txBody>
          </p:sp>
        </mc:Fallback>
      </mc:AlternateContent>
    </p:spTree>
    <p:extLst>
      <p:ext uri="{BB962C8B-B14F-4D97-AF65-F5344CB8AC3E}">
        <p14:creationId xmlns:p14="http://schemas.microsoft.com/office/powerpoint/2010/main" val="353094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264554"/>
                <a:ext cx="8915400" cy="5072745"/>
              </a:xfrm>
            </p:spPr>
            <p:txBody>
              <a:bodyPr>
                <a:normAutofit/>
              </a:bodyPr>
              <a:lstStyle/>
              <a:p>
                <a:r>
                  <a:rPr lang="vi-VN" sz="2400" b="1"/>
                  <a:t>Các phép biến đổi </a:t>
                </a:r>
                <a:r>
                  <a:rPr lang="en-US" sz="2400" b="1"/>
                  <a:t>hỗn hợp</a:t>
                </a:r>
                <a:endParaRPr lang="fr-FR" sz="2400" b="1"/>
              </a:p>
              <a:p>
                <a:r>
                  <a:rPr lang="en-US" b="1" i="1"/>
                  <a:t>Phép biến đổi tỷ lệ</a:t>
                </a:r>
              </a:p>
              <a:p>
                <a:r>
                  <a:rPr lang="en-US"/>
                  <a:t>Áp dụng công thức nhân 2 ma trận cho ph</a:t>
                </a:r>
                <a:r>
                  <a:rPr lang="vi-VN"/>
                  <a:t>ư</a:t>
                </a:r>
                <a:r>
                  <a:rPr lang="en-US"/>
                  <a:t>ơng trình biểu diễn phép tỷ lệ:</a:t>
                </a:r>
              </a:p>
              <a:p>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𝑠</m:t>
                              </m:r>
                              <m:r>
                                <a:rPr lang="en-US" i="1" baseline="-25000">
                                  <a:latin typeface="Cambria Math" panose="02040503050406030204" pitchFamily="18" charset="0"/>
                                </a:rPr>
                                <m:t>𝑥</m:t>
                              </m:r>
                              <m:r>
                                <a:rPr lang="en-US" b="0" i="1" baseline="-25000" smtClean="0">
                                  <a:latin typeface="Cambria Math" panose="02040503050406030204" pitchFamily="18" charset="0"/>
                                </a:rPr>
                                <m:t>2</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𝑠</m:t>
                              </m:r>
                              <m:r>
                                <a:rPr lang="en-US" i="1" baseline="-25000">
                                  <a:latin typeface="Cambria Math" panose="02040503050406030204" pitchFamily="18" charset="0"/>
                                </a:rPr>
                                <m:t>𝑦</m:t>
                              </m:r>
                              <m:r>
                                <a:rPr lang="en-US" b="0" i="1" baseline="-25000" smtClean="0">
                                  <a:latin typeface="Cambria Math" panose="02040503050406030204" pitchFamily="18" charset="0"/>
                                </a:rPr>
                                <m:t>2</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𝑠</m:t>
                              </m:r>
                              <m:r>
                                <a:rPr lang="en-US" i="1" baseline="-25000">
                                  <a:latin typeface="Cambria Math" panose="02040503050406030204" pitchFamily="18" charset="0"/>
                                </a:rPr>
                                <m:t>𝑥</m:t>
                              </m:r>
                              <m:r>
                                <a:rPr lang="en-US" b="0" i="1" baseline="-25000" smtClean="0">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𝑠</m:t>
                              </m:r>
                              <m:r>
                                <a:rPr lang="en-US" i="1" baseline="-25000">
                                  <a:latin typeface="Cambria Math" panose="02040503050406030204" pitchFamily="18" charset="0"/>
                                </a:rPr>
                                <m:t>𝑦</m:t>
                              </m:r>
                              <m:r>
                                <a:rPr lang="en-US" b="0" i="1" baseline="-25000" smtClean="0">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𝑠</m:t>
                              </m:r>
                              <m:r>
                                <a:rPr lang="en-US" i="1" baseline="-25000">
                                  <a:latin typeface="Cambria Math" panose="02040503050406030204" pitchFamily="18" charset="0"/>
                                </a:rPr>
                                <m:t>𝑥</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i="1">
                                  <a:latin typeface="Cambria Math" panose="02040503050406030204" pitchFamily="18" charset="0"/>
                                </a:rPr>
                                <m:t>𝑠</m:t>
                              </m:r>
                              <m:r>
                                <a:rPr lang="en-US" i="1" baseline="-25000">
                                  <a:latin typeface="Cambria Math" panose="02040503050406030204" pitchFamily="18" charset="0"/>
                                </a:rPr>
                                <m:t>𝑥</m:t>
                              </m:r>
                              <m:r>
                                <a:rPr lang="en-US" b="0" i="1" baseline="-25000" smtClean="0">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𝑠</m:t>
                              </m:r>
                              <m:r>
                                <a:rPr lang="en-US" i="1" baseline="-25000">
                                  <a:latin typeface="Cambria Math" panose="02040503050406030204" pitchFamily="18" charset="0"/>
                                </a:rPr>
                                <m:t>𝑦</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i="1">
                                  <a:latin typeface="Cambria Math" panose="02040503050406030204" pitchFamily="18" charset="0"/>
                                </a:rPr>
                                <m:t>𝑠</m:t>
                              </m:r>
                              <m:r>
                                <a:rPr lang="en-US" i="1" baseline="-25000">
                                  <a:latin typeface="Cambria Math" panose="02040503050406030204" pitchFamily="18" charset="0"/>
                                </a:rPr>
                                <m:t>𝑦</m:t>
                              </m:r>
                              <m:r>
                                <a:rPr lang="en-US" b="0" i="1" baseline="-25000" smtClean="0">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oMath>
                </a14:m>
                <a:endParaRPr lang="en-US"/>
              </a:p>
              <a:p>
                <a:r>
                  <a:rPr lang="en-US"/>
                  <a:t>Hay </a:t>
                </a:r>
                <a14:m>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baseline="-25000" smtClean="0">
                            <a:latin typeface="Cambria Math" panose="02040503050406030204" pitchFamily="18" charset="0"/>
                          </a:rPr>
                          <m:t>𝑥</m:t>
                        </m:r>
                        <m:r>
                          <a:rPr lang="en-US" b="0" i="1" baseline="-25000" smtClean="0">
                            <a:latin typeface="Cambria Math" panose="02040503050406030204" pitchFamily="18" charset="0"/>
                          </a:rPr>
                          <m:t>2,</m:t>
                        </m:r>
                        <m:r>
                          <a:rPr lang="en-US" b="0" i="1" smtClean="0">
                            <a:latin typeface="Cambria Math" panose="02040503050406030204" pitchFamily="18" charset="0"/>
                          </a:rPr>
                          <m:t>𝑠𝑦</m:t>
                        </m:r>
                        <m:r>
                          <a:rPr lang="en-US" b="0" i="1" baseline="-25000" smtClean="0">
                            <a:latin typeface="Cambria Math" panose="02040503050406030204" pitchFamily="18" charset="0"/>
                          </a:rPr>
                          <m:t>2</m:t>
                        </m:r>
                      </m:e>
                    </m:d>
                    <m:r>
                      <a:rPr lang="en-US" i="1">
                        <a:latin typeface="Cambria Math" panose="02040503050406030204" pitchFamily="18" charset="0"/>
                      </a:rPr>
                      <m:t>.</m:t>
                    </m:r>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𝑠</m:t>
                        </m:r>
                        <m:r>
                          <a:rPr lang="en-US" i="1" baseline="-25000">
                            <a:latin typeface="Cambria Math" panose="02040503050406030204" pitchFamily="18" charset="0"/>
                          </a:rPr>
                          <m:t>𝑥</m:t>
                        </m:r>
                        <m:r>
                          <a:rPr lang="en-US" b="0" i="1" baseline="-25000" smtClean="0">
                            <a:latin typeface="Cambria Math" panose="02040503050406030204" pitchFamily="18" charset="0"/>
                          </a:rPr>
                          <m:t>1</m:t>
                        </m:r>
                        <m:r>
                          <a:rPr lang="en-US" i="1" baseline="-25000">
                            <a:latin typeface="Cambria Math" panose="02040503050406030204" pitchFamily="18" charset="0"/>
                          </a:rPr>
                          <m:t>,</m:t>
                        </m:r>
                        <m:r>
                          <a:rPr lang="en-US" i="1">
                            <a:latin typeface="Cambria Math" panose="02040503050406030204" pitchFamily="18" charset="0"/>
                          </a:rPr>
                          <m:t>𝑠</m:t>
                        </m:r>
                        <m:r>
                          <a:rPr lang="en-US" i="1" baseline="-25000">
                            <a:latin typeface="Cambria Math" panose="02040503050406030204" pitchFamily="18" charset="0"/>
                          </a:rPr>
                          <m:t>𝑦</m:t>
                        </m:r>
                        <m:r>
                          <a:rPr lang="en-US" b="0" i="1" baseline="-25000" smtClean="0">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i="1">
                            <a:latin typeface="Cambria Math" panose="02040503050406030204" pitchFamily="18" charset="0"/>
                          </a:rPr>
                          <m:t>𝑠</m:t>
                        </m:r>
                        <m:r>
                          <a:rPr lang="en-US" i="1" baseline="-25000">
                            <a:latin typeface="Cambria Math" panose="02040503050406030204" pitchFamily="18" charset="0"/>
                          </a:rPr>
                          <m:t>𝑥</m:t>
                        </m:r>
                        <m:r>
                          <a:rPr lang="en-US" i="1" baseline="-25000">
                            <a:latin typeface="Cambria Math" panose="02040503050406030204" pitchFamily="18" charset="0"/>
                          </a:rPr>
                          <m:t>2.</m:t>
                        </m:r>
                        <m:r>
                          <a:rPr lang="en-US" i="1">
                            <a:latin typeface="Cambria Math" panose="02040503050406030204" pitchFamily="18" charset="0"/>
                          </a:rPr>
                          <m:t>𝑠𝑥</m:t>
                        </m:r>
                        <m:r>
                          <a:rPr lang="en-US" i="1" baseline="-25000">
                            <a:latin typeface="Cambria Math" panose="02040503050406030204" pitchFamily="18" charset="0"/>
                          </a:rPr>
                          <m:t>1,</m:t>
                        </m:r>
                        <m:r>
                          <a:rPr lang="en-US" i="1">
                            <a:latin typeface="Cambria Math" panose="02040503050406030204" pitchFamily="18" charset="0"/>
                          </a:rPr>
                          <m:t>𝑠</m:t>
                        </m:r>
                        <m:r>
                          <a:rPr lang="en-US" i="1" baseline="-25000">
                            <a:latin typeface="Cambria Math" panose="02040503050406030204" pitchFamily="18" charset="0"/>
                          </a:rPr>
                          <m:t>𝑦</m:t>
                        </m:r>
                        <m:r>
                          <a:rPr lang="en-US" i="1" baseline="-25000">
                            <a:latin typeface="Cambria Math" panose="02040503050406030204" pitchFamily="18" charset="0"/>
                          </a:rPr>
                          <m:t>2.</m:t>
                        </m:r>
                        <m:r>
                          <a:rPr lang="en-US" i="1">
                            <a:latin typeface="Cambria Math" panose="02040503050406030204" pitchFamily="18" charset="0"/>
                          </a:rPr>
                          <m:t>𝑠𝑦</m:t>
                        </m:r>
                        <m:r>
                          <a:rPr lang="en-US" i="1" baseline="-25000">
                            <a:latin typeface="Cambria Math" panose="02040503050406030204" pitchFamily="18" charset="0"/>
                          </a:rPr>
                          <m:t>1</m:t>
                        </m:r>
                      </m:e>
                    </m:d>
                  </m:oMath>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264554"/>
                <a:ext cx="8915400" cy="5072745"/>
              </a:xfrm>
              <a:blipFill>
                <a:blip r:embed="rId2"/>
                <a:stretch>
                  <a:fillRect l="-958" t="-240"/>
                </a:stretch>
              </a:blipFill>
            </p:spPr>
            <p:txBody>
              <a:bodyPr/>
              <a:lstStyle/>
              <a:p>
                <a:r>
                  <a:rPr lang="en-US">
                    <a:noFill/>
                  </a:rPr>
                  <a:t> </a:t>
                </a:r>
              </a:p>
            </p:txBody>
          </p:sp>
        </mc:Fallback>
      </mc:AlternateContent>
    </p:spTree>
    <p:extLst>
      <p:ext uri="{BB962C8B-B14F-4D97-AF65-F5344CB8AC3E}">
        <p14:creationId xmlns:p14="http://schemas.microsoft.com/office/powerpoint/2010/main" val="2925100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p:sp>
        <p:nvSpPr>
          <p:cNvPr id="3" name="Content Placeholder 2"/>
          <p:cNvSpPr>
            <a:spLocks noGrp="1"/>
          </p:cNvSpPr>
          <p:nvPr>
            <p:ph idx="1"/>
          </p:nvPr>
        </p:nvSpPr>
        <p:spPr>
          <a:xfrm>
            <a:off x="2589212" y="1264554"/>
            <a:ext cx="8915400" cy="5072745"/>
          </a:xfrm>
        </p:spPr>
        <p:txBody>
          <a:bodyPr>
            <a:normAutofit/>
          </a:bodyPr>
          <a:lstStyle/>
          <a:p>
            <a:r>
              <a:rPr lang="vi-VN" sz="2400" b="1"/>
              <a:t>Các phép biến đổi </a:t>
            </a:r>
            <a:r>
              <a:rPr lang="en-US" sz="2400" b="1"/>
              <a:t>hỗn hợp</a:t>
            </a:r>
            <a:endParaRPr lang="fr-FR" sz="2400" b="1"/>
          </a:p>
          <a:p>
            <a:r>
              <a:rPr lang="en-US" b="1" i="1"/>
              <a:t>Phép quay tại 1 điểm</a:t>
            </a:r>
          </a:p>
          <a:p>
            <a:r>
              <a:rPr lang="en-US"/>
              <a:t>Thư viện graphics chỉ cho phép chúng ta thực hiện quay tại gốc tọa độ, do đó chúng ta cần xay dựng quy trình để quay đối t</a:t>
            </a:r>
            <a:r>
              <a:rPr lang="vi-VN"/>
              <a:t>ư</a:t>
            </a:r>
            <a:r>
              <a:rPr lang="en-US"/>
              <a:t>ợng tại 1 điểm bất kỳ:</a:t>
            </a:r>
          </a:p>
          <a:p>
            <a:pPr lvl="1">
              <a:buFont typeface="Courier New" panose="02070309020205020404" pitchFamily="49" charset="0"/>
              <a:buChar char="o"/>
            </a:pPr>
            <a:r>
              <a:rPr lang="en-US"/>
              <a:t>Dịch chuyển đối t</a:t>
            </a:r>
            <a:r>
              <a:rPr lang="vi-VN"/>
              <a:t>ư</a:t>
            </a:r>
            <a:r>
              <a:rPr lang="en-US"/>
              <a:t>ợng để điểm quay trùng với gốc tọa độ</a:t>
            </a:r>
          </a:p>
          <a:p>
            <a:pPr lvl="1">
              <a:buFont typeface="Courier New" panose="02070309020205020404" pitchFamily="49" charset="0"/>
              <a:buChar char="o"/>
            </a:pPr>
            <a:r>
              <a:rPr lang="en-US"/>
              <a:t>Quay đối t</a:t>
            </a:r>
            <a:r>
              <a:rPr lang="vi-VN"/>
              <a:t>ư</a:t>
            </a:r>
            <a:r>
              <a:rPr lang="en-US"/>
              <a:t>ợng với tâm quay tại gốc tọa độ</a:t>
            </a:r>
          </a:p>
          <a:p>
            <a:pPr lvl="1">
              <a:buFont typeface="Courier New" panose="02070309020205020404" pitchFamily="49" charset="0"/>
              <a:buChar char="o"/>
            </a:pPr>
            <a:r>
              <a:rPr lang="en-US"/>
              <a:t>Dịch chuyển đối t</a:t>
            </a:r>
            <a:r>
              <a:rPr lang="vi-VN"/>
              <a:t>ư</a:t>
            </a:r>
            <a:r>
              <a:rPr lang="en-US"/>
              <a:t>ợng để tâm quay trở lại vị trí ban đầu</a:t>
            </a:r>
          </a:p>
          <a:p>
            <a:pPr marL="0" indent="0">
              <a:buNone/>
            </a:pPr>
            <a:endParaRPr lang="en-US"/>
          </a:p>
        </p:txBody>
      </p:sp>
      <p:pic>
        <p:nvPicPr>
          <p:cNvPr id="4" name="Picture 3">
            <a:extLst>
              <a:ext uri="{FF2B5EF4-FFF2-40B4-BE49-F238E27FC236}">
                <a16:creationId xmlns:a16="http://schemas.microsoft.com/office/drawing/2014/main" id="{CCC3EDB1-80A1-4796-971A-E6A0DA02F4E5}"/>
              </a:ext>
            </a:extLst>
          </p:cNvPr>
          <p:cNvPicPr>
            <a:picLocks noChangeAspect="1"/>
          </p:cNvPicPr>
          <p:nvPr/>
        </p:nvPicPr>
        <p:blipFill>
          <a:blip r:embed="rId2"/>
          <a:stretch>
            <a:fillRect/>
          </a:stretch>
        </p:blipFill>
        <p:spPr>
          <a:xfrm>
            <a:off x="2827700" y="4651374"/>
            <a:ext cx="7477125" cy="1685925"/>
          </a:xfrm>
          <a:prstGeom prst="rect">
            <a:avLst/>
          </a:prstGeom>
        </p:spPr>
      </p:pic>
    </p:spTree>
    <p:extLst>
      <p:ext uri="{BB962C8B-B14F-4D97-AF65-F5344CB8AC3E}">
        <p14:creationId xmlns:p14="http://schemas.microsoft.com/office/powerpoint/2010/main" val="4103714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264554"/>
                <a:ext cx="8915400" cy="5072745"/>
              </a:xfrm>
            </p:spPr>
            <p:txBody>
              <a:bodyPr>
                <a:normAutofit/>
              </a:bodyPr>
              <a:lstStyle/>
              <a:p>
                <a:r>
                  <a:rPr lang="vi-VN" sz="2400" b="1"/>
                  <a:t>Các phép biến đổi </a:t>
                </a:r>
                <a:r>
                  <a:rPr lang="en-US" sz="2400" b="1"/>
                  <a:t>hỗn hợp</a:t>
                </a:r>
                <a:endParaRPr lang="fr-FR" sz="2400" b="1"/>
              </a:p>
              <a:p>
                <a:r>
                  <a:rPr lang="en-US" b="1" i="1"/>
                  <a:t>Phép quay tại 1 điểm</a:t>
                </a:r>
              </a:p>
              <a:p>
                <a:r>
                  <a:rPr lang="en-US"/>
                  <a:t>Từ đó ph</a:t>
                </a:r>
                <a:r>
                  <a:rPr lang="vi-VN"/>
                  <a:t>ư</a:t>
                </a:r>
                <a:r>
                  <a:rPr lang="en-US"/>
                  <a:t>ơng trình của 3 b</a:t>
                </a:r>
                <a:r>
                  <a:rPr lang="vi-VN"/>
                  <a:t>ư</a:t>
                </a:r>
                <a:r>
                  <a:rPr lang="en-US"/>
                  <a:t>ớc kể trên sẽ là:</a:t>
                </a:r>
              </a:p>
              <a:p>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r>
                                <a:rPr lang="en-US" i="1">
                                  <a:latin typeface="Cambria Math" panose="02040503050406030204" pitchFamily="18" charset="0"/>
                                </a:rPr>
                                <m:t>0</m:t>
                              </m:r>
                            </m:e>
                            <m:e>
                              <m:r>
                                <a:rPr lang="en-US" b="0" i="1" smtClean="0">
                                  <a:latin typeface="Cambria Math" panose="02040503050406030204" pitchFamily="18" charset="0"/>
                                </a:rPr>
                                <m:t>𝑥</m:t>
                              </m:r>
                              <m:r>
                                <a:rPr lang="en-US" b="0" i="1" baseline="-25000" smtClean="0">
                                  <a:latin typeface="Cambria Math" panose="02040503050406030204" pitchFamily="18" charset="0"/>
                                </a:rPr>
                                <m:t>𝑟</m:t>
                              </m:r>
                            </m:e>
                          </m:mr>
                          <m:mr>
                            <m:e>
                              <m:r>
                                <a:rPr lang="en-US" i="1">
                                  <a:latin typeface="Cambria Math" panose="02040503050406030204" pitchFamily="18" charset="0"/>
                                </a:rPr>
                                <m:t>0</m:t>
                              </m:r>
                            </m:e>
                            <m:e>
                              <m:r>
                                <a:rPr lang="en-US" i="1">
                                  <a:latin typeface="Cambria Math" panose="02040503050406030204" pitchFamily="18" charset="0"/>
                                </a:rPr>
                                <m:t>1</m:t>
                              </m:r>
                            </m:e>
                            <m:e>
                              <m:r>
                                <a:rPr lang="en-US" b="0" i="1" smtClean="0">
                                  <a:latin typeface="Cambria Math" panose="02040503050406030204" pitchFamily="18" charset="0"/>
                                </a:rPr>
                                <m:t>𝑦</m:t>
                              </m:r>
                              <m:r>
                                <a:rPr lang="en-US" b="0" i="1" baseline="-25000" smtClean="0">
                                  <a:latin typeface="Cambria Math" panose="02040503050406030204" pitchFamily="18" charset="0"/>
                                </a:rPr>
                                <m:t>𝑟</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𝑐𝑜𝑠</m:t>
                              </m:r>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m:t>
                              </m:r>
                              <m:r>
                                <a:rPr lang="en-US" i="1">
                                  <a:latin typeface="Cambria Math" panose="02040503050406030204" pitchFamily="18" charset="0"/>
                                </a:rPr>
                                <m:t>𝑠𝑖𝑛</m:t>
                              </m:r>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0</m:t>
                              </m:r>
                            </m:e>
                          </m:mr>
                          <m:mr>
                            <m:e>
                              <m:r>
                                <a:rPr lang="en-US" i="1">
                                  <a:latin typeface="Cambria Math" panose="02040503050406030204" pitchFamily="18" charset="0"/>
                                </a:rPr>
                                <m:t>𝑠𝑖𝑛</m:t>
                              </m:r>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𝑐𝑜𝑠</m:t>
                              </m:r>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r>
                                <a:rPr lang="en-US" i="1">
                                  <a:latin typeface="Cambria Math" panose="02040503050406030204" pitchFamily="18" charset="0"/>
                                </a:rPr>
                                <m:t>0</m:t>
                              </m:r>
                            </m:e>
                            <m:e>
                              <m:r>
                                <a:rPr lang="en-US" b="0" i="1" smtClean="0">
                                  <a:latin typeface="Cambria Math" panose="02040503050406030204" pitchFamily="18" charset="0"/>
                                </a:rPr>
                                <m:t>−</m:t>
                              </m:r>
                              <m:r>
                                <a:rPr lang="en-US" i="1">
                                  <a:latin typeface="Cambria Math" panose="02040503050406030204" pitchFamily="18" charset="0"/>
                                </a:rPr>
                                <m:t>𝑥</m:t>
                              </m:r>
                              <m:r>
                                <a:rPr lang="en-US" i="1" baseline="-25000">
                                  <a:latin typeface="Cambria Math" panose="02040503050406030204" pitchFamily="18" charset="0"/>
                                </a:rPr>
                                <m:t>𝑟</m:t>
                              </m:r>
                            </m:e>
                          </m:mr>
                          <m:mr>
                            <m:e>
                              <m:r>
                                <a:rPr lang="en-US" i="1">
                                  <a:latin typeface="Cambria Math" panose="02040503050406030204" pitchFamily="18" charset="0"/>
                                </a:rPr>
                                <m:t>0</m:t>
                              </m:r>
                            </m:e>
                            <m:e>
                              <m:r>
                                <a:rPr lang="en-US" i="1">
                                  <a:latin typeface="Cambria Math" panose="02040503050406030204" pitchFamily="18" charset="0"/>
                                </a:rPr>
                                <m:t>1</m:t>
                              </m:r>
                            </m:e>
                            <m:e>
                              <m:r>
                                <a:rPr lang="en-US" b="0" i="1" smtClean="0">
                                  <a:latin typeface="Cambria Math" panose="02040503050406030204" pitchFamily="18" charset="0"/>
                                </a:rPr>
                                <m:t>−</m:t>
                              </m:r>
                              <m:r>
                                <a:rPr lang="en-US" i="1">
                                  <a:latin typeface="Cambria Math" panose="02040503050406030204" pitchFamily="18" charset="0"/>
                                </a:rPr>
                                <m:t>𝑦</m:t>
                              </m:r>
                              <m:r>
                                <a:rPr lang="en-US" i="1" baseline="-25000">
                                  <a:latin typeface="Cambria Math" panose="02040503050406030204" pitchFamily="18" charset="0"/>
                                </a:rPr>
                                <m:t>𝑟</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𝑐𝑜𝑠</m:t>
                              </m:r>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m:t>
                              </m:r>
                              <m:r>
                                <a:rPr lang="en-US" i="1">
                                  <a:latin typeface="Cambria Math" panose="02040503050406030204" pitchFamily="18" charset="0"/>
                                </a:rPr>
                                <m:t>𝑠𝑖𝑛</m:t>
                              </m:r>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𝑥</m:t>
                              </m:r>
                              <m:r>
                                <a:rPr lang="en-US" i="1" baseline="-25000">
                                  <a:latin typeface="Cambria Math" panose="02040503050406030204" pitchFamily="18" charset="0"/>
                                </a:rPr>
                                <m:t>𝑟</m:t>
                              </m:r>
                              <m:d>
                                <m:dPr>
                                  <m:ctrlPr>
                                    <a:rPr lang="en-US" b="0" i="1" baseline="-25000"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𝑐𝑜𝑠</m:t>
                                  </m:r>
                                  <m:r>
                                    <a:rPr lang="en-US" i="1">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m:t>
                              </m:r>
                              <m:r>
                                <a:rPr lang="en-US" b="0" i="1" smtClean="0">
                                  <a:latin typeface="Cambria Math" panose="02040503050406030204" pitchFamily="18" charset="0"/>
                                </a:rPr>
                                <m:t>𝑦𝑟𝑠𝑖𝑛</m:t>
                              </m:r>
                              <m:r>
                                <a:rPr lang="en-US" b="0" i="1" smtClean="0">
                                  <a:latin typeface="Cambria Math" panose="02040503050406030204" pitchFamily="18" charset="0"/>
                                  <a:ea typeface="Cambria Math" panose="02040503050406030204" pitchFamily="18" charset="0"/>
                                </a:rPr>
                                <m:t>𝜃</m:t>
                              </m:r>
                            </m:e>
                          </m:mr>
                          <m:mr>
                            <m:e>
                              <m:r>
                                <a:rPr lang="en-US" i="1">
                                  <a:latin typeface="Cambria Math" panose="02040503050406030204" pitchFamily="18" charset="0"/>
                                </a:rPr>
                                <m:t>𝑠𝑖𝑛</m:t>
                              </m:r>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𝑐𝑜𝑠</m:t>
                              </m:r>
                              <m:r>
                                <a:rPr lang="en-US" i="1">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𝑦</m:t>
                              </m:r>
                              <m:r>
                                <a:rPr lang="en-US" i="1" baseline="-25000">
                                  <a:latin typeface="Cambria Math" panose="02040503050406030204" pitchFamily="18" charset="0"/>
                                </a:rPr>
                                <m:t>𝑟</m:t>
                              </m:r>
                              <m:d>
                                <m:dPr>
                                  <m:ctrlPr>
                                    <a:rPr lang="en-US" i="1" baseline="-25000">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𝑐𝑜𝑠</m:t>
                                  </m:r>
                                  <m:r>
                                    <a:rPr lang="en-US" i="1">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m:t>
                              </m:r>
                              <m:r>
                                <a:rPr lang="en-US" b="0" i="1" smtClean="0">
                                  <a:latin typeface="Cambria Math" panose="02040503050406030204" pitchFamily="18" charset="0"/>
                                </a:rPr>
                                <m:t>𝑥𝑟𝑠𝑖𝑛</m:t>
                              </m:r>
                              <m:r>
                                <a:rPr lang="en-US" i="1">
                                  <a:latin typeface="Cambria Math" panose="02040503050406030204" pitchFamily="18" charset="0"/>
                                  <a:ea typeface="Cambria Math" panose="02040503050406030204" pitchFamily="18" charset="0"/>
                                </a:rPr>
                                <m:t>𝜃</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oMath>
                </a14:m>
                <a:endParaRPr lang="en-US"/>
              </a:p>
              <a:p>
                <a:r>
                  <a:rPr lang="en-US"/>
                  <a:t>Viết gọn biểu thức trên: T(x</a:t>
                </a:r>
                <a:r>
                  <a:rPr lang="en-US" baseline="-25000"/>
                  <a:t>r</a:t>
                </a:r>
                <a:r>
                  <a:rPr lang="en-US"/>
                  <a:t>,y</a:t>
                </a:r>
                <a:r>
                  <a:rPr lang="en-US" baseline="-25000"/>
                  <a:t>r</a:t>
                </a:r>
                <a:r>
                  <a:rPr lang="en-US"/>
                  <a:t>).R(</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a:t>). T(-x</a:t>
                </a:r>
                <a:r>
                  <a:rPr lang="en-US" baseline="-25000"/>
                  <a:t>r</a:t>
                </a:r>
                <a:r>
                  <a:rPr lang="en-US"/>
                  <a:t>,-y</a:t>
                </a:r>
                <a:r>
                  <a:rPr lang="en-US" baseline="-25000"/>
                  <a:t>r</a:t>
                </a:r>
                <a:r>
                  <a:rPr lang="en-US"/>
                  <a:t>) = R(x</a:t>
                </a:r>
                <a:r>
                  <a:rPr lang="en-US" baseline="-25000"/>
                  <a:t>r</a:t>
                </a:r>
                <a:r>
                  <a:rPr lang="en-US"/>
                  <a:t>,y</a:t>
                </a:r>
                <a:r>
                  <a:rPr lang="en-US" baseline="-25000"/>
                  <a:t>r</a:t>
                </a:r>
                <a:r>
                  <a:rPr lang="en-US"/>
                  <a:t>,</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a:t>)</a:t>
                </a:r>
              </a:p>
              <a:p>
                <a:r>
                  <a:rPr lang="en-US"/>
                  <a:t>Với: T(-x</a:t>
                </a:r>
                <a:r>
                  <a:rPr lang="en-US" baseline="-25000"/>
                  <a:t>r</a:t>
                </a:r>
                <a:r>
                  <a:rPr lang="en-US"/>
                  <a:t>,-y</a:t>
                </a:r>
                <a:r>
                  <a:rPr lang="en-US" baseline="-25000"/>
                  <a:t>r</a:t>
                </a:r>
                <a:r>
                  <a:rPr lang="en-US"/>
                  <a:t>) = T</a:t>
                </a:r>
                <a:r>
                  <a:rPr lang="en-US" baseline="30000"/>
                  <a:t>-1</a:t>
                </a:r>
                <a:r>
                  <a:rPr lang="en-US"/>
                  <a:t>(x</a:t>
                </a:r>
                <a:r>
                  <a:rPr lang="en-US" baseline="-25000"/>
                  <a:t>r</a:t>
                </a:r>
                <a:r>
                  <a:rPr lang="en-US"/>
                  <a:t>,y</a:t>
                </a:r>
                <a:r>
                  <a:rPr lang="en-US" baseline="-25000"/>
                  <a:t>r</a:t>
                </a:r>
                <a:r>
                  <a:rPr lang="en-US"/>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264554"/>
                <a:ext cx="8915400" cy="5072745"/>
              </a:xfrm>
              <a:blipFill>
                <a:blip r:embed="rId2"/>
                <a:stretch>
                  <a:fillRect l="-958" t="-240"/>
                </a:stretch>
              </a:blipFill>
            </p:spPr>
            <p:txBody>
              <a:bodyPr/>
              <a:lstStyle/>
              <a:p>
                <a:r>
                  <a:rPr lang="en-US">
                    <a:noFill/>
                  </a:rPr>
                  <a:t> </a:t>
                </a:r>
              </a:p>
            </p:txBody>
          </p:sp>
        </mc:Fallback>
      </mc:AlternateContent>
    </p:spTree>
    <p:extLst>
      <p:ext uri="{BB962C8B-B14F-4D97-AF65-F5344CB8AC3E}">
        <p14:creationId xmlns:p14="http://schemas.microsoft.com/office/powerpoint/2010/main" val="1263799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262013"/>
                <a:ext cx="8915400" cy="5072745"/>
              </a:xfrm>
            </p:spPr>
            <p:txBody>
              <a:bodyPr>
                <a:normAutofit/>
              </a:bodyPr>
              <a:lstStyle/>
              <a:p>
                <a:r>
                  <a:rPr lang="vi-VN" sz="2400" b="1"/>
                  <a:t>Các phép biến đổi </a:t>
                </a:r>
                <a:r>
                  <a:rPr lang="en-US" sz="2400" b="1"/>
                  <a:t>hỗn hợp</a:t>
                </a:r>
                <a:endParaRPr lang="fr-FR" sz="2400" b="1"/>
              </a:p>
              <a:p>
                <a:r>
                  <a:rPr lang="en-US" b="1" i="1"/>
                  <a:t>Phép tỷ lệ tại 1 điểm</a:t>
                </a:r>
              </a:p>
              <a:p>
                <a:r>
                  <a:rPr lang="en-US"/>
                  <a:t>Các bước để biến dạng đối t</a:t>
                </a:r>
                <a:r>
                  <a:rPr lang="vi-VN"/>
                  <a:t>ư</a:t>
                </a:r>
                <a:r>
                  <a:rPr lang="en-US"/>
                  <a:t>ợng theo tỷ lệ tại 1 điểm sẽ là:</a:t>
                </a:r>
              </a:p>
              <a:p>
                <a:pPr lvl="1">
                  <a:buFont typeface="Courier New" panose="02070309020205020404" pitchFamily="49" charset="0"/>
                  <a:buChar char="o"/>
                </a:pPr>
                <a:r>
                  <a:rPr lang="en-US"/>
                  <a:t>Dịch chuyển đối t</a:t>
                </a:r>
                <a:r>
                  <a:rPr lang="vi-VN"/>
                  <a:t>ư</a:t>
                </a:r>
                <a:r>
                  <a:rPr lang="en-US"/>
                  <a:t>ợng để biến dạng trùng với gốc tọa độ</a:t>
                </a:r>
              </a:p>
              <a:p>
                <a:pPr lvl="1">
                  <a:buFont typeface="Courier New" panose="02070309020205020404" pitchFamily="49" charset="0"/>
                  <a:buChar char="o"/>
                </a:pPr>
                <a:r>
                  <a:rPr lang="en-US"/>
                  <a:t>Biến dạng đối t</a:t>
                </a:r>
                <a:r>
                  <a:rPr lang="vi-VN"/>
                  <a:t>ư</a:t>
                </a:r>
                <a:r>
                  <a:rPr lang="en-US"/>
                  <a:t>ợng theo tỷ lệ với tâm tại gốc tọa độ</a:t>
                </a:r>
              </a:p>
              <a:p>
                <a:pPr lvl="1">
                  <a:buFont typeface="Courier New" panose="02070309020205020404" pitchFamily="49" charset="0"/>
                  <a:buChar char="o"/>
                </a:pPr>
                <a:r>
                  <a:rPr lang="en-US"/>
                  <a:t>Dịch chuyển đối t</a:t>
                </a:r>
                <a:r>
                  <a:rPr lang="vi-VN"/>
                  <a:t>ư</a:t>
                </a:r>
                <a:r>
                  <a:rPr lang="en-US"/>
                  <a:t>ợng để tâm quay trở lại vị trí ban đầu</a:t>
                </a:r>
              </a:p>
              <a:p>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𝑥</m:t>
                              </m:r>
                              <m:r>
                                <a:rPr lang="en-US" b="0" i="1" baseline="-25000" smtClean="0">
                                  <a:latin typeface="Cambria Math" panose="02040503050406030204" pitchFamily="18" charset="0"/>
                                </a:rPr>
                                <m:t>𝑓</m:t>
                              </m:r>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𝑦</m:t>
                              </m:r>
                              <m:r>
                                <a:rPr lang="en-US" b="0" i="1" baseline="-25000" smtClean="0">
                                  <a:latin typeface="Cambria Math" panose="02040503050406030204" pitchFamily="18" charset="0"/>
                                </a:rPr>
                                <m:t>𝑓</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𝑠</m:t>
                              </m:r>
                              <m:r>
                                <a:rPr lang="en-US" i="1" baseline="-25000">
                                  <a:latin typeface="Cambria Math" panose="02040503050406030204" pitchFamily="18" charset="0"/>
                                </a:rPr>
                                <m:t>𝑥</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𝑠</m:t>
                              </m:r>
                              <m:r>
                                <a:rPr lang="en-US" i="1" baseline="-25000">
                                  <a:latin typeface="Cambria Math" panose="02040503050406030204" pitchFamily="18" charset="0"/>
                                </a:rPr>
                                <m:t>𝑦</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r>
                                <a:rPr lang="en-US" i="1">
                                  <a:latin typeface="Cambria Math" panose="02040503050406030204" pitchFamily="18" charset="0"/>
                                </a:rPr>
                                <m:t>0</m:t>
                              </m:r>
                            </m:e>
                            <m:e>
                              <m:r>
                                <a:rPr lang="en-US" b="0" i="1" smtClean="0">
                                  <a:latin typeface="Cambria Math" panose="02040503050406030204" pitchFamily="18" charset="0"/>
                                </a:rPr>
                                <m:t>−</m:t>
                              </m:r>
                              <m:r>
                                <a:rPr lang="en-US" i="1">
                                  <a:latin typeface="Cambria Math" panose="02040503050406030204" pitchFamily="18" charset="0"/>
                                </a:rPr>
                                <m:t>𝑥</m:t>
                              </m:r>
                              <m:r>
                                <a:rPr lang="en-US" i="1" baseline="-25000">
                                  <a:latin typeface="Cambria Math" panose="02040503050406030204" pitchFamily="18" charset="0"/>
                                </a:rPr>
                                <m:t>𝑓</m:t>
                              </m:r>
                            </m:e>
                          </m:mr>
                          <m:mr>
                            <m:e>
                              <m:r>
                                <a:rPr lang="en-US" i="1">
                                  <a:latin typeface="Cambria Math" panose="02040503050406030204" pitchFamily="18" charset="0"/>
                                </a:rPr>
                                <m:t>0</m:t>
                              </m:r>
                            </m:e>
                            <m:e>
                              <m:r>
                                <a:rPr lang="en-US" i="1">
                                  <a:latin typeface="Cambria Math" panose="02040503050406030204" pitchFamily="18" charset="0"/>
                                </a:rPr>
                                <m:t>1</m:t>
                              </m:r>
                            </m:e>
                            <m:e>
                              <m:r>
                                <a:rPr lang="en-US" b="0" i="1" smtClean="0">
                                  <a:latin typeface="Cambria Math" panose="02040503050406030204" pitchFamily="18" charset="0"/>
                                </a:rPr>
                                <m:t>−</m:t>
                              </m:r>
                              <m:r>
                                <a:rPr lang="en-US" i="1">
                                  <a:latin typeface="Cambria Math" panose="02040503050406030204" pitchFamily="18" charset="0"/>
                                </a:rPr>
                                <m:t>𝑦</m:t>
                              </m:r>
                              <m:r>
                                <a:rPr lang="en-US" i="1" baseline="-25000">
                                  <a:latin typeface="Cambria Math" panose="02040503050406030204" pitchFamily="18" charset="0"/>
                                </a:rPr>
                                <m:t>𝑓</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𝑠</m:t>
                              </m:r>
                              <m:r>
                                <a:rPr lang="en-US" i="1" baseline="-25000">
                                  <a:latin typeface="Cambria Math" panose="02040503050406030204" pitchFamily="18" charset="0"/>
                                </a:rPr>
                                <m:t>𝑥</m:t>
                              </m:r>
                            </m:e>
                            <m:e>
                              <m:r>
                                <a:rPr lang="en-US" i="1">
                                  <a:latin typeface="Cambria Math" panose="02040503050406030204" pitchFamily="18" charset="0"/>
                                </a:rPr>
                                <m:t>0</m:t>
                              </m:r>
                            </m:e>
                            <m:e>
                              <m:r>
                                <a:rPr lang="en-US" i="1">
                                  <a:latin typeface="Cambria Math" panose="02040503050406030204" pitchFamily="18" charset="0"/>
                                </a:rPr>
                                <m:t>𝑥</m:t>
                              </m:r>
                              <m:r>
                                <a:rPr lang="en-US" i="1" baseline="-25000">
                                  <a:latin typeface="Cambria Math" panose="02040503050406030204" pitchFamily="18" charset="0"/>
                                </a:rPr>
                                <m:t>𝑓</m:t>
                              </m:r>
                              <m:r>
                                <a:rPr lang="en-US" b="0" i="1" smtClean="0">
                                  <a:latin typeface="Cambria Math" panose="02040503050406030204" pitchFamily="18" charset="0"/>
                                </a:rPr>
                                <m:t>(1−</m:t>
                              </m:r>
                              <m:r>
                                <a:rPr lang="en-US" b="0" i="1" smtClean="0">
                                  <a:latin typeface="Cambria Math" panose="02040503050406030204" pitchFamily="18" charset="0"/>
                                </a:rPr>
                                <m:t>𝑠𝑥</m:t>
                              </m:r>
                              <m:r>
                                <a:rPr lang="en-US" b="0" i="1" smtClean="0">
                                  <a:latin typeface="Cambria Math" panose="02040503050406030204" pitchFamily="18" charset="0"/>
                                </a:rPr>
                                <m:t>)</m:t>
                              </m:r>
                            </m:e>
                          </m:mr>
                          <m:mr>
                            <m:e>
                              <m:r>
                                <a:rPr lang="en-US" i="1">
                                  <a:latin typeface="Cambria Math" panose="02040503050406030204" pitchFamily="18" charset="0"/>
                                </a:rPr>
                                <m:t>0</m:t>
                              </m:r>
                            </m:e>
                            <m:e>
                              <m:r>
                                <a:rPr lang="en-US" i="1">
                                  <a:latin typeface="Cambria Math" panose="02040503050406030204" pitchFamily="18" charset="0"/>
                                </a:rPr>
                                <m:t>𝑠</m:t>
                              </m:r>
                              <m:r>
                                <a:rPr lang="en-US" i="1" baseline="-25000">
                                  <a:latin typeface="Cambria Math" panose="02040503050406030204" pitchFamily="18" charset="0"/>
                                </a:rPr>
                                <m:t>𝑦</m:t>
                              </m:r>
                            </m:e>
                            <m:e>
                              <m:r>
                                <a:rPr lang="en-US" b="0" i="1" smtClean="0">
                                  <a:latin typeface="Cambria Math" panose="02040503050406030204" pitchFamily="18" charset="0"/>
                                </a:rPr>
                                <m:t>𝑦</m:t>
                              </m:r>
                              <m:r>
                                <a:rPr lang="en-US" i="1" baseline="-25000">
                                  <a:latin typeface="Cambria Math" panose="02040503050406030204" pitchFamily="18" charset="0"/>
                                </a:rPr>
                                <m:t>𝑓</m:t>
                              </m:r>
                              <m:r>
                                <a:rPr lang="en-US" i="1">
                                  <a:latin typeface="Cambria Math" panose="02040503050406030204" pitchFamily="18" charset="0"/>
                                </a:rPr>
                                <m:t>(1−</m:t>
                              </m:r>
                              <m:r>
                                <a:rPr lang="en-US" i="1">
                                  <a:latin typeface="Cambria Math" panose="02040503050406030204" pitchFamily="18" charset="0"/>
                                </a:rPr>
                                <m:t>𝑠𝑦</m:t>
                              </m:r>
                              <m:r>
                                <a:rPr lang="en-US" i="1">
                                  <a:latin typeface="Cambria Math" panose="02040503050406030204" pitchFamily="18" charset="0"/>
                                </a:rPr>
                                <m:t>)</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oMath>
                </a14:m>
                <a:endParaRPr lang="en-US"/>
              </a:p>
              <a:p>
                <a:r>
                  <a:rPr lang="en-US"/>
                  <a:t>Hay T(x</a:t>
                </a:r>
                <a:r>
                  <a:rPr lang="en-US" baseline="-25000"/>
                  <a:t>f</a:t>
                </a:r>
                <a:r>
                  <a:rPr lang="en-US"/>
                  <a:t>,y</a:t>
                </a:r>
                <a:r>
                  <a:rPr lang="en-US" baseline="-25000"/>
                  <a:t>f</a:t>
                </a:r>
                <a:r>
                  <a:rPr lang="en-US"/>
                  <a:t>).S(</a:t>
                </a:r>
                <a14:m>
                  <m:oMath xmlns:m="http://schemas.openxmlformats.org/officeDocument/2006/math">
                    <m:r>
                      <a:rPr lang="en-US" b="0" i="1" smtClean="0">
                        <a:latin typeface="Cambria Math" panose="02040503050406030204" pitchFamily="18" charset="0"/>
                        <a:ea typeface="Cambria Math" panose="02040503050406030204" pitchFamily="18" charset="0"/>
                      </a:rPr>
                      <m:t>𝑠</m:t>
                    </m:r>
                    <m:r>
                      <a:rPr lang="en-US" b="0" i="1" baseline="-25000"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𝑠𝑦</m:t>
                    </m:r>
                  </m:oMath>
                </a14:m>
                <a:r>
                  <a:rPr lang="en-US"/>
                  <a:t>). T(-x</a:t>
                </a:r>
                <a:r>
                  <a:rPr lang="en-US" baseline="-25000"/>
                  <a:t>f</a:t>
                </a:r>
                <a:r>
                  <a:rPr lang="en-US"/>
                  <a:t>,-y</a:t>
                </a:r>
                <a:r>
                  <a:rPr lang="en-US" baseline="-25000"/>
                  <a:t>f</a:t>
                </a:r>
                <a:r>
                  <a:rPr lang="en-US"/>
                  <a:t>) = S(x</a:t>
                </a:r>
                <a:r>
                  <a:rPr lang="en-US" baseline="-25000"/>
                  <a:t>f</a:t>
                </a:r>
                <a:r>
                  <a:rPr lang="en-US"/>
                  <a:t>,y</a:t>
                </a:r>
                <a:r>
                  <a:rPr lang="en-US" baseline="-25000"/>
                  <a:t>f</a:t>
                </a:r>
                <a:r>
                  <a:rPr lang="en-US"/>
                  <a:t>,</a:t>
                </a:r>
                <a14:m>
                  <m:oMath xmlns:m="http://schemas.openxmlformats.org/officeDocument/2006/math">
                    <m:r>
                      <a:rPr lang="en-US" b="0" i="1" smtClean="0">
                        <a:latin typeface="Cambria Math" panose="02040503050406030204" pitchFamily="18" charset="0"/>
                        <a:ea typeface="Cambria Math" panose="02040503050406030204" pitchFamily="18" charset="0"/>
                      </a:rPr>
                      <m:t>𝑠</m:t>
                    </m:r>
                    <m:r>
                      <a:rPr lang="en-US" b="0" i="1" baseline="-25000"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𝑠𝑦</m:t>
                    </m:r>
                  </m:oMath>
                </a14:m>
                <a:r>
                  <a:rPr lang="en-US"/>
                  <a:t>)</a:t>
                </a:r>
              </a:p>
              <a:p>
                <a:pPr>
                  <a:buFont typeface="Arial" panose="020B0604020202020204" pitchFamily="34" charset="0"/>
                  <a:buChar char="•"/>
                </a:pP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262013"/>
                <a:ext cx="8915400" cy="5072745"/>
              </a:xfrm>
              <a:blipFill>
                <a:blip r:embed="rId2"/>
                <a:stretch>
                  <a:fillRect l="-958" t="-240"/>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F43FEB7-377B-4A89-A578-7B729379358F}"/>
              </a:ext>
            </a:extLst>
          </p:cNvPr>
          <p:cNvPicPr>
            <a:picLocks noChangeAspect="1"/>
          </p:cNvPicPr>
          <p:nvPr/>
        </p:nvPicPr>
        <p:blipFill>
          <a:blip r:embed="rId3"/>
          <a:stretch>
            <a:fillRect/>
          </a:stretch>
        </p:blipFill>
        <p:spPr>
          <a:xfrm rot="16200000">
            <a:off x="8190553" y="2881371"/>
            <a:ext cx="6120094" cy="1403836"/>
          </a:xfrm>
          <a:prstGeom prst="rect">
            <a:avLst/>
          </a:prstGeom>
        </p:spPr>
      </p:pic>
    </p:spTree>
    <p:extLst>
      <p:ext uri="{BB962C8B-B14F-4D97-AF65-F5344CB8AC3E}">
        <p14:creationId xmlns:p14="http://schemas.microsoft.com/office/powerpoint/2010/main" val="18723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264554"/>
                <a:ext cx="8915400" cy="5072745"/>
              </a:xfrm>
            </p:spPr>
            <p:txBody>
              <a:bodyPr>
                <a:normAutofit fontScale="92500" lnSpcReduction="20000"/>
              </a:bodyPr>
              <a:lstStyle/>
              <a:p>
                <a:r>
                  <a:rPr lang="vi-VN" sz="2300" b="1">
                    <a:solidFill>
                      <a:schemeClr val="tx1"/>
                    </a:solidFill>
                  </a:rPr>
                  <a:t>Các phép biến đổi đối tượng</a:t>
                </a:r>
                <a:endParaRPr lang="fr-FR" sz="2300" b="1">
                  <a:solidFill>
                    <a:schemeClr val="tx1"/>
                  </a:solidFill>
                </a:endParaRPr>
              </a:p>
              <a:p>
                <a:r>
                  <a:rPr lang="vi-VN" sz="2300"/>
                  <a:t>Các đối tượng phẳng trong đồ hoạ 2 chiều mô tả tập các điểm phẳng. Điểm trong đồ hoạ 2</a:t>
                </a:r>
                <a:r>
                  <a:rPr lang="en-US" sz="2300"/>
                  <a:t> </a:t>
                </a:r>
                <a:r>
                  <a:rPr lang="vi-VN" sz="2300"/>
                  <a:t>chiều biểu diễn thông qua toạ độ, viết dưới dạng ma trận gọi là vectơ vị trí.</a:t>
                </a:r>
                <a:endParaRPr lang="en-US" sz="2300"/>
              </a:p>
              <a:p>
                <a:r>
                  <a:rPr lang="en-US" sz="2300"/>
                  <a:t>Có 2 dạng biểu diễn:</a:t>
                </a:r>
              </a:p>
              <a:p>
                <a:pPr lvl="1"/>
                <a:r>
                  <a:rPr lang="en-US" sz="2300"/>
                  <a:t>1 hàng 2 cột </a:t>
                </a:r>
                <a14:m>
                  <m:oMath xmlns:m="http://schemas.openxmlformats.org/officeDocument/2006/math">
                    <m:d>
                      <m:dPr>
                        <m:begChr m:val="["/>
                        <m:endChr m:val="]"/>
                        <m:ctrlPr>
                          <a:rPr lang="en-US" sz="2300" i="1" smtClean="0">
                            <a:latin typeface="Cambria Math" panose="02040503050406030204" pitchFamily="18" charset="0"/>
                          </a:rPr>
                        </m:ctrlPr>
                      </m:dPr>
                      <m:e>
                        <m:r>
                          <a:rPr lang="en-US" sz="2300" b="0" i="1" smtClean="0">
                            <a:latin typeface="Cambria Math" panose="02040503050406030204" pitchFamily="18" charset="0"/>
                          </a:rPr>
                          <m:t>𝑥</m:t>
                        </m:r>
                        <m:r>
                          <a:rPr lang="en-US" sz="2300" b="0" i="1" smtClean="0">
                            <a:latin typeface="Cambria Math" panose="02040503050406030204" pitchFamily="18" charset="0"/>
                          </a:rPr>
                          <m:t> </m:t>
                        </m:r>
                        <m:r>
                          <a:rPr lang="en-US" sz="2300" b="0" i="1" smtClean="0">
                            <a:latin typeface="Cambria Math" panose="02040503050406030204" pitchFamily="18" charset="0"/>
                          </a:rPr>
                          <m:t>𝑦</m:t>
                        </m:r>
                      </m:e>
                    </m:d>
                  </m:oMath>
                </a14:m>
                <a:endParaRPr lang="en-US" sz="2300"/>
              </a:p>
              <a:p>
                <a:pPr lvl="1"/>
                <a:r>
                  <a:rPr lang="en-US" sz="2300"/>
                  <a:t>2 hàng 1 cột </a:t>
                </a:r>
                <a14:m>
                  <m:oMath xmlns:m="http://schemas.openxmlformats.org/officeDocument/2006/math">
                    <m:d>
                      <m:dPr>
                        <m:begChr m:val="["/>
                        <m:endChr m:val="]"/>
                        <m:ctrlPr>
                          <a:rPr lang="en-US" sz="2300" i="1" smtClean="0">
                            <a:latin typeface="Cambria Math" panose="02040503050406030204" pitchFamily="18" charset="0"/>
                          </a:rPr>
                        </m:ctrlPr>
                      </m:dPr>
                      <m:e>
                        <m:eqArr>
                          <m:eqArrPr>
                            <m:ctrlPr>
                              <a:rPr lang="en-US" sz="2300" b="0" i="1" smtClean="0">
                                <a:latin typeface="Cambria Math" panose="02040503050406030204" pitchFamily="18" charset="0"/>
                              </a:rPr>
                            </m:ctrlPr>
                          </m:eqArrPr>
                          <m:e>
                            <m:r>
                              <a:rPr lang="en-US" sz="2300" b="0" i="1" smtClean="0">
                                <a:latin typeface="Cambria Math" panose="02040503050406030204" pitchFamily="18" charset="0"/>
                              </a:rPr>
                              <m:t>𝑥</m:t>
                            </m:r>
                          </m:e>
                          <m:e>
                            <m:r>
                              <a:rPr lang="en-US" sz="2300" b="0" i="1" smtClean="0">
                                <a:latin typeface="Cambria Math" panose="02040503050406030204" pitchFamily="18" charset="0"/>
                              </a:rPr>
                              <m:t>𝑦</m:t>
                            </m:r>
                          </m:e>
                        </m:eqArr>
                      </m:e>
                    </m:d>
                  </m:oMath>
                </a14:m>
                <a:endParaRPr lang="en-US" sz="2300"/>
              </a:p>
              <a:p>
                <a:pPr algn="just"/>
                <a:r>
                  <a:rPr lang="vi-VN" sz="2300"/>
                  <a:t>Tập các điểm được lưu trữ trong máy tính sẽ được </a:t>
                </a:r>
                <a:r>
                  <a:rPr lang="en-US" sz="2300"/>
                  <a:t>hiển thị</a:t>
                </a:r>
                <a:r>
                  <a:rPr lang="vi-VN" sz="2300"/>
                  <a:t> dưới dạng ma trận vị trí của chúng.</a:t>
                </a:r>
                <a:r>
                  <a:rPr lang="en-US" sz="2300"/>
                  <a:t> </a:t>
                </a:r>
                <a:r>
                  <a:rPr lang="vi-VN" sz="2300"/>
                  <a:t>Chúng có thể là đường thẳng, đường cong, ảnh....thật dễ dàng kiểm soát các đối tượng thông qua</a:t>
                </a:r>
                <a:r>
                  <a:rPr lang="en-US" sz="2300"/>
                  <a:t> </a:t>
                </a:r>
                <a:r>
                  <a:rPr lang="vi-VN" sz="2300"/>
                  <a:t>các phép biến đổi chúng, thực chất các phép biến đổi đồ hoạ này được mô tả dưới dạng các ma</a:t>
                </a:r>
                <a:r>
                  <a:rPr lang="en-US" sz="2300"/>
                  <a:t> </a:t>
                </a:r>
                <a:r>
                  <a:rPr lang="vi-VN" sz="2300"/>
                  <a:t>trận.</a:t>
                </a:r>
                <a:endParaRPr lang="en-US">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264554"/>
                <a:ext cx="8915400" cy="5072745"/>
              </a:xfrm>
              <a:blipFill>
                <a:blip r:embed="rId2"/>
                <a:stretch>
                  <a:fillRect l="-752" t="-720" r="-821"/>
                </a:stretch>
              </a:blipFill>
            </p:spPr>
            <p:txBody>
              <a:bodyPr/>
              <a:lstStyle/>
              <a:p>
                <a:r>
                  <a:rPr lang="en-US">
                    <a:noFill/>
                  </a:rPr>
                  <a:t> </a:t>
                </a:r>
              </a:p>
            </p:txBody>
          </p:sp>
        </mc:Fallback>
      </mc:AlternateContent>
    </p:spTree>
    <p:extLst>
      <p:ext uri="{BB962C8B-B14F-4D97-AF65-F5344CB8AC3E}">
        <p14:creationId xmlns:p14="http://schemas.microsoft.com/office/powerpoint/2010/main" val="491339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p:sp>
        <p:nvSpPr>
          <p:cNvPr id="3" name="Content Placeholder 2"/>
          <p:cNvSpPr>
            <a:spLocks noGrp="1"/>
          </p:cNvSpPr>
          <p:nvPr>
            <p:ph idx="1"/>
          </p:nvPr>
        </p:nvSpPr>
        <p:spPr>
          <a:xfrm>
            <a:off x="2589212" y="1264554"/>
            <a:ext cx="8915400" cy="5072745"/>
          </a:xfrm>
        </p:spPr>
        <p:txBody>
          <a:bodyPr>
            <a:normAutofit/>
          </a:bodyPr>
          <a:lstStyle/>
          <a:p>
            <a:r>
              <a:rPr lang="vi-VN" sz="2400" b="1"/>
              <a:t>Các phép biến đổi </a:t>
            </a:r>
            <a:r>
              <a:rPr lang="en-US" sz="2400" b="1"/>
              <a:t>hỗn hợp</a:t>
            </a:r>
            <a:endParaRPr lang="fr-FR" sz="2400" b="1"/>
          </a:p>
          <a:p>
            <a:r>
              <a:rPr lang="en-US" b="1" i="1"/>
              <a:t>Phép tỷ lệ theo 1 h</a:t>
            </a:r>
            <a:r>
              <a:rPr lang="vi-VN" b="1" i="1"/>
              <a:t>ư</a:t>
            </a:r>
            <a:r>
              <a:rPr lang="en-US" b="1" i="1"/>
              <a:t>ớng</a:t>
            </a:r>
          </a:p>
          <a:p>
            <a:r>
              <a:rPr lang="en-US"/>
              <a:t>Hệ số s</a:t>
            </a:r>
            <a:r>
              <a:rPr lang="en-US" baseline="-25000"/>
              <a:t>x</a:t>
            </a:r>
            <a:r>
              <a:rPr lang="en-US"/>
              <a:t>, s</a:t>
            </a:r>
            <a:r>
              <a:rPr lang="en-US" baseline="-25000"/>
              <a:t>y</a:t>
            </a:r>
            <a:r>
              <a:rPr lang="en-US"/>
              <a:t> cho phép biến đổi đối t</a:t>
            </a:r>
            <a:r>
              <a:rPr lang="vi-VN"/>
              <a:t>ư</a:t>
            </a:r>
            <a:r>
              <a:rPr lang="en-US"/>
              <a:t>ợng theo trục x và y. Nh</a:t>
            </a:r>
            <a:r>
              <a:rPr lang="vi-VN"/>
              <a:t>ư</a:t>
            </a:r>
            <a:r>
              <a:rPr lang="en-US"/>
              <a:t>ng chúng ta cũng có thể thực hiện biến đổi theo tỷ lệ với 1 hướng nhất định bằng cách quay đối t</a:t>
            </a:r>
            <a:r>
              <a:rPr lang="vi-VN"/>
              <a:t>ư</a:t>
            </a:r>
            <a:r>
              <a:rPr lang="en-US"/>
              <a:t>ợng theo gốc tọa độ tr</a:t>
            </a:r>
            <a:r>
              <a:rPr lang="vi-VN"/>
              <a:t>ư</a:t>
            </a:r>
            <a:r>
              <a:rPr lang="en-US"/>
              <a:t>ớc khi thực hiện phép biến đổi tỷ lệ.</a:t>
            </a:r>
          </a:p>
        </p:txBody>
      </p:sp>
      <p:pic>
        <p:nvPicPr>
          <p:cNvPr id="4" name="Picture 3">
            <a:extLst>
              <a:ext uri="{FF2B5EF4-FFF2-40B4-BE49-F238E27FC236}">
                <a16:creationId xmlns:a16="http://schemas.microsoft.com/office/drawing/2014/main" id="{0795765B-0EC2-4E2E-9D24-AC30F1CB835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486400" y="3490870"/>
            <a:ext cx="2317125" cy="2102576"/>
          </a:xfrm>
          <a:prstGeom prst="rect">
            <a:avLst/>
          </a:prstGeom>
        </p:spPr>
      </p:pic>
      <p:pic>
        <p:nvPicPr>
          <p:cNvPr id="5" name="Picture 4">
            <a:extLst>
              <a:ext uri="{FF2B5EF4-FFF2-40B4-BE49-F238E27FC236}">
                <a16:creationId xmlns:a16="http://schemas.microsoft.com/office/drawing/2014/main" id="{5153BBAA-8694-489F-BC46-9A580DB2CBE5}"/>
              </a:ext>
            </a:extLst>
          </p:cNvPr>
          <p:cNvPicPr>
            <a:picLocks noChangeAspect="1"/>
          </p:cNvPicPr>
          <p:nvPr/>
        </p:nvPicPr>
        <p:blipFill>
          <a:blip r:embed="rId3"/>
          <a:stretch>
            <a:fillRect/>
          </a:stretch>
        </p:blipFill>
        <p:spPr>
          <a:xfrm>
            <a:off x="4672637" y="3497401"/>
            <a:ext cx="4514850" cy="213360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1EC96B4-514A-4D9E-A55D-6C89DEAF6F4F}"/>
                  </a:ext>
                </a:extLst>
              </p:cNvPr>
              <p:cNvSpPr txBox="1"/>
              <p:nvPr/>
            </p:nvSpPr>
            <p:spPr>
              <a:xfrm>
                <a:off x="5630092" y="5799484"/>
                <a:ext cx="2403565" cy="369332"/>
              </a:xfrm>
              <a:prstGeom prst="rect">
                <a:avLst/>
              </a:prstGeom>
              <a:noFill/>
            </p:spPr>
            <p:txBody>
              <a:bodyPr wrap="square" rtlCol="0">
                <a:spAutoFit/>
              </a:bodyPr>
              <a:lstStyle/>
              <a:p>
                <a:r>
                  <a:rPr lang="en-US"/>
                  <a:t>s</a:t>
                </a:r>
                <a:r>
                  <a:rPr lang="en-US" baseline="-25000"/>
                  <a:t>1</a:t>
                </a:r>
                <a:r>
                  <a:rPr lang="en-US"/>
                  <a:t>=1, s</a:t>
                </a:r>
                <a:r>
                  <a:rPr lang="en-US" baseline="-25000"/>
                  <a:t>2</a:t>
                </a:r>
                <a:r>
                  <a:rPr lang="en-US"/>
                  <a:t>=2 và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a:t> = 45</a:t>
                </a:r>
                <a:r>
                  <a:rPr lang="en-US" baseline="30000"/>
                  <a:t>0</a:t>
                </a:r>
                <a:r>
                  <a:rPr lang="en-US"/>
                  <a:t> </a:t>
                </a:r>
              </a:p>
            </p:txBody>
          </p:sp>
        </mc:Choice>
        <mc:Fallback xmlns="">
          <p:sp>
            <p:nvSpPr>
              <p:cNvPr id="7" name="TextBox 6">
                <a:extLst>
                  <a:ext uri="{FF2B5EF4-FFF2-40B4-BE49-F238E27FC236}">
                    <a16:creationId xmlns:a16="http://schemas.microsoft.com/office/drawing/2014/main" id="{71EC96B4-514A-4D9E-A55D-6C89DEAF6F4F}"/>
                  </a:ext>
                </a:extLst>
              </p:cNvPr>
              <p:cNvSpPr txBox="1">
                <a:spLocks noRot="1" noChangeAspect="1" noMove="1" noResize="1" noEditPoints="1" noAdjustHandles="1" noChangeArrowheads="1" noChangeShapeType="1" noTextEdit="1"/>
              </p:cNvSpPr>
              <p:nvPr/>
            </p:nvSpPr>
            <p:spPr>
              <a:xfrm>
                <a:off x="5630092" y="5799484"/>
                <a:ext cx="2403565" cy="369332"/>
              </a:xfrm>
              <a:prstGeom prst="rect">
                <a:avLst/>
              </a:prstGeom>
              <a:blipFill>
                <a:blip r:embed="rId4"/>
                <a:stretch>
                  <a:fillRect l="-2284"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4177658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264554"/>
                <a:ext cx="8915400" cy="5072745"/>
              </a:xfrm>
            </p:spPr>
            <p:txBody>
              <a:bodyPr>
                <a:normAutofit/>
              </a:bodyPr>
              <a:lstStyle/>
              <a:p>
                <a:r>
                  <a:rPr lang="vi-VN" sz="2400" b="1"/>
                  <a:t>Các phép biến đổi </a:t>
                </a:r>
                <a:r>
                  <a:rPr lang="en-US" sz="2400" b="1"/>
                  <a:t>hỗn hợp</a:t>
                </a:r>
                <a:endParaRPr lang="fr-FR" sz="2400" b="1"/>
              </a:p>
              <a:p>
                <a:r>
                  <a:rPr lang="en-US" b="1" i="1"/>
                  <a:t>Phép tỷ lệ theo 1 h</a:t>
                </a:r>
                <a:r>
                  <a:rPr lang="vi-VN" b="1" i="1"/>
                  <a:t>ư</a:t>
                </a:r>
                <a:r>
                  <a:rPr lang="en-US" b="1" i="1"/>
                  <a:t>ớng</a:t>
                </a:r>
              </a:p>
              <a:p>
                <a:r>
                  <a:rPr lang="en-US"/>
                  <a:t>Thao tác nh</a:t>
                </a:r>
                <a:r>
                  <a:rPr lang="vi-VN"/>
                  <a:t>ư</a:t>
                </a:r>
                <a:r>
                  <a:rPr lang="en-US"/>
                  <a:t> sau:</a:t>
                </a:r>
              </a:p>
              <a:p>
                <a:pPr lvl="1">
                  <a:buFont typeface="Courier New" panose="02070309020205020404" pitchFamily="49" charset="0"/>
                  <a:buChar char="o"/>
                </a:pPr>
                <a:r>
                  <a:rPr lang="en-US"/>
                  <a:t>Quay đối t</a:t>
                </a:r>
                <a:r>
                  <a:rPr lang="vi-VN"/>
                  <a:t>ư</a:t>
                </a:r>
                <a:r>
                  <a:rPr lang="en-US"/>
                  <a:t>ợng để s</a:t>
                </a:r>
                <a:r>
                  <a:rPr lang="en-US" baseline="-25000"/>
                  <a:t>1</a:t>
                </a:r>
                <a:r>
                  <a:rPr lang="en-US"/>
                  <a:t> và s</a:t>
                </a:r>
                <a:r>
                  <a:rPr lang="en-US" baseline="-25000"/>
                  <a:t>2</a:t>
                </a:r>
                <a:r>
                  <a:rPr lang="en-US"/>
                  <a:t> trùng với trục x và y</a:t>
                </a:r>
              </a:p>
              <a:p>
                <a:pPr lvl="1">
                  <a:buFont typeface="Courier New" panose="02070309020205020404" pitchFamily="49" charset="0"/>
                  <a:buChar char="o"/>
                </a:pPr>
                <a:r>
                  <a:rPr lang="en-US"/>
                  <a:t>Thực hiện phép biến đổi tỷ lệ</a:t>
                </a:r>
              </a:p>
              <a:p>
                <a:pPr lvl="1">
                  <a:buFont typeface="Courier New" panose="02070309020205020404" pitchFamily="49" charset="0"/>
                  <a:buChar char="o"/>
                </a:pPr>
                <a:r>
                  <a:rPr lang="en-US"/>
                  <a:t>Quay đối t</a:t>
                </a:r>
                <a:r>
                  <a:rPr lang="vi-VN"/>
                  <a:t>ư</a:t>
                </a:r>
                <a:r>
                  <a:rPr lang="en-US"/>
                  <a:t>ợng ng</a:t>
                </a:r>
                <a:r>
                  <a:rPr lang="vi-VN"/>
                  <a:t>ư</a:t>
                </a:r>
                <a:r>
                  <a:rPr lang="en-US"/>
                  <a:t>ợc với hướng ban đầu</a:t>
                </a:r>
              </a:p>
              <a:p>
                <a:r>
                  <a:rPr lang="en-US"/>
                  <a:t>R</a:t>
                </a:r>
                <a:r>
                  <a:rPr lang="en-US" baseline="30000"/>
                  <a:t>-1</a:t>
                </a:r>
                <a:r>
                  <a:rPr lang="en-US"/>
                  <a:t>(</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a:t>).S(s</a:t>
                </a:r>
                <a:r>
                  <a:rPr lang="en-US" baseline="-25000"/>
                  <a:t>1</a:t>
                </a:r>
                <a:r>
                  <a:rPr lang="en-US"/>
                  <a:t>,s</a:t>
                </a:r>
                <a:r>
                  <a:rPr lang="en-US" baseline="-25000"/>
                  <a:t>2</a:t>
                </a:r>
                <a:r>
                  <a:rPr lang="en-US"/>
                  <a:t>).R(</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a:t>) = </a:t>
                </a:r>
              </a:p>
              <a:p>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𝑠</m:t>
                              </m:r>
                              <m:r>
                                <a:rPr lang="en-US" b="0" i="1" baseline="-25000" smtClean="0">
                                  <a:latin typeface="Cambria Math" panose="02040503050406030204" pitchFamily="18" charset="0"/>
                                </a:rPr>
                                <m:t>1</m:t>
                              </m:r>
                              <m:r>
                                <a:rPr lang="en-US" b="0" i="1" smtClean="0">
                                  <a:latin typeface="Cambria Math" panose="02040503050406030204" pitchFamily="18" charset="0"/>
                                </a:rPr>
                                <m:t>𝑐𝑜𝑠</m:t>
                              </m:r>
                              <m:r>
                                <a:rPr lang="en-US" b="0" i="1" baseline="30000" smtClean="0">
                                  <a:latin typeface="Cambria Math" panose="02040503050406030204" pitchFamily="18" charset="0"/>
                                </a:rPr>
                                <m:t>2</m:t>
                              </m:r>
                              <m:d>
                                <m:dPr>
                                  <m:ctrlPr>
                                    <a:rPr lang="en-US" b="0" i="1" smtClean="0">
                                      <a:latin typeface="Cambria Math" panose="02040503050406030204" pitchFamily="18" charset="0"/>
                                    </a:rPr>
                                  </m:ctrlPr>
                                </m:dPr>
                                <m:e>
                                  <m:r>
                                    <m:rPr>
                                      <m:brk m:alnAt="7"/>
                                    </m:rPr>
                                    <a:rPr lang="en-US" b="0" i="1" smtClean="0">
                                      <a:latin typeface="Cambria Math" panose="02040503050406030204" pitchFamily="18" charset="0"/>
                                      <a:ea typeface="Cambria Math" panose="02040503050406030204" pitchFamily="18" charset="0"/>
                                    </a:rPr>
                                    <m:t>𝜃</m:t>
                                  </m:r>
                                </m:e>
                              </m:d>
                              <m:r>
                                <m:rPr>
                                  <m:brk m:alnAt="7"/>
                                </m:rP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𝑠</m:t>
                              </m:r>
                              <m:r>
                                <a:rPr lang="en-US" b="0" i="1" baseline="-25000" smtClean="0">
                                  <a:latin typeface="Cambria Math" panose="02040503050406030204" pitchFamily="18" charset="0"/>
                                </a:rPr>
                                <m:t>2</m:t>
                              </m:r>
                              <m:r>
                                <a:rPr lang="en-US" b="0" i="1" smtClean="0">
                                  <a:latin typeface="Cambria Math" panose="02040503050406030204" pitchFamily="18" charset="0"/>
                                </a:rPr>
                                <m:t>𝑠𝑖𝑛</m:t>
                              </m:r>
                              <m:r>
                                <a:rPr lang="en-US" i="1" baseline="30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e>
                            <m:e>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baseline="-25000" smtClean="0">
                                      <a:latin typeface="Cambria Math" panose="02040503050406030204" pitchFamily="18" charset="0"/>
                                    </a:rPr>
                                    <m:t>1</m:t>
                                  </m:r>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e>
                              </m:func>
                              <m:r>
                                <m:rPr>
                                  <m:sty m:val="p"/>
                                </m:rPr>
                                <a:rPr lang="en-US" b="0" i="0" smtClean="0">
                                  <a:latin typeface="Cambria Math" panose="02040503050406030204" pitchFamily="18" charset="0"/>
                                  <a:ea typeface="Cambria Math" panose="02040503050406030204" pitchFamily="18" charset="0"/>
                                </a:rPr>
                                <m:t>sin</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0</m:t>
                              </m:r>
                            </m:e>
                          </m:mr>
                          <m:mr>
                            <m:e>
                              <m:d>
                                <m:dPr>
                                  <m:ctrlPr>
                                    <a:rPr lang="en-US" i="1">
                                      <a:latin typeface="Cambria Math" panose="02040503050406030204" pitchFamily="18" charset="0"/>
                                    </a:rPr>
                                  </m:ctrlPr>
                                </m:dPr>
                                <m:e>
                                  <m:r>
                                    <a:rPr lang="en-US" i="1">
                                      <a:latin typeface="Cambria Math" panose="02040503050406030204" pitchFamily="18" charset="0"/>
                                    </a:rPr>
                                    <m:t>𝑠</m:t>
                                  </m:r>
                                  <m:r>
                                    <a:rPr lang="en-US" i="1" baseline="-25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𝑠</m:t>
                                  </m:r>
                                  <m:r>
                                    <a:rPr lang="en-US" i="1" baseline="-25000">
                                      <a:latin typeface="Cambria Math" panose="02040503050406030204" pitchFamily="18" charset="0"/>
                                    </a:rPr>
                                    <m:t>1</m:t>
                                  </m:r>
                                </m:e>
                              </m:d>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e>
                              </m:func>
                              <m:r>
                                <m:rPr>
                                  <m:sty m:val="p"/>
                                </m:rPr>
                                <a:rPr lang="en-US">
                                  <a:latin typeface="Cambria Math" panose="02040503050406030204" pitchFamily="18" charset="0"/>
                                  <a:ea typeface="Cambria Math" panose="02040503050406030204" pitchFamily="18" charset="0"/>
                                </a:rPr>
                                <m:t>sin</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e>
                            <m:e>
                              <m:r>
                                <m:rPr>
                                  <m:brk m:alnAt="7"/>
                                </m:rPr>
                                <a:rPr lang="en-US" i="1">
                                  <a:latin typeface="Cambria Math" panose="02040503050406030204" pitchFamily="18" charset="0"/>
                                </a:rPr>
                                <m:t>𝑠</m:t>
                              </m:r>
                              <m:r>
                                <a:rPr lang="en-US" i="1" baseline="-25000">
                                  <a:latin typeface="Cambria Math" panose="02040503050406030204" pitchFamily="18" charset="0"/>
                                </a:rPr>
                                <m:t>1</m:t>
                              </m:r>
                              <m:r>
                                <a:rPr lang="en-US" b="0" i="1" smtClean="0">
                                  <a:latin typeface="Cambria Math" panose="02040503050406030204" pitchFamily="18" charset="0"/>
                                </a:rPr>
                                <m:t>𝑠𝑖𝑛</m:t>
                              </m:r>
                              <m:r>
                                <a:rPr lang="en-US" i="1" baseline="30000">
                                  <a:latin typeface="Cambria Math" panose="02040503050406030204" pitchFamily="18" charset="0"/>
                                </a:rPr>
                                <m:t>2</m:t>
                              </m:r>
                              <m:d>
                                <m:dPr>
                                  <m:ctrlPr>
                                    <a:rPr lang="en-US" i="1">
                                      <a:latin typeface="Cambria Math" panose="02040503050406030204" pitchFamily="18" charset="0"/>
                                    </a:rPr>
                                  </m:ctrlPr>
                                </m:dPr>
                                <m:e>
                                  <m:r>
                                    <m:rPr>
                                      <m:brk m:alnAt="7"/>
                                    </m:rPr>
                                    <a:rPr lang="en-US" i="1">
                                      <a:latin typeface="Cambria Math" panose="02040503050406030204" pitchFamily="18" charset="0"/>
                                      <a:ea typeface="Cambria Math" panose="02040503050406030204" pitchFamily="18" charset="0"/>
                                    </a:rPr>
                                    <m:t>𝜃</m:t>
                                  </m:r>
                                </m:e>
                              </m:d>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𝑠</m:t>
                              </m:r>
                              <m:r>
                                <a:rPr lang="en-US" i="1" baseline="-25000">
                                  <a:latin typeface="Cambria Math" panose="02040503050406030204" pitchFamily="18" charset="0"/>
                                </a:rPr>
                                <m:t>2</m:t>
                              </m:r>
                              <m:r>
                                <a:rPr lang="en-US" b="0" i="1" smtClean="0">
                                  <a:latin typeface="Cambria Math" panose="02040503050406030204" pitchFamily="18" charset="0"/>
                                </a:rPr>
                                <m:t>𝑐𝑜𝑠</m:t>
                              </m:r>
                              <m:r>
                                <a:rPr lang="en-US" i="1" baseline="30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264554"/>
                <a:ext cx="8915400" cy="5072745"/>
              </a:xfrm>
              <a:blipFill>
                <a:blip r:embed="rId2"/>
                <a:stretch>
                  <a:fillRect l="-958" t="-240"/>
                </a:stretch>
              </a:blipFill>
            </p:spPr>
            <p:txBody>
              <a:bodyPr/>
              <a:lstStyle/>
              <a:p>
                <a:r>
                  <a:rPr lang="en-US">
                    <a:noFill/>
                  </a:rPr>
                  <a:t> </a:t>
                </a:r>
              </a:p>
            </p:txBody>
          </p:sp>
        </mc:Fallback>
      </mc:AlternateContent>
    </p:spTree>
    <p:extLst>
      <p:ext uri="{BB962C8B-B14F-4D97-AF65-F5344CB8AC3E}">
        <p14:creationId xmlns:p14="http://schemas.microsoft.com/office/powerpoint/2010/main" val="468492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3" y="1264554"/>
                <a:ext cx="6763794" cy="5072745"/>
              </a:xfrm>
            </p:spPr>
            <p:txBody>
              <a:bodyPr>
                <a:normAutofit/>
              </a:bodyPr>
              <a:lstStyle/>
              <a:p>
                <a:r>
                  <a:rPr lang="vi-VN" sz="2400" b="1"/>
                  <a:t>Các phép biến đổi </a:t>
                </a:r>
                <a:r>
                  <a:rPr lang="en-US" sz="2400" b="1"/>
                  <a:t>khác</a:t>
                </a:r>
                <a:endParaRPr lang="fr-FR" sz="2400" b="1"/>
              </a:p>
              <a:p>
                <a:r>
                  <a:rPr lang="en-US" b="1" i="1"/>
                  <a:t>Phép phản chiếu</a:t>
                </a:r>
              </a:p>
              <a:p>
                <a:r>
                  <a:rPr lang="vi-VN"/>
                  <a:t>Một </a:t>
                </a:r>
                <a:r>
                  <a:rPr lang="en-US"/>
                  <a:t>hình ảnh</a:t>
                </a:r>
                <a:r>
                  <a:rPr lang="vi-VN"/>
                  <a:t> phản chiếu là một sự biến đổi </a:t>
                </a:r>
                <a:r>
                  <a:rPr lang="en-US"/>
                  <a:t>đối xứng </a:t>
                </a:r>
                <a:r>
                  <a:rPr lang="vi-VN"/>
                  <a:t>một đối tượng. Hình ảnh phản chiếu </a:t>
                </a:r>
                <a:r>
                  <a:rPr lang="en-US"/>
                  <a:t>của đối t</a:t>
                </a:r>
                <a:r>
                  <a:rPr lang="vi-VN"/>
                  <a:t>ư</a:t>
                </a:r>
                <a:r>
                  <a:rPr lang="en-US"/>
                  <a:t>ợng trong hệ tọa độ Decartes </a:t>
                </a:r>
                <a:r>
                  <a:rPr lang="vi-VN"/>
                  <a:t>được tạo ra so bằng cách xoay đối tượng 180 độ </a:t>
                </a:r>
                <a:r>
                  <a:rPr lang="en-US"/>
                  <a:t>về phía</a:t>
                </a:r>
                <a:r>
                  <a:rPr lang="vi-VN"/>
                  <a:t> trục phản chiếu.</a:t>
                </a:r>
                <a:r>
                  <a:rPr lang="en-US"/>
                  <a:t> Chúng ta có thể chọn trục phản chiếu trong mặt phẳng xy hoặc vuông góc với mặt phẳng xy.</a:t>
                </a:r>
              </a:p>
              <a:p>
                <a:r>
                  <a:rPr lang="en-US"/>
                  <a:t>Ví dụ: đ</a:t>
                </a:r>
                <a:r>
                  <a:rPr lang="vi-VN"/>
                  <a:t>ư</a:t>
                </a:r>
                <a:r>
                  <a:rPr lang="en-US"/>
                  <a:t>ờng thẳng là trục phản chiếu có pt là: y=0</a:t>
                </a:r>
              </a:p>
              <a:p>
                <a:r>
                  <a:rPr lang="en-US"/>
                  <a:t>Khi đó ma trận biến đổi: </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r>
                                <a:rPr lang="en-US" i="1">
                                  <a:latin typeface="Cambria Math" panose="02040503050406030204" pitchFamily="18" charset="0"/>
                                </a:rPr>
                                <m:t>0</m:t>
                              </m:r>
                            </m:e>
                            <m:e>
                              <m:r>
                                <a:rPr lang="en-US" b="0" i="1" smtClean="0">
                                  <a:latin typeface="Cambria Math" panose="02040503050406030204" pitchFamily="18" charset="0"/>
                                </a:rPr>
                                <m:t>0</m:t>
                              </m:r>
                            </m:e>
                          </m:mr>
                          <m:mr>
                            <m:e>
                              <m:r>
                                <a:rPr lang="en-US" i="1">
                                  <a:latin typeface="Cambria Math" panose="02040503050406030204" pitchFamily="18" charset="0"/>
                                </a:rPr>
                                <m:t>0</m:t>
                              </m:r>
                            </m:e>
                            <m:e>
                              <m:r>
                                <a:rPr lang="en-US" b="0" i="1" smtClean="0">
                                  <a:latin typeface="Cambria Math" panose="02040503050406030204" pitchFamily="18" charset="0"/>
                                </a:rPr>
                                <m:t>−</m:t>
                              </m:r>
                              <m:r>
                                <a:rPr lang="en-US" i="1">
                                  <a:latin typeface="Cambria Math" panose="02040503050406030204" pitchFamily="18" charset="0"/>
                                </a:rPr>
                                <m:t>1</m:t>
                              </m:r>
                            </m:e>
                            <m:e>
                              <m:r>
                                <a:rPr lang="en-US" b="0" i="1" smtClean="0">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oMath>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3" y="1264554"/>
                <a:ext cx="6763794" cy="5072745"/>
              </a:xfrm>
              <a:blipFill>
                <a:blip r:embed="rId2"/>
                <a:stretch>
                  <a:fillRect l="-1262" t="-240" r="-63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4B13CCD-4BF1-4E69-8C07-31FF48A49462}"/>
              </a:ext>
            </a:extLst>
          </p:cNvPr>
          <p:cNvPicPr>
            <a:picLocks noChangeAspect="1"/>
          </p:cNvPicPr>
          <p:nvPr/>
        </p:nvPicPr>
        <p:blipFill>
          <a:blip r:embed="rId3"/>
          <a:stretch>
            <a:fillRect/>
          </a:stretch>
        </p:blipFill>
        <p:spPr>
          <a:xfrm>
            <a:off x="9261564" y="2300287"/>
            <a:ext cx="2650903" cy="3173050"/>
          </a:xfrm>
          <a:prstGeom prst="rect">
            <a:avLst/>
          </a:prstGeom>
        </p:spPr>
      </p:pic>
    </p:spTree>
    <p:extLst>
      <p:ext uri="{BB962C8B-B14F-4D97-AF65-F5344CB8AC3E}">
        <p14:creationId xmlns:p14="http://schemas.microsoft.com/office/powerpoint/2010/main" val="2627477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92825" y="1264555"/>
                <a:ext cx="7260182" cy="5072745"/>
              </a:xfrm>
            </p:spPr>
            <p:txBody>
              <a:bodyPr>
                <a:normAutofit/>
              </a:bodyPr>
              <a:lstStyle/>
              <a:p>
                <a:r>
                  <a:rPr lang="vi-VN" sz="2400" b="1"/>
                  <a:t>Các phép biến đổi </a:t>
                </a:r>
                <a:r>
                  <a:rPr lang="en-US" sz="2400" b="1"/>
                  <a:t>khác</a:t>
                </a:r>
                <a:endParaRPr lang="fr-FR" sz="2400" b="1"/>
              </a:p>
              <a:p>
                <a:r>
                  <a:rPr lang="en-US" b="1" i="1"/>
                  <a:t>Phép phản chiếu</a:t>
                </a:r>
              </a:p>
              <a:p>
                <a:r>
                  <a:rPr lang="en-US"/>
                  <a:t>Đối xứng qua trục y, nghĩa là trong khi y không đổi thì x sẽ đ</a:t>
                </a:r>
                <a:r>
                  <a:rPr lang="vi-VN"/>
                  <a:t>ư</a:t>
                </a:r>
                <a:r>
                  <a:rPr lang="en-US"/>
                  <a:t>ợc lấy đối xứng</a:t>
                </a:r>
              </a:p>
              <a:p>
                <a:r>
                  <a:rPr lang="en-US"/>
                  <a:t>Từ đó, nếu trục đối xứng là đ</a:t>
                </a:r>
                <a:r>
                  <a:rPr lang="vi-VN"/>
                  <a:t>ư</a:t>
                </a:r>
                <a:r>
                  <a:rPr lang="en-US"/>
                  <a:t>ờng thẳng x=0</a:t>
                </a:r>
              </a:p>
              <a:p>
                <a:r>
                  <a:rPr lang="en-US"/>
                  <a:t>Khi đó ma trận biến đổi: </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i="1">
                                  <a:latin typeface="Cambria Math" panose="02040503050406030204" pitchFamily="18" charset="0"/>
                                </a:rPr>
                                <m:t>1</m:t>
                              </m:r>
                            </m:e>
                            <m:e>
                              <m:r>
                                <a:rPr lang="en-US" i="1">
                                  <a:latin typeface="Cambria Math" panose="02040503050406030204" pitchFamily="18" charset="0"/>
                                </a:rPr>
                                <m:t>0</m:t>
                              </m:r>
                            </m:e>
                            <m:e>
                              <m:r>
                                <a:rPr lang="en-US" b="0" i="1" smtClean="0">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1</m:t>
                              </m:r>
                            </m:e>
                            <m:e>
                              <m:r>
                                <a:rPr lang="en-US" b="0" i="1" smtClean="0">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oMath>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92825" y="1264555"/>
                <a:ext cx="7260182" cy="5072745"/>
              </a:xfrm>
              <a:blipFill>
                <a:blip r:embed="rId2"/>
                <a:stretch>
                  <a:fillRect l="-1175" t="-24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F398DF7-3D57-4A93-93FA-3BFF1A4293EE}"/>
              </a:ext>
            </a:extLst>
          </p:cNvPr>
          <p:cNvPicPr>
            <a:picLocks noChangeAspect="1"/>
          </p:cNvPicPr>
          <p:nvPr/>
        </p:nvPicPr>
        <p:blipFill>
          <a:blip r:embed="rId3"/>
          <a:stretch>
            <a:fillRect/>
          </a:stretch>
        </p:blipFill>
        <p:spPr>
          <a:xfrm>
            <a:off x="8380798" y="2943226"/>
            <a:ext cx="2908934" cy="2908934"/>
          </a:xfrm>
          <a:prstGeom prst="rect">
            <a:avLst/>
          </a:prstGeom>
        </p:spPr>
      </p:pic>
    </p:spTree>
    <p:extLst>
      <p:ext uri="{BB962C8B-B14F-4D97-AF65-F5344CB8AC3E}">
        <p14:creationId xmlns:p14="http://schemas.microsoft.com/office/powerpoint/2010/main" val="3254046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92825" y="1264555"/>
                <a:ext cx="7260182" cy="5072745"/>
              </a:xfrm>
            </p:spPr>
            <p:txBody>
              <a:bodyPr>
                <a:normAutofit/>
              </a:bodyPr>
              <a:lstStyle/>
              <a:p>
                <a:r>
                  <a:rPr lang="vi-VN" sz="2400" b="1"/>
                  <a:t>Các phép biến đổi </a:t>
                </a:r>
                <a:r>
                  <a:rPr lang="en-US" sz="2400" b="1"/>
                  <a:t>khác</a:t>
                </a:r>
                <a:endParaRPr lang="fr-FR" sz="2400" b="1"/>
              </a:p>
              <a:p>
                <a:r>
                  <a:rPr lang="en-US" b="1" i="1"/>
                  <a:t>Phép phản chiếu</a:t>
                </a:r>
              </a:p>
              <a:p>
                <a:r>
                  <a:rPr lang="en-US"/>
                  <a:t>Khi lấy đối xứng tâm. Nghĩa là, trục đối xứng bây giờ sẽ vuông góc với mặt phẳng xy</a:t>
                </a:r>
              </a:p>
              <a:p>
                <a:r>
                  <a:rPr lang="en-US"/>
                  <a:t>Khi đó ma trận biến đổi: </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i="1">
                                  <a:latin typeface="Cambria Math" panose="02040503050406030204" pitchFamily="18" charset="0"/>
                                </a:rPr>
                                <m:t>1</m:t>
                              </m:r>
                            </m:e>
                            <m:e>
                              <m:r>
                                <a:rPr lang="en-US" i="1">
                                  <a:latin typeface="Cambria Math" panose="02040503050406030204" pitchFamily="18" charset="0"/>
                                </a:rPr>
                                <m:t>0</m:t>
                              </m:r>
                            </m:e>
                            <m:e>
                              <m:r>
                                <a:rPr lang="en-US" b="0" i="1" smtClean="0">
                                  <a:latin typeface="Cambria Math" panose="02040503050406030204" pitchFamily="18" charset="0"/>
                                </a:rPr>
                                <m:t>0</m:t>
                              </m:r>
                            </m:e>
                          </m:mr>
                          <m:mr>
                            <m:e>
                              <m:r>
                                <a:rPr lang="en-US" i="1">
                                  <a:latin typeface="Cambria Math" panose="02040503050406030204" pitchFamily="18" charset="0"/>
                                </a:rPr>
                                <m:t>0</m:t>
                              </m:r>
                            </m:e>
                            <m:e>
                              <m:r>
                                <a:rPr lang="en-US" b="0" i="1" smtClean="0">
                                  <a:latin typeface="Cambria Math" panose="02040503050406030204" pitchFamily="18" charset="0"/>
                                </a:rPr>
                                <m:t>−</m:t>
                              </m:r>
                              <m:r>
                                <a:rPr lang="en-US" i="1">
                                  <a:latin typeface="Cambria Math" panose="02040503050406030204" pitchFamily="18" charset="0"/>
                                </a:rPr>
                                <m:t>1</m:t>
                              </m:r>
                            </m:e>
                            <m:e>
                              <m:r>
                                <a:rPr lang="en-US" b="0" i="1" smtClean="0">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oMath>
                </a14:m>
                <a:endParaRPr lang="en-US"/>
              </a:p>
              <a:p>
                <a:r>
                  <a:rPr lang="en-US"/>
                  <a:t>Từ đó, nếu trục đối xứng qua 1 điểm trong mp xy</a:t>
                </a:r>
              </a:p>
              <a:p>
                <a:pPr marL="0" indent="0">
                  <a:buNone/>
                </a:pPr>
                <a:r>
                  <a:rPr lang="en-US"/>
                  <a:t>tư</a:t>
                </a:r>
                <a:r>
                  <a:rPr lang="vi-VN"/>
                  <a:t>ơ</a:t>
                </a:r>
                <a:r>
                  <a:rPr lang="en-US"/>
                  <a:t>ng tự như phép quay 1800 qua 1 tâm đối xứng</a:t>
                </a:r>
              </a:p>
              <a:p>
                <a:pPr marL="0" indent="0">
                  <a:buNone/>
                </a:pPr>
                <a:r>
                  <a:rPr lang="en-US"/>
                  <a:t> bất kỳ trong mặt phẳng xy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92825" y="1264555"/>
                <a:ext cx="7260182" cy="5072745"/>
              </a:xfrm>
              <a:blipFill>
                <a:blip r:embed="rId2"/>
                <a:stretch>
                  <a:fillRect l="-1175" t="-24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6262994-C364-41FB-96C6-442072A96C60}"/>
              </a:ext>
            </a:extLst>
          </p:cNvPr>
          <p:cNvPicPr>
            <a:picLocks noChangeAspect="1"/>
          </p:cNvPicPr>
          <p:nvPr/>
        </p:nvPicPr>
        <p:blipFill>
          <a:blip r:embed="rId3"/>
          <a:stretch>
            <a:fillRect/>
          </a:stretch>
        </p:blipFill>
        <p:spPr>
          <a:xfrm>
            <a:off x="9823487" y="1051603"/>
            <a:ext cx="2181225" cy="2962275"/>
          </a:xfrm>
          <a:prstGeom prst="rect">
            <a:avLst/>
          </a:prstGeom>
        </p:spPr>
      </p:pic>
      <p:pic>
        <p:nvPicPr>
          <p:cNvPr id="6" name="Picture 5">
            <a:extLst>
              <a:ext uri="{FF2B5EF4-FFF2-40B4-BE49-F238E27FC236}">
                <a16:creationId xmlns:a16="http://schemas.microsoft.com/office/drawing/2014/main" id="{6A34BA0C-30DD-477F-9ACC-40D2E1C8852F}"/>
              </a:ext>
            </a:extLst>
          </p:cNvPr>
          <p:cNvPicPr>
            <a:picLocks noChangeAspect="1"/>
          </p:cNvPicPr>
          <p:nvPr/>
        </p:nvPicPr>
        <p:blipFill>
          <a:blip r:embed="rId4"/>
          <a:stretch>
            <a:fillRect/>
          </a:stretch>
        </p:blipFill>
        <p:spPr>
          <a:xfrm>
            <a:off x="8208462" y="4013878"/>
            <a:ext cx="3781425" cy="2667000"/>
          </a:xfrm>
          <a:prstGeom prst="rect">
            <a:avLst/>
          </a:prstGeom>
        </p:spPr>
      </p:pic>
    </p:spTree>
    <p:extLst>
      <p:ext uri="{BB962C8B-B14F-4D97-AF65-F5344CB8AC3E}">
        <p14:creationId xmlns:p14="http://schemas.microsoft.com/office/powerpoint/2010/main" val="2933694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2125362"/>
                <a:ext cx="5835121" cy="3785860"/>
              </a:xfrm>
            </p:spPr>
            <p:txBody>
              <a:bodyPr>
                <a:normAutofit/>
              </a:bodyPr>
              <a:lstStyle/>
              <a:p>
                <a:pPr>
                  <a:lnSpc>
                    <a:spcPct val="110000"/>
                  </a:lnSpc>
                </a:pPr>
                <a:r>
                  <a:rPr lang="vi-VN" sz="1900" b="1"/>
                  <a:t>Các phép biến đổi </a:t>
                </a:r>
                <a:r>
                  <a:rPr lang="en-US" sz="1900" b="1"/>
                  <a:t>khác</a:t>
                </a:r>
                <a:endParaRPr lang="fr-FR" sz="1900" b="1"/>
              </a:p>
              <a:p>
                <a:pPr>
                  <a:lnSpc>
                    <a:spcPct val="110000"/>
                  </a:lnSpc>
                </a:pPr>
                <a:r>
                  <a:rPr lang="en-US" sz="1900" b="1" i="1"/>
                  <a:t>Phép phản chiếu</a:t>
                </a:r>
              </a:p>
              <a:p>
                <a:pPr>
                  <a:lnSpc>
                    <a:spcPct val="110000"/>
                  </a:lnSpc>
                </a:pPr>
                <a:r>
                  <a:rPr lang="en-US" sz="1900"/>
                  <a:t>Khi trục đối xứng qua đ</a:t>
                </a:r>
                <a:r>
                  <a:rPr lang="vi-VN" sz="1900"/>
                  <a:t>ư</a:t>
                </a:r>
                <a:r>
                  <a:rPr lang="en-US" sz="1900"/>
                  <a:t>ờng thẳng y=x</a:t>
                </a:r>
              </a:p>
              <a:p>
                <a:pPr>
                  <a:lnSpc>
                    <a:spcPct val="110000"/>
                  </a:lnSpc>
                </a:pPr>
                <a:r>
                  <a:rPr lang="en-US" sz="1900"/>
                  <a:t>Khi đó ma trận biến đổi: </a:t>
                </a:r>
                <a14:m>
                  <m:oMath xmlns:m="http://schemas.openxmlformats.org/officeDocument/2006/math">
                    <m:d>
                      <m:dPr>
                        <m:begChr m:val="["/>
                        <m:endChr m:val="]"/>
                        <m:ctrlPr>
                          <a:rPr lang="en-US" sz="1900" i="1">
                            <a:latin typeface="Cambria Math" panose="02040503050406030204" pitchFamily="18" charset="0"/>
                          </a:rPr>
                        </m:ctrlPr>
                      </m:dPr>
                      <m:e>
                        <m:m>
                          <m:mPr>
                            <m:mcs>
                              <m:mc>
                                <m:mcPr>
                                  <m:count m:val="3"/>
                                  <m:mcJc m:val="center"/>
                                </m:mcPr>
                              </m:mc>
                            </m:mcs>
                            <m:ctrlPr>
                              <a:rPr lang="en-US" sz="1900" i="1">
                                <a:latin typeface="Cambria Math" panose="02040503050406030204" pitchFamily="18" charset="0"/>
                              </a:rPr>
                            </m:ctrlPr>
                          </m:mPr>
                          <m:mr>
                            <m:e>
                              <m:r>
                                <m:rPr>
                                  <m:brk m:alnAt="7"/>
                                </m:rPr>
                                <a:rPr lang="en-US" sz="1900" b="0" i="1" smtClean="0">
                                  <a:latin typeface="Cambria Math" panose="02040503050406030204" pitchFamily="18" charset="0"/>
                                </a:rPr>
                                <m:t>0</m:t>
                              </m:r>
                            </m:e>
                            <m:e>
                              <m:r>
                                <a:rPr lang="en-US" sz="1900" b="0" i="1" smtClean="0">
                                  <a:latin typeface="Cambria Math" panose="02040503050406030204" pitchFamily="18" charset="0"/>
                                </a:rPr>
                                <m:t>1</m:t>
                              </m:r>
                            </m:e>
                            <m:e>
                              <m:r>
                                <a:rPr lang="en-US" sz="1900" i="1">
                                  <a:latin typeface="Cambria Math" panose="02040503050406030204" pitchFamily="18" charset="0"/>
                                </a:rPr>
                                <m:t>0</m:t>
                              </m:r>
                            </m:e>
                          </m:mr>
                          <m:mr>
                            <m:e>
                              <m:r>
                                <a:rPr lang="en-US" sz="1900" b="0" i="1" smtClean="0">
                                  <a:latin typeface="Cambria Math" panose="02040503050406030204" pitchFamily="18" charset="0"/>
                                </a:rPr>
                                <m:t>1</m:t>
                              </m:r>
                            </m:e>
                            <m:e>
                              <m:r>
                                <a:rPr lang="en-US" sz="1900" b="0" i="1" smtClean="0">
                                  <a:latin typeface="Cambria Math" panose="02040503050406030204" pitchFamily="18" charset="0"/>
                                </a:rPr>
                                <m:t>0</m:t>
                              </m:r>
                            </m:e>
                            <m:e>
                              <m:r>
                                <a:rPr lang="en-US" sz="1900" i="1">
                                  <a:latin typeface="Cambria Math" panose="02040503050406030204" pitchFamily="18" charset="0"/>
                                </a:rPr>
                                <m:t>0</m:t>
                              </m:r>
                            </m:e>
                          </m:mr>
                          <m:mr>
                            <m:e>
                              <m:r>
                                <a:rPr lang="en-US" sz="1900" i="1">
                                  <a:latin typeface="Cambria Math" panose="02040503050406030204" pitchFamily="18" charset="0"/>
                                </a:rPr>
                                <m:t>0</m:t>
                              </m:r>
                            </m:e>
                            <m:e>
                              <m:r>
                                <a:rPr lang="en-US" sz="1900" i="1">
                                  <a:latin typeface="Cambria Math" panose="02040503050406030204" pitchFamily="18" charset="0"/>
                                </a:rPr>
                                <m:t>0</m:t>
                              </m:r>
                            </m:e>
                            <m:e>
                              <m:r>
                                <a:rPr lang="en-US" sz="1900" i="1">
                                  <a:latin typeface="Cambria Math" panose="02040503050406030204" pitchFamily="18" charset="0"/>
                                </a:rPr>
                                <m:t>1</m:t>
                              </m:r>
                            </m:e>
                          </m:mr>
                        </m:m>
                      </m:e>
                    </m:d>
                  </m:oMath>
                </a14:m>
                <a:endParaRPr lang="en-US" sz="1900"/>
              </a:p>
              <a:p>
                <a:pPr>
                  <a:lnSpc>
                    <a:spcPct val="110000"/>
                  </a:lnSpc>
                </a:pPr>
                <a:r>
                  <a:rPr lang="en-US" sz="1900"/>
                  <a:t>Khi trục đối xứng qua đ</a:t>
                </a:r>
                <a:r>
                  <a:rPr lang="vi-VN" sz="1900"/>
                  <a:t>ư</a:t>
                </a:r>
                <a:r>
                  <a:rPr lang="en-US" sz="1900"/>
                  <a:t>ờng thẳng y=-x</a:t>
                </a:r>
              </a:p>
              <a:p>
                <a:pPr>
                  <a:lnSpc>
                    <a:spcPct val="110000"/>
                  </a:lnSpc>
                </a:pPr>
                <a:r>
                  <a:rPr lang="en-US" sz="1900"/>
                  <a:t>Khi đó ma trận biến đổi: </a:t>
                </a:r>
                <a14:m>
                  <m:oMath xmlns:m="http://schemas.openxmlformats.org/officeDocument/2006/math">
                    <m:d>
                      <m:dPr>
                        <m:begChr m:val="["/>
                        <m:endChr m:val="]"/>
                        <m:ctrlPr>
                          <a:rPr lang="en-US" sz="1900" i="1">
                            <a:latin typeface="Cambria Math" panose="02040503050406030204" pitchFamily="18" charset="0"/>
                          </a:rPr>
                        </m:ctrlPr>
                      </m:dPr>
                      <m:e>
                        <m:m>
                          <m:mPr>
                            <m:mcs>
                              <m:mc>
                                <m:mcPr>
                                  <m:count m:val="3"/>
                                  <m:mcJc m:val="center"/>
                                </m:mcPr>
                              </m:mc>
                            </m:mcs>
                            <m:ctrlPr>
                              <a:rPr lang="en-US" sz="1900" i="1">
                                <a:latin typeface="Cambria Math" panose="02040503050406030204" pitchFamily="18" charset="0"/>
                              </a:rPr>
                            </m:ctrlPr>
                          </m:mPr>
                          <m:mr>
                            <m:e>
                              <m:r>
                                <m:rPr>
                                  <m:brk m:alnAt="7"/>
                                </m:rPr>
                                <a:rPr lang="en-US" sz="1900" i="1">
                                  <a:latin typeface="Cambria Math" panose="02040503050406030204" pitchFamily="18" charset="0"/>
                                </a:rPr>
                                <m:t>0</m:t>
                              </m:r>
                            </m:e>
                            <m:e>
                              <m:r>
                                <a:rPr lang="en-US" sz="1900" b="0" i="1" smtClean="0">
                                  <a:latin typeface="Cambria Math" panose="02040503050406030204" pitchFamily="18" charset="0"/>
                                </a:rPr>
                                <m:t>−</m:t>
                              </m:r>
                              <m:r>
                                <a:rPr lang="en-US" sz="1900" i="1">
                                  <a:latin typeface="Cambria Math" panose="02040503050406030204" pitchFamily="18" charset="0"/>
                                </a:rPr>
                                <m:t>1</m:t>
                              </m:r>
                            </m:e>
                            <m:e>
                              <m:r>
                                <a:rPr lang="en-US" sz="1900" i="1">
                                  <a:latin typeface="Cambria Math" panose="02040503050406030204" pitchFamily="18" charset="0"/>
                                </a:rPr>
                                <m:t>0</m:t>
                              </m:r>
                            </m:e>
                          </m:mr>
                          <m:mr>
                            <m:e>
                              <m:r>
                                <a:rPr lang="en-US" sz="1900" b="0" i="1" smtClean="0">
                                  <a:latin typeface="Cambria Math" panose="02040503050406030204" pitchFamily="18" charset="0"/>
                                </a:rPr>
                                <m:t>−1</m:t>
                              </m:r>
                            </m:e>
                            <m:e>
                              <m:r>
                                <a:rPr lang="en-US" sz="1900" i="1">
                                  <a:latin typeface="Cambria Math" panose="02040503050406030204" pitchFamily="18" charset="0"/>
                                </a:rPr>
                                <m:t>0</m:t>
                              </m:r>
                            </m:e>
                            <m:e>
                              <m:r>
                                <a:rPr lang="en-US" sz="1900" i="1">
                                  <a:latin typeface="Cambria Math" panose="02040503050406030204" pitchFamily="18" charset="0"/>
                                </a:rPr>
                                <m:t>0</m:t>
                              </m:r>
                            </m:e>
                          </m:mr>
                          <m:mr>
                            <m:e>
                              <m:r>
                                <a:rPr lang="en-US" sz="1900" i="1">
                                  <a:latin typeface="Cambria Math" panose="02040503050406030204" pitchFamily="18" charset="0"/>
                                </a:rPr>
                                <m:t>0</m:t>
                              </m:r>
                            </m:e>
                            <m:e>
                              <m:r>
                                <a:rPr lang="en-US" sz="1900" i="1">
                                  <a:latin typeface="Cambria Math" panose="02040503050406030204" pitchFamily="18" charset="0"/>
                                </a:rPr>
                                <m:t>0</m:t>
                              </m:r>
                            </m:e>
                            <m:e>
                              <m:r>
                                <a:rPr lang="en-US" sz="1900" i="1">
                                  <a:latin typeface="Cambria Math" panose="02040503050406030204" pitchFamily="18" charset="0"/>
                                </a:rPr>
                                <m:t>1</m:t>
                              </m:r>
                            </m:e>
                          </m:mr>
                        </m:m>
                      </m:e>
                    </m:d>
                  </m:oMath>
                </a14:m>
                <a:endParaRPr lang="en-US" sz="1900"/>
              </a:p>
              <a:p>
                <a:pPr>
                  <a:lnSpc>
                    <a:spcPct val="110000"/>
                  </a:lnSpc>
                </a:pPr>
                <a:endParaRPr lang="en-US" sz="19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2125362"/>
                <a:ext cx="5835121" cy="3785860"/>
              </a:xfrm>
              <a:blipFill>
                <a:blip r:embed="rId2"/>
                <a:stretch>
                  <a:fillRect l="-836" t="-805"/>
                </a:stretch>
              </a:blipFill>
            </p:spPr>
            <p:txBody>
              <a:bodyPr/>
              <a:lstStyle/>
              <a:p>
                <a:r>
                  <a:rPr lang="en-US">
                    <a:noFill/>
                  </a:rPr>
                  <a:t> </a:t>
                </a:r>
              </a:p>
            </p:txBody>
          </p:sp>
        </mc:Fallback>
      </mc:AlternateContent>
      <p:sp>
        <p:nvSpPr>
          <p:cNvPr id="16" name="Rectangle 9">
            <a:extLst>
              <a:ext uri="{FF2B5EF4-FFF2-40B4-BE49-F238E27FC236}">
                <a16:creationId xmlns:a16="http://schemas.microsoft.com/office/drawing/2014/main" id="{78E58EB9-6FE7-48F9-8C71-74043C9B0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31452" y="2124215"/>
            <a:ext cx="2873159" cy="378700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D2C640E-B3A9-401A-93F6-348B5996276C}"/>
              </a:ext>
            </a:extLst>
          </p:cNvPr>
          <p:cNvPicPr>
            <a:picLocks noChangeAspect="1"/>
          </p:cNvPicPr>
          <p:nvPr/>
        </p:nvPicPr>
        <p:blipFill>
          <a:blip r:embed="rId3"/>
          <a:stretch>
            <a:fillRect/>
          </a:stretch>
        </p:blipFill>
        <p:spPr>
          <a:xfrm>
            <a:off x="9308795" y="2289954"/>
            <a:ext cx="1518473" cy="1646042"/>
          </a:xfrm>
          <a:prstGeom prst="rect">
            <a:avLst/>
          </a:prstGeom>
        </p:spPr>
      </p:pic>
      <p:pic>
        <p:nvPicPr>
          <p:cNvPr id="4" name="Picture 3">
            <a:extLst>
              <a:ext uri="{FF2B5EF4-FFF2-40B4-BE49-F238E27FC236}">
                <a16:creationId xmlns:a16="http://schemas.microsoft.com/office/drawing/2014/main" id="{940D2015-7C1F-4E47-AD25-A7F914EF54C1}"/>
              </a:ext>
            </a:extLst>
          </p:cNvPr>
          <p:cNvPicPr>
            <a:picLocks noChangeAspect="1"/>
          </p:cNvPicPr>
          <p:nvPr/>
        </p:nvPicPr>
        <p:blipFill>
          <a:blip r:embed="rId4"/>
          <a:stretch>
            <a:fillRect/>
          </a:stretch>
        </p:blipFill>
        <p:spPr>
          <a:xfrm>
            <a:off x="9212945" y="4100588"/>
            <a:ext cx="1710173" cy="1646042"/>
          </a:xfrm>
          <a:prstGeom prst="rect">
            <a:avLst/>
          </a:prstGeom>
        </p:spPr>
      </p:pic>
    </p:spTree>
    <p:extLst>
      <p:ext uri="{BB962C8B-B14F-4D97-AF65-F5344CB8AC3E}">
        <p14:creationId xmlns:p14="http://schemas.microsoft.com/office/powerpoint/2010/main" val="1610790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92824" y="1264555"/>
                <a:ext cx="6881359" cy="5072745"/>
              </a:xfrm>
            </p:spPr>
            <p:txBody>
              <a:bodyPr>
                <a:normAutofit fontScale="92500" lnSpcReduction="10000"/>
              </a:bodyPr>
              <a:lstStyle/>
              <a:p>
                <a:r>
                  <a:rPr lang="vi-VN" sz="2400" b="1"/>
                  <a:t>Các phép biến đổi </a:t>
                </a:r>
                <a:r>
                  <a:rPr lang="en-US" sz="2400" b="1"/>
                  <a:t>khác</a:t>
                </a:r>
                <a:endParaRPr lang="fr-FR" sz="2400" b="1"/>
              </a:p>
              <a:p>
                <a:r>
                  <a:rPr lang="en-US" b="1" i="1"/>
                  <a:t>Phép biến dạng</a:t>
                </a:r>
              </a:p>
              <a:p>
                <a:r>
                  <a:rPr lang="en-US"/>
                  <a:t>2 phép biến dạng phổ biến nhất là biến đổi theo trục x và biến đổi theo trục y.</a:t>
                </a:r>
              </a:p>
              <a:p>
                <a:r>
                  <a:rPr lang="en-US"/>
                  <a:t>Khi đó ma trận biến đổi theo trục x: </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𝑠h</m:t>
                              </m:r>
                              <m:r>
                                <a:rPr lang="en-US" b="0" i="1" baseline="-25000" smtClean="0">
                                  <a:latin typeface="Cambria Math" panose="02040503050406030204" pitchFamily="18" charset="0"/>
                                </a:rPr>
                                <m:t>𝑥</m:t>
                              </m:r>
                            </m:e>
                            <m:e>
                              <m:r>
                                <a:rPr lang="en-US" b="0" i="1" smtClean="0">
                                  <a:latin typeface="Cambria Math" panose="02040503050406030204" pitchFamily="18" charset="0"/>
                                </a:rPr>
                                <m:t>0</m:t>
                              </m:r>
                            </m:e>
                          </m:mr>
                          <m:mr>
                            <m:e>
                              <m:r>
                                <a:rPr lang="en-US" i="1">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oMath>
                </a14:m>
                <a:endParaRPr lang="en-US"/>
              </a:p>
              <a:p>
                <a:r>
                  <a:rPr lang="en-US"/>
                  <a:t>Với x’ = x + sh</a:t>
                </a:r>
                <a:r>
                  <a:rPr lang="en-US" baseline="-25000"/>
                  <a:t>x</a:t>
                </a:r>
                <a:r>
                  <a:rPr lang="en-US"/>
                  <a:t>.y 	y’=y	 Với s</a:t>
                </a:r>
                <a:r>
                  <a:rPr lang="vi-VN"/>
                  <a:t>h</a:t>
                </a:r>
                <a:r>
                  <a:rPr lang="vi-VN" baseline="-25000"/>
                  <a:t>x</a:t>
                </a:r>
                <a:r>
                  <a:rPr lang="en-US"/>
                  <a:t> là kiểu số thực</a:t>
                </a:r>
              </a:p>
              <a:p>
                <a:r>
                  <a:rPr lang="vi-VN"/>
                  <a:t>Vị trí tọa độ (x, y) sau đó được dịch chuyển theo chiều ngang một lượng tỷ lệ </a:t>
                </a:r>
                <a:r>
                  <a:rPr lang="en-US"/>
                  <a:t>bằng </a:t>
                </a:r>
                <a:r>
                  <a:rPr lang="vi-VN"/>
                  <a:t>khoảng cách của nó (giá trị y) từ trục x (y = 0)</a:t>
                </a:r>
                <a:endParaRPr lang="en-US"/>
              </a:p>
              <a:p>
                <a:r>
                  <a:rPr lang="en-US"/>
                  <a:t>Trường hợp shx là số âm, nghĩa là dịch chuyển đối t</a:t>
                </a:r>
                <a:r>
                  <a:rPr lang="vi-VN"/>
                  <a:t>ư</a:t>
                </a:r>
                <a:r>
                  <a:rPr lang="en-US"/>
                  <a:t>ợng sang trái.</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92824" y="1264555"/>
                <a:ext cx="6881359" cy="5072745"/>
              </a:xfrm>
              <a:blipFill>
                <a:blip r:embed="rId2"/>
                <a:stretch>
                  <a:fillRect l="-1063" t="-60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48116DD-FB7B-4D7F-8DBE-3BBD91F48333}"/>
              </a:ext>
            </a:extLst>
          </p:cNvPr>
          <p:cNvPicPr>
            <a:picLocks noChangeAspect="1"/>
          </p:cNvPicPr>
          <p:nvPr/>
        </p:nvPicPr>
        <p:blipFill>
          <a:blip r:embed="rId3"/>
          <a:stretch>
            <a:fillRect/>
          </a:stretch>
        </p:blipFill>
        <p:spPr>
          <a:xfrm>
            <a:off x="8017056" y="2568574"/>
            <a:ext cx="3943350" cy="1552575"/>
          </a:xfrm>
          <a:prstGeom prst="rect">
            <a:avLst/>
          </a:prstGeom>
        </p:spPr>
      </p:pic>
    </p:spTree>
    <p:extLst>
      <p:ext uri="{BB962C8B-B14F-4D97-AF65-F5344CB8AC3E}">
        <p14:creationId xmlns:p14="http://schemas.microsoft.com/office/powerpoint/2010/main" val="19601875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92824" y="1264555"/>
                <a:ext cx="6881359" cy="5072745"/>
              </a:xfrm>
            </p:spPr>
            <p:txBody>
              <a:bodyPr>
                <a:normAutofit/>
              </a:bodyPr>
              <a:lstStyle/>
              <a:p>
                <a:r>
                  <a:rPr lang="vi-VN" sz="2400" b="1"/>
                  <a:t>Các phép biến đổi </a:t>
                </a:r>
                <a:r>
                  <a:rPr lang="en-US" sz="2400" b="1"/>
                  <a:t>khác</a:t>
                </a:r>
                <a:endParaRPr lang="fr-FR" sz="2400" b="1"/>
              </a:p>
              <a:p>
                <a:r>
                  <a:rPr lang="en-US" b="1" i="1"/>
                  <a:t>Phép biến dạng</a:t>
                </a:r>
              </a:p>
              <a:p>
                <a:r>
                  <a:rPr lang="en-US"/>
                  <a:t>Biến dạng theo trục x với trục đ</a:t>
                </a:r>
                <a:r>
                  <a:rPr lang="vi-VN"/>
                  <a:t>ư</a:t>
                </a:r>
                <a:r>
                  <a:rPr lang="en-US"/>
                  <a:t>ờng thẳng y=y</a:t>
                </a:r>
                <a:r>
                  <a:rPr lang="en-US" baseline="-25000"/>
                  <a:t>ref</a:t>
                </a:r>
                <a:r>
                  <a:rPr lang="en-US"/>
                  <a:t>.</a:t>
                </a:r>
              </a:p>
              <a:p>
                <a:r>
                  <a:rPr lang="en-US"/>
                  <a:t>Khi đó ma trận biến đổi theo trục x: </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𝑠h</m:t>
                              </m:r>
                              <m:r>
                                <a:rPr lang="en-US" b="0" i="1" baseline="-25000" smtClean="0">
                                  <a:latin typeface="Cambria Math" panose="02040503050406030204" pitchFamily="18" charset="0"/>
                                </a:rPr>
                                <m:t>𝑥</m:t>
                              </m:r>
                            </m:e>
                            <m:e>
                              <m:r>
                                <a:rPr lang="en-US" b="0" i="1" smtClean="0">
                                  <a:latin typeface="Cambria Math" panose="02040503050406030204" pitchFamily="18" charset="0"/>
                                </a:rPr>
                                <m:t>−</m:t>
                              </m:r>
                              <m:r>
                                <a:rPr lang="en-US" b="0" i="1" smtClean="0">
                                  <a:latin typeface="Cambria Math" panose="02040503050406030204" pitchFamily="18" charset="0"/>
                                </a:rPr>
                                <m:t>𝑠h𝑥</m:t>
                              </m:r>
                              <m:r>
                                <a:rPr lang="en-US" b="0" i="1" smtClean="0">
                                  <a:latin typeface="Cambria Math" panose="02040503050406030204" pitchFamily="18" charset="0"/>
                                </a:rPr>
                                <m:t>.</m:t>
                              </m:r>
                              <m:r>
                                <a:rPr lang="en-US" b="0" i="1" smtClean="0">
                                  <a:latin typeface="Cambria Math" panose="02040503050406030204" pitchFamily="18" charset="0"/>
                                </a:rPr>
                                <m:t>𝑦𝑟𝑒𝑓</m:t>
                              </m:r>
                            </m:e>
                          </m:mr>
                          <m:mr>
                            <m:e>
                              <m:r>
                                <a:rPr lang="en-US" i="1">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oMath>
                </a14:m>
                <a:endParaRPr lang="en-US"/>
              </a:p>
              <a:p>
                <a:r>
                  <a:rPr lang="en-US"/>
                  <a:t>Với x’ = x + sh</a:t>
                </a:r>
                <a:r>
                  <a:rPr lang="en-US" baseline="-25000"/>
                  <a:t>x</a:t>
                </a:r>
                <a:r>
                  <a:rPr lang="en-US"/>
                  <a:t>.(y-y</a:t>
                </a:r>
                <a:r>
                  <a:rPr lang="en-US" baseline="-25000"/>
                  <a:t>ref</a:t>
                </a:r>
                <a:r>
                  <a:rPr lang="en-US"/>
                  <a:t>) 	y’=y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92824" y="1264555"/>
                <a:ext cx="6881359" cy="5072745"/>
              </a:xfrm>
              <a:blipFill>
                <a:blip r:embed="rId2"/>
                <a:stretch>
                  <a:fillRect l="-1240" t="-24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4545EB3-AA5E-457E-8A86-6AC04C78F3AF}"/>
              </a:ext>
            </a:extLst>
          </p:cNvPr>
          <p:cNvPicPr>
            <a:picLocks noChangeAspect="1"/>
          </p:cNvPicPr>
          <p:nvPr/>
        </p:nvPicPr>
        <p:blipFill>
          <a:blip r:embed="rId3"/>
          <a:stretch>
            <a:fillRect/>
          </a:stretch>
        </p:blipFill>
        <p:spPr>
          <a:xfrm>
            <a:off x="7463925" y="4317640"/>
            <a:ext cx="3743325" cy="1981200"/>
          </a:xfrm>
          <a:prstGeom prst="rect">
            <a:avLst/>
          </a:prstGeom>
        </p:spPr>
      </p:pic>
    </p:spTree>
    <p:extLst>
      <p:ext uri="{BB962C8B-B14F-4D97-AF65-F5344CB8AC3E}">
        <p14:creationId xmlns:p14="http://schemas.microsoft.com/office/powerpoint/2010/main" val="781039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92824" y="1264555"/>
                <a:ext cx="6881359" cy="5072745"/>
              </a:xfrm>
            </p:spPr>
            <p:txBody>
              <a:bodyPr>
                <a:normAutofit/>
              </a:bodyPr>
              <a:lstStyle/>
              <a:p>
                <a:r>
                  <a:rPr lang="vi-VN" sz="2400" b="1"/>
                  <a:t>Các phép biến đổi </a:t>
                </a:r>
                <a:r>
                  <a:rPr lang="en-US" sz="2400" b="1"/>
                  <a:t>khác</a:t>
                </a:r>
                <a:endParaRPr lang="fr-FR" sz="2400" b="1"/>
              </a:p>
              <a:p>
                <a:r>
                  <a:rPr lang="en-US" b="1" i="1"/>
                  <a:t>Phép biến dạng</a:t>
                </a:r>
              </a:p>
              <a:p>
                <a:r>
                  <a:rPr lang="en-US"/>
                  <a:t>Biến dạng theo trục y với trục đ</a:t>
                </a:r>
                <a:r>
                  <a:rPr lang="vi-VN"/>
                  <a:t>ư</a:t>
                </a:r>
                <a:r>
                  <a:rPr lang="en-US"/>
                  <a:t>ờng thẳng x=x</a:t>
                </a:r>
                <a:r>
                  <a:rPr lang="en-US" baseline="-25000"/>
                  <a:t>ref</a:t>
                </a:r>
                <a:r>
                  <a:rPr lang="en-US"/>
                  <a:t>.</a:t>
                </a:r>
              </a:p>
              <a:p>
                <a:r>
                  <a:rPr lang="en-US"/>
                  <a:t>Khi đó ma trận biến đổi theo trục x: </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i="1">
                                  <a:latin typeface="Cambria Math" panose="02040503050406030204" pitchFamily="18" charset="0"/>
                                </a:rPr>
                                <m:t>𝑠h</m:t>
                              </m:r>
                              <m:r>
                                <a:rPr lang="en-US" b="0" i="1" baseline="-25000" smtClean="0">
                                  <a:latin typeface="Cambria Math" panose="02040503050406030204" pitchFamily="18" charset="0"/>
                                </a:rPr>
                                <m:t>𝑦</m:t>
                              </m:r>
                            </m:e>
                            <m:e>
                              <m:r>
                                <a:rPr lang="en-US" b="0" i="1" smtClean="0">
                                  <a:latin typeface="Cambria Math" panose="02040503050406030204" pitchFamily="18" charset="0"/>
                                </a:rPr>
                                <m:t>1</m:t>
                              </m:r>
                            </m:e>
                            <m:e>
                              <m:r>
                                <a:rPr lang="en-US" i="1">
                                  <a:latin typeface="Cambria Math" panose="02040503050406030204" pitchFamily="18" charset="0"/>
                                </a:rPr>
                                <m:t>−</m:t>
                              </m:r>
                              <m:r>
                                <a:rPr lang="en-US" i="1">
                                  <a:latin typeface="Cambria Math" panose="02040503050406030204" pitchFamily="18" charset="0"/>
                                </a:rPr>
                                <m:t>𝑠h𝑦</m:t>
                              </m:r>
                              <m:r>
                                <a:rPr lang="en-US" i="1">
                                  <a:latin typeface="Cambria Math" panose="02040503050406030204" pitchFamily="18" charset="0"/>
                                </a:rPr>
                                <m:t>.</m:t>
                              </m:r>
                              <m:r>
                                <a:rPr lang="en-US" b="0" i="1" smtClean="0">
                                  <a:latin typeface="Cambria Math" panose="02040503050406030204" pitchFamily="18" charset="0"/>
                                </a:rPr>
                                <m:t>𝑥</m:t>
                              </m:r>
                              <m:r>
                                <a:rPr lang="en-US" i="1" baseline="-25000">
                                  <a:latin typeface="Cambria Math" panose="02040503050406030204" pitchFamily="18" charset="0"/>
                                </a:rPr>
                                <m:t>𝑟𝑒𝑓</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oMath>
                </a14:m>
                <a:endParaRPr lang="en-US"/>
              </a:p>
              <a:p>
                <a:r>
                  <a:rPr lang="en-US"/>
                  <a:t>Với x’ = x 	y’= sh</a:t>
                </a:r>
                <a:r>
                  <a:rPr lang="en-US" baseline="-25000"/>
                  <a:t>y</a:t>
                </a:r>
                <a:r>
                  <a:rPr lang="en-US"/>
                  <a:t>.(x-x</a:t>
                </a:r>
                <a:r>
                  <a:rPr lang="en-US" baseline="-25000"/>
                  <a:t>ref</a:t>
                </a:r>
                <a:r>
                  <a:rPr lang="en-US"/>
                  <a:t>).y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92824" y="1264555"/>
                <a:ext cx="6881359" cy="5072745"/>
              </a:xfrm>
              <a:blipFill>
                <a:blip r:embed="rId2"/>
                <a:stretch>
                  <a:fillRect l="-1240" t="-24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BB4E70C-AE7B-4653-9E23-2C11E48C43A4}"/>
              </a:ext>
            </a:extLst>
          </p:cNvPr>
          <p:cNvPicPr>
            <a:picLocks noChangeAspect="1"/>
          </p:cNvPicPr>
          <p:nvPr/>
        </p:nvPicPr>
        <p:blipFill>
          <a:blip r:embed="rId3"/>
          <a:stretch>
            <a:fillRect/>
          </a:stretch>
        </p:blipFill>
        <p:spPr>
          <a:xfrm>
            <a:off x="6542994" y="4275772"/>
            <a:ext cx="4200525" cy="1781175"/>
          </a:xfrm>
          <a:prstGeom prst="rect">
            <a:avLst/>
          </a:prstGeom>
        </p:spPr>
      </p:pic>
    </p:spTree>
    <p:extLst>
      <p:ext uri="{BB962C8B-B14F-4D97-AF65-F5344CB8AC3E}">
        <p14:creationId xmlns:p14="http://schemas.microsoft.com/office/powerpoint/2010/main" val="2604836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31590"/>
          </a:xfrm>
        </p:spPr>
        <p:txBody>
          <a:bodyPr>
            <a:normAutofit/>
          </a:bodyPr>
          <a:lstStyle/>
          <a:p>
            <a:r>
              <a:rPr lang="en-US" b="1"/>
              <a:t>CÁC PHÉP BIẾN ĐỔI HÌNH HỌC BA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264554"/>
                <a:ext cx="8915400" cy="5072745"/>
              </a:xfrm>
            </p:spPr>
            <p:txBody>
              <a:bodyPr>
                <a:normAutofit/>
              </a:bodyPr>
              <a:lstStyle/>
              <a:p>
                <a:r>
                  <a:rPr lang="en-US" sz="2400" b="1"/>
                  <a:t>Biểu diễn điểm trong không gian 3 chiều</a:t>
                </a:r>
                <a:r>
                  <a:rPr lang="en-US" sz="1800"/>
                  <a:t> </a:t>
                </a:r>
              </a:p>
              <a:p>
                <a:r>
                  <a:rPr lang="en-US" sz="1800"/>
                  <a:t>Điểm biểu diễn trong không gian: </a:t>
                </a:r>
                <a14:m>
                  <m:oMath xmlns:m="http://schemas.openxmlformats.org/officeDocument/2006/math">
                    <m:d>
                      <m:dPr>
                        <m:begChr m:val="["/>
                        <m:endChr m:val="]"/>
                        <m:ctrlPr>
                          <a:rPr lang="en-US" sz="1800" i="1" smtClean="0">
                            <a:latin typeface="Cambria Math" panose="02040503050406030204" pitchFamily="18" charset="0"/>
                          </a:rPr>
                        </m:ctrlPr>
                      </m:dPr>
                      <m:e>
                        <m:m>
                          <m:mPr>
                            <m:mcs>
                              <m:mc>
                                <m:mcPr>
                                  <m:count m:val="1"/>
                                  <m:mcJc m:val="center"/>
                                </m:mcPr>
                              </m:mc>
                            </m:mcs>
                            <m:ctrlPr>
                              <a:rPr lang="en-US" sz="1800" i="1" smtClean="0">
                                <a:latin typeface="Cambria Math" panose="02040503050406030204" pitchFamily="18" charset="0"/>
                              </a:rPr>
                            </m:ctrlPr>
                          </m:mPr>
                          <m:mr>
                            <m:e>
                              <m:r>
                                <m:rPr>
                                  <m:brk m:alnAt="7"/>
                                </m:rPr>
                                <a:rPr lang="en-US" sz="1800" b="0" i="1" smtClean="0">
                                  <a:latin typeface="Cambria Math" panose="02040503050406030204" pitchFamily="18" charset="0"/>
                                </a:rPr>
                                <m:t>𝑥</m:t>
                              </m:r>
                            </m:e>
                          </m:mr>
                          <m:mr>
                            <m:e>
                              <m:r>
                                <a:rPr lang="en-US" sz="1800" b="0" i="1" smtClean="0">
                                  <a:latin typeface="Cambria Math" panose="02040503050406030204" pitchFamily="18" charset="0"/>
                                </a:rPr>
                                <m:t>𝑦</m:t>
                              </m:r>
                            </m:e>
                          </m:mr>
                          <m:mr>
                            <m:e>
                              <m:r>
                                <a:rPr lang="en-US" sz="1800" b="0" i="1" smtClean="0">
                                  <a:latin typeface="Cambria Math" panose="02040503050406030204" pitchFamily="18" charset="0"/>
                                </a:rPr>
                                <m:t>𝑧</m:t>
                              </m:r>
                            </m:e>
                          </m:mr>
                        </m:m>
                      </m:e>
                    </m:d>
                  </m:oMath>
                </a14:m>
                <a:r>
                  <a:rPr lang="en-US" sz="1800"/>
                  <a:t> và trong hệ tọa độ đồng nhất: </a:t>
                </a:r>
                <a14:m>
                  <m:oMath xmlns:m="http://schemas.openxmlformats.org/officeDocument/2006/math">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e>
                          </m:mr>
                          <m:mr>
                            <m:e>
                              <m:r>
                                <a:rPr lang="en-US" sz="1800" i="1">
                                  <a:latin typeface="Cambria Math" panose="02040503050406030204" pitchFamily="18" charset="0"/>
                                </a:rPr>
                                <m:t>𝑦</m:t>
                              </m:r>
                            </m:e>
                          </m:mr>
                          <m:mr>
                            <m:e>
                              <m:eqArr>
                                <m:eqArrPr>
                                  <m:ctrlPr>
                                    <a:rPr lang="en-US" sz="1800" i="1">
                                      <a:latin typeface="Cambria Math" panose="02040503050406030204" pitchFamily="18" charset="0"/>
                                    </a:rPr>
                                  </m:ctrlPr>
                                </m:eqArrPr>
                                <m:e>
                                  <m:r>
                                    <a:rPr lang="en-US" sz="1800" i="1">
                                      <a:latin typeface="Cambria Math" panose="02040503050406030204" pitchFamily="18" charset="0"/>
                                    </a:rPr>
                                    <m:t>𝑧</m:t>
                                  </m:r>
                                </m:e>
                                <m:e>
                                  <m:r>
                                    <a:rPr lang="en-US" sz="1800" b="0" i="1" smtClean="0">
                                      <a:latin typeface="Cambria Math" panose="02040503050406030204" pitchFamily="18" charset="0"/>
                                    </a:rPr>
                                    <m:t>1</m:t>
                                  </m:r>
                                </m:e>
                              </m:eqArr>
                            </m:e>
                          </m:mr>
                        </m:m>
                      </m:e>
                    </m:d>
                  </m:oMath>
                </a14:m>
                <a:r>
                  <a:rPr lang="en-US" sz="1800"/>
                  <a:t> </a:t>
                </a:r>
              </a:p>
              <a:p>
                <a:r>
                  <a:rPr lang="vi-VN" sz="1800"/>
                  <a:t>Ma trận biến đổi tổng quát trong không gian 3D với tọa độ đồng nhất (4x4)</a:t>
                </a:r>
                <a:endParaRPr lang="en-US" sz="1800"/>
              </a:p>
              <a:p>
                <a14:m>
                  <m:oMath xmlns:m="http://schemas.openxmlformats.org/officeDocument/2006/math">
                    <m:r>
                      <a:rPr lang="en-US" sz="1800" i="1">
                        <a:latin typeface="Cambria Math" panose="02040503050406030204" pitchFamily="18" charset="0"/>
                      </a:rPr>
                      <m:t>𝑇</m:t>
                    </m:r>
                    <m:r>
                      <a:rPr lang="en-US" sz="1800" i="1">
                        <a:latin typeface="Cambria Math" panose="02040503050406030204" pitchFamily="18" charset="0"/>
                      </a:rPr>
                      <m:t>=</m:t>
                    </m:r>
                    <m:d>
                      <m:dPr>
                        <m:begChr m:val="["/>
                        <m:endChr m:val="]"/>
                        <m:ctrlPr>
                          <a:rPr lang="en-US" sz="1800" i="1">
                            <a:latin typeface="Cambria Math" panose="02040503050406030204" pitchFamily="18" charset="0"/>
                          </a:rPr>
                        </m:ctrlPr>
                      </m:dPr>
                      <m:e>
                        <m:eqArr>
                          <m:eqArrPr>
                            <m:ctrlPr>
                              <a:rPr lang="en-US" sz="1800" i="1">
                                <a:latin typeface="Cambria Math" panose="02040503050406030204" pitchFamily="18" charset="0"/>
                              </a:rPr>
                            </m:ctrlPr>
                          </m:eqArrPr>
                          <m:e>
                            <m:r>
                              <a:rPr lang="en-US" sz="1800" i="1">
                                <a:latin typeface="Cambria Math" panose="02040503050406030204" pitchFamily="18" charset="0"/>
                              </a:rPr>
                              <m:t>𝑎</m:t>
                            </m:r>
                            <m:r>
                              <a:rPr lang="en-US" sz="1800" i="1">
                                <a:latin typeface="Cambria Math" panose="02040503050406030204" pitchFamily="18" charset="0"/>
                              </a:rPr>
                              <m:t>   </m:t>
                            </m:r>
                            <m:r>
                              <a:rPr lang="en-US" sz="1800" i="1">
                                <a:latin typeface="Cambria Math" panose="02040503050406030204" pitchFamily="18" charset="0"/>
                              </a:rPr>
                              <m:t>𝑏</m:t>
                            </m:r>
                            <m:r>
                              <a:rPr lang="en-US" sz="1800" i="1">
                                <a:latin typeface="Cambria Math" panose="02040503050406030204" pitchFamily="18" charset="0"/>
                              </a:rPr>
                              <m:t>   </m:t>
                            </m:r>
                            <m:r>
                              <a:rPr lang="en-US" sz="1800" i="1">
                                <a:latin typeface="Cambria Math" panose="02040503050406030204" pitchFamily="18" charset="0"/>
                              </a:rPr>
                              <m:t>𝑐</m:t>
                            </m:r>
                            <m:r>
                              <a:rPr lang="en-US" sz="1800" i="1">
                                <a:latin typeface="Cambria Math" panose="02040503050406030204" pitchFamily="18" charset="0"/>
                              </a:rPr>
                              <m:t>  </m:t>
                            </m:r>
                            <m:r>
                              <a:rPr lang="en-US" sz="1800" i="1">
                                <a:latin typeface="Cambria Math" panose="02040503050406030204" pitchFamily="18" charset="0"/>
                              </a:rPr>
                              <m:t>𝑝</m:t>
                            </m:r>
                          </m:e>
                          <m:e>
                            <m:r>
                              <a:rPr lang="en-US" sz="1800" i="1">
                                <a:latin typeface="Cambria Math" panose="02040503050406030204" pitchFamily="18" charset="0"/>
                              </a:rPr>
                              <m:t>𝑑</m:t>
                            </m:r>
                            <m:r>
                              <a:rPr lang="en-US" sz="1800" i="1">
                                <a:latin typeface="Cambria Math" panose="02040503050406030204" pitchFamily="18" charset="0"/>
                              </a:rPr>
                              <m:t>   </m:t>
                            </m:r>
                            <m:r>
                              <a:rPr lang="en-US" sz="1800" i="1">
                                <a:latin typeface="Cambria Math" panose="02040503050406030204" pitchFamily="18" charset="0"/>
                              </a:rPr>
                              <m:t>𝑒</m:t>
                            </m:r>
                            <m:r>
                              <a:rPr lang="en-US" sz="1800" i="1">
                                <a:latin typeface="Cambria Math" panose="02040503050406030204" pitchFamily="18" charset="0"/>
                              </a:rPr>
                              <m:t>   </m:t>
                            </m:r>
                            <m:r>
                              <a:rPr lang="en-US" sz="1800" i="1">
                                <a:latin typeface="Cambria Math" panose="02040503050406030204" pitchFamily="18" charset="0"/>
                              </a:rPr>
                              <m:t>𝑓</m:t>
                            </m:r>
                            <m:r>
                              <a:rPr lang="en-US" sz="1800" i="1">
                                <a:latin typeface="Cambria Math" panose="02040503050406030204" pitchFamily="18" charset="0"/>
                              </a:rPr>
                              <m:t>  </m:t>
                            </m:r>
                            <m:r>
                              <a:rPr lang="en-US" sz="1800" i="1">
                                <a:latin typeface="Cambria Math" panose="02040503050406030204" pitchFamily="18" charset="0"/>
                              </a:rPr>
                              <m:t>𝑞</m:t>
                            </m:r>
                          </m:e>
                          <m:e>
                            <m:r>
                              <a:rPr lang="en-US" sz="1800" i="1">
                                <a:latin typeface="Cambria Math" panose="02040503050406030204" pitchFamily="18" charset="0"/>
                              </a:rPr>
                              <m:t>𝑔</m:t>
                            </m:r>
                            <m:r>
                              <a:rPr lang="en-US" sz="1800" i="1">
                                <a:latin typeface="Cambria Math" panose="02040503050406030204" pitchFamily="18" charset="0"/>
                              </a:rPr>
                              <m:t>   </m:t>
                            </m:r>
                            <m:r>
                              <a:rPr lang="en-US" sz="1800" i="1">
                                <a:latin typeface="Cambria Math" panose="02040503050406030204" pitchFamily="18" charset="0"/>
                              </a:rPr>
                              <m:t>𝑖</m:t>
                            </m:r>
                            <m:r>
                              <a:rPr lang="en-US" sz="1800" i="1">
                                <a:latin typeface="Cambria Math" panose="02040503050406030204" pitchFamily="18" charset="0"/>
                              </a:rPr>
                              <m:t>   </m:t>
                            </m:r>
                            <m:r>
                              <a:rPr lang="en-US" sz="1800" i="1">
                                <a:latin typeface="Cambria Math" panose="02040503050406030204" pitchFamily="18" charset="0"/>
                              </a:rPr>
                              <m:t>𝑗</m:t>
                            </m:r>
                            <m:r>
                              <a:rPr lang="en-US" sz="1800" i="1">
                                <a:latin typeface="Cambria Math" panose="02040503050406030204" pitchFamily="18" charset="0"/>
                              </a:rPr>
                              <m:t>  </m:t>
                            </m:r>
                            <m:r>
                              <a:rPr lang="en-US" sz="1800" i="1">
                                <a:latin typeface="Cambria Math" panose="02040503050406030204" pitchFamily="18" charset="0"/>
                              </a:rPr>
                              <m:t>𝑟</m:t>
                            </m:r>
                          </m:e>
                          <m:e>
                            <m:r>
                              <a:rPr lang="en-US" sz="1800" i="1">
                                <a:latin typeface="Cambria Math" panose="02040503050406030204" pitchFamily="18" charset="0"/>
                              </a:rPr>
                              <m:t>𝑙</m:t>
                            </m:r>
                            <m:r>
                              <a:rPr lang="en-US" sz="1800" i="1">
                                <a:latin typeface="Cambria Math" panose="02040503050406030204" pitchFamily="18" charset="0"/>
                              </a:rPr>
                              <m:t>  </m:t>
                            </m:r>
                            <m:r>
                              <a:rPr lang="en-US" sz="1800" i="1">
                                <a:latin typeface="Cambria Math" panose="02040503050406030204" pitchFamily="18" charset="0"/>
                              </a:rPr>
                              <m:t>𝑚</m:t>
                            </m:r>
                            <m:r>
                              <a:rPr lang="en-US" sz="1800" i="1">
                                <a:latin typeface="Cambria Math" panose="02040503050406030204" pitchFamily="18" charset="0"/>
                              </a:rPr>
                              <m:t>  </m:t>
                            </m:r>
                            <m:r>
                              <a:rPr lang="en-US" sz="1800" i="1">
                                <a:latin typeface="Cambria Math" panose="02040503050406030204" pitchFamily="18" charset="0"/>
                              </a:rPr>
                              <m:t>𝑛</m:t>
                            </m:r>
                            <m:r>
                              <a:rPr lang="en-US" sz="1800" i="1">
                                <a:latin typeface="Cambria Math" panose="02040503050406030204" pitchFamily="18" charset="0"/>
                              </a:rPr>
                              <m:t>   </m:t>
                            </m:r>
                            <m:r>
                              <a:rPr lang="en-US" sz="1800" i="1">
                                <a:latin typeface="Cambria Math" panose="02040503050406030204" pitchFamily="18" charset="0"/>
                              </a:rPr>
                              <m:t>𝑠</m:t>
                            </m:r>
                          </m:e>
                        </m:eqArr>
                      </m:e>
                    </m:d>
                  </m:oMath>
                </a14:m>
                <a:r>
                  <a:rPr lang="en-US" sz="1800"/>
                  <a:t> hay </a:t>
                </a:r>
                <a14:m>
                  <m:oMath xmlns:m="http://schemas.openxmlformats.org/officeDocument/2006/math">
                    <m:r>
                      <a:rPr lang="en-US" sz="1800" i="1">
                        <a:latin typeface="Cambria Math" panose="02040503050406030204" pitchFamily="18" charset="0"/>
                      </a:rPr>
                      <m:t>𝑇</m:t>
                    </m:r>
                    <m:r>
                      <a:rPr lang="en-US" sz="1800" i="1">
                        <a:latin typeface="Cambria Math" panose="02040503050406030204" pitchFamily="18" charset="0"/>
                      </a:rPr>
                      <m:t>=</m:t>
                    </m:r>
                    <m:d>
                      <m:dPr>
                        <m:begChr m:val="["/>
                        <m:endChr m:val="]"/>
                        <m:ctrlPr>
                          <a:rPr lang="en-US" sz="1800" i="1">
                            <a:latin typeface="Cambria Math" panose="02040503050406030204" pitchFamily="18" charset="0"/>
                          </a:rPr>
                        </m:ctrlPr>
                      </m:dPr>
                      <m:e>
                        <m:eqArr>
                          <m:eqArrPr>
                            <m:ctrlPr>
                              <a:rPr lang="en-US" sz="1800" i="1">
                                <a:latin typeface="Cambria Math" panose="02040503050406030204" pitchFamily="18" charset="0"/>
                              </a:rPr>
                            </m:ctrlPr>
                          </m:eqArrPr>
                          <m:e>
                            <m:r>
                              <a:rPr lang="en-US" sz="1800" i="1">
                                <a:latin typeface="Cambria Math" panose="02040503050406030204" pitchFamily="18" charset="0"/>
                              </a:rPr>
                              <m:t>𝑎</m:t>
                            </m:r>
                            <m:r>
                              <a:rPr lang="en-US" sz="1800" i="1">
                                <a:latin typeface="Cambria Math" panose="02040503050406030204" pitchFamily="18" charset="0"/>
                              </a:rPr>
                              <m:t>   </m:t>
                            </m:r>
                            <m:r>
                              <a:rPr lang="en-US" sz="1800" i="1">
                                <a:latin typeface="Cambria Math" panose="02040503050406030204" pitchFamily="18" charset="0"/>
                              </a:rPr>
                              <m:t>𝑏</m:t>
                            </m:r>
                            <m:r>
                              <a:rPr lang="en-US" sz="1800" i="1">
                                <a:latin typeface="Cambria Math" panose="02040503050406030204" pitchFamily="18" charset="0"/>
                              </a:rPr>
                              <m:t>   </m:t>
                            </m:r>
                            <m:r>
                              <a:rPr lang="en-US" sz="1800" i="1">
                                <a:latin typeface="Cambria Math" panose="02040503050406030204" pitchFamily="18" charset="0"/>
                              </a:rPr>
                              <m:t>𝑐</m:t>
                            </m:r>
                            <m:r>
                              <a:rPr lang="en-US" sz="1800" i="1">
                                <a:latin typeface="Cambria Math" panose="02040503050406030204" pitchFamily="18" charset="0"/>
                              </a:rPr>
                              <m:t>    </m:t>
                            </m:r>
                            <m:r>
                              <a:rPr lang="en-US" sz="1800" b="0" i="1" smtClean="0">
                                <a:latin typeface="Cambria Math" panose="02040503050406030204" pitchFamily="18" charset="0"/>
                              </a:rPr>
                              <m:t>𝑡</m:t>
                            </m:r>
                            <m:r>
                              <a:rPr lang="en-US" sz="1800" b="0" i="1" baseline="-25000" smtClean="0">
                                <a:latin typeface="Cambria Math" panose="02040503050406030204" pitchFamily="18" charset="0"/>
                              </a:rPr>
                              <m:t>𝑥</m:t>
                            </m:r>
                          </m:e>
                          <m:e>
                            <m:r>
                              <a:rPr lang="en-US" sz="1800" i="1">
                                <a:latin typeface="Cambria Math" panose="02040503050406030204" pitchFamily="18" charset="0"/>
                              </a:rPr>
                              <m:t>𝑑</m:t>
                            </m:r>
                            <m:r>
                              <a:rPr lang="en-US" sz="1800" i="1">
                                <a:latin typeface="Cambria Math" panose="02040503050406030204" pitchFamily="18" charset="0"/>
                              </a:rPr>
                              <m:t>   </m:t>
                            </m:r>
                            <m:r>
                              <a:rPr lang="en-US" sz="1800" i="1">
                                <a:latin typeface="Cambria Math" panose="02040503050406030204" pitchFamily="18" charset="0"/>
                              </a:rPr>
                              <m:t>𝑒</m:t>
                            </m:r>
                            <m:r>
                              <a:rPr lang="en-US" sz="1800" i="1">
                                <a:latin typeface="Cambria Math" panose="02040503050406030204" pitchFamily="18" charset="0"/>
                              </a:rPr>
                              <m:t>   </m:t>
                            </m:r>
                            <m:r>
                              <a:rPr lang="en-US" sz="1800" i="1">
                                <a:latin typeface="Cambria Math" panose="02040503050406030204" pitchFamily="18" charset="0"/>
                              </a:rPr>
                              <m:t>𝑓</m:t>
                            </m:r>
                            <m:r>
                              <a:rPr lang="en-US" sz="1800" i="1">
                                <a:latin typeface="Cambria Math" panose="02040503050406030204" pitchFamily="18" charset="0"/>
                              </a:rPr>
                              <m:t>    </m:t>
                            </m:r>
                            <m:r>
                              <a:rPr lang="en-US" sz="1800" b="0" i="1" smtClean="0">
                                <a:latin typeface="Cambria Math" panose="02040503050406030204" pitchFamily="18" charset="0"/>
                              </a:rPr>
                              <m:t>𝑡</m:t>
                            </m:r>
                            <m:r>
                              <a:rPr lang="en-US" sz="1800" b="0" i="1" baseline="-25000" smtClean="0">
                                <a:latin typeface="Cambria Math" panose="02040503050406030204" pitchFamily="18" charset="0"/>
                              </a:rPr>
                              <m:t>𝑦</m:t>
                            </m:r>
                          </m:e>
                          <m:e>
                            <m:r>
                              <a:rPr lang="en-US" sz="1800" i="1">
                                <a:latin typeface="Cambria Math" panose="02040503050406030204" pitchFamily="18" charset="0"/>
                              </a:rPr>
                              <m:t>𝑔</m:t>
                            </m:r>
                            <m:r>
                              <a:rPr lang="en-US" sz="1800" i="1">
                                <a:latin typeface="Cambria Math" panose="02040503050406030204" pitchFamily="18" charset="0"/>
                              </a:rPr>
                              <m:t>   </m:t>
                            </m:r>
                            <m:r>
                              <a:rPr lang="en-US" sz="1800" i="1">
                                <a:latin typeface="Cambria Math" panose="02040503050406030204" pitchFamily="18" charset="0"/>
                              </a:rPr>
                              <m:t>h</m:t>
                            </m:r>
                            <m:r>
                              <a:rPr lang="en-US" sz="1800" i="1">
                                <a:latin typeface="Cambria Math" panose="02040503050406030204" pitchFamily="18" charset="0"/>
                              </a:rPr>
                              <m:t>   </m:t>
                            </m:r>
                            <m:r>
                              <a:rPr lang="en-US" sz="1800" i="1">
                                <a:latin typeface="Cambria Math" panose="02040503050406030204" pitchFamily="18" charset="0"/>
                              </a:rPr>
                              <m:t>𝑖</m:t>
                            </m:r>
                            <m:r>
                              <a:rPr lang="en-US" sz="1800" i="1">
                                <a:latin typeface="Cambria Math" panose="02040503050406030204" pitchFamily="18" charset="0"/>
                              </a:rPr>
                              <m:t>    </m:t>
                            </m:r>
                            <m:r>
                              <a:rPr lang="en-US" sz="1800" b="0" i="1" smtClean="0">
                                <a:latin typeface="Cambria Math" panose="02040503050406030204" pitchFamily="18" charset="0"/>
                              </a:rPr>
                              <m:t>𝑡</m:t>
                            </m:r>
                            <m:r>
                              <a:rPr lang="en-US" sz="1800" b="0" i="1" baseline="-25000" smtClean="0">
                                <a:latin typeface="Cambria Math" panose="02040503050406030204" pitchFamily="18" charset="0"/>
                              </a:rPr>
                              <m:t>𝑧</m:t>
                            </m:r>
                          </m:e>
                          <m:e>
                            <m:r>
                              <a:rPr lang="en-US" sz="1800" b="0" i="1" smtClean="0">
                                <a:latin typeface="Cambria Math" panose="02040503050406030204" pitchFamily="18" charset="0"/>
                              </a:rPr>
                              <m:t>0</m:t>
                            </m:r>
                            <m:r>
                              <a:rPr lang="en-US" sz="1800" i="1">
                                <a:latin typeface="Cambria Math" panose="02040503050406030204" pitchFamily="18" charset="0"/>
                              </a:rPr>
                              <m:t>  </m:t>
                            </m:r>
                            <m:r>
                              <a:rPr lang="en-US" sz="1800" b="0" i="1" smtClean="0">
                                <a:latin typeface="Cambria Math" panose="02040503050406030204" pitchFamily="18" charset="0"/>
                              </a:rPr>
                              <m:t>0</m:t>
                            </m:r>
                            <m:r>
                              <a:rPr lang="en-US" sz="1800" i="1">
                                <a:latin typeface="Cambria Math" panose="02040503050406030204" pitchFamily="18" charset="0"/>
                              </a:rPr>
                              <m:t>  </m:t>
                            </m:r>
                            <m:r>
                              <a:rPr lang="en-US" sz="1800" b="0" i="1" smtClean="0">
                                <a:latin typeface="Cambria Math" panose="02040503050406030204" pitchFamily="18" charset="0"/>
                              </a:rPr>
                              <m:t>0</m:t>
                            </m:r>
                            <m:r>
                              <a:rPr lang="en-US" sz="1800" i="1">
                                <a:latin typeface="Cambria Math" panose="02040503050406030204" pitchFamily="18" charset="0"/>
                              </a:rPr>
                              <m:t>   1</m:t>
                            </m:r>
                          </m:e>
                        </m:eqArr>
                      </m:e>
                    </m:d>
                  </m:oMath>
                </a14:m>
                <a:endParaRPr lang="en-US" sz="1800"/>
              </a:p>
              <a:p>
                <a:r>
                  <a:rPr lang="en-US" sz="1800"/>
                  <a:t>Quy tắc xác định trục trong không gian 3D</a:t>
                </a:r>
              </a:p>
              <a:p>
                <a:endParaRPr lang="en-US" sz="18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264554"/>
                <a:ext cx="8915400" cy="5072745"/>
              </a:xfrm>
              <a:blipFill>
                <a:blip r:embed="rId2"/>
                <a:stretch>
                  <a:fillRect l="-958" t="-240"/>
                </a:stretch>
              </a:blipFill>
            </p:spPr>
            <p:txBody>
              <a:bodyPr/>
              <a:lstStyle/>
              <a:p>
                <a:r>
                  <a:rPr lang="en-US">
                    <a:noFill/>
                  </a:rPr>
                  <a:t> </a:t>
                </a:r>
              </a:p>
            </p:txBody>
          </p:sp>
        </mc:Fallback>
      </mc:AlternateContent>
      <p:pic>
        <p:nvPicPr>
          <p:cNvPr id="1028" name="Picture 4" descr="Káº¿t quáº£ hÃ¬nh áº£nh cho left handed 3d coordinate system">
            <a:extLst>
              <a:ext uri="{FF2B5EF4-FFF2-40B4-BE49-F238E27FC236}">
                <a16:creationId xmlns:a16="http://schemas.microsoft.com/office/drawing/2014/main" id="{A4D3D71A-19B4-4312-B0C7-4817E0B4A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841" y="3579640"/>
            <a:ext cx="3261224" cy="2461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495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264554"/>
                <a:ext cx="8915400" cy="5072745"/>
              </a:xfrm>
            </p:spPr>
            <p:txBody>
              <a:bodyPr>
                <a:normAutofit/>
              </a:bodyPr>
              <a:lstStyle/>
              <a:p>
                <a:r>
                  <a:rPr lang="vi-VN" sz="2300" b="1">
                    <a:solidFill>
                      <a:schemeClr val="tx1"/>
                    </a:solidFill>
                  </a:rPr>
                  <a:t>Các phép biến đổi đối tượng</a:t>
                </a:r>
                <a:endParaRPr lang="fr-FR" sz="2300" b="1">
                  <a:solidFill>
                    <a:schemeClr val="tx1"/>
                  </a:solidFill>
                </a:endParaRPr>
              </a:p>
              <a:p>
                <a:r>
                  <a:rPr lang="en-US" b="1" i="1"/>
                  <a:t>Phép biến đổi vị trí</a:t>
                </a:r>
              </a:p>
              <a:p>
                <a:r>
                  <a:rPr lang="en-US" sz="1800"/>
                  <a:t>Sử dụng ma trận 2 chiều để l</a:t>
                </a:r>
                <a:r>
                  <a:rPr lang="vi-VN" sz="1800"/>
                  <a:t>ư</a:t>
                </a:r>
                <a:r>
                  <a:rPr lang="en-US" sz="1800"/>
                  <a:t>u vị trí của điểm tại vị trí mới bằng cách cộng thêm khoảng cách dịch chuyển (t</a:t>
                </a:r>
                <a:r>
                  <a:rPr lang="en-US" sz="1800" baseline="-25000"/>
                  <a:t>x</a:t>
                </a:r>
                <a:r>
                  <a:rPr lang="en-US" sz="1800"/>
                  <a:t>, t</a:t>
                </a:r>
                <a:r>
                  <a:rPr lang="en-US" sz="1800" baseline="-25000"/>
                  <a:t>y</a:t>
                </a:r>
                <a:r>
                  <a:rPr lang="en-US" sz="1800"/>
                  <a:t>)</a:t>
                </a:r>
              </a:p>
              <a:p>
                <a:r>
                  <a:rPr lang="en-US" sz="1800"/>
                  <a:t>P(x,y) là điểm ban đầu, P’(x’,y’) là điểm tại vị trí mới</a:t>
                </a:r>
              </a:p>
              <a:p>
                <a:r>
                  <a:rPr lang="en-US" sz="1800"/>
                  <a:t> x’ = x + t</a:t>
                </a:r>
                <a:r>
                  <a:rPr lang="en-US" sz="1800" baseline="-25000"/>
                  <a:t>x</a:t>
                </a:r>
                <a:r>
                  <a:rPr lang="en-US" sz="1800"/>
                  <a:t> và y’ = y + t</a:t>
                </a:r>
                <a:r>
                  <a:rPr lang="en-US" sz="1800" baseline="-25000"/>
                  <a:t>y</a:t>
                </a:r>
              </a:p>
              <a:p>
                <a:r>
                  <a:rPr lang="en-US" sz="1800"/>
                  <a:t>Cặp (t</a:t>
                </a:r>
                <a:r>
                  <a:rPr lang="en-US" sz="1800" baseline="-25000"/>
                  <a:t>x</a:t>
                </a:r>
                <a:r>
                  <a:rPr lang="en-US" sz="1800"/>
                  <a:t>, t</a:t>
                </a:r>
                <a:r>
                  <a:rPr lang="en-US" sz="1800" baseline="-25000"/>
                  <a:t>y</a:t>
                </a:r>
                <a:r>
                  <a:rPr lang="en-US" sz="1800"/>
                  <a:t>) gọi là vector dịch chuyển</a:t>
                </a:r>
              </a:p>
              <a:p>
                <a:r>
                  <a:rPr lang="en-US" sz="1800"/>
                  <a:t>Ta có: P = </a:t>
                </a:r>
                <a14:m>
                  <m:oMath xmlns:m="http://schemas.openxmlformats.org/officeDocument/2006/math">
                    <m:d>
                      <m:dPr>
                        <m:begChr m:val="["/>
                        <m:endChr m:val="]"/>
                        <m:ctrlPr>
                          <a:rPr lang="en-US" sz="1800" i="1" smtClean="0">
                            <a:latin typeface="Cambria Math" panose="02040503050406030204" pitchFamily="18" charset="0"/>
                          </a:rPr>
                        </m:ctrlPr>
                      </m:dPr>
                      <m:e>
                        <m:m>
                          <m:mPr>
                            <m:mcs>
                              <m:mc>
                                <m:mcPr>
                                  <m:count m:val="1"/>
                                  <m:mcJc m:val="center"/>
                                </m:mcPr>
                              </m:mc>
                            </m:mcs>
                            <m:ctrlPr>
                              <a:rPr lang="en-US" sz="1800" i="1" smtClean="0">
                                <a:latin typeface="Cambria Math" panose="02040503050406030204" pitchFamily="18" charset="0"/>
                              </a:rPr>
                            </m:ctrlPr>
                          </m:mPr>
                          <m:mr>
                            <m:e>
                              <m:r>
                                <m:rPr>
                                  <m:brk m:alnAt="7"/>
                                </m:rPr>
                                <a:rPr lang="en-US" sz="1800" b="0" i="1" smtClean="0">
                                  <a:latin typeface="Cambria Math" panose="02040503050406030204" pitchFamily="18" charset="0"/>
                                </a:rPr>
                                <m:t>𝑥</m:t>
                              </m:r>
                              <m:r>
                                <a:rPr lang="en-US" sz="1800" b="0" i="1" baseline="-25000" smtClean="0">
                                  <a:latin typeface="Cambria Math" panose="02040503050406030204" pitchFamily="18" charset="0"/>
                                </a:rPr>
                                <m:t>1</m:t>
                              </m:r>
                            </m:e>
                          </m:mr>
                          <m:mr>
                            <m:e>
                              <m:r>
                                <a:rPr lang="en-US" sz="1800" b="0" i="1" smtClean="0">
                                  <a:latin typeface="Cambria Math" panose="02040503050406030204" pitchFamily="18" charset="0"/>
                                </a:rPr>
                                <m:t>𝑥</m:t>
                              </m:r>
                              <m:r>
                                <a:rPr lang="en-US" sz="1800" b="0" i="1" baseline="-25000" smtClean="0">
                                  <a:latin typeface="Cambria Math" panose="02040503050406030204" pitchFamily="18" charset="0"/>
                                </a:rPr>
                                <m:t>2</m:t>
                              </m:r>
                            </m:e>
                          </m:mr>
                        </m:m>
                      </m:e>
                    </m:d>
                  </m:oMath>
                </a14:m>
                <a:r>
                  <a:rPr lang="en-US" sz="1800"/>
                  <a:t>		 P’ = </a:t>
                </a:r>
                <a14:m>
                  <m:oMath xmlns:m="http://schemas.openxmlformats.org/officeDocument/2006/math">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r>
                                <a:rPr lang="en-US" sz="1800" b="0" i="1" smtClean="0">
                                  <a:latin typeface="Cambria Math" panose="02040503050406030204" pitchFamily="18" charset="0"/>
                                </a:rPr>
                                <m:t>′</m:t>
                              </m:r>
                              <m:r>
                                <a:rPr lang="en-US" sz="1800" i="1" baseline="-25000">
                                  <a:latin typeface="Cambria Math" panose="02040503050406030204" pitchFamily="18" charset="0"/>
                                </a:rPr>
                                <m:t>1</m:t>
                              </m:r>
                            </m:e>
                          </m:mr>
                          <m:mr>
                            <m:e>
                              <m:r>
                                <a:rPr lang="en-US" sz="1800" i="1">
                                  <a:latin typeface="Cambria Math" panose="02040503050406030204" pitchFamily="18" charset="0"/>
                                </a:rPr>
                                <m:t>𝑥</m:t>
                              </m:r>
                              <m:r>
                                <a:rPr lang="en-US" sz="1800" b="0" i="1" smtClean="0">
                                  <a:latin typeface="Cambria Math" panose="02040503050406030204" pitchFamily="18" charset="0"/>
                                </a:rPr>
                                <m:t>′</m:t>
                              </m:r>
                              <m:r>
                                <a:rPr lang="en-US" sz="1800" i="1" baseline="-25000">
                                  <a:latin typeface="Cambria Math" panose="02040503050406030204" pitchFamily="18" charset="0"/>
                                </a:rPr>
                                <m:t>2</m:t>
                              </m:r>
                            </m:e>
                          </m:mr>
                        </m:m>
                      </m:e>
                    </m:d>
                  </m:oMath>
                </a14:m>
                <a:r>
                  <a:rPr lang="en-US" sz="1800"/>
                  <a:t>	 T = </a:t>
                </a:r>
                <a14:m>
                  <m:oMath xmlns:m="http://schemas.openxmlformats.org/officeDocument/2006/math">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a:rPr lang="en-US" sz="1800" b="0" i="1" smtClean="0">
                                  <a:latin typeface="Cambria Math" panose="02040503050406030204" pitchFamily="18" charset="0"/>
                                </a:rPr>
                                <m:t>𝑡</m:t>
                              </m:r>
                              <m:r>
                                <a:rPr lang="en-US" sz="1800" b="0" i="1" baseline="-25000" smtClean="0">
                                  <a:latin typeface="Cambria Math" panose="02040503050406030204" pitchFamily="18" charset="0"/>
                                </a:rPr>
                                <m:t>𝑥</m:t>
                              </m:r>
                            </m:e>
                          </m:mr>
                          <m:mr>
                            <m:e>
                              <m:r>
                                <a:rPr lang="en-US" sz="1800" b="0" i="1" smtClean="0">
                                  <a:latin typeface="Cambria Math" panose="02040503050406030204" pitchFamily="18" charset="0"/>
                                </a:rPr>
                                <m:t>𝑡</m:t>
                              </m:r>
                              <m:r>
                                <a:rPr lang="en-US" sz="1800" b="0" i="1" baseline="-25000" smtClean="0">
                                  <a:latin typeface="Cambria Math" panose="02040503050406030204" pitchFamily="18" charset="0"/>
                                </a:rPr>
                                <m:t>𝑦</m:t>
                              </m:r>
                            </m:e>
                          </m:mr>
                        </m:m>
                      </m:e>
                    </m:d>
                  </m:oMath>
                </a14:m>
                <a:endParaRPr lang="en-US" sz="1800"/>
              </a:p>
              <a:p>
                <a:r>
                  <a:rPr lang="en-US" sz="1800"/>
                  <a:t>Từ đó: P’ = P + T</a:t>
                </a:r>
              </a:p>
              <a:p>
                <a:endParaRPr lang="en-US" sz="1800"/>
              </a:p>
              <a:p>
                <a:endParaRPr lang="en-US" sz="18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264554"/>
                <a:ext cx="8915400" cy="5072745"/>
              </a:xfrm>
              <a:blipFill>
                <a:blip r:embed="rId2"/>
                <a:stretch>
                  <a:fillRect l="-889" t="-240"/>
                </a:stretch>
              </a:blipFill>
            </p:spPr>
            <p:txBody>
              <a:bodyPr/>
              <a:lstStyle/>
              <a:p>
                <a:r>
                  <a:rPr lang="en-US">
                    <a:noFill/>
                  </a:rPr>
                  <a:t> </a:t>
                </a:r>
              </a:p>
            </p:txBody>
          </p:sp>
        </mc:Fallback>
      </mc:AlternateContent>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9685414" y="4808042"/>
            <a:ext cx="1857375" cy="2000250"/>
          </a:xfrm>
          <a:prstGeom prst="rect">
            <a:avLst/>
          </a:prstGeom>
        </p:spPr>
      </p:pic>
      <p:pic>
        <p:nvPicPr>
          <p:cNvPr id="5" name="Picture 4">
            <a:extLst>
              <a:ext uri="{FF2B5EF4-FFF2-40B4-BE49-F238E27FC236}">
                <a16:creationId xmlns:a16="http://schemas.microsoft.com/office/drawing/2014/main" id="{6594D843-7DA0-443E-8F5A-6BF1D434FE9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9540080" y="2675480"/>
            <a:ext cx="2071687" cy="2071687"/>
          </a:xfrm>
          <a:prstGeom prst="rect">
            <a:avLst/>
          </a:prstGeom>
        </p:spPr>
      </p:pic>
      <p:pic>
        <p:nvPicPr>
          <p:cNvPr id="6" name="Picture 5">
            <a:extLst>
              <a:ext uri="{FF2B5EF4-FFF2-40B4-BE49-F238E27FC236}">
                <a16:creationId xmlns:a16="http://schemas.microsoft.com/office/drawing/2014/main" id="{92D2B917-BE25-48B5-80F7-846F82E1F3B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589178" y="5034643"/>
            <a:ext cx="2847975" cy="1943100"/>
          </a:xfrm>
          <a:prstGeom prst="rect">
            <a:avLst/>
          </a:prstGeom>
        </p:spPr>
      </p:pic>
      <p:pic>
        <p:nvPicPr>
          <p:cNvPr id="7" name="Picture 6">
            <a:extLst>
              <a:ext uri="{FF2B5EF4-FFF2-40B4-BE49-F238E27FC236}">
                <a16:creationId xmlns:a16="http://schemas.microsoft.com/office/drawing/2014/main" id="{5F692308-975B-4589-9FE5-D6A2CBD39C71}"/>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5042022" y="5034643"/>
            <a:ext cx="2762250" cy="1771650"/>
          </a:xfrm>
          <a:prstGeom prst="rect">
            <a:avLst/>
          </a:prstGeom>
        </p:spPr>
      </p:pic>
    </p:spTree>
    <p:extLst>
      <p:ext uri="{BB962C8B-B14F-4D97-AF65-F5344CB8AC3E}">
        <p14:creationId xmlns:p14="http://schemas.microsoft.com/office/powerpoint/2010/main" val="24668287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31590"/>
          </a:xfrm>
        </p:spPr>
        <p:txBody>
          <a:bodyPr>
            <a:normAutofit/>
          </a:bodyPr>
          <a:lstStyle/>
          <a:p>
            <a:r>
              <a:rPr lang="en-US" b="1"/>
              <a:t>CÁC PHÉP BIẾN ĐỔI HÌNH HỌC BA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264554"/>
                <a:ext cx="5389337" cy="5072745"/>
              </a:xfrm>
            </p:spPr>
            <p:txBody>
              <a:bodyPr>
                <a:normAutofit/>
              </a:bodyPr>
              <a:lstStyle/>
              <a:p>
                <a:r>
                  <a:rPr lang="en-US" sz="1800" b="1"/>
                  <a:t>Phép tịnh tiến</a:t>
                </a:r>
              </a:p>
              <a:p>
                <a:r>
                  <a:rPr lang="en-US" sz="1800"/>
                  <a:t>Tịnh tiến 1 điểm P (x,y,z) và sang P’ (x’, y’, x’)</a:t>
                </a:r>
                <a:r>
                  <a:rPr lang="vi-VN" sz="1800"/>
                  <a:t>:</a:t>
                </a:r>
                <a:endParaRPr lang="en-US" sz="1800"/>
              </a:p>
              <a:p>
                <a:r>
                  <a:rPr lang="en-US" sz="1800" b="0"/>
                  <a:t>Phương trình: P’=T.P</a:t>
                </a:r>
              </a:p>
              <a:p>
                <a14:m>
                  <m:oMath xmlns:m="http://schemas.openxmlformats.org/officeDocument/2006/math">
                    <m:d>
                      <m:dPr>
                        <m:begChr m:val="["/>
                        <m:endChr m:val="]"/>
                        <m:ctrlPr>
                          <a:rPr lang="en-US" sz="1800" b="0" i="1" smtClean="0">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r>
                                <a:rPr lang="en-US" sz="1800" b="0" i="1" smtClean="0">
                                  <a:latin typeface="Cambria Math" panose="02040503050406030204" pitchFamily="18" charset="0"/>
                                </a:rPr>
                                <m:t>′</m:t>
                              </m:r>
                            </m:e>
                          </m:mr>
                          <m:mr>
                            <m:e>
                              <m:r>
                                <a:rPr lang="en-US" sz="1800" i="1">
                                  <a:latin typeface="Cambria Math" panose="02040503050406030204" pitchFamily="18" charset="0"/>
                                </a:rPr>
                                <m:t>𝑦</m:t>
                              </m:r>
                              <m:r>
                                <a:rPr lang="en-US" sz="1800" b="0" i="1" smtClean="0">
                                  <a:latin typeface="Cambria Math" panose="02040503050406030204" pitchFamily="18" charset="0"/>
                                </a:rPr>
                                <m:t>′</m:t>
                              </m:r>
                            </m:e>
                          </m:mr>
                          <m:mr>
                            <m:e>
                              <m:eqArr>
                                <m:eqArrPr>
                                  <m:ctrlPr>
                                    <a:rPr lang="en-US" sz="1800" i="1">
                                      <a:latin typeface="Cambria Math" panose="02040503050406030204" pitchFamily="18" charset="0"/>
                                    </a:rPr>
                                  </m:ctrlPr>
                                </m:eqArrPr>
                                <m:e>
                                  <m:r>
                                    <a:rPr lang="en-US" sz="1800" i="1">
                                      <a:latin typeface="Cambria Math" panose="02040503050406030204" pitchFamily="18" charset="0"/>
                                    </a:rPr>
                                    <m:t>𝑧</m:t>
                                  </m:r>
                                  <m:r>
                                    <a:rPr lang="en-US" sz="1800" b="0" i="1" smtClean="0">
                                      <a:latin typeface="Cambria Math" panose="02040503050406030204" pitchFamily="18" charset="0"/>
                                    </a:rPr>
                                    <m:t>′</m:t>
                                  </m:r>
                                </m:e>
                                <m:e>
                                  <m:r>
                                    <a:rPr lang="en-US" sz="1800" i="1">
                                      <a:latin typeface="Cambria Math" panose="02040503050406030204" pitchFamily="18" charset="0"/>
                                    </a:rPr>
                                    <m:t>1</m:t>
                                  </m:r>
                                </m:e>
                              </m:eqArr>
                            </m:e>
                          </m:mr>
                        </m:m>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eqArr>
                          <m:eqArrPr>
                            <m:ctrlPr>
                              <a:rPr lang="en-US" sz="1800" i="1">
                                <a:latin typeface="Cambria Math" panose="02040503050406030204" pitchFamily="18" charset="0"/>
                              </a:rPr>
                            </m:ctrlPr>
                          </m:eqArrPr>
                          <m:e>
                            <m:r>
                              <a:rPr lang="en-US" sz="1800" i="1">
                                <a:latin typeface="Cambria Math" panose="02040503050406030204" pitchFamily="18" charset="0"/>
                              </a:rPr>
                              <m:t>𝑎</m:t>
                            </m:r>
                            <m:r>
                              <a:rPr lang="en-US" sz="1800" i="1">
                                <a:latin typeface="Cambria Math" panose="02040503050406030204" pitchFamily="18" charset="0"/>
                              </a:rPr>
                              <m:t>   </m:t>
                            </m:r>
                            <m:r>
                              <a:rPr lang="en-US" sz="1800" i="1">
                                <a:latin typeface="Cambria Math" panose="02040503050406030204" pitchFamily="18" charset="0"/>
                              </a:rPr>
                              <m:t>𝑏</m:t>
                            </m:r>
                            <m:r>
                              <a:rPr lang="en-US" sz="1800" i="1">
                                <a:latin typeface="Cambria Math" panose="02040503050406030204" pitchFamily="18" charset="0"/>
                              </a:rPr>
                              <m:t>   </m:t>
                            </m:r>
                            <m:r>
                              <a:rPr lang="en-US" sz="1800" i="1">
                                <a:latin typeface="Cambria Math" panose="02040503050406030204" pitchFamily="18" charset="0"/>
                              </a:rPr>
                              <m:t>𝑐</m:t>
                            </m:r>
                            <m:r>
                              <a:rPr lang="en-US" sz="1800" i="1">
                                <a:latin typeface="Cambria Math" panose="02040503050406030204" pitchFamily="18" charset="0"/>
                              </a:rPr>
                              <m:t>    </m:t>
                            </m:r>
                            <m:r>
                              <a:rPr lang="en-US" sz="1800" i="1">
                                <a:latin typeface="Cambria Math" panose="02040503050406030204" pitchFamily="18" charset="0"/>
                              </a:rPr>
                              <m:t>𝑡𝑥</m:t>
                            </m:r>
                          </m:e>
                          <m:e>
                            <m:r>
                              <a:rPr lang="en-US" sz="1800" i="1">
                                <a:latin typeface="Cambria Math" panose="02040503050406030204" pitchFamily="18" charset="0"/>
                              </a:rPr>
                              <m:t>𝑑</m:t>
                            </m:r>
                            <m:r>
                              <a:rPr lang="en-US" sz="1800" i="1">
                                <a:latin typeface="Cambria Math" panose="02040503050406030204" pitchFamily="18" charset="0"/>
                              </a:rPr>
                              <m:t>   </m:t>
                            </m:r>
                            <m:r>
                              <a:rPr lang="en-US" sz="1800" i="1">
                                <a:latin typeface="Cambria Math" panose="02040503050406030204" pitchFamily="18" charset="0"/>
                              </a:rPr>
                              <m:t>𝑒</m:t>
                            </m:r>
                            <m:r>
                              <a:rPr lang="en-US" sz="1800" i="1">
                                <a:latin typeface="Cambria Math" panose="02040503050406030204" pitchFamily="18" charset="0"/>
                              </a:rPr>
                              <m:t>   </m:t>
                            </m:r>
                            <m:r>
                              <a:rPr lang="en-US" sz="1800" i="1">
                                <a:latin typeface="Cambria Math" panose="02040503050406030204" pitchFamily="18" charset="0"/>
                              </a:rPr>
                              <m:t>𝑓</m:t>
                            </m:r>
                            <m:r>
                              <a:rPr lang="en-US" sz="1800" i="1">
                                <a:latin typeface="Cambria Math" panose="02040503050406030204" pitchFamily="18" charset="0"/>
                              </a:rPr>
                              <m:t>    </m:t>
                            </m:r>
                            <m:r>
                              <a:rPr lang="en-US" sz="1800" i="1">
                                <a:latin typeface="Cambria Math" panose="02040503050406030204" pitchFamily="18" charset="0"/>
                              </a:rPr>
                              <m:t>𝑡𝑦</m:t>
                            </m:r>
                          </m:e>
                          <m:e>
                            <m:r>
                              <a:rPr lang="en-US" sz="1800" i="1">
                                <a:latin typeface="Cambria Math" panose="02040503050406030204" pitchFamily="18" charset="0"/>
                              </a:rPr>
                              <m:t>𝑔</m:t>
                            </m:r>
                            <m:r>
                              <a:rPr lang="en-US" sz="1800" i="1">
                                <a:latin typeface="Cambria Math" panose="02040503050406030204" pitchFamily="18" charset="0"/>
                              </a:rPr>
                              <m:t>   </m:t>
                            </m:r>
                            <m:r>
                              <a:rPr lang="en-US" sz="1800" i="1">
                                <a:latin typeface="Cambria Math" panose="02040503050406030204" pitchFamily="18" charset="0"/>
                              </a:rPr>
                              <m:t>h</m:t>
                            </m:r>
                            <m:r>
                              <a:rPr lang="en-US" sz="1800" i="1">
                                <a:latin typeface="Cambria Math" panose="02040503050406030204" pitchFamily="18" charset="0"/>
                              </a:rPr>
                              <m:t>   </m:t>
                            </m:r>
                            <m:r>
                              <a:rPr lang="en-US" sz="1800" i="1">
                                <a:latin typeface="Cambria Math" panose="02040503050406030204" pitchFamily="18" charset="0"/>
                              </a:rPr>
                              <m:t>𝑖</m:t>
                            </m:r>
                            <m:r>
                              <a:rPr lang="en-US" sz="1800" i="1">
                                <a:latin typeface="Cambria Math" panose="02040503050406030204" pitchFamily="18" charset="0"/>
                              </a:rPr>
                              <m:t>    </m:t>
                            </m:r>
                            <m:r>
                              <a:rPr lang="en-US" sz="1800" i="1">
                                <a:latin typeface="Cambria Math" panose="02040503050406030204" pitchFamily="18" charset="0"/>
                              </a:rPr>
                              <m:t>𝑡𝑧</m:t>
                            </m:r>
                          </m:e>
                          <m:e>
                            <m:r>
                              <a:rPr lang="en-US" sz="1800" i="1">
                                <a:latin typeface="Cambria Math" panose="02040503050406030204" pitchFamily="18" charset="0"/>
                              </a:rPr>
                              <m:t>0  0  0   1</m:t>
                            </m:r>
                          </m:e>
                        </m:eqArr>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e>
                          </m:mr>
                          <m:mr>
                            <m:e>
                              <m:r>
                                <a:rPr lang="en-US" sz="1800" i="1">
                                  <a:latin typeface="Cambria Math" panose="02040503050406030204" pitchFamily="18" charset="0"/>
                                </a:rPr>
                                <m:t>𝑦</m:t>
                              </m:r>
                            </m:e>
                          </m:mr>
                          <m:mr>
                            <m:e>
                              <m:eqArr>
                                <m:eqArrPr>
                                  <m:ctrlPr>
                                    <a:rPr lang="en-US" sz="1800" i="1">
                                      <a:latin typeface="Cambria Math" panose="02040503050406030204" pitchFamily="18" charset="0"/>
                                    </a:rPr>
                                  </m:ctrlPr>
                                </m:eqArrPr>
                                <m:e>
                                  <m:r>
                                    <a:rPr lang="en-US" sz="1800" i="1">
                                      <a:latin typeface="Cambria Math" panose="02040503050406030204" pitchFamily="18" charset="0"/>
                                    </a:rPr>
                                    <m:t>𝑧</m:t>
                                  </m:r>
                                </m:e>
                                <m:e>
                                  <m:r>
                                    <a:rPr lang="en-US" sz="1800" b="0" i="1" smtClean="0">
                                      <a:latin typeface="Cambria Math" panose="02040503050406030204" pitchFamily="18" charset="0"/>
                                    </a:rPr>
                                    <m:t>1</m:t>
                                  </m:r>
                                </m:e>
                              </m:eqArr>
                            </m:e>
                          </m:mr>
                        </m:m>
                      </m:e>
                    </m:d>
                  </m:oMath>
                </a14:m>
                <a:endParaRPr lang="en-US" sz="1800"/>
              </a:p>
              <a:p>
                <a:endParaRPr lang="en-US" sz="1800"/>
              </a:p>
              <a:p>
                <a14:m>
                  <m:oMath xmlns:m="http://schemas.openxmlformats.org/officeDocument/2006/math">
                    <m:sSup>
                      <m:sSupPr>
                        <m:ctrlPr>
                          <a:rPr lang="en-US" sz="1800" i="1">
                            <a:latin typeface="Cambria Math" panose="02040503050406030204" pitchFamily="18" charset="0"/>
                          </a:rPr>
                        </m:ctrlPr>
                      </m:sSupPr>
                      <m:e>
                        <m:r>
                          <m:rPr>
                            <m:brk m:alnAt="7"/>
                          </m:rPr>
                          <a:rPr lang="en-US" sz="1800" i="1">
                            <a:latin typeface="Cambria Math" panose="02040503050406030204" pitchFamily="18" charset="0"/>
                          </a:rPr>
                          <m:t>𝑥</m:t>
                        </m:r>
                      </m:e>
                      <m:sup>
                        <m:r>
                          <a:rPr lang="en-US" sz="1800" i="1">
                            <a:latin typeface="Cambria Math" panose="02040503050406030204" pitchFamily="18" charset="0"/>
                          </a:rPr>
                          <m:t>′</m:t>
                        </m:r>
                      </m:sup>
                    </m:sSup>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𝑡𝑥</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𝑦</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r>
                      <a:rPr lang="en-US" sz="1800" b="0" i="1" smtClean="0">
                        <a:latin typeface="Cambria Math" panose="02040503050406030204" pitchFamily="18" charset="0"/>
                      </a:rPr>
                      <m:t>𝑦</m:t>
                    </m:r>
                    <m:r>
                      <a:rPr lang="en-US" sz="1800" b="0" i="1" smtClean="0">
                        <a:latin typeface="Cambria Math" panose="02040503050406030204" pitchFamily="18" charset="0"/>
                      </a:rPr>
                      <m:t>+</m:t>
                    </m:r>
                    <m:r>
                      <a:rPr lang="en-US" sz="1800" b="0" i="1" smtClean="0">
                        <a:latin typeface="Cambria Math" panose="02040503050406030204" pitchFamily="18" charset="0"/>
                      </a:rPr>
                      <m:t>𝑡𝑦</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𝑧</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r>
                      <a:rPr lang="en-US" sz="1800" b="0" i="1" smtClean="0">
                        <a:latin typeface="Cambria Math" panose="02040503050406030204" pitchFamily="18" charset="0"/>
                      </a:rPr>
                      <m:t>𝑧</m:t>
                    </m:r>
                    <m:r>
                      <a:rPr lang="en-US" sz="1800" b="0" i="1" smtClean="0">
                        <a:latin typeface="Cambria Math" panose="02040503050406030204" pitchFamily="18" charset="0"/>
                      </a:rPr>
                      <m:t>+</m:t>
                    </m:r>
                    <m:r>
                      <a:rPr lang="en-US" sz="1800" b="0" i="1" smtClean="0">
                        <a:latin typeface="Cambria Math" panose="02040503050406030204" pitchFamily="18" charset="0"/>
                      </a:rPr>
                      <m:t>𝑡𝑧</m:t>
                    </m:r>
                  </m:oMath>
                </a14:m>
                <a:endParaRPr lang="en-US" sz="1800" baseline="-25000"/>
              </a:p>
              <a:p>
                <a:r>
                  <a:rPr lang="en-US" sz="1800"/>
                  <a:t>Với </a:t>
                </a:r>
                <a14:m>
                  <m:oMath xmlns:m="http://schemas.openxmlformats.org/officeDocument/2006/math">
                    <m:r>
                      <a:rPr lang="en-US" sz="1800" i="1">
                        <a:latin typeface="Cambria Math" panose="02040503050406030204" pitchFamily="18" charset="0"/>
                      </a:rPr>
                      <m:t>𝑡</m:t>
                    </m:r>
                    <m:r>
                      <a:rPr lang="en-US" sz="1800" i="1" baseline="-25000">
                        <a:latin typeface="Cambria Math" panose="02040503050406030204" pitchFamily="18" charset="0"/>
                      </a:rPr>
                      <m:t>𝑥</m:t>
                    </m:r>
                  </m:oMath>
                </a14:m>
                <a:r>
                  <a:rPr lang="en-US" sz="1800"/>
                  <a:t>, </a:t>
                </a:r>
                <a14:m>
                  <m:oMath xmlns:m="http://schemas.openxmlformats.org/officeDocument/2006/math">
                    <m:r>
                      <a:rPr lang="en-US" sz="1800" i="1">
                        <a:latin typeface="Cambria Math" panose="02040503050406030204" pitchFamily="18" charset="0"/>
                      </a:rPr>
                      <m:t>𝑡</m:t>
                    </m:r>
                    <m:r>
                      <a:rPr lang="en-US" sz="1800" b="0" i="1" baseline="-25000" smtClean="0">
                        <a:latin typeface="Cambria Math" panose="02040503050406030204" pitchFamily="18" charset="0"/>
                      </a:rPr>
                      <m:t>𝑦</m:t>
                    </m:r>
                  </m:oMath>
                </a14:m>
                <a:r>
                  <a:rPr lang="en-US" sz="1800"/>
                  <a:t>, </a:t>
                </a:r>
                <a14:m>
                  <m:oMath xmlns:m="http://schemas.openxmlformats.org/officeDocument/2006/math">
                    <m:r>
                      <a:rPr lang="en-US" sz="1800" i="1">
                        <a:latin typeface="Cambria Math" panose="02040503050406030204" pitchFamily="18" charset="0"/>
                      </a:rPr>
                      <m:t>𝑡</m:t>
                    </m:r>
                    <m:r>
                      <a:rPr lang="en-US" sz="1800" b="0" i="1" baseline="-25000" smtClean="0">
                        <a:latin typeface="Cambria Math" panose="02040503050406030204" pitchFamily="18" charset="0"/>
                      </a:rPr>
                      <m:t>𝑧</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𝑅</m:t>
                    </m:r>
                  </m:oMath>
                </a14:m>
                <a:r>
                  <a:rPr lang="en-US" sz="1800"/>
                  <a:t> là khoảng cách dịch chuyển ứng với trục x, y và z</a:t>
                </a:r>
              </a:p>
              <a:p>
                <a:endParaRPr lang="en-US" sz="18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264554"/>
                <a:ext cx="5389337" cy="5072745"/>
              </a:xfrm>
              <a:blipFill>
                <a:blip r:embed="rId2"/>
                <a:stretch>
                  <a:fillRect l="-79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03D6827E-496C-4272-B4EC-4CA5058450E6}"/>
              </a:ext>
            </a:extLst>
          </p:cNvPr>
          <p:cNvPicPr>
            <a:picLocks noChangeAspect="1"/>
          </p:cNvPicPr>
          <p:nvPr/>
        </p:nvPicPr>
        <p:blipFill>
          <a:blip r:embed="rId3"/>
          <a:stretch>
            <a:fillRect/>
          </a:stretch>
        </p:blipFill>
        <p:spPr>
          <a:xfrm>
            <a:off x="7978549" y="1563396"/>
            <a:ext cx="3674067" cy="2314898"/>
          </a:xfrm>
          <a:prstGeom prst="rect">
            <a:avLst/>
          </a:prstGeom>
        </p:spPr>
      </p:pic>
      <p:pic>
        <p:nvPicPr>
          <p:cNvPr id="8" name="Picture 7" descr="A picture containing object&#10;&#10;Description automatically generated">
            <a:extLst>
              <a:ext uri="{FF2B5EF4-FFF2-40B4-BE49-F238E27FC236}">
                <a16:creationId xmlns:a16="http://schemas.microsoft.com/office/drawing/2014/main" id="{F1A820CF-4056-4E51-8506-A718F6BFDD0E}"/>
              </a:ext>
            </a:extLst>
          </p:cNvPr>
          <p:cNvPicPr>
            <a:picLocks noChangeAspect="1"/>
          </p:cNvPicPr>
          <p:nvPr/>
        </p:nvPicPr>
        <p:blipFill rotWithShape="1">
          <a:blip r:embed="rId4"/>
          <a:srcRect l="6616"/>
          <a:stretch/>
        </p:blipFill>
        <p:spPr>
          <a:xfrm>
            <a:off x="7978549" y="4177135"/>
            <a:ext cx="3674067" cy="1743318"/>
          </a:xfrm>
          <a:prstGeom prst="rect">
            <a:avLst/>
          </a:prstGeom>
        </p:spPr>
      </p:pic>
    </p:spTree>
    <p:extLst>
      <p:ext uri="{BB962C8B-B14F-4D97-AF65-F5344CB8AC3E}">
        <p14:creationId xmlns:p14="http://schemas.microsoft.com/office/powerpoint/2010/main" val="26837844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31590"/>
          </a:xfrm>
        </p:spPr>
        <p:txBody>
          <a:bodyPr>
            <a:normAutofit/>
          </a:bodyPr>
          <a:lstStyle/>
          <a:p>
            <a:r>
              <a:rPr lang="en-US" b="1"/>
              <a:t>CÁC PHÉP BIẾN ĐỔI HÌNH HỌC BA CHIỀU</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181498" y="1264554"/>
                <a:ext cx="7079795" cy="5072745"/>
              </a:xfrm>
            </p:spPr>
            <p:txBody>
              <a:bodyPr>
                <a:normAutofit/>
              </a:bodyPr>
              <a:lstStyle/>
              <a:p>
                <a:r>
                  <a:rPr lang="en-US" sz="1800" b="1"/>
                  <a:t>Phép tỉ lệ tại gốc tạo độ</a:t>
                </a:r>
              </a:p>
              <a:p>
                <a:r>
                  <a:rPr lang="en-US" sz="1800"/>
                  <a:t>x’= x.s</a:t>
                </a:r>
                <a:r>
                  <a:rPr lang="en-US" sz="1800" baseline="-25000"/>
                  <a:t>x</a:t>
                </a:r>
                <a:r>
                  <a:rPr lang="en-US" sz="1800"/>
                  <a:t>, y’=y.s</a:t>
                </a:r>
                <a:r>
                  <a:rPr lang="en-US" sz="1800" baseline="-25000"/>
                  <a:t>y</a:t>
                </a:r>
                <a:r>
                  <a:rPr lang="en-US" sz="1800"/>
                  <a:t>, z’=z .s</a:t>
                </a:r>
                <a:r>
                  <a:rPr lang="en-US" sz="1800" baseline="-25000"/>
                  <a:t>z</a:t>
                </a:r>
              </a:p>
              <a:p>
                <a:r>
                  <a:rPr lang="en-US" sz="1800"/>
                  <a:t>Ma trận biến đổi nh</a:t>
                </a:r>
                <a:r>
                  <a:rPr lang="vi-VN" sz="1800"/>
                  <a:t>ư</a:t>
                </a:r>
                <a:r>
                  <a:rPr lang="en-US" sz="1800"/>
                  <a:t> sau: P’ = S.P</a:t>
                </a:r>
              </a:p>
              <a:p>
                <a14:m>
                  <m:oMath xmlns:m="http://schemas.openxmlformats.org/officeDocument/2006/math">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r>
                                <a:rPr lang="en-US" sz="1800" b="0" i="1" smtClean="0">
                                  <a:latin typeface="Cambria Math" panose="02040503050406030204" pitchFamily="18" charset="0"/>
                                </a:rPr>
                                <m:t>′</m:t>
                              </m:r>
                            </m:e>
                          </m:mr>
                          <m:mr>
                            <m:e>
                              <m:r>
                                <a:rPr lang="en-US" sz="1800" i="1">
                                  <a:latin typeface="Cambria Math" panose="02040503050406030204" pitchFamily="18" charset="0"/>
                                </a:rPr>
                                <m:t>𝑦</m:t>
                              </m:r>
                              <m:r>
                                <a:rPr lang="en-US" sz="1800" b="0" i="1" smtClean="0">
                                  <a:latin typeface="Cambria Math" panose="02040503050406030204" pitchFamily="18" charset="0"/>
                                </a:rPr>
                                <m:t>′</m:t>
                              </m:r>
                            </m:e>
                          </m:mr>
                          <m:mr>
                            <m:e>
                              <m:eqArr>
                                <m:eqArrPr>
                                  <m:ctrlPr>
                                    <a:rPr lang="en-US" sz="1800" i="1">
                                      <a:latin typeface="Cambria Math" panose="02040503050406030204" pitchFamily="18" charset="0"/>
                                    </a:rPr>
                                  </m:ctrlPr>
                                </m:eqArrPr>
                                <m:e>
                                  <m:r>
                                    <a:rPr lang="en-US" sz="1800" i="1">
                                      <a:latin typeface="Cambria Math" panose="02040503050406030204" pitchFamily="18" charset="0"/>
                                    </a:rPr>
                                    <m:t>𝑧</m:t>
                                  </m:r>
                                  <m:r>
                                    <a:rPr lang="en-US" sz="1800" b="0" i="1" smtClean="0">
                                      <a:latin typeface="Cambria Math" panose="02040503050406030204" pitchFamily="18" charset="0"/>
                                    </a:rPr>
                                    <m:t>′</m:t>
                                  </m:r>
                                </m:e>
                                <m:e>
                                  <m:r>
                                    <a:rPr lang="en-US" sz="1800" i="1">
                                      <a:latin typeface="Cambria Math" panose="02040503050406030204" pitchFamily="18" charset="0"/>
                                    </a:rPr>
                                    <m:t>1</m:t>
                                  </m:r>
                                </m:e>
                              </m:eqArr>
                            </m:e>
                          </m:mr>
                        </m:m>
                      </m:e>
                    </m:d>
                    <m:r>
                      <a:rPr lang="en-US" sz="1800" i="1">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m>
                                <m:mPr>
                                  <m:mcs>
                                    <m:mc>
                                      <m:mcPr>
                                        <m:count m:val="2"/>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𝑠</m:t>
                                    </m:r>
                                    <m:r>
                                      <a:rPr lang="en-US" sz="1800" i="1" baseline="-25000">
                                        <a:latin typeface="Cambria Math" panose="02040503050406030204" pitchFamily="18" charset="0"/>
                                      </a:rPr>
                                      <m:t>𝑥</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𝑠</m:t>
                                    </m:r>
                                    <m:r>
                                      <a:rPr lang="en-US" sz="1800" i="1" baseline="-25000">
                                        <a:latin typeface="Cambria Math" panose="02040503050406030204" pitchFamily="18" charset="0"/>
                                      </a:rPr>
                                      <m:t>𝑦</m:t>
                                    </m:r>
                                  </m:e>
                                </m:mr>
                              </m:m>
                            </m:e>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0</m:t>
                                    </m:r>
                                  </m:e>
                                  <m:e>
                                    <m:r>
                                      <a:rPr lang="en-US" sz="1800" b="0" i="1" smtClean="0">
                                        <a:latin typeface="Cambria Math" panose="02040503050406030204" pitchFamily="18" charset="0"/>
                                      </a:rPr>
                                      <m:t>0</m:t>
                                    </m:r>
                                  </m:e>
                                </m:mr>
                                <m:mr>
                                  <m:e>
                                    <m:r>
                                      <a:rPr lang="en-US" sz="1800" i="1">
                                        <a:latin typeface="Cambria Math" panose="02040503050406030204" pitchFamily="18" charset="0"/>
                                      </a:rPr>
                                      <m:t>0</m:t>
                                    </m:r>
                                  </m:e>
                                  <m:e>
                                    <m:r>
                                      <a:rPr lang="en-US" sz="1800" i="1" smtClean="0">
                                        <a:latin typeface="Cambria Math" panose="02040503050406030204" pitchFamily="18" charset="0"/>
                                      </a:rPr>
                                      <m:t>0</m:t>
                                    </m:r>
                                  </m:e>
                                </m:mr>
                              </m:m>
                            </m:e>
                          </m:mr>
                          <m:mr>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0</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mr>
                              </m:m>
                            </m:e>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𝑠</m:t>
                                    </m:r>
                                    <m:r>
                                      <a:rPr lang="en-US" sz="1800" i="1" baseline="-25000">
                                        <a:latin typeface="Cambria Math" panose="02040503050406030204" pitchFamily="18" charset="0"/>
                                      </a:rPr>
                                      <m:t>𝑧</m:t>
                                    </m:r>
                                  </m:e>
                                  <m:e>
                                    <m:r>
                                      <a:rPr lang="en-US" sz="1800" i="1" smtClean="0">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1</m:t>
                                    </m:r>
                                  </m:e>
                                </m:mr>
                              </m:m>
                            </m:e>
                          </m:mr>
                        </m:m>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e>
                          </m:mr>
                          <m:mr>
                            <m:e>
                              <m:r>
                                <a:rPr lang="en-US" sz="1800" i="1">
                                  <a:latin typeface="Cambria Math" panose="02040503050406030204" pitchFamily="18" charset="0"/>
                                </a:rPr>
                                <m:t>𝑦</m:t>
                              </m:r>
                            </m:e>
                          </m:mr>
                          <m:mr>
                            <m:e>
                              <m:eqArr>
                                <m:eqArrPr>
                                  <m:ctrlPr>
                                    <a:rPr lang="en-US" sz="1800" i="1">
                                      <a:latin typeface="Cambria Math" panose="02040503050406030204" pitchFamily="18" charset="0"/>
                                    </a:rPr>
                                  </m:ctrlPr>
                                </m:eqArrPr>
                                <m:e>
                                  <m:r>
                                    <a:rPr lang="en-US" sz="1800" i="1">
                                      <a:latin typeface="Cambria Math" panose="02040503050406030204" pitchFamily="18" charset="0"/>
                                    </a:rPr>
                                    <m:t>𝑧</m:t>
                                  </m:r>
                                </m:e>
                                <m:e>
                                  <m:r>
                                    <a:rPr lang="en-US" sz="1800" i="1">
                                      <a:latin typeface="Cambria Math" panose="02040503050406030204" pitchFamily="18" charset="0"/>
                                    </a:rPr>
                                    <m:t>1</m:t>
                                  </m:r>
                                </m:e>
                              </m:eqArr>
                            </m:e>
                          </m:mr>
                        </m:m>
                      </m:e>
                    </m:d>
                  </m:oMath>
                </a14:m>
                <a:endParaRPr lang="en-US" sz="1800"/>
              </a:p>
              <a:p>
                <a:pPr lvl="1">
                  <a:buFont typeface="Wingdings" panose="05000000000000000000" pitchFamily="2" charset="2"/>
                  <a:buChar char="§"/>
                </a:pPr>
                <a:endParaRPr lang="en-US"/>
              </a:p>
              <a:p>
                <a:endParaRPr lang="en-US" sz="18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181498" y="1264554"/>
                <a:ext cx="7079795" cy="5072745"/>
              </a:xfrm>
              <a:blipFill>
                <a:blip r:embed="rId2"/>
                <a:stretch>
                  <a:fillRect l="-60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4294FB4-A190-48D9-9134-77ACE0041428}"/>
              </a:ext>
            </a:extLst>
          </p:cNvPr>
          <p:cNvPicPr>
            <a:picLocks noChangeAspect="1"/>
          </p:cNvPicPr>
          <p:nvPr/>
        </p:nvPicPr>
        <p:blipFill>
          <a:blip r:embed="rId3"/>
          <a:stretch>
            <a:fillRect/>
          </a:stretch>
        </p:blipFill>
        <p:spPr>
          <a:xfrm>
            <a:off x="9261293" y="1659202"/>
            <a:ext cx="2343150" cy="2162175"/>
          </a:xfrm>
          <a:prstGeom prst="rect">
            <a:avLst/>
          </a:prstGeom>
        </p:spPr>
      </p:pic>
    </p:spTree>
    <p:extLst>
      <p:ext uri="{BB962C8B-B14F-4D97-AF65-F5344CB8AC3E}">
        <p14:creationId xmlns:p14="http://schemas.microsoft.com/office/powerpoint/2010/main" val="35781337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31590"/>
          </a:xfrm>
        </p:spPr>
        <p:txBody>
          <a:bodyPr>
            <a:normAutofit/>
          </a:bodyPr>
          <a:lstStyle/>
          <a:p>
            <a:r>
              <a:rPr lang="en-US" b="1"/>
              <a:t>CÁC PHÉP BIẾN ĐỔI HÌNH HỌC BA CHIỀU</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72511" y="1313134"/>
                <a:ext cx="9601199" cy="5072745"/>
              </a:xfrm>
            </p:spPr>
            <p:txBody>
              <a:bodyPr>
                <a:normAutofit/>
              </a:bodyPr>
              <a:lstStyle/>
              <a:p>
                <a:r>
                  <a:rPr lang="en-US" sz="1800" b="1"/>
                  <a:t>Phép tỉ lệ khác gốc tọa độ</a:t>
                </a:r>
              </a:p>
              <a:p>
                <a:pPr lvl="1">
                  <a:buFont typeface="Courier New" panose="02070309020205020404" pitchFamily="49" charset="0"/>
                  <a:buChar char="o"/>
                </a:pPr>
                <a:r>
                  <a:rPr lang="en-US"/>
                  <a:t>Dịch chuyển đối t</a:t>
                </a:r>
                <a:r>
                  <a:rPr lang="vi-VN"/>
                  <a:t>ư</a:t>
                </a:r>
                <a:r>
                  <a:rPr lang="en-US"/>
                  <a:t>ợng để điểm quay trùng với gốc tọa độ</a:t>
                </a:r>
              </a:p>
              <a:p>
                <a:pPr lvl="1">
                  <a:buFont typeface="Courier New" panose="02070309020205020404" pitchFamily="49" charset="0"/>
                  <a:buChar char="o"/>
                </a:pPr>
                <a:r>
                  <a:rPr lang="en-US"/>
                  <a:t>Quay đối t</a:t>
                </a:r>
                <a:r>
                  <a:rPr lang="vi-VN"/>
                  <a:t>ư</a:t>
                </a:r>
                <a:r>
                  <a:rPr lang="en-US"/>
                  <a:t>ợng với tâm quay tại gốc tọa độ</a:t>
                </a:r>
              </a:p>
              <a:p>
                <a:pPr lvl="1">
                  <a:buFont typeface="Courier New" panose="02070309020205020404" pitchFamily="49" charset="0"/>
                  <a:buChar char="o"/>
                </a:pPr>
                <a:r>
                  <a:rPr lang="en-US"/>
                  <a:t>Dịch chuyển đối t</a:t>
                </a:r>
                <a:r>
                  <a:rPr lang="vi-VN"/>
                  <a:t>ư</a:t>
                </a:r>
                <a:r>
                  <a:rPr lang="en-US"/>
                  <a:t>ợng để tâm quay trở lại vị trí ban đầu</a:t>
                </a:r>
              </a:p>
              <a:p>
                <a:r>
                  <a:rPr lang="en-US" sz="1800"/>
                  <a:t>Ma trận biến đổi nh</a:t>
                </a:r>
                <a:r>
                  <a:rPr lang="vi-VN" sz="1800"/>
                  <a:t>ư</a:t>
                </a:r>
                <a:r>
                  <a:rPr lang="en-US" sz="1800"/>
                  <a:t> sau: </a:t>
                </a:r>
                <a14:m>
                  <m:oMath xmlns:m="http://schemas.openxmlformats.org/officeDocument/2006/math">
                    <m:r>
                      <a:rPr lang="en-US" sz="1800" i="1">
                        <a:latin typeface="Cambria Math" panose="02040503050406030204" pitchFamily="18" charset="0"/>
                      </a:rPr>
                      <m:t>𝑇</m:t>
                    </m:r>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baseline="-25000">
                            <a:latin typeface="Cambria Math" panose="02040503050406030204" pitchFamily="18" charset="0"/>
                          </a:rPr>
                          <m:t>𝑓</m:t>
                        </m:r>
                        <m:r>
                          <a:rPr lang="en-US" sz="1800" i="1">
                            <a:latin typeface="Cambria Math" panose="02040503050406030204" pitchFamily="18" charset="0"/>
                          </a:rPr>
                          <m:t>,</m:t>
                        </m:r>
                        <m:r>
                          <a:rPr lang="en-US" sz="1800" i="1">
                            <a:latin typeface="Cambria Math" panose="02040503050406030204" pitchFamily="18" charset="0"/>
                          </a:rPr>
                          <m:t>𝑦𝑓</m:t>
                        </m:r>
                        <m:r>
                          <a:rPr lang="en-US" sz="1800" i="1">
                            <a:latin typeface="Cambria Math" panose="02040503050406030204" pitchFamily="18" charset="0"/>
                          </a:rPr>
                          <m:t>,</m:t>
                        </m:r>
                        <m:r>
                          <a:rPr lang="en-US" sz="1800" i="1">
                            <a:latin typeface="Cambria Math" panose="02040503050406030204" pitchFamily="18" charset="0"/>
                          </a:rPr>
                          <m:t>𝑧𝑓</m:t>
                        </m:r>
                      </m:e>
                    </m:d>
                    <m:r>
                      <a:rPr lang="en-US" sz="1800" i="1">
                        <a:latin typeface="Cambria Math" panose="02040503050406030204" pitchFamily="18" charset="0"/>
                      </a:rPr>
                      <m:t>.</m:t>
                    </m:r>
                    <m:r>
                      <a:rPr lang="en-US" sz="1800" i="1">
                        <a:latin typeface="Cambria Math" panose="02040503050406030204" pitchFamily="18" charset="0"/>
                      </a:rPr>
                      <m:t>𝑆</m:t>
                    </m:r>
                    <m:d>
                      <m:dPr>
                        <m:ctrlPr>
                          <a:rPr lang="en-US" sz="1800" i="1">
                            <a:latin typeface="Cambria Math" panose="02040503050406030204" pitchFamily="18" charset="0"/>
                          </a:rPr>
                        </m:ctrlPr>
                      </m:dPr>
                      <m:e>
                        <m:r>
                          <a:rPr lang="en-US" sz="1800" i="1">
                            <a:latin typeface="Cambria Math" panose="02040503050406030204" pitchFamily="18" charset="0"/>
                          </a:rPr>
                          <m:t>𝑠</m:t>
                        </m:r>
                        <m:r>
                          <a:rPr lang="en-US" sz="1800" i="1" baseline="-25000">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𝑠</m:t>
                        </m:r>
                        <m:r>
                          <a:rPr lang="en-US" sz="1800" i="1" baseline="-25000">
                            <a:latin typeface="Cambria Math" panose="02040503050406030204" pitchFamily="18" charset="0"/>
                          </a:rPr>
                          <m:t>𝑦</m:t>
                        </m:r>
                        <m:r>
                          <a:rPr lang="en-US" sz="1800" i="1">
                            <a:latin typeface="Cambria Math" panose="02040503050406030204" pitchFamily="18" charset="0"/>
                          </a:rPr>
                          <m:t>,</m:t>
                        </m:r>
                        <m:r>
                          <a:rPr lang="en-US" sz="1800" i="1">
                            <a:latin typeface="Cambria Math" panose="02040503050406030204" pitchFamily="18" charset="0"/>
                          </a:rPr>
                          <m:t>𝑠</m:t>
                        </m:r>
                        <m:r>
                          <a:rPr lang="en-US" sz="1800" i="1" baseline="-25000">
                            <a:latin typeface="Cambria Math" panose="02040503050406030204" pitchFamily="18" charset="0"/>
                          </a:rPr>
                          <m:t>𝑧</m:t>
                        </m:r>
                      </m:e>
                    </m:d>
                    <m:r>
                      <a:rPr lang="en-US" sz="1800" i="1">
                        <a:latin typeface="Cambria Math" panose="02040503050406030204" pitchFamily="18" charset="0"/>
                      </a:rPr>
                      <m:t>.</m:t>
                    </m:r>
                    <m:r>
                      <a:rPr lang="en-US" sz="1800" i="1">
                        <a:latin typeface="Cambria Math" panose="02040503050406030204" pitchFamily="18" charset="0"/>
                      </a:rPr>
                      <m:t>𝑇</m:t>
                    </m:r>
                    <m:d>
                      <m:dPr>
                        <m:ctrlPr>
                          <a:rPr lang="en-US" sz="1800" i="1">
                            <a:latin typeface="Cambria Math" panose="02040503050406030204" pitchFamily="18" charset="0"/>
                          </a:rPr>
                        </m:ctrlPr>
                      </m:dPr>
                      <m:e>
                        <m:r>
                          <a:rPr lang="en-US" sz="1800" i="1">
                            <a:latin typeface="Cambria Math" panose="02040503050406030204" pitchFamily="18" charset="0"/>
                          </a:rPr>
                          <m:t>−</m:t>
                        </m:r>
                        <m:r>
                          <a:rPr lang="en-US" sz="1800" i="1">
                            <a:latin typeface="Cambria Math" panose="02040503050406030204" pitchFamily="18" charset="0"/>
                          </a:rPr>
                          <m:t>𝑥</m:t>
                        </m:r>
                        <m:r>
                          <a:rPr lang="en-US" sz="1800" i="1" baseline="-25000">
                            <a:latin typeface="Cambria Math" panose="02040503050406030204" pitchFamily="18" charset="0"/>
                          </a:rPr>
                          <m:t>𝑓</m:t>
                        </m:r>
                        <m:r>
                          <a:rPr lang="en-US" sz="1800" i="1">
                            <a:latin typeface="Cambria Math" panose="02040503050406030204" pitchFamily="18" charset="0"/>
                          </a:rPr>
                          <m:t>,</m:t>
                        </m:r>
                        <m:r>
                          <a:rPr lang="en-US" sz="1800" i="1">
                            <a:latin typeface="Cambria Math" panose="02040503050406030204" pitchFamily="18" charset="0"/>
                          </a:rPr>
                          <m:t>−</m:t>
                        </m:r>
                        <m:r>
                          <a:rPr lang="en-US" sz="1800" i="1">
                            <a:latin typeface="Cambria Math" panose="02040503050406030204" pitchFamily="18" charset="0"/>
                          </a:rPr>
                          <m:t>𝑦</m:t>
                        </m:r>
                        <m:r>
                          <a:rPr lang="en-US" sz="1800" i="1" baseline="-25000">
                            <a:latin typeface="Cambria Math" panose="02040503050406030204" pitchFamily="18" charset="0"/>
                          </a:rPr>
                          <m:t>𝑓</m:t>
                        </m:r>
                        <m:r>
                          <a:rPr lang="en-US" sz="1800" i="1">
                            <a:latin typeface="Cambria Math" panose="02040503050406030204" pitchFamily="18" charset="0"/>
                          </a:rPr>
                          <m:t>,</m:t>
                        </m:r>
                        <m:r>
                          <a:rPr lang="en-US" sz="1800" i="1">
                            <a:latin typeface="Cambria Math" panose="02040503050406030204" pitchFamily="18" charset="0"/>
                          </a:rPr>
                          <m:t>−</m:t>
                        </m:r>
                        <m:r>
                          <a:rPr lang="en-US" sz="1800" i="1">
                            <a:latin typeface="Cambria Math" panose="02040503050406030204" pitchFamily="18" charset="0"/>
                          </a:rPr>
                          <m:t>𝑧</m:t>
                        </m:r>
                        <m:r>
                          <a:rPr lang="en-US" sz="1800" i="1" baseline="-25000">
                            <a:latin typeface="Cambria Math" panose="02040503050406030204" pitchFamily="18" charset="0"/>
                          </a:rPr>
                          <m:t>𝑓</m:t>
                        </m:r>
                      </m:e>
                    </m:d>
                  </m:oMath>
                </a14:m>
                <a:endParaRPr lang="en-US" sz="1800"/>
              </a:p>
              <a:p>
                <a14:m>
                  <m:oMath xmlns:m="http://schemas.openxmlformats.org/officeDocument/2006/math">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r>
                                <a:rPr lang="en-US" sz="1800" i="1">
                                  <a:latin typeface="Cambria Math" panose="02040503050406030204" pitchFamily="18" charset="0"/>
                                </a:rPr>
                                <m:t>′</m:t>
                              </m:r>
                            </m:e>
                          </m:mr>
                          <m:mr>
                            <m:e>
                              <m:r>
                                <a:rPr lang="en-US" sz="1800" i="1">
                                  <a:latin typeface="Cambria Math" panose="02040503050406030204" pitchFamily="18" charset="0"/>
                                </a:rPr>
                                <m:t>𝑦</m:t>
                              </m:r>
                              <m:r>
                                <a:rPr lang="en-US" sz="1800" i="1">
                                  <a:latin typeface="Cambria Math" panose="02040503050406030204" pitchFamily="18" charset="0"/>
                                </a:rPr>
                                <m:t>′</m:t>
                              </m:r>
                            </m:e>
                          </m:mr>
                          <m:mr>
                            <m:e>
                              <m:eqArr>
                                <m:eqArrPr>
                                  <m:ctrlPr>
                                    <a:rPr lang="en-US" sz="1800" i="1">
                                      <a:latin typeface="Cambria Math" panose="02040503050406030204" pitchFamily="18" charset="0"/>
                                    </a:rPr>
                                  </m:ctrlPr>
                                </m:eqArrPr>
                                <m:e>
                                  <m:r>
                                    <a:rPr lang="en-US" sz="1800" i="1">
                                      <a:latin typeface="Cambria Math" panose="02040503050406030204" pitchFamily="18" charset="0"/>
                                    </a:rPr>
                                    <m:t>𝑧</m:t>
                                  </m:r>
                                  <m:r>
                                    <a:rPr lang="en-US" sz="1800" i="1">
                                      <a:latin typeface="Cambria Math" panose="02040503050406030204" pitchFamily="18" charset="0"/>
                                    </a:rPr>
                                    <m:t>′</m:t>
                                  </m:r>
                                </m:e>
                                <m:e>
                                  <m:r>
                                    <a:rPr lang="en-US" sz="1800" i="1">
                                      <a:latin typeface="Cambria Math" panose="02040503050406030204" pitchFamily="18" charset="0"/>
                                    </a:rPr>
                                    <m:t>1</m:t>
                                  </m:r>
                                </m:e>
                              </m:eqArr>
                            </m:e>
                          </m:mr>
                        </m:m>
                      </m:e>
                    </m:d>
                    <m:r>
                      <a:rPr lang="en-US" sz="1800" i="1">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m>
                                <m:mPr>
                                  <m:mcs>
                                    <m:mc>
                                      <m:mcPr>
                                        <m:count m:val="2"/>
                                        <m:mcJc m:val="center"/>
                                      </m:mcPr>
                                    </m:mc>
                                  </m:mcs>
                                  <m:ctrlPr>
                                    <a:rPr lang="en-US" sz="1800" i="1">
                                      <a:latin typeface="Cambria Math" panose="02040503050406030204" pitchFamily="18" charset="0"/>
                                    </a:rPr>
                                  </m:ctrlPr>
                                </m:mPr>
                                <m:mr>
                                  <m:e>
                                    <m:r>
                                      <a:rPr lang="en-US" sz="1800" b="0" i="1" smtClean="0">
                                        <a:latin typeface="Cambria Math" panose="02040503050406030204" pitchFamily="18" charset="0"/>
                                      </a:rPr>
                                      <m:t>1</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b="0" i="1" smtClean="0">
                                        <a:latin typeface="Cambria Math" panose="02040503050406030204" pitchFamily="18" charset="0"/>
                                      </a:rPr>
                                      <m:t>1</m:t>
                                    </m:r>
                                  </m:e>
                                </m:mr>
                              </m:m>
                            </m:e>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0</m:t>
                                    </m:r>
                                  </m:e>
                                  <m:e>
                                    <m:r>
                                      <a:rPr lang="en-US" sz="1800" b="0" i="1" smtClean="0">
                                        <a:latin typeface="Cambria Math" panose="02040503050406030204" pitchFamily="18" charset="0"/>
                                      </a:rPr>
                                      <m:t>𝑥</m:t>
                                    </m:r>
                                    <m:r>
                                      <a:rPr lang="en-US" sz="1800" b="0" i="1" baseline="-25000" smtClean="0">
                                        <a:latin typeface="Cambria Math" panose="02040503050406030204" pitchFamily="18" charset="0"/>
                                      </a:rPr>
                                      <m:t>𝑓</m:t>
                                    </m:r>
                                  </m:e>
                                </m:mr>
                                <m:mr>
                                  <m:e>
                                    <m:r>
                                      <a:rPr lang="en-US" sz="1800" i="1">
                                        <a:latin typeface="Cambria Math" panose="02040503050406030204" pitchFamily="18" charset="0"/>
                                      </a:rPr>
                                      <m:t>0</m:t>
                                    </m:r>
                                  </m:e>
                                  <m:e>
                                    <m:r>
                                      <a:rPr lang="en-US" sz="1800" b="0" i="1" smtClean="0">
                                        <a:latin typeface="Cambria Math" panose="02040503050406030204" pitchFamily="18" charset="0"/>
                                      </a:rPr>
                                      <m:t>𝑦</m:t>
                                    </m:r>
                                    <m:r>
                                      <a:rPr lang="en-US" sz="1800" b="0" i="1" baseline="-25000" smtClean="0">
                                        <a:latin typeface="Cambria Math" panose="02040503050406030204" pitchFamily="18" charset="0"/>
                                      </a:rPr>
                                      <m:t>𝑓</m:t>
                                    </m:r>
                                  </m:e>
                                </m:mr>
                              </m:m>
                            </m:e>
                          </m:mr>
                          <m:mr>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0</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mr>
                              </m:m>
                            </m:e>
                            <m:e>
                              <m:m>
                                <m:mPr>
                                  <m:mcs>
                                    <m:mc>
                                      <m:mcPr>
                                        <m:count m:val="2"/>
                                        <m:mcJc m:val="center"/>
                                      </m:mcPr>
                                    </m:mc>
                                  </m:mcs>
                                  <m:ctrlPr>
                                    <a:rPr lang="en-US" sz="1800" i="1">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𝑧</m:t>
                                    </m:r>
                                    <m:r>
                                      <a:rPr lang="en-US" sz="1800" b="0" i="1" baseline="-25000" smtClean="0">
                                        <a:latin typeface="Cambria Math" panose="02040503050406030204" pitchFamily="18" charset="0"/>
                                      </a:rPr>
                                      <m:t>𝑓</m:t>
                                    </m:r>
                                  </m:e>
                                </m:mr>
                                <m:mr>
                                  <m:e>
                                    <m:r>
                                      <a:rPr lang="en-US" sz="1800" i="1">
                                        <a:latin typeface="Cambria Math" panose="02040503050406030204" pitchFamily="18" charset="0"/>
                                      </a:rPr>
                                      <m:t>0</m:t>
                                    </m:r>
                                  </m:e>
                                  <m:e>
                                    <m:r>
                                      <a:rPr lang="en-US" sz="1800" i="1">
                                        <a:latin typeface="Cambria Math" panose="02040503050406030204" pitchFamily="18" charset="0"/>
                                      </a:rPr>
                                      <m:t>1</m:t>
                                    </m:r>
                                  </m:e>
                                </m:mr>
                              </m:m>
                            </m:e>
                          </m:mr>
                        </m:m>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m>
                                <m:mPr>
                                  <m:mcs>
                                    <m:mc>
                                      <m:mcPr>
                                        <m:count m:val="2"/>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𝑠</m:t>
                                    </m:r>
                                    <m:r>
                                      <a:rPr lang="en-US" sz="1800" i="1" baseline="-25000">
                                        <a:latin typeface="Cambria Math" panose="02040503050406030204" pitchFamily="18" charset="0"/>
                                      </a:rPr>
                                      <m:t>𝑥</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𝑠</m:t>
                                    </m:r>
                                    <m:r>
                                      <a:rPr lang="en-US" sz="1800" i="1" baseline="-25000">
                                        <a:latin typeface="Cambria Math" panose="02040503050406030204" pitchFamily="18" charset="0"/>
                                      </a:rPr>
                                      <m:t>𝑦</m:t>
                                    </m:r>
                                  </m:e>
                                </m:mr>
                              </m:m>
                            </m:e>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0</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mr>
                              </m:m>
                            </m:e>
                          </m:mr>
                          <m:mr>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0</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mr>
                              </m:m>
                            </m:e>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𝑠</m:t>
                                    </m:r>
                                    <m:r>
                                      <a:rPr lang="en-US" sz="1800" i="1" baseline="-25000">
                                        <a:latin typeface="Cambria Math" panose="02040503050406030204" pitchFamily="18" charset="0"/>
                                      </a:rPr>
                                      <m:t>𝑧</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1</m:t>
                                    </m:r>
                                  </m:e>
                                </m:mr>
                              </m:m>
                            </m:e>
                          </m:mr>
                        </m:m>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1</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1</m:t>
                                    </m:r>
                                  </m:e>
                                </m:mr>
                              </m:m>
                            </m:e>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0</m:t>
                                    </m:r>
                                  </m:e>
                                  <m:e>
                                    <m:r>
                                      <a:rPr lang="en-US" sz="1800" b="0" i="1" smtClean="0">
                                        <a:latin typeface="Cambria Math" panose="02040503050406030204" pitchFamily="18" charset="0"/>
                                      </a:rPr>
                                      <m:t>−</m:t>
                                    </m:r>
                                    <m:r>
                                      <a:rPr lang="en-US" sz="1800" i="1">
                                        <a:latin typeface="Cambria Math" panose="02040503050406030204" pitchFamily="18" charset="0"/>
                                      </a:rPr>
                                      <m:t>𝑥</m:t>
                                    </m:r>
                                    <m:r>
                                      <a:rPr lang="en-US" sz="1800" i="1" baseline="-25000">
                                        <a:latin typeface="Cambria Math" panose="02040503050406030204" pitchFamily="18" charset="0"/>
                                      </a:rPr>
                                      <m:t>𝑓</m:t>
                                    </m:r>
                                  </m:e>
                                </m:mr>
                                <m:mr>
                                  <m:e>
                                    <m:r>
                                      <a:rPr lang="en-US" sz="1800" i="1">
                                        <a:latin typeface="Cambria Math" panose="02040503050406030204" pitchFamily="18" charset="0"/>
                                      </a:rPr>
                                      <m:t>0</m:t>
                                    </m:r>
                                  </m:e>
                                  <m:e>
                                    <m:r>
                                      <a:rPr lang="en-US" sz="1800" b="0" i="1" smtClean="0">
                                        <a:latin typeface="Cambria Math" panose="02040503050406030204" pitchFamily="18" charset="0"/>
                                      </a:rPr>
                                      <m:t>−</m:t>
                                    </m:r>
                                    <m:r>
                                      <a:rPr lang="en-US" sz="1800" i="1">
                                        <a:latin typeface="Cambria Math" panose="02040503050406030204" pitchFamily="18" charset="0"/>
                                      </a:rPr>
                                      <m:t>𝑦</m:t>
                                    </m:r>
                                    <m:r>
                                      <a:rPr lang="en-US" sz="1800" i="1" baseline="-25000">
                                        <a:latin typeface="Cambria Math" panose="02040503050406030204" pitchFamily="18" charset="0"/>
                                      </a:rPr>
                                      <m:t>𝑓</m:t>
                                    </m:r>
                                  </m:e>
                                </m:mr>
                              </m:m>
                            </m:e>
                          </m:mr>
                          <m:mr>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0</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mr>
                              </m:m>
                            </m:e>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1</m:t>
                                    </m:r>
                                  </m:e>
                                  <m:e>
                                    <m:r>
                                      <a:rPr lang="en-US" sz="1800" b="0" i="1" smtClean="0">
                                        <a:latin typeface="Cambria Math" panose="02040503050406030204" pitchFamily="18" charset="0"/>
                                      </a:rPr>
                                      <m:t>−</m:t>
                                    </m:r>
                                    <m:r>
                                      <a:rPr lang="en-US" sz="1800" i="1">
                                        <a:latin typeface="Cambria Math" panose="02040503050406030204" pitchFamily="18" charset="0"/>
                                      </a:rPr>
                                      <m:t>𝑧</m:t>
                                    </m:r>
                                    <m:r>
                                      <a:rPr lang="en-US" sz="1800" i="1" baseline="-25000">
                                        <a:latin typeface="Cambria Math" panose="02040503050406030204" pitchFamily="18" charset="0"/>
                                      </a:rPr>
                                      <m:t>𝑓</m:t>
                                    </m:r>
                                  </m:e>
                                </m:mr>
                                <m:mr>
                                  <m:e>
                                    <m:r>
                                      <a:rPr lang="en-US" sz="1800" i="1">
                                        <a:latin typeface="Cambria Math" panose="02040503050406030204" pitchFamily="18" charset="0"/>
                                      </a:rPr>
                                      <m:t>0</m:t>
                                    </m:r>
                                  </m:e>
                                  <m:e>
                                    <m:r>
                                      <a:rPr lang="en-US" sz="1800" i="1">
                                        <a:latin typeface="Cambria Math" panose="02040503050406030204" pitchFamily="18" charset="0"/>
                                      </a:rPr>
                                      <m:t>1</m:t>
                                    </m:r>
                                  </m:e>
                                </m:mr>
                              </m:m>
                            </m:e>
                          </m:mr>
                        </m:m>
                      </m:e>
                    </m:d>
                    <m:r>
                      <a:rPr lang="en-US" sz="1800" i="1">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e>
                          </m:mr>
                          <m:mr>
                            <m:e>
                              <m:r>
                                <a:rPr lang="en-US" sz="1800" i="1">
                                  <a:latin typeface="Cambria Math" panose="02040503050406030204" pitchFamily="18" charset="0"/>
                                </a:rPr>
                                <m:t>𝑦</m:t>
                              </m:r>
                            </m:e>
                          </m:mr>
                          <m:mr>
                            <m:e>
                              <m:eqArr>
                                <m:eqArrPr>
                                  <m:ctrlPr>
                                    <a:rPr lang="en-US" sz="1800" i="1">
                                      <a:latin typeface="Cambria Math" panose="02040503050406030204" pitchFamily="18" charset="0"/>
                                    </a:rPr>
                                  </m:ctrlPr>
                                </m:eqArrPr>
                                <m:e>
                                  <m:r>
                                    <a:rPr lang="en-US" sz="1800" i="1">
                                      <a:latin typeface="Cambria Math" panose="02040503050406030204" pitchFamily="18" charset="0"/>
                                    </a:rPr>
                                    <m:t>𝑧</m:t>
                                  </m:r>
                                </m:e>
                                <m:e>
                                  <m:r>
                                    <a:rPr lang="en-US" sz="1800" i="1">
                                      <a:latin typeface="Cambria Math" panose="02040503050406030204" pitchFamily="18" charset="0"/>
                                    </a:rPr>
                                    <m:t>1</m:t>
                                  </m:r>
                                </m:e>
                              </m:eqArr>
                            </m:e>
                          </m:mr>
                        </m:m>
                      </m:e>
                    </m:d>
                    <m:r>
                      <a:rPr lang="en-US" sz="1800" i="1">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m>
                                <m:mPr>
                                  <m:mcs>
                                    <m:mc>
                                      <m:mcPr>
                                        <m:count m:val="2"/>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𝑠</m:t>
                                    </m:r>
                                    <m:r>
                                      <a:rPr lang="en-US" sz="1800" i="1" baseline="-25000">
                                        <a:latin typeface="Cambria Math" panose="02040503050406030204" pitchFamily="18" charset="0"/>
                                      </a:rPr>
                                      <m:t>𝑥</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𝑠</m:t>
                                    </m:r>
                                    <m:r>
                                      <a:rPr lang="en-US" sz="1800" i="1" baseline="-25000">
                                        <a:latin typeface="Cambria Math" panose="02040503050406030204" pitchFamily="18" charset="0"/>
                                      </a:rPr>
                                      <m:t>𝑦</m:t>
                                    </m:r>
                                  </m:e>
                                </m:mr>
                              </m:m>
                            </m:e>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0</m:t>
                                    </m:r>
                                  </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𝑠𝑥</m:t>
                                        </m:r>
                                      </m:e>
                                    </m:d>
                                    <m:r>
                                      <a:rPr lang="en-US" sz="1800" b="0" i="1" smtClean="0">
                                        <a:latin typeface="Cambria Math" panose="02040503050406030204" pitchFamily="18" charset="0"/>
                                      </a:rPr>
                                      <m:t>𝑥</m:t>
                                    </m:r>
                                    <m:r>
                                      <a:rPr lang="en-US" sz="1800" b="0" i="1" baseline="-25000" smtClean="0">
                                        <a:latin typeface="Cambria Math" panose="02040503050406030204" pitchFamily="18" charset="0"/>
                                      </a:rPr>
                                      <m:t>𝑓</m:t>
                                    </m:r>
                                  </m:e>
                                </m:mr>
                                <m:mr>
                                  <m:e>
                                    <m:r>
                                      <a:rPr lang="en-US" sz="1800" i="1">
                                        <a:latin typeface="Cambria Math" panose="02040503050406030204" pitchFamily="18" charset="0"/>
                                      </a:rPr>
                                      <m:t>0</m:t>
                                    </m:r>
                                  </m:e>
                                  <m:e>
                                    <m:d>
                                      <m:dPr>
                                        <m:ctrlPr>
                                          <a:rPr lang="en-US" sz="1800" i="1">
                                            <a:latin typeface="Cambria Math" panose="02040503050406030204" pitchFamily="18" charset="0"/>
                                          </a:rPr>
                                        </m:ctrlPr>
                                      </m:dPr>
                                      <m:e>
                                        <m:r>
                                          <a:rPr lang="en-US" sz="1800" i="1">
                                            <a:latin typeface="Cambria Math" panose="02040503050406030204" pitchFamily="18" charset="0"/>
                                          </a:rPr>
                                          <m:t>1−</m:t>
                                        </m:r>
                                        <m:r>
                                          <a:rPr lang="en-US" sz="1800" i="1">
                                            <a:latin typeface="Cambria Math" panose="02040503050406030204" pitchFamily="18" charset="0"/>
                                          </a:rPr>
                                          <m:t>𝑠𝑦</m:t>
                                        </m:r>
                                      </m:e>
                                    </m:d>
                                    <m:r>
                                      <a:rPr lang="en-US" sz="1800" b="0" i="1" smtClean="0">
                                        <a:latin typeface="Cambria Math" panose="02040503050406030204" pitchFamily="18" charset="0"/>
                                      </a:rPr>
                                      <m:t>𝑦</m:t>
                                    </m:r>
                                    <m:r>
                                      <a:rPr lang="en-US" sz="1800" i="1" baseline="-25000">
                                        <a:latin typeface="Cambria Math" panose="02040503050406030204" pitchFamily="18" charset="0"/>
                                      </a:rPr>
                                      <m:t>𝑓</m:t>
                                    </m:r>
                                  </m:e>
                                </m:mr>
                              </m:m>
                            </m:e>
                          </m:mr>
                          <m:mr>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0</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mr>
                              </m:m>
                            </m:e>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𝑠</m:t>
                                    </m:r>
                                    <m:r>
                                      <a:rPr lang="en-US" sz="1800" i="1" baseline="-25000">
                                        <a:latin typeface="Cambria Math" panose="02040503050406030204" pitchFamily="18" charset="0"/>
                                      </a:rPr>
                                      <m:t>𝑧</m:t>
                                    </m:r>
                                  </m:e>
                                  <m:e>
                                    <m:d>
                                      <m:dPr>
                                        <m:ctrlPr>
                                          <a:rPr lang="en-US" sz="1800" i="1">
                                            <a:latin typeface="Cambria Math" panose="02040503050406030204" pitchFamily="18" charset="0"/>
                                          </a:rPr>
                                        </m:ctrlPr>
                                      </m:dPr>
                                      <m:e>
                                        <m:r>
                                          <a:rPr lang="en-US" sz="1800" i="1">
                                            <a:latin typeface="Cambria Math" panose="02040503050406030204" pitchFamily="18" charset="0"/>
                                          </a:rPr>
                                          <m:t>1−</m:t>
                                        </m:r>
                                        <m:r>
                                          <a:rPr lang="en-US" sz="1800" i="1">
                                            <a:latin typeface="Cambria Math" panose="02040503050406030204" pitchFamily="18" charset="0"/>
                                          </a:rPr>
                                          <m:t>𝑠𝑧</m:t>
                                        </m:r>
                                      </m:e>
                                    </m:d>
                                    <m:r>
                                      <a:rPr lang="en-US" sz="1800" b="0" i="1" smtClean="0">
                                        <a:latin typeface="Cambria Math" panose="02040503050406030204" pitchFamily="18" charset="0"/>
                                      </a:rPr>
                                      <m:t>𝑧</m:t>
                                    </m:r>
                                    <m:r>
                                      <a:rPr lang="en-US" sz="1800" i="1" baseline="-25000">
                                        <a:latin typeface="Cambria Math" panose="02040503050406030204" pitchFamily="18" charset="0"/>
                                      </a:rPr>
                                      <m:t>𝑓</m:t>
                                    </m:r>
                                  </m:e>
                                </m:mr>
                                <m:mr>
                                  <m:e>
                                    <m:r>
                                      <a:rPr lang="en-US" sz="1800" i="1">
                                        <a:latin typeface="Cambria Math" panose="02040503050406030204" pitchFamily="18" charset="0"/>
                                      </a:rPr>
                                      <m:t>0</m:t>
                                    </m:r>
                                  </m:e>
                                  <m:e>
                                    <m:r>
                                      <a:rPr lang="en-US" sz="1800" i="1">
                                        <a:latin typeface="Cambria Math" panose="02040503050406030204" pitchFamily="18" charset="0"/>
                                      </a:rPr>
                                      <m:t>1</m:t>
                                    </m:r>
                                  </m:e>
                                </m:mr>
                              </m:m>
                            </m:e>
                          </m:mr>
                        </m:m>
                      </m:e>
                    </m:d>
                  </m:oMath>
                </a14:m>
                <a:endParaRPr lang="en-US" sz="1800"/>
              </a:p>
              <a:p>
                <a:pPr lvl="1">
                  <a:buFont typeface="Wingdings" panose="05000000000000000000" pitchFamily="2" charset="2"/>
                  <a:buChar char="§"/>
                </a:pPr>
                <a:endParaRPr lang="en-US"/>
              </a:p>
              <a:p>
                <a:endParaRPr lang="en-US" sz="18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72511" y="1313134"/>
                <a:ext cx="9601199" cy="5072745"/>
              </a:xfrm>
              <a:blipFill>
                <a:blip r:embed="rId2"/>
                <a:stretch>
                  <a:fillRect l="-44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31E6FED-B2C4-4ED7-ADE4-1CF150EAB92D}"/>
              </a:ext>
            </a:extLst>
          </p:cNvPr>
          <p:cNvPicPr>
            <a:picLocks noChangeAspect="1"/>
          </p:cNvPicPr>
          <p:nvPr/>
        </p:nvPicPr>
        <p:blipFill>
          <a:blip r:embed="rId3"/>
          <a:stretch>
            <a:fillRect/>
          </a:stretch>
        </p:blipFill>
        <p:spPr>
          <a:xfrm>
            <a:off x="1783734" y="5114925"/>
            <a:ext cx="6162675" cy="1743075"/>
          </a:xfrm>
          <a:prstGeom prst="rect">
            <a:avLst/>
          </a:prstGeom>
        </p:spPr>
      </p:pic>
    </p:spTree>
    <p:extLst>
      <p:ext uri="{BB962C8B-B14F-4D97-AF65-F5344CB8AC3E}">
        <p14:creationId xmlns:p14="http://schemas.microsoft.com/office/powerpoint/2010/main" val="2926203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31590"/>
          </a:xfrm>
        </p:spPr>
        <p:txBody>
          <a:bodyPr>
            <a:normAutofit/>
          </a:bodyPr>
          <a:lstStyle/>
          <a:p>
            <a:r>
              <a:rPr lang="en-US" b="1"/>
              <a:t>CÁC PHÉP BIẾN ĐỔI HÌNH HỌC BA CHIỀU</a:t>
            </a:r>
          </a:p>
        </p:txBody>
      </p:sp>
      <p:sp>
        <p:nvSpPr>
          <p:cNvPr id="3" name="Content Placeholder 2"/>
          <p:cNvSpPr>
            <a:spLocks noGrp="1"/>
          </p:cNvSpPr>
          <p:nvPr>
            <p:ph idx="1"/>
          </p:nvPr>
        </p:nvSpPr>
        <p:spPr>
          <a:xfrm>
            <a:off x="2589212" y="1264554"/>
            <a:ext cx="8915400" cy="5072745"/>
          </a:xfrm>
        </p:spPr>
        <p:txBody>
          <a:bodyPr>
            <a:normAutofit/>
          </a:bodyPr>
          <a:lstStyle/>
          <a:p>
            <a:r>
              <a:rPr lang="en-US" sz="1600" b="1"/>
              <a:t>Phép quay 3 chiều</a:t>
            </a:r>
            <a:endParaRPr lang="en-US" sz="1600"/>
          </a:p>
          <a:p>
            <a:r>
              <a:rPr lang="en-US" sz="1600">
                <a:solidFill>
                  <a:srgbClr val="FF0000"/>
                </a:solidFill>
              </a:rPr>
              <a:t>Quay quanh các trục toạ độ</a:t>
            </a:r>
          </a:p>
          <a:p>
            <a:r>
              <a:rPr lang="en-US" sz="1600"/>
              <a:t>Cách xác định chiều quay dương</a:t>
            </a:r>
          </a:p>
          <a:p>
            <a:endParaRPr lang="en-US" sz="1600"/>
          </a:p>
          <a:p>
            <a:endParaRPr lang="en-US" sz="1600"/>
          </a:p>
          <a:p>
            <a:r>
              <a:rPr lang="en-US" sz="1600"/>
              <a:t>Phép quay các trục tọa độ:</a:t>
            </a:r>
          </a:p>
          <a:p>
            <a:r>
              <a:rPr lang="en-US" sz="1600"/>
              <a:t>x</a:t>
            </a:r>
            <a:r>
              <a:rPr lang="en-US" sz="1600">
                <a:sym typeface="Wingdings" panose="05000000000000000000" pitchFamily="2" charset="2"/>
              </a:rPr>
              <a:t></a:t>
            </a:r>
            <a:r>
              <a:rPr lang="en-US" sz="1600"/>
              <a:t> y </a:t>
            </a:r>
            <a:r>
              <a:rPr lang="en-US" sz="1600">
                <a:sym typeface="Wingdings" panose="05000000000000000000" pitchFamily="2" charset="2"/>
              </a:rPr>
              <a:t></a:t>
            </a:r>
            <a:r>
              <a:rPr lang="en-US" sz="1600"/>
              <a:t>z </a:t>
            </a:r>
            <a:r>
              <a:rPr lang="en-US" sz="1600">
                <a:sym typeface="Wingdings" panose="05000000000000000000" pitchFamily="2" charset="2"/>
              </a:rPr>
              <a:t> </a:t>
            </a:r>
            <a:r>
              <a:rPr lang="en-US" sz="1600"/>
              <a:t>x</a:t>
            </a:r>
          </a:p>
          <a:p>
            <a:endParaRPr lang="en-US" sz="1600"/>
          </a:p>
          <a:p>
            <a:endParaRPr lang="en-US" sz="1600"/>
          </a:p>
          <a:p>
            <a:endParaRPr lang="en-US" sz="1600"/>
          </a:p>
          <a:p>
            <a:endParaRPr lang="en-US" sz="1600"/>
          </a:p>
          <a:p>
            <a:endParaRPr lang="en-US" sz="1600"/>
          </a:p>
        </p:txBody>
      </p:sp>
      <p:pic>
        <p:nvPicPr>
          <p:cNvPr id="5" name="Picture 4"/>
          <p:cNvPicPr>
            <a:picLocks noChangeAspect="1"/>
          </p:cNvPicPr>
          <p:nvPr/>
        </p:nvPicPr>
        <p:blipFill>
          <a:blip r:embed="rId2"/>
          <a:stretch>
            <a:fillRect/>
          </a:stretch>
        </p:blipFill>
        <p:spPr>
          <a:xfrm>
            <a:off x="6096000" y="1264554"/>
            <a:ext cx="2867369" cy="2134737"/>
          </a:xfrm>
          <a:prstGeom prst="rect">
            <a:avLst/>
          </a:prstGeom>
        </p:spPr>
      </p:pic>
      <p:pic>
        <p:nvPicPr>
          <p:cNvPr id="6" name="Picture 5"/>
          <p:cNvPicPr>
            <a:picLocks noChangeAspect="1"/>
          </p:cNvPicPr>
          <p:nvPr/>
        </p:nvPicPr>
        <p:blipFill>
          <a:blip r:embed="rId3"/>
          <a:stretch>
            <a:fillRect/>
          </a:stretch>
        </p:blipFill>
        <p:spPr>
          <a:xfrm>
            <a:off x="7560520" y="2728001"/>
            <a:ext cx="3300004" cy="1939476"/>
          </a:xfrm>
          <a:prstGeom prst="rect">
            <a:avLst/>
          </a:prstGeom>
        </p:spPr>
      </p:pic>
      <p:pic>
        <p:nvPicPr>
          <p:cNvPr id="7" name="Picture 6"/>
          <p:cNvPicPr>
            <a:picLocks noChangeAspect="1"/>
          </p:cNvPicPr>
          <p:nvPr/>
        </p:nvPicPr>
        <p:blipFill>
          <a:blip r:embed="rId4"/>
          <a:stretch>
            <a:fillRect/>
          </a:stretch>
        </p:blipFill>
        <p:spPr>
          <a:xfrm>
            <a:off x="9389182" y="4438081"/>
            <a:ext cx="2626346" cy="2018284"/>
          </a:xfrm>
          <a:prstGeom prst="rect">
            <a:avLst/>
          </a:prstGeom>
        </p:spPr>
      </p:pic>
      <p:pic>
        <p:nvPicPr>
          <p:cNvPr id="8" name="Picture 7" descr="A picture containing clock, object, indoor, sky&#10;&#10;Description automatically generated">
            <a:extLst>
              <a:ext uri="{FF2B5EF4-FFF2-40B4-BE49-F238E27FC236}">
                <a16:creationId xmlns:a16="http://schemas.microsoft.com/office/drawing/2014/main" id="{4B928AC6-01CC-4115-AA6D-5EB6FEE6108A}"/>
              </a:ext>
            </a:extLst>
          </p:cNvPr>
          <p:cNvPicPr>
            <a:picLocks noChangeAspect="1"/>
          </p:cNvPicPr>
          <p:nvPr/>
        </p:nvPicPr>
        <p:blipFill>
          <a:blip r:embed="rId5"/>
          <a:stretch>
            <a:fillRect/>
          </a:stretch>
        </p:blipFill>
        <p:spPr>
          <a:xfrm>
            <a:off x="2551212" y="4807862"/>
            <a:ext cx="5154944" cy="1865082"/>
          </a:xfrm>
          <a:prstGeom prst="rect">
            <a:avLst/>
          </a:prstGeom>
        </p:spPr>
      </p:pic>
    </p:spTree>
    <p:extLst>
      <p:ext uri="{BB962C8B-B14F-4D97-AF65-F5344CB8AC3E}">
        <p14:creationId xmlns:p14="http://schemas.microsoft.com/office/powerpoint/2010/main" val="3667747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31590"/>
          </a:xfrm>
        </p:spPr>
        <p:txBody>
          <a:bodyPr>
            <a:normAutofit/>
          </a:bodyPr>
          <a:lstStyle/>
          <a:p>
            <a:r>
              <a:rPr lang="en-US" b="1"/>
              <a:t>CÁC PHÉP BIẾN ĐỔI HÌNH HỌC BA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264554"/>
                <a:ext cx="8915400" cy="5072745"/>
              </a:xfrm>
            </p:spPr>
            <p:txBody>
              <a:bodyPr>
                <a:normAutofit/>
              </a:bodyPr>
              <a:lstStyle/>
              <a:p>
                <a:r>
                  <a:rPr lang="en-US" sz="2400" b="1"/>
                  <a:t>TỌA ĐỘ ĐỒNG NHẤT VÀ CÁC PHÉP BIẾN ĐỔI</a:t>
                </a:r>
              </a:p>
              <a:p>
                <a:r>
                  <a:rPr lang="en-US" sz="1600" b="1"/>
                  <a:t>Phép quay 3 chiều</a:t>
                </a:r>
                <a:endParaRPr lang="en-US" sz="1600"/>
              </a:p>
              <a:p>
                <a:r>
                  <a:rPr lang="en-US" sz="1600">
                    <a:solidFill>
                      <a:srgbClr val="FF0000"/>
                    </a:solidFill>
                  </a:rPr>
                  <a:t>Quay quanh các trục toạ độ</a:t>
                </a:r>
              </a:p>
              <a:p>
                <a:r>
                  <a:rPr lang="vi-VN" sz="1600"/>
                  <a:t>Đơn giản nhất là phép quay quanh các trục toạ độ ox,oy và oz với góc dương</a:t>
                </a:r>
                <a:endParaRPr lang="en-US" sz="1600"/>
              </a:p>
              <a:p>
                <a:r>
                  <a:rPr lang="vi-VN" sz="1600"/>
                  <a:t>Khi này phép quay lại đưa về phép quay không gian 2D quanh gốc toạ độ</a:t>
                </a:r>
                <a:endParaRPr lang="en-US" sz="1600"/>
              </a:p>
              <a:p>
                <a:r>
                  <a:rPr lang="en-US" sz="1600"/>
                  <a:t>Quay quanh trục oz:</a:t>
                </a:r>
                <a:r>
                  <a:rPr lang="en-US" sz="1600" b="1"/>
                  <a:t> P’ = R</a:t>
                </a:r>
                <a:r>
                  <a:rPr lang="en-US" sz="1600" b="1" baseline="-25000"/>
                  <a:t>z</a:t>
                </a:r>
                <a:r>
                  <a:rPr lang="en-US" sz="1600" b="1"/>
                  <a:t>(</a:t>
                </a:r>
                <a14:m>
                  <m:oMath xmlns:m="http://schemas.openxmlformats.org/officeDocument/2006/math">
                    <m:r>
                      <a:rPr lang="en-US" sz="1600" b="1" i="1">
                        <a:latin typeface="Cambria Math" panose="02040503050406030204" pitchFamily="18" charset="0"/>
                        <a:ea typeface="Cambria Math" panose="02040503050406030204" pitchFamily="18" charset="0"/>
                      </a:rPr>
                      <m:t>𝜶</m:t>
                    </m:r>
                  </m:oMath>
                </a14:m>
                <a:r>
                  <a:rPr lang="en-US" sz="1600" b="1"/>
                  <a:t>) . P</a:t>
                </a:r>
              </a:p>
              <a:p>
                <a14:m>
                  <m:oMath xmlns:m="http://schemas.openxmlformats.org/officeDocument/2006/math">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𝑥</m:t>
                              </m:r>
                              <m:r>
                                <a:rPr lang="en-US" sz="1600" i="1">
                                  <a:latin typeface="Cambria Math" panose="02040503050406030204" pitchFamily="18" charset="0"/>
                                </a:rPr>
                                <m:t>′</m:t>
                              </m:r>
                            </m:e>
                          </m:mr>
                          <m:mr>
                            <m:e>
                              <m:r>
                                <a:rPr lang="en-US" sz="1600" i="1">
                                  <a:latin typeface="Cambria Math" panose="02040503050406030204" pitchFamily="18" charset="0"/>
                                </a:rPr>
                                <m:t>𝑦</m:t>
                              </m:r>
                              <m:r>
                                <a:rPr lang="en-US" sz="1600" i="1">
                                  <a:latin typeface="Cambria Math" panose="02040503050406030204" pitchFamily="18" charset="0"/>
                                </a:rPr>
                                <m:t>′</m:t>
                              </m:r>
                            </m:e>
                          </m:mr>
                          <m:mr>
                            <m:e>
                              <m:eqArr>
                                <m:eqArrPr>
                                  <m:ctrlPr>
                                    <a:rPr lang="en-US" sz="1600" i="1">
                                      <a:latin typeface="Cambria Math" panose="02040503050406030204" pitchFamily="18" charset="0"/>
                                    </a:rPr>
                                  </m:ctrlPr>
                                </m:eqArrPr>
                                <m:e>
                                  <m:r>
                                    <a:rPr lang="en-US" sz="1600" i="1">
                                      <a:latin typeface="Cambria Math" panose="02040503050406030204" pitchFamily="18" charset="0"/>
                                    </a:rPr>
                                    <m:t>𝑧</m:t>
                                  </m:r>
                                  <m:r>
                                    <a:rPr lang="en-US" sz="1600" i="1">
                                      <a:latin typeface="Cambria Math" panose="02040503050406030204" pitchFamily="18" charset="0"/>
                                    </a:rPr>
                                    <m:t>′</m:t>
                                  </m:r>
                                </m:e>
                                <m:e>
                                  <m:r>
                                    <a:rPr lang="en-US" sz="1600" i="1">
                                      <a:latin typeface="Cambria Math" panose="02040503050406030204" pitchFamily="18" charset="0"/>
                                    </a:rPr>
                                    <m:t>1</m:t>
                                  </m:r>
                                </m:e>
                              </m:eqArr>
                            </m:e>
                          </m:mr>
                        </m:m>
                      </m:e>
                    </m:d>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2"/>
                                  <m:mcJc m:val="center"/>
                                </m:mcPr>
                              </m:mc>
                            </m:mcs>
                            <m:ctrlPr>
                              <a:rPr lang="en-US" sz="1600" i="1" smtClean="0">
                                <a:latin typeface="Cambria Math" panose="02040503050406030204" pitchFamily="18" charset="0"/>
                              </a:rPr>
                            </m:ctrlPr>
                          </m:mPr>
                          <m:mr>
                            <m:e>
                              <m:m>
                                <m:mPr>
                                  <m:mcs>
                                    <m:mc>
                                      <m:mcPr>
                                        <m:count m:val="2"/>
                                        <m:mcJc m:val="center"/>
                                      </m:mcPr>
                                    </m:mc>
                                  </m:mcs>
                                  <m:ctrlPr>
                                    <a:rPr lang="en-US" sz="1600" i="1" smtClean="0">
                                      <a:latin typeface="Cambria Math" panose="02040503050406030204" pitchFamily="18" charset="0"/>
                                    </a:rPr>
                                  </m:ctrlPr>
                                </m:mPr>
                                <m:mr>
                                  <m:e>
                                    <m:r>
                                      <a:rPr lang="en-US" sz="1600" i="1">
                                        <a:latin typeface="Cambria Math" panose="02040503050406030204" pitchFamily="18" charset="0"/>
                                      </a:rPr>
                                      <m:t>𝑐𝑜𝑠</m:t>
                                    </m:r>
                                    <m:r>
                                      <a:rPr lang="en-US" sz="1600" i="1">
                                        <a:latin typeface="Cambria Math" panose="02040503050406030204" pitchFamily="18" charset="0"/>
                                        <a:ea typeface="Cambria Math" panose="02040503050406030204" pitchFamily="18" charset="0"/>
                                      </a:rPr>
                                      <m:t>𝛼</m:t>
                                    </m:r>
                                  </m:e>
                                  <m:e>
                                    <m:r>
                                      <a:rPr lang="en-US" sz="1600" b="0" i="1" smtClean="0">
                                        <a:latin typeface="Cambria Math" panose="02040503050406030204" pitchFamily="18" charset="0"/>
                                      </a:rPr>
                                      <m:t>−</m:t>
                                    </m:r>
                                    <m:r>
                                      <a:rPr lang="en-US" sz="1600" i="1">
                                        <a:latin typeface="Cambria Math" panose="02040503050406030204" pitchFamily="18" charset="0"/>
                                        <a:ea typeface="Cambria Math" panose="02040503050406030204" pitchFamily="18" charset="0"/>
                                      </a:rPr>
                                      <m:t>𝑠𝑖𝑛</m:t>
                                    </m:r>
                                    <m:r>
                                      <a:rPr lang="en-US" sz="1600" i="1">
                                        <a:latin typeface="Cambria Math" panose="02040503050406030204" pitchFamily="18" charset="0"/>
                                        <a:ea typeface="Cambria Math" panose="02040503050406030204" pitchFamily="18" charset="0"/>
                                      </a:rPr>
                                      <m:t>𝛼</m:t>
                                    </m:r>
                                  </m:e>
                                </m:mr>
                                <m:mr>
                                  <m:e>
                                    <m:r>
                                      <a:rPr lang="en-US" sz="1600" i="1">
                                        <a:latin typeface="Cambria Math" panose="02040503050406030204" pitchFamily="18" charset="0"/>
                                        <a:ea typeface="Cambria Math" panose="02040503050406030204" pitchFamily="18" charset="0"/>
                                      </a:rPr>
                                      <m:t>𝑠𝑖𝑛</m:t>
                                    </m:r>
                                    <m:r>
                                      <a:rPr lang="en-US" sz="1600" i="1">
                                        <a:latin typeface="Cambria Math" panose="02040503050406030204" pitchFamily="18" charset="0"/>
                                        <a:ea typeface="Cambria Math" panose="02040503050406030204" pitchFamily="18" charset="0"/>
                                      </a:rPr>
                                      <m:t>𝛼</m:t>
                                    </m:r>
                                  </m:e>
                                  <m:e>
                                    <m:r>
                                      <a:rPr lang="en-US" sz="1600" i="1">
                                        <a:latin typeface="Cambria Math" panose="02040503050406030204" pitchFamily="18" charset="0"/>
                                      </a:rPr>
                                      <m:t>𝑐𝑜𝑠</m:t>
                                    </m:r>
                                    <m:r>
                                      <a:rPr lang="en-US" sz="1600" i="1">
                                        <a:latin typeface="Cambria Math" panose="02040503050406030204" pitchFamily="18" charset="0"/>
                                        <a:ea typeface="Cambria Math" panose="02040503050406030204" pitchFamily="18" charset="0"/>
                                      </a:rPr>
                                      <m:t>𝛼</m:t>
                                    </m:r>
                                  </m:e>
                                </m:mr>
                              </m:m>
                            </m:e>
                            <m:e>
                              <m:m>
                                <m:mPr>
                                  <m:mcs>
                                    <m:mc>
                                      <m:mcPr>
                                        <m:count m:val="2"/>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0</m:t>
                                    </m:r>
                                  </m:e>
                                  <m:e>
                                    <m:r>
                                      <a:rPr lang="en-US" sz="1600" b="0" i="1" smtClean="0">
                                        <a:latin typeface="Cambria Math" panose="02040503050406030204" pitchFamily="18" charset="0"/>
                                      </a:rPr>
                                      <m:t>0</m:t>
                                    </m:r>
                                  </m:e>
                                </m:mr>
                                <m:mr>
                                  <m:e>
                                    <m:r>
                                      <a:rPr lang="en-US" sz="1600" b="0" i="1" smtClean="0">
                                        <a:latin typeface="Cambria Math" panose="02040503050406030204" pitchFamily="18" charset="0"/>
                                      </a:rPr>
                                      <m:t>0</m:t>
                                    </m:r>
                                  </m:e>
                                  <m:e>
                                    <m:r>
                                      <a:rPr lang="en-US" sz="1600" b="0" i="1" smtClean="0">
                                        <a:latin typeface="Cambria Math" panose="02040503050406030204" pitchFamily="18" charset="0"/>
                                      </a:rPr>
                                      <m:t>0</m:t>
                                    </m:r>
                                  </m:e>
                                </m:mr>
                              </m:m>
                            </m:e>
                          </m:mr>
                          <m:mr>
                            <m:e>
                              <m:m>
                                <m:mPr>
                                  <m:mcs>
                                    <m:mc>
                                      <m:mcPr>
                                        <m:count m:val="2"/>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0</m:t>
                                    </m:r>
                                  </m:e>
                                  <m:e>
                                    <m:r>
                                      <a:rPr lang="en-US" sz="1600" b="0" i="1" smtClean="0">
                                        <a:latin typeface="Cambria Math" panose="02040503050406030204" pitchFamily="18" charset="0"/>
                                      </a:rPr>
                                      <m:t>0</m:t>
                                    </m:r>
                                  </m:e>
                                </m:mr>
                                <m:mr>
                                  <m:e>
                                    <m:r>
                                      <a:rPr lang="en-US" sz="1600" b="0" i="1" smtClean="0">
                                        <a:latin typeface="Cambria Math" panose="02040503050406030204" pitchFamily="18" charset="0"/>
                                      </a:rPr>
                                      <m:t>0</m:t>
                                    </m:r>
                                  </m:e>
                                  <m:e>
                                    <m:r>
                                      <a:rPr lang="en-US" sz="1600" b="0" i="1" smtClean="0">
                                        <a:latin typeface="Cambria Math" panose="02040503050406030204" pitchFamily="18" charset="0"/>
                                      </a:rPr>
                                      <m:t>0</m:t>
                                    </m:r>
                                  </m:e>
                                </m:mr>
                              </m:m>
                            </m:e>
                            <m:e>
                              <m:m>
                                <m:mPr>
                                  <m:mcs>
                                    <m:mc>
                                      <m:mcPr>
                                        <m:count m:val="2"/>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0</m:t>
                                    </m:r>
                                  </m:e>
                                </m:mr>
                                <m:mr>
                                  <m:e>
                                    <m:r>
                                      <a:rPr lang="en-US" sz="1600" b="0" i="1" smtClean="0">
                                        <a:latin typeface="Cambria Math" panose="02040503050406030204" pitchFamily="18" charset="0"/>
                                      </a:rPr>
                                      <m:t>0</m:t>
                                    </m:r>
                                  </m:e>
                                  <m:e>
                                    <m:r>
                                      <a:rPr lang="en-US" sz="1600" b="0" i="1" smtClean="0">
                                        <a:latin typeface="Cambria Math" panose="02040503050406030204" pitchFamily="18" charset="0"/>
                                      </a:rPr>
                                      <m:t>1</m:t>
                                    </m:r>
                                  </m:e>
                                </m:mr>
                              </m:m>
                            </m:e>
                          </m:mr>
                        </m:m>
                      </m:e>
                    </m:d>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𝑥</m:t>
                              </m:r>
                            </m:e>
                          </m:mr>
                          <m:mr>
                            <m:e>
                              <m:r>
                                <a:rPr lang="en-US" sz="1600" i="1">
                                  <a:latin typeface="Cambria Math" panose="02040503050406030204" pitchFamily="18" charset="0"/>
                                </a:rPr>
                                <m:t>𝑦</m:t>
                              </m:r>
                            </m:e>
                          </m:mr>
                          <m:mr>
                            <m:e>
                              <m:eqArr>
                                <m:eqArrPr>
                                  <m:ctrlPr>
                                    <a:rPr lang="en-US" sz="1600" i="1">
                                      <a:latin typeface="Cambria Math" panose="02040503050406030204" pitchFamily="18" charset="0"/>
                                    </a:rPr>
                                  </m:ctrlPr>
                                </m:eqArrPr>
                                <m:e>
                                  <m:r>
                                    <a:rPr lang="en-US" sz="1600" i="1">
                                      <a:latin typeface="Cambria Math" panose="02040503050406030204" pitchFamily="18" charset="0"/>
                                    </a:rPr>
                                    <m:t>𝑧</m:t>
                                  </m:r>
                                </m:e>
                                <m:e>
                                  <m:r>
                                    <a:rPr lang="en-US" sz="1600" i="1">
                                      <a:latin typeface="Cambria Math" panose="02040503050406030204" pitchFamily="18" charset="0"/>
                                    </a:rPr>
                                    <m:t>1</m:t>
                                  </m:r>
                                </m:e>
                              </m:eqArr>
                            </m:e>
                          </m:mr>
                        </m:m>
                      </m:e>
                    </m:d>
                  </m:oMath>
                </a14:m>
                <a:endParaRPr lang="en-US" sz="1600"/>
              </a:p>
              <a:p>
                <a14:m>
                  <m:oMath xmlns:m="http://schemas.openxmlformats.org/officeDocument/2006/math">
                    <m:d>
                      <m:dPr>
                        <m:begChr m:val="{"/>
                        <m:endChr m:val=""/>
                        <m:ctrlPr>
                          <a:rPr lang="en-US" sz="1600" i="1" smtClean="0">
                            <a:latin typeface="Cambria Math" panose="02040503050406030204" pitchFamily="18" charset="0"/>
                          </a:rPr>
                        </m:ctrlPr>
                      </m:dPr>
                      <m:e>
                        <m:eqArr>
                          <m:eqArrPr>
                            <m:ctrlPr>
                              <a:rPr lang="en-US" sz="1600" i="1" smtClean="0">
                                <a:latin typeface="Cambria Math" panose="02040503050406030204" pitchFamily="18" charset="0"/>
                              </a:rPr>
                            </m:ctrlPr>
                          </m:eqArr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r>
                              <a:rPr lang="en-US" sz="1600" b="0" i="1" smtClean="0">
                                <a:latin typeface="Cambria Math" panose="02040503050406030204" pitchFamily="18" charset="0"/>
                              </a:rPr>
                              <m:t>𝑥𝑐𝑜𝑠</m:t>
                            </m:r>
                            <m:r>
                              <a:rPr lang="en-US" sz="1600" b="0" i="1" smtClean="0">
                                <a:latin typeface="Cambria Math" panose="02040503050406030204" pitchFamily="18" charset="0"/>
                                <a:ea typeface="Cambria Math" panose="02040503050406030204" pitchFamily="18" charset="0"/>
                              </a:rPr>
                              <m:t>𝛼</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𝑦𝑠𝑖𝑛</m:t>
                            </m:r>
                            <m:r>
                              <a:rPr lang="en-US" sz="1600" b="0" i="1" smtClean="0">
                                <a:latin typeface="Cambria Math" panose="02040503050406030204" pitchFamily="18" charset="0"/>
                                <a:ea typeface="Cambria Math" panose="02040503050406030204" pitchFamily="18" charset="0"/>
                              </a:rPr>
                              <m:t>𝛼</m:t>
                            </m:r>
                          </m:e>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r>
                              <a:rPr lang="en-US" sz="1600" b="0" i="1" smtClean="0">
                                <a:latin typeface="Cambria Math" panose="02040503050406030204" pitchFamily="18" charset="0"/>
                              </a:rPr>
                              <m:t>𝑥𝑠𝑖𝑛</m:t>
                            </m:r>
                            <m:r>
                              <a:rPr lang="en-US" sz="1600" b="0" i="1" smtClean="0">
                                <a:latin typeface="Cambria Math" panose="02040503050406030204" pitchFamily="18" charset="0"/>
                                <a:ea typeface="Cambria Math" panose="02040503050406030204" pitchFamily="18" charset="0"/>
                              </a:rPr>
                              <m:t>𝛼</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𝑦𝑐𝑜𝑠</m:t>
                            </m:r>
                            <m:r>
                              <a:rPr lang="en-US" sz="1600" b="0" i="1" smtClean="0">
                                <a:latin typeface="Cambria Math" panose="02040503050406030204" pitchFamily="18" charset="0"/>
                                <a:ea typeface="Cambria Math" panose="02040503050406030204" pitchFamily="18" charset="0"/>
                              </a:rPr>
                              <m:t>𝛼</m:t>
                            </m:r>
                          </m:e>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𝑧</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r>
                              <a:rPr lang="en-US" sz="1600" b="0" i="1" smtClean="0">
                                <a:latin typeface="Cambria Math" panose="02040503050406030204" pitchFamily="18" charset="0"/>
                              </a:rPr>
                              <m:t>𝑧</m:t>
                            </m:r>
                          </m:e>
                        </m:eqArr>
                      </m:e>
                    </m:d>
                  </m:oMath>
                </a14:m>
                <a:endParaRPr lang="en-US" sz="16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264554"/>
                <a:ext cx="8915400" cy="5072745"/>
              </a:xfrm>
              <a:blipFill>
                <a:blip r:embed="rId2"/>
                <a:stretch>
                  <a:fillRect l="-958" t="-24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9062838" y="3429000"/>
            <a:ext cx="2973724" cy="1735137"/>
          </a:xfrm>
          <a:prstGeom prst="rect">
            <a:avLst/>
          </a:prstGeom>
        </p:spPr>
      </p:pic>
      <p:pic>
        <p:nvPicPr>
          <p:cNvPr id="8" name="Picture 7"/>
          <p:cNvPicPr>
            <a:picLocks noChangeAspect="1"/>
          </p:cNvPicPr>
          <p:nvPr/>
        </p:nvPicPr>
        <p:blipFill>
          <a:blip r:embed="rId4"/>
          <a:stretch>
            <a:fillRect/>
          </a:stretch>
        </p:blipFill>
        <p:spPr>
          <a:xfrm>
            <a:off x="9062838" y="4951371"/>
            <a:ext cx="2973724" cy="1735137"/>
          </a:xfrm>
          <a:prstGeom prst="rect">
            <a:avLst/>
          </a:prstGeom>
        </p:spPr>
      </p:pic>
    </p:spTree>
    <p:extLst>
      <p:ext uri="{BB962C8B-B14F-4D97-AF65-F5344CB8AC3E}">
        <p14:creationId xmlns:p14="http://schemas.microsoft.com/office/powerpoint/2010/main" val="1201799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31590"/>
          </a:xfrm>
        </p:spPr>
        <p:txBody>
          <a:bodyPr>
            <a:normAutofit/>
          </a:bodyPr>
          <a:lstStyle/>
          <a:p>
            <a:r>
              <a:rPr lang="en-US" b="1"/>
              <a:t>CÁC PHÉP BIẾN ĐỔI HÌNH HỌC BA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264554"/>
                <a:ext cx="8915400" cy="5072745"/>
              </a:xfrm>
            </p:spPr>
            <p:txBody>
              <a:bodyPr>
                <a:normAutofit/>
              </a:bodyPr>
              <a:lstStyle/>
              <a:p>
                <a:r>
                  <a:rPr lang="en-US" sz="2400" b="1"/>
                  <a:t>TỌA ĐỘ ĐỒNG NHẤT VÀ CÁC PHÉP BIẾN ĐỔI</a:t>
                </a:r>
              </a:p>
              <a:p>
                <a:r>
                  <a:rPr lang="en-US" sz="1600" b="1"/>
                  <a:t>Phép quay 3 chiều</a:t>
                </a:r>
                <a:endParaRPr lang="en-US" sz="1600"/>
              </a:p>
              <a:p>
                <a:r>
                  <a:rPr lang="en-US" sz="1600">
                    <a:solidFill>
                      <a:srgbClr val="FF0000"/>
                    </a:solidFill>
                  </a:rPr>
                  <a:t>Quay quanh các trục toạ độ</a:t>
                </a:r>
              </a:p>
              <a:p>
                <a:r>
                  <a:rPr lang="en-US" sz="1600"/>
                  <a:t>Quay quanh trục ox:</a:t>
                </a:r>
              </a:p>
              <a:p>
                <a14:m>
                  <m:oMath xmlns:m="http://schemas.openxmlformats.org/officeDocument/2006/math">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𝑥</m:t>
                              </m:r>
                              <m:r>
                                <a:rPr lang="en-US" sz="1600" i="1">
                                  <a:latin typeface="Cambria Math" panose="02040503050406030204" pitchFamily="18" charset="0"/>
                                </a:rPr>
                                <m:t>′</m:t>
                              </m:r>
                            </m:e>
                          </m:mr>
                          <m:mr>
                            <m:e>
                              <m:r>
                                <a:rPr lang="en-US" sz="1600" i="1">
                                  <a:latin typeface="Cambria Math" panose="02040503050406030204" pitchFamily="18" charset="0"/>
                                </a:rPr>
                                <m:t>𝑦</m:t>
                              </m:r>
                              <m:r>
                                <a:rPr lang="en-US" sz="1600" i="1">
                                  <a:latin typeface="Cambria Math" panose="02040503050406030204" pitchFamily="18" charset="0"/>
                                </a:rPr>
                                <m:t>′</m:t>
                              </m:r>
                            </m:e>
                          </m:mr>
                          <m:mr>
                            <m:e>
                              <m:eqArr>
                                <m:eqArrPr>
                                  <m:ctrlPr>
                                    <a:rPr lang="en-US" sz="1600" i="1">
                                      <a:latin typeface="Cambria Math" panose="02040503050406030204" pitchFamily="18" charset="0"/>
                                    </a:rPr>
                                  </m:ctrlPr>
                                </m:eqArrPr>
                                <m:e>
                                  <m:r>
                                    <a:rPr lang="en-US" sz="1600" i="1">
                                      <a:latin typeface="Cambria Math" panose="02040503050406030204" pitchFamily="18" charset="0"/>
                                    </a:rPr>
                                    <m:t>𝑧</m:t>
                                  </m:r>
                                  <m:r>
                                    <a:rPr lang="en-US" sz="1600" i="1">
                                      <a:latin typeface="Cambria Math" panose="02040503050406030204" pitchFamily="18" charset="0"/>
                                    </a:rPr>
                                    <m:t>′</m:t>
                                  </m:r>
                                </m:e>
                                <m:e>
                                  <m:r>
                                    <a:rPr lang="en-US" sz="1600" i="1">
                                      <a:latin typeface="Cambria Math" panose="02040503050406030204" pitchFamily="18" charset="0"/>
                                    </a:rPr>
                                    <m:t>1</m:t>
                                  </m:r>
                                </m:e>
                              </m:eqArr>
                            </m:e>
                          </m:mr>
                        </m:m>
                      </m:e>
                    </m:d>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m>
                                <m:mPr>
                                  <m:mcs>
                                    <m:mc>
                                      <m:mcPr>
                                        <m:count m:val="2"/>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ea typeface="Cambria Math" panose="02040503050406030204" pitchFamily="18" charset="0"/>
                                      </a:rPr>
                                      <m:t>0</m:t>
                                    </m:r>
                                  </m:e>
                                </m:mr>
                                <m:mr>
                                  <m:e>
                                    <m:r>
                                      <a:rPr lang="en-US" sz="1600" b="0" i="1" smtClean="0">
                                        <a:latin typeface="Cambria Math" panose="02040503050406030204" pitchFamily="18" charset="0"/>
                                        <a:ea typeface="Cambria Math" panose="02040503050406030204" pitchFamily="18" charset="0"/>
                                      </a:rPr>
                                      <m:t>0</m:t>
                                    </m:r>
                                  </m:e>
                                  <m:e>
                                    <m:r>
                                      <a:rPr lang="en-US" sz="1600" i="1">
                                        <a:latin typeface="Cambria Math" panose="02040503050406030204" pitchFamily="18" charset="0"/>
                                      </a:rPr>
                                      <m:t>𝑐𝑜𝑠</m:t>
                                    </m:r>
                                    <m:r>
                                      <a:rPr lang="en-US" sz="1600" i="1">
                                        <a:latin typeface="Cambria Math" panose="02040503050406030204" pitchFamily="18" charset="0"/>
                                        <a:ea typeface="Cambria Math" panose="02040503050406030204" pitchFamily="18" charset="0"/>
                                      </a:rPr>
                                      <m:t>𝛼</m:t>
                                    </m:r>
                                  </m:e>
                                </m:mr>
                              </m:m>
                            </m:e>
                            <m:e>
                              <m:m>
                                <m:mPr>
                                  <m:mcs>
                                    <m:mc>
                                      <m:mcPr>
                                        <m:count m:val="2"/>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0</m:t>
                                    </m:r>
                                  </m:e>
                                  <m:e>
                                    <m:r>
                                      <a:rPr lang="en-US" sz="1600" i="1">
                                        <a:latin typeface="Cambria Math" panose="02040503050406030204" pitchFamily="18" charset="0"/>
                                      </a:rPr>
                                      <m:t>0</m:t>
                                    </m:r>
                                  </m:e>
                                </m:mr>
                                <m:mr>
                                  <m:e>
                                    <m:r>
                                      <a:rPr lang="en-US" sz="1600" b="0" i="1" smtClean="0">
                                        <a:latin typeface="Cambria Math" panose="02040503050406030204" pitchFamily="18" charset="0"/>
                                      </a:rPr>
                                      <m:t>−</m:t>
                                    </m:r>
                                    <m:r>
                                      <a:rPr lang="en-US" sz="1600" i="1">
                                        <a:latin typeface="Cambria Math" panose="02040503050406030204" pitchFamily="18" charset="0"/>
                                        <a:ea typeface="Cambria Math" panose="02040503050406030204" pitchFamily="18" charset="0"/>
                                      </a:rPr>
                                      <m:t>𝑠𝑖𝑛</m:t>
                                    </m:r>
                                    <m:r>
                                      <a:rPr lang="en-US" sz="1600" i="1">
                                        <a:latin typeface="Cambria Math" panose="02040503050406030204" pitchFamily="18" charset="0"/>
                                        <a:ea typeface="Cambria Math" panose="02040503050406030204" pitchFamily="18" charset="0"/>
                                      </a:rPr>
                                      <m:t>𝛼</m:t>
                                    </m:r>
                                  </m:e>
                                  <m:e>
                                    <m:r>
                                      <a:rPr lang="en-US" sz="1600" i="1">
                                        <a:latin typeface="Cambria Math" panose="02040503050406030204" pitchFamily="18" charset="0"/>
                                      </a:rPr>
                                      <m:t>0</m:t>
                                    </m:r>
                                  </m:e>
                                </m:mr>
                              </m:m>
                            </m:e>
                          </m:mr>
                          <m:mr>
                            <m:e>
                              <m:m>
                                <m:mPr>
                                  <m:mcs>
                                    <m:mc>
                                      <m:mcPr>
                                        <m:count m:val="2"/>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0</m:t>
                                    </m:r>
                                  </m:e>
                                  <m:e>
                                    <m:r>
                                      <a:rPr lang="en-US" sz="1600" i="1">
                                        <a:latin typeface="Cambria Math" panose="02040503050406030204" pitchFamily="18" charset="0"/>
                                        <a:ea typeface="Cambria Math" panose="02040503050406030204" pitchFamily="18" charset="0"/>
                                      </a:rPr>
                                      <m:t>𝑠𝑖𝑛</m:t>
                                    </m:r>
                                    <m:r>
                                      <a:rPr lang="en-US" sz="1600" i="1">
                                        <a:latin typeface="Cambria Math" panose="02040503050406030204" pitchFamily="18" charset="0"/>
                                        <a:ea typeface="Cambria Math" panose="02040503050406030204" pitchFamily="18" charset="0"/>
                                      </a:rPr>
                                      <m:t>𝛼</m:t>
                                    </m:r>
                                  </m:e>
                                </m:mr>
                                <m:mr>
                                  <m:e>
                                    <m:r>
                                      <a:rPr lang="en-US" sz="1600" i="1">
                                        <a:latin typeface="Cambria Math" panose="02040503050406030204" pitchFamily="18" charset="0"/>
                                      </a:rPr>
                                      <m:t>0</m:t>
                                    </m:r>
                                  </m:e>
                                  <m:e>
                                    <m:r>
                                      <a:rPr lang="en-US" sz="1600" i="1">
                                        <a:latin typeface="Cambria Math" panose="02040503050406030204" pitchFamily="18" charset="0"/>
                                      </a:rPr>
                                      <m:t>0</m:t>
                                    </m:r>
                                  </m:e>
                                </m:mr>
                              </m:m>
                            </m:e>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𝑐𝑜𝑠</m:t>
                                    </m:r>
                                    <m:r>
                                      <a:rPr lang="en-US" sz="1600" i="1">
                                        <a:latin typeface="Cambria Math" panose="02040503050406030204" pitchFamily="18" charset="0"/>
                                        <a:ea typeface="Cambria Math" panose="02040503050406030204" pitchFamily="18" charset="0"/>
                                      </a:rPr>
                                      <m:t>𝛼</m:t>
                                    </m:r>
                                  </m:e>
                                  <m:e>
                                    <m:r>
                                      <a:rPr lang="en-US" sz="1600" i="1">
                                        <a:latin typeface="Cambria Math" panose="02040503050406030204" pitchFamily="18" charset="0"/>
                                      </a:rPr>
                                      <m:t>0</m:t>
                                    </m:r>
                                  </m:e>
                                </m:mr>
                                <m:mr>
                                  <m:e>
                                    <m:r>
                                      <a:rPr lang="en-US" sz="1600" i="1">
                                        <a:latin typeface="Cambria Math" panose="02040503050406030204" pitchFamily="18" charset="0"/>
                                      </a:rPr>
                                      <m:t>0</m:t>
                                    </m:r>
                                  </m:e>
                                  <m:e>
                                    <m:r>
                                      <a:rPr lang="en-US" sz="1600" i="1">
                                        <a:latin typeface="Cambria Math" panose="02040503050406030204" pitchFamily="18" charset="0"/>
                                      </a:rPr>
                                      <m:t>1</m:t>
                                    </m:r>
                                  </m:e>
                                </m:mr>
                              </m:m>
                            </m:e>
                          </m:mr>
                        </m:m>
                      </m:e>
                    </m:d>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𝑥</m:t>
                              </m:r>
                            </m:e>
                          </m:mr>
                          <m:mr>
                            <m:e>
                              <m:r>
                                <a:rPr lang="en-US" sz="1600" i="1">
                                  <a:latin typeface="Cambria Math" panose="02040503050406030204" pitchFamily="18" charset="0"/>
                                </a:rPr>
                                <m:t>𝑦</m:t>
                              </m:r>
                            </m:e>
                          </m:mr>
                          <m:mr>
                            <m:e>
                              <m:eqArr>
                                <m:eqArrPr>
                                  <m:ctrlPr>
                                    <a:rPr lang="en-US" sz="1600" i="1">
                                      <a:latin typeface="Cambria Math" panose="02040503050406030204" pitchFamily="18" charset="0"/>
                                    </a:rPr>
                                  </m:ctrlPr>
                                </m:eqArrPr>
                                <m:e>
                                  <m:r>
                                    <a:rPr lang="en-US" sz="1600" i="1">
                                      <a:latin typeface="Cambria Math" panose="02040503050406030204" pitchFamily="18" charset="0"/>
                                    </a:rPr>
                                    <m:t>𝑧</m:t>
                                  </m:r>
                                </m:e>
                                <m:e>
                                  <m:r>
                                    <a:rPr lang="en-US" sz="1600" i="1">
                                      <a:latin typeface="Cambria Math" panose="02040503050406030204" pitchFamily="18" charset="0"/>
                                    </a:rPr>
                                    <m:t>1</m:t>
                                  </m:r>
                                </m:e>
                              </m:eqArr>
                            </m:e>
                          </m:mr>
                        </m:m>
                      </m:e>
                    </m:d>
                  </m:oMath>
                </a14:m>
                <a:endParaRPr lang="en-US" sz="1600"/>
              </a:p>
              <a:p>
                <a14:m>
                  <m:oMath xmlns:m="http://schemas.openxmlformats.org/officeDocument/2006/math">
                    <m:d>
                      <m:dPr>
                        <m:begChr m:val="{"/>
                        <m:endChr m:val=""/>
                        <m:ctrlPr>
                          <a:rPr lang="en-US" sz="1600" i="1">
                            <a:latin typeface="Cambria Math" panose="02040503050406030204" pitchFamily="18" charset="0"/>
                          </a:rPr>
                        </m:ctrlPr>
                      </m:dPr>
                      <m:e>
                        <m:eqArr>
                          <m:eqArrPr>
                            <m:ctrlPr>
                              <a:rPr lang="en-US" sz="1600" i="1">
                                <a:latin typeface="Cambria Math" panose="02040503050406030204" pitchFamily="18" charset="0"/>
                              </a:rPr>
                            </m:ctrlPr>
                          </m:eqArrPr>
                          <m:e>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m:t>
                                </m:r>
                              </m:sup>
                            </m:sSup>
                            <m:r>
                              <a:rPr lang="en-US" sz="1600" i="1">
                                <a:latin typeface="Cambria Math" panose="02040503050406030204" pitchFamily="18" charset="0"/>
                              </a:rPr>
                              <m:t>=</m:t>
                            </m:r>
                            <m:r>
                              <a:rPr lang="en-US" sz="1600" i="1">
                                <a:latin typeface="Cambria Math" panose="02040503050406030204" pitchFamily="18" charset="0"/>
                              </a:rPr>
                              <m:t>𝑥</m:t>
                            </m:r>
                          </m:e>
                          <m:e>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r>
                              <a:rPr lang="en-US" sz="1600" i="1">
                                <a:latin typeface="Cambria Math" panose="02040503050406030204" pitchFamily="18" charset="0"/>
                              </a:rPr>
                              <m:t>𝑦𝑐𝑜𝑠</m:t>
                            </m:r>
                            <m:r>
                              <a:rPr lang="en-US" sz="1600" i="1">
                                <a:latin typeface="Cambria Math" panose="02040503050406030204" pitchFamily="18" charset="0"/>
                                <a:ea typeface="Cambria Math" panose="02040503050406030204" pitchFamily="18" charset="0"/>
                              </a:rPr>
                              <m:t>𝛼</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𝑧𝑠𝑖𝑛</m:t>
                            </m:r>
                            <m:r>
                              <a:rPr lang="en-US" sz="1600" i="1">
                                <a:latin typeface="Cambria Math" panose="02040503050406030204" pitchFamily="18" charset="0"/>
                                <a:ea typeface="Cambria Math" panose="02040503050406030204" pitchFamily="18" charset="0"/>
                              </a:rPr>
                              <m:t>𝛼</m:t>
                            </m:r>
                          </m:e>
                          <m:e>
                            <m:sSup>
                              <m:sSupPr>
                                <m:ctrlPr>
                                  <a:rPr lang="en-US" sz="1600" i="1">
                                    <a:latin typeface="Cambria Math" panose="02040503050406030204" pitchFamily="18" charset="0"/>
                                  </a:rPr>
                                </m:ctrlPr>
                              </m:sSupPr>
                              <m:e>
                                <m:r>
                                  <a:rPr lang="en-US" sz="1600" i="1">
                                    <a:latin typeface="Cambria Math" panose="02040503050406030204" pitchFamily="18" charset="0"/>
                                  </a:rPr>
                                  <m:t>𝑧</m:t>
                                </m:r>
                              </m:e>
                              <m:sup>
                                <m:r>
                                  <a:rPr lang="en-US" sz="1600" i="1">
                                    <a:latin typeface="Cambria Math" panose="02040503050406030204" pitchFamily="18" charset="0"/>
                                  </a:rPr>
                                  <m:t>′</m:t>
                                </m:r>
                              </m:sup>
                            </m:sSup>
                            <m:r>
                              <a:rPr lang="en-US" sz="1600" i="1">
                                <a:latin typeface="Cambria Math" panose="02040503050406030204" pitchFamily="18" charset="0"/>
                              </a:rPr>
                              <m:t>=</m:t>
                            </m:r>
                            <m:r>
                              <a:rPr lang="en-US" sz="1600" i="1">
                                <a:latin typeface="Cambria Math" panose="02040503050406030204" pitchFamily="18" charset="0"/>
                              </a:rPr>
                              <m:t>𝑦𝑠𝑖𝑛</m:t>
                            </m:r>
                            <m:r>
                              <a:rPr lang="en-US" sz="1600" i="1">
                                <a:latin typeface="Cambria Math" panose="02040503050406030204" pitchFamily="18" charset="0"/>
                                <a:ea typeface="Cambria Math" panose="02040503050406030204" pitchFamily="18" charset="0"/>
                              </a:rPr>
                              <m:t>𝛼</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𝑧𝑐𝑜𝑠</m:t>
                            </m:r>
                            <m:r>
                              <a:rPr lang="en-US" sz="1600" i="1">
                                <a:latin typeface="Cambria Math" panose="02040503050406030204" pitchFamily="18" charset="0"/>
                                <a:ea typeface="Cambria Math" panose="02040503050406030204" pitchFamily="18" charset="0"/>
                              </a:rPr>
                              <m:t>𝛼</m:t>
                            </m:r>
                          </m:e>
                        </m:eqArr>
                      </m:e>
                    </m:d>
                  </m:oMath>
                </a14:m>
                <a:endParaRPr lang="en-US" sz="1600"/>
              </a:p>
              <a:p>
                <a:r>
                  <a:rPr lang="en-US" sz="1600" b="1"/>
                  <a:t>P’ = R</a:t>
                </a:r>
                <a:r>
                  <a:rPr lang="en-US" sz="1600" b="1" baseline="-25000"/>
                  <a:t>x</a:t>
                </a:r>
                <a:r>
                  <a:rPr lang="en-US" sz="1600" b="1"/>
                  <a:t>(</a:t>
                </a:r>
                <a14:m>
                  <m:oMath xmlns:m="http://schemas.openxmlformats.org/officeDocument/2006/math">
                    <m:r>
                      <a:rPr lang="en-US" sz="1600" b="1" i="1">
                        <a:latin typeface="Cambria Math" panose="02040503050406030204" pitchFamily="18" charset="0"/>
                        <a:ea typeface="Cambria Math" panose="02040503050406030204" pitchFamily="18" charset="0"/>
                      </a:rPr>
                      <m:t>𝜶</m:t>
                    </m:r>
                  </m:oMath>
                </a14:m>
                <a:r>
                  <a:rPr lang="en-US" sz="1600" b="1"/>
                  <a:t>) . 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264554"/>
                <a:ext cx="8915400" cy="5072745"/>
              </a:xfrm>
              <a:blipFill>
                <a:blip r:embed="rId2"/>
                <a:stretch>
                  <a:fillRect l="-958" t="-240"/>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8659003" y="1765300"/>
            <a:ext cx="2600561" cy="2160587"/>
          </a:xfrm>
          <a:prstGeom prst="rect">
            <a:avLst/>
          </a:prstGeom>
        </p:spPr>
      </p:pic>
      <p:pic>
        <p:nvPicPr>
          <p:cNvPr id="6" name="Picture 5"/>
          <p:cNvPicPr>
            <a:picLocks noChangeAspect="1"/>
          </p:cNvPicPr>
          <p:nvPr/>
        </p:nvPicPr>
        <p:blipFill>
          <a:blip r:embed="rId4"/>
          <a:stretch>
            <a:fillRect/>
          </a:stretch>
        </p:blipFill>
        <p:spPr>
          <a:xfrm>
            <a:off x="8659002" y="4034740"/>
            <a:ext cx="2600561" cy="2160587"/>
          </a:xfrm>
          <a:prstGeom prst="rect">
            <a:avLst/>
          </a:prstGeom>
        </p:spPr>
      </p:pic>
    </p:spTree>
    <p:extLst>
      <p:ext uri="{BB962C8B-B14F-4D97-AF65-F5344CB8AC3E}">
        <p14:creationId xmlns:p14="http://schemas.microsoft.com/office/powerpoint/2010/main" val="25958928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31590"/>
          </a:xfrm>
        </p:spPr>
        <p:txBody>
          <a:bodyPr>
            <a:normAutofit/>
          </a:bodyPr>
          <a:lstStyle/>
          <a:p>
            <a:r>
              <a:rPr lang="en-US" b="1"/>
              <a:t>CÁC PHÉP BIẾN ĐỔI HÌNH HỌC BA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264554"/>
                <a:ext cx="8915400" cy="5072745"/>
              </a:xfrm>
            </p:spPr>
            <p:txBody>
              <a:bodyPr>
                <a:normAutofit/>
              </a:bodyPr>
              <a:lstStyle/>
              <a:p>
                <a:r>
                  <a:rPr lang="en-US" sz="2400" b="1"/>
                  <a:t>TỌA ĐỘ ĐỒNG NHẤT VÀ CÁC PHÉP BIẾN ĐỔI</a:t>
                </a:r>
              </a:p>
              <a:p>
                <a:r>
                  <a:rPr lang="en-US" sz="1600" b="1"/>
                  <a:t>Phép quay 3 chiều</a:t>
                </a:r>
                <a:endParaRPr lang="en-US" sz="1600"/>
              </a:p>
              <a:p>
                <a:r>
                  <a:rPr lang="en-US" sz="1600">
                    <a:solidFill>
                      <a:srgbClr val="FF0000"/>
                    </a:solidFill>
                  </a:rPr>
                  <a:t>Quay quanh các trục toạ độ</a:t>
                </a:r>
              </a:p>
              <a:p>
                <a:r>
                  <a:rPr lang="en-US" sz="1600"/>
                  <a:t>Quay quanh trục oy:</a:t>
                </a:r>
              </a:p>
              <a:p>
                <a14:m>
                  <m:oMath xmlns:m="http://schemas.openxmlformats.org/officeDocument/2006/math">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𝑥</m:t>
                              </m:r>
                              <m:r>
                                <a:rPr lang="en-US" sz="1600" i="1">
                                  <a:latin typeface="Cambria Math" panose="02040503050406030204" pitchFamily="18" charset="0"/>
                                </a:rPr>
                                <m:t>′</m:t>
                              </m:r>
                            </m:e>
                          </m:mr>
                          <m:mr>
                            <m:e>
                              <m:r>
                                <a:rPr lang="en-US" sz="1600" i="1">
                                  <a:latin typeface="Cambria Math" panose="02040503050406030204" pitchFamily="18" charset="0"/>
                                </a:rPr>
                                <m:t>𝑦</m:t>
                              </m:r>
                              <m:r>
                                <a:rPr lang="en-US" sz="1600" i="1">
                                  <a:latin typeface="Cambria Math" panose="02040503050406030204" pitchFamily="18" charset="0"/>
                                </a:rPr>
                                <m:t>′</m:t>
                              </m:r>
                            </m:e>
                          </m:mr>
                          <m:mr>
                            <m:e>
                              <m:eqArr>
                                <m:eqArrPr>
                                  <m:ctrlPr>
                                    <a:rPr lang="en-US" sz="1600" i="1">
                                      <a:latin typeface="Cambria Math" panose="02040503050406030204" pitchFamily="18" charset="0"/>
                                    </a:rPr>
                                  </m:ctrlPr>
                                </m:eqArrPr>
                                <m:e>
                                  <m:r>
                                    <a:rPr lang="en-US" sz="1600" i="1">
                                      <a:latin typeface="Cambria Math" panose="02040503050406030204" pitchFamily="18" charset="0"/>
                                    </a:rPr>
                                    <m:t>𝑧</m:t>
                                  </m:r>
                                  <m:r>
                                    <a:rPr lang="en-US" sz="1600" i="1">
                                      <a:latin typeface="Cambria Math" panose="02040503050406030204" pitchFamily="18" charset="0"/>
                                    </a:rPr>
                                    <m:t>′</m:t>
                                  </m:r>
                                </m:e>
                                <m:e>
                                  <m:r>
                                    <a:rPr lang="en-US" sz="1600" i="1">
                                      <a:latin typeface="Cambria Math" panose="02040503050406030204" pitchFamily="18" charset="0"/>
                                    </a:rPr>
                                    <m:t>1</m:t>
                                  </m:r>
                                </m:e>
                              </m:eqArr>
                            </m:e>
                          </m:mr>
                        </m:m>
                      </m:e>
                    </m:d>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𝑐𝑜𝑠</m:t>
                                    </m:r>
                                    <m:r>
                                      <a:rPr lang="en-US" sz="1600" i="1">
                                        <a:latin typeface="Cambria Math" panose="02040503050406030204" pitchFamily="18" charset="0"/>
                                        <a:ea typeface="Cambria Math" panose="02040503050406030204" pitchFamily="18" charset="0"/>
                                      </a:rPr>
                                      <m:t>𝜃</m:t>
                                    </m:r>
                                  </m:e>
                                  <m:e>
                                    <m:r>
                                      <a:rPr lang="en-US" sz="1600" i="1">
                                        <a:latin typeface="Cambria Math" panose="02040503050406030204" pitchFamily="18" charset="0"/>
                                      </a:rPr>
                                      <m:t>0</m:t>
                                    </m:r>
                                  </m:e>
                                </m:mr>
                                <m:mr>
                                  <m:e>
                                    <m:r>
                                      <a:rPr lang="en-US" sz="1600" i="1">
                                        <a:latin typeface="Cambria Math" panose="02040503050406030204" pitchFamily="18" charset="0"/>
                                      </a:rPr>
                                      <m:t>0</m:t>
                                    </m:r>
                                  </m:e>
                                  <m:e>
                                    <m:r>
                                      <m:rPr>
                                        <m:brk m:alnAt="7"/>
                                      </m:rPr>
                                      <a:rPr lang="en-US" sz="1600" i="1">
                                        <a:latin typeface="Cambria Math" panose="02040503050406030204" pitchFamily="18" charset="0"/>
                                      </a:rPr>
                                      <m:t>1</m:t>
                                    </m:r>
                                  </m:e>
                                </m:mr>
                              </m:m>
                            </m:e>
                            <m:e>
                              <m:m>
                                <m:mPr>
                                  <m:mcs>
                                    <m:mc>
                                      <m:mcPr>
                                        <m:count m:val="2"/>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m:t>
                                    </m:r>
                                    <m:r>
                                      <a:rPr lang="en-US" sz="1600" i="1">
                                        <a:latin typeface="Cambria Math" panose="02040503050406030204" pitchFamily="18" charset="0"/>
                                      </a:rPr>
                                      <m:t>𝑠𝑖𝑛</m:t>
                                    </m:r>
                                    <m:r>
                                      <a:rPr lang="en-US" sz="1600" i="1">
                                        <a:latin typeface="Cambria Math" panose="02040503050406030204" pitchFamily="18" charset="0"/>
                                        <a:ea typeface="Cambria Math" panose="02040503050406030204" pitchFamily="18" charset="0"/>
                                      </a:rPr>
                                      <m:t>𝜃</m:t>
                                    </m:r>
                                  </m:e>
                                  <m:e>
                                    <m:r>
                                      <a:rPr lang="en-US" sz="1600" i="1">
                                        <a:latin typeface="Cambria Math" panose="02040503050406030204" pitchFamily="18" charset="0"/>
                                      </a:rPr>
                                      <m:t>0</m:t>
                                    </m:r>
                                  </m:e>
                                </m:mr>
                                <m:mr>
                                  <m:e>
                                    <m:r>
                                      <a:rPr lang="en-US" sz="1600" i="1">
                                        <a:latin typeface="Cambria Math" panose="02040503050406030204" pitchFamily="18" charset="0"/>
                                      </a:rPr>
                                      <m:t>0</m:t>
                                    </m:r>
                                  </m:e>
                                  <m:e>
                                    <m:r>
                                      <a:rPr lang="en-US" sz="1600" i="1">
                                        <a:latin typeface="Cambria Math" panose="02040503050406030204" pitchFamily="18" charset="0"/>
                                      </a:rPr>
                                      <m:t>0</m:t>
                                    </m:r>
                                  </m:e>
                                </m:mr>
                              </m:m>
                            </m:e>
                          </m:mr>
                          <m:mr>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𝑠𝑖𝑛</m:t>
                                    </m:r>
                                    <m:r>
                                      <a:rPr lang="en-US" sz="1600" i="1">
                                        <a:latin typeface="Cambria Math" panose="02040503050406030204" pitchFamily="18" charset="0"/>
                                        <a:ea typeface="Cambria Math" panose="02040503050406030204" pitchFamily="18" charset="0"/>
                                      </a:rPr>
                                      <m:t>𝜃</m:t>
                                    </m:r>
                                  </m:e>
                                  <m:e>
                                    <m:r>
                                      <a:rPr lang="en-US" sz="1600" i="1">
                                        <a:latin typeface="Cambria Math" panose="02040503050406030204" pitchFamily="18" charset="0"/>
                                      </a:rPr>
                                      <m:t>0</m:t>
                                    </m:r>
                                  </m:e>
                                </m:mr>
                                <m:mr>
                                  <m:e>
                                    <m:r>
                                      <a:rPr lang="en-US" sz="1600" i="1">
                                        <a:latin typeface="Cambria Math" panose="02040503050406030204" pitchFamily="18" charset="0"/>
                                      </a:rPr>
                                      <m:t>0</m:t>
                                    </m:r>
                                  </m:e>
                                  <m:e>
                                    <m:r>
                                      <a:rPr lang="en-US" sz="1600" i="1">
                                        <a:latin typeface="Cambria Math" panose="02040503050406030204" pitchFamily="18" charset="0"/>
                                      </a:rPr>
                                      <m:t>0</m:t>
                                    </m:r>
                                  </m:e>
                                </m:mr>
                              </m:m>
                            </m:e>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𝑐𝑜𝑠</m:t>
                                    </m:r>
                                    <m:r>
                                      <a:rPr lang="en-US" sz="1600" i="1">
                                        <a:latin typeface="Cambria Math" panose="02040503050406030204" pitchFamily="18" charset="0"/>
                                        <a:ea typeface="Cambria Math" panose="02040503050406030204" pitchFamily="18" charset="0"/>
                                      </a:rPr>
                                      <m:t>𝜃</m:t>
                                    </m:r>
                                  </m:e>
                                  <m:e>
                                    <m:r>
                                      <a:rPr lang="en-US" sz="1600" i="1">
                                        <a:latin typeface="Cambria Math" panose="02040503050406030204" pitchFamily="18" charset="0"/>
                                      </a:rPr>
                                      <m:t>0</m:t>
                                    </m:r>
                                  </m:e>
                                </m:mr>
                                <m:mr>
                                  <m:e>
                                    <m:r>
                                      <a:rPr lang="en-US" sz="1600" i="1">
                                        <a:latin typeface="Cambria Math" panose="02040503050406030204" pitchFamily="18" charset="0"/>
                                      </a:rPr>
                                      <m:t>0</m:t>
                                    </m:r>
                                  </m:e>
                                  <m:e>
                                    <m:r>
                                      <a:rPr lang="en-US" sz="1600" i="1">
                                        <a:latin typeface="Cambria Math" panose="02040503050406030204" pitchFamily="18" charset="0"/>
                                      </a:rPr>
                                      <m:t>1</m:t>
                                    </m:r>
                                  </m:e>
                                </m:mr>
                              </m:m>
                            </m:e>
                          </m:mr>
                        </m:m>
                      </m:e>
                    </m:d>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𝑥</m:t>
                              </m:r>
                            </m:e>
                          </m:mr>
                          <m:mr>
                            <m:e>
                              <m:r>
                                <a:rPr lang="en-US" sz="1600" i="1">
                                  <a:latin typeface="Cambria Math" panose="02040503050406030204" pitchFamily="18" charset="0"/>
                                </a:rPr>
                                <m:t>𝑦</m:t>
                              </m:r>
                            </m:e>
                          </m:mr>
                          <m:mr>
                            <m:e>
                              <m:eqArr>
                                <m:eqArrPr>
                                  <m:ctrlPr>
                                    <a:rPr lang="en-US" sz="1600" i="1">
                                      <a:latin typeface="Cambria Math" panose="02040503050406030204" pitchFamily="18" charset="0"/>
                                    </a:rPr>
                                  </m:ctrlPr>
                                </m:eqArrPr>
                                <m:e>
                                  <m:r>
                                    <a:rPr lang="en-US" sz="1600" i="1">
                                      <a:latin typeface="Cambria Math" panose="02040503050406030204" pitchFamily="18" charset="0"/>
                                    </a:rPr>
                                    <m:t>𝑧</m:t>
                                  </m:r>
                                </m:e>
                                <m:e>
                                  <m:r>
                                    <a:rPr lang="en-US" sz="1600" i="1">
                                      <a:latin typeface="Cambria Math" panose="02040503050406030204" pitchFamily="18" charset="0"/>
                                    </a:rPr>
                                    <m:t>1</m:t>
                                  </m:r>
                                </m:e>
                              </m:eqArr>
                            </m:e>
                          </m:mr>
                        </m:m>
                      </m:e>
                    </m:d>
                  </m:oMath>
                </a14:m>
                <a:endParaRPr lang="en-US" sz="1600" i="1">
                  <a:latin typeface="Cambria Math" panose="02040503050406030204" pitchFamily="18" charset="0"/>
                </a:endParaRPr>
              </a:p>
              <a:p>
                <a14:m>
                  <m:oMath xmlns:m="http://schemas.openxmlformats.org/officeDocument/2006/math">
                    <m:d>
                      <m:dPr>
                        <m:begChr m:val="{"/>
                        <m:endChr m:val=""/>
                        <m:ctrlPr>
                          <a:rPr lang="en-US" sz="1600" i="1" smtClean="0">
                            <a:latin typeface="Cambria Math" panose="02040503050406030204" pitchFamily="18" charset="0"/>
                          </a:rPr>
                        </m:ctrlPr>
                      </m:dPr>
                      <m:e>
                        <m:eqArr>
                          <m:eqArrPr>
                            <m:ctrlPr>
                              <a:rPr lang="en-US" sz="1600" i="1" smtClean="0">
                                <a:latin typeface="Cambria Math" panose="02040503050406030204" pitchFamily="18" charset="0"/>
                              </a:rPr>
                            </m:ctrlPr>
                          </m:eqArr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r>
                              <a:rPr lang="en-US" sz="1600" b="0" i="1" smtClean="0">
                                <a:latin typeface="Cambria Math" panose="02040503050406030204" pitchFamily="18" charset="0"/>
                              </a:rPr>
                              <m:t>𝑥𝑐𝑜</m:t>
                            </m:r>
                            <m:r>
                              <a:rPr lang="en-US" sz="1600" i="1">
                                <a:latin typeface="Cambria Math" panose="02040503050406030204" pitchFamily="18" charset="0"/>
                              </a:rPr>
                              <m:t>𝑠</m:t>
                            </m:r>
                            <m:r>
                              <a:rPr lang="en-US" sz="1600" i="1">
                                <a:latin typeface="Cambria Math" panose="02040503050406030204" pitchFamily="18" charset="0"/>
                                <a:ea typeface="Cambria Math" panose="02040503050406030204" pitchFamily="18" charset="0"/>
                              </a:rPr>
                              <m:t>𝛼</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𝑧𝑠𝑖𝑛</m:t>
                            </m:r>
                            <m:r>
                              <a:rPr lang="en-US" sz="1600" i="1">
                                <a:latin typeface="Cambria Math" panose="02040503050406030204" pitchFamily="18" charset="0"/>
                                <a:ea typeface="Cambria Math" panose="02040503050406030204" pitchFamily="18" charset="0"/>
                              </a:rPr>
                              <m:t>𝛼</m:t>
                            </m:r>
                          </m:e>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r>
                              <a:rPr lang="en-US" sz="1600" b="0" i="1" smtClean="0">
                                <a:latin typeface="Cambria Math" panose="02040503050406030204" pitchFamily="18" charset="0"/>
                              </a:rPr>
                              <m:t>𝑦</m:t>
                            </m:r>
                          </m:e>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𝑧</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r>
                              <a:rPr lang="en-US" sz="1600" b="0" i="1" smtClean="0">
                                <a:latin typeface="Cambria Math" panose="02040503050406030204" pitchFamily="18" charset="0"/>
                              </a:rPr>
                              <m:t>𝑥𝑠𝑖𝑛</m:t>
                            </m:r>
                            <m:r>
                              <a:rPr lang="en-US" sz="1600" b="0" i="1" smtClean="0">
                                <a:latin typeface="Cambria Math" panose="02040503050406030204" pitchFamily="18" charset="0"/>
                                <a:ea typeface="Cambria Math" panose="02040503050406030204" pitchFamily="18" charset="0"/>
                              </a:rPr>
                              <m:t>𝛼</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𝑧𝑐𝑜𝑠</m:t>
                            </m:r>
                            <m:r>
                              <a:rPr lang="en-US" sz="1600" b="0" i="1" smtClean="0">
                                <a:latin typeface="Cambria Math" panose="02040503050406030204" pitchFamily="18" charset="0"/>
                                <a:ea typeface="Cambria Math" panose="02040503050406030204" pitchFamily="18" charset="0"/>
                              </a:rPr>
                              <m:t>𝛼</m:t>
                            </m:r>
                          </m:e>
                        </m:eqArr>
                      </m:e>
                    </m:d>
                  </m:oMath>
                </a14:m>
                <a:endParaRPr lang="en-US" sz="1600"/>
              </a:p>
              <a:p>
                <a14:m>
                  <m:oMath xmlns:m="http://schemas.openxmlformats.org/officeDocument/2006/math">
                    <m:r>
                      <m:rPr>
                        <m:nor/>
                      </m:rPr>
                      <a:rPr lang="en-US" sz="1600" b="1"/>
                      <m:t>P</m:t>
                    </m:r>
                    <m:r>
                      <m:rPr>
                        <m:nor/>
                      </m:rPr>
                      <a:rPr lang="en-US" sz="1600" b="1"/>
                      <m:t>’ = </m:t>
                    </m:r>
                    <m:r>
                      <m:rPr>
                        <m:nor/>
                      </m:rPr>
                      <a:rPr lang="en-US" sz="1600" b="1"/>
                      <m:t>Ry</m:t>
                    </m:r>
                    <m:r>
                      <m:rPr>
                        <m:nor/>
                      </m:rPr>
                      <a:rPr lang="en-US" sz="1600" b="1"/>
                      <m:t>(</m:t>
                    </m:r>
                    <m:r>
                      <a:rPr lang="en-US" sz="1600" b="1" i="1">
                        <a:latin typeface="Cambria Math" panose="02040503050406030204" pitchFamily="18" charset="0"/>
                        <a:ea typeface="Cambria Math" panose="02040503050406030204" pitchFamily="18" charset="0"/>
                      </a:rPr>
                      <m:t>𝜶</m:t>
                    </m:r>
                    <m:r>
                      <m:rPr>
                        <m:nor/>
                      </m:rPr>
                      <a:rPr lang="en-US" sz="1600" b="1"/>
                      <m:t>) . </m:t>
                    </m:r>
                    <m:r>
                      <m:rPr>
                        <m:nor/>
                      </m:rPr>
                      <a:rPr lang="en-US" sz="1600" b="1"/>
                      <m:t>P</m:t>
                    </m:r>
                  </m:oMath>
                </a14:m>
                <a:endParaRPr lang="en-US" sz="1600" b="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264554"/>
                <a:ext cx="8915400" cy="5072745"/>
              </a:xfrm>
              <a:blipFill>
                <a:blip r:embed="rId2"/>
                <a:stretch>
                  <a:fillRect l="-958" t="-24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788738" y="1826076"/>
            <a:ext cx="2615611" cy="2174424"/>
          </a:xfrm>
          <a:prstGeom prst="rect">
            <a:avLst/>
          </a:prstGeom>
        </p:spPr>
      </p:pic>
      <p:pic>
        <p:nvPicPr>
          <p:cNvPr id="6" name="Picture 5"/>
          <p:cNvPicPr>
            <a:picLocks noChangeAspect="1"/>
          </p:cNvPicPr>
          <p:nvPr/>
        </p:nvPicPr>
        <p:blipFill>
          <a:blip r:embed="rId4"/>
          <a:stretch>
            <a:fillRect/>
          </a:stretch>
        </p:blipFill>
        <p:spPr>
          <a:xfrm>
            <a:off x="6788738" y="4000500"/>
            <a:ext cx="2642190" cy="1967588"/>
          </a:xfrm>
          <a:prstGeom prst="rect">
            <a:avLst/>
          </a:prstGeom>
        </p:spPr>
      </p:pic>
    </p:spTree>
    <p:extLst>
      <p:ext uri="{BB962C8B-B14F-4D97-AF65-F5344CB8AC3E}">
        <p14:creationId xmlns:p14="http://schemas.microsoft.com/office/powerpoint/2010/main" val="4773227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31590"/>
          </a:xfrm>
        </p:spPr>
        <p:txBody>
          <a:bodyPr>
            <a:normAutofit/>
          </a:bodyPr>
          <a:lstStyle/>
          <a:p>
            <a:r>
              <a:rPr lang="en-US" b="1"/>
              <a:t>CÁC PHÉP BIẾN ĐỔI HÌNH HỌC BA CHIỀU</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89212" y="1264554"/>
                <a:ext cx="8814662" cy="3568703"/>
              </a:xfrm>
            </p:spPr>
            <p:txBody>
              <a:bodyPr>
                <a:normAutofit/>
              </a:bodyPr>
              <a:lstStyle/>
              <a:p>
                <a:r>
                  <a:rPr lang="en-US" sz="2400" b="1"/>
                  <a:t>TỌA ĐỘ ĐỒNG NHẤT VÀ CÁC PHÉP BIẾN ĐỔI</a:t>
                </a:r>
              </a:p>
              <a:p>
                <a:r>
                  <a:rPr lang="en-US" sz="1800" b="1"/>
                  <a:t>Phép quay 3 chiều</a:t>
                </a:r>
                <a:endParaRPr lang="en-US" sz="1800"/>
              </a:p>
              <a:p>
                <a:r>
                  <a:rPr lang="en-US" sz="1800" i="1">
                    <a:solidFill>
                      <a:srgbClr val="FF0000"/>
                    </a:solidFill>
                  </a:rPr>
                  <a:t>Quay quanh một trục bất kỳ song song với các trục tọa độ</a:t>
                </a:r>
                <a:endParaRPr lang="en-US" sz="1800">
                  <a:solidFill>
                    <a:srgbClr val="FF0000"/>
                  </a:solidFill>
                </a:endParaRPr>
              </a:p>
              <a:p>
                <a:r>
                  <a:rPr lang="vi-VN" sz="1800"/>
                  <a:t>Đầu tiên chuyển dịch đối tượng cho đến khi toạ độ địa phương của đối tượng trùng với</a:t>
                </a:r>
                <a:r>
                  <a:rPr lang="en-US" sz="1800"/>
                  <a:t> </a:t>
                </a:r>
                <a:r>
                  <a:rPr lang="vi-VN" sz="1800"/>
                  <a:t>trục toạ độ mà trục địa phương song song.</a:t>
                </a:r>
                <a:endParaRPr lang="en-US" sz="1800"/>
              </a:p>
              <a:p>
                <a:r>
                  <a:rPr lang="vi-VN" sz="1800"/>
                  <a:t>Quay đối tương xung quanh trục của nó (chính là trục toạ độ)</a:t>
                </a:r>
                <a:r>
                  <a:rPr lang="en-US" sz="1800"/>
                  <a:t> </a:t>
                </a:r>
              </a:p>
              <a:p>
                <a:r>
                  <a:rPr lang="vi-VN" sz="1800"/>
                  <a:t>Đưa đối tượng về toạ độ trước khi dịch chuyể</a:t>
                </a:r>
                <a:r>
                  <a:rPr lang="en-US" sz="1800"/>
                  <a:t>n</a:t>
                </a:r>
              </a:p>
              <a:p>
                <a:r>
                  <a:rPr lang="en-US" sz="1800"/>
                  <a:t>Ma trận biến đổi: P’ = T</a:t>
                </a:r>
                <a:r>
                  <a:rPr lang="en-US" sz="1800" baseline="30000"/>
                  <a:t>-1</a:t>
                </a:r>
                <a:r>
                  <a:rPr lang="en-US" sz="1800"/>
                  <a:t>.R</a:t>
                </a:r>
                <a:r>
                  <a:rPr lang="en-US" sz="1800" baseline="-25000"/>
                  <a:t>x</a:t>
                </a:r>
                <a:r>
                  <a:rPr lang="en-US" sz="1800"/>
                  <a:t>(</a:t>
                </a:r>
                <a14:m>
                  <m:oMath xmlns:m="http://schemas.openxmlformats.org/officeDocument/2006/math">
                    <m:r>
                      <a:rPr lang="en-US" sz="1800" i="1" smtClean="0">
                        <a:latin typeface="Cambria Math" panose="02040503050406030204" pitchFamily="18" charset="0"/>
                        <a:ea typeface="Cambria Math" panose="02040503050406030204" pitchFamily="18" charset="0"/>
                      </a:rPr>
                      <m:t>𝜃</m:t>
                    </m:r>
                  </m:oMath>
                </a14:m>
                <a:r>
                  <a:rPr lang="en-US" sz="1800"/>
                  <a:t>).T.P</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89212" y="1264554"/>
                <a:ext cx="8814662" cy="3568703"/>
              </a:xfrm>
              <a:blipFill>
                <a:blip r:embed="rId2"/>
                <a:stretch>
                  <a:fillRect l="-968" t="-341" b="-273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9D8701C-0806-4086-9CC5-DD5A680CD87B}"/>
              </a:ext>
            </a:extLst>
          </p:cNvPr>
          <p:cNvPicPr>
            <a:picLocks noChangeAspect="1"/>
          </p:cNvPicPr>
          <p:nvPr/>
        </p:nvPicPr>
        <p:blipFill>
          <a:blip r:embed="rId3"/>
          <a:stretch>
            <a:fillRect/>
          </a:stretch>
        </p:blipFill>
        <p:spPr>
          <a:xfrm>
            <a:off x="2589212" y="4963778"/>
            <a:ext cx="6324600" cy="1743075"/>
          </a:xfrm>
          <a:prstGeom prst="rect">
            <a:avLst/>
          </a:prstGeom>
        </p:spPr>
      </p:pic>
    </p:spTree>
    <p:extLst>
      <p:ext uri="{BB962C8B-B14F-4D97-AF65-F5344CB8AC3E}">
        <p14:creationId xmlns:p14="http://schemas.microsoft.com/office/powerpoint/2010/main" val="24794312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31590"/>
          </a:xfrm>
        </p:spPr>
        <p:txBody>
          <a:bodyPr>
            <a:normAutofit/>
          </a:bodyPr>
          <a:lstStyle/>
          <a:p>
            <a:r>
              <a:rPr lang="en-US" b="1"/>
              <a:t>CÁC PHÉP BIẾN ĐỔI HÌNH HỌC BA CHIỀU</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89212" y="1264554"/>
                <a:ext cx="8915400" cy="5072745"/>
              </a:xfrm>
            </p:spPr>
            <p:txBody>
              <a:bodyPr>
                <a:normAutofit fontScale="92500" lnSpcReduction="10000"/>
              </a:bodyPr>
              <a:lstStyle/>
              <a:p>
                <a:r>
                  <a:rPr lang="en-US" sz="2400" b="1"/>
                  <a:t>TỌA ĐỘ ĐỒNG NHẤT VÀ CÁC PHÉP BIẾN ĐỔI</a:t>
                </a:r>
              </a:p>
              <a:p>
                <a:r>
                  <a:rPr lang="en-US" sz="1600" b="1"/>
                  <a:t>Phép quay 3 chiều</a:t>
                </a:r>
                <a:endParaRPr lang="en-US" sz="1600"/>
              </a:p>
              <a:p>
                <a:r>
                  <a:rPr lang="en-US" sz="1600" i="1">
                    <a:solidFill>
                      <a:srgbClr val="FF0000"/>
                    </a:solidFill>
                  </a:rPr>
                  <a:t>Quay quanh một trục bất kỳ song song với các trục tọa độ</a:t>
                </a:r>
                <a:endParaRPr lang="en-US" sz="1600">
                  <a:solidFill>
                    <a:srgbClr val="FF0000"/>
                  </a:solidFill>
                </a:endParaRPr>
              </a:p>
              <a:p>
                <a:r>
                  <a:rPr lang="vi-VN" sz="1600"/>
                  <a:t>Ví dụ: quay đối tượng xung quanh một trục // với trục z với khoảng dịch chuyển là x,y và</a:t>
                </a:r>
                <a:r>
                  <a:rPr lang="en-US" sz="1600"/>
                  <a:t> </a:t>
                </a:r>
                <a:r>
                  <a:rPr lang="vi-VN" sz="1600"/>
                  <a:t>g</a:t>
                </a:r>
                <a:r>
                  <a:rPr lang="en-US" sz="1600"/>
                  <a:t>ó</a:t>
                </a:r>
                <a:r>
                  <a:rPr lang="vi-VN" sz="1600"/>
                  <a:t>c quay là </a:t>
                </a:r>
                <a:r>
                  <a:rPr lang="el-GR" sz="1600"/>
                  <a:t>α.</a:t>
                </a:r>
                <a:endParaRPr lang="en-US" sz="1600"/>
              </a:p>
              <a:p>
                <a14:m>
                  <m:oMath xmlns:m="http://schemas.openxmlformats.org/officeDocument/2006/math">
                    <m:d>
                      <m:dPr>
                        <m:begChr m:val="["/>
                        <m:endChr m:val="]"/>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m>
                                <m:mPr>
                                  <m:mcs>
                                    <m:mc>
                                      <m:mcPr>
                                        <m:count m:val="2"/>
                                        <m:mcJc m:val="center"/>
                                      </m:mcPr>
                                    </m:mc>
                                  </m:mcs>
                                  <m:ctrlPr>
                                    <a:rPr lang="en-US" sz="1600" i="1">
                                      <a:latin typeface="Cambria Math" panose="02040503050406030204" pitchFamily="18" charset="0"/>
                                    </a:rPr>
                                  </m:ctrlPr>
                                </m:mPr>
                                <m:mr>
                                  <m:e>
                                    <m:r>
                                      <a:rPr lang="en-US" sz="1600" b="0" i="1" smtClean="0">
                                        <a:latin typeface="Cambria Math" panose="02040503050406030204" pitchFamily="18" charset="0"/>
                                      </a:rPr>
                                      <m:t>1</m:t>
                                    </m:r>
                                  </m:e>
                                  <m:e>
                                    <m:r>
                                      <a:rPr lang="en-US" sz="1600" i="1">
                                        <a:latin typeface="Cambria Math" panose="02040503050406030204" pitchFamily="18" charset="0"/>
                                      </a:rPr>
                                      <m:t>0</m:t>
                                    </m:r>
                                  </m:e>
                                </m:mr>
                                <m:mr>
                                  <m:e>
                                    <m:r>
                                      <a:rPr lang="en-US" sz="1600" i="1">
                                        <a:latin typeface="Cambria Math" panose="02040503050406030204" pitchFamily="18" charset="0"/>
                                      </a:rPr>
                                      <m:t>0</m:t>
                                    </m:r>
                                  </m:e>
                                  <m:e>
                                    <m:r>
                                      <m:rPr>
                                        <m:brk m:alnAt="7"/>
                                      </m:rPr>
                                      <a:rPr lang="en-US" sz="1600" i="1">
                                        <a:latin typeface="Cambria Math" panose="02040503050406030204" pitchFamily="18" charset="0"/>
                                      </a:rPr>
                                      <m:t>1</m:t>
                                    </m:r>
                                  </m:e>
                                </m:mr>
                              </m:m>
                            </m:e>
                            <m:e>
                              <m:m>
                                <m:mPr>
                                  <m:mcs>
                                    <m:mc>
                                      <m:mcPr>
                                        <m:count m:val="2"/>
                                        <m:mcJc m:val="center"/>
                                      </m:mcPr>
                                    </m:mc>
                                  </m:mcs>
                                  <m:ctrlPr>
                                    <a:rPr lang="en-US" sz="1600" i="1">
                                      <a:latin typeface="Cambria Math" panose="02040503050406030204" pitchFamily="18" charset="0"/>
                                    </a:rPr>
                                  </m:ctrlPr>
                                </m:mPr>
                                <m:mr>
                                  <m:e>
                                    <m:r>
                                      <a:rPr lang="en-US" sz="1600" b="0" i="1" smtClean="0">
                                        <a:latin typeface="Cambria Math" panose="02040503050406030204" pitchFamily="18" charset="0"/>
                                      </a:rPr>
                                      <m:t>0</m:t>
                                    </m:r>
                                  </m:e>
                                  <m:e>
                                    <m:r>
                                      <a:rPr lang="en-US" sz="1600" b="0" i="1" smtClean="0">
                                        <a:latin typeface="Cambria Math" panose="02040503050406030204" pitchFamily="18" charset="0"/>
                                      </a:rPr>
                                      <m:t>−</m:t>
                                    </m:r>
                                    <m:r>
                                      <a:rPr lang="en-US" sz="1600" b="0" i="1" smtClean="0">
                                        <a:latin typeface="Cambria Math" panose="02040503050406030204" pitchFamily="18" charset="0"/>
                                      </a:rPr>
                                      <m:t>𝑥</m:t>
                                    </m:r>
                                  </m:e>
                                </m:mr>
                                <m:mr>
                                  <m:e>
                                    <m:r>
                                      <a:rPr lang="en-US" sz="1600" i="1">
                                        <a:latin typeface="Cambria Math" panose="02040503050406030204" pitchFamily="18" charset="0"/>
                                      </a:rPr>
                                      <m:t>0</m:t>
                                    </m:r>
                                  </m:e>
                                  <m:e>
                                    <m:r>
                                      <a:rPr lang="en-US" sz="1600" b="0" i="1" smtClean="0">
                                        <a:latin typeface="Cambria Math" panose="02040503050406030204" pitchFamily="18" charset="0"/>
                                      </a:rPr>
                                      <m:t>−</m:t>
                                    </m:r>
                                    <m:r>
                                      <a:rPr lang="en-US" sz="1600" b="0" i="1" smtClean="0">
                                        <a:latin typeface="Cambria Math" panose="02040503050406030204" pitchFamily="18" charset="0"/>
                                      </a:rPr>
                                      <m:t>𝑦</m:t>
                                    </m:r>
                                  </m:e>
                                </m:mr>
                              </m:m>
                            </m:e>
                          </m:mr>
                          <m:mr>
                            <m:e>
                              <m:m>
                                <m:mPr>
                                  <m:mcs>
                                    <m:mc>
                                      <m:mcPr>
                                        <m:count m:val="2"/>
                                        <m:mcJc m:val="center"/>
                                      </m:mcPr>
                                    </m:mc>
                                  </m:mcs>
                                  <m:ctrlPr>
                                    <a:rPr lang="en-US" sz="1600" i="1">
                                      <a:latin typeface="Cambria Math" panose="02040503050406030204" pitchFamily="18" charset="0"/>
                                    </a:rPr>
                                  </m:ctrlPr>
                                </m:mPr>
                                <m:mr>
                                  <m:e>
                                    <m:r>
                                      <a:rPr lang="en-US" sz="1600" b="0" i="1" smtClean="0">
                                        <a:latin typeface="Cambria Math" panose="02040503050406030204" pitchFamily="18" charset="0"/>
                                      </a:rPr>
                                      <m:t>0</m:t>
                                    </m:r>
                                  </m:e>
                                  <m:e>
                                    <m:r>
                                      <a:rPr lang="en-US" sz="1600" i="1">
                                        <a:latin typeface="Cambria Math" panose="02040503050406030204" pitchFamily="18" charset="0"/>
                                      </a:rPr>
                                      <m:t>0</m:t>
                                    </m:r>
                                  </m:e>
                                </m:mr>
                                <m:mr>
                                  <m:e>
                                    <m:r>
                                      <a:rPr lang="en-US" sz="1600" b="0" i="1" smtClean="0">
                                        <a:latin typeface="Cambria Math" panose="02040503050406030204" pitchFamily="18" charset="0"/>
                                      </a:rPr>
                                      <m:t>0</m:t>
                                    </m:r>
                                  </m:e>
                                  <m:e>
                                    <m:r>
                                      <a:rPr lang="en-US" sz="1600" b="0" i="1" smtClean="0">
                                        <a:latin typeface="Cambria Math" panose="02040503050406030204" pitchFamily="18" charset="0"/>
                                      </a:rPr>
                                      <m:t>0</m:t>
                                    </m:r>
                                  </m:e>
                                </m:mr>
                              </m:m>
                            </m:e>
                            <m:e>
                              <m:m>
                                <m:mPr>
                                  <m:mcs>
                                    <m:mc>
                                      <m:mcPr>
                                        <m:count m:val="2"/>
                                        <m:mcJc m:val="center"/>
                                      </m:mcPr>
                                    </m:mc>
                                  </m:mcs>
                                  <m:ctrlPr>
                                    <a:rPr lang="en-US" sz="1600" i="1">
                                      <a:latin typeface="Cambria Math" panose="02040503050406030204" pitchFamily="18" charset="0"/>
                                    </a:rPr>
                                  </m:ctrlPr>
                                </m:mPr>
                                <m:mr>
                                  <m:e>
                                    <m:r>
                                      <a:rPr lang="en-US" sz="1600" b="0" i="1" smtClean="0">
                                        <a:latin typeface="Cambria Math" panose="02040503050406030204" pitchFamily="18" charset="0"/>
                                      </a:rPr>
                                      <m:t>1</m:t>
                                    </m:r>
                                  </m:e>
                                  <m:e>
                                    <m:r>
                                      <a:rPr lang="en-US" sz="1600" i="1">
                                        <a:latin typeface="Cambria Math" panose="02040503050406030204" pitchFamily="18" charset="0"/>
                                      </a:rPr>
                                      <m:t>0</m:t>
                                    </m:r>
                                  </m:e>
                                </m:mr>
                                <m:mr>
                                  <m:e>
                                    <m:r>
                                      <a:rPr lang="en-US" sz="1600" i="1">
                                        <a:latin typeface="Cambria Math" panose="02040503050406030204" pitchFamily="18" charset="0"/>
                                      </a:rPr>
                                      <m:t>0</m:t>
                                    </m:r>
                                  </m:e>
                                  <m:e>
                                    <m:r>
                                      <a:rPr lang="en-US" sz="1600" i="1">
                                        <a:latin typeface="Cambria Math" panose="02040503050406030204" pitchFamily="18" charset="0"/>
                                      </a:rPr>
                                      <m:t>1</m:t>
                                    </m:r>
                                  </m:e>
                                </m:mr>
                              </m:m>
                            </m:e>
                          </m:mr>
                        </m:m>
                      </m:e>
                    </m:d>
                  </m:oMath>
                </a14:m>
                <a:r>
                  <a:rPr lang="en-US" sz="1600"/>
                  <a:t>. </a:t>
                </a:r>
                <a14:m>
                  <m:oMath xmlns:m="http://schemas.openxmlformats.org/officeDocument/2006/math">
                    <m:d>
                      <m:dPr>
                        <m:begChr m:val="["/>
                        <m:endChr m:val="]"/>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m>
                                <m:mPr>
                                  <m:mcs>
                                    <m:mc>
                                      <m:mcPr>
                                        <m:count m:val="2"/>
                                        <m:mcJc m:val="center"/>
                                      </m:mcPr>
                                    </m:mc>
                                  </m:mcs>
                                  <m:ctrlPr>
                                    <a:rPr lang="en-US" sz="1600" i="1">
                                      <a:latin typeface="Cambria Math" panose="02040503050406030204" pitchFamily="18" charset="0"/>
                                    </a:rPr>
                                  </m:ctrlPr>
                                </m:mPr>
                                <m:mr>
                                  <m:e>
                                    <m:r>
                                      <a:rPr lang="en-US" sz="1600" b="0" i="1" smtClean="0">
                                        <a:latin typeface="Cambria Math" panose="02040503050406030204" pitchFamily="18" charset="0"/>
                                      </a:rPr>
                                      <m:t>𝑐𝑜𝑠</m:t>
                                    </m:r>
                                    <m:r>
                                      <a:rPr lang="en-US" sz="1600" b="0" i="1" smtClean="0">
                                        <a:latin typeface="Cambria Math" panose="02040503050406030204" pitchFamily="18" charset="0"/>
                                        <a:ea typeface="Cambria Math" panose="02040503050406030204" pitchFamily="18" charset="0"/>
                                      </a:rPr>
                                      <m:t>𝛼</m:t>
                                    </m:r>
                                  </m:e>
                                  <m:e>
                                    <m:r>
                                      <a:rPr lang="en-US" sz="1600" b="0" i="1" smtClean="0">
                                        <a:latin typeface="Cambria Math" panose="02040503050406030204" pitchFamily="18" charset="0"/>
                                      </a:rPr>
                                      <m:t>𝑠𝑖𝑛</m:t>
                                    </m:r>
                                    <m:r>
                                      <a:rPr lang="en-US" sz="1600" b="0" i="1" smtClean="0">
                                        <a:latin typeface="Cambria Math" panose="02040503050406030204" pitchFamily="18" charset="0"/>
                                        <a:ea typeface="Cambria Math" panose="02040503050406030204" pitchFamily="18" charset="0"/>
                                      </a:rPr>
                                      <m:t>𝛼</m:t>
                                    </m:r>
                                  </m:e>
                                </m:mr>
                                <m:mr>
                                  <m:e>
                                    <m:r>
                                      <a:rPr lang="en-US" sz="1600" b="0" i="1" smtClean="0">
                                        <a:latin typeface="Cambria Math" panose="02040503050406030204" pitchFamily="18" charset="0"/>
                                      </a:rPr>
                                      <m:t>−</m:t>
                                    </m:r>
                                    <m:r>
                                      <a:rPr lang="en-US" sz="1600" b="0" i="1" smtClean="0">
                                        <a:latin typeface="Cambria Math" panose="02040503050406030204" pitchFamily="18" charset="0"/>
                                      </a:rPr>
                                      <m:t>𝑠𝑖𝑛</m:t>
                                    </m:r>
                                    <m:r>
                                      <a:rPr lang="en-US" sz="1600" b="0" i="1" smtClean="0">
                                        <a:latin typeface="Cambria Math" panose="02040503050406030204" pitchFamily="18" charset="0"/>
                                        <a:ea typeface="Cambria Math" panose="02040503050406030204" pitchFamily="18" charset="0"/>
                                      </a:rPr>
                                      <m:t>𝛼</m:t>
                                    </m:r>
                                  </m:e>
                                  <m:e>
                                    <m:r>
                                      <a:rPr lang="en-US" sz="1600" b="0" i="1" smtClean="0">
                                        <a:latin typeface="Cambria Math" panose="02040503050406030204" pitchFamily="18" charset="0"/>
                                      </a:rPr>
                                      <m:t>𝑐𝑜𝑠</m:t>
                                    </m:r>
                                    <m:r>
                                      <a:rPr lang="en-US" sz="1600" b="0" i="1" smtClean="0">
                                        <a:latin typeface="Cambria Math" panose="02040503050406030204" pitchFamily="18" charset="0"/>
                                        <a:ea typeface="Cambria Math" panose="02040503050406030204" pitchFamily="18" charset="0"/>
                                      </a:rPr>
                                      <m:t>𝛼</m:t>
                                    </m:r>
                                  </m:e>
                                </m:mr>
                              </m:m>
                            </m:e>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0</m:t>
                                    </m:r>
                                  </m:e>
                                  <m:e>
                                    <m:r>
                                      <a:rPr lang="en-US" sz="1600" i="1">
                                        <a:latin typeface="Cambria Math" panose="02040503050406030204" pitchFamily="18" charset="0"/>
                                      </a:rPr>
                                      <m:t>0</m:t>
                                    </m:r>
                                  </m:e>
                                </m:mr>
                                <m:mr>
                                  <m:e>
                                    <m:r>
                                      <a:rPr lang="en-US" sz="1600" i="1">
                                        <a:latin typeface="Cambria Math" panose="02040503050406030204" pitchFamily="18" charset="0"/>
                                      </a:rPr>
                                      <m:t>0</m:t>
                                    </m:r>
                                  </m:e>
                                  <m:e>
                                    <m:r>
                                      <a:rPr lang="en-US" sz="1600" i="1">
                                        <a:latin typeface="Cambria Math" panose="02040503050406030204" pitchFamily="18" charset="0"/>
                                      </a:rPr>
                                      <m:t>0</m:t>
                                    </m:r>
                                  </m:e>
                                </m:mr>
                              </m:m>
                            </m:e>
                          </m:mr>
                          <m:mr>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0</m:t>
                                    </m:r>
                                  </m:e>
                                  <m:e>
                                    <m:r>
                                      <a:rPr lang="en-US" sz="1600" i="1">
                                        <a:latin typeface="Cambria Math" panose="02040503050406030204" pitchFamily="18" charset="0"/>
                                      </a:rPr>
                                      <m:t>0</m:t>
                                    </m:r>
                                  </m:e>
                                </m:mr>
                                <m:mr>
                                  <m:e>
                                    <m:r>
                                      <a:rPr lang="en-US" sz="1600" b="0" i="1" smtClean="0">
                                        <a:latin typeface="Cambria Math" panose="02040503050406030204" pitchFamily="18" charset="0"/>
                                      </a:rPr>
                                      <m:t>0</m:t>
                                    </m:r>
                                  </m:e>
                                  <m:e>
                                    <m:r>
                                      <a:rPr lang="en-US" sz="1600" b="0" i="1" smtClean="0">
                                        <a:latin typeface="Cambria Math" panose="02040503050406030204" pitchFamily="18" charset="0"/>
                                      </a:rPr>
                                      <m:t>0</m:t>
                                    </m:r>
                                  </m:e>
                                </m:mr>
                              </m:m>
                            </m:e>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1</m:t>
                                    </m:r>
                                  </m:e>
                                  <m:e>
                                    <m:r>
                                      <a:rPr lang="en-US" sz="1600" i="1">
                                        <a:latin typeface="Cambria Math" panose="02040503050406030204" pitchFamily="18" charset="0"/>
                                      </a:rPr>
                                      <m:t>0</m:t>
                                    </m:r>
                                  </m:e>
                                </m:mr>
                                <m:mr>
                                  <m:e>
                                    <m:r>
                                      <a:rPr lang="en-US" sz="1600" i="1">
                                        <a:latin typeface="Cambria Math" panose="02040503050406030204" pitchFamily="18" charset="0"/>
                                      </a:rPr>
                                      <m:t>0</m:t>
                                    </m:r>
                                  </m:e>
                                  <m:e>
                                    <m:r>
                                      <a:rPr lang="en-US" sz="1600" i="1">
                                        <a:latin typeface="Cambria Math" panose="02040503050406030204" pitchFamily="18" charset="0"/>
                                      </a:rPr>
                                      <m:t>1</m:t>
                                    </m:r>
                                  </m:e>
                                </m:mr>
                              </m:m>
                            </m:e>
                          </m:mr>
                        </m:m>
                      </m:e>
                    </m:d>
                  </m:oMath>
                </a14:m>
                <a:r>
                  <a:rPr lang="en-US" sz="1600"/>
                  <a:t>. </a:t>
                </a:r>
                <a14:m>
                  <m:oMath xmlns:m="http://schemas.openxmlformats.org/officeDocument/2006/math">
                    <m:d>
                      <m:dPr>
                        <m:begChr m:val="["/>
                        <m:endChr m:val="]"/>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1</m:t>
                                    </m:r>
                                  </m:e>
                                  <m:e>
                                    <m:r>
                                      <a:rPr lang="en-US" sz="1600" i="1">
                                        <a:latin typeface="Cambria Math" panose="02040503050406030204" pitchFamily="18" charset="0"/>
                                      </a:rPr>
                                      <m:t>0</m:t>
                                    </m:r>
                                  </m:e>
                                </m:mr>
                                <m:mr>
                                  <m:e>
                                    <m:r>
                                      <a:rPr lang="en-US" sz="1600" i="1">
                                        <a:latin typeface="Cambria Math" panose="02040503050406030204" pitchFamily="18" charset="0"/>
                                      </a:rPr>
                                      <m:t>0</m:t>
                                    </m:r>
                                  </m:e>
                                  <m:e>
                                    <m:r>
                                      <m:rPr>
                                        <m:brk m:alnAt="7"/>
                                      </m:rPr>
                                      <a:rPr lang="en-US" sz="1600" i="1">
                                        <a:latin typeface="Cambria Math" panose="02040503050406030204" pitchFamily="18" charset="0"/>
                                      </a:rPr>
                                      <m:t>1</m:t>
                                    </m:r>
                                  </m:e>
                                </m:mr>
                              </m:m>
                            </m:e>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0</m:t>
                                    </m:r>
                                  </m:e>
                                  <m:e>
                                    <m:r>
                                      <a:rPr lang="en-US" sz="1600" b="0" i="1" smtClean="0">
                                        <a:latin typeface="Cambria Math" panose="02040503050406030204" pitchFamily="18" charset="0"/>
                                      </a:rPr>
                                      <m:t>𝑥</m:t>
                                    </m:r>
                                  </m:e>
                                </m:mr>
                                <m:mr>
                                  <m:e>
                                    <m:r>
                                      <a:rPr lang="en-US" sz="1600" i="1">
                                        <a:latin typeface="Cambria Math" panose="02040503050406030204" pitchFamily="18" charset="0"/>
                                      </a:rPr>
                                      <m:t>0</m:t>
                                    </m:r>
                                  </m:e>
                                  <m:e>
                                    <m:r>
                                      <a:rPr lang="en-US" sz="1600" b="0" i="1" smtClean="0">
                                        <a:latin typeface="Cambria Math" panose="02040503050406030204" pitchFamily="18" charset="0"/>
                                      </a:rPr>
                                      <m:t>𝑦</m:t>
                                    </m:r>
                                  </m:e>
                                </m:mr>
                              </m:m>
                            </m:e>
                          </m:mr>
                          <m:mr>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0</m:t>
                                    </m:r>
                                  </m:e>
                                  <m:e>
                                    <m:r>
                                      <a:rPr lang="en-US" sz="1600" i="1">
                                        <a:latin typeface="Cambria Math" panose="02040503050406030204" pitchFamily="18" charset="0"/>
                                      </a:rPr>
                                      <m:t>0</m:t>
                                    </m:r>
                                  </m:e>
                                </m:mr>
                                <m:mr>
                                  <m:e>
                                    <m:r>
                                      <a:rPr lang="en-US" sz="1600" b="0" i="1" smtClean="0">
                                        <a:latin typeface="Cambria Math" panose="02040503050406030204" pitchFamily="18" charset="0"/>
                                      </a:rPr>
                                      <m:t>0</m:t>
                                    </m:r>
                                  </m:e>
                                  <m:e>
                                    <m:r>
                                      <a:rPr lang="en-US" sz="1600" b="0" i="1" smtClean="0">
                                        <a:latin typeface="Cambria Math" panose="02040503050406030204" pitchFamily="18" charset="0"/>
                                      </a:rPr>
                                      <m:t>0</m:t>
                                    </m:r>
                                  </m:e>
                                </m:mr>
                              </m:m>
                            </m:e>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1</m:t>
                                    </m:r>
                                  </m:e>
                                  <m:e>
                                    <m:r>
                                      <a:rPr lang="en-US" sz="1600" i="1">
                                        <a:latin typeface="Cambria Math" panose="02040503050406030204" pitchFamily="18" charset="0"/>
                                      </a:rPr>
                                      <m:t>0</m:t>
                                    </m:r>
                                  </m:e>
                                </m:mr>
                                <m:mr>
                                  <m:e>
                                    <m:r>
                                      <a:rPr lang="en-US" sz="1600" i="1">
                                        <a:latin typeface="Cambria Math" panose="02040503050406030204" pitchFamily="18" charset="0"/>
                                      </a:rPr>
                                      <m:t>0</m:t>
                                    </m:r>
                                  </m:e>
                                  <m:e>
                                    <m:r>
                                      <a:rPr lang="en-US" sz="1600" i="1">
                                        <a:latin typeface="Cambria Math" panose="02040503050406030204" pitchFamily="18" charset="0"/>
                                      </a:rPr>
                                      <m:t>1</m:t>
                                    </m:r>
                                  </m:e>
                                </m:mr>
                              </m:m>
                            </m:e>
                          </m:mr>
                        </m:m>
                      </m:e>
                    </m:d>
                  </m:oMath>
                </a14:m>
                <a:endParaRPr lang="en-US" sz="1600"/>
              </a:p>
              <a:p>
                <a:r>
                  <a:rPr lang="en-US" sz="1600"/>
                  <a:t>=. </a:t>
                </a:r>
                <a14:m>
                  <m:oMath xmlns:m="http://schemas.openxmlformats.org/officeDocument/2006/math">
                    <m:d>
                      <m:dPr>
                        <m:begChr m:val="["/>
                        <m:endChr m:val="]"/>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𝑐𝑜𝑠</m:t>
                                    </m:r>
                                    <m:r>
                                      <a:rPr lang="en-US" sz="1600" i="1">
                                        <a:latin typeface="Cambria Math" panose="02040503050406030204" pitchFamily="18" charset="0"/>
                                        <a:ea typeface="Cambria Math" panose="02040503050406030204" pitchFamily="18" charset="0"/>
                                      </a:rPr>
                                      <m:t>𝛼</m:t>
                                    </m:r>
                                  </m:e>
                                  <m:e>
                                    <m:r>
                                      <a:rPr lang="en-US" sz="1600" i="1">
                                        <a:latin typeface="Cambria Math" panose="02040503050406030204" pitchFamily="18" charset="0"/>
                                      </a:rPr>
                                      <m:t>𝑠𝑖𝑛</m:t>
                                    </m:r>
                                    <m:r>
                                      <a:rPr lang="en-US" sz="1600" i="1">
                                        <a:latin typeface="Cambria Math" panose="02040503050406030204" pitchFamily="18" charset="0"/>
                                        <a:ea typeface="Cambria Math" panose="02040503050406030204" pitchFamily="18" charset="0"/>
                                      </a:rPr>
                                      <m:t>𝛼</m:t>
                                    </m:r>
                                  </m:e>
                                </m:mr>
                                <m:mr>
                                  <m:e>
                                    <m:r>
                                      <a:rPr lang="en-US" sz="1600" b="0" i="1" smtClean="0">
                                        <a:latin typeface="Cambria Math" panose="02040503050406030204" pitchFamily="18" charset="0"/>
                                        <a:ea typeface="Cambria Math" panose="02040503050406030204" pitchFamily="18" charset="0"/>
                                      </a:rPr>
                                      <m:t>−</m:t>
                                    </m:r>
                                    <m:r>
                                      <a:rPr lang="en-US" sz="1600" i="1">
                                        <a:latin typeface="Cambria Math" panose="02040503050406030204" pitchFamily="18" charset="0"/>
                                      </a:rPr>
                                      <m:t>𝑠𝑖𝑛</m:t>
                                    </m:r>
                                    <m:r>
                                      <a:rPr lang="en-US" sz="1600" i="1">
                                        <a:latin typeface="Cambria Math" panose="02040503050406030204" pitchFamily="18" charset="0"/>
                                        <a:ea typeface="Cambria Math" panose="02040503050406030204" pitchFamily="18" charset="0"/>
                                      </a:rPr>
                                      <m:t>𝛼</m:t>
                                    </m:r>
                                  </m:e>
                                  <m:e>
                                    <m:r>
                                      <a:rPr lang="en-US" sz="1600" i="1">
                                        <a:latin typeface="Cambria Math" panose="02040503050406030204" pitchFamily="18" charset="0"/>
                                      </a:rPr>
                                      <m:t>𝑐𝑜𝑠</m:t>
                                    </m:r>
                                    <m:r>
                                      <a:rPr lang="en-US" sz="1600" i="1">
                                        <a:latin typeface="Cambria Math" panose="02040503050406030204" pitchFamily="18" charset="0"/>
                                        <a:ea typeface="Cambria Math" panose="02040503050406030204" pitchFamily="18" charset="0"/>
                                      </a:rPr>
                                      <m:t>𝛼</m:t>
                                    </m:r>
                                  </m:e>
                                </m:mr>
                              </m:m>
                            </m:e>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0</m:t>
                                    </m:r>
                                  </m:e>
                                  <m:e>
                                    <m:r>
                                      <a:rPr lang="en-US" sz="1600" b="0" i="1" smtClean="0">
                                        <a:latin typeface="Cambria Math" panose="02040503050406030204" pitchFamily="18" charset="0"/>
                                      </a:rPr>
                                      <m:t>−</m:t>
                                    </m:r>
                                    <m:r>
                                      <a:rPr lang="en-US" sz="1600" b="0" i="1" smtClean="0">
                                        <a:latin typeface="Cambria Math" panose="02040503050406030204" pitchFamily="18" charset="0"/>
                                      </a:rPr>
                                      <m:t>𝑥</m:t>
                                    </m:r>
                                  </m:e>
                                </m:mr>
                                <m:mr>
                                  <m:e>
                                    <m:r>
                                      <a:rPr lang="en-US" sz="1600" i="1">
                                        <a:latin typeface="Cambria Math" panose="02040503050406030204" pitchFamily="18" charset="0"/>
                                      </a:rPr>
                                      <m:t>0</m:t>
                                    </m:r>
                                  </m:e>
                                  <m:e>
                                    <m:r>
                                      <a:rPr lang="en-US" sz="1600" b="0" i="1" smtClean="0">
                                        <a:latin typeface="Cambria Math" panose="02040503050406030204" pitchFamily="18" charset="0"/>
                                      </a:rPr>
                                      <m:t>−</m:t>
                                    </m:r>
                                    <m:r>
                                      <a:rPr lang="en-US" sz="1600" b="0" i="1" smtClean="0">
                                        <a:latin typeface="Cambria Math" panose="02040503050406030204" pitchFamily="18" charset="0"/>
                                      </a:rPr>
                                      <m:t>𝑦</m:t>
                                    </m:r>
                                  </m:e>
                                </m:mr>
                              </m:m>
                            </m:e>
                          </m:mr>
                          <m:mr>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0</m:t>
                                    </m:r>
                                  </m:e>
                                  <m:e>
                                    <m:r>
                                      <a:rPr lang="en-US" sz="1600" i="1">
                                        <a:latin typeface="Cambria Math" panose="02040503050406030204" pitchFamily="18" charset="0"/>
                                      </a:rPr>
                                      <m:t>0</m:t>
                                    </m:r>
                                  </m:e>
                                </m:mr>
                                <m:mr>
                                  <m:e>
                                    <m:r>
                                      <a:rPr lang="en-US" sz="1600" b="0" i="1" smtClean="0">
                                        <a:latin typeface="Cambria Math" panose="02040503050406030204" pitchFamily="18" charset="0"/>
                                      </a:rPr>
                                      <m:t>0</m:t>
                                    </m:r>
                                  </m:e>
                                  <m:e>
                                    <m:r>
                                      <a:rPr lang="en-US" sz="1600" b="0" i="1" smtClean="0">
                                        <a:latin typeface="Cambria Math" panose="02040503050406030204" pitchFamily="18" charset="0"/>
                                      </a:rPr>
                                      <m:t>0</m:t>
                                    </m:r>
                                  </m:e>
                                </m:mr>
                              </m:m>
                            </m:e>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1</m:t>
                                    </m:r>
                                  </m:e>
                                  <m:e>
                                    <m:r>
                                      <a:rPr lang="en-US" sz="1600" i="1">
                                        <a:latin typeface="Cambria Math" panose="02040503050406030204" pitchFamily="18" charset="0"/>
                                      </a:rPr>
                                      <m:t>0</m:t>
                                    </m:r>
                                  </m:e>
                                </m:mr>
                                <m:mr>
                                  <m:e>
                                    <m:r>
                                      <a:rPr lang="en-US" sz="1600" i="1">
                                        <a:latin typeface="Cambria Math" panose="02040503050406030204" pitchFamily="18" charset="0"/>
                                      </a:rPr>
                                      <m:t>0</m:t>
                                    </m:r>
                                  </m:e>
                                  <m:e>
                                    <m:r>
                                      <a:rPr lang="en-US" sz="1600" i="1">
                                        <a:latin typeface="Cambria Math" panose="02040503050406030204" pitchFamily="18" charset="0"/>
                                      </a:rPr>
                                      <m:t>1</m:t>
                                    </m:r>
                                  </m:e>
                                </m:mr>
                              </m:m>
                            </m:e>
                          </m:mr>
                        </m:m>
                      </m:e>
                    </m:d>
                  </m:oMath>
                </a14:m>
                <a:r>
                  <a:rPr lang="en-US" sz="1600"/>
                  <a:t>. </a:t>
                </a:r>
                <a14:m>
                  <m:oMath xmlns:m="http://schemas.openxmlformats.org/officeDocument/2006/math">
                    <m:d>
                      <m:dPr>
                        <m:begChr m:val="["/>
                        <m:endChr m:val="]"/>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1</m:t>
                                    </m:r>
                                  </m:e>
                                  <m:e>
                                    <m:r>
                                      <a:rPr lang="en-US" sz="1600" i="1">
                                        <a:latin typeface="Cambria Math" panose="02040503050406030204" pitchFamily="18" charset="0"/>
                                      </a:rPr>
                                      <m:t>0</m:t>
                                    </m:r>
                                  </m:e>
                                </m:mr>
                                <m:mr>
                                  <m:e>
                                    <m:r>
                                      <a:rPr lang="en-US" sz="1600" i="1">
                                        <a:latin typeface="Cambria Math" panose="02040503050406030204" pitchFamily="18" charset="0"/>
                                      </a:rPr>
                                      <m:t>0</m:t>
                                    </m:r>
                                  </m:e>
                                  <m:e>
                                    <m:r>
                                      <m:rPr>
                                        <m:brk m:alnAt="7"/>
                                      </m:rPr>
                                      <a:rPr lang="en-US" sz="1600" i="1">
                                        <a:latin typeface="Cambria Math" panose="02040503050406030204" pitchFamily="18" charset="0"/>
                                      </a:rPr>
                                      <m:t>1</m:t>
                                    </m:r>
                                  </m:e>
                                </m:mr>
                              </m:m>
                            </m:e>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0</m:t>
                                    </m:r>
                                  </m:e>
                                  <m:e>
                                    <m:r>
                                      <a:rPr lang="en-US" sz="1600" b="0" i="1" smtClean="0">
                                        <a:latin typeface="Cambria Math" panose="02040503050406030204" pitchFamily="18" charset="0"/>
                                      </a:rPr>
                                      <m:t>𝑥</m:t>
                                    </m:r>
                                  </m:e>
                                </m:mr>
                                <m:mr>
                                  <m:e>
                                    <m:r>
                                      <a:rPr lang="en-US" sz="1600" i="1">
                                        <a:latin typeface="Cambria Math" panose="02040503050406030204" pitchFamily="18" charset="0"/>
                                      </a:rPr>
                                      <m:t>0</m:t>
                                    </m:r>
                                  </m:e>
                                  <m:e>
                                    <m:r>
                                      <a:rPr lang="en-US" sz="1600" b="0" i="1" smtClean="0">
                                        <a:latin typeface="Cambria Math" panose="02040503050406030204" pitchFamily="18" charset="0"/>
                                      </a:rPr>
                                      <m:t>𝑦</m:t>
                                    </m:r>
                                  </m:e>
                                </m:mr>
                              </m:m>
                            </m:e>
                          </m:mr>
                          <m:mr>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0</m:t>
                                    </m:r>
                                  </m:e>
                                  <m:e>
                                    <m:r>
                                      <a:rPr lang="en-US" sz="1600" i="1">
                                        <a:latin typeface="Cambria Math" panose="02040503050406030204" pitchFamily="18" charset="0"/>
                                      </a:rPr>
                                      <m:t>0</m:t>
                                    </m:r>
                                  </m:e>
                                </m:mr>
                                <m:mr>
                                  <m:e>
                                    <m:r>
                                      <a:rPr lang="en-US" sz="1600" b="0" i="1" smtClean="0">
                                        <a:latin typeface="Cambria Math" panose="02040503050406030204" pitchFamily="18" charset="0"/>
                                      </a:rPr>
                                      <m:t>0</m:t>
                                    </m:r>
                                  </m:e>
                                  <m:e>
                                    <m:r>
                                      <a:rPr lang="en-US" sz="1600" b="0" i="1" smtClean="0">
                                        <a:latin typeface="Cambria Math" panose="02040503050406030204" pitchFamily="18" charset="0"/>
                                      </a:rPr>
                                      <m:t>0</m:t>
                                    </m:r>
                                  </m:e>
                                </m:mr>
                              </m:m>
                            </m:e>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1</m:t>
                                    </m:r>
                                  </m:e>
                                  <m:e>
                                    <m:r>
                                      <a:rPr lang="en-US" sz="1600" i="1">
                                        <a:latin typeface="Cambria Math" panose="02040503050406030204" pitchFamily="18" charset="0"/>
                                      </a:rPr>
                                      <m:t>0</m:t>
                                    </m:r>
                                  </m:e>
                                </m:mr>
                                <m:mr>
                                  <m:e>
                                    <m:r>
                                      <a:rPr lang="en-US" sz="1600" i="1">
                                        <a:latin typeface="Cambria Math" panose="02040503050406030204" pitchFamily="18" charset="0"/>
                                      </a:rPr>
                                      <m:t>0</m:t>
                                    </m:r>
                                  </m:e>
                                  <m:e>
                                    <m:r>
                                      <a:rPr lang="en-US" sz="1600" i="1">
                                        <a:latin typeface="Cambria Math" panose="02040503050406030204" pitchFamily="18" charset="0"/>
                                      </a:rPr>
                                      <m:t>1</m:t>
                                    </m:r>
                                  </m:e>
                                </m:mr>
                              </m:m>
                            </m:e>
                          </m:mr>
                        </m:m>
                      </m:e>
                    </m:d>
                  </m:oMath>
                </a14:m>
                <a:endParaRPr lang="en-US" sz="1600"/>
              </a:p>
              <a:p>
                <a:r>
                  <a:rPr lang="en-US" sz="1600"/>
                  <a:t>=. </a:t>
                </a:r>
                <a14:m>
                  <m:oMath xmlns:m="http://schemas.openxmlformats.org/officeDocument/2006/math">
                    <m:d>
                      <m:dPr>
                        <m:begChr m:val="["/>
                        <m:endChr m:val="]"/>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𝑐𝑜𝑠</m:t>
                                    </m:r>
                                    <m:r>
                                      <a:rPr lang="en-US" sz="1600" i="1">
                                        <a:latin typeface="Cambria Math" panose="02040503050406030204" pitchFamily="18" charset="0"/>
                                        <a:ea typeface="Cambria Math" panose="02040503050406030204" pitchFamily="18" charset="0"/>
                                      </a:rPr>
                                      <m:t>𝛼</m:t>
                                    </m:r>
                                  </m:e>
                                  <m:e>
                                    <m:r>
                                      <a:rPr lang="en-US" sz="1600" i="1">
                                        <a:latin typeface="Cambria Math" panose="02040503050406030204" pitchFamily="18" charset="0"/>
                                      </a:rPr>
                                      <m:t>𝑠𝑖𝑛</m:t>
                                    </m:r>
                                    <m:r>
                                      <a:rPr lang="en-US" sz="1600" i="1">
                                        <a:latin typeface="Cambria Math" panose="02040503050406030204" pitchFamily="18" charset="0"/>
                                        <a:ea typeface="Cambria Math" panose="02040503050406030204" pitchFamily="18" charset="0"/>
                                      </a:rPr>
                                      <m:t>𝛼</m:t>
                                    </m:r>
                                  </m:e>
                                </m:mr>
                                <m:mr>
                                  <m:e>
                                    <m:r>
                                      <a:rPr lang="en-US" sz="1600" i="1">
                                        <a:latin typeface="Cambria Math" panose="02040503050406030204" pitchFamily="18" charset="0"/>
                                      </a:rPr>
                                      <m:t>−</m:t>
                                    </m:r>
                                    <m:r>
                                      <a:rPr lang="en-US" sz="1600" i="1">
                                        <a:latin typeface="Cambria Math" panose="02040503050406030204" pitchFamily="18" charset="0"/>
                                      </a:rPr>
                                      <m:t>𝑠𝑖𝑛</m:t>
                                    </m:r>
                                    <m:r>
                                      <a:rPr lang="en-US" sz="1600" i="1">
                                        <a:latin typeface="Cambria Math" panose="02040503050406030204" pitchFamily="18" charset="0"/>
                                        <a:ea typeface="Cambria Math" panose="02040503050406030204" pitchFamily="18" charset="0"/>
                                      </a:rPr>
                                      <m:t>𝛼</m:t>
                                    </m:r>
                                  </m:e>
                                  <m:e>
                                    <m:r>
                                      <a:rPr lang="en-US" sz="1600" i="1">
                                        <a:latin typeface="Cambria Math" panose="02040503050406030204" pitchFamily="18" charset="0"/>
                                      </a:rPr>
                                      <m:t>𝑐𝑜𝑠</m:t>
                                    </m:r>
                                    <m:r>
                                      <a:rPr lang="en-US" sz="1600" i="1">
                                        <a:latin typeface="Cambria Math" panose="02040503050406030204" pitchFamily="18" charset="0"/>
                                        <a:ea typeface="Cambria Math" panose="02040503050406030204" pitchFamily="18" charset="0"/>
                                      </a:rPr>
                                      <m:t>𝛼</m:t>
                                    </m:r>
                                  </m:e>
                                </m:mr>
                              </m:m>
                            </m:e>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0</m:t>
                                    </m:r>
                                  </m:e>
                                  <m:e>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𝑐𝑜𝑠</m:t>
                                    </m:r>
                                    <m:r>
                                      <a:rPr lang="en-US" sz="1600" i="1">
                                        <a:latin typeface="Cambria Math" panose="02040503050406030204" pitchFamily="18" charset="0"/>
                                        <a:ea typeface="Cambria Math" panose="02040503050406030204" pitchFamily="18" charset="0"/>
                                      </a:rPr>
                                      <m:t>𝛼</m:t>
                                    </m:r>
                                    <m:r>
                                      <a:rPr lang="en-US" sz="1600" b="0" i="1" smtClean="0">
                                        <a:latin typeface="Cambria Math" panose="02040503050406030204" pitchFamily="18" charset="0"/>
                                        <a:ea typeface="Cambria Math" panose="02040503050406030204" pitchFamily="18" charset="0"/>
                                      </a:rPr>
                                      <m:t>−1</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𝑦𝑠𝑖𝑛</m:t>
                                    </m:r>
                                    <m:r>
                                      <a:rPr lang="en-US" sz="1600" i="1">
                                        <a:latin typeface="Cambria Math" panose="02040503050406030204" pitchFamily="18" charset="0"/>
                                        <a:ea typeface="Cambria Math" panose="02040503050406030204" pitchFamily="18" charset="0"/>
                                      </a:rPr>
                                      <m:t>𝛼</m:t>
                                    </m:r>
                                  </m:e>
                                </m:mr>
                                <m:mr>
                                  <m:e>
                                    <m:r>
                                      <a:rPr lang="en-US" sz="1600" i="1">
                                        <a:latin typeface="Cambria Math" panose="02040503050406030204" pitchFamily="18" charset="0"/>
                                      </a:rPr>
                                      <m:t>0</m:t>
                                    </m:r>
                                  </m:e>
                                  <m:e>
                                    <m:r>
                                      <a:rPr lang="en-US" sz="1600" i="1">
                                        <a:latin typeface="Cambria Math" panose="02040503050406030204" pitchFamily="18" charset="0"/>
                                      </a:rPr>
                                      <m:t>𝑦</m:t>
                                    </m:r>
                                    <m:d>
                                      <m:dPr>
                                        <m:ctrlPr>
                                          <a:rPr lang="en-US" sz="1600" i="1">
                                            <a:latin typeface="Cambria Math" panose="02040503050406030204" pitchFamily="18" charset="0"/>
                                          </a:rPr>
                                        </m:ctrlPr>
                                      </m:dPr>
                                      <m:e>
                                        <m:r>
                                          <a:rPr lang="en-US" sz="1600" i="1">
                                            <a:latin typeface="Cambria Math" panose="02040503050406030204" pitchFamily="18" charset="0"/>
                                          </a:rPr>
                                          <m:t>𝑐𝑜𝑠</m:t>
                                        </m:r>
                                        <m:r>
                                          <a:rPr lang="en-US" sz="1600" i="1">
                                            <a:latin typeface="Cambria Math" panose="02040503050406030204" pitchFamily="18" charset="0"/>
                                            <a:ea typeface="Cambria Math" panose="02040503050406030204" pitchFamily="18" charset="0"/>
                                          </a:rPr>
                                          <m:t>𝛼</m:t>
                                        </m:r>
                                        <m:r>
                                          <a:rPr lang="en-US" sz="1600" b="0" i="1" smtClean="0">
                                            <a:latin typeface="Cambria Math" panose="02040503050406030204" pitchFamily="18" charset="0"/>
                                            <a:ea typeface="Cambria Math" panose="02040503050406030204" pitchFamily="18" charset="0"/>
                                          </a:rPr>
                                          <m:t>−1</m:t>
                                        </m:r>
                                      </m:e>
                                    </m:d>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𝑥𝑖𝑛</m:t>
                                    </m:r>
                                    <m:r>
                                      <a:rPr lang="en-US" sz="1600" i="1">
                                        <a:latin typeface="Cambria Math" panose="02040503050406030204" pitchFamily="18" charset="0"/>
                                        <a:ea typeface="Cambria Math" panose="02040503050406030204" pitchFamily="18" charset="0"/>
                                      </a:rPr>
                                      <m:t>𝛼</m:t>
                                    </m:r>
                                  </m:e>
                                </m:mr>
                              </m:m>
                            </m:e>
                          </m:mr>
                          <m:mr>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0</m:t>
                                    </m:r>
                                  </m:e>
                                  <m:e>
                                    <m:r>
                                      <a:rPr lang="en-US" sz="1600" i="1">
                                        <a:latin typeface="Cambria Math" panose="02040503050406030204" pitchFamily="18" charset="0"/>
                                      </a:rPr>
                                      <m:t>0</m:t>
                                    </m:r>
                                  </m:e>
                                </m:mr>
                                <m:mr>
                                  <m:e>
                                    <m:r>
                                      <a:rPr lang="en-US" sz="1600" b="0" i="1" smtClean="0">
                                        <a:latin typeface="Cambria Math" panose="02040503050406030204" pitchFamily="18" charset="0"/>
                                      </a:rPr>
                                      <m:t>0</m:t>
                                    </m:r>
                                  </m:e>
                                  <m:e>
                                    <m:r>
                                      <a:rPr lang="en-US" sz="1600" b="0" i="1" smtClean="0">
                                        <a:latin typeface="Cambria Math" panose="02040503050406030204" pitchFamily="18" charset="0"/>
                                        <a:ea typeface="Cambria Math" panose="02040503050406030204" pitchFamily="18" charset="0"/>
                                      </a:rPr>
                                      <m:t>0</m:t>
                                    </m:r>
                                  </m:e>
                                </m:mr>
                              </m:m>
                            </m:e>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1</m:t>
                                    </m:r>
                                  </m:e>
                                  <m:e>
                                    <m:r>
                                      <a:rPr lang="en-US" sz="1600" i="1">
                                        <a:latin typeface="Cambria Math" panose="02040503050406030204" pitchFamily="18" charset="0"/>
                                      </a:rPr>
                                      <m:t>0</m:t>
                                    </m:r>
                                  </m:e>
                                </m:mr>
                                <m:mr>
                                  <m:e>
                                    <m:r>
                                      <a:rPr lang="en-US" sz="1600" i="1">
                                        <a:latin typeface="Cambria Math" panose="02040503050406030204" pitchFamily="18" charset="0"/>
                                      </a:rPr>
                                      <m:t>0</m:t>
                                    </m:r>
                                  </m:e>
                                  <m:e>
                                    <m:r>
                                      <a:rPr lang="en-US" sz="1600" i="1">
                                        <a:latin typeface="Cambria Math" panose="02040503050406030204" pitchFamily="18" charset="0"/>
                                      </a:rPr>
                                      <m:t>1</m:t>
                                    </m:r>
                                  </m:e>
                                </m:mr>
                              </m:m>
                            </m:e>
                          </m:mr>
                        </m:m>
                      </m:e>
                    </m:d>
                  </m:oMath>
                </a14:m>
                <a:endParaRPr lang="en-US" sz="16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89212" y="1264554"/>
                <a:ext cx="8915400" cy="5072745"/>
              </a:xfrm>
              <a:blipFill>
                <a:blip r:embed="rId2"/>
                <a:stretch>
                  <a:fillRect l="-821" t="-600"/>
                </a:stretch>
              </a:blipFill>
            </p:spPr>
            <p:txBody>
              <a:bodyPr/>
              <a:lstStyle/>
              <a:p>
                <a:r>
                  <a:rPr lang="en-US">
                    <a:noFill/>
                  </a:rPr>
                  <a:t> </a:t>
                </a:r>
              </a:p>
            </p:txBody>
          </p:sp>
        </mc:Fallback>
      </mc:AlternateContent>
    </p:spTree>
    <p:extLst>
      <p:ext uri="{BB962C8B-B14F-4D97-AF65-F5344CB8AC3E}">
        <p14:creationId xmlns:p14="http://schemas.microsoft.com/office/powerpoint/2010/main" val="232627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31590"/>
          </a:xfrm>
        </p:spPr>
        <p:txBody>
          <a:bodyPr>
            <a:normAutofit/>
          </a:bodyPr>
          <a:lstStyle/>
          <a:p>
            <a:r>
              <a:rPr lang="en-US" b="1"/>
              <a:t>CÁC PHÉP BIẾN ĐỔI HÌNH HỌC BA CHIỀU</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750423" y="1264554"/>
                <a:ext cx="8438606" cy="5072745"/>
              </a:xfrm>
            </p:spPr>
            <p:txBody>
              <a:bodyPr>
                <a:normAutofit/>
              </a:bodyPr>
              <a:lstStyle/>
              <a:p>
                <a:r>
                  <a:rPr lang="en-US" sz="1800" b="1"/>
                  <a:t>Phép quay 3 chiều</a:t>
                </a:r>
                <a:endParaRPr lang="en-US" sz="1800"/>
              </a:p>
              <a:p>
                <a:r>
                  <a:rPr lang="vi-VN" sz="1800" i="1">
                    <a:solidFill>
                      <a:srgbClr val="FF0000"/>
                    </a:solidFill>
                  </a:rPr>
                  <a:t>Quay đối tương quanh một trục bất kỳ</a:t>
                </a:r>
              </a:p>
              <a:p>
                <a:r>
                  <a:rPr lang="en-US" sz="1800"/>
                  <a:t>B</a:t>
                </a:r>
                <a:r>
                  <a:rPr lang="vi-VN" sz="1800"/>
                  <a:t>ư</a:t>
                </a:r>
                <a:r>
                  <a:rPr lang="en-US" sz="1800"/>
                  <a:t>ớc 1. Tịnh tiến (x</a:t>
                </a:r>
                <a:r>
                  <a:rPr lang="en-US" sz="1800" baseline="-25000"/>
                  <a:t>1</a:t>
                </a:r>
                <a:r>
                  <a:rPr lang="en-US" sz="1800"/>
                  <a:t>,y</a:t>
                </a:r>
                <a:r>
                  <a:rPr lang="en-US" sz="1800" baseline="-25000"/>
                  <a:t>1</a:t>
                </a:r>
                <a:r>
                  <a:rPr lang="en-US" sz="1800"/>
                  <a:t>,z</a:t>
                </a:r>
                <a:r>
                  <a:rPr lang="en-US" sz="1800" baseline="-25000"/>
                  <a:t>1</a:t>
                </a:r>
                <a:r>
                  <a:rPr lang="en-US" sz="1800"/>
                  <a:t>) về gốc tọa độ</a:t>
                </a:r>
              </a:p>
              <a:p>
                <a:r>
                  <a:rPr lang="en-US" sz="1800"/>
                  <a:t>Ma trận biến đổi:</a:t>
                </a:r>
              </a:p>
              <a:p>
                <a14:m>
                  <m:oMath xmlns:m="http://schemas.openxmlformats.org/officeDocument/2006/math">
                    <m:r>
                      <a:rPr lang="en-US" sz="1800" b="0" i="1" smtClean="0">
                        <a:latin typeface="Cambria Math" panose="02040503050406030204" pitchFamily="18" charset="0"/>
                      </a:rPr>
                      <m:t>𝑇</m:t>
                    </m:r>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1</m:t>
                                    </m:r>
                                  </m:e>
                                  <m:e>
                                    <m:r>
                                      <a:rPr lang="en-US" sz="1800" i="1">
                                        <a:latin typeface="Cambria Math" panose="02040503050406030204" pitchFamily="18" charset="0"/>
                                      </a:rPr>
                                      <m:t>0</m:t>
                                    </m:r>
                                  </m:e>
                                </m:mr>
                                <m:mr>
                                  <m:e>
                                    <m:r>
                                      <a:rPr lang="en-US" sz="1800" i="1">
                                        <a:latin typeface="Cambria Math" panose="02040503050406030204" pitchFamily="18" charset="0"/>
                                      </a:rPr>
                                      <m:t>0</m:t>
                                    </m:r>
                                  </m:e>
                                  <m:e>
                                    <m:r>
                                      <m:rPr>
                                        <m:brk m:alnAt="7"/>
                                      </m:rPr>
                                      <a:rPr lang="en-US" sz="1800" i="1">
                                        <a:latin typeface="Cambria Math" panose="02040503050406030204" pitchFamily="18" charset="0"/>
                                      </a:rPr>
                                      <m:t>1</m:t>
                                    </m:r>
                                  </m:e>
                                </m:mr>
                              </m:m>
                            </m:e>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0</m:t>
                                    </m:r>
                                  </m:e>
                                  <m:e>
                                    <m:r>
                                      <a:rPr lang="en-US" sz="1800" i="1">
                                        <a:latin typeface="Cambria Math" panose="02040503050406030204" pitchFamily="18" charset="0"/>
                                      </a:rPr>
                                      <m:t>−</m:t>
                                    </m:r>
                                    <m:r>
                                      <a:rPr lang="en-US" sz="1800" i="1">
                                        <a:latin typeface="Cambria Math" panose="02040503050406030204" pitchFamily="18" charset="0"/>
                                      </a:rPr>
                                      <m:t>𝑥</m:t>
                                    </m:r>
                                    <m:r>
                                      <a:rPr lang="en-US" sz="1800" b="0" i="1" baseline="-25000" smtClean="0">
                                        <a:latin typeface="Cambria Math" panose="02040503050406030204" pitchFamily="18" charset="0"/>
                                      </a:rPr>
                                      <m:t>1</m:t>
                                    </m:r>
                                  </m:e>
                                </m:mr>
                                <m:mr>
                                  <m:e>
                                    <m:r>
                                      <a:rPr lang="en-US" sz="1800" i="1">
                                        <a:latin typeface="Cambria Math" panose="02040503050406030204" pitchFamily="18" charset="0"/>
                                      </a:rPr>
                                      <m:t>0</m:t>
                                    </m:r>
                                  </m:e>
                                  <m:e>
                                    <m:r>
                                      <a:rPr lang="en-US" sz="1800" i="1">
                                        <a:latin typeface="Cambria Math" panose="02040503050406030204" pitchFamily="18" charset="0"/>
                                      </a:rPr>
                                      <m:t>−</m:t>
                                    </m:r>
                                    <m:r>
                                      <a:rPr lang="en-US" sz="1800" i="1">
                                        <a:latin typeface="Cambria Math" panose="02040503050406030204" pitchFamily="18" charset="0"/>
                                      </a:rPr>
                                      <m:t>𝑦</m:t>
                                    </m:r>
                                    <m:r>
                                      <a:rPr lang="en-US" sz="1800" b="0" i="1" baseline="-25000" smtClean="0">
                                        <a:latin typeface="Cambria Math" panose="02040503050406030204" pitchFamily="18" charset="0"/>
                                      </a:rPr>
                                      <m:t>1</m:t>
                                    </m:r>
                                  </m:e>
                                </m:mr>
                              </m:m>
                            </m:e>
                          </m:mr>
                          <m:mr>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0</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mr>
                              </m:m>
                            </m:e>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1</m:t>
                                    </m:r>
                                  </m:e>
                                  <m:e>
                                    <m:r>
                                      <a:rPr lang="en-US" sz="1800" b="0" i="1" smtClean="0">
                                        <a:latin typeface="Cambria Math" panose="02040503050406030204" pitchFamily="18" charset="0"/>
                                      </a:rPr>
                                      <m:t>−</m:t>
                                    </m:r>
                                    <m:r>
                                      <a:rPr lang="en-US" sz="1800" b="0" i="1" smtClean="0">
                                        <a:latin typeface="Cambria Math" panose="02040503050406030204" pitchFamily="18" charset="0"/>
                                      </a:rPr>
                                      <m:t>𝑧</m:t>
                                    </m:r>
                                    <m:r>
                                      <a:rPr lang="en-US" sz="1800" b="0" i="1" baseline="-25000" smtClean="0">
                                        <a:latin typeface="Cambria Math" panose="02040503050406030204" pitchFamily="18" charset="0"/>
                                      </a:rPr>
                                      <m:t>1</m:t>
                                    </m:r>
                                  </m:e>
                                </m:mr>
                                <m:mr>
                                  <m:e>
                                    <m:r>
                                      <a:rPr lang="en-US" sz="1800" i="1">
                                        <a:latin typeface="Cambria Math" panose="02040503050406030204" pitchFamily="18" charset="0"/>
                                      </a:rPr>
                                      <m:t>0</m:t>
                                    </m:r>
                                  </m:e>
                                  <m:e>
                                    <m:r>
                                      <a:rPr lang="en-US" sz="1800" i="1">
                                        <a:latin typeface="Cambria Math" panose="02040503050406030204" pitchFamily="18" charset="0"/>
                                      </a:rPr>
                                      <m:t>1</m:t>
                                    </m:r>
                                  </m:e>
                                </m:mr>
                              </m:m>
                            </m:e>
                          </m:mr>
                        </m:m>
                      </m:e>
                    </m:d>
                  </m:oMath>
                </a14:m>
                <a:endParaRPr lang="en-US" sz="1800"/>
              </a:p>
              <a:p>
                <a:endParaRPr lang="en-US" sz="18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50423" y="1264554"/>
                <a:ext cx="8438606" cy="5072745"/>
              </a:xfrm>
              <a:blipFill>
                <a:blip r:embed="rId2"/>
                <a:stretch>
                  <a:fillRect l="-50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A64A970-3724-4C91-B202-C9ABB7C3A941}"/>
              </a:ext>
            </a:extLst>
          </p:cNvPr>
          <p:cNvPicPr>
            <a:picLocks noChangeAspect="1"/>
          </p:cNvPicPr>
          <p:nvPr/>
        </p:nvPicPr>
        <p:blipFill>
          <a:blip r:embed="rId3"/>
          <a:stretch>
            <a:fillRect/>
          </a:stretch>
        </p:blipFill>
        <p:spPr>
          <a:xfrm>
            <a:off x="4669563" y="4232229"/>
            <a:ext cx="2600325" cy="2390775"/>
          </a:xfrm>
          <a:prstGeom prst="rect">
            <a:avLst/>
          </a:prstGeom>
        </p:spPr>
      </p:pic>
      <p:pic>
        <p:nvPicPr>
          <p:cNvPr id="6" name="Picture 5">
            <a:extLst>
              <a:ext uri="{FF2B5EF4-FFF2-40B4-BE49-F238E27FC236}">
                <a16:creationId xmlns:a16="http://schemas.microsoft.com/office/drawing/2014/main" id="{171427CA-D493-400A-8425-3F96EE4E0372}"/>
              </a:ext>
            </a:extLst>
          </p:cNvPr>
          <p:cNvPicPr>
            <a:picLocks noChangeAspect="1"/>
          </p:cNvPicPr>
          <p:nvPr/>
        </p:nvPicPr>
        <p:blipFill>
          <a:blip r:embed="rId4"/>
          <a:stretch>
            <a:fillRect/>
          </a:stretch>
        </p:blipFill>
        <p:spPr>
          <a:xfrm>
            <a:off x="7683954" y="1410151"/>
            <a:ext cx="2505075" cy="2390775"/>
          </a:xfrm>
          <a:prstGeom prst="rect">
            <a:avLst/>
          </a:prstGeom>
        </p:spPr>
      </p:pic>
    </p:spTree>
    <p:extLst>
      <p:ext uri="{BB962C8B-B14F-4D97-AF65-F5344CB8AC3E}">
        <p14:creationId xmlns:p14="http://schemas.microsoft.com/office/powerpoint/2010/main" val="1698685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264554"/>
                <a:ext cx="8915400" cy="5072745"/>
              </a:xfrm>
            </p:spPr>
            <p:txBody>
              <a:bodyPr>
                <a:normAutofit fontScale="92500" lnSpcReduction="10000"/>
              </a:bodyPr>
              <a:lstStyle/>
              <a:p>
                <a:r>
                  <a:rPr lang="vi-VN" sz="2300" b="1">
                    <a:solidFill>
                      <a:schemeClr val="tx1"/>
                    </a:solidFill>
                  </a:rPr>
                  <a:t>Các phép biến đổi đối tượng</a:t>
                </a:r>
                <a:endParaRPr lang="fr-FR" sz="2300" b="1">
                  <a:solidFill>
                    <a:schemeClr val="tx1"/>
                  </a:solidFill>
                </a:endParaRPr>
              </a:p>
              <a:p>
                <a:r>
                  <a:rPr lang="en-US" b="1" i="1"/>
                  <a:t>Phép quay</a:t>
                </a:r>
              </a:p>
              <a:p>
                <a:r>
                  <a:rPr lang="en-US" sz="1800"/>
                  <a:t>Xét ma trận biến đổi T:</a:t>
                </a:r>
              </a:p>
              <a:p>
                <a:r>
                  <a:rPr lang="en-US" sz="1800"/>
                  <a:t>Ma trận 2 chiều của phép biến đổi quay đ</a:t>
                </a:r>
                <a:r>
                  <a:rPr lang="vi-VN" sz="1800"/>
                  <a:t>ư</a:t>
                </a:r>
                <a:r>
                  <a:rPr lang="en-US" sz="1800"/>
                  <a:t>ợc mô tả là vị trí mới của một đối t</a:t>
                </a:r>
                <a:r>
                  <a:rPr lang="vi-VN" sz="1800"/>
                  <a:t>ư</a:t>
                </a:r>
                <a:r>
                  <a:rPr lang="en-US" sz="1800"/>
                  <a:t>ợng theo các điểm nằm trên đ</a:t>
                </a:r>
                <a:r>
                  <a:rPr lang="vi-VN" sz="1800"/>
                  <a:t>ư</a:t>
                </a:r>
                <a:r>
                  <a:rPr lang="en-US" sz="1800"/>
                  <a:t>ờng tròn của mặt phẳng xy.</a:t>
                </a:r>
              </a:p>
              <a:p>
                <a:r>
                  <a:rPr lang="en-US" sz="1800"/>
                  <a:t>Theo đó: </a:t>
                </a:r>
                <a14:m>
                  <m:oMath xmlns:m="http://schemas.openxmlformats.org/officeDocument/2006/math">
                    <m:r>
                      <a:rPr lang="en-US" sz="1800" i="1" smtClean="0">
                        <a:latin typeface="Cambria Math" panose="02040503050406030204" pitchFamily="18" charset="0"/>
                        <a:ea typeface="Cambria Math" panose="02040503050406030204" pitchFamily="18" charset="0"/>
                      </a:rPr>
                      <m:t>𝜃</m:t>
                    </m:r>
                  </m:oMath>
                </a14:m>
                <a:r>
                  <a:rPr lang="en-US" sz="1800"/>
                  <a:t> là góc quay; (x</a:t>
                </a:r>
                <a:r>
                  <a:rPr lang="en-US" sz="1800" baseline="-25000"/>
                  <a:t>r</a:t>
                </a:r>
                <a:r>
                  <a:rPr lang="en-US" sz="1800"/>
                  <a:t>,y</a:t>
                </a:r>
                <a:r>
                  <a:rPr lang="en-US" sz="1800" baseline="-25000"/>
                  <a:t>r</a:t>
                </a:r>
                <a:r>
                  <a:rPr lang="en-US" sz="1800"/>
                  <a:t>) là tâm quay</a:t>
                </a:r>
              </a:p>
              <a:p>
                <a:r>
                  <a:rPr lang="en-US" sz="1800"/>
                  <a:t>Góc quay d</a:t>
                </a:r>
                <a:r>
                  <a:rPr lang="vi-VN" sz="1800"/>
                  <a:t>ư</a:t>
                </a:r>
                <a:r>
                  <a:rPr lang="en-US" sz="1800"/>
                  <a:t>ơng ngược chiều kim đồng hồ và ng</a:t>
                </a:r>
                <a:r>
                  <a:rPr lang="vi-VN" sz="1800"/>
                  <a:t>ư</a:t>
                </a:r>
                <a:r>
                  <a:rPr lang="en-US" sz="1800"/>
                  <a:t>ợc lại</a:t>
                </a:r>
              </a:p>
              <a:p>
                <a:r>
                  <a:rPr lang="en-US" sz="1800"/>
                  <a:t>P</a:t>
                </a:r>
                <a:r>
                  <a:rPr lang="vi-VN" sz="1800"/>
                  <a:t>hương trình biến đổi để xoay điểm P khi </a:t>
                </a:r>
                <a:r>
                  <a:rPr lang="en-US" sz="1800"/>
                  <a:t>tâm </a:t>
                </a:r>
                <a:r>
                  <a:rPr lang="vi-VN" sz="1800"/>
                  <a:t>ở gốc tọa độ</a:t>
                </a:r>
                <a:endParaRPr lang="en-US" sz="1800"/>
              </a:p>
              <a:p>
                <a:pPr marL="0" indent="0">
                  <a:buNone/>
                </a:pPr>
                <a:r>
                  <a:rPr lang="en-US" sz="1800"/>
                  <a:t>và mối quan với hệ góc quay</a:t>
                </a:r>
              </a:p>
              <a:p>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r>
                      <a:rPr lang="en-US" sz="1800" b="0" i="1" smtClean="0">
                        <a:latin typeface="Cambria Math" panose="02040503050406030204" pitchFamily="18" charset="0"/>
                      </a:rPr>
                      <m:t>𝑟𝑐𝑜𝑠</m:t>
                    </m:r>
                    <m:d>
                      <m:dPr>
                        <m:ctrlPr>
                          <a:rPr lang="en-US" sz="1800" b="0" i="1" smtClean="0">
                            <a:latin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𝜃</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𝑟𝑐𝑜𝑠</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𝑐𝑜𝑠</m:t>
                    </m:r>
                    <m:r>
                      <a:rPr lang="en-US" sz="1800" b="0" i="1" smtClean="0">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𝑟𝑠𝑖𝑛</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𝑠𝑖𝑛</m:t>
                    </m:r>
                    <m:r>
                      <a:rPr lang="en-US" sz="1800" b="0" i="1" smtClean="0">
                        <a:latin typeface="Cambria Math" panose="02040503050406030204" pitchFamily="18" charset="0"/>
                        <a:ea typeface="Cambria Math" panose="02040503050406030204" pitchFamily="18" charset="0"/>
                      </a:rPr>
                      <m:t>𝜃</m:t>
                    </m:r>
                  </m:oMath>
                </a14:m>
                <a:endParaRPr lang="en-US" sz="1800"/>
              </a:p>
              <a:p>
                <a14:m>
                  <m:oMath xmlns:m="http://schemas.openxmlformats.org/officeDocument/2006/math">
                    <m:sSup>
                      <m:sSupPr>
                        <m:ctrlPr>
                          <a:rPr lang="en-US" sz="1800" i="1">
                            <a:latin typeface="Cambria Math" panose="02040503050406030204" pitchFamily="18" charset="0"/>
                          </a:rPr>
                        </m:ctrlPr>
                      </m:sSupPr>
                      <m:e>
                        <m:r>
                          <a:rPr lang="en-US" sz="1800" b="0" i="1" smtClean="0">
                            <a:latin typeface="Cambria Math" panose="02040503050406030204" pitchFamily="18" charset="0"/>
                          </a:rPr>
                          <m:t>𝑦</m:t>
                        </m:r>
                      </m:e>
                      <m:sup>
                        <m:r>
                          <a:rPr lang="en-US" sz="1800" i="1">
                            <a:latin typeface="Cambria Math" panose="02040503050406030204" pitchFamily="18" charset="0"/>
                          </a:rPr>
                          <m:t>′</m:t>
                        </m:r>
                      </m:sup>
                    </m:sSup>
                    <m:r>
                      <a:rPr lang="en-US" sz="1800" i="1">
                        <a:latin typeface="Cambria Math" panose="02040503050406030204" pitchFamily="18" charset="0"/>
                      </a:rPr>
                      <m:t>=</m:t>
                    </m:r>
                    <m:r>
                      <a:rPr lang="en-US" sz="1800" i="1">
                        <a:latin typeface="Cambria Math" panose="02040503050406030204" pitchFamily="18" charset="0"/>
                      </a:rPr>
                      <m:t>𝑟𝑠𝑖𝑛</m:t>
                    </m:r>
                    <m:d>
                      <m:dPr>
                        <m:ctrlPr>
                          <a:rPr lang="en-US" sz="1800" i="1">
                            <a:latin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𝜃</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𝑟𝑐𝑜𝑠</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𝑠𝑖𝑛</m:t>
                    </m:r>
                    <m:r>
                      <a:rPr lang="en-US" sz="1800" i="1">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𝑟𝑠𝑖𝑛</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𝑐𝑜𝑠</m:t>
                    </m:r>
                    <m:r>
                      <a:rPr lang="en-US" sz="1800" i="1">
                        <a:latin typeface="Cambria Math" panose="02040503050406030204" pitchFamily="18" charset="0"/>
                        <a:ea typeface="Cambria Math" panose="02040503050406030204" pitchFamily="18" charset="0"/>
                      </a:rPr>
                      <m:t>𝜃</m:t>
                    </m:r>
                  </m:oMath>
                </a14:m>
                <a:endParaRPr lang="en-US" sz="1800"/>
              </a:p>
              <a:p>
                <a:r>
                  <a:rPr lang="en-US" sz="1800"/>
                  <a:t>Trong đó: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oMath>
                </a14:m>
                <a:r>
                  <a:rPr lang="en-US" sz="1800"/>
                  <a:t> góc tại vị trí ban đầu</a:t>
                </a:r>
              </a:p>
              <a:p>
                <a:endParaRPr lang="en-US" sz="180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264554"/>
                <a:ext cx="8915400" cy="5072745"/>
              </a:xfrm>
              <a:blipFill>
                <a:blip r:embed="rId2"/>
                <a:stretch>
                  <a:fillRect l="-752" t="-72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CB45514-5535-425B-B8E2-2B9FE830284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024846" y="919162"/>
            <a:ext cx="2057400" cy="1971675"/>
          </a:xfrm>
          <a:prstGeom prst="rect">
            <a:avLst/>
          </a:prstGeom>
        </p:spPr>
      </p:pic>
      <p:pic>
        <p:nvPicPr>
          <p:cNvPr id="6" name="Picture 5">
            <a:extLst>
              <a:ext uri="{FF2B5EF4-FFF2-40B4-BE49-F238E27FC236}">
                <a16:creationId xmlns:a16="http://schemas.microsoft.com/office/drawing/2014/main" id="{A1D6CB80-E4D4-40D8-812F-EF44F10D8F8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9243921" y="3531281"/>
            <a:ext cx="2363561" cy="1971675"/>
          </a:xfrm>
          <a:prstGeom prst="rect">
            <a:avLst/>
          </a:prstGeom>
        </p:spPr>
      </p:pic>
    </p:spTree>
    <p:extLst>
      <p:ext uri="{BB962C8B-B14F-4D97-AF65-F5344CB8AC3E}">
        <p14:creationId xmlns:p14="http://schemas.microsoft.com/office/powerpoint/2010/main" val="4102740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31590"/>
          </a:xfrm>
        </p:spPr>
        <p:txBody>
          <a:bodyPr>
            <a:normAutofit/>
          </a:bodyPr>
          <a:lstStyle/>
          <a:p>
            <a:r>
              <a:rPr lang="en-US" b="1"/>
              <a:t>CÁC PHÉP BIẾN ĐỔI HÌNH HỌC BA CHIỀU</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750423" y="1264554"/>
                <a:ext cx="8438606" cy="5072745"/>
              </a:xfrm>
            </p:spPr>
            <p:txBody>
              <a:bodyPr>
                <a:normAutofit/>
              </a:bodyPr>
              <a:lstStyle/>
              <a:p>
                <a:r>
                  <a:rPr lang="en-US" sz="1800" b="1"/>
                  <a:t>Phép quay 3 chiều</a:t>
                </a:r>
                <a:endParaRPr lang="en-US" sz="1800"/>
              </a:p>
              <a:p>
                <a:r>
                  <a:rPr lang="vi-VN" sz="1800" i="1">
                    <a:solidFill>
                      <a:srgbClr val="FF0000"/>
                    </a:solidFill>
                  </a:rPr>
                  <a:t>Quay đối tương quanh một trục bất kỳ</a:t>
                </a:r>
              </a:p>
              <a:p>
                <a:r>
                  <a:rPr lang="en-US" sz="1800"/>
                  <a:t>B</a:t>
                </a:r>
                <a:r>
                  <a:rPr lang="vi-VN" sz="1800"/>
                  <a:t>ư</a:t>
                </a:r>
                <a:r>
                  <a:rPr lang="en-US" sz="1800"/>
                  <a:t>ớc 2. Xoay (x</a:t>
                </a:r>
                <a:r>
                  <a:rPr lang="en-US" sz="1800" baseline="-25000"/>
                  <a:t>2</a:t>
                </a:r>
                <a:r>
                  <a:rPr lang="en-US" sz="1800"/>
                  <a:t>,y</a:t>
                </a:r>
                <a:r>
                  <a:rPr lang="en-US" sz="1800" baseline="-25000"/>
                  <a:t>2</a:t>
                </a:r>
                <a:r>
                  <a:rPr lang="en-US" sz="1800"/>
                  <a:t>,z</a:t>
                </a:r>
                <a:r>
                  <a:rPr lang="en-US" sz="1800" baseline="-25000"/>
                  <a:t>2</a:t>
                </a:r>
                <a:r>
                  <a:rPr lang="en-US" sz="1800"/>
                  <a:t>) về trục z và chiếu lên trục x</a:t>
                </a:r>
              </a:p>
              <a:p>
                <a14:m>
                  <m:oMath xmlns:m="http://schemas.openxmlformats.org/officeDocument/2006/math">
                    <m:r>
                      <a:rPr lang="en-US" sz="1800" i="1">
                        <a:latin typeface="Cambria Math" panose="02040503050406030204" pitchFamily="18" charset="0"/>
                      </a:rPr>
                      <m:t>𝑠𝑖𝑛</m:t>
                    </m:r>
                    <m:r>
                      <a:rPr lang="en-US" sz="1800" i="1">
                        <a:latin typeface="Cambria Math" panose="02040503050406030204" pitchFamily="18" charset="0"/>
                        <a:ea typeface="Cambria Math" panose="02040503050406030204" pitchFamily="18" charset="0"/>
                      </a:rPr>
                      <m:t>𝛼</m:t>
                    </m:r>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𝑏</m:t>
                        </m:r>
                      </m:num>
                      <m:den>
                        <m:rad>
                          <m:radPr>
                            <m:degHide m:val="on"/>
                            <m:ctrlPr>
                              <a:rPr lang="en-US" sz="1800" i="1">
                                <a:latin typeface="Cambria Math" panose="02040503050406030204" pitchFamily="18" charset="0"/>
                                <a:ea typeface="Cambria Math" panose="02040503050406030204" pitchFamily="18" charset="0"/>
                              </a:rPr>
                            </m:ctrlPr>
                          </m:radPr>
                          <m:deg/>
                          <m:e>
                            <m:r>
                              <a:rPr lang="en-US" sz="1800" b="0" i="1" smtClean="0">
                                <a:latin typeface="Cambria Math" panose="02040503050406030204" pitchFamily="18" charset="0"/>
                                <a:ea typeface="Cambria Math" panose="02040503050406030204" pitchFamily="18" charset="0"/>
                              </a:rPr>
                              <m:t>𝑏</m:t>
                            </m:r>
                            <m:r>
                              <a:rPr lang="en-US" sz="1800" b="0" i="1" baseline="30000" smtClean="0">
                                <a:latin typeface="Cambria Math" panose="02040503050406030204" pitchFamily="18" charset="0"/>
                                <a:ea typeface="Cambria Math" panose="02040503050406030204" pitchFamily="18" charset="0"/>
                              </a:rPr>
                              <m:t>2</m:t>
                            </m:r>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𝑐</m:t>
                                </m:r>
                              </m:e>
                              <m:sup>
                                <m:r>
                                  <a:rPr lang="en-US" sz="1800" i="1">
                                    <a:latin typeface="Cambria Math" panose="02040503050406030204" pitchFamily="18" charset="0"/>
                                    <a:ea typeface="Cambria Math" panose="02040503050406030204" pitchFamily="18" charset="0"/>
                                  </a:rPr>
                                  <m:t>2</m:t>
                                </m:r>
                              </m:sup>
                            </m:sSup>
                          </m:e>
                        </m:rad>
                      </m:den>
                    </m:f>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𝑏</m:t>
                        </m:r>
                      </m:num>
                      <m:den>
                        <m:r>
                          <a:rPr lang="en-US" sz="1800" b="0" i="1" smtClean="0">
                            <a:latin typeface="Cambria Math" panose="02040503050406030204" pitchFamily="18" charset="0"/>
                            <a:ea typeface="Cambria Math" panose="02040503050406030204" pitchFamily="18" charset="0"/>
                          </a:rPr>
                          <m:t>𝑑</m:t>
                        </m:r>
                      </m:den>
                    </m:f>
                  </m:oMath>
                </a14:m>
                <a:r>
                  <a:rPr lang="en-US" sz="1800"/>
                  <a:t>			</a:t>
                </a:r>
                <a14:m>
                  <m:oMath xmlns:m="http://schemas.openxmlformats.org/officeDocument/2006/math">
                    <m:r>
                      <a:rPr lang="en-US" sz="1800" i="1">
                        <a:latin typeface="Cambria Math" panose="02040503050406030204" pitchFamily="18" charset="0"/>
                      </a:rPr>
                      <m:t>𝑐𝑜𝑠</m:t>
                    </m:r>
                    <m:r>
                      <a:rPr lang="en-US" sz="1800" i="1">
                        <a:latin typeface="Cambria Math" panose="02040503050406030204" pitchFamily="18" charset="0"/>
                        <a:ea typeface="Cambria Math" panose="02040503050406030204" pitchFamily="18" charset="0"/>
                      </a:rPr>
                      <m:t>𝛼</m:t>
                    </m:r>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𝑐</m:t>
                        </m:r>
                      </m:num>
                      <m:den>
                        <m:rad>
                          <m:radPr>
                            <m:degHide m:val="on"/>
                            <m:ctrlPr>
                              <a:rPr lang="en-US" sz="1800" i="1">
                                <a:latin typeface="Cambria Math" panose="02040503050406030204" pitchFamily="18" charset="0"/>
                                <a:ea typeface="Cambria Math" panose="02040503050406030204" pitchFamily="18" charset="0"/>
                              </a:rPr>
                            </m:ctrlPr>
                          </m:radPr>
                          <m:deg/>
                          <m:e>
                            <m:r>
                              <a:rPr lang="en-US" sz="1800" b="0" i="1" smtClean="0">
                                <a:latin typeface="Cambria Math" panose="02040503050406030204" pitchFamily="18" charset="0"/>
                                <a:ea typeface="Cambria Math" panose="02040503050406030204" pitchFamily="18" charset="0"/>
                              </a:rPr>
                              <m:t>𝑏</m:t>
                            </m:r>
                            <m:r>
                              <a:rPr lang="en-US" sz="1800" b="0" i="1" baseline="30000" smtClean="0">
                                <a:latin typeface="Cambria Math" panose="02040503050406030204" pitchFamily="18" charset="0"/>
                                <a:ea typeface="Cambria Math" panose="02040503050406030204" pitchFamily="18" charset="0"/>
                              </a:rPr>
                              <m:t>2</m:t>
                            </m:r>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𝑐</m:t>
                                </m:r>
                              </m:e>
                              <m:sup>
                                <m:r>
                                  <a:rPr lang="en-US" sz="1800" i="1">
                                    <a:latin typeface="Cambria Math" panose="02040503050406030204" pitchFamily="18" charset="0"/>
                                    <a:ea typeface="Cambria Math" panose="02040503050406030204" pitchFamily="18" charset="0"/>
                                  </a:rPr>
                                  <m:t>2</m:t>
                                </m:r>
                              </m:sup>
                            </m:sSup>
                          </m:e>
                        </m:rad>
                      </m:den>
                    </m:f>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𝑐</m:t>
                        </m:r>
                      </m:num>
                      <m:den>
                        <m:r>
                          <a:rPr lang="en-US" sz="1800" i="1">
                            <a:latin typeface="Cambria Math" panose="02040503050406030204" pitchFamily="18" charset="0"/>
                            <a:ea typeface="Cambria Math" panose="02040503050406030204" pitchFamily="18" charset="0"/>
                          </a:rPr>
                          <m:t>𝑑</m:t>
                        </m:r>
                      </m:den>
                    </m:f>
                  </m:oMath>
                </a14:m>
                <a:endParaRPr lang="en-US" sz="1800"/>
              </a:p>
              <a:p>
                <a:r>
                  <a:rPr lang="en-US" sz="1800"/>
                  <a:t>Ma trận biến đổi:</a:t>
                </a:r>
              </a:p>
              <a:p>
                <a14:m>
                  <m:oMath xmlns:m="http://schemas.openxmlformats.org/officeDocument/2006/math">
                    <m:r>
                      <a:rPr lang="en-US" sz="1800" b="0" i="1" smtClean="0">
                        <a:latin typeface="Cambria Math" panose="02040503050406030204" pitchFamily="18" charset="0"/>
                      </a:rPr>
                      <m:t>𝑅</m:t>
                    </m:r>
                    <m:r>
                      <a:rPr lang="en-US" sz="1800" b="0" i="1" baseline="-25000" smtClean="0">
                        <a:latin typeface="Cambria Math" panose="02040503050406030204" pitchFamily="18" charset="0"/>
                      </a:rPr>
                      <m:t>𝑥</m:t>
                    </m:r>
                    <m:d>
                      <m:dPr>
                        <m:ctrlPr>
                          <a:rPr lang="en-US" sz="1800" b="0" i="1" baseline="-25000" smtClean="0">
                            <a:latin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𝛼</m:t>
                        </m:r>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1</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𝑐𝑜𝑠</m:t>
                                    </m:r>
                                    <m:r>
                                      <a:rPr lang="en-US" sz="1800" i="1">
                                        <a:latin typeface="Cambria Math" panose="02040503050406030204" pitchFamily="18" charset="0"/>
                                        <a:ea typeface="Cambria Math" panose="02040503050406030204" pitchFamily="18" charset="0"/>
                                      </a:rPr>
                                      <m:t>𝛼</m:t>
                                    </m:r>
                                  </m:e>
                                </m:mr>
                              </m:m>
                            </m:e>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0</m:t>
                                    </m:r>
                                  </m:e>
                                  <m:e>
                                    <m:r>
                                      <a:rPr lang="en-US" sz="1800" i="1" smtClean="0">
                                        <a:latin typeface="Cambria Math" panose="02040503050406030204" pitchFamily="18" charset="0"/>
                                      </a:rPr>
                                      <m:t>0</m:t>
                                    </m:r>
                                  </m:e>
                                </m:mr>
                                <m:mr>
                                  <m:e>
                                    <m:r>
                                      <a:rPr lang="en-US" sz="1800" b="0" i="1" smtClean="0">
                                        <a:latin typeface="Cambria Math" panose="02040503050406030204" pitchFamily="18" charset="0"/>
                                      </a:rPr>
                                      <m:t>−</m:t>
                                    </m:r>
                                    <m:r>
                                      <a:rPr lang="en-US" sz="1800" i="1">
                                        <a:latin typeface="Cambria Math" panose="02040503050406030204" pitchFamily="18" charset="0"/>
                                      </a:rPr>
                                      <m:t>𝑠𝑖𝑛</m:t>
                                    </m:r>
                                    <m:r>
                                      <a:rPr lang="en-US" sz="1800" i="1">
                                        <a:latin typeface="Cambria Math" panose="02040503050406030204" pitchFamily="18" charset="0"/>
                                        <a:ea typeface="Cambria Math" panose="02040503050406030204" pitchFamily="18" charset="0"/>
                                      </a:rPr>
                                      <m:t>𝛼</m:t>
                                    </m:r>
                                  </m:e>
                                  <m:e>
                                    <m:r>
                                      <a:rPr lang="en-US" sz="1800" i="1" smtClean="0">
                                        <a:latin typeface="Cambria Math" panose="02040503050406030204" pitchFamily="18" charset="0"/>
                                      </a:rPr>
                                      <m:t>0</m:t>
                                    </m:r>
                                  </m:e>
                                </m:mr>
                              </m:m>
                            </m:e>
                          </m:mr>
                          <m:mr>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0</m:t>
                                    </m:r>
                                  </m:e>
                                  <m:e>
                                    <m:r>
                                      <a:rPr lang="en-US" sz="1800" i="1">
                                        <a:latin typeface="Cambria Math" panose="02040503050406030204" pitchFamily="18" charset="0"/>
                                      </a:rPr>
                                      <m:t>𝑠𝑖𝑛</m:t>
                                    </m:r>
                                    <m:r>
                                      <a:rPr lang="en-US" sz="1800" i="1">
                                        <a:latin typeface="Cambria Math" panose="02040503050406030204" pitchFamily="18" charset="0"/>
                                        <a:ea typeface="Cambria Math" panose="02040503050406030204" pitchFamily="18" charset="0"/>
                                      </a:rPr>
                                      <m:t>𝛼</m:t>
                                    </m:r>
                                  </m:e>
                                </m:mr>
                                <m:mr>
                                  <m:e>
                                    <m:r>
                                      <a:rPr lang="en-US" sz="1800" i="1">
                                        <a:latin typeface="Cambria Math" panose="02040503050406030204" pitchFamily="18" charset="0"/>
                                      </a:rPr>
                                      <m:t>0</m:t>
                                    </m:r>
                                  </m:e>
                                  <m:e>
                                    <m:r>
                                      <a:rPr lang="en-US" sz="1800" i="1">
                                        <a:latin typeface="Cambria Math" panose="02040503050406030204" pitchFamily="18" charset="0"/>
                                      </a:rPr>
                                      <m:t>0</m:t>
                                    </m:r>
                                  </m:e>
                                </m:mr>
                              </m:m>
                            </m:e>
                            <m:e>
                              <m:m>
                                <m:mPr>
                                  <m:mcs>
                                    <m:mc>
                                      <m:mcPr>
                                        <m:count m:val="2"/>
                                        <m:mcJc m:val="center"/>
                                      </m:mcPr>
                                    </m:mc>
                                  </m:mcs>
                                  <m:ctrlPr>
                                    <a:rPr lang="en-US" sz="1800" i="1">
                                      <a:latin typeface="Cambria Math" panose="02040503050406030204" pitchFamily="18" charset="0"/>
                                    </a:rPr>
                                  </m:ctrlPr>
                                </m:mPr>
                                <m:mr>
                                  <m:e>
                                    <m:r>
                                      <m:rPr>
                                        <m:brk m:alnAt="7"/>
                                      </m:rPr>
                                      <a:rPr lang="en-US" sz="1800" b="0" i="1" smtClean="0">
                                        <a:latin typeface="Cambria Math" panose="02040503050406030204" pitchFamily="18" charset="0"/>
                                      </a:rPr>
                                      <m:t>𝑐𝑜𝑠</m:t>
                                    </m:r>
                                    <m:r>
                                      <a:rPr lang="en-US" sz="1800" i="1">
                                        <a:latin typeface="Cambria Math" panose="02040503050406030204" pitchFamily="18" charset="0"/>
                                        <a:ea typeface="Cambria Math" panose="02040503050406030204" pitchFamily="18" charset="0"/>
                                      </a:rPr>
                                      <m:t>𝛼</m:t>
                                    </m:r>
                                  </m:e>
                                  <m:e>
                                    <m:r>
                                      <a:rPr lang="en-US" sz="1800" b="0" i="1" smtClean="0">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1</m:t>
                                    </m:r>
                                  </m:e>
                                </m:mr>
                              </m:m>
                            </m:e>
                          </m:mr>
                        </m:m>
                      </m:e>
                    </m:d>
                    <m:r>
                      <a:rPr lang="en-US" sz="1800" i="1">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1</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b="0" i="1" smtClean="0">
                                        <a:latin typeface="Cambria Math" panose="02040503050406030204" pitchFamily="18" charset="0"/>
                                      </a:rPr>
                                      <m:t>𝑐</m:t>
                                    </m:r>
                                    <m:r>
                                      <a:rPr lang="en-US" sz="1800" b="0" i="1" smtClean="0">
                                        <a:latin typeface="Cambria Math" panose="02040503050406030204" pitchFamily="18" charset="0"/>
                                      </a:rPr>
                                      <m:t>/</m:t>
                                    </m:r>
                                    <m:r>
                                      <a:rPr lang="en-US" sz="1800" b="0" i="1" smtClean="0">
                                        <a:latin typeface="Cambria Math" panose="02040503050406030204" pitchFamily="18" charset="0"/>
                                      </a:rPr>
                                      <m:t>𝑑</m:t>
                                    </m:r>
                                  </m:e>
                                </m:mr>
                              </m:m>
                            </m:e>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0</m:t>
                                    </m:r>
                                  </m:e>
                                  <m:e>
                                    <m:r>
                                      <a:rPr lang="en-US" sz="1800" i="1">
                                        <a:latin typeface="Cambria Math" panose="02040503050406030204" pitchFamily="18" charset="0"/>
                                      </a:rPr>
                                      <m:t>0</m:t>
                                    </m:r>
                                  </m:e>
                                </m:mr>
                                <m:mr>
                                  <m:e>
                                    <m:r>
                                      <a:rPr lang="en-US" sz="1800" i="1">
                                        <a:latin typeface="Cambria Math" panose="02040503050406030204" pitchFamily="18" charset="0"/>
                                      </a:rPr>
                                      <m:t>−</m:t>
                                    </m:r>
                                    <m:r>
                                      <a:rPr lang="en-US" sz="1800" b="0" i="1" smtClean="0">
                                        <a:latin typeface="Cambria Math" panose="02040503050406030204" pitchFamily="18" charset="0"/>
                                      </a:rPr>
                                      <m:t>𝑏</m:t>
                                    </m:r>
                                    <m:r>
                                      <a:rPr lang="en-US" sz="1800" b="0" i="1" smtClean="0">
                                        <a:latin typeface="Cambria Math" panose="02040503050406030204" pitchFamily="18" charset="0"/>
                                      </a:rPr>
                                      <m:t>/</m:t>
                                    </m:r>
                                    <m:r>
                                      <a:rPr lang="en-US" sz="1800" b="0" i="1" smtClean="0">
                                        <a:latin typeface="Cambria Math" panose="02040503050406030204" pitchFamily="18" charset="0"/>
                                      </a:rPr>
                                      <m:t>𝑑</m:t>
                                    </m:r>
                                  </m:e>
                                  <m:e>
                                    <m:r>
                                      <a:rPr lang="en-US" sz="1800" i="1">
                                        <a:latin typeface="Cambria Math" panose="02040503050406030204" pitchFamily="18" charset="0"/>
                                      </a:rPr>
                                      <m:t>0</m:t>
                                    </m:r>
                                  </m:e>
                                </m:mr>
                              </m:m>
                            </m:e>
                          </m:mr>
                          <m:mr>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0</m:t>
                                    </m:r>
                                  </m:e>
                                  <m:e>
                                    <m:r>
                                      <a:rPr lang="en-US" sz="1800" b="0" i="1" smtClean="0">
                                        <a:latin typeface="Cambria Math" panose="02040503050406030204" pitchFamily="18" charset="0"/>
                                      </a:rPr>
                                      <m:t>𝑏</m:t>
                                    </m:r>
                                    <m:r>
                                      <a:rPr lang="en-US" sz="1800" b="0" i="1" smtClean="0">
                                        <a:latin typeface="Cambria Math" panose="02040503050406030204" pitchFamily="18" charset="0"/>
                                      </a:rPr>
                                      <m:t>/</m:t>
                                    </m:r>
                                    <m:r>
                                      <a:rPr lang="en-US" sz="1800" b="0" i="1" smtClean="0">
                                        <a:latin typeface="Cambria Math" panose="02040503050406030204" pitchFamily="18" charset="0"/>
                                      </a:rPr>
                                      <m:t>𝑑</m:t>
                                    </m:r>
                                  </m:e>
                                </m:mr>
                                <m:mr>
                                  <m:e>
                                    <m:r>
                                      <a:rPr lang="en-US" sz="1800" i="1">
                                        <a:latin typeface="Cambria Math" panose="02040503050406030204" pitchFamily="18" charset="0"/>
                                      </a:rPr>
                                      <m:t>0</m:t>
                                    </m:r>
                                  </m:e>
                                  <m:e>
                                    <m:r>
                                      <a:rPr lang="en-US" sz="1800" i="1">
                                        <a:latin typeface="Cambria Math" panose="02040503050406030204" pitchFamily="18" charset="0"/>
                                      </a:rPr>
                                      <m:t>0</m:t>
                                    </m:r>
                                  </m:e>
                                </m:mr>
                              </m:m>
                            </m:e>
                            <m:e>
                              <m:m>
                                <m:mPr>
                                  <m:mcs>
                                    <m:mc>
                                      <m:mcPr>
                                        <m:count m:val="2"/>
                                        <m:mcJc m:val="center"/>
                                      </m:mcPr>
                                    </m:mc>
                                  </m:mcs>
                                  <m:ctrlPr>
                                    <a:rPr lang="en-US" sz="1800" i="1">
                                      <a:latin typeface="Cambria Math" panose="02040503050406030204" pitchFamily="18" charset="0"/>
                                    </a:rPr>
                                  </m:ctrlPr>
                                </m:mPr>
                                <m:mr>
                                  <m:e>
                                    <m:r>
                                      <a:rPr lang="en-US" sz="1800" b="0" i="1" smtClean="0">
                                        <a:latin typeface="Cambria Math" panose="02040503050406030204" pitchFamily="18" charset="0"/>
                                      </a:rPr>
                                      <m:t>𝑐</m:t>
                                    </m:r>
                                    <m:r>
                                      <a:rPr lang="en-US" sz="1800" b="0" i="1" smtClean="0">
                                        <a:latin typeface="Cambria Math" panose="02040503050406030204" pitchFamily="18" charset="0"/>
                                      </a:rPr>
                                      <m:t>/</m:t>
                                    </m:r>
                                    <m:r>
                                      <a:rPr lang="en-US" sz="1800" b="0" i="1" smtClean="0">
                                        <a:latin typeface="Cambria Math" panose="02040503050406030204" pitchFamily="18" charset="0"/>
                                      </a:rPr>
                                      <m:t>𝑑</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1</m:t>
                                    </m:r>
                                  </m:e>
                                </m:mr>
                              </m:m>
                            </m:e>
                          </m:mr>
                        </m:m>
                      </m:e>
                    </m:d>
                  </m:oMath>
                </a14:m>
                <a:endParaRPr lang="en-US" sz="1800"/>
              </a:p>
              <a:p>
                <a:endParaRPr lang="en-US" sz="18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50423" y="1264554"/>
                <a:ext cx="8438606" cy="5072745"/>
              </a:xfrm>
              <a:blipFill>
                <a:blip r:embed="rId2"/>
                <a:stretch>
                  <a:fillRect l="-50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5672F17-8835-4665-960B-6C1F8AA70465}"/>
              </a:ext>
            </a:extLst>
          </p:cNvPr>
          <p:cNvPicPr>
            <a:picLocks noChangeAspect="1"/>
          </p:cNvPicPr>
          <p:nvPr/>
        </p:nvPicPr>
        <p:blipFill>
          <a:blip r:embed="rId3"/>
          <a:stretch>
            <a:fillRect/>
          </a:stretch>
        </p:blipFill>
        <p:spPr>
          <a:xfrm>
            <a:off x="8898527" y="1227546"/>
            <a:ext cx="3086100" cy="2828925"/>
          </a:xfrm>
          <a:prstGeom prst="rect">
            <a:avLst/>
          </a:prstGeom>
        </p:spPr>
      </p:pic>
    </p:spTree>
    <p:extLst>
      <p:ext uri="{BB962C8B-B14F-4D97-AF65-F5344CB8AC3E}">
        <p14:creationId xmlns:p14="http://schemas.microsoft.com/office/powerpoint/2010/main" val="33409681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5303F1-AF94-4311-B5EF-A9C5F6D1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649224" y="645106"/>
            <a:ext cx="6574536" cy="1259894"/>
          </a:xfrm>
        </p:spPr>
        <p:txBody>
          <a:bodyPr>
            <a:normAutofit/>
          </a:bodyPr>
          <a:lstStyle/>
          <a:p>
            <a:r>
              <a:rPr lang="en-US" b="1"/>
              <a:t>CÁC PHÉP BIẾN ĐỔI HÌNH HỌC BA CHIỀU</a:t>
            </a:r>
          </a:p>
        </p:txBody>
      </p:sp>
      <p:sp>
        <p:nvSpPr>
          <p:cNvPr id="12" name="Rectangle 11">
            <a:extLst>
              <a:ext uri="{FF2B5EF4-FFF2-40B4-BE49-F238E27FC236}">
                <a16:creationId xmlns:a16="http://schemas.microsoft.com/office/drawing/2014/main" id="{11310D98-E16D-4AA1-8834-28F2202C0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49224" y="2133600"/>
                <a:ext cx="6574535" cy="3759253"/>
              </a:xfrm>
            </p:spPr>
            <p:txBody>
              <a:bodyPr>
                <a:normAutofit fontScale="85000" lnSpcReduction="20000"/>
              </a:bodyPr>
              <a:lstStyle/>
              <a:p>
                <a:pPr>
                  <a:lnSpc>
                    <a:spcPct val="110000"/>
                  </a:lnSpc>
                  <a:buClr>
                    <a:srgbClr val="FB2323"/>
                  </a:buClr>
                </a:pPr>
                <a:r>
                  <a:rPr lang="en-US" sz="1900" b="1"/>
                  <a:t>Phép quay 3 chiều</a:t>
                </a:r>
                <a:endParaRPr lang="en-US" sz="1900"/>
              </a:p>
              <a:p>
                <a:pPr>
                  <a:lnSpc>
                    <a:spcPct val="110000"/>
                  </a:lnSpc>
                  <a:buClr>
                    <a:srgbClr val="FB2323"/>
                  </a:buClr>
                </a:pPr>
                <a:r>
                  <a:rPr lang="vi-VN" sz="1900" i="1"/>
                  <a:t>Quay đối tương quanh một trục bất kỳ</a:t>
                </a:r>
              </a:p>
              <a:p>
                <a:pPr>
                  <a:lnSpc>
                    <a:spcPct val="110000"/>
                  </a:lnSpc>
                  <a:buClr>
                    <a:srgbClr val="FB2323"/>
                  </a:buClr>
                </a:pPr>
                <a:r>
                  <a:rPr lang="en-US" sz="1900"/>
                  <a:t>B</a:t>
                </a:r>
                <a:r>
                  <a:rPr lang="vi-VN" sz="1900"/>
                  <a:t>ư</a:t>
                </a:r>
                <a:r>
                  <a:rPr lang="en-US" sz="1900"/>
                  <a:t>ớc 3. Xoay về trục y với 1 góc </a:t>
                </a:r>
                <a14:m>
                  <m:oMath xmlns:m="http://schemas.openxmlformats.org/officeDocument/2006/math">
                    <m:r>
                      <a:rPr lang="en-US" sz="1900" i="1" smtClean="0">
                        <a:latin typeface="Cambria Math" panose="02040503050406030204" pitchFamily="18" charset="0"/>
                        <a:ea typeface="Cambria Math" panose="02040503050406030204" pitchFamily="18" charset="0"/>
                      </a:rPr>
                      <m:t>𝛽</m:t>
                    </m:r>
                  </m:oMath>
                </a14:m>
                <a:endParaRPr lang="en-US" sz="1900"/>
              </a:p>
              <a:p>
                <a:pPr>
                  <a:lnSpc>
                    <a:spcPct val="110000"/>
                  </a:lnSpc>
                  <a:buClr>
                    <a:srgbClr val="FB2323"/>
                  </a:buClr>
                </a:pPr>
                <a14:m>
                  <m:oMath xmlns:m="http://schemas.openxmlformats.org/officeDocument/2006/math">
                    <m:r>
                      <a:rPr lang="en-US" sz="1900" i="1">
                        <a:latin typeface="Cambria Math" panose="02040503050406030204" pitchFamily="18" charset="0"/>
                      </a:rPr>
                      <m:t>𝑠𝑖𝑛</m:t>
                    </m:r>
                    <m:r>
                      <a:rPr lang="en-US" sz="1900" i="1" smtClean="0">
                        <a:latin typeface="Cambria Math" panose="02040503050406030204" pitchFamily="18" charset="0"/>
                        <a:ea typeface="Cambria Math" panose="02040503050406030204" pitchFamily="18" charset="0"/>
                      </a:rPr>
                      <m:t>𝛽</m:t>
                    </m:r>
                    <m:r>
                      <a:rPr lang="en-US" sz="1900" i="1">
                        <a:latin typeface="Cambria Math" panose="02040503050406030204" pitchFamily="18" charset="0"/>
                        <a:ea typeface="Cambria Math" panose="02040503050406030204" pitchFamily="18" charset="0"/>
                      </a:rPr>
                      <m:t>=</m:t>
                    </m:r>
                    <m:f>
                      <m:fPr>
                        <m:ctrlPr>
                          <a:rPr lang="en-US" sz="1900" i="1">
                            <a:latin typeface="Cambria Math" panose="02040503050406030204" pitchFamily="18" charset="0"/>
                            <a:ea typeface="Cambria Math" panose="02040503050406030204" pitchFamily="18" charset="0"/>
                          </a:rPr>
                        </m:ctrlPr>
                      </m:fPr>
                      <m:num>
                        <m:r>
                          <a:rPr lang="en-US" sz="1900" b="0" i="1" smtClean="0">
                            <a:latin typeface="Cambria Math" panose="02040503050406030204" pitchFamily="18" charset="0"/>
                            <a:ea typeface="Cambria Math" panose="02040503050406030204" pitchFamily="18" charset="0"/>
                          </a:rPr>
                          <m:t>𝑎</m:t>
                        </m:r>
                      </m:num>
                      <m:den>
                        <m:r>
                          <a:rPr lang="en-US" sz="1900" i="1" smtClean="0">
                            <a:latin typeface="Cambria Math" panose="02040503050406030204" pitchFamily="18" charset="0"/>
                            <a:ea typeface="Cambria Math" panose="02040503050406030204" pitchFamily="18" charset="0"/>
                          </a:rPr>
                          <m:t>𝑙</m:t>
                        </m:r>
                      </m:den>
                    </m:f>
                  </m:oMath>
                </a14:m>
                <a:r>
                  <a:rPr lang="en-US" sz="1900"/>
                  <a:t>			</a:t>
                </a:r>
                <a14:m>
                  <m:oMath xmlns:m="http://schemas.openxmlformats.org/officeDocument/2006/math">
                    <m:r>
                      <a:rPr lang="en-US" sz="1900" i="1">
                        <a:latin typeface="Cambria Math" panose="02040503050406030204" pitchFamily="18" charset="0"/>
                      </a:rPr>
                      <m:t>𝑐𝑜𝑠</m:t>
                    </m:r>
                    <m:r>
                      <a:rPr lang="en-US" sz="1900" i="1" smtClean="0">
                        <a:latin typeface="Cambria Math" panose="02040503050406030204" pitchFamily="18" charset="0"/>
                        <a:ea typeface="Cambria Math" panose="02040503050406030204" pitchFamily="18" charset="0"/>
                      </a:rPr>
                      <m:t>𝛽</m:t>
                    </m:r>
                    <m:r>
                      <a:rPr lang="en-US" sz="1900" i="1">
                        <a:latin typeface="Cambria Math" panose="02040503050406030204" pitchFamily="18" charset="0"/>
                        <a:ea typeface="Cambria Math" panose="02040503050406030204" pitchFamily="18" charset="0"/>
                      </a:rPr>
                      <m:t>=</m:t>
                    </m:r>
                    <m:f>
                      <m:fPr>
                        <m:ctrlPr>
                          <a:rPr lang="en-US" sz="1900" i="1">
                            <a:latin typeface="Cambria Math" panose="02040503050406030204" pitchFamily="18" charset="0"/>
                            <a:ea typeface="Cambria Math" panose="02040503050406030204" pitchFamily="18" charset="0"/>
                          </a:rPr>
                        </m:ctrlPr>
                      </m:fPr>
                      <m:num>
                        <m:r>
                          <a:rPr lang="en-US" sz="1900" b="0" i="1" smtClean="0">
                            <a:latin typeface="Cambria Math" panose="02040503050406030204" pitchFamily="18" charset="0"/>
                            <a:ea typeface="Cambria Math" panose="02040503050406030204" pitchFamily="18" charset="0"/>
                          </a:rPr>
                          <m:t>𝑑</m:t>
                        </m:r>
                      </m:num>
                      <m:den>
                        <m:r>
                          <a:rPr lang="en-US" sz="1900" b="0" i="1" smtClean="0">
                            <a:latin typeface="Cambria Math" panose="02040503050406030204" pitchFamily="18" charset="0"/>
                            <a:ea typeface="Cambria Math" panose="02040503050406030204" pitchFamily="18" charset="0"/>
                          </a:rPr>
                          <m:t>𝑙</m:t>
                        </m:r>
                      </m:den>
                    </m:f>
                  </m:oMath>
                </a14:m>
                <a:endParaRPr lang="en-US" sz="1900">
                  <a:ea typeface="Cambria Math" panose="02040503050406030204" pitchFamily="18" charset="0"/>
                </a:endParaRPr>
              </a:p>
              <a:p>
                <a:pPr>
                  <a:lnSpc>
                    <a:spcPct val="110000"/>
                  </a:lnSpc>
                  <a:buClr>
                    <a:srgbClr val="FB2323"/>
                  </a:buClr>
                </a:pPr>
                <a14:m>
                  <m:oMath xmlns:m="http://schemas.openxmlformats.org/officeDocument/2006/math">
                    <m:sSup>
                      <m:sSupPr>
                        <m:ctrlPr>
                          <a:rPr lang="en-US" sz="1900" i="1" smtClean="0">
                            <a:latin typeface="Cambria Math" panose="02040503050406030204" pitchFamily="18" charset="0"/>
                          </a:rPr>
                        </m:ctrlPr>
                      </m:sSupPr>
                      <m:e>
                        <m:r>
                          <a:rPr lang="en-US" sz="1900" b="0" i="1" smtClean="0">
                            <a:latin typeface="Cambria Math" panose="02040503050406030204" pitchFamily="18" charset="0"/>
                          </a:rPr>
                          <m:t>𝑙</m:t>
                        </m:r>
                      </m:e>
                      <m:sup>
                        <m:r>
                          <a:rPr lang="en-US" sz="1900" i="1" smtClean="0">
                            <a:latin typeface="Cambria Math" panose="02040503050406030204" pitchFamily="18" charset="0"/>
                          </a:rPr>
                          <m:t>2</m:t>
                        </m:r>
                      </m:sup>
                    </m:sSup>
                    <m:r>
                      <a:rPr lang="en-US" sz="1900" b="0" i="1" smtClean="0">
                        <a:latin typeface="Cambria Math" panose="02040503050406030204" pitchFamily="18" charset="0"/>
                      </a:rPr>
                      <m:t>=</m:t>
                    </m:r>
                    <m:sSup>
                      <m:sSupPr>
                        <m:ctrlPr>
                          <a:rPr lang="en-US" sz="1900" i="1">
                            <a:latin typeface="Cambria Math" panose="02040503050406030204" pitchFamily="18" charset="0"/>
                          </a:rPr>
                        </m:ctrlPr>
                      </m:sSupPr>
                      <m:e>
                        <m:r>
                          <a:rPr lang="en-US" sz="1900" b="0" i="1" smtClean="0">
                            <a:latin typeface="Cambria Math" panose="02040503050406030204" pitchFamily="18" charset="0"/>
                          </a:rPr>
                          <m:t>𝑎</m:t>
                        </m:r>
                      </m:e>
                      <m:sup>
                        <m:r>
                          <a:rPr lang="en-US" sz="1900" i="1">
                            <a:latin typeface="Cambria Math" panose="02040503050406030204" pitchFamily="18" charset="0"/>
                          </a:rPr>
                          <m:t>2</m:t>
                        </m:r>
                      </m:sup>
                    </m:sSup>
                    <m:r>
                      <a:rPr lang="en-US" sz="1900" b="0" i="1" smtClean="0">
                        <a:latin typeface="Cambria Math" panose="02040503050406030204" pitchFamily="18" charset="0"/>
                      </a:rPr>
                      <m:t>+</m:t>
                    </m:r>
                    <m:sSup>
                      <m:sSupPr>
                        <m:ctrlPr>
                          <a:rPr lang="en-US" sz="1900" i="1">
                            <a:latin typeface="Cambria Math" panose="02040503050406030204" pitchFamily="18" charset="0"/>
                          </a:rPr>
                        </m:ctrlPr>
                      </m:sSupPr>
                      <m:e>
                        <m:r>
                          <a:rPr lang="en-US" sz="1900" b="0" i="1" smtClean="0">
                            <a:latin typeface="Cambria Math" panose="02040503050406030204" pitchFamily="18" charset="0"/>
                          </a:rPr>
                          <m:t>𝑏</m:t>
                        </m:r>
                      </m:e>
                      <m:sup>
                        <m:r>
                          <a:rPr lang="en-US" sz="1900" i="1">
                            <a:latin typeface="Cambria Math" panose="02040503050406030204" pitchFamily="18" charset="0"/>
                          </a:rPr>
                          <m:t>2</m:t>
                        </m:r>
                      </m:sup>
                    </m:sSup>
                    <m:r>
                      <a:rPr lang="en-US" sz="1900" b="0" i="1" smtClean="0">
                        <a:latin typeface="Cambria Math" panose="02040503050406030204" pitchFamily="18" charset="0"/>
                      </a:rPr>
                      <m:t>+</m:t>
                    </m:r>
                    <m:sSup>
                      <m:sSupPr>
                        <m:ctrlPr>
                          <a:rPr lang="en-US" sz="1900" i="1">
                            <a:latin typeface="Cambria Math" panose="02040503050406030204" pitchFamily="18" charset="0"/>
                          </a:rPr>
                        </m:ctrlPr>
                      </m:sSupPr>
                      <m:e>
                        <m:r>
                          <a:rPr lang="en-US" sz="1900" b="0" i="1" smtClean="0">
                            <a:latin typeface="Cambria Math" panose="02040503050406030204" pitchFamily="18" charset="0"/>
                          </a:rPr>
                          <m:t>𝑐</m:t>
                        </m:r>
                      </m:e>
                      <m:sup>
                        <m:r>
                          <a:rPr lang="en-US" sz="1900" i="1">
                            <a:latin typeface="Cambria Math" panose="02040503050406030204" pitchFamily="18" charset="0"/>
                          </a:rPr>
                          <m:t>2</m:t>
                        </m:r>
                      </m:sup>
                    </m:sSup>
                    <m:r>
                      <a:rPr lang="en-US" sz="1900" b="0" i="1" smtClean="0">
                        <a:latin typeface="Cambria Math" panose="02040503050406030204" pitchFamily="18" charset="0"/>
                      </a:rPr>
                      <m:t>=</m:t>
                    </m:r>
                    <m:sSup>
                      <m:sSupPr>
                        <m:ctrlPr>
                          <a:rPr lang="en-US" sz="1900" i="1">
                            <a:latin typeface="Cambria Math" panose="02040503050406030204" pitchFamily="18" charset="0"/>
                          </a:rPr>
                        </m:ctrlPr>
                      </m:sSupPr>
                      <m:e>
                        <m:r>
                          <a:rPr lang="en-US" sz="1900" b="0" i="1" smtClean="0">
                            <a:latin typeface="Cambria Math" panose="02040503050406030204" pitchFamily="18" charset="0"/>
                          </a:rPr>
                          <m:t>𝑎</m:t>
                        </m:r>
                      </m:e>
                      <m:sup>
                        <m:r>
                          <a:rPr lang="en-US" sz="1900" i="1">
                            <a:latin typeface="Cambria Math" panose="02040503050406030204" pitchFamily="18" charset="0"/>
                          </a:rPr>
                          <m:t>2</m:t>
                        </m:r>
                      </m:sup>
                    </m:sSup>
                    <m:r>
                      <a:rPr lang="en-US" sz="1900" b="0" i="1" smtClean="0">
                        <a:latin typeface="Cambria Math" panose="02040503050406030204" pitchFamily="18" charset="0"/>
                      </a:rPr>
                      <m:t>+</m:t>
                    </m:r>
                    <m:sSup>
                      <m:sSupPr>
                        <m:ctrlPr>
                          <a:rPr lang="en-US" sz="1900" i="1">
                            <a:latin typeface="Cambria Math" panose="02040503050406030204" pitchFamily="18" charset="0"/>
                          </a:rPr>
                        </m:ctrlPr>
                      </m:sSupPr>
                      <m:e>
                        <m:r>
                          <a:rPr lang="en-US" sz="1900" b="0" i="1" smtClean="0">
                            <a:latin typeface="Cambria Math" panose="02040503050406030204" pitchFamily="18" charset="0"/>
                          </a:rPr>
                          <m:t>𝑑</m:t>
                        </m:r>
                      </m:e>
                      <m:sup>
                        <m:r>
                          <a:rPr lang="en-US" sz="1900" i="1">
                            <a:latin typeface="Cambria Math" panose="02040503050406030204" pitchFamily="18" charset="0"/>
                          </a:rPr>
                          <m:t>2</m:t>
                        </m:r>
                      </m:sup>
                    </m:sSup>
                  </m:oMath>
                </a14:m>
                <a:endParaRPr lang="en-US" sz="1900"/>
              </a:p>
              <a:p>
                <a:pPr>
                  <a:lnSpc>
                    <a:spcPct val="110000"/>
                  </a:lnSpc>
                  <a:buClr>
                    <a:srgbClr val="FB2323"/>
                  </a:buClr>
                </a:pPr>
                <a14:m>
                  <m:oMath xmlns:m="http://schemas.openxmlformats.org/officeDocument/2006/math">
                    <m:r>
                      <a:rPr lang="en-US" sz="1900" b="0" i="1" smtClean="0">
                        <a:latin typeface="Cambria Math" panose="02040503050406030204" pitchFamily="18" charset="0"/>
                      </a:rPr>
                      <m:t>𝑑</m:t>
                    </m:r>
                    <m:r>
                      <a:rPr lang="en-US" sz="1900" b="0" i="1" smtClean="0">
                        <a:latin typeface="Cambria Math" panose="02040503050406030204" pitchFamily="18" charset="0"/>
                      </a:rPr>
                      <m:t>= </m:t>
                    </m:r>
                    <m:rad>
                      <m:radPr>
                        <m:degHide m:val="on"/>
                        <m:ctrlPr>
                          <a:rPr lang="en-US" sz="1900" b="0" i="1" smtClean="0">
                            <a:latin typeface="Cambria Math" panose="02040503050406030204" pitchFamily="18" charset="0"/>
                          </a:rPr>
                        </m:ctrlPr>
                      </m:radPr>
                      <m:deg/>
                      <m:e>
                        <m:sSup>
                          <m:sSupPr>
                            <m:ctrlPr>
                              <a:rPr lang="en-US" sz="1900" b="0" i="1" smtClean="0">
                                <a:latin typeface="Cambria Math" panose="02040503050406030204" pitchFamily="18" charset="0"/>
                              </a:rPr>
                            </m:ctrlPr>
                          </m:sSupPr>
                          <m:e>
                            <m:r>
                              <a:rPr lang="en-US" sz="1900" b="0" i="1" smtClean="0">
                                <a:latin typeface="Cambria Math" panose="02040503050406030204" pitchFamily="18" charset="0"/>
                              </a:rPr>
                              <m:t>𝑏</m:t>
                            </m:r>
                          </m:e>
                          <m:sup>
                            <m:r>
                              <a:rPr lang="en-US" sz="1900" b="0" i="1" smtClean="0">
                                <a:latin typeface="Cambria Math" panose="02040503050406030204" pitchFamily="18" charset="0"/>
                              </a:rPr>
                              <m:t>2</m:t>
                            </m:r>
                          </m:sup>
                        </m:sSup>
                        <m:r>
                          <a:rPr lang="en-US" sz="1900" b="0" i="1" smtClean="0">
                            <a:latin typeface="Cambria Math" panose="02040503050406030204" pitchFamily="18" charset="0"/>
                          </a:rPr>
                          <m:t>+</m:t>
                        </m:r>
                        <m:sSup>
                          <m:sSupPr>
                            <m:ctrlPr>
                              <a:rPr lang="en-US" sz="1900" b="0" i="1" smtClean="0">
                                <a:latin typeface="Cambria Math" panose="02040503050406030204" pitchFamily="18" charset="0"/>
                              </a:rPr>
                            </m:ctrlPr>
                          </m:sSupPr>
                          <m:e>
                            <m:r>
                              <a:rPr lang="en-US" sz="1900" b="0" i="1" smtClean="0">
                                <a:latin typeface="Cambria Math" panose="02040503050406030204" pitchFamily="18" charset="0"/>
                              </a:rPr>
                              <m:t>𝑐</m:t>
                            </m:r>
                          </m:e>
                          <m:sup>
                            <m:r>
                              <a:rPr lang="en-US" sz="1900" b="0" i="1" smtClean="0">
                                <a:latin typeface="Cambria Math" panose="02040503050406030204" pitchFamily="18" charset="0"/>
                              </a:rPr>
                              <m:t>2</m:t>
                            </m:r>
                          </m:sup>
                        </m:sSup>
                      </m:e>
                    </m:rad>
                  </m:oMath>
                </a14:m>
                <a:endParaRPr lang="en-US" sz="1900"/>
              </a:p>
              <a:p>
                <a:pPr>
                  <a:lnSpc>
                    <a:spcPct val="110000"/>
                  </a:lnSpc>
                  <a:buClr>
                    <a:srgbClr val="FB2323"/>
                  </a:buClr>
                </a:pPr>
                <a:r>
                  <a:rPr lang="en-US" sz="1900"/>
                  <a:t>Ma trận biến đổi:</a:t>
                </a:r>
              </a:p>
              <a:p>
                <a:pPr>
                  <a:lnSpc>
                    <a:spcPct val="110000"/>
                  </a:lnSpc>
                  <a:buClr>
                    <a:srgbClr val="FB2323"/>
                  </a:buClr>
                </a:pPr>
                <a14:m>
                  <m:oMath xmlns:m="http://schemas.openxmlformats.org/officeDocument/2006/math">
                    <m:r>
                      <a:rPr lang="en-US" sz="1900" b="0" i="1" smtClean="0">
                        <a:latin typeface="Cambria Math" panose="02040503050406030204" pitchFamily="18" charset="0"/>
                      </a:rPr>
                      <m:t>𝑅</m:t>
                    </m:r>
                    <m:r>
                      <a:rPr lang="en-US" sz="1900" b="0" i="1" baseline="-25000" smtClean="0">
                        <a:latin typeface="Cambria Math" panose="02040503050406030204" pitchFamily="18" charset="0"/>
                      </a:rPr>
                      <m:t>𝑦</m:t>
                    </m:r>
                    <m:d>
                      <m:dPr>
                        <m:ctrlPr>
                          <a:rPr lang="en-US" sz="1900" b="0" i="1" baseline="-25000" smtClean="0">
                            <a:latin typeface="Cambria Math" panose="02040503050406030204" pitchFamily="18" charset="0"/>
                          </a:rPr>
                        </m:ctrlPr>
                      </m:dPr>
                      <m:e>
                        <m:r>
                          <a:rPr lang="en-US" sz="1900" b="0" i="1" smtClean="0">
                            <a:latin typeface="Cambria Math" panose="02040503050406030204" pitchFamily="18" charset="0"/>
                            <a:ea typeface="Cambria Math" panose="02040503050406030204" pitchFamily="18" charset="0"/>
                          </a:rPr>
                          <m:t>𝛽</m:t>
                        </m:r>
                      </m:e>
                    </m:d>
                    <m:r>
                      <a:rPr lang="en-US" sz="1900" b="0" i="1" smtClean="0">
                        <a:latin typeface="Cambria Math" panose="02040503050406030204" pitchFamily="18" charset="0"/>
                      </a:rPr>
                      <m:t>=</m:t>
                    </m:r>
                    <m:d>
                      <m:dPr>
                        <m:begChr m:val="["/>
                        <m:endChr m:val="]"/>
                        <m:ctrlPr>
                          <a:rPr lang="en-US" sz="1900" i="1">
                            <a:latin typeface="Cambria Math" panose="02040503050406030204" pitchFamily="18" charset="0"/>
                          </a:rPr>
                        </m:ctrlPr>
                      </m:dPr>
                      <m:e>
                        <m:m>
                          <m:mPr>
                            <m:mcs>
                              <m:mc>
                                <m:mcPr>
                                  <m:count m:val="2"/>
                                  <m:mcJc m:val="center"/>
                                </m:mcPr>
                              </m:mc>
                            </m:mcs>
                            <m:ctrlPr>
                              <a:rPr lang="en-US" sz="1900" i="1">
                                <a:latin typeface="Cambria Math" panose="02040503050406030204" pitchFamily="18" charset="0"/>
                              </a:rPr>
                            </m:ctrlPr>
                          </m:mPr>
                          <m:mr>
                            <m:e>
                              <m:m>
                                <m:mPr>
                                  <m:mcs>
                                    <m:mc>
                                      <m:mcPr>
                                        <m:count m:val="2"/>
                                        <m:mcJc m:val="center"/>
                                      </m:mcPr>
                                    </m:mc>
                                  </m:mcs>
                                  <m:ctrlPr>
                                    <a:rPr lang="en-US" sz="1900" i="1">
                                      <a:latin typeface="Cambria Math" panose="02040503050406030204" pitchFamily="18" charset="0"/>
                                    </a:rPr>
                                  </m:ctrlPr>
                                </m:mPr>
                                <m:mr>
                                  <m:e>
                                    <m:r>
                                      <a:rPr lang="en-US" sz="1900" i="1">
                                        <a:latin typeface="Cambria Math" panose="02040503050406030204" pitchFamily="18" charset="0"/>
                                      </a:rPr>
                                      <m:t>𝑐𝑜𝑠</m:t>
                                    </m:r>
                                    <m:r>
                                      <a:rPr lang="en-US" sz="1900" i="1" smtClean="0">
                                        <a:latin typeface="Cambria Math" panose="02040503050406030204" pitchFamily="18" charset="0"/>
                                        <a:ea typeface="Cambria Math" panose="02040503050406030204" pitchFamily="18" charset="0"/>
                                      </a:rPr>
                                      <m:t>𝛽</m:t>
                                    </m:r>
                                  </m:e>
                                  <m:e>
                                    <m:r>
                                      <a:rPr lang="en-US" sz="1900" i="1">
                                        <a:latin typeface="Cambria Math" panose="02040503050406030204" pitchFamily="18" charset="0"/>
                                      </a:rPr>
                                      <m:t>0</m:t>
                                    </m:r>
                                  </m:e>
                                </m:mr>
                                <m:mr>
                                  <m:e>
                                    <m:r>
                                      <a:rPr lang="en-US" sz="1900" i="1">
                                        <a:latin typeface="Cambria Math" panose="02040503050406030204" pitchFamily="18" charset="0"/>
                                      </a:rPr>
                                      <m:t>0</m:t>
                                    </m:r>
                                  </m:e>
                                  <m:e>
                                    <m:r>
                                      <a:rPr lang="en-US" sz="1900" b="0" i="1" smtClean="0">
                                        <a:latin typeface="Cambria Math" panose="02040503050406030204" pitchFamily="18" charset="0"/>
                                      </a:rPr>
                                      <m:t>1</m:t>
                                    </m:r>
                                  </m:e>
                                </m:mr>
                              </m:m>
                            </m:e>
                            <m:e>
                              <m:m>
                                <m:mPr>
                                  <m:mcs>
                                    <m:mc>
                                      <m:mcPr>
                                        <m:count m:val="2"/>
                                        <m:mcJc m:val="center"/>
                                      </m:mcPr>
                                    </m:mc>
                                  </m:mcs>
                                  <m:ctrlPr>
                                    <a:rPr lang="en-US" sz="1900" i="1">
                                      <a:latin typeface="Cambria Math" panose="02040503050406030204" pitchFamily="18" charset="0"/>
                                    </a:rPr>
                                  </m:ctrlPr>
                                </m:mPr>
                                <m:mr>
                                  <m:e>
                                    <m:r>
                                      <a:rPr lang="en-US" sz="1900" i="1">
                                        <a:latin typeface="Cambria Math" panose="02040503050406030204" pitchFamily="18" charset="0"/>
                                      </a:rPr>
                                      <m:t>−</m:t>
                                    </m:r>
                                    <m:r>
                                      <a:rPr lang="en-US" sz="1900" i="1">
                                        <a:latin typeface="Cambria Math" panose="02040503050406030204" pitchFamily="18" charset="0"/>
                                      </a:rPr>
                                      <m:t>𝑠𝑖𝑛</m:t>
                                    </m:r>
                                    <m:r>
                                      <a:rPr lang="en-US" sz="1900" i="1" smtClean="0">
                                        <a:latin typeface="Cambria Math" panose="02040503050406030204" pitchFamily="18" charset="0"/>
                                        <a:ea typeface="Cambria Math" panose="02040503050406030204" pitchFamily="18" charset="0"/>
                                      </a:rPr>
                                      <m:t>𝛽</m:t>
                                    </m:r>
                                  </m:e>
                                  <m:e>
                                    <m:r>
                                      <a:rPr lang="en-US" sz="1900" i="1" smtClean="0">
                                        <a:latin typeface="Cambria Math" panose="02040503050406030204" pitchFamily="18" charset="0"/>
                                      </a:rPr>
                                      <m:t>0</m:t>
                                    </m:r>
                                  </m:e>
                                </m:mr>
                                <m:mr>
                                  <m:e>
                                    <m:r>
                                      <a:rPr lang="en-US" sz="1900" b="0" i="1" smtClean="0">
                                        <a:latin typeface="Cambria Math" panose="02040503050406030204" pitchFamily="18" charset="0"/>
                                      </a:rPr>
                                      <m:t>0</m:t>
                                    </m:r>
                                  </m:e>
                                  <m:e>
                                    <m:r>
                                      <a:rPr lang="en-US" sz="1900" i="1" smtClean="0">
                                        <a:latin typeface="Cambria Math" panose="02040503050406030204" pitchFamily="18" charset="0"/>
                                      </a:rPr>
                                      <m:t>0</m:t>
                                    </m:r>
                                  </m:e>
                                </m:mr>
                              </m:m>
                            </m:e>
                          </m:mr>
                          <m:mr>
                            <m:e>
                              <m:m>
                                <m:mPr>
                                  <m:mcs>
                                    <m:mc>
                                      <m:mcPr>
                                        <m:count m:val="2"/>
                                        <m:mcJc m:val="center"/>
                                      </m:mcPr>
                                    </m:mc>
                                  </m:mcs>
                                  <m:ctrlPr>
                                    <a:rPr lang="en-US" sz="1900" i="1">
                                      <a:latin typeface="Cambria Math" panose="02040503050406030204" pitchFamily="18" charset="0"/>
                                    </a:rPr>
                                  </m:ctrlPr>
                                </m:mPr>
                                <m:mr>
                                  <m:e>
                                    <m:r>
                                      <a:rPr lang="en-US" sz="1900" i="1">
                                        <a:latin typeface="Cambria Math" panose="02040503050406030204" pitchFamily="18" charset="0"/>
                                      </a:rPr>
                                      <m:t>𝑠</m:t>
                                    </m:r>
                                    <m:r>
                                      <a:rPr lang="en-US" sz="1900" b="0" i="1" smtClean="0">
                                        <a:latin typeface="Cambria Math" panose="02040503050406030204" pitchFamily="18" charset="0"/>
                                      </a:rPr>
                                      <m:t>𝑖𝑛</m:t>
                                    </m:r>
                                    <m:r>
                                      <a:rPr lang="en-US" sz="1900" i="1" smtClean="0">
                                        <a:latin typeface="Cambria Math" panose="02040503050406030204" pitchFamily="18" charset="0"/>
                                        <a:ea typeface="Cambria Math" panose="02040503050406030204" pitchFamily="18" charset="0"/>
                                      </a:rPr>
                                      <m:t>𝛽</m:t>
                                    </m:r>
                                  </m:e>
                                  <m:e>
                                    <m:r>
                                      <a:rPr lang="en-US" sz="1900" b="0" i="1" smtClean="0">
                                        <a:latin typeface="Cambria Math" panose="02040503050406030204" pitchFamily="18" charset="0"/>
                                      </a:rPr>
                                      <m:t>0</m:t>
                                    </m:r>
                                  </m:e>
                                </m:mr>
                                <m:mr>
                                  <m:e>
                                    <m:r>
                                      <a:rPr lang="en-US" sz="1900" i="1">
                                        <a:latin typeface="Cambria Math" panose="02040503050406030204" pitchFamily="18" charset="0"/>
                                      </a:rPr>
                                      <m:t>0</m:t>
                                    </m:r>
                                  </m:e>
                                  <m:e>
                                    <m:r>
                                      <a:rPr lang="en-US" sz="1900" i="1">
                                        <a:latin typeface="Cambria Math" panose="02040503050406030204" pitchFamily="18" charset="0"/>
                                      </a:rPr>
                                      <m:t>0</m:t>
                                    </m:r>
                                  </m:e>
                                </m:mr>
                              </m:m>
                            </m:e>
                            <m:e>
                              <m:m>
                                <m:mPr>
                                  <m:mcs>
                                    <m:mc>
                                      <m:mcPr>
                                        <m:count m:val="2"/>
                                        <m:mcJc m:val="center"/>
                                      </m:mcPr>
                                    </m:mc>
                                  </m:mcs>
                                  <m:ctrlPr>
                                    <a:rPr lang="en-US" sz="1900" i="1">
                                      <a:latin typeface="Cambria Math" panose="02040503050406030204" pitchFamily="18" charset="0"/>
                                    </a:rPr>
                                  </m:ctrlPr>
                                </m:mPr>
                                <m:mr>
                                  <m:e>
                                    <m:r>
                                      <m:rPr>
                                        <m:brk m:alnAt="7"/>
                                      </m:rPr>
                                      <a:rPr lang="en-US" sz="1900" b="0" i="1" smtClean="0">
                                        <a:latin typeface="Cambria Math" panose="02040503050406030204" pitchFamily="18" charset="0"/>
                                      </a:rPr>
                                      <m:t>𝑐</m:t>
                                    </m:r>
                                    <m:r>
                                      <a:rPr lang="en-US" sz="1900" b="0" i="1" smtClean="0">
                                        <a:latin typeface="Cambria Math" panose="02040503050406030204" pitchFamily="18" charset="0"/>
                                      </a:rPr>
                                      <m:t>𝑜𝑠</m:t>
                                    </m:r>
                                    <m:r>
                                      <a:rPr lang="en-US" sz="1900" i="1" smtClean="0">
                                        <a:latin typeface="Cambria Math" panose="02040503050406030204" pitchFamily="18" charset="0"/>
                                        <a:ea typeface="Cambria Math" panose="02040503050406030204" pitchFamily="18" charset="0"/>
                                      </a:rPr>
                                      <m:t>𝛽</m:t>
                                    </m:r>
                                  </m:e>
                                  <m:e>
                                    <m:r>
                                      <a:rPr lang="en-US" sz="1900" b="0" i="1" smtClean="0">
                                        <a:latin typeface="Cambria Math" panose="02040503050406030204" pitchFamily="18" charset="0"/>
                                      </a:rPr>
                                      <m:t>0</m:t>
                                    </m:r>
                                  </m:e>
                                </m:mr>
                                <m:mr>
                                  <m:e>
                                    <m:r>
                                      <a:rPr lang="en-US" sz="1900" i="1">
                                        <a:latin typeface="Cambria Math" panose="02040503050406030204" pitchFamily="18" charset="0"/>
                                      </a:rPr>
                                      <m:t>0</m:t>
                                    </m:r>
                                  </m:e>
                                  <m:e>
                                    <m:r>
                                      <a:rPr lang="en-US" sz="1900" i="1">
                                        <a:latin typeface="Cambria Math" panose="02040503050406030204" pitchFamily="18" charset="0"/>
                                      </a:rPr>
                                      <m:t>1</m:t>
                                    </m:r>
                                  </m:e>
                                </m:mr>
                              </m:m>
                            </m:e>
                          </m:mr>
                        </m:m>
                      </m:e>
                    </m:d>
                    <m:r>
                      <a:rPr lang="en-US" sz="1900" i="1">
                        <a:latin typeface="Cambria Math" panose="02040503050406030204" pitchFamily="18" charset="0"/>
                      </a:rPr>
                      <m:t>=</m:t>
                    </m:r>
                    <m:d>
                      <m:dPr>
                        <m:begChr m:val="["/>
                        <m:endChr m:val="]"/>
                        <m:ctrlPr>
                          <a:rPr lang="en-US" sz="1900" i="1">
                            <a:latin typeface="Cambria Math" panose="02040503050406030204" pitchFamily="18" charset="0"/>
                          </a:rPr>
                        </m:ctrlPr>
                      </m:dPr>
                      <m:e>
                        <m:m>
                          <m:mPr>
                            <m:mcs>
                              <m:mc>
                                <m:mcPr>
                                  <m:count m:val="2"/>
                                  <m:mcJc m:val="center"/>
                                </m:mcPr>
                              </m:mc>
                            </m:mcs>
                            <m:ctrlPr>
                              <a:rPr lang="en-US" sz="1900" i="1">
                                <a:latin typeface="Cambria Math" panose="02040503050406030204" pitchFamily="18" charset="0"/>
                              </a:rPr>
                            </m:ctrlPr>
                          </m:mPr>
                          <m:mr>
                            <m:e>
                              <m:m>
                                <m:mPr>
                                  <m:mcs>
                                    <m:mc>
                                      <m:mcPr>
                                        <m:count m:val="2"/>
                                        <m:mcJc m:val="center"/>
                                      </m:mcPr>
                                    </m:mc>
                                  </m:mcs>
                                  <m:ctrlPr>
                                    <a:rPr lang="en-US" sz="1900" i="1">
                                      <a:latin typeface="Cambria Math" panose="02040503050406030204" pitchFamily="18" charset="0"/>
                                    </a:rPr>
                                  </m:ctrlPr>
                                </m:mPr>
                                <m:mr>
                                  <m:e>
                                    <m:r>
                                      <a:rPr lang="en-US" sz="1900" b="0" i="1" smtClean="0">
                                        <a:latin typeface="Cambria Math" panose="02040503050406030204" pitchFamily="18" charset="0"/>
                                      </a:rPr>
                                      <m:t>𝑑</m:t>
                                    </m:r>
                                    <m:r>
                                      <a:rPr lang="en-US" sz="1900" b="0" i="1" smtClean="0">
                                        <a:latin typeface="Cambria Math" panose="02040503050406030204" pitchFamily="18" charset="0"/>
                                      </a:rPr>
                                      <m:t>/</m:t>
                                    </m:r>
                                    <m:r>
                                      <a:rPr lang="en-US" sz="1900" b="0" i="1" smtClean="0">
                                        <a:latin typeface="Cambria Math" panose="02040503050406030204" pitchFamily="18" charset="0"/>
                                      </a:rPr>
                                      <m:t>𝑙</m:t>
                                    </m:r>
                                  </m:e>
                                  <m:e>
                                    <m:r>
                                      <a:rPr lang="en-US" sz="1900" i="1">
                                        <a:latin typeface="Cambria Math" panose="02040503050406030204" pitchFamily="18" charset="0"/>
                                      </a:rPr>
                                      <m:t>0</m:t>
                                    </m:r>
                                  </m:e>
                                </m:mr>
                                <m:mr>
                                  <m:e>
                                    <m:r>
                                      <a:rPr lang="en-US" sz="1900" i="1">
                                        <a:latin typeface="Cambria Math" panose="02040503050406030204" pitchFamily="18" charset="0"/>
                                      </a:rPr>
                                      <m:t>0</m:t>
                                    </m:r>
                                  </m:e>
                                  <m:e>
                                    <m:r>
                                      <a:rPr lang="en-US" sz="1900" b="0" i="1" smtClean="0">
                                        <a:latin typeface="Cambria Math" panose="02040503050406030204" pitchFamily="18" charset="0"/>
                                      </a:rPr>
                                      <m:t>1</m:t>
                                    </m:r>
                                  </m:e>
                                </m:mr>
                              </m:m>
                            </m:e>
                            <m:e>
                              <m:m>
                                <m:mPr>
                                  <m:mcs>
                                    <m:mc>
                                      <m:mcPr>
                                        <m:count m:val="2"/>
                                        <m:mcJc m:val="center"/>
                                      </m:mcPr>
                                    </m:mc>
                                  </m:mcs>
                                  <m:ctrlPr>
                                    <a:rPr lang="en-US" sz="1900" i="1">
                                      <a:latin typeface="Cambria Math" panose="02040503050406030204" pitchFamily="18" charset="0"/>
                                    </a:rPr>
                                  </m:ctrlPr>
                                </m:mPr>
                                <m:mr>
                                  <m:e>
                                    <m:r>
                                      <a:rPr lang="en-US" sz="1900" b="0" i="1" smtClean="0">
                                        <a:latin typeface="Cambria Math" panose="02040503050406030204" pitchFamily="18" charset="0"/>
                                      </a:rPr>
                                      <m:t>−</m:t>
                                    </m:r>
                                    <m:r>
                                      <a:rPr lang="en-US" sz="1900" b="0" i="1" smtClean="0">
                                        <a:latin typeface="Cambria Math" panose="02040503050406030204" pitchFamily="18" charset="0"/>
                                      </a:rPr>
                                      <m:t>𝑎</m:t>
                                    </m:r>
                                    <m:r>
                                      <a:rPr lang="en-US" sz="1900" b="0" i="1" smtClean="0">
                                        <a:latin typeface="Cambria Math" panose="02040503050406030204" pitchFamily="18" charset="0"/>
                                      </a:rPr>
                                      <m:t>/</m:t>
                                    </m:r>
                                    <m:r>
                                      <a:rPr lang="en-US" sz="1900" b="0" i="1" smtClean="0">
                                        <a:latin typeface="Cambria Math" panose="02040503050406030204" pitchFamily="18" charset="0"/>
                                      </a:rPr>
                                      <m:t>𝑙</m:t>
                                    </m:r>
                                  </m:e>
                                  <m:e>
                                    <m:r>
                                      <a:rPr lang="en-US" sz="1900" i="1">
                                        <a:latin typeface="Cambria Math" panose="02040503050406030204" pitchFamily="18" charset="0"/>
                                      </a:rPr>
                                      <m:t>0</m:t>
                                    </m:r>
                                  </m:e>
                                </m:mr>
                                <m:mr>
                                  <m:e>
                                    <m:r>
                                      <a:rPr lang="en-US" sz="1900" i="1" smtClean="0">
                                        <a:latin typeface="Cambria Math" panose="02040503050406030204" pitchFamily="18" charset="0"/>
                                      </a:rPr>
                                      <m:t>0</m:t>
                                    </m:r>
                                  </m:e>
                                  <m:e>
                                    <m:r>
                                      <a:rPr lang="en-US" sz="1900" i="1">
                                        <a:latin typeface="Cambria Math" panose="02040503050406030204" pitchFamily="18" charset="0"/>
                                      </a:rPr>
                                      <m:t>0</m:t>
                                    </m:r>
                                  </m:e>
                                </m:mr>
                              </m:m>
                            </m:e>
                          </m:mr>
                          <m:mr>
                            <m:e>
                              <m:m>
                                <m:mPr>
                                  <m:mcs>
                                    <m:mc>
                                      <m:mcPr>
                                        <m:count m:val="2"/>
                                        <m:mcJc m:val="center"/>
                                      </m:mcPr>
                                    </m:mc>
                                  </m:mcs>
                                  <m:ctrlPr>
                                    <a:rPr lang="en-US" sz="1900" i="1">
                                      <a:latin typeface="Cambria Math" panose="02040503050406030204" pitchFamily="18" charset="0"/>
                                    </a:rPr>
                                  </m:ctrlPr>
                                </m:mPr>
                                <m:mr>
                                  <m:e>
                                    <m:r>
                                      <a:rPr lang="en-US" sz="1900" b="0" i="1" smtClean="0">
                                        <a:latin typeface="Cambria Math" panose="02040503050406030204" pitchFamily="18" charset="0"/>
                                      </a:rPr>
                                      <m:t>𝑎</m:t>
                                    </m:r>
                                    <m:r>
                                      <a:rPr lang="en-US" sz="1900" b="0" i="1" smtClean="0">
                                        <a:latin typeface="Cambria Math" panose="02040503050406030204" pitchFamily="18" charset="0"/>
                                      </a:rPr>
                                      <m:t>/</m:t>
                                    </m:r>
                                    <m:r>
                                      <a:rPr lang="en-US" sz="1900" b="0" i="1" smtClean="0">
                                        <a:latin typeface="Cambria Math" panose="02040503050406030204" pitchFamily="18" charset="0"/>
                                      </a:rPr>
                                      <m:t>𝑙</m:t>
                                    </m:r>
                                  </m:e>
                                  <m:e>
                                    <m:r>
                                      <a:rPr lang="en-US" sz="1900" b="0" i="1" smtClean="0">
                                        <a:latin typeface="Cambria Math" panose="02040503050406030204" pitchFamily="18" charset="0"/>
                                      </a:rPr>
                                      <m:t>0</m:t>
                                    </m:r>
                                  </m:e>
                                </m:mr>
                                <m:mr>
                                  <m:e>
                                    <m:r>
                                      <a:rPr lang="en-US" sz="1900" i="1">
                                        <a:latin typeface="Cambria Math" panose="02040503050406030204" pitchFamily="18" charset="0"/>
                                      </a:rPr>
                                      <m:t>0</m:t>
                                    </m:r>
                                  </m:e>
                                  <m:e>
                                    <m:r>
                                      <a:rPr lang="en-US" sz="1900" i="1">
                                        <a:latin typeface="Cambria Math" panose="02040503050406030204" pitchFamily="18" charset="0"/>
                                      </a:rPr>
                                      <m:t>0</m:t>
                                    </m:r>
                                  </m:e>
                                </m:mr>
                              </m:m>
                            </m:e>
                            <m:e>
                              <m:m>
                                <m:mPr>
                                  <m:mcs>
                                    <m:mc>
                                      <m:mcPr>
                                        <m:count m:val="2"/>
                                        <m:mcJc m:val="center"/>
                                      </m:mcPr>
                                    </m:mc>
                                  </m:mcs>
                                  <m:ctrlPr>
                                    <a:rPr lang="en-US" sz="1900" i="1">
                                      <a:latin typeface="Cambria Math" panose="02040503050406030204" pitchFamily="18" charset="0"/>
                                    </a:rPr>
                                  </m:ctrlPr>
                                </m:mPr>
                                <m:mr>
                                  <m:e>
                                    <m:r>
                                      <a:rPr lang="en-US" sz="1900" b="0" i="1" smtClean="0">
                                        <a:latin typeface="Cambria Math" panose="02040503050406030204" pitchFamily="18" charset="0"/>
                                      </a:rPr>
                                      <m:t>𝑑</m:t>
                                    </m:r>
                                    <m:r>
                                      <a:rPr lang="en-US" sz="1900" b="0" i="1" smtClean="0">
                                        <a:latin typeface="Cambria Math" panose="02040503050406030204" pitchFamily="18" charset="0"/>
                                      </a:rPr>
                                      <m:t>/</m:t>
                                    </m:r>
                                    <m:r>
                                      <a:rPr lang="en-US" sz="1900" b="0" i="1" smtClean="0">
                                        <a:latin typeface="Cambria Math" panose="02040503050406030204" pitchFamily="18" charset="0"/>
                                      </a:rPr>
                                      <m:t>𝑙</m:t>
                                    </m:r>
                                  </m:e>
                                  <m:e>
                                    <m:r>
                                      <a:rPr lang="en-US" sz="1900" i="1">
                                        <a:latin typeface="Cambria Math" panose="02040503050406030204" pitchFamily="18" charset="0"/>
                                      </a:rPr>
                                      <m:t>0</m:t>
                                    </m:r>
                                  </m:e>
                                </m:mr>
                                <m:mr>
                                  <m:e>
                                    <m:r>
                                      <a:rPr lang="en-US" sz="1900" i="1">
                                        <a:latin typeface="Cambria Math" panose="02040503050406030204" pitchFamily="18" charset="0"/>
                                      </a:rPr>
                                      <m:t>0</m:t>
                                    </m:r>
                                  </m:e>
                                  <m:e>
                                    <m:r>
                                      <a:rPr lang="en-US" sz="1900" i="1">
                                        <a:latin typeface="Cambria Math" panose="02040503050406030204" pitchFamily="18" charset="0"/>
                                      </a:rPr>
                                      <m:t>1</m:t>
                                    </m:r>
                                  </m:e>
                                </m:mr>
                              </m:m>
                            </m:e>
                          </m:mr>
                        </m:m>
                      </m:e>
                    </m:d>
                  </m:oMath>
                </a14:m>
                <a:endParaRPr lang="en-US" sz="1900"/>
              </a:p>
              <a:p>
                <a:pPr>
                  <a:lnSpc>
                    <a:spcPct val="110000"/>
                  </a:lnSpc>
                  <a:buClr>
                    <a:srgbClr val="FB2323"/>
                  </a:buClr>
                </a:pPr>
                <a:endParaRPr lang="en-US" sz="19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49224" y="2133600"/>
                <a:ext cx="6574535" cy="3759253"/>
              </a:xfrm>
              <a:blipFill>
                <a:blip r:embed="rId2"/>
                <a:stretch>
                  <a:fillRect l="-464" t="-1135"/>
                </a:stretch>
              </a:blipFill>
            </p:spPr>
            <p:txBody>
              <a:bodyPr/>
              <a:lstStyle/>
              <a:p>
                <a:r>
                  <a:rPr lang="en-US">
                    <a:noFill/>
                  </a:rPr>
                  <a:t> </a:t>
                </a:r>
              </a:p>
            </p:txBody>
          </p:sp>
        </mc:Fallback>
      </mc:AlternateContent>
      <p:pic>
        <p:nvPicPr>
          <p:cNvPr id="5" name="Picture 4" descr="A close up of text on a white background&#10;&#10;Description automatically generated">
            <a:extLst>
              <a:ext uri="{FF2B5EF4-FFF2-40B4-BE49-F238E27FC236}">
                <a16:creationId xmlns:a16="http://schemas.microsoft.com/office/drawing/2014/main" id="{C33BCA79-4C65-4D61-8A02-B2AE26798F2A}"/>
              </a:ext>
            </a:extLst>
          </p:cNvPr>
          <p:cNvPicPr>
            <a:picLocks noChangeAspect="1"/>
          </p:cNvPicPr>
          <p:nvPr/>
        </p:nvPicPr>
        <p:blipFill>
          <a:blip r:embed="rId3"/>
          <a:stretch>
            <a:fillRect/>
          </a:stretch>
        </p:blipFill>
        <p:spPr>
          <a:xfrm>
            <a:off x="7562088" y="1468723"/>
            <a:ext cx="3981455" cy="3600513"/>
          </a:xfrm>
          <a:prstGeom prst="rect">
            <a:avLst/>
          </a:prstGeom>
        </p:spPr>
      </p:pic>
      <p:sp>
        <p:nvSpPr>
          <p:cNvPr id="14" name="Freeform 10">
            <a:extLst>
              <a:ext uri="{FF2B5EF4-FFF2-40B4-BE49-F238E27FC236}">
                <a16:creationId xmlns:a16="http://schemas.microsoft.com/office/drawing/2014/main" id="{5B65E675-687B-4B31-9CB4-880C4620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62755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31590"/>
          </a:xfrm>
        </p:spPr>
        <p:txBody>
          <a:bodyPr>
            <a:normAutofit/>
          </a:bodyPr>
          <a:lstStyle/>
          <a:p>
            <a:r>
              <a:rPr lang="en-US" b="1"/>
              <a:t>CÁC PHÉP BIẾN ĐỔI HÌNH HỌC BA CHIỀU</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750423" y="1264554"/>
                <a:ext cx="8438606" cy="5072745"/>
              </a:xfrm>
            </p:spPr>
            <p:txBody>
              <a:bodyPr>
                <a:normAutofit/>
              </a:bodyPr>
              <a:lstStyle/>
              <a:p>
                <a:r>
                  <a:rPr lang="en-US" sz="1800" b="1"/>
                  <a:t>Phép quay 3 chiều</a:t>
                </a:r>
                <a:endParaRPr lang="en-US" sz="1800"/>
              </a:p>
              <a:p>
                <a:r>
                  <a:rPr lang="vi-VN" sz="1800" i="1">
                    <a:solidFill>
                      <a:srgbClr val="FF0000"/>
                    </a:solidFill>
                  </a:rPr>
                  <a:t>Quay đối tương quanh một trục bất kỳ</a:t>
                </a:r>
              </a:p>
              <a:p>
                <a:r>
                  <a:rPr lang="en-US" sz="1800"/>
                  <a:t>B</a:t>
                </a:r>
                <a:r>
                  <a:rPr lang="vi-VN" sz="1800"/>
                  <a:t>ư</a:t>
                </a:r>
                <a:r>
                  <a:rPr lang="en-US" sz="1800"/>
                  <a:t>ớc 4. Xoay trục z với góc </a:t>
                </a:r>
                <a14:m>
                  <m:oMath xmlns:m="http://schemas.openxmlformats.org/officeDocument/2006/math">
                    <m:r>
                      <a:rPr lang="en-US" sz="1800" i="1" smtClean="0">
                        <a:latin typeface="Cambria Math" panose="02040503050406030204" pitchFamily="18" charset="0"/>
                        <a:ea typeface="Cambria Math" panose="02040503050406030204" pitchFamily="18" charset="0"/>
                      </a:rPr>
                      <m:t>𝜃</m:t>
                    </m:r>
                  </m:oMath>
                </a14:m>
                <a:endParaRPr lang="en-US" sz="1800"/>
              </a:p>
              <a:p>
                <a:r>
                  <a:rPr lang="en-US" sz="1800"/>
                  <a:t>Ma trận biến đổi:</a:t>
                </a:r>
              </a:p>
              <a:p>
                <a14:m>
                  <m:oMath xmlns:m="http://schemas.openxmlformats.org/officeDocument/2006/math">
                    <m:r>
                      <a:rPr lang="en-US" sz="1800" b="0" i="1" smtClean="0">
                        <a:latin typeface="Cambria Math" panose="02040503050406030204" pitchFamily="18" charset="0"/>
                      </a:rPr>
                      <m:t>𝑅</m:t>
                    </m:r>
                    <m:r>
                      <a:rPr lang="en-US" sz="1800" b="0" i="1" baseline="-25000" smtClean="0">
                        <a:latin typeface="Cambria Math" panose="02040503050406030204" pitchFamily="18" charset="0"/>
                      </a:rPr>
                      <m:t>𝑧</m:t>
                    </m:r>
                    <m:d>
                      <m:dPr>
                        <m:ctrlPr>
                          <a:rPr lang="en-US" sz="1800" b="0" i="1" baseline="-25000" smtClean="0">
                            <a:latin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𝜃</m:t>
                        </m:r>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m>
                                <m:mPr>
                                  <m:mcs>
                                    <m:mc>
                                      <m:mcPr>
                                        <m:count m:val="2"/>
                                        <m:mcJc m:val="center"/>
                                      </m:mcPr>
                                    </m:mc>
                                  </m:mcs>
                                  <m:ctrlPr>
                                    <a:rPr lang="en-US" sz="1800" i="1">
                                      <a:latin typeface="Cambria Math" panose="02040503050406030204" pitchFamily="18" charset="0"/>
                                    </a:rPr>
                                  </m:ctrlPr>
                                </m:mPr>
                                <m:mr>
                                  <m:e>
                                    <m:r>
                                      <a:rPr lang="en-US" sz="1800" b="0" i="1" smtClean="0">
                                        <a:latin typeface="Cambria Math" panose="02040503050406030204" pitchFamily="18" charset="0"/>
                                      </a:rPr>
                                      <m:t>𝑐𝑜𝑠</m:t>
                                    </m:r>
                                    <m:r>
                                      <a:rPr lang="en-US" sz="1800" b="0" i="1" smtClean="0">
                                        <a:latin typeface="Cambria Math" panose="02040503050406030204" pitchFamily="18" charset="0"/>
                                        <a:ea typeface="Cambria Math" panose="02040503050406030204" pitchFamily="18" charset="0"/>
                                      </a:rPr>
                                      <m:t>𝜃</m:t>
                                    </m:r>
                                  </m:e>
                                  <m:e>
                                    <m:r>
                                      <a:rPr lang="en-US" sz="1800" b="0" i="1" smtClean="0">
                                        <a:latin typeface="Cambria Math" panose="02040503050406030204" pitchFamily="18" charset="0"/>
                                      </a:rPr>
                                      <m:t>−</m:t>
                                    </m:r>
                                    <m:r>
                                      <a:rPr lang="en-US" sz="1800" b="0" i="1" smtClean="0">
                                        <a:latin typeface="Cambria Math" panose="02040503050406030204" pitchFamily="18" charset="0"/>
                                      </a:rPr>
                                      <m:t>𝑠𝑖𝑛</m:t>
                                    </m:r>
                                    <m:r>
                                      <a:rPr lang="en-US" sz="1800" b="0" i="1" smtClean="0">
                                        <a:latin typeface="Cambria Math" panose="02040503050406030204" pitchFamily="18" charset="0"/>
                                        <a:ea typeface="Cambria Math" panose="02040503050406030204" pitchFamily="18" charset="0"/>
                                      </a:rPr>
                                      <m:t>𝜃</m:t>
                                    </m:r>
                                  </m:e>
                                </m:mr>
                                <m:mr>
                                  <m:e>
                                    <m:r>
                                      <a:rPr lang="en-US" sz="1800" b="0" i="1" smtClean="0">
                                        <a:latin typeface="Cambria Math" panose="02040503050406030204" pitchFamily="18" charset="0"/>
                                      </a:rPr>
                                      <m:t>𝑠𝑖𝑛</m:t>
                                    </m:r>
                                    <m:r>
                                      <a:rPr lang="en-US" sz="1800" b="0" i="1" smtClean="0">
                                        <a:latin typeface="Cambria Math" panose="02040503050406030204" pitchFamily="18" charset="0"/>
                                        <a:ea typeface="Cambria Math" panose="02040503050406030204" pitchFamily="18" charset="0"/>
                                      </a:rPr>
                                      <m:t>𝜃</m:t>
                                    </m:r>
                                  </m:e>
                                  <m:e>
                                    <m:r>
                                      <a:rPr lang="en-US" sz="1800" i="1">
                                        <a:latin typeface="Cambria Math" panose="02040503050406030204" pitchFamily="18" charset="0"/>
                                      </a:rPr>
                                      <m:t>𝑐𝑜𝑠</m:t>
                                    </m:r>
                                    <m:r>
                                      <a:rPr lang="en-US" sz="1800" i="1" smtClean="0">
                                        <a:latin typeface="Cambria Math" panose="02040503050406030204" pitchFamily="18" charset="0"/>
                                        <a:ea typeface="Cambria Math" panose="02040503050406030204" pitchFamily="18" charset="0"/>
                                      </a:rPr>
                                      <m:t>𝜃</m:t>
                                    </m:r>
                                  </m:e>
                                </m:mr>
                              </m:m>
                            </m:e>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0</m:t>
                                    </m:r>
                                  </m:e>
                                  <m:e>
                                    <m:r>
                                      <a:rPr lang="en-US" sz="1800" i="1" smtClean="0">
                                        <a:latin typeface="Cambria Math" panose="02040503050406030204" pitchFamily="18" charset="0"/>
                                      </a:rPr>
                                      <m:t>0</m:t>
                                    </m:r>
                                  </m:e>
                                </m:mr>
                                <m:mr>
                                  <m:e>
                                    <m:r>
                                      <a:rPr lang="en-US" sz="1800" b="0" i="1" smtClean="0">
                                        <a:latin typeface="Cambria Math" panose="02040503050406030204" pitchFamily="18" charset="0"/>
                                      </a:rPr>
                                      <m:t>0</m:t>
                                    </m:r>
                                  </m:e>
                                  <m:e>
                                    <m:r>
                                      <a:rPr lang="en-US" sz="1800" i="1" smtClean="0">
                                        <a:latin typeface="Cambria Math" panose="02040503050406030204" pitchFamily="18" charset="0"/>
                                      </a:rPr>
                                      <m:t>0</m:t>
                                    </m:r>
                                  </m:e>
                                </m:mr>
                              </m:m>
                            </m:e>
                          </m:mr>
                          <m:mr>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0</m:t>
                                    </m:r>
                                  </m:e>
                                  <m:e>
                                    <m:r>
                                      <a:rPr lang="en-US" sz="1800" b="0" i="1" smtClean="0">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mr>
                              </m:m>
                            </m:e>
                            <m:e>
                              <m:m>
                                <m:mPr>
                                  <m:mcs>
                                    <m:mc>
                                      <m:mcPr>
                                        <m:count m:val="2"/>
                                        <m:mcJc m:val="center"/>
                                      </m:mcPr>
                                    </m:mc>
                                  </m:mcs>
                                  <m:ctrlPr>
                                    <a:rPr lang="en-US" sz="1800" i="1">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1</m:t>
                                    </m:r>
                                  </m:e>
                                </m:mr>
                              </m:m>
                            </m:e>
                          </m:mr>
                        </m:m>
                      </m:e>
                    </m:d>
                  </m:oMath>
                </a14:m>
                <a:endParaRPr lang="en-US" sz="1800"/>
              </a:p>
              <a:p>
                <a:endParaRPr lang="en-US" sz="18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50423" y="1264554"/>
                <a:ext cx="8438606" cy="5072745"/>
              </a:xfrm>
              <a:blipFill>
                <a:blip r:embed="rId2"/>
                <a:stretch>
                  <a:fillRect l="-50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D2879C9-959E-42D2-B600-C76B2B37C6C5}"/>
              </a:ext>
            </a:extLst>
          </p:cNvPr>
          <p:cNvPicPr>
            <a:picLocks noChangeAspect="1"/>
          </p:cNvPicPr>
          <p:nvPr/>
        </p:nvPicPr>
        <p:blipFill>
          <a:blip r:embed="rId3"/>
          <a:stretch>
            <a:fillRect/>
          </a:stretch>
        </p:blipFill>
        <p:spPr>
          <a:xfrm>
            <a:off x="8318182" y="1792740"/>
            <a:ext cx="2809875" cy="2619375"/>
          </a:xfrm>
          <a:prstGeom prst="rect">
            <a:avLst/>
          </a:prstGeom>
        </p:spPr>
      </p:pic>
    </p:spTree>
    <p:extLst>
      <p:ext uri="{BB962C8B-B14F-4D97-AF65-F5344CB8AC3E}">
        <p14:creationId xmlns:p14="http://schemas.microsoft.com/office/powerpoint/2010/main" val="1952188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31590"/>
          </a:xfrm>
        </p:spPr>
        <p:txBody>
          <a:bodyPr>
            <a:normAutofit/>
          </a:bodyPr>
          <a:lstStyle/>
          <a:p>
            <a:r>
              <a:rPr lang="en-US" b="1"/>
              <a:t>CÁC PHÉP BIẾN ĐỔI HÌNH HỌC BA CHIỀU</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750423" y="1264554"/>
                <a:ext cx="8438606" cy="5072745"/>
              </a:xfrm>
            </p:spPr>
            <p:txBody>
              <a:bodyPr>
                <a:normAutofit/>
              </a:bodyPr>
              <a:lstStyle/>
              <a:p>
                <a:r>
                  <a:rPr lang="en-US" sz="1800" b="1"/>
                  <a:t>Phép quay 3 chiều</a:t>
                </a:r>
                <a:endParaRPr lang="en-US" sz="1800"/>
              </a:p>
              <a:p>
                <a:r>
                  <a:rPr lang="vi-VN" sz="1800" i="1">
                    <a:solidFill>
                      <a:srgbClr val="FF0000"/>
                    </a:solidFill>
                  </a:rPr>
                  <a:t>Quay đối tương quanh một trục bất kỳ</a:t>
                </a:r>
              </a:p>
              <a:p>
                <a:r>
                  <a:rPr lang="en-US" sz="1800"/>
                  <a:t>B</a:t>
                </a:r>
                <a:r>
                  <a:rPr lang="vi-VN" sz="1800"/>
                  <a:t>ư</a:t>
                </a:r>
                <a:r>
                  <a:rPr lang="en-US" sz="1800"/>
                  <a:t>ớc 5. Tịnh tiến trục về vị trí ban đầu</a:t>
                </a:r>
              </a:p>
              <a:p>
                <a:r>
                  <a:rPr lang="en-US" sz="1800"/>
                  <a:t>Ma trận biến đổi:</a:t>
                </a:r>
              </a:p>
              <a:p>
                <a:pP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𝑇</m:t>
                        </m:r>
                      </m:e>
                      <m:sup>
                        <m:r>
                          <a:rPr lang="en-US" sz="1800" b="0" i="1" smtClean="0">
                            <a:latin typeface="Cambria Math" panose="02040503050406030204" pitchFamily="18" charset="0"/>
                          </a:rPr>
                          <m:t>−1</m:t>
                        </m:r>
                      </m:sup>
                    </m:sSup>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𝑅</m:t>
                        </m:r>
                      </m:e>
                      <m:sub>
                        <m:r>
                          <a:rPr lang="en-US" sz="1800" b="0" i="1" smtClean="0">
                            <a:latin typeface="Cambria Math" panose="02040503050406030204" pitchFamily="18" charset="0"/>
                          </a:rPr>
                          <m:t>𝑥</m:t>
                        </m:r>
                      </m:sub>
                      <m:sup>
                        <m:r>
                          <a:rPr lang="en-US" sz="1800" b="0" i="1" smtClean="0">
                            <a:latin typeface="Cambria Math" panose="02040503050406030204" pitchFamily="18" charset="0"/>
                          </a:rPr>
                          <m:t>−1</m:t>
                        </m:r>
                      </m:sup>
                    </m:sSubSup>
                    <m:d>
                      <m:dPr>
                        <m:ctrlPr>
                          <a:rPr lang="en-US" sz="1800" b="0" i="1" smtClean="0">
                            <a:latin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𝛼</m:t>
                        </m:r>
                      </m:e>
                    </m:d>
                    <m:sSubSup>
                      <m:sSubSupPr>
                        <m:ctrlPr>
                          <a:rPr lang="en-US" sz="1800" i="1">
                            <a:latin typeface="Cambria Math" panose="02040503050406030204" pitchFamily="18" charset="0"/>
                          </a:rPr>
                        </m:ctrlPr>
                      </m:sSubSupPr>
                      <m:e>
                        <m:r>
                          <a:rPr lang="en-US" sz="1800" i="1">
                            <a:latin typeface="Cambria Math" panose="02040503050406030204" pitchFamily="18" charset="0"/>
                          </a:rPr>
                          <m:t>𝑅</m:t>
                        </m:r>
                      </m:e>
                      <m:sub>
                        <m:r>
                          <a:rPr lang="en-US" sz="1800" b="0" i="1" smtClean="0">
                            <a:latin typeface="Cambria Math" panose="02040503050406030204" pitchFamily="18" charset="0"/>
                          </a:rPr>
                          <m:t>𝑦</m:t>
                        </m:r>
                      </m:sub>
                      <m:sup>
                        <m:r>
                          <a:rPr lang="en-US" sz="1800" i="1">
                            <a:latin typeface="Cambria Math" panose="02040503050406030204" pitchFamily="18" charset="0"/>
                          </a:rPr>
                          <m:t>−1</m:t>
                        </m:r>
                      </m:sup>
                    </m:sSubSup>
                    <m:d>
                      <m:dPr>
                        <m:ctrlPr>
                          <a:rPr lang="en-US" sz="1800" i="1">
                            <a:latin typeface="Cambria Math" panose="02040503050406030204" pitchFamily="18" charset="0"/>
                          </a:rPr>
                        </m:ctrlPr>
                      </m:dPr>
                      <m:e>
                        <m:r>
                          <a:rPr lang="en-US" sz="1800" i="1" smtClean="0">
                            <a:latin typeface="Cambria Math" panose="02040503050406030204" pitchFamily="18" charset="0"/>
                            <a:ea typeface="Cambria Math" panose="02040503050406030204" pitchFamily="18" charset="0"/>
                          </a:rPr>
                          <m:t>𝛽</m:t>
                        </m:r>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m>
                                <m:mPr>
                                  <m:mcs>
                                    <m:mc>
                                      <m:mcPr>
                                        <m:count m:val="2"/>
                                        <m:mcJc m:val="center"/>
                                      </m:mcPr>
                                    </m:mc>
                                  </m:mcs>
                                  <m:ctrlPr>
                                    <a:rPr lang="en-US" sz="1800" i="1">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
                            </m:e>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0</m:t>
                                    </m:r>
                                  </m:e>
                                  <m:e>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baseline="-25000" smtClean="0">
                                        <a:latin typeface="Cambria Math" panose="02040503050406030204" pitchFamily="18" charset="0"/>
                                      </a:rPr>
                                      <m:t>1</m:t>
                                    </m:r>
                                  </m:e>
                                </m:mr>
                                <m:mr>
                                  <m:e>
                                    <m:r>
                                      <a:rPr lang="en-US" sz="1800" i="1">
                                        <a:latin typeface="Cambria Math" panose="02040503050406030204" pitchFamily="18" charset="0"/>
                                      </a:rPr>
                                      <m:t>0</m:t>
                                    </m:r>
                                  </m:e>
                                  <m:e>
                                    <m:r>
                                      <a:rPr lang="en-US" sz="1800" i="1">
                                        <a:latin typeface="Cambria Math" panose="02040503050406030204" pitchFamily="18" charset="0"/>
                                      </a:rPr>
                                      <m:t>−</m:t>
                                    </m:r>
                                    <m:r>
                                      <a:rPr lang="en-US" sz="1800" b="0" i="1" smtClean="0">
                                        <a:latin typeface="Cambria Math" panose="02040503050406030204" pitchFamily="18" charset="0"/>
                                      </a:rPr>
                                      <m:t>𝑦</m:t>
                                    </m:r>
                                    <m:r>
                                      <a:rPr lang="en-US" sz="1800" i="1" baseline="-25000">
                                        <a:latin typeface="Cambria Math" panose="02040503050406030204" pitchFamily="18" charset="0"/>
                                      </a:rPr>
                                      <m:t>1</m:t>
                                    </m:r>
                                  </m:e>
                                </m:mr>
                              </m:m>
                            </m:e>
                          </m:mr>
                          <m:mr>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0</m:t>
                                    </m:r>
                                  </m:e>
                                  <m:e>
                                    <m:r>
                                      <a:rPr lang="en-US" sz="1800" i="1">
                                        <a:latin typeface="Cambria Math" panose="02040503050406030204" pitchFamily="18" charset="0"/>
                                      </a:rPr>
                                      <m:t>0</m:t>
                                    </m:r>
                                  </m:e>
                                </m:mr>
                                <m:mr>
                                  <m:e>
                                    <m:r>
                                      <a:rPr lang="en-US" sz="1800" b="0" i="1" smtClean="0">
                                        <a:latin typeface="Cambria Math" panose="02040503050406030204" pitchFamily="18" charset="0"/>
                                      </a:rPr>
                                      <m:t>0</m:t>
                                    </m:r>
                                  </m:e>
                                  <m:e>
                                    <m:r>
                                      <a:rPr lang="en-US" sz="1800" i="1">
                                        <a:latin typeface="Cambria Math" panose="02040503050406030204" pitchFamily="18" charset="0"/>
                                      </a:rPr>
                                      <m:t>0</m:t>
                                    </m:r>
                                  </m:e>
                                </m:mr>
                              </m:m>
                            </m:e>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1</m:t>
                                    </m:r>
                                  </m:e>
                                  <m:e>
                                    <m:r>
                                      <a:rPr lang="en-US" sz="1800" i="1">
                                        <a:latin typeface="Cambria Math" panose="02040503050406030204" pitchFamily="18" charset="0"/>
                                      </a:rPr>
                                      <m:t>−</m:t>
                                    </m:r>
                                    <m:r>
                                      <a:rPr lang="en-US" sz="1800" b="0" i="1" smtClean="0">
                                        <a:latin typeface="Cambria Math" panose="02040503050406030204" pitchFamily="18" charset="0"/>
                                      </a:rPr>
                                      <m:t>𝑧</m:t>
                                    </m:r>
                                    <m:r>
                                      <a:rPr lang="en-US" sz="1800" i="1" baseline="-25000">
                                        <a:latin typeface="Cambria Math" panose="02040503050406030204" pitchFamily="18" charset="0"/>
                                      </a:rPr>
                                      <m:t>1</m:t>
                                    </m:r>
                                  </m:e>
                                </m:mr>
                                <m:mr>
                                  <m:e>
                                    <m:r>
                                      <a:rPr lang="en-US" sz="1800" i="1">
                                        <a:latin typeface="Cambria Math" panose="02040503050406030204" pitchFamily="18" charset="0"/>
                                      </a:rPr>
                                      <m:t>0</m:t>
                                    </m:r>
                                  </m:e>
                                  <m:e>
                                    <m:r>
                                      <a:rPr lang="en-US" sz="1800" i="1">
                                        <a:latin typeface="Cambria Math" panose="02040503050406030204" pitchFamily="18" charset="0"/>
                                      </a:rPr>
                                      <m:t>1</m:t>
                                    </m:r>
                                  </m:e>
                                </m:mr>
                              </m:m>
                            </m:e>
                          </m:mr>
                        </m:m>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m>
                                <m:mPr>
                                  <m:mcs>
                                    <m:mc>
                                      <m:mcPr>
                                        <m:count m:val="2"/>
                                        <m:mcJc m:val="center"/>
                                      </m:mcPr>
                                    </m:mc>
                                  </m:mcs>
                                  <m:ctrlPr>
                                    <a:rPr lang="en-US" sz="1800" i="1">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ea typeface="Cambria Math" panose="02040503050406030204" pitchFamily="18" charset="0"/>
                                      </a:rPr>
                                      <m:t>0</m:t>
                                    </m:r>
                                  </m:e>
                                </m:mr>
                                <m:mr>
                                  <m:e>
                                    <m:r>
                                      <a:rPr lang="en-US" sz="1800" b="0" i="1" smtClean="0">
                                        <a:latin typeface="Cambria Math" panose="02040503050406030204" pitchFamily="18" charset="0"/>
                                      </a:rPr>
                                      <m:t>0</m:t>
                                    </m:r>
                                  </m:e>
                                  <m:e>
                                    <m:r>
                                      <a:rPr lang="en-US" sz="1800" i="1">
                                        <a:latin typeface="Cambria Math" panose="02040503050406030204" pitchFamily="18" charset="0"/>
                                      </a:rPr>
                                      <m:t>𝑐𝑜𝑠</m:t>
                                    </m:r>
                                    <m:r>
                                      <a:rPr lang="en-US" sz="1800" i="1">
                                        <a:latin typeface="Cambria Math" panose="02040503050406030204" pitchFamily="18" charset="0"/>
                                        <a:ea typeface="Cambria Math" panose="02040503050406030204" pitchFamily="18" charset="0"/>
                                      </a:rPr>
                                      <m:t>𝛼</m:t>
                                    </m:r>
                                  </m:e>
                                </m:mr>
                              </m:m>
                            </m:e>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0</m:t>
                                    </m:r>
                                  </m:e>
                                  <m:e>
                                    <m:r>
                                      <a:rPr lang="en-US" sz="1800" i="1" smtClean="0">
                                        <a:latin typeface="Cambria Math" panose="02040503050406030204" pitchFamily="18" charset="0"/>
                                      </a:rPr>
                                      <m:t>0</m:t>
                                    </m:r>
                                  </m:e>
                                </m:mr>
                                <m:mr>
                                  <m:e>
                                    <m:r>
                                      <a:rPr lang="en-US" sz="1800" b="0" i="1" smtClean="0">
                                        <a:latin typeface="Cambria Math" panose="02040503050406030204" pitchFamily="18" charset="0"/>
                                      </a:rPr>
                                      <m:t>𝑠𝑖𝑛</m:t>
                                    </m:r>
                                    <m:r>
                                      <a:rPr lang="en-US" sz="1800" b="0" i="1" smtClean="0">
                                        <a:latin typeface="Cambria Math" panose="02040503050406030204" pitchFamily="18" charset="0"/>
                                        <a:ea typeface="Cambria Math" panose="02040503050406030204" pitchFamily="18" charset="0"/>
                                      </a:rPr>
                                      <m:t>𝛼</m:t>
                                    </m:r>
                                  </m:e>
                                  <m:e>
                                    <m:r>
                                      <a:rPr lang="en-US" sz="1800" i="1" smtClean="0">
                                        <a:latin typeface="Cambria Math" panose="02040503050406030204" pitchFamily="18" charset="0"/>
                                      </a:rPr>
                                      <m:t>0</m:t>
                                    </m:r>
                                  </m:e>
                                </m:mr>
                              </m:m>
                            </m:e>
                          </m:mr>
                          <m:mr>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0</m:t>
                                    </m:r>
                                  </m:e>
                                  <m:e>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𝑠𝑖𝑛</m:t>
                                    </m:r>
                                    <m:r>
                                      <a:rPr lang="en-US" sz="1800" i="1">
                                        <a:latin typeface="Cambria Math" panose="02040503050406030204" pitchFamily="18" charset="0"/>
                                        <a:ea typeface="Cambria Math" panose="02040503050406030204" pitchFamily="18" charset="0"/>
                                      </a:rPr>
                                      <m:t>𝛼</m:t>
                                    </m:r>
                                  </m:e>
                                </m:mr>
                                <m:mr>
                                  <m:e>
                                    <m:r>
                                      <a:rPr lang="en-US" sz="1800" i="1">
                                        <a:latin typeface="Cambria Math" panose="02040503050406030204" pitchFamily="18" charset="0"/>
                                      </a:rPr>
                                      <m:t>0</m:t>
                                    </m:r>
                                  </m:e>
                                  <m:e>
                                    <m:r>
                                      <a:rPr lang="en-US" sz="1800" i="1">
                                        <a:latin typeface="Cambria Math" panose="02040503050406030204" pitchFamily="18" charset="0"/>
                                      </a:rPr>
                                      <m:t>0</m:t>
                                    </m:r>
                                  </m:e>
                                </m:mr>
                              </m:m>
                            </m:e>
                            <m:e>
                              <m:m>
                                <m:mPr>
                                  <m:mcs>
                                    <m:mc>
                                      <m:mcPr>
                                        <m:count m:val="2"/>
                                        <m:mcJc m:val="center"/>
                                      </m:mcPr>
                                    </m:mc>
                                  </m:mcs>
                                  <m:ctrlPr>
                                    <a:rPr lang="en-US" sz="1800" i="1">
                                      <a:latin typeface="Cambria Math" panose="02040503050406030204" pitchFamily="18" charset="0"/>
                                    </a:rPr>
                                  </m:ctrlPr>
                                </m:mPr>
                                <m:mr>
                                  <m:e>
                                    <m:r>
                                      <a:rPr lang="en-US" sz="1800" b="0" i="1" smtClean="0">
                                        <a:latin typeface="Cambria Math" panose="02040503050406030204" pitchFamily="18" charset="0"/>
                                      </a:rPr>
                                      <m:t>𝑐𝑜𝑠</m:t>
                                    </m:r>
                                    <m:r>
                                      <a:rPr lang="en-US" sz="1800" b="0" i="1" smtClean="0">
                                        <a:latin typeface="Cambria Math" panose="02040503050406030204" pitchFamily="18" charset="0"/>
                                        <a:ea typeface="Cambria Math" panose="02040503050406030204" pitchFamily="18" charset="0"/>
                                      </a:rPr>
                                      <m:t>𝛼</m:t>
                                    </m:r>
                                  </m:e>
                                  <m:e>
                                    <m:r>
                                      <a:rPr lang="en-US" sz="1800" b="0" i="1" smtClean="0">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1</m:t>
                                    </m:r>
                                  </m:e>
                                </m:mr>
                              </m:m>
                            </m:e>
                          </m:mr>
                        </m:m>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m>
                                <m:mPr>
                                  <m:mcs>
                                    <m:mc>
                                      <m:mcPr>
                                        <m:count m:val="2"/>
                                        <m:mcJc m:val="center"/>
                                      </m:mcPr>
                                    </m:mc>
                                  </m:mcs>
                                  <m:ctrlPr>
                                    <a:rPr lang="en-US" sz="1800" i="1">
                                      <a:latin typeface="Cambria Math" panose="02040503050406030204" pitchFamily="18" charset="0"/>
                                    </a:rPr>
                                  </m:ctrlPr>
                                </m:mPr>
                                <m:mr>
                                  <m:e>
                                    <m:r>
                                      <a:rPr lang="en-US" sz="1800" b="0" i="1" smtClean="0">
                                        <a:latin typeface="Cambria Math" panose="02040503050406030204" pitchFamily="18" charset="0"/>
                                      </a:rPr>
                                      <m:t>𝑐𝑜𝑠</m:t>
                                    </m:r>
                                    <m:r>
                                      <a:rPr lang="en-US" sz="1800" b="0" i="1" smtClean="0">
                                        <a:latin typeface="Cambria Math" panose="02040503050406030204" pitchFamily="18" charset="0"/>
                                        <a:ea typeface="Cambria Math" panose="02040503050406030204" pitchFamily="18" charset="0"/>
                                      </a:rPr>
                                      <m:t>𝛽</m:t>
                                    </m:r>
                                  </m:e>
                                  <m:e>
                                    <m:r>
                                      <a:rPr lang="en-US" sz="1800" i="1">
                                        <a:latin typeface="Cambria Math" panose="02040503050406030204" pitchFamily="18" charset="0"/>
                                        <a:ea typeface="Cambria Math" panose="02040503050406030204" pitchFamily="18" charset="0"/>
                                      </a:rPr>
                                      <m:t>0</m:t>
                                    </m:r>
                                  </m:e>
                                </m:mr>
                                <m:mr>
                                  <m:e>
                                    <m:r>
                                      <a:rPr lang="en-US" sz="1800" i="1">
                                        <a:latin typeface="Cambria Math" panose="02040503050406030204" pitchFamily="18" charset="0"/>
                                      </a:rPr>
                                      <m:t>0</m:t>
                                    </m:r>
                                  </m:e>
                                  <m:e>
                                    <m:r>
                                      <a:rPr lang="en-US" sz="1800" b="0" i="1" smtClean="0">
                                        <a:latin typeface="Cambria Math" panose="02040503050406030204" pitchFamily="18" charset="0"/>
                                      </a:rPr>
                                      <m:t>1</m:t>
                                    </m:r>
                                  </m:e>
                                </m:mr>
                              </m:m>
                            </m:e>
                            <m:e>
                              <m:m>
                                <m:mPr>
                                  <m:mcs>
                                    <m:mc>
                                      <m:mcPr>
                                        <m:count m:val="2"/>
                                        <m:mcJc m:val="center"/>
                                      </m:mcPr>
                                    </m:mc>
                                  </m:mcs>
                                  <m:ctrlPr>
                                    <a:rPr lang="en-US" sz="1800" i="1">
                                      <a:latin typeface="Cambria Math" panose="02040503050406030204" pitchFamily="18" charset="0"/>
                                    </a:rPr>
                                  </m:ctrlPr>
                                </m:mPr>
                                <m:mr>
                                  <m:e>
                                    <m:r>
                                      <a:rPr lang="en-US" sz="1800" b="0" i="1" smtClean="0">
                                        <a:latin typeface="Cambria Math" panose="02040503050406030204" pitchFamily="18" charset="0"/>
                                      </a:rPr>
                                      <m:t>𝑠𝑖𝑛</m:t>
                                    </m:r>
                                    <m:r>
                                      <a:rPr lang="en-US" sz="1800" b="0" i="1" smtClean="0">
                                        <a:latin typeface="Cambria Math" panose="02040503050406030204" pitchFamily="18" charset="0"/>
                                        <a:ea typeface="Cambria Math" panose="02040503050406030204" pitchFamily="18" charset="0"/>
                                      </a:rPr>
                                      <m:t>𝛽</m:t>
                                    </m:r>
                                  </m:e>
                                  <m:e>
                                    <m:r>
                                      <a:rPr lang="en-US" sz="1800" i="1">
                                        <a:latin typeface="Cambria Math" panose="02040503050406030204" pitchFamily="18" charset="0"/>
                                      </a:rPr>
                                      <m:t>0</m:t>
                                    </m:r>
                                  </m:e>
                                </m:mr>
                                <m:mr>
                                  <m:e>
                                    <m:r>
                                      <a:rPr lang="en-US" sz="1800" b="0" i="1" smtClean="0">
                                        <a:latin typeface="Cambria Math" panose="02040503050406030204" pitchFamily="18" charset="0"/>
                                      </a:rPr>
                                      <m:t>0</m:t>
                                    </m:r>
                                  </m:e>
                                  <m:e>
                                    <m:r>
                                      <a:rPr lang="en-US" sz="1800" i="1">
                                        <a:latin typeface="Cambria Math" panose="02040503050406030204" pitchFamily="18" charset="0"/>
                                      </a:rPr>
                                      <m:t>0</m:t>
                                    </m:r>
                                  </m:e>
                                </m:mr>
                              </m:m>
                            </m:e>
                          </m:mr>
                          <m:mr>
                            <m:e>
                              <m:m>
                                <m:mPr>
                                  <m:mcs>
                                    <m:mc>
                                      <m:mcPr>
                                        <m:count m:val="2"/>
                                        <m:mcJc m:val="center"/>
                                      </m:mcPr>
                                    </m:mc>
                                  </m:mcs>
                                  <m:ctrlPr>
                                    <a:rPr lang="en-US" sz="1800" i="1">
                                      <a:latin typeface="Cambria Math" panose="02040503050406030204" pitchFamily="18" charset="0"/>
                                    </a:rPr>
                                  </m:ctrlPr>
                                </m:mPr>
                                <m:mr>
                                  <m:e>
                                    <m:r>
                                      <a:rPr lang="en-US" sz="1800" b="0" i="1" smtClean="0">
                                        <a:latin typeface="Cambria Math" panose="02040503050406030204" pitchFamily="18" charset="0"/>
                                      </a:rPr>
                                      <m:t>−</m:t>
                                    </m:r>
                                    <m:r>
                                      <a:rPr lang="en-US" sz="1800" b="0" i="1" smtClean="0">
                                        <a:latin typeface="Cambria Math" panose="02040503050406030204" pitchFamily="18" charset="0"/>
                                      </a:rPr>
                                      <m:t>𝑠𝑖𝑛</m:t>
                                    </m:r>
                                    <m:r>
                                      <a:rPr lang="en-US" sz="1800" b="0" i="1" smtClean="0">
                                        <a:latin typeface="Cambria Math" panose="02040503050406030204" pitchFamily="18" charset="0"/>
                                        <a:ea typeface="Cambria Math" panose="02040503050406030204" pitchFamily="18" charset="0"/>
                                      </a:rPr>
                                      <m:t>𝛽</m:t>
                                    </m:r>
                                  </m:e>
                                  <m:e>
                                    <m:r>
                                      <a:rPr lang="en-US" sz="1800" b="0" i="1" smtClean="0">
                                        <a:latin typeface="Cambria Math" panose="02040503050406030204" pitchFamily="18" charset="0"/>
                                        <a:ea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mr>
                              </m:m>
                            </m:e>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𝑐𝑜𝑠</m:t>
                                    </m:r>
                                    <m:r>
                                      <a:rPr lang="en-US" sz="1800" i="1" smtClean="0">
                                        <a:latin typeface="Cambria Math" panose="02040503050406030204" pitchFamily="18" charset="0"/>
                                        <a:ea typeface="Cambria Math" panose="02040503050406030204" pitchFamily="18" charset="0"/>
                                      </a:rPr>
                                      <m:t>𝛽</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1</m:t>
                                    </m:r>
                                  </m:e>
                                </m:mr>
                              </m:m>
                            </m:e>
                          </m:mr>
                        </m:m>
                      </m:e>
                    </m:d>
                  </m:oMath>
                </a14:m>
                <a:endParaRPr lang="en-US" sz="1800"/>
              </a:p>
              <a:p>
                <a:pPr/>
                <a:r>
                  <a:rPr lang="en-US" sz="1800"/>
                  <a:t>Ma trận biến đổi cuối cùng:</a:t>
                </a:r>
              </a:p>
              <a:p>
                <a:pPr/>
                <a14:m>
                  <m:oMath xmlns:m="http://schemas.openxmlformats.org/officeDocument/2006/math">
                    <m:r>
                      <a:rPr lang="en-US" sz="1800" b="0" i="1" smtClean="0">
                        <a:latin typeface="Cambria Math" panose="02040503050406030204" pitchFamily="18" charset="0"/>
                      </a:rPr>
                      <m:t>𝑅</m:t>
                    </m:r>
                    <m:d>
                      <m:dPr>
                        <m:ctrlPr>
                          <a:rPr lang="en-US" sz="1800" b="0" i="1" smtClean="0">
                            <a:latin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𝜃</m:t>
                        </m:r>
                      </m:e>
                    </m:d>
                    <m:r>
                      <a:rPr lang="en-US" sz="1800" b="0" i="1" smtClean="0">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𝑇</m:t>
                        </m:r>
                      </m:e>
                      <m:sup>
                        <m:r>
                          <a:rPr lang="en-US" sz="1800" i="1">
                            <a:latin typeface="Cambria Math" panose="02040503050406030204" pitchFamily="18" charset="0"/>
                          </a:rPr>
                          <m:t>−1</m:t>
                        </m:r>
                      </m:sup>
                    </m:sSup>
                    <m:sSubSup>
                      <m:sSubSupPr>
                        <m:ctrlPr>
                          <a:rPr lang="en-US" sz="1800" i="1">
                            <a:latin typeface="Cambria Math" panose="02040503050406030204" pitchFamily="18" charset="0"/>
                          </a:rPr>
                        </m:ctrlPr>
                      </m:sSubSupPr>
                      <m:e>
                        <m:r>
                          <a:rPr lang="en-US" sz="1800" i="1">
                            <a:latin typeface="Cambria Math" panose="02040503050406030204" pitchFamily="18" charset="0"/>
                          </a:rPr>
                          <m:t>𝑅</m:t>
                        </m:r>
                      </m:e>
                      <m:sub>
                        <m:r>
                          <a:rPr lang="en-US" sz="1800" i="1">
                            <a:latin typeface="Cambria Math" panose="02040503050406030204" pitchFamily="18" charset="0"/>
                          </a:rPr>
                          <m:t>𝑥</m:t>
                        </m:r>
                      </m:sub>
                      <m:sup>
                        <m:r>
                          <a:rPr lang="en-US" sz="1800" i="1">
                            <a:latin typeface="Cambria Math" panose="02040503050406030204" pitchFamily="18" charset="0"/>
                          </a:rPr>
                          <m:t>−1</m:t>
                        </m:r>
                      </m:sup>
                    </m:sSubSup>
                    <m:d>
                      <m:dPr>
                        <m:ctrlPr>
                          <a:rPr lang="en-US" sz="1800" i="1">
                            <a:latin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𝛼</m:t>
                        </m:r>
                      </m:e>
                    </m:d>
                    <m:sSubSup>
                      <m:sSubSupPr>
                        <m:ctrlPr>
                          <a:rPr lang="en-US" sz="1800" i="1">
                            <a:latin typeface="Cambria Math" panose="02040503050406030204" pitchFamily="18" charset="0"/>
                          </a:rPr>
                        </m:ctrlPr>
                      </m:sSubSupPr>
                      <m:e>
                        <m:r>
                          <a:rPr lang="en-US" sz="1800" i="1">
                            <a:latin typeface="Cambria Math" panose="02040503050406030204" pitchFamily="18" charset="0"/>
                          </a:rPr>
                          <m:t>𝑅</m:t>
                        </m:r>
                      </m:e>
                      <m:sub>
                        <m:r>
                          <a:rPr lang="en-US" sz="1800" i="1">
                            <a:latin typeface="Cambria Math" panose="02040503050406030204" pitchFamily="18" charset="0"/>
                          </a:rPr>
                          <m:t>𝑦</m:t>
                        </m:r>
                      </m:sub>
                      <m:sup>
                        <m:r>
                          <a:rPr lang="en-US" sz="1800" i="1">
                            <a:latin typeface="Cambria Math" panose="02040503050406030204" pitchFamily="18" charset="0"/>
                          </a:rPr>
                          <m:t>−1</m:t>
                        </m:r>
                      </m:sup>
                    </m:sSubSup>
                    <m:d>
                      <m:dPr>
                        <m:ctrlPr>
                          <a:rPr lang="en-US" sz="1800" i="1">
                            <a:latin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𝛽</m:t>
                        </m:r>
                      </m:e>
                    </m:d>
                    <m:r>
                      <a:rPr lang="en-US" sz="1800" b="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rPr>
                      <m:t>𝑅</m:t>
                    </m:r>
                    <m:r>
                      <a:rPr lang="en-US" sz="1800" i="1" baseline="-25000">
                        <a:latin typeface="Cambria Math" panose="02040503050406030204" pitchFamily="18" charset="0"/>
                      </a:rPr>
                      <m:t>𝑧</m:t>
                    </m:r>
                    <m:d>
                      <m:dPr>
                        <m:ctrlPr>
                          <a:rPr lang="en-US" sz="1800" i="1" baseline="-25000">
                            <a:latin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𝜃</m:t>
                        </m:r>
                      </m:e>
                    </m:d>
                    <m:r>
                      <a:rPr lang="en-US" sz="1800" b="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rPr>
                      <m:t>𝑅</m:t>
                    </m:r>
                    <m:r>
                      <a:rPr lang="en-US" sz="1800" i="1" baseline="-25000">
                        <a:latin typeface="Cambria Math" panose="02040503050406030204" pitchFamily="18" charset="0"/>
                      </a:rPr>
                      <m:t>𝑦</m:t>
                    </m:r>
                    <m:d>
                      <m:dPr>
                        <m:ctrlPr>
                          <a:rPr lang="en-US" sz="1800" i="1" baseline="-25000">
                            <a:latin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𝛽</m:t>
                        </m:r>
                      </m:e>
                    </m:d>
                  </m:oMath>
                </a14:m>
                <a:r>
                  <a:rPr lang="en-US" sz="1800"/>
                  <a:t>. </a:t>
                </a:r>
                <a14:m>
                  <m:oMath xmlns:m="http://schemas.openxmlformats.org/officeDocument/2006/math">
                    <m:r>
                      <a:rPr lang="en-US" sz="1800" i="1">
                        <a:latin typeface="Cambria Math" panose="02040503050406030204" pitchFamily="18" charset="0"/>
                      </a:rPr>
                      <m:t>𝑅</m:t>
                    </m:r>
                    <m:r>
                      <a:rPr lang="en-US" sz="1800" b="0" i="1" baseline="-25000" smtClean="0">
                        <a:latin typeface="Cambria Math" panose="02040503050406030204" pitchFamily="18" charset="0"/>
                      </a:rPr>
                      <m:t>𝑥</m:t>
                    </m:r>
                    <m:d>
                      <m:dPr>
                        <m:ctrlPr>
                          <a:rPr lang="en-US" sz="1800" i="1" baseline="-25000">
                            <a:latin typeface="Cambria Math" panose="02040503050406030204" pitchFamily="18" charset="0"/>
                          </a:rPr>
                        </m:ctrlPr>
                      </m:dPr>
                      <m:e>
                        <m:r>
                          <a:rPr lang="en-US" sz="1800" i="1" smtClean="0">
                            <a:latin typeface="Cambria Math" panose="02040503050406030204" pitchFamily="18" charset="0"/>
                            <a:ea typeface="Cambria Math" panose="02040503050406030204" pitchFamily="18" charset="0"/>
                          </a:rPr>
                          <m:t>𝛼</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𝑇</m:t>
                    </m:r>
                  </m:oMath>
                </a14:m>
                <a:endParaRPr lang="en-US" sz="1800"/>
              </a:p>
              <a:p>
                <a:endParaRPr lang="en-US" sz="18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50423" y="1264554"/>
                <a:ext cx="8438606" cy="5072745"/>
              </a:xfrm>
              <a:blipFill>
                <a:blip r:embed="rId2"/>
                <a:stretch>
                  <a:fillRect l="-50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F77DC8BC-955E-470B-B19D-21D84111599C}"/>
              </a:ext>
            </a:extLst>
          </p:cNvPr>
          <p:cNvPicPr>
            <a:picLocks noChangeAspect="1"/>
          </p:cNvPicPr>
          <p:nvPr/>
        </p:nvPicPr>
        <p:blipFill>
          <a:blip r:embed="rId3"/>
          <a:stretch>
            <a:fillRect/>
          </a:stretch>
        </p:blipFill>
        <p:spPr>
          <a:xfrm>
            <a:off x="9198564" y="1264554"/>
            <a:ext cx="2486025" cy="2590800"/>
          </a:xfrm>
          <a:prstGeom prst="rect">
            <a:avLst/>
          </a:prstGeom>
        </p:spPr>
      </p:pic>
    </p:spTree>
    <p:extLst>
      <p:ext uri="{BB962C8B-B14F-4D97-AF65-F5344CB8AC3E}">
        <p14:creationId xmlns:p14="http://schemas.microsoft.com/office/powerpoint/2010/main" val="41957158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541867" y="787400"/>
            <a:ext cx="7145866" cy="778933"/>
          </a:xfrm>
        </p:spPr>
        <p:txBody>
          <a:bodyPr anchor="ctr">
            <a:normAutofit/>
          </a:bodyPr>
          <a:lstStyle/>
          <a:p>
            <a:pPr>
              <a:lnSpc>
                <a:spcPct val="90000"/>
              </a:lnSpc>
            </a:pPr>
            <a:r>
              <a:rPr lang="en-US" sz="2700" b="1">
                <a:solidFill>
                  <a:srgbClr val="FEFFFF"/>
                </a:solidFill>
              </a:rPr>
              <a:t>CÁC PHÉP BIẾN ĐỔI HÌNH HỌC BA CHIỀU</a:t>
            </a:r>
          </a:p>
        </p:txBody>
      </p:sp>
      <p:sp>
        <p:nvSpPr>
          <p:cNvPr id="3" name="Content Placeholder 2"/>
          <p:cNvSpPr>
            <a:spLocks noGrp="1"/>
          </p:cNvSpPr>
          <p:nvPr>
            <p:ph idx="1"/>
          </p:nvPr>
        </p:nvSpPr>
        <p:spPr>
          <a:xfrm>
            <a:off x="541866" y="2032000"/>
            <a:ext cx="7145867" cy="3879222"/>
          </a:xfrm>
        </p:spPr>
        <p:txBody>
          <a:bodyPr>
            <a:normAutofit/>
          </a:bodyPr>
          <a:lstStyle/>
          <a:p>
            <a:r>
              <a:rPr lang="en-US" b="1">
                <a:solidFill>
                  <a:srgbClr val="FEFFFF"/>
                </a:solidFill>
              </a:rPr>
              <a:t>Phép quay 3 chiều</a:t>
            </a:r>
            <a:endParaRPr lang="en-US">
              <a:solidFill>
                <a:srgbClr val="FEFFFF"/>
              </a:solidFill>
            </a:endParaRPr>
          </a:p>
          <a:p>
            <a:r>
              <a:rPr lang="en-US" i="1">
                <a:solidFill>
                  <a:srgbClr val="FF0000"/>
                </a:solidFill>
              </a:rPr>
              <a:t>Bài tập áp dụng</a:t>
            </a:r>
            <a:endParaRPr lang="vi-VN" i="1">
              <a:solidFill>
                <a:srgbClr val="FF0000"/>
              </a:solidFill>
            </a:endParaRPr>
          </a:p>
          <a:p>
            <a:r>
              <a:rPr lang="en-US">
                <a:solidFill>
                  <a:srgbClr val="FEFFFF"/>
                </a:solidFill>
              </a:rPr>
              <a:t>Xác định tọa độ mới của hình lập ph</a:t>
            </a:r>
            <a:r>
              <a:rPr lang="vi-VN">
                <a:solidFill>
                  <a:srgbClr val="FEFFFF"/>
                </a:solidFill>
              </a:rPr>
              <a:t>ư</a:t>
            </a:r>
            <a:r>
              <a:rPr lang="en-US">
                <a:solidFill>
                  <a:srgbClr val="FEFFFF"/>
                </a:solidFill>
              </a:rPr>
              <a:t>ơng có tọa độ nh</a:t>
            </a:r>
            <a:r>
              <a:rPr lang="vi-VN">
                <a:solidFill>
                  <a:srgbClr val="FEFFFF"/>
                </a:solidFill>
              </a:rPr>
              <a:t>ư</a:t>
            </a:r>
            <a:r>
              <a:rPr lang="en-US">
                <a:solidFill>
                  <a:srgbClr val="FEFFFF"/>
                </a:solidFill>
              </a:rPr>
              <a:t> hình bên, sau khi xoay quanh trục AB, với tọa độ A (2,1,0) và B (3,3,1)</a:t>
            </a:r>
          </a:p>
        </p:txBody>
      </p:sp>
      <p:pic>
        <p:nvPicPr>
          <p:cNvPr id="5" name="Picture 4" descr="A close up of a map&#10;&#10;Description automatically generated">
            <a:extLst>
              <a:ext uri="{FF2B5EF4-FFF2-40B4-BE49-F238E27FC236}">
                <a16:creationId xmlns:a16="http://schemas.microsoft.com/office/drawing/2014/main" id="{36A2CA98-AEF8-404F-B79B-DB793C412707}"/>
              </a:ext>
            </a:extLst>
          </p:cNvPr>
          <p:cNvPicPr>
            <a:picLocks noChangeAspect="1"/>
          </p:cNvPicPr>
          <p:nvPr/>
        </p:nvPicPr>
        <p:blipFill>
          <a:blip r:embed="rId2"/>
          <a:stretch>
            <a:fillRect/>
          </a:stretch>
        </p:blipFill>
        <p:spPr>
          <a:xfrm>
            <a:off x="8713057" y="2642954"/>
            <a:ext cx="3001931" cy="2640587"/>
          </a:xfrm>
          <a:prstGeom prst="rect">
            <a:avLst/>
          </a:prstGeom>
        </p:spPr>
      </p:pic>
    </p:spTree>
    <p:extLst>
      <p:ext uri="{BB962C8B-B14F-4D97-AF65-F5344CB8AC3E}">
        <p14:creationId xmlns:p14="http://schemas.microsoft.com/office/powerpoint/2010/main" val="25498585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541867" y="787400"/>
            <a:ext cx="7145866" cy="778933"/>
          </a:xfrm>
        </p:spPr>
        <p:txBody>
          <a:bodyPr anchor="ctr">
            <a:normAutofit/>
          </a:bodyPr>
          <a:lstStyle/>
          <a:p>
            <a:pPr>
              <a:lnSpc>
                <a:spcPct val="90000"/>
              </a:lnSpc>
            </a:pPr>
            <a:r>
              <a:rPr lang="en-US" sz="2700" b="1">
                <a:solidFill>
                  <a:srgbClr val="FEFFFF"/>
                </a:solidFill>
              </a:rPr>
              <a:t>CÁC PHÉP BIẾN ĐỔI HÌNH HỌC BA CHIỀU</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41866" y="2032000"/>
                <a:ext cx="7145867" cy="3879222"/>
              </a:xfrm>
            </p:spPr>
            <p:txBody>
              <a:bodyPr>
                <a:normAutofit lnSpcReduction="10000"/>
              </a:bodyPr>
              <a:lstStyle/>
              <a:p>
                <a:pPr>
                  <a:buClr>
                    <a:srgbClr val="FF2121"/>
                  </a:buClr>
                </a:pPr>
                <a:r>
                  <a:rPr lang="en-US" b="1">
                    <a:solidFill>
                      <a:srgbClr val="FEFFFF"/>
                    </a:solidFill>
                  </a:rPr>
                  <a:t>Phép quay 3 chiều</a:t>
                </a:r>
                <a:endParaRPr lang="en-US">
                  <a:solidFill>
                    <a:srgbClr val="FEFFFF"/>
                  </a:solidFill>
                </a:endParaRPr>
              </a:p>
              <a:p>
                <a:pPr>
                  <a:buClr>
                    <a:srgbClr val="FF2121"/>
                  </a:buClr>
                </a:pPr>
                <a:r>
                  <a:rPr lang="en-US" i="1">
                    <a:solidFill>
                      <a:srgbClr val="FF0000"/>
                    </a:solidFill>
                  </a:rPr>
                  <a:t>Giải</a:t>
                </a:r>
                <a:endParaRPr lang="vi-VN" i="1">
                  <a:solidFill>
                    <a:srgbClr val="FF0000"/>
                  </a:solidFill>
                </a:endParaRPr>
              </a:p>
              <a:p>
                <a:pPr>
                  <a:buClr>
                    <a:srgbClr val="FF2121"/>
                  </a:buClr>
                </a:pPr>
                <a:r>
                  <a:rPr lang="en-US">
                    <a:solidFill>
                      <a:srgbClr val="FEFFFF"/>
                    </a:solidFill>
                  </a:rPr>
                  <a:t>B</a:t>
                </a:r>
                <a:r>
                  <a:rPr lang="vi-VN">
                    <a:solidFill>
                      <a:srgbClr val="FEFFFF"/>
                    </a:solidFill>
                  </a:rPr>
                  <a:t>ư</a:t>
                </a:r>
                <a:r>
                  <a:rPr lang="en-US">
                    <a:solidFill>
                      <a:srgbClr val="FEFFFF"/>
                    </a:solidFill>
                  </a:rPr>
                  <a:t>ớc 1. Tịnh tiến A(2,1,0) về gốc tọa độ</a:t>
                </a:r>
              </a:p>
              <a:p>
                <a:pPr>
                  <a:buClr>
                    <a:srgbClr val="FF2121"/>
                  </a:buClr>
                </a:pPr>
                <a:r>
                  <a:rPr lang="en-US">
                    <a:solidFill>
                      <a:srgbClr val="FFFF00"/>
                    </a:solidFill>
                  </a:rPr>
                  <a:t>A(2-2,1-1,0-0); B(3-2;3-1;1-0)</a:t>
                </a:r>
              </a:p>
              <a:p>
                <a:pPr>
                  <a:buClr>
                    <a:srgbClr val="FF2121"/>
                  </a:buClr>
                </a:pPr>
                <a:r>
                  <a:rPr lang="en-US">
                    <a:solidFill>
                      <a:srgbClr val="FEFFFF"/>
                    </a:solidFill>
                  </a:rPr>
                  <a:t>Ma trận biến đổi:</a:t>
                </a:r>
              </a:p>
              <a:p>
                <a:pPr>
                  <a:buClr>
                    <a:srgbClr val="FF2121"/>
                  </a:buClr>
                </a:pPr>
                <a14:m>
                  <m:oMath xmlns:m="http://schemas.openxmlformats.org/officeDocument/2006/math">
                    <m:r>
                      <a:rPr lang="en-US" b="0" i="1">
                        <a:solidFill>
                          <a:srgbClr val="FEFFFF"/>
                        </a:solidFill>
                        <a:latin typeface="Cambria Math" panose="02040503050406030204" pitchFamily="18" charset="0"/>
                      </a:rPr>
                      <m:t>𝑇</m:t>
                    </m:r>
                    <m:r>
                      <a:rPr lang="en-US" b="0" i="1">
                        <a:solidFill>
                          <a:srgbClr val="FEFFFF"/>
                        </a:solidFill>
                        <a:latin typeface="Cambria Math" panose="02040503050406030204" pitchFamily="18" charset="0"/>
                      </a:rPr>
                      <m:t>=</m:t>
                    </m:r>
                    <m:d>
                      <m:dPr>
                        <m:begChr m:val="["/>
                        <m:endChr m:val="]"/>
                        <m:ctrlPr>
                          <a:rPr lang="en-US" i="1">
                            <a:solidFill>
                              <a:srgbClr val="FEFFFF"/>
                            </a:solidFill>
                            <a:latin typeface="Cambria Math" panose="02040503050406030204" pitchFamily="18" charset="0"/>
                          </a:rPr>
                        </m:ctrlPr>
                      </m:dPr>
                      <m:e>
                        <m:m>
                          <m:mPr>
                            <m:mcs>
                              <m:mc>
                                <m:mcPr>
                                  <m:count m:val="2"/>
                                  <m:mcJc m:val="center"/>
                                </m:mcPr>
                              </m:mc>
                            </m:mcs>
                            <m:ctrlPr>
                              <a:rPr lang="en-US" i="1">
                                <a:solidFill>
                                  <a:srgbClr val="FEFFFF"/>
                                </a:solidFill>
                                <a:latin typeface="Cambria Math" panose="02040503050406030204" pitchFamily="18" charset="0"/>
                              </a:rPr>
                            </m:ctrlPr>
                          </m:mPr>
                          <m:mr>
                            <m:e>
                              <m:m>
                                <m:mPr>
                                  <m:mcs>
                                    <m:mc>
                                      <m:mcPr>
                                        <m:count m:val="2"/>
                                        <m:mcJc m:val="center"/>
                                      </m:mcPr>
                                    </m:mc>
                                  </m:mcs>
                                  <m:ctrlPr>
                                    <a:rPr lang="en-US" i="1">
                                      <a:solidFill>
                                        <a:srgbClr val="FEFFFF"/>
                                      </a:solidFill>
                                      <a:latin typeface="Cambria Math" panose="02040503050406030204" pitchFamily="18" charset="0"/>
                                    </a:rPr>
                                  </m:ctrlPr>
                                </m:mPr>
                                <m:mr>
                                  <m:e>
                                    <m:r>
                                      <a:rPr lang="en-US" i="1">
                                        <a:solidFill>
                                          <a:srgbClr val="FEFFFF"/>
                                        </a:solidFill>
                                        <a:latin typeface="Cambria Math" panose="02040503050406030204" pitchFamily="18" charset="0"/>
                                      </a:rPr>
                                      <m:t>1</m:t>
                                    </m:r>
                                  </m:e>
                                  <m:e>
                                    <m:r>
                                      <a:rPr lang="en-US" i="1">
                                        <a:solidFill>
                                          <a:srgbClr val="FEFFFF"/>
                                        </a:solidFill>
                                        <a:latin typeface="Cambria Math" panose="02040503050406030204" pitchFamily="18" charset="0"/>
                                      </a:rPr>
                                      <m:t>0</m:t>
                                    </m:r>
                                  </m:e>
                                </m:mr>
                                <m:mr>
                                  <m:e>
                                    <m:r>
                                      <a:rPr lang="en-US" i="1">
                                        <a:solidFill>
                                          <a:srgbClr val="FEFFFF"/>
                                        </a:solidFill>
                                        <a:latin typeface="Cambria Math" panose="02040503050406030204" pitchFamily="18" charset="0"/>
                                      </a:rPr>
                                      <m:t>0</m:t>
                                    </m:r>
                                  </m:e>
                                  <m:e>
                                    <m:r>
                                      <m:rPr>
                                        <m:brk m:alnAt="7"/>
                                      </m:rPr>
                                      <a:rPr lang="en-US" i="1">
                                        <a:solidFill>
                                          <a:srgbClr val="FEFFFF"/>
                                        </a:solidFill>
                                        <a:latin typeface="Cambria Math" panose="02040503050406030204" pitchFamily="18" charset="0"/>
                                      </a:rPr>
                                      <m:t>1</m:t>
                                    </m:r>
                                  </m:e>
                                </m:mr>
                              </m:m>
                            </m:e>
                            <m:e>
                              <m:m>
                                <m:mPr>
                                  <m:mcs>
                                    <m:mc>
                                      <m:mcPr>
                                        <m:count m:val="2"/>
                                        <m:mcJc m:val="center"/>
                                      </m:mcPr>
                                    </m:mc>
                                  </m:mcs>
                                  <m:ctrlPr>
                                    <a:rPr lang="en-US" i="1">
                                      <a:solidFill>
                                        <a:srgbClr val="FEFFFF"/>
                                      </a:solidFill>
                                      <a:latin typeface="Cambria Math" panose="02040503050406030204" pitchFamily="18" charset="0"/>
                                    </a:rPr>
                                  </m:ctrlPr>
                                </m:mPr>
                                <m:mr>
                                  <m:e>
                                    <m:r>
                                      <a:rPr lang="en-US" i="1">
                                        <a:solidFill>
                                          <a:srgbClr val="FEFFFF"/>
                                        </a:solidFill>
                                        <a:latin typeface="Cambria Math" panose="02040503050406030204" pitchFamily="18" charset="0"/>
                                      </a:rPr>
                                      <m:t>0</m:t>
                                    </m:r>
                                  </m:e>
                                  <m:e>
                                    <m:r>
                                      <a:rPr lang="en-US" i="1">
                                        <a:solidFill>
                                          <a:srgbClr val="FEFFFF"/>
                                        </a:solidFill>
                                        <a:latin typeface="Cambria Math" panose="02040503050406030204" pitchFamily="18" charset="0"/>
                                      </a:rPr>
                                      <m:t>−2</m:t>
                                    </m:r>
                                  </m:e>
                                </m:mr>
                                <m:mr>
                                  <m:e>
                                    <m:r>
                                      <a:rPr lang="en-US" i="1">
                                        <a:solidFill>
                                          <a:srgbClr val="FEFFFF"/>
                                        </a:solidFill>
                                        <a:latin typeface="Cambria Math" panose="02040503050406030204" pitchFamily="18" charset="0"/>
                                      </a:rPr>
                                      <m:t>0</m:t>
                                    </m:r>
                                  </m:e>
                                  <m:e>
                                    <m:r>
                                      <a:rPr lang="en-US" i="1">
                                        <a:solidFill>
                                          <a:srgbClr val="FEFFFF"/>
                                        </a:solidFill>
                                        <a:latin typeface="Cambria Math" panose="02040503050406030204" pitchFamily="18" charset="0"/>
                                      </a:rPr>
                                      <m:t>−1</m:t>
                                    </m:r>
                                  </m:e>
                                </m:mr>
                              </m:m>
                            </m:e>
                          </m:mr>
                          <m:mr>
                            <m:e>
                              <m:m>
                                <m:mPr>
                                  <m:mcs>
                                    <m:mc>
                                      <m:mcPr>
                                        <m:count m:val="2"/>
                                        <m:mcJc m:val="center"/>
                                      </m:mcPr>
                                    </m:mc>
                                  </m:mcs>
                                  <m:ctrlPr>
                                    <a:rPr lang="en-US" i="1">
                                      <a:solidFill>
                                        <a:srgbClr val="FEFFFF"/>
                                      </a:solidFill>
                                      <a:latin typeface="Cambria Math" panose="02040503050406030204" pitchFamily="18" charset="0"/>
                                    </a:rPr>
                                  </m:ctrlPr>
                                </m:mPr>
                                <m:mr>
                                  <m:e>
                                    <m:r>
                                      <a:rPr lang="en-US" i="1">
                                        <a:solidFill>
                                          <a:srgbClr val="FEFFFF"/>
                                        </a:solidFill>
                                        <a:latin typeface="Cambria Math" panose="02040503050406030204" pitchFamily="18" charset="0"/>
                                      </a:rPr>
                                      <m:t>0</m:t>
                                    </m:r>
                                  </m:e>
                                  <m:e>
                                    <m:r>
                                      <a:rPr lang="en-US" i="1">
                                        <a:solidFill>
                                          <a:srgbClr val="FEFFFF"/>
                                        </a:solidFill>
                                        <a:latin typeface="Cambria Math" panose="02040503050406030204" pitchFamily="18" charset="0"/>
                                      </a:rPr>
                                      <m:t>0</m:t>
                                    </m:r>
                                  </m:e>
                                </m:mr>
                                <m:mr>
                                  <m:e>
                                    <m:r>
                                      <a:rPr lang="en-US" i="1">
                                        <a:solidFill>
                                          <a:srgbClr val="FEFFFF"/>
                                        </a:solidFill>
                                        <a:latin typeface="Cambria Math" panose="02040503050406030204" pitchFamily="18" charset="0"/>
                                      </a:rPr>
                                      <m:t>0</m:t>
                                    </m:r>
                                  </m:e>
                                  <m:e>
                                    <m:r>
                                      <a:rPr lang="en-US" i="1">
                                        <a:solidFill>
                                          <a:srgbClr val="FEFFFF"/>
                                        </a:solidFill>
                                        <a:latin typeface="Cambria Math" panose="02040503050406030204" pitchFamily="18" charset="0"/>
                                      </a:rPr>
                                      <m:t>0</m:t>
                                    </m:r>
                                  </m:e>
                                </m:mr>
                              </m:m>
                            </m:e>
                            <m:e>
                              <m:m>
                                <m:mPr>
                                  <m:mcs>
                                    <m:mc>
                                      <m:mcPr>
                                        <m:count m:val="2"/>
                                        <m:mcJc m:val="center"/>
                                      </m:mcPr>
                                    </m:mc>
                                  </m:mcs>
                                  <m:ctrlPr>
                                    <a:rPr lang="en-US" i="1">
                                      <a:solidFill>
                                        <a:srgbClr val="FEFFFF"/>
                                      </a:solidFill>
                                      <a:latin typeface="Cambria Math" panose="02040503050406030204" pitchFamily="18" charset="0"/>
                                    </a:rPr>
                                  </m:ctrlPr>
                                </m:mPr>
                                <m:mr>
                                  <m:e>
                                    <m:r>
                                      <a:rPr lang="en-US" i="1">
                                        <a:solidFill>
                                          <a:srgbClr val="FEFFFF"/>
                                        </a:solidFill>
                                        <a:latin typeface="Cambria Math" panose="02040503050406030204" pitchFamily="18" charset="0"/>
                                      </a:rPr>
                                      <m:t>1</m:t>
                                    </m:r>
                                  </m:e>
                                  <m:e>
                                    <m:r>
                                      <a:rPr lang="en-US" b="0" i="1">
                                        <a:solidFill>
                                          <a:srgbClr val="FEFFFF"/>
                                        </a:solidFill>
                                        <a:latin typeface="Cambria Math" panose="02040503050406030204" pitchFamily="18" charset="0"/>
                                      </a:rPr>
                                      <m:t>0</m:t>
                                    </m:r>
                                  </m:e>
                                </m:mr>
                                <m:mr>
                                  <m:e>
                                    <m:r>
                                      <a:rPr lang="en-US" i="1">
                                        <a:solidFill>
                                          <a:srgbClr val="FEFFFF"/>
                                        </a:solidFill>
                                        <a:latin typeface="Cambria Math" panose="02040503050406030204" pitchFamily="18" charset="0"/>
                                      </a:rPr>
                                      <m:t>0</m:t>
                                    </m:r>
                                  </m:e>
                                  <m:e>
                                    <m:r>
                                      <a:rPr lang="en-US" i="1">
                                        <a:solidFill>
                                          <a:srgbClr val="FEFFFF"/>
                                        </a:solidFill>
                                        <a:latin typeface="Cambria Math" panose="02040503050406030204" pitchFamily="18" charset="0"/>
                                      </a:rPr>
                                      <m:t>1</m:t>
                                    </m:r>
                                  </m:e>
                                </m:mr>
                              </m:m>
                            </m:e>
                          </m:mr>
                        </m:m>
                      </m:e>
                    </m:d>
                  </m:oMath>
                </a14:m>
                <a:endParaRPr lang="en-US">
                  <a:solidFill>
                    <a:srgbClr val="FEFFFF"/>
                  </a:solidFill>
                </a:endParaRPr>
              </a:p>
              <a:p>
                <a:pPr>
                  <a:buClr>
                    <a:srgbClr val="FF2121"/>
                  </a:buClr>
                </a:pPr>
                <a:endParaRPr lang="en-US">
                  <a:solidFill>
                    <a:srgbClr val="FEFFFF"/>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41866" y="2032000"/>
                <a:ext cx="7145867" cy="3879222"/>
              </a:xfrm>
              <a:blipFill>
                <a:blip r:embed="rId2"/>
                <a:stretch>
                  <a:fillRect l="-853" t="-628"/>
                </a:stretch>
              </a:blipFill>
            </p:spPr>
            <p:txBody>
              <a:bodyPr/>
              <a:lstStyle/>
              <a:p>
                <a:r>
                  <a:rPr lang="en-US">
                    <a:noFill/>
                  </a:rPr>
                  <a:t> </a:t>
                </a:r>
              </a:p>
            </p:txBody>
          </p:sp>
        </mc:Fallback>
      </mc:AlternateContent>
      <p:pic>
        <p:nvPicPr>
          <p:cNvPr id="4" name="Picture 3" descr="A picture containing object&#10;&#10;Description automatically generated">
            <a:extLst>
              <a:ext uri="{FF2B5EF4-FFF2-40B4-BE49-F238E27FC236}">
                <a16:creationId xmlns:a16="http://schemas.microsoft.com/office/drawing/2014/main" id="{3AE62E1A-4086-4EE1-9FE7-D49E6F8BF5D8}"/>
              </a:ext>
            </a:extLst>
          </p:cNvPr>
          <p:cNvPicPr>
            <a:picLocks noChangeAspect="1"/>
          </p:cNvPicPr>
          <p:nvPr/>
        </p:nvPicPr>
        <p:blipFill>
          <a:blip r:embed="rId3"/>
          <a:stretch>
            <a:fillRect/>
          </a:stretch>
        </p:blipFill>
        <p:spPr>
          <a:xfrm>
            <a:off x="8849004" y="3920828"/>
            <a:ext cx="3001931" cy="2278145"/>
          </a:xfrm>
          <a:prstGeom prst="rect">
            <a:avLst/>
          </a:prstGeom>
        </p:spPr>
      </p:pic>
      <p:pic>
        <p:nvPicPr>
          <p:cNvPr id="10" name="Picture 9" descr="A close up of a logo&#10;&#10;Description automatically generated">
            <a:extLst>
              <a:ext uri="{FF2B5EF4-FFF2-40B4-BE49-F238E27FC236}">
                <a16:creationId xmlns:a16="http://schemas.microsoft.com/office/drawing/2014/main" id="{FA5EBB97-F95B-40B1-8835-ADD1A7CEA63F}"/>
              </a:ext>
            </a:extLst>
          </p:cNvPr>
          <p:cNvPicPr>
            <a:picLocks noChangeAspect="1"/>
          </p:cNvPicPr>
          <p:nvPr/>
        </p:nvPicPr>
        <p:blipFill>
          <a:blip r:embed="rId4"/>
          <a:stretch>
            <a:fillRect/>
          </a:stretch>
        </p:blipFill>
        <p:spPr>
          <a:xfrm>
            <a:off x="9049808" y="960109"/>
            <a:ext cx="2600325" cy="2390775"/>
          </a:xfrm>
          <a:prstGeom prst="rect">
            <a:avLst/>
          </a:prstGeom>
        </p:spPr>
      </p:pic>
    </p:spTree>
    <p:extLst>
      <p:ext uri="{BB962C8B-B14F-4D97-AF65-F5344CB8AC3E}">
        <p14:creationId xmlns:p14="http://schemas.microsoft.com/office/powerpoint/2010/main" val="39348234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541867" y="787400"/>
            <a:ext cx="7145866" cy="778933"/>
          </a:xfrm>
        </p:spPr>
        <p:txBody>
          <a:bodyPr anchor="ctr">
            <a:normAutofit/>
          </a:bodyPr>
          <a:lstStyle/>
          <a:p>
            <a:pPr>
              <a:lnSpc>
                <a:spcPct val="90000"/>
              </a:lnSpc>
            </a:pPr>
            <a:r>
              <a:rPr lang="en-US" sz="2700" b="1">
                <a:solidFill>
                  <a:srgbClr val="FEFFFF"/>
                </a:solidFill>
              </a:rPr>
              <a:t>CÁC PHÉP BIẾN ĐỔI HÌNH HỌC BA CHIỀU</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41866" y="2032000"/>
                <a:ext cx="7145867" cy="3879222"/>
              </a:xfrm>
            </p:spPr>
            <p:txBody>
              <a:bodyPr>
                <a:normAutofit fontScale="70000" lnSpcReduction="20000"/>
              </a:bodyPr>
              <a:lstStyle/>
              <a:p>
                <a:pPr>
                  <a:buClr>
                    <a:srgbClr val="FD1F1F"/>
                  </a:buClr>
                </a:pPr>
                <a:r>
                  <a:rPr lang="en-US" b="1">
                    <a:solidFill>
                      <a:srgbClr val="FEFFFF"/>
                    </a:solidFill>
                  </a:rPr>
                  <a:t>Phép quay 3 chiều</a:t>
                </a:r>
                <a:endParaRPr lang="en-US">
                  <a:solidFill>
                    <a:srgbClr val="FEFFFF"/>
                  </a:solidFill>
                </a:endParaRPr>
              </a:p>
              <a:p>
                <a:pPr>
                  <a:buClr>
                    <a:srgbClr val="FD1F1F"/>
                  </a:buClr>
                </a:pPr>
                <a:r>
                  <a:rPr lang="en-US" i="1">
                    <a:solidFill>
                      <a:srgbClr val="FF0000"/>
                    </a:solidFill>
                  </a:rPr>
                  <a:t>Giải</a:t>
                </a:r>
                <a:endParaRPr lang="vi-VN" i="1">
                  <a:solidFill>
                    <a:srgbClr val="FF0000"/>
                  </a:solidFill>
                </a:endParaRPr>
              </a:p>
              <a:p>
                <a:pPr>
                  <a:buClr>
                    <a:srgbClr val="FD1F1F"/>
                  </a:buClr>
                </a:pPr>
                <a:r>
                  <a:rPr lang="en-US">
                    <a:solidFill>
                      <a:srgbClr val="FEFFFF"/>
                    </a:solidFill>
                  </a:rPr>
                  <a:t>B</a:t>
                </a:r>
                <a:r>
                  <a:rPr lang="vi-VN">
                    <a:solidFill>
                      <a:srgbClr val="FEFFFF"/>
                    </a:solidFill>
                  </a:rPr>
                  <a:t>ư</a:t>
                </a:r>
                <a:r>
                  <a:rPr lang="en-US">
                    <a:solidFill>
                      <a:srgbClr val="FEFFFF"/>
                    </a:solidFill>
                  </a:rPr>
                  <a:t>ớc 2. Quay AB về trục x với hệ số góc </a:t>
                </a:r>
                <a14:m>
                  <m:oMath xmlns:m="http://schemas.openxmlformats.org/officeDocument/2006/math">
                    <m:r>
                      <a:rPr lang="en-US" i="1" smtClean="0">
                        <a:solidFill>
                          <a:srgbClr val="FEFFFF"/>
                        </a:solidFill>
                        <a:latin typeface="Cambria Math" panose="02040503050406030204" pitchFamily="18" charset="0"/>
                        <a:ea typeface="Cambria Math" panose="02040503050406030204" pitchFamily="18" charset="0"/>
                      </a:rPr>
                      <m:t>𝛼</m:t>
                    </m:r>
                  </m:oMath>
                </a14:m>
                <a:endParaRPr lang="en-US">
                  <a:solidFill>
                    <a:srgbClr val="FEFFFF"/>
                  </a:solidFill>
                </a:endParaRPr>
              </a:p>
              <a:p>
                <a14:m>
                  <m:oMath xmlns:m="http://schemas.openxmlformats.org/officeDocument/2006/math">
                    <m:r>
                      <a:rPr lang="en-US" i="1" smtClean="0">
                        <a:solidFill>
                          <a:schemeClr val="bg1"/>
                        </a:solidFill>
                        <a:latin typeface="Cambria Math" panose="02040503050406030204" pitchFamily="18" charset="0"/>
                      </a:rPr>
                      <m:t>𝑠𝑖𝑛</m:t>
                    </m:r>
                    <m:r>
                      <a:rPr lang="en-US" i="1">
                        <a:solidFill>
                          <a:schemeClr val="bg1"/>
                        </a:solidFill>
                        <a:latin typeface="Cambria Math" panose="02040503050406030204" pitchFamily="18" charset="0"/>
                        <a:ea typeface="Cambria Math" panose="02040503050406030204" pitchFamily="18" charset="0"/>
                      </a:rPr>
                      <m:t>𝛼</m:t>
                    </m:r>
                    <m:r>
                      <a:rPr lang="en-US" i="1">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a:rPr lang="en-US" i="1">
                            <a:solidFill>
                              <a:schemeClr val="bg1"/>
                            </a:solidFill>
                            <a:latin typeface="Cambria Math" panose="02040503050406030204" pitchFamily="18" charset="0"/>
                            <a:ea typeface="Cambria Math" panose="02040503050406030204" pitchFamily="18" charset="0"/>
                          </a:rPr>
                          <m:t>𝑏</m:t>
                        </m:r>
                      </m:num>
                      <m:den>
                        <m:rad>
                          <m:radPr>
                            <m:degHide m:val="on"/>
                            <m:ctrlPr>
                              <a:rPr lang="en-US" i="1">
                                <a:solidFill>
                                  <a:schemeClr val="bg1"/>
                                </a:solidFill>
                                <a:latin typeface="Cambria Math" panose="02040503050406030204" pitchFamily="18" charset="0"/>
                                <a:ea typeface="Cambria Math" panose="02040503050406030204" pitchFamily="18" charset="0"/>
                              </a:rPr>
                            </m:ctrlPr>
                          </m:radPr>
                          <m:deg/>
                          <m:e>
                            <m:r>
                              <a:rPr lang="en-US" i="1">
                                <a:solidFill>
                                  <a:schemeClr val="bg1"/>
                                </a:solidFill>
                                <a:latin typeface="Cambria Math" panose="02040503050406030204" pitchFamily="18" charset="0"/>
                                <a:ea typeface="Cambria Math" panose="02040503050406030204" pitchFamily="18" charset="0"/>
                              </a:rPr>
                              <m:t>𝑏</m:t>
                            </m:r>
                            <m:r>
                              <a:rPr lang="en-US" i="1" baseline="30000">
                                <a:solidFill>
                                  <a:schemeClr val="bg1"/>
                                </a:solidFill>
                                <a:latin typeface="Cambria Math" panose="02040503050406030204" pitchFamily="18" charset="0"/>
                                <a:ea typeface="Cambria Math" panose="02040503050406030204" pitchFamily="18" charset="0"/>
                              </a:rPr>
                              <m:t>2</m:t>
                            </m:r>
                            <m:r>
                              <a:rPr lang="en-US" i="1">
                                <a:solidFill>
                                  <a:schemeClr val="bg1"/>
                                </a:solidFill>
                                <a:latin typeface="Cambria Math" panose="02040503050406030204" pitchFamily="18" charset="0"/>
                                <a:ea typeface="Cambria Math" panose="02040503050406030204" pitchFamily="18" charset="0"/>
                              </a:rPr>
                              <m:t>+</m:t>
                            </m:r>
                            <m:sSup>
                              <m:sSupPr>
                                <m:ctrlPr>
                                  <a:rPr lang="en-US" i="1">
                                    <a:solidFill>
                                      <a:schemeClr val="bg1"/>
                                    </a:solidFill>
                                    <a:latin typeface="Cambria Math" panose="02040503050406030204" pitchFamily="18" charset="0"/>
                                    <a:ea typeface="Cambria Math" panose="02040503050406030204" pitchFamily="18" charset="0"/>
                                  </a:rPr>
                                </m:ctrlPr>
                              </m:sSupPr>
                              <m:e>
                                <m:r>
                                  <a:rPr lang="en-US" i="1">
                                    <a:solidFill>
                                      <a:schemeClr val="bg1"/>
                                    </a:solidFill>
                                    <a:latin typeface="Cambria Math" panose="02040503050406030204" pitchFamily="18" charset="0"/>
                                    <a:ea typeface="Cambria Math" panose="02040503050406030204" pitchFamily="18" charset="0"/>
                                  </a:rPr>
                                  <m:t>𝑐</m:t>
                                </m:r>
                              </m:e>
                              <m:sup>
                                <m:r>
                                  <a:rPr lang="en-US" i="1">
                                    <a:solidFill>
                                      <a:schemeClr val="bg1"/>
                                    </a:solidFill>
                                    <a:latin typeface="Cambria Math" panose="02040503050406030204" pitchFamily="18" charset="0"/>
                                    <a:ea typeface="Cambria Math" panose="02040503050406030204" pitchFamily="18" charset="0"/>
                                  </a:rPr>
                                  <m:t>2</m:t>
                                </m:r>
                              </m:sup>
                            </m:sSup>
                          </m:e>
                        </m:rad>
                      </m:den>
                    </m:f>
                    <m:r>
                      <a:rPr lang="en-US" i="1">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a:rPr lang="en-US" b="0" i="1" smtClean="0">
                            <a:solidFill>
                              <a:schemeClr val="bg1"/>
                            </a:solidFill>
                            <a:latin typeface="Cambria Math" panose="02040503050406030204" pitchFamily="18" charset="0"/>
                            <a:ea typeface="Cambria Math" panose="02040503050406030204" pitchFamily="18" charset="0"/>
                          </a:rPr>
                          <m:t>2</m:t>
                        </m:r>
                      </m:num>
                      <m:den>
                        <m:rad>
                          <m:radPr>
                            <m:degHide m:val="on"/>
                            <m:ctrlPr>
                              <a:rPr lang="en-US" i="1" smtClean="0">
                                <a:solidFill>
                                  <a:schemeClr val="bg1"/>
                                </a:solidFill>
                                <a:latin typeface="Cambria Math" panose="02040503050406030204" pitchFamily="18" charset="0"/>
                                <a:ea typeface="Cambria Math" panose="02040503050406030204" pitchFamily="18" charset="0"/>
                              </a:rPr>
                            </m:ctrlPr>
                          </m:radPr>
                          <m:deg/>
                          <m:e>
                            <m:sSup>
                              <m:sSupPr>
                                <m:ctrlPr>
                                  <a:rPr lang="en-US" i="1" smtClean="0">
                                    <a:solidFill>
                                      <a:schemeClr val="bg1"/>
                                    </a:solidFill>
                                    <a:latin typeface="Cambria Math" panose="02040503050406030204" pitchFamily="18" charset="0"/>
                                    <a:ea typeface="Cambria Math" panose="02040503050406030204" pitchFamily="18" charset="0"/>
                                  </a:rPr>
                                </m:ctrlPr>
                              </m:sSupPr>
                              <m:e>
                                <m:r>
                                  <a:rPr lang="en-US" b="0" i="1" smtClean="0">
                                    <a:solidFill>
                                      <a:schemeClr val="bg1"/>
                                    </a:solidFill>
                                    <a:latin typeface="Cambria Math" panose="02040503050406030204" pitchFamily="18" charset="0"/>
                                    <a:ea typeface="Cambria Math" panose="02040503050406030204" pitchFamily="18" charset="0"/>
                                  </a:rPr>
                                  <m:t>2</m:t>
                                </m:r>
                              </m:e>
                              <m:sup>
                                <m:r>
                                  <a:rPr lang="en-US" b="0" i="1" smtClean="0">
                                    <a:solidFill>
                                      <a:schemeClr val="bg1"/>
                                    </a:solidFill>
                                    <a:latin typeface="Cambria Math" panose="02040503050406030204" pitchFamily="18" charset="0"/>
                                    <a:ea typeface="Cambria Math" panose="02040503050406030204" pitchFamily="18" charset="0"/>
                                  </a:rPr>
                                  <m:t>2</m:t>
                                </m:r>
                              </m:sup>
                            </m:sSup>
                            <m:r>
                              <a:rPr lang="en-US" b="0" i="1" smtClean="0">
                                <a:solidFill>
                                  <a:schemeClr val="bg1"/>
                                </a:solidFill>
                                <a:latin typeface="Cambria Math" panose="02040503050406030204" pitchFamily="18" charset="0"/>
                                <a:ea typeface="Cambria Math" panose="02040503050406030204" pitchFamily="18" charset="0"/>
                              </a:rPr>
                              <m:t>+</m:t>
                            </m:r>
                            <m:sSup>
                              <m:sSupPr>
                                <m:ctrlPr>
                                  <a:rPr lang="en-US" i="1" smtClean="0">
                                    <a:solidFill>
                                      <a:schemeClr val="bg1"/>
                                    </a:solidFill>
                                    <a:latin typeface="Cambria Math" panose="02040503050406030204" pitchFamily="18" charset="0"/>
                                    <a:ea typeface="Cambria Math" panose="02040503050406030204" pitchFamily="18" charset="0"/>
                                  </a:rPr>
                                </m:ctrlPr>
                              </m:sSupPr>
                              <m:e>
                                <m:r>
                                  <a:rPr lang="en-US" b="0" i="1" smtClean="0">
                                    <a:solidFill>
                                      <a:schemeClr val="bg1"/>
                                    </a:solidFill>
                                    <a:latin typeface="Cambria Math" panose="02040503050406030204" pitchFamily="18" charset="0"/>
                                    <a:ea typeface="Cambria Math" panose="02040503050406030204" pitchFamily="18" charset="0"/>
                                  </a:rPr>
                                  <m:t>1</m:t>
                                </m:r>
                              </m:e>
                              <m:sup>
                                <m:r>
                                  <a:rPr lang="en-US" i="1">
                                    <a:solidFill>
                                      <a:schemeClr val="bg1"/>
                                    </a:solidFill>
                                    <a:latin typeface="Cambria Math" panose="02040503050406030204" pitchFamily="18" charset="0"/>
                                    <a:ea typeface="Cambria Math" panose="02040503050406030204" pitchFamily="18" charset="0"/>
                                  </a:rPr>
                                  <m:t>2</m:t>
                                </m:r>
                              </m:sup>
                            </m:sSup>
                          </m:e>
                        </m:rad>
                      </m:den>
                    </m:f>
                    <m:r>
                      <a:rPr lang="en-US" b="0" i="1" smtClean="0">
                        <a:solidFill>
                          <a:schemeClr val="bg1"/>
                        </a:solidFill>
                        <a:latin typeface="Cambria Math" panose="02040503050406030204" pitchFamily="18" charset="0"/>
                        <a:ea typeface="Cambria Math" panose="02040503050406030204" pitchFamily="18" charset="0"/>
                      </a:rPr>
                      <m:t>= </m:t>
                    </m:r>
                    <m:f>
                      <m:fPr>
                        <m:ctrlPr>
                          <a:rPr lang="en-US" b="0" i="1" smtClean="0">
                            <a:solidFill>
                              <a:schemeClr val="bg1"/>
                            </a:solidFill>
                            <a:latin typeface="Cambria Math" panose="02040503050406030204" pitchFamily="18" charset="0"/>
                            <a:ea typeface="Cambria Math" panose="02040503050406030204" pitchFamily="18" charset="0"/>
                          </a:rPr>
                        </m:ctrlPr>
                      </m:fPr>
                      <m:num>
                        <m:r>
                          <a:rPr lang="en-US" b="0" i="1" smtClean="0">
                            <a:solidFill>
                              <a:schemeClr val="bg1"/>
                            </a:solidFill>
                            <a:latin typeface="Cambria Math" panose="02040503050406030204" pitchFamily="18" charset="0"/>
                            <a:ea typeface="Cambria Math" panose="02040503050406030204" pitchFamily="18" charset="0"/>
                          </a:rPr>
                          <m:t>2</m:t>
                        </m:r>
                      </m:num>
                      <m:den>
                        <m:rad>
                          <m:radPr>
                            <m:degHide m:val="on"/>
                            <m:ctrlPr>
                              <a:rPr lang="en-US" b="0" i="1" smtClean="0">
                                <a:solidFill>
                                  <a:schemeClr val="bg1"/>
                                </a:solidFill>
                                <a:latin typeface="Cambria Math" panose="02040503050406030204" pitchFamily="18" charset="0"/>
                                <a:ea typeface="Cambria Math" panose="02040503050406030204" pitchFamily="18" charset="0"/>
                              </a:rPr>
                            </m:ctrlPr>
                          </m:radPr>
                          <m:deg/>
                          <m:e>
                            <m:r>
                              <a:rPr lang="en-US" b="0" i="1" smtClean="0">
                                <a:solidFill>
                                  <a:schemeClr val="bg1"/>
                                </a:solidFill>
                                <a:latin typeface="Cambria Math" panose="02040503050406030204" pitchFamily="18" charset="0"/>
                                <a:ea typeface="Cambria Math" panose="02040503050406030204" pitchFamily="18" charset="0"/>
                              </a:rPr>
                              <m:t>5</m:t>
                            </m:r>
                          </m:e>
                        </m:rad>
                      </m:den>
                    </m:f>
                    <m:r>
                      <a:rPr lang="en-US" b="0" i="0" smtClean="0">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a:rPr lang="en-US" i="1">
                            <a:solidFill>
                              <a:schemeClr val="bg1"/>
                            </a:solidFill>
                            <a:latin typeface="Cambria Math" panose="02040503050406030204" pitchFamily="18" charset="0"/>
                            <a:ea typeface="Cambria Math" panose="02040503050406030204" pitchFamily="18" charset="0"/>
                          </a:rPr>
                          <m:t>2</m:t>
                        </m:r>
                        <m:rad>
                          <m:radPr>
                            <m:degHide m:val="on"/>
                            <m:ctrlPr>
                              <a:rPr lang="en-US" i="1">
                                <a:solidFill>
                                  <a:schemeClr val="bg1"/>
                                </a:solidFill>
                                <a:latin typeface="Cambria Math" panose="02040503050406030204" pitchFamily="18" charset="0"/>
                                <a:ea typeface="Cambria Math" panose="02040503050406030204" pitchFamily="18" charset="0"/>
                              </a:rPr>
                            </m:ctrlPr>
                          </m:radPr>
                          <m:deg/>
                          <m:e>
                            <m:r>
                              <a:rPr lang="en-US" i="1">
                                <a:solidFill>
                                  <a:schemeClr val="bg1"/>
                                </a:solidFill>
                                <a:latin typeface="Cambria Math" panose="02040503050406030204" pitchFamily="18" charset="0"/>
                                <a:ea typeface="Cambria Math" panose="02040503050406030204" pitchFamily="18" charset="0"/>
                              </a:rPr>
                              <m:t>5</m:t>
                            </m:r>
                          </m:e>
                        </m:rad>
                      </m:num>
                      <m:den>
                        <m:r>
                          <a:rPr lang="en-US" b="0" i="1" smtClean="0">
                            <a:solidFill>
                              <a:schemeClr val="bg1"/>
                            </a:solidFill>
                            <a:latin typeface="Cambria Math" panose="02040503050406030204" pitchFamily="18" charset="0"/>
                            <a:ea typeface="Cambria Math" panose="02040503050406030204" pitchFamily="18" charset="0"/>
                          </a:rPr>
                          <m:t>5</m:t>
                        </m:r>
                      </m:den>
                    </m:f>
                  </m:oMath>
                </a14:m>
                <a:r>
                  <a:rPr lang="en-US">
                    <a:solidFill>
                      <a:schemeClr val="bg1"/>
                    </a:solidFill>
                  </a:rPr>
                  <a:t>	 </a:t>
                </a:r>
                <a14:m>
                  <m:oMath xmlns:m="http://schemas.openxmlformats.org/officeDocument/2006/math">
                    <m:r>
                      <a:rPr lang="en-US" i="1">
                        <a:solidFill>
                          <a:schemeClr val="bg1"/>
                        </a:solidFill>
                        <a:latin typeface="Cambria Math" panose="02040503050406030204" pitchFamily="18" charset="0"/>
                      </a:rPr>
                      <m:t>𝑐𝑜𝑠</m:t>
                    </m:r>
                    <m:r>
                      <a:rPr lang="en-US" i="1">
                        <a:solidFill>
                          <a:schemeClr val="bg1"/>
                        </a:solidFill>
                        <a:latin typeface="Cambria Math" panose="02040503050406030204" pitchFamily="18" charset="0"/>
                        <a:ea typeface="Cambria Math" panose="02040503050406030204" pitchFamily="18" charset="0"/>
                      </a:rPr>
                      <m:t>𝛼</m:t>
                    </m:r>
                    <m:r>
                      <a:rPr lang="en-US" i="1">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a:rPr lang="en-US" i="1">
                            <a:solidFill>
                              <a:schemeClr val="bg1"/>
                            </a:solidFill>
                            <a:latin typeface="Cambria Math" panose="02040503050406030204" pitchFamily="18" charset="0"/>
                            <a:ea typeface="Cambria Math" panose="02040503050406030204" pitchFamily="18" charset="0"/>
                          </a:rPr>
                          <m:t>𝑐</m:t>
                        </m:r>
                      </m:num>
                      <m:den>
                        <m:rad>
                          <m:radPr>
                            <m:degHide m:val="on"/>
                            <m:ctrlPr>
                              <a:rPr lang="en-US" i="1">
                                <a:solidFill>
                                  <a:schemeClr val="bg1"/>
                                </a:solidFill>
                                <a:latin typeface="Cambria Math" panose="02040503050406030204" pitchFamily="18" charset="0"/>
                                <a:ea typeface="Cambria Math" panose="02040503050406030204" pitchFamily="18" charset="0"/>
                              </a:rPr>
                            </m:ctrlPr>
                          </m:radPr>
                          <m:deg/>
                          <m:e>
                            <m:r>
                              <a:rPr lang="en-US" i="1">
                                <a:solidFill>
                                  <a:schemeClr val="bg1"/>
                                </a:solidFill>
                                <a:latin typeface="Cambria Math" panose="02040503050406030204" pitchFamily="18" charset="0"/>
                                <a:ea typeface="Cambria Math" panose="02040503050406030204" pitchFamily="18" charset="0"/>
                              </a:rPr>
                              <m:t>𝑏</m:t>
                            </m:r>
                            <m:r>
                              <a:rPr lang="en-US" i="1" baseline="30000">
                                <a:solidFill>
                                  <a:schemeClr val="bg1"/>
                                </a:solidFill>
                                <a:latin typeface="Cambria Math" panose="02040503050406030204" pitchFamily="18" charset="0"/>
                                <a:ea typeface="Cambria Math" panose="02040503050406030204" pitchFamily="18" charset="0"/>
                              </a:rPr>
                              <m:t>2</m:t>
                            </m:r>
                            <m:r>
                              <a:rPr lang="en-US" i="1">
                                <a:solidFill>
                                  <a:schemeClr val="bg1"/>
                                </a:solidFill>
                                <a:latin typeface="Cambria Math" panose="02040503050406030204" pitchFamily="18" charset="0"/>
                                <a:ea typeface="Cambria Math" panose="02040503050406030204" pitchFamily="18" charset="0"/>
                              </a:rPr>
                              <m:t>+</m:t>
                            </m:r>
                            <m:sSup>
                              <m:sSupPr>
                                <m:ctrlPr>
                                  <a:rPr lang="en-US" i="1">
                                    <a:solidFill>
                                      <a:schemeClr val="bg1"/>
                                    </a:solidFill>
                                    <a:latin typeface="Cambria Math" panose="02040503050406030204" pitchFamily="18" charset="0"/>
                                    <a:ea typeface="Cambria Math" panose="02040503050406030204" pitchFamily="18" charset="0"/>
                                  </a:rPr>
                                </m:ctrlPr>
                              </m:sSupPr>
                              <m:e>
                                <m:r>
                                  <a:rPr lang="en-US" i="1">
                                    <a:solidFill>
                                      <a:schemeClr val="bg1"/>
                                    </a:solidFill>
                                    <a:latin typeface="Cambria Math" panose="02040503050406030204" pitchFamily="18" charset="0"/>
                                    <a:ea typeface="Cambria Math" panose="02040503050406030204" pitchFamily="18" charset="0"/>
                                  </a:rPr>
                                  <m:t>𝑐</m:t>
                                </m:r>
                              </m:e>
                              <m:sup>
                                <m:r>
                                  <a:rPr lang="en-US" i="1">
                                    <a:solidFill>
                                      <a:schemeClr val="bg1"/>
                                    </a:solidFill>
                                    <a:latin typeface="Cambria Math" panose="02040503050406030204" pitchFamily="18" charset="0"/>
                                    <a:ea typeface="Cambria Math" panose="02040503050406030204" pitchFamily="18" charset="0"/>
                                  </a:rPr>
                                  <m:t>2</m:t>
                                </m:r>
                              </m:sup>
                            </m:sSup>
                          </m:e>
                        </m:rad>
                      </m:den>
                    </m:f>
                    <m:r>
                      <a:rPr lang="en-US" i="1">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a:rPr lang="en-US" b="0" i="1" smtClean="0">
                            <a:solidFill>
                              <a:schemeClr val="bg1"/>
                            </a:solidFill>
                            <a:latin typeface="Cambria Math" panose="02040503050406030204" pitchFamily="18" charset="0"/>
                            <a:ea typeface="Cambria Math" panose="02040503050406030204" pitchFamily="18" charset="0"/>
                          </a:rPr>
                          <m:t>1</m:t>
                        </m:r>
                      </m:num>
                      <m:den>
                        <m:rad>
                          <m:radPr>
                            <m:degHide m:val="on"/>
                            <m:ctrlPr>
                              <a:rPr lang="en-US" i="1">
                                <a:solidFill>
                                  <a:schemeClr val="bg1"/>
                                </a:solidFill>
                                <a:latin typeface="Cambria Math" panose="02040503050406030204" pitchFamily="18" charset="0"/>
                                <a:ea typeface="Cambria Math" panose="02040503050406030204" pitchFamily="18" charset="0"/>
                              </a:rPr>
                            </m:ctrlPr>
                          </m:radPr>
                          <m:deg/>
                          <m:e>
                            <m:sSup>
                              <m:sSupPr>
                                <m:ctrlPr>
                                  <a:rPr lang="en-US" i="1">
                                    <a:solidFill>
                                      <a:schemeClr val="bg1"/>
                                    </a:solidFill>
                                    <a:latin typeface="Cambria Math" panose="02040503050406030204" pitchFamily="18" charset="0"/>
                                    <a:ea typeface="Cambria Math" panose="02040503050406030204" pitchFamily="18" charset="0"/>
                                  </a:rPr>
                                </m:ctrlPr>
                              </m:sSupPr>
                              <m:e>
                                <m:r>
                                  <a:rPr lang="en-US" i="1">
                                    <a:solidFill>
                                      <a:schemeClr val="bg1"/>
                                    </a:solidFill>
                                    <a:latin typeface="Cambria Math" panose="02040503050406030204" pitchFamily="18" charset="0"/>
                                    <a:ea typeface="Cambria Math" panose="02040503050406030204" pitchFamily="18" charset="0"/>
                                  </a:rPr>
                                  <m:t>2</m:t>
                                </m:r>
                              </m:e>
                              <m:sup>
                                <m:r>
                                  <a:rPr lang="en-US" i="1">
                                    <a:solidFill>
                                      <a:schemeClr val="bg1"/>
                                    </a:solidFill>
                                    <a:latin typeface="Cambria Math" panose="02040503050406030204" pitchFamily="18" charset="0"/>
                                    <a:ea typeface="Cambria Math" panose="02040503050406030204" pitchFamily="18" charset="0"/>
                                  </a:rPr>
                                  <m:t>2</m:t>
                                </m:r>
                              </m:sup>
                            </m:sSup>
                            <m:r>
                              <a:rPr lang="en-US" i="1">
                                <a:solidFill>
                                  <a:schemeClr val="bg1"/>
                                </a:solidFill>
                                <a:latin typeface="Cambria Math" panose="02040503050406030204" pitchFamily="18" charset="0"/>
                                <a:ea typeface="Cambria Math" panose="02040503050406030204" pitchFamily="18" charset="0"/>
                              </a:rPr>
                              <m:t>+</m:t>
                            </m:r>
                            <m:sSup>
                              <m:sSupPr>
                                <m:ctrlPr>
                                  <a:rPr lang="en-US" i="1">
                                    <a:solidFill>
                                      <a:schemeClr val="bg1"/>
                                    </a:solidFill>
                                    <a:latin typeface="Cambria Math" panose="02040503050406030204" pitchFamily="18" charset="0"/>
                                    <a:ea typeface="Cambria Math" panose="02040503050406030204" pitchFamily="18" charset="0"/>
                                  </a:rPr>
                                </m:ctrlPr>
                              </m:sSupPr>
                              <m:e>
                                <m:r>
                                  <a:rPr lang="en-US" i="1">
                                    <a:solidFill>
                                      <a:schemeClr val="bg1"/>
                                    </a:solidFill>
                                    <a:latin typeface="Cambria Math" panose="02040503050406030204" pitchFamily="18" charset="0"/>
                                    <a:ea typeface="Cambria Math" panose="02040503050406030204" pitchFamily="18" charset="0"/>
                                  </a:rPr>
                                  <m:t>1</m:t>
                                </m:r>
                              </m:e>
                              <m:sup>
                                <m:r>
                                  <a:rPr lang="en-US" i="1">
                                    <a:solidFill>
                                      <a:schemeClr val="bg1"/>
                                    </a:solidFill>
                                    <a:latin typeface="Cambria Math" panose="02040503050406030204" pitchFamily="18" charset="0"/>
                                    <a:ea typeface="Cambria Math" panose="02040503050406030204" pitchFamily="18" charset="0"/>
                                  </a:rPr>
                                  <m:t>2</m:t>
                                </m:r>
                              </m:sup>
                            </m:sSup>
                          </m:e>
                        </m:rad>
                      </m:den>
                    </m:f>
                    <m:r>
                      <a:rPr lang="en-US" i="1">
                        <a:solidFill>
                          <a:schemeClr val="bg1"/>
                        </a:solidFill>
                        <a:latin typeface="Cambria Math" panose="02040503050406030204" pitchFamily="18" charset="0"/>
                        <a:ea typeface="Cambria Math" panose="02040503050406030204" pitchFamily="18" charset="0"/>
                      </a:rPr>
                      <m:t>= </m:t>
                    </m:r>
                    <m:f>
                      <m:fPr>
                        <m:ctrlPr>
                          <a:rPr lang="en-US" i="1">
                            <a:solidFill>
                              <a:schemeClr val="bg1"/>
                            </a:solidFill>
                            <a:latin typeface="Cambria Math" panose="02040503050406030204" pitchFamily="18" charset="0"/>
                            <a:ea typeface="Cambria Math" panose="02040503050406030204" pitchFamily="18" charset="0"/>
                          </a:rPr>
                        </m:ctrlPr>
                      </m:fPr>
                      <m:num>
                        <m:r>
                          <a:rPr lang="en-US" b="0" i="1" smtClean="0">
                            <a:solidFill>
                              <a:schemeClr val="bg1"/>
                            </a:solidFill>
                            <a:latin typeface="Cambria Math" panose="02040503050406030204" pitchFamily="18" charset="0"/>
                            <a:ea typeface="Cambria Math" panose="02040503050406030204" pitchFamily="18" charset="0"/>
                          </a:rPr>
                          <m:t>1</m:t>
                        </m:r>
                      </m:num>
                      <m:den>
                        <m:rad>
                          <m:radPr>
                            <m:degHide m:val="on"/>
                            <m:ctrlPr>
                              <a:rPr lang="en-US" i="1">
                                <a:solidFill>
                                  <a:schemeClr val="bg1"/>
                                </a:solidFill>
                                <a:latin typeface="Cambria Math" panose="02040503050406030204" pitchFamily="18" charset="0"/>
                                <a:ea typeface="Cambria Math" panose="02040503050406030204" pitchFamily="18" charset="0"/>
                              </a:rPr>
                            </m:ctrlPr>
                          </m:radPr>
                          <m:deg/>
                          <m:e>
                            <m:r>
                              <a:rPr lang="en-US" i="1">
                                <a:solidFill>
                                  <a:schemeClr val="bg1"/>
                                </a:solidFill>
                                <a:latin typeface="Cambria Math" panose="02040503050406030204" pitchFamily="18" charset="0"/>
                                <a:ea typeface="Cambria Math" panose="02040503050406030204" pitchFamily="18" charset="0"/>
                              </a:rPr>
                              <m:t>5</m:t>
                            </m:r>
                          </m:e>
                        </m:rad>
                      </m:den>
                    </m:f>
                    <m:r>
                      <a:rPr lang="en-US" b="0" i="1" smtClean="0">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ad>
                          <m:radPr>
                            <m:degHide m:val="on"/>
                            <m:ctrlPr>
                              <a:rPr lang="en-US" i="1">
                                <a:solidFill>
                                  <a:schemeClr val="bg1"/>
                                </a:solidFill>
                                <a:latin typeface="Cambria Math" panose="02040503050406030204" pitchFamily="18" charset="0"/>
                                <a:ea typeface="Cambria Math" panose="02040503050406030204" pitchFamily="18" charset="0"/>
                              </a:rPr>
                            </m:ctrlPr>
                          </m:radPr>
                          <m:deg/>
                          <m:e>
                            <m:r>
                              <a:rPr lang="en-US" i="1">
                                <a:solidFill>
                                  <a:schemeClr val="bg1"/>
                                </a:solidFill>
                                <a:latin typeface="Cambria Math" panose="02040503050406030204" pitchFamily="18" charset="0"/>
                                <a:ea typeface="Cambria Math" panose="02040503050406030204" pitchFamily="18" charset="0"/>
                              </a:rPr>
                              <m:t>5</m:t>
                            </m:r>
                          </m:e>
                        </m:rad>
                      </m:num>
                      <m:den>
                        <m:r>
                          <a:rPr lang="en-US" b="0" i="1" smtClean="0">
                            <a:solidFill>
                              <a:schemeClr val="bg1"/>
                            </a:solidFill>
                            <a:latin typeface="Cambria Math" panose="02040503050406030204" pitchFamily="18" charset="0"/>
                            <a:ea typeface="Cambria Math" panose="02040503050406030204" pitchFamily="18" charset="0"/>
                          </a:rPr>
                          <m:t>5</m:t>
                        </m:r>
                      </m:den>
                    </m:f>
                  </m:oMath>
                </a14:m>
                <a:endParaRPr lang="en-US">
                  <a:solidFill>
                    <a:schemeClr val="bg1"/>
                  </a:solidFill>
                </a:endParaRPr>
              </a:p>
              <a:p>
                <a:r>
                  <a:rPr lang="en-US">
                    <a:solidFill>
                      <a:schemeClr val="bg1"/>
                    </a:solidFill>
                  </a:rPr>
                  <a:t>Ma trận biến đổi:</a:t>
                </a:r>
              </a:p>
              <a:p>
                <a14:m>
                  <m:oMath xmlns:m="http://schemas.openxmlformats.org/officeDocument/2006/math">
                    <m:r>
                      <a:rPr lang="en-US" i="1">
                        <a:solidFill>
                          <a:schemeClr val="bg1"/>
                        </a:solidFill>
                        <a:latin typeface="Cambria Math" panose="02040503050406030204" pitchFamily="18" charset="0"/>
                      </a:rPr>
                      <m:t>𝑅</m:t>
                    </m:r>
                    <m:r>
                      <a:rPr lang="en-US" i="1" baseline="-25000">
                        <a:solidFill>
                          <a:schemeClr val="bg1"/>
                        </a:solidFill>
                        <a:latin typeface="Cambria Math" panose="02040503050406030204" pitchFamily="18" charset="0"/>
                      </a:rPr>
                      <m:t>𝑥</m:t>
                    </m:r>
                    <m:d>
                      <m:dPr>
                        <m:ctrlPr>
                          <a:rPr lang="en-US" i="1" baseline="-25000">
                            <a:solidFill>
                              <a:schemeClr val="bg1"/>
                            </a:solidFill>
                            <a:latin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𝛼</m:t>
                        </m:r>
                      </m:e>
                    </m:d>
                    <m:r>
                      <a:rPr lang="en-US" i="1">
                        <a:solidFill>
                          <a:schemeClr val="bg1"/>
                        </a:solidFill>
                        <a:latin typeface="Cambria Math" panose="02040503050406030204" pitchFamily="18" charset="0"/>
                      </a:rPr>
                      <m:t>=</m:t>
                    </m:r>
                    <m:d>
                      <m:dPr>
                        <m:begChr m:val="["/>
                        <m:endChr m:val="]"/>
                        <m:ctrlPr>
                          <a:rPr lang="en-US" i="1">
                            <a:solidFill>
                              <a:schemeClr val="bg1"/>
                            </a:solidFill>
                            <a:latin typeface="Cambria Math" panose="02040503050406030204" pitchFamily="18" charset="0"/>
                          </a:rPr>
                        </m:ctrlPr>
                      </m:dPr>
                      <m:e>
                        <m:m>
                          <m:mPr>
                            <m:mcs>
                              <m:mc>
                                <m:mcPr>
                                  <m:count m:val="2"/>
                                  <m:mcJc m:val="center"/>
                                </m:mcPr>
                              </m:mc>
                            </m:mcs>
                            <m:ctrlPr>
                              <a:rPr lang="en-US" i="1">
                                <a:solidFill>
                                  <a:schemeClr val="bg1"/>
                                </a:solidFill>
                                <a:latin typeface="Cambria Math" panose="02040503050406030204" pitchFamily="18" charset="0"/>
                              </a:rPr>
                            </m:ctrlPr>
                          </m:mPr>
                          <m:mr>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1</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𝑐𝑜𝑠</m:t>
                                    </m:r>
                                    <m:r>
                                      <a:rPr lang="en-US" i="1">
                                        <a:solidFill>
                                          <a:schemeClr val="bg1"/>
                                        </a:solidFill>
                                        <a:latin typeface="Cambria Math" panose="02040503050406030204" pitchFamily="18" charset="0"/>
                                        <a:ea typeface="Cambria Math" panose="02040503050406030204" pitchFamily="18" charset="0"/>
                                      </a:rPr>
                                      <m:t>𝛼</m:t>
                                    </m:r>
                                  </m:e>
                                </m:mr>
                              </m:m>
                            </m:e>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𝑠𝑖𝑛</m:t>
                                    </m:r>
                                    <m:r>
                                      <a:rPr lang="en-US" i="1">
                                        <a:solidFill>
                                          <a:schemeClr val="bg1"/>
                                        </a:solidFill>
                                        <a:latin typeface="Cambria Math" panose="02040503050406030204" pitchFamily="18" charset="0"/>
                                        <a:ea typeface="Cambria Math" panose="02040503050406030204" pitchFamily="18" charset="0"/>
                                      </a:rPr>
                                      <m:t>𝛼</m:t>
                                    </m:r>
                                  </m:e>
                                  <m:e>
                                    <m:r>
                                      <a:rPr lang="en-US" i="1">
                                        <a:solidFill>
                                          <a:schemeClr val="bg1"/>
                                        </a:solidFill>
                                        <a:latin typeface="Cambria Math" panose="02040503050406030204" pitchFamily="18" charset="0"/>
                                      </a:rPr>
                                      <m:t>0</m:t>
                                    </m:r>
                                  </m:e>
                                </m:mr>
                              </m:m>
                            </m:e>
                          </m:mr>
                          <m:mr>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𝑠𝑖𝑛</m:t>
                                    </m:r>
                                    <m:r>
                                      <a:rPr lang="en-US" i="1">
                                        <a:solidFill>
                                          <a:schemeClr val="bg1"/>
                                        </a:solidFill>
                                        <a:latin typeface="Cambria Math" panose="02040503050406030204" pitchFamily="18" charset="0"/>
                                        <a:ea typeface="Cambria Math" panose="02040503050406030204" pitchFamily="18" charset="0"/>
                                      </a:rPr>
                                      <m:t>𝛼</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
                            </m:e>
                            <m:e>
                              <m:m>
                                <m:mPr>
                                  <m:mcs>
                                    <m:mc>
                                      <m:mcPr>
                                        <m:count m:val="2"/>
                                        <m:mcJc m:val="center"/>
                                      </m:mcPr>
                                    </m:mc>
                                  </m:mcs>
                                  <m:ctrlPr>
                                    <a:rPr lang="en-US" i="1">
                                      <a:solidFill>
                                        <a:schemeClr val="bg1"/>
                                      </a:solidFill>
                                      <a:latin typeface="Cambria Math" panose="02040503050406030204" pitchFamily="18" charset="0"/>
                                    </a:rPr>
                                  </m:ctrlPr>
                                </m:mPr>
                                <m:mr>
                                  <m:e>
                                    <m:r>
                                      <m:rPr>
                                        <m:brk m:alnAt="7"/>
                                      </m:rPr>
                                      <a:rPr lang="en-US" i="1">
                                        <a:solidFill>
                                          <a:schemeClr val="bg1"/>
                                        </a:solidFill>
                                        <a:latin typeface="Cambria Math" panose="02040503050406030204" pitchFamily="18" charset="0"/>
                                      </a:rPr>
                                      <m:t>𝑐</m:t>
                                    </m:r>
                                    <m:r>
                                      <a:rPr lang="en-US" i="1">
                                        <a:solidFill>
                                          <a:schemeClr val="bg1"/>
                                        </a:solidFill>
                                        <a:latin typeface="Cambria Math" panose="02040503050406030204" pitchFamily="18" charset="0"/>
                                      </a:rPr>
                                      <m:t>𝑜𝑠</m:t>
                                    </m:r>
                                    <m:r>
                                      <a:rPr lang="en-US" i="1">
                                        <a:solidFill>
                                          <a:schemeClr val="bg1"/>
                                        </a:solidFill>
                                        <a:latin typeface="Cambria Math" panose="02040503050406030204" pitchFamily="18" charset="0"/>
                                        <a:ea typeface="Cambria Math" panose="02040503050406030204" pitchFamily="18" charset="0"/>
                                      </a:rPr>
                                      <m:t>𝛼</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1</m:t>
                                    </m:r>
                                  </m:e>
                                </m:mr>
                              </m:m>
                            </m:e>
                          </m:mr>
                        </m:m>
                      </m:e>
                    </m:d>
                    <m:r>
                      <a:rPr lang="en-US" i="1">
                        <a:solidFill>
                          <a:schemeClr val="bg1"/>
                        </a:solidFill>
                        <a:latin typeface="Cambria Math" panose="02040503050406030204" pitchFamily="18" charset="0"/>
                      </a:rPr>
                      <m:t>=</m:t>
                    </m:r>
                    <m:d>
                      <m:dPr>
                        <m:begChr m:val="["/>
                        <m:endChr m:val="]"/>
                        <m:ctrlPr>
                          <a:rPr lang="en-US" i="1">
                            <a:solidFill>
                              <a:schemeClr val="bg1"/>
                            </a:solidFill>
                            <a:latin typeface="Cambria Math" panose="02040503050406030204" pitchFamily="18" charset="0"/>
                          </a:rPr>
                        </m:ctrlPr>
                      </m:dPr>
                      <m:e>
                        <m:m>
                          <m:mPr>
                            <m:mcs>
                              <m:mc>
                                <m:mcPr>
                                  <m:count m:val="2"/>
                                  <m:mcJc m:val="center"/>
                                </m:mcPr>
                              </m:mc>
                            </m:mcs>
                            <m:ctrlPr>
                              <a:rPr lang="en-US" i="1">
                                <a:solidFill>
                                  <a:schemeClr val="bg1"/>
                                </a:solidFill>
                                <a:latin typeface="Cambria Math" panose="02040503050406030204" pitchFamily="18" charset="0"/>
                              </a:rPr>
                            </m:ctrlPr>
                          </m:mPr>
                          <m:mr>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1</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f>
                                      <m:fPr>
                                        <m:ctrlPr>
                                          <a:rPr lang="en-US" i="1">
                                            <a:solidFill>
                                              <a:schemeClr val="bg1"/>
                                            </a:solidFill>
                                            <a:latin typeface="Cambria Math" panose="02040503050406030204" pitchFamily="18" charset="0"/>
                                            <a:ea typeface="Cambria Math" panose="02040503050406030204" pitchFamily="18" charset="0"/>
                                          </a:rPr>
                                        </m:ctrlPr>
                                      </m:fPr>
                                      <m:num>
                                        <m:rad>
                                          <m:radPr>
                                            <m:degHide m:val="on"/>
                                            <m:ctrlPr>
                                              <a:rPr lang="en-US" i="1">
                                                <a:solidFill>
                                                  <a:schemeClr val="bg1"/>
                                                </a:solidFill>
                                                <a:latin typeface="Cambria Math" panose="02040503050406030204" pitchFamily="18" charset="0"/>
                                                <a:ea typeface="Cambria Math" panose="02040503050406030204" pitchFamily="18" charset="0"/>
                                              </a:rPr>
                                            </m:ctrlPr>
                                          </m:radPr>
                                          <m:deg/>
                                          <m:e>
                                            <m:r>
                                              <a:rPr lang="en-US" i="1">
                                                <a:solidFill>
                                                  <a:schemeClr val="bg1"/>
                                                </a:solidFill>
                                                <a:latin typeface="Cambria Math" panose="02040503050406030204" pitchFamily="18" charset="0"/>
                                                <a:ea typeface="Cambria Math" panose="02040503050406030204" pitchFamily="18" charset="0"/>
                                              </a:rPr>
                                              <m:t>5</m:t>
                                            </m:r>
                                          </m:e>
                                        </m:rad>
                                      </m:num>
                                      <m:den>
                                        <m:r>
                                          <a:rPr lang="en-US" i="1">
                                            <a:solidFill>
                                              <a:schemeClr val="bg1"/>
                                            </a:solidFill>
                                            <a:latin typeface="Cambria Math" panose="02040503050406030204" pitchFamily="18" charset="0"/>
                                            <a:ea typeface="Cambria Math" panose="02040503050406030204" pitchFamily="18" charset="0"/>
                                          </a:rPr>
                                          <m:t>5</m:t>
                                        </m:r>
                                      </m:den>
                                    </m:f>
                                  </m:e>
                                </m:mr>
                              </m:m>
                            </m:e>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a:rPr lang="en-US" i="1">
                                            <a:solidFill>
                                              <a:schemeClr val="bg1"/>
                                            </a:solidFill>
                                            <a:latin typeface="Cambria Math" panose="02040503050406030204" pitchFamily="18" charset="0"/>
                                            <a:ea typeface="Cambria Math" panose="02040503050406030204" pitchFamily="18" charset="0"/>
                                          </a:rPr>
                                          <m:t>2</m:t>
                                        </m:r>
                                        <m:rad>
                                          <m:radPr>
                                            <m:degHide m:val="on"/>
                                            <m:ctrlPr>
                                              <a:rPr lang="en-US" i="1">
                                                <a:solidFill>
                                                  <a:schemeClr val="bg1"/>
                                                </a:solidFill>
                                                <a:latin typeface="Cambria Math" panose="02040503050406030204" pitchFamily="18" charset="0"/>
                                                <a:ea typeface="Cambria Math" panose="02040503050406030204" pitchFamily="18" charset="0"/>
                                              </a:rPr>
                                            </m:ctrlPr>
                                          </m:radPr>
                                          <m:deg/>
                                          <m:e>
                                            <m:r>
                                              <a:rPr lang="en-US" i="1">
                                                <a:solidFill>
                                                  <a:schemeClr val="bg1"/>
                                                </a:solidFill>
                                                <a:latin typeface="Cambria Math" panose="02040503050406030204" pitchFamily="18" charset="0"/>
                                                <a:ea typeface="Cambria Math" panose="02040503050406030204" pitchFamily="18" charset="0"/>
                                              </a:rPr>
                                              <m:t>5</m:t>
                                            </m:r>
                                          </m:e>
                                        </m:rad>
                                      </m:num>
                                      <m:den>
                                        <m:r>
                                          <a:rPr lang="en-US" i="1">
                                            <a:solidFill>
                                              <a:schemeClr val="bg1"/>
                                            </a:solidFill>
                                            <a:latin typeface="Cambria Math" panose="02040503050406030204" pitchFamily="18" charset="0"/>
                                            <a:ea typeface="Cambria Math" panose="02040503050406030204" pitchFamily="18" charset="0"/>
                                          </a:rPr>
                                          <m:t>5</m:t>
                                        </m:r>
                                      </m:den>
                                    </m:f>
                                  </m:e>
                                  <m:e>
                                    <m:r>
                                      <a:rPr lang="en-US" i="1">
                                        <a:solidFill>
                                          <a:schemeClr val="bg1"/>
                                        </a:solidFill>
                                        <a:latin typeface="Cambria Math" panose="02040503050406030204" pitchFamily="18" charset="0"/>
                                      </a:rPr>
                                      <m:t>0</m:t>
                                    </m:r>
                                  </m:e>
                                </m:mr>
                              </m:m>
                            </m:e>
                          </m:mr>
                          <m:mr>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0</m:t>
                                    </m:r>
                                  </m:e>
                                  <m:e>
                                    <m:f>
                                      <m:fPr>
                                        <m:ctrlPr>
                                          <a:rPr lang="en-US" i="1">
                                            <a:solidFill>
                                              <a:schemeClr val="bg1"/>
                                            </a:solidFill>
                                            <a:latin typeface="Cambria Math" panose="02040503050406030204" pitchFamily="18" charset="0"/>
                                            <a:ea typeface="Cambria Math" panose="02040503050406030204" pitchFamily="18" charset="0"/>
                                          </a:rPr>
                                        </m:ctrlPr>
                                      </m:fPr>
                                      <m:num>
                                        <m:r>
                                          <a:rPr lang="en-US" i="1">
                                            <a:solidFill>
                                              <a:schemeClr val="bg1"/>
                                            </a:solidFill>
                                            <a:latin typeface="Cambria Math" panose="02040503050406030204" pitchFamily="18" charset="0"/>
                                            <a:ea typeface="Cambria Math" panose="02040503050406030204" pitchFamily="18" charset="0"/>
                                          </a:rPr>
                                          <m:t>2</m:t>
                                        </m:r>
                                        <m:rad>
                                          <m:radPr>
                                            <m:degHide m:val="on"/>
                                            <m:ctrlPr>
                                              <a:rPr lang="en-US" i="1">
                                                <a:solidFill>
                                                  <a:schemeClr val="bg1"/>
                                                </a:solidFill>
                                                <a:latin typeface="Cambria Math" panose="02040503050406030204" pitchFamily="18" charset="0"/>
                                                <a:ea typeface="Cambria Math" panose="02040503050406030204" pitchFamily="18" charset="0"/>
                                              </a:rPr>
                                            </m:ctrlPr>
                                          </m:radPr>
                                          <m:deg/>
                                          <m:e>
                                            <m:r>
                                              <a:rPr lang="en-US" i="1">
                                                <a:solidFill>
                                                  <a:schemeClr val="bg1"/>
                                                </a:solidFill>
                                                <a:latin typeface="Cambria Math" panose="02040503050406030204" pitchFamily="18" charset="0"/>
                                                <a:ea typeface="Cambria Math" panose="02040503050406030204" pitchFamily="18" charset="0"/>
                                              </a:rPr>
                                              <m:t>5</m:t>
                                            </m:r>
                                          </m:e>
                                        </m:rad>
                                      </m:num>
                                      <m:den>
                                        <m:r>
                                          <a:rPr lang="en-US" i="1">
                                            <a:solidFill>
                                              <a:schemeClr val="bg1"/>
                                            </a:solidFill>
                                            <a:latin typeface="Cambria Math" panose="02040503050406030204" pitchFamily="18" charset="0"/>
                                            <a:ea typeface="Cambria Math" panose="02040503050406030204" pitchFamily="18" charset="0"/>
                                          </a:rPr>
                                          <m:t>5</m:t>
                                        </m:r>
                                      </m:den>
                                    </m:f>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
                            </m:e>
                            <m:e>
                              <m:m>
                                <m:mPr>
                                  <m:mcs>
                                    <m:mc>
                                      <m:mcPr>
                                        <m:count m:val="2"/>
                                        <m:mcJc m:val="center"/>
                                      </m:mcPr>
                                    </m:mc>
                                  </m:mcs>
                                  <m:ctrlPr>
                                    <a:rPr lang="en-US" i="1">
                                      <a:solidFill>
                                        <a:schemeClr val="bg1"/>
                                      </a:solidFill>
                                      <a:latin typeface="Cambria Math" panose="02040503050406030204" pitchFamily="18" charset="0"/>
                                    </a:rPr>
                                  </m:ctrlPr>
                                </m:mPr>
                                <m:mr>
                                  <m:e>
                                    <m:f>
                                      <m:fPr>
                                        <m:ctrlPr>
                                          <a:rPr lang="en-US" i="1">
                                            <a:solidFill>
                                              <a:schemeClr val="bg1"/>
                                            </a:solidFill>
                                            <a:latin typeface="Cambria Math" panose="02040503050406030204" pitchFamily="18" charset="0"/>
                                            <a:ea typeface="Cambria Math" panose="02040503050406030204" pitchFamily="18" charset="0"/>
                                          </a:rPr>
                                        </m:ctrlPr>
                                      </m:fPr>
                                      <m:num>
                                        <m:rad>
                                          <m:radPr>
                                            <m:degHide m:val="on"/>
                                            <m:ctrlPr>
                                              <a:rPr lang="en-US" i="1">
                                                <a:solidFill>
                                                  <a:schemeClr val="bg1"/>
                                                </a:solidFill>
                                                <a:latin typeface="Cambria Math" panose="02040503050406030204" pitchFamily="18" charset="0"/>
                                                <a:ea typeface="Cambria Math" panose="02040503050406030204" pitchFamily="18" charset="0"/>
                                              </a:rPr>
                                            </m:ctrlPr>
                                          </m:radPr>
                                          <m:deg/>
                                          <m:e>
                                            <m:r>
                                              <a:rPr lang="en-US" i="1">
                                                <a:solidFill>
                                                  <a:schemeClr val="bg1"/>
                                                </a:solidFill>
                                                <a:latin typeface="Cambria Math" panose="02040503050406030204" pitchFamily="18" charset="0"/>
                                                <a:ea typeface="Cambria Math" panose="02040503050406030204" pitchFamily="18" charset="0"/>
                                              </a:rPr>
                                              <m:t>5</m:t>
                                            </m:r>
                                          </m:e>
                                        </m:rad>
                                      </m:num>
                                      <m:den>
                                        <m:r>
                                          <a:rPr lang="en-US" i="1">
                                            <a:solidFill>
                                              <a:schemeClr val="bg1"/>
                                            </a:solidFill>
                                            <a:latin typeface="Cambria Math" panose="02040503050406030204" pitchFamily="18" charset="0"/>
                                            <a:ea typeface="Cambria Math" panose="02040503050406030204" pitchFamily="18" charset="0"/>
                                          </a:rPr>
                                          <m:t>5</m:t>
                                        </m:r>
                                      </m:den>
                                    </m:f>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1</m:t>
                                    </m:r>
                                  </m:e>
                                </m:mr>
                              </m:m>
                            </m:e>
                          </m:mr>
                        </m:m>
                      </m:e>
                    </m:d>
                  </m:oMath>
                </a14:m>
                <a:endParaRPr lang="en-US">
                  <a:solidFill>
                    <a:srgbClr val="FEFFFF"/>
                  </a:solidFill>
                </a:endParaRPr>
              </a:p>
              <a:p>
                <a:r>
                  <a:rPr lang="en-US">
                    <a:solidFill>
                      <a:srgbClr val="FF0000"/>
                    </a:solidFill>
                  </a:rPr>
                  <a:t>B’’ (a,0,d) = (1,0,</a:t>
                </a:r>
                <a14:m>
                  <m:oMath xmlns:m="http://schemas.openxmlformats.org/officeDocument/2006/math">
                    <m:rad>
                      <m:radPr>
                        <m:degHide m:val="on"/>
                        <m:ctrlPr>
                          <a:rPr lang="en-US" i="1" smtClean="0">
                            <a:solidFill>
                              <a:srgbClr val="FF0000"/>
                            </a:solidFill>
                            <a:latin typeface="Cambria Math" panose="02040503050406030204" pitchFamily="18" charset="0"/>
                          </a:rPr>
                        </m:ctrlPr>
                      </m:radPr>
                      <m:deg/>
                      <m:e>
                        <m:r>
                          <a:rPr lang="en-US" b="0" i="1" smtClean="0">
                            <a:solidFill>
                              <a:srgbClr val="FF0000"/>
                            </a:solidFill>
                            <a:latin typeface="Cambria Math" panose="02040503050406030204" pitchFamily="18" charset="0"/>
                          </a:rPr>
                          <m:t>5</m:t>
                        </m:r>
                      </m:e>
                    </m:rad>
                    <m:r>
                      <a:rPr lang="en-US" b="0" i="1" smtClean="0">
                        <a:solidFill>
                          <a:srgbClr val="FF0000"/>
                        </a:solidFill>
                        <a:latin typeface="Cambria Math" panose="02040503050406030204" pitchFamily="18" charset="0"/>
                      </a:rPr>
                      <m:t>)</m:t>
                    </m:r>
                  </m:oMath>
                </a14:m>
                <a:endParaRPr lang="en-US">
                  <a:solidFill>
                    <a:srgbClr val="FF00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41866" y="2032000"/>
                <a:ext cx="7145867" cy="3879222"/>
              </a:xfrm>
              <a:blipFill>
                <a:blip r:embed="rId2"/>
                <a:stretch>
                  <a:fillRect l="-171" t="-157"/>
                </a:stretch>
              </a:blipFill>
            </p:spPr>
            <p:txBody>
              <a:bodyPr/>
              <a:lstStyle/>
              <a:p>
                <a:r>
                  <a:rPr lang="en-US">
                    <a:noFill/>
                  </a:rPr>
                  <a:t> </a:t>
                </a:r>
              </a:p>
            </p:txBody>
          </p:sp>
        </mc:Fallback>
      </mc:AlternateContent>
      <p:pic>
        <p:nvPicPr>
          <p:cNvPr id="5" name="Picture 4" descr="A close up of a logo&#10;&#10;Description automatically generated">
            <a:extLst>
              <a:ext uri="{FF2B5EF4-FFF2-40B4-BE49-F238E27FC236}">
                <a16:creationId xmlns:a16="http://schemas.microsoft.com/office/drawing/2014/main" id="{E0D97536-4ACD-434B-AAEB-709A9470B973}"/>
              </a:ext>
            </a:extLst>
          </p:cNvPr>
          <p:cNvPicPr>
            <a:picLocks noChangeAspect="1"/>
          </p:cNvPicPr>
          <p:nvPr/>
        </p:nvPicPr>
        <p:blipFill>
          <a:blip r:embed="rId3"/>
          <a:stretch>
            <a:fillRect/>
          </a:stretch>
        </p:blipFill>
        <p:spPr>
          <a:xfrm>
            <a:off x="9072771" y="4131496"/>
            <a:ext cx="3001931" cy="2067477"/>
          </a:xfrm>
          <a:prstGeom prst="rect">
            <a:avLst/>
          </a:prstGeom>
        </p:spPr>
      </p:pic>
      <p:pic>
        <p:nvPicPr>
          <p:cNvPr id="12" name="Picture 11">
            <a:extLst>
              <a:ext uri="{FF2B5EF4-FFF2-40B4-BE49-F238E27FC236}">
                <a16:creationId xmlns:a16="http://schemas.microsoft.com/office/drawing/2014/main" id="{70C85AC2-46A2-40AB-B701-C394E89C5CCE}"/>
              </a:ext>
            </a:extLst>
          </p:cNvPr>
          <p:cNvPicPr>
            <a:picLocks noChangeAspect="1"/>
          </p:cNvPicPr>
          <p:nvPr/>
        </p:nvPicPr>
        <p:blipFill>
          <a:blip r:embed="rId4"/>
          <a:stretch>
            <a:fillRect/>
          </a:stretch>
        </p:blipFill>
        <p:spPr>
          <a:xfrm>
            <a:off x="9072771" y="617537"/>
            <a:ext cx="3086100" cy="2828925"/>
          </a:xfrm>
          <a:prstGeom prst="rect">
            <a:avLst/>
          </a:prstGeom>
        </p:spPr>
      </p:pic>
    </p:spTree>
    <p:extLst>
      <p:ext uri="{BB962C8B-B14F-4D97-AF65-F5344CB8AC3E}">
        <p14:creationId xmlns:p14="http://schemas.microsoft.com/office/powerpoint/2010/main" val="34992785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541867" y="787400"/>
            <a:ext cx="7145866" cy="778933"/>
          </a:xfrm>
        </p:spPr>
        <p:txBody>
          <a:bodyPr anchor="ctr">
            <a:normAutofit/>
          </a:bodyPr>
          <a:lstStyle/>
          <a:p>
            <a:pPr>
              <a:lnSpc>
                <a:spcPct val="90000"/>
              </a:lnSpc>
            </a:pPr>
            <a:r>
              <a:rPr lang="en-US" sz="2700" b="1">
                <a:solidFill>
                  <a:srgbClr val="FEFFFF"/>
                </a:solidFill>
              </a:rPr>
              <a:t>CÁC PHÉP BIẾN ĐỔI HÌNH HỌC BA CHIỀU</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41866" y="2032000"/>
                <a:ext cx="7361163" cy="3879222"/>
              </a:xfrm>
            </p:spPr>
            <p:txBody>
              <a:bodyPr>
                <a:normAutofit fontScale="70000" lnSpcReduction="20000"/>
              </a:bodyPr>
              <a:lstStyle/>
              <a:p>
                <a:pPr>
                  <a:buClr>
                    <a:srgbClr val="FD1F1F"/>
                  </a:buClr>
                </a:pPr>
                <a:r>
                  <a:rPr lang="en-US" b="1">
                    <a:solidFill>
                      <a:srgbClr val="FEFFFF"/>
                    </a:solidFill>
                  </a:rPr>
                  <a:t>Phép quay 3 chiều</a:t>
                </a:r>
                <a:endParaRPr lang="en-US">
                  <a:solidFill>
                    <a:srgbClr val="FEFFFF"/>
                  </a:solidFill>
                </a:endParaRPr>
              </a:p>
              <a:p>
                <a:pPr>
                  <a:buClr>
                    <a:srgbClr val="FD1F1F"/>
                  </a:buClr>
                </a:pPr>
                <a:r>
                  <a:rPr lang="en-US" i="1">
                    <a:solidFill>
                      <a:srgbClr val="FF0000"/>
                    </a:solidFill>
                  </a:rPr>
                  <a:t>Giải</a:t>
                </a:r>
                <a:endParaRPr lang="vi-VN" i="1">
                  <a:solidFill>
                    <a:srgbClr val="FF0000"/>
                  </a:solidFill>
                </a:endParaRPr>
              </a:p>
              <a:p>
                <a:pPr>
                  <a:buClr>
                    <a:srgbClr val="FD1F1F"/>
                  </a:buClr>
                </a:pPr>
                <a:r>
                  <a:rPr lang="en-US">
                    <a:solidFill>
                      <a:srgbClr val="FEFFFF"/>
                    </a:solidFill>
                  </a:rPr>
                  <a:t>B</a:t>
                </a:r>
                <a:r>
                  <a:rPr lang="vi-VN">
                    <a:solidFill>
                      <a:srgbClr val="FEFFFF"/>
                    </a:solidFill>
                  </a:rPr>
                  <a:t>ư</a:t>
                </a:r>
                <a:r>
                  <a:rPr lang="en-US">
                    <a:solidFill>
                      <a:srgbClr val="FEFFFF"/>
                    </a:solidFill>
                  </a:rPr>
                  <a:t>ớc 3. Quay A’B” xung quanh trục y hệ số góc </a:t>
                </a:r>
                <a14:m>
                  <m:oMath xmlns:m="http://schemas.openxmlformats.org/officeDocument/2006/math">
                    <m:r>
                      <a:rPr lang="en-US" i="1" smtClean="0">
                        <a:solidFill>
                          <a:srgbClr val="FEFFFF"/>
                        </a:solidFill>
                        <a:latin typeface="Cambria Math" panose="02040503050406030204" pitchFamily="18" charset="0"/>
                        <a:ea typeface="Cambria Math" panose="02040503050406030204" pitchFamily="18" charset="0"/>
                      </a:rPr>
                      <m:t>𝛽</m:t>
                    </m:r>
                  </m:oMath>
                </a14:m>
                <a:r>
                  <a:rPr lang="en-US">
                    <a:solidFill>
                      <a:srgbClr val="FEFFFF"/>
                    </a:solidFill>
                  </a:rPr>
                  <a:t> cho đến khi A’B’’ nằm trên trục z </a:t>
                </a:r>
                <a:endParaRPr lang="en-US" i="1">
                  <a:solidFill>
                    <a:schemeClr val="bg1"/>
                  </a:solidFill>
                  <a:latin typeface="Cambria Math" panose="02040503050406030204" pitchFamily="18" charset="0"/>
                </a:endParaRPr>
              </a:p>
              <a:p>
                <a:pPr>
                  <a:lnSpc>
                    <a:spcPct val="110000"/>
                  </a:lnSpc>
                  <a:buClr>
                    <a:srgbClr val="FB2323"/>
                  </a:buClr>
                </a:pPr>
                <a14:m>
                  <m:oMath xmlns:m="http://schemas.openxmlformats.org/officeDocument/2006/math">
                    <m:r>
                      <a:rPr lang="en-US" i="1" smtClean="0">
                        <a:solidFill>
                          <a:schemeClr val="bg1"/>
                        </a:solidFill>
                        <a:latin typeface="Cambria Math" panose="02040503050406030204" pitchFamily="18" charset="0"/>
                      </a:rPr>
                      <m:t>𝑠𝑖𝑛</m:t>
                    </m:r>
                    <m:r>
                      <a:rPr lang="en-US" i="1">
                        <a:solidFill>
                          <a:schemeClr val="bg1"/>
                        </a:solidFill>
                        <a:latin typeface="Cambria Math" panose="02040503050406030204" pitchFamily="18" charset="0"/>
                        <a:ea typeface="Cambria Math" panose="02040503050406030204" pitchFamily="18" charset="0"/>
                      </a:rPr>
                      <m:t>𝛽</m:t>
                    </m:r>
                    <m:r>
                      <a:rPr lang="en-US" i="1">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a:rPr lang="en-US" i="1" smtClean="0">
                            <a:solidFill>
                              <a:schemeClr val="bg1"/>
                            </a:solidFill>
                            <a:latin typeface="Cambria Math" panose="02040503050406030204" pitchFamily="18" charset="0"/>
                            <a:ea typeface="Cambria Math" panose="02040503050406030204" pitchFamily="18" charset="0"/>
                          </a:rPr>
                          <m:t>𝑎</m:t>
                        </m:r>
                      </m:num>
                      <m:den>
                        <m:r>
                          <a:rPr lang="en-US" i="1">
                            <a:solidFill>
                              <a:schemeClr val="bg1"/>
                            </a:solidFill>
                            <a:latin typeface="Cambria Math" panose="02040503050406030204" pitchFamily="18" charset="0"/>
                            <a:ea typeface="Cambria Math" panose="02040503050406030204" pitchFamily="18" charset="0"/>
                          </a:rPr>
                          <m:t>𝑙</m:t>
                        </m:r>
                      </m:den>
                    </m:f>
                    <m:r>
                      <a:rPr lang="en-US" b="0" i="1" smtClean="0">
                        <a:solidFill>
                          <a:schemeClr val="bg1"/>
                        </a:solidFill>
                        <a:latin typeface="Cambria Math" panose="02040503050406030204" pitchFamily="18" charset="0"/>
                        <a:ea typeface="Cambria Math" panose="02040503050406030204" pitchFamily="18" charset="0"/>
                      </a:rPr>
                      <m:t>= </m:t>
                    </m:r>
                    <m:f>
                      <m:fPr>
                        <m:ctrlPr>
                          <a:rPr lang="en-US" b="0" i="1" smtClean="0">
                            <a:solidFill>
                              <a:schemeClr val="bg1"/>
                            </a:solidFill>
                            <a:latin typeface="Cambria Math" panose="02040503050406030204" pitchFamily="18" charset="0"/>
                            <a:ea typeface="Cambria Math" panose="02040503050406030204" pitchFamily="18" charset="0"/>
                          </a:rPr>
                        </m:ctrlPr>
                      </m:fPr>
                      <m:num>
                        <m:r>
                          <a:rPr lang="en-US" b="0" i="1" smtClean="0">
                            <a:solidFill>
                              <a:schemeClr val="bg1"/>
                            </a:solidFill>
                            <a:latin typeface="Cambria Math" panose="02040503050406030204" pitchFamily="18" charset="0"/>
                            <a:ea typeface="Cambria Math" panose="02040503050406030204" pitchFamily="18" charset="0"/>
                          </a:rPr>
                          <m:t>1</m:t>
                        </m:r>
                      </m:num>
                      <m:den>
                        <m:rad>
                          <m:radPr>
                            <m:degHide m:val="on"/>
                            <m:ctrlPr>
                              <a:rPr lang="en-US" i="1">
                                <a:solidFill>
                                  <a:schemeClr val="bg1"/>
                                </a:solidFill>
                                <a:latin typeface="Cambria Math" panose="02040503050406030204" pitchFamily="18" charset="0"/>
                              </a:rPr>
                            </m:ctrlPr>
                          </m:radPr>
                          <m:deg/>
                          <m:e>
                            <m:r>
                              <a:rPr lang="en-US" i="1">
                                <a:solidFill>
                                  <a:schemeClr val="bg1"/>
                                </a:solidFill>
                                <a:latin typeface="Cambria Math" panose="02040503050406030204" pitchFamily="18" charset="0"/>
                              </a:rPr>
                              <m:t>6</m:t>
                            </m:r>
                          </m:e>
                        </m:rad>
                      </m:den>
                    </m:f>
                    <m:r>
                      <a:rPr lang="en-US" b="0" i="1" smtClean="0">
                        <a:solidFill>
                          <a:schemeClr val="bg1"/>
                        </a:solidFill>
                        <a:latin typeface="Cambria Math" panose="02040503050406030204" pitchFamily="18" charset="0"/>
                        <a:ea typeface="Cambria Math" panose="02040503050406030204" pitchFamily="18" charset="0"/>
                      </a:rPr>
                      <m:t>= </m:t>
                    </m:r>
                    <m:f>
                      <m:fPr>
                        <m:ctrlPr>
                          <a:rPr lang="en-US" b="0" i="1" smtClean="0">
                            <a:solidFill>
                              <a:schemeClr val="bg1"/>
                            </a:solidFill>
                            <a:latin typeface="Cambria Math" panose="02040503050406030204" pitchFamily="18" charset="0"/>
                            <a:ea typeface="Cambria Math" panose="02040503050406030204" pitchFamily="18" charset="0"/>
                          </a:rPr>
                        </m:ctrlPr>
                      </m:fPr>
                      <m:num>
                        <m:rad>
                          <m:radPr>
                            <m:degHide m:val="on"/>
                            <m:ctrlPr>
                              <a:rPr lang="en-US" i="1">
                                <a:solidFill>
                                  <a:schemeClr val="bg1"/>
                                </a:solidFill>
                                <a:latin typeface="Cambria Math" panose="02040503050406030204" pitchFamily="18" charset="0"/>
                              </a:rPr>
                            </m:ctrlPr>
                          </m:radPr>
                          <m:deg/>
                          <m:e>
                            <m:r>
                              <a:rPr lang="en-US" i="1">
                                <a:solidFill>
                                  <a:schemeClr val="bg1"/>
                                </a:solidFill>
                                <a:latin typeface="Cambria Math" panose="02040503050406030204" pitchFamily="18" charset="0"/>
                              </a:rPr>
                              <m:t>6</m:t>
                            </m:r>
                          </m:e>
                        </m:rad>
                      </m:num>
                      <m:den>
                        <m:r>
                          <a:rPr lang="en-US" b="0" i="1" smtClean="0">
                            <a:solidFill>
                              <a:schemeClr val="bg1"/>
                            </a:solidFill>
                            <a:latin typeface="Cambria Math" panose="02040503050406030204" pitchFamily="18" charset="0"/>
                            <a:ea typeface="Cambria Math" panose="02040503050406030204" pitchFamily="18" charset="0"/>
                          </a:rPr>
                          <m:t>6</m:t>
                        </m:r>
                      </m:den>
                    </m:f>
                  </m:oMath>
                </a14:m>
                <a:r>
                  <a:rPr lang="en-US">
                    <a:solidFill>
                      <a:schemeClr val="bg1"/>
                    </a:solidFill>
                  </a:rPr>
                  <a:t>		</a:t>
                </a:r>
                <a14:m>
                  <m:oMath xmlns:m="http://schemas.openxmlformats.org/officeDocument/2006/math">
                    <m:r>
                      <a:rPr lang="en-US" i="1">
                        <a:solidFill>
                          <a:schemeClr val="bg1"/>
                        </a:solidFill>
                        <a:latin typeface="Cambria Math" panose="02040503050406030204" pitchFamily="18" charset="0"/>
                      </a:rPr>
                      <m:t>𝑐𝑜𝑠</m:t>
                    </m:r>
                    <m:r>
                      <a:rPr lang="en-US" i="1">
                        <a:solidFill>
                          <a:schemeClr val="bg1"/>
                        </a:solidFill>
                        <a:latin typeface="Cambria Math" panose="02040503050406030204" pitchFamily="18" charset="0"/>
                        <a:ea typeface="Cambria Math" panose="02040503050406030204" pitchFamily="18" charset="0"/>
                      </a:rPr>
                      <m:t>𝛽</m:t>
                    </m:r>
                    <m:r>
                      <a:rPr lang="en-US" i="1">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a:rPr lang="en-US" i="1">
                            <a:solidFill>
                              <a:schemeClr val="bg1"/>
                            </a:solidFill>
                            <a:latin typeface="Cambria Math" panose="02040503050406030204" pitchFamily="18" charset="0"/>
                            <a:ea typeface="Cambria Math" panose="02040503050406030204" pitchFamily="18" charset="0"/>
                          </a:rPr>
                          <m:t>𝑑</m:t>
                        </m:r>
                      </m:num>
                      <m:den>
                        <m:r>
                          <a:rPr lang="en-US" i="1">
                            <a:solidFill>
                              <a:schemeClr val="bg1"/>
                            </a:solidFill>
                            <a:latin typeface="Cambria Math" panose="02040503050406030204" pitchFamily="18" charset="0"/>
                            <a:ea typeface="Cambria Math" panose="02040503050406030204" pitchFamily="18" charset="0"/>
                          </a:rPr>
                          <m:t>𝑙</m:t>
                        </m:r>
                      </m:den>
                    </m:f>
                    <m:r>
                      <a:rPr lang="en-US" b="0" i="1" smtClean="0">
                        <a:solidFill>
                          <a:schemeClr val="bg1"/>
                        </a:solidFill>
                        <a:latin typeface="Cambria Math" panose="02040503050406030204" pitchFamily="18" charset="0"/>
                        <a:ea typeface="Cambria Math" panose="02040503050406030204" pitchFamily="18" charset="0"/>
                      </a:rPr>
                      <m:t>= </m:t>
                    </m:r>
                    <m:f>
                      <m:fPr>
                        <m:ctrlPr>
                          <a:rPr lang="en-US" b="0" i="1" smtClean="0">
                            <a:solidFill>
                              <a:schemeClr val="bg1"/>
                            </a:solidFill>
                            <a:latin typeface="Cambria Math" panose="02040503050406030204" pitchFamily="18" charset="0"/>
                            <a:ea typeface="Cambria Math" panose="02040503050406030204" pitchFamily="18" charset="0"/>
                          </a:rPr>
                        </m:ctrlPr>
                      </m:fPr>
                      <m:num>
                        <m:rad>
                          <m:radPr>
                            <m:degHide m:val="on"/>
                            <m:ctrlPr>
                              <a:rPr lang="en-US" i="1">
                                <a:solidFill>
                                  <a:schemeClr val="bg1"/>
                                </a:solidFill>
                                <a:latin typeface="Cambria Math" panose="02040503050406030204" pitchFamily="18" charset="0"/>
                              </a:rPr>
                            </m:ctrlPr>
                          </m:radPr>
                          <m:deg/>
                          <m:e>
                            <m:r>
                              <a:rPr lang="en-US" b="0" i="1" smtClean="0">
                                <a:solidFill>
                                  <a:schemeClr val="bg1"/>
                                </a:solidFill>
                                <a:latin typeface="Cambria Math" panose="02040503050406030204" pitchFamily="18" charset="0"/>
                              </a:rPr>
                              <m:t>5</m:t>
                            </m:r>
                          </m:e>
                        </m:rad>
                      </m:num>
                      <m:den>
                        <m:rad>
                          <m:radPr>
                            <m:degHide m:val="on"/>
                            <m:ctrlPr>
                              <a:rPr lang="en-US" i="1">
                                <a:solidFill>
                                  <a:schemeClr val="bg1"/>
                                </a:solidFill>
                                <a:latin typeface="Cambria Math" panose="02040503050406030204" pitchFamily="18" charset="0"/>
                              </a:rPr>
                            </m:ctrlPr>
                          </m:radPr>
                          <m:deg/>
                          <m:e>
                            <m:r>
                              <a:rPr lang="en-US" i="1">
                                <a:solidFill>
                                  <a:schemeClr val="bg1"/>
                                </a:solidFill>
                                <a:latin typeface="Cambria Math" panose="02040503050406030204" pitchFamily="18" charset="0"/>
                              </a:rPr>
                              <m:t>6</m:t>
                            </m:r>
                          </m:e>
                        </m:rad>
                      </m:den>
                    </m:f>
                    <m:r>
                      <a:rPr lang="en-US" b="0" i="1" smtClean="0">
                        <a:solidFill>
                          <a:schemeClr val="bg1"/>
                        </a:solidFill>
                        <a:latin typeface="Cambria Math" panose="02040503050406030204" pitchFamily="18" charset="0"/>
                        <a:ea typeface="Cambria Math" panose="02040503050406030204" pitchFamily="18" charset="0"/>
                      </a:rPr>
                      <m:t>= </m:t>
                    </m:r>
                    <m:f>
                      <m:fPr>
                        <m:ctrlPr>
                          <a:rPr lang="en-US" b="0" i="1" smtClean="0">
                            <a:solidFill>
                              <a:schemeClr val="bg1"/>
                            </a:solidFill>
                            <a:latin typeface="Cambria Math" panose="02040503050406030204" pitchFamily="18" charset="0"/>
                            <a:ea typeface="Cambria Math" panose="02040503050406030204" pitchFamily="18" charset="0"/>
                          </a:rPr>
                        </m:ctrlPr>
                      </m:fPr>
                      <m:num>
                        <m:rad>
                          <m:radPr>
                            <m:degHide m:val="on"/>
                            <m:ctrlPr>
                              <a:rPr lang="en-US" i="1">
                                <a:solidFill>
                                  <a:schemeClr val="bg1"/>
                                </a:solidFill>
                                <a:latin typeface="Cambria Math" panose="02040503050406030204" pitchFamily="18" charset="0"/>
                              </a:rPr>
                            </m:ctrlPr>
                          </m:radPr>
                          <m:deg/>
                          <m:e>
                            <m:r>
                              <a:rPr lang="en-US" b="0" i="1" smtClean="0">
                                <a:solidFill>
                                  <a:schemeClr val="bg1"/>
                                </a:solidFill>
                                <a:latin typeface="Cambria Math" panose="02040503050406030204" pitchFamily="18" charset="0"/>
                              </a:rPr>
                              <m:t>30</m:t>
                            </m:r>
                          </m:e>
                        </m:rad>
                      </m:num>
                      <m:den>
                        <m:r>
                          <a:rPr lang="en-US" b="0" i="1" smtClean="0">
                            <a:solidFill>
                              <a:schemeClr val="bg1"/>
                            </a:solidFill>
                            <a:latin typeface="Cambria Math" panose="02040503050406030204" pitchFamily="18" charset="0"/>
                            <a:ea typeface="Cambria Math" panose="02040503050406030204" pitchFamily="18" charset="0"/>
                          </a:rPr>
                          <m:t>6</m:t>
                        </m:r>
                      </m:den>
                    </m:f>
                  </m:oMath>
                </a14:m>
                <a:endParaRPr lang="en-US">
                  <a:solidFill>
                    <a:schemeClr val="bg1"/>
                  </a:solidFill>
                  <a:ea typeface="Cambria Math" panose="02040503050406030204" pitchFamily="18" charset="0"/>
                </a:endParaRPr>
              </a:p>
              <a:p>
                <a:pPr>
                  <a:lnSpc>
                    <a:spcPct val="110000"/>
                  </a:lnSpc>
                  <a:buClr>
                    <a:srgbClr val="FB2323"/>
                  </a:buClr>
                </a:pPr>
                <a:r>
                  <a:rPr lang="en-US">
                    <a:solidFill>
                      <a:schemeClr val="bg1"/>
                    </a:solidFill>
                  </a:rPr>
                  <a:t>l</a:t>
                </a:r>
                <a14:m>
                  <m:oMath xmlns:m="http://schemas.openxmlformats.org/officeDocument/2006/math">
                    <m:r>
                      <a:rPr lang="en-US" i="1">
                        <a:solidFill>
                          <a:schemeClr val="bg1"/>
                        </a:solidFill>
                        <a:latin typeface="Cambria Math" panose="02040503050406030204" pitchFamily="18" charset="0"/>
                      </a:rPr>
                      <m:t>=</m:t>
                    </m:r>
                    <m:rad>
                      <m:radPr>
                        <m:degHide m:val="on"/>
                        <m:ctrlPr>
                          <a:rPr lang="en-US" i="1" smtClean="0">
                            <a:solidFill>
                              <a:schemeClr val="bg1"/>
                            </a:solidFill>
                            <a:latin typeface="Cambria Math" panose="02040503050406030204" pitchFamily="18" charset="0"/>
                          </a:rPr>
                        </m:ctrlPr>
                      </m:radPr>
                      <m:deg/>
                      <m:e>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𝑎</m:t>
                            </m:r>
                          </m:e>
                          <m:sup>
                            <m:r>
                              <a:rPr lang="en-US" i="1">
                                <a:solidFill>
                                  <a:schemeClr val="bg1"/>
                                </a:solidFill>
                                <a:latin typeface="Cambria Math" panose="02040503050406030204" pitchFamily="18" charset="0"/>
                              </a:rPr>
                              <m:t>2</m:t>
                            </m:r>
                          </m:sup>
                        </m:sSup>
                        <m:r>
                          <a:rPr lang="en-US" i="1">
                            <a:solidFill>
                              <a:schemeClr val="bg1"/>
                            </a:solidFill>
                            <a:latin typeface="Cambria Math" panose="02040503050406030204" pitchFamily="18" charset="0"/>
                          </a:rPr>
                          <m:t>+</m:t>
                        </m:r>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𝑑</m:t>
                            </m:r>
                          </m:e>
                          <m:sup>
                            <m:r>
                              <a:rPr lang="en-US" i="1">
                                <a:solidFill>
                                  <a:schemeClr val="bg1"/>
                                </a:solidFill>
                                <a:latin typeface="Cambria Math" panose="02040503050406030204" pitchFamily="18" charset="0"/>
                              </a:rPr>
                              <m:t>2</m:t>
                            </m:r>
                          </m:sup>
                        </m:sSup>
                      </m:e>
                    </m:rad>
                    <m:r>
                      <a:rPr lang="en-US" b="0" i="1" smtClean="0">
                        <a:solidFill>
                          <a:schemeClr val="bg1"/>
                        </a:solidFill>
                        <a:latin typeface="Cambria Math" panose="02040503050406030204" pitchFamily="18" charset="0"/>
                      </a:rPr>
                      <m:t>=</m:t>
                    </m:r>
                    <m:rad>
                      <m:radPr>
                        <m:degHide m:val="on"/>
                        <m:ctrlPr>
                          <a:rPr lang="en-US" b="0" i="1" smtClean="0">
                            <a:solidFill>
                              <a:schemeClr val="bg1"/>
                            </a:solidFill>
                            <a:latin typeface="Cambria Math" panose="02040503050406030204" pitchFamily="18" charset="0"/>
                          </a:rPr>
                        </m:ctrlPr>
                      </m:radPr>
                      <m:deg/>
                      <m:e>
                        <m:r>
                          <a:rPr lang="en-US" b="0" i="1" smtClean="0">
                            <a:solidFill>
                              <a:schemeClr val="bg1"/>
                            </a:solidFill>
                            <a:latin typeface="Cambria Math" panose="02040503050406030204" pitchFamily="18" charset="0"/>
                          </a:rPr>
                          <m:t>1+5</m:t>
                        </m:r>
                      </m:e>
                    </m:rad>
                    <m:r>
                      <a:rPr lang="en-US" b="0" i="1" smtClean="0">
                        <a:solidFill>
                          <a:schemeClr val="bg1"/>
                        </a:solidFill>
                        <a:latin typeface="Cambria Math" panose="02040503050406030204" pitchFamily="18" charset="0"/>
                      </a:rPr>
                      <m:t>= </m:t>
                    </m:r>
                    <m:rad>
                      <m:radPr>
                        <m:degHide m:val="on"/>
                        <m:ctrlPr>
                          <a:rPr lang="en-US" b="0" i="1" smtClean="0">
                            <a:solidFill>
                              <a:schemeClr val="bg1"/>
                            </a:solidFill>
                            <a:latin typeface="Cambria Math" panose="02040503050406030204" pitchFamily="18" charset="0"/>
                          </a:rPr>
                        </m:ctrlPr>
                      </m:radPr>
                      <m:deg/>
                      <m:e>
                        <m:r>
                          <a:rPr lang="en-US" b="0" i="1" smtClean="0">
                            <a:solidFill>
                              <a:schemeClr val="bg1"/>
                            </a:solidFill>
                            <a:latin typeface="Cambria Math" panose="02040503050406030204" pitchFamily="18" charset="0"/>
                          </a:rPr>
                          <m:t>6</m:t>
                        </m:r>
                      </m:e>
                    </m:rad>
                  </m:oMath>
                </a14:m>
                <a:endParaRPr lang="en-US">
                  <a:solidFill>
                    <a:schemeClr val="bg1"/>
                  </a:solidFill>
                </a:endParaRPr>
              </a:p>
              <a:p>
                <a:pPr>
                  <a:lnSpc>
                    <a:spcPct val="110000"/>
                  </a:lnSpc>
                  <a:buClr>
                    <a:srgbClr val="FB2323"/>
                  </a:buClr>
                </a:pPr>
                <a:r>
                  <a:rPr lang="en-US">
                    <a:solidFill>
                      <a:schemeClr val="bg1"/>
                    </a:solidFill>
                  </a:rPr>
                  <a:t>Ma trận biến đổi:</a:t>
                </a:r>
              </a:p>
              <a:p>
                <a:pPr>
                  <a:lnSpc>
                    <a:spcPct val="110000"/>
                  </a:lnSpc>
                  <a:buClr>
                    <a:srgbClr val="FB2323"/>
                  </a:buClr>
                </a:pPr>
                <a14:m>
                  <m:oMath xmlns:m="http://schemas.openxmlformats.org/officeDocument/2006/math">
                    <m:r>
                      <a:rPr lang="en-US" i="1">
                        <a:solidFill>
                          <a:schemeClr val="bg1"/>
                        </a:solidFill>
                        <a:latin typeface="Cambria Math" panose="02040503050406030204" pitchFamily="18" charset="0"/>
                      </a:rPr>
                      <m:t>𝑅</m:t>
                    </m:r>
                    <m:r>
                      <a:rPr lang="en-US" i="1" baseline="-25000">
                        <a:solidFill>
                          <a:schemeClr val="bg1"/>
                        </a:solidFill>
                        <a:latin typeface="Cambria Math" panose="02040503050406030204" pitchFamily="18" charset="0"/>
                      </a:rPr>
                      <m:t>𝑦</m:t>
                    </m:r>
                    <m:d>
                      <m:dPr>
                        <m:ctrlPr>
                          <a:rPr lang="en-US" i="1" baseline="-25000">
                            <a:solidFill>
                              <a:schemeClr val="bg1"/>
                            </a:solidFill>
                            <a:latin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𝛽</m:t>
                        </m:r>
                      </m:e>
                    </m:d>
                    <m:r>
                      <a:rPr lang="en-US" i="1">
                        <a:solidFill>
                          <a:schemeClr val="bg1"/>
                        </a:solidFill>
                        <a:latin typeface="Cambria Math" panose="02040503050406030204" pitchFamily="18" charset="0"/>
                      </a:rPr>
                      <m:t>=</m:t>
                    </m:r>
                    <m:d>
                      <m:dPr>
                        <m:begChr m:val="["/>
                        <m:endChr m:val="]"/>
                        <m:ctrlPr>
                          <a:rPr lang="en-US" i="1">
                            <a:solidFill>
                              <a:schemeClr val="bg1"/>
                            </a:solidFill>
                            <a:latin typeface="Cambria Math" panose="02040503050406030204" pitchFamily="18" charset="0"/>
                          </a:rPr>
                        </m:ctrlPr>
                      </m:dPr>
                      <m:e>
                        <m:m>
                          <m:mPr>
                            <m:mcs>
                              <m:mc>
                                <m:mcPr>
                                  <m:count m:val="2"/>
                                  <m:mcJc m:val="center"/>
                                </m:mcPr>
                              </m:mc>
                            </m:mcs>
                            <m:ctrlPr>
                              <a:rPr lang="en-US" i="1">
                                <a:solidFill>
                                  <a:schemeClr val="bg1"/>
                                </a:solidFill>
                                <a:latin typeface="Cambria Math" panose="02040503050406030204" pitchFamily="18" charset="0"/>
                              </a:rPr>
                            </m:ctrlPr>
                          </m:mPr>
                          <m:mr>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𝑐𝑜𝑠</m:t>
                                    </m:r>
                                    <m:r>
                                      <a:rPr lang="en-US" i="1">
                                        <a:solidFill>
                                          <a:schemeClr val="bg1"/>
                                        </a:solidFill>
                                        <a:latin typeface="Cambria Math" panose="02040503050406030204" pitchFamily="18" charset="0"/>
                                        <a:ea typeface="Cambria Math" panose="02040503050406030204" pitchFamily="18" charset="0"/>
                                      </a:rPr>
                                      <m:t>𝛽</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1</m:t>
                                    </m:r>
                                  </m:e>
                                </m:mr>
                              </m:m>
                            </m:e>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𝑠𝑖𝑛</m:t>
                                    </m:r>
                                    <m:r>
                                      <a:rPr lang="en-US" i="1">
                                        <a:solidFill>
                                          <a:schemeClr val="bg1"/>
                                        </a:solidFill>
                                        <a:latin typeface="Cambria Math" panose="02040503050406030204" pitchFamily="18" charset="0"/>
                                        <a:ea typeface="Cambria Math" panose="02040503050406030204" pitchFamily="18" charset="0"/>
                                      </a:rPr>
                                      <m:t>𝛽</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
                            </m:e>
                          </m:mr>
                          <m:mr>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𝑠</m:t>
                                    </m:r>
                                    <m:r>
                                      <a:rPr lang="en-US" i="1">
                                        <a:solidFill>
                                          <a:schemeClr val="bg1"/>
                                        </a:solidFill>
                                        <a:latin typeface="Cambria Math" panose="02040503050406030204" pitchFamily="18" charset="0"/>
                                      </a:rPr>
                                      <m:t>𝑖𝑛</m:t>
                                    </m:r>
                                    <m:r>
                                      <a:rPr lang="en-US" i="1">
                                        <a:solidFill>
                                          <a:schemeClr val="bg1"/>
                                        </a:solidFill>
                                        <a:latin typeface="Cambria Math" panose="02040503050406030204" pitchFamily="18" charset="0"/>
                                        <a:ea typeface="Cambria Math" panose="02040503050406030204" pitchFamily="18" charset="0"/>
                                      </a:rPr>
                                      <m:t>𝛽</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
                            </m:e>
                            <m:e>
                              <m:m>
                                <m:mPr>
                                  <m:mcs>
                                    <m:mc>
                                      <m:mcPr>
                                        <m:count m:val="2"/>
                                        <m:mcJc m:val="center"/>
                                      </m:mcPr>
                                    </m:mc>
                                  </m:mcs>
                                  <m:ctrlPr>
                                    <a:rPr lang="en-US" i="1">
                                      <a:solidFill>
                                        <a:schemeClr val="bg1"/>
                                      </a:solidFill>
                                      <a:latin typeface="Cambria Math" panose="02040503050406030204" pitchFamily="18" charset="0"/>
                                    </a:rPr>
                                  </m:ctrlPr>
                                </m:mPr>
                                <m:mr>
                                  <m:e>
                                    <m:r>
                                      <m:rPr>
                                        <m:brk m:alnAt="7"/>
                                      </m:rPr>
                                      <a:rPr lang="en-US" i="1">
                                        <a:solidFill>
                                          <a:schemeClr val="bg1"/>
                                        </a:solidFill>
                                        <a:latin typeface="Cambria Math" panose="02040503050406030204" pitchFamily="18" charset="0"/>
                                      </a:rPr>
                                      <m:t>𝑐</m:t>
                                    </m:r>
                                    <m:r>
                                      <a:rPr lang="en-US" i="1">
                                        <a:solidFill>
                                          <a:schemeClr val="bg1"/>
                                        </a:solidFill>
                                        <a:latin typeface="Cambria Math" panose="02040503050406030204" pitchFamily="18" charset="0"/>
                                      </a:rPr>
                                      <m:t>𝑜𝑠</m:t>
                                    </m:r>
                                    <m:r>
                                      <a:rPr lang="en-US" i="1">
                                        <a:solidFill>
                                          <a:schemeClr val="bg1"/>
                                        </a:solidFill>
                                        <a:latin typeface="Cambria Math" panose="02040503050406030204" pitchFamily="18" charset="0"/>
                                        <a:ea typeface="Cambria Math" panose="02040503050406030204" pitchFamily="18" charset="0"/>
                                      </a:rPr>
                                      <m:t>𝛽</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1</m:t>
                                    </m:r>
                                  </m:e>
                                </m:mr>
                              </m:m>
                            </m:e>
                          </m:mr>
                        </m:m>
                      </m:e>
                    </m:d>
                    <m:r>
                      <a:rPr lang="en-US" i="1">
                        <a:solidFill>
                          <a:schemeClr val="bg1"/>
                        </a:solidFill>
                        <a:latin typeface="Cambria Math" panose="02040503050406030204" pitchFamily="18" charset="0"/>
                      </a:rPr>
                      <m:t>=</m:t>
                    </m:r>
                    <m:d>
                      <m:dPr>
                        <m:begChr m:val="["/>
                        <m:endChr m:val="]"/>
                        <m:ctrlPr>
                          <a:rPr lang="en-US" i="1">
                            <a:solidFill>
                              <a:schemeClr val="bg1"/>
                            </a:solidFill>
                            <a:latin typeface="Cambria Math" panose="02040503050406030204" pitchFamily="18" charset="0"/>
                          </a:rPr>
                        </m:ctrlPr>
                      </m:dPr>
                      <m:e>
                        <m:m>
                          <m:mPr>
                            <m:mcs>
                              <m:mc>
                                <m:mcPr>
                                  <m:count m:val="2"/>
                                  <m:mcJc m:val="center"/>
                                </m:mcPr>
                              </m:mc>
                            </m:mcs>
                            <m:ctrlPr>
                              <a:rPr lang="en-US" i="1">
                                <a:solidFill>
                                  <a:schemeClr val="bg1"/>
                                </a:solidFill>
                                <a:latin typeface="Cambria Math" panose="02040503050406030204" pitchFamily="18" charset="0"/>
                              </a:rPr>
                            </m:ctrlPr>
                          </m:mPr>
                          <m:mr>
                            <m:e>
                              <m:m>
                                <m:mPr>
                                  <m:mcs>
                                    <m:mc>
                                      <m:mcPr>
                                        <m:count m:val="2"/>
                                        <m:mcJc m:val="center"/>
                                      </m:mcPr>
                                    </m:mc>
                                  </m:mcs>
                                  <m:ctrlPr>
                                    <a:rPr lang="en-US" i="1">
                                      <a:solidFill>
                                        <a:schemeClr val="bg1"/>
                                      </a:solidFill>
                                      <a:latin typeface="Cambria Math" panose="02040503050406030204" pitchFamily="18" charset="0"/>
                                    </a:rPr>
                                  </m:ctrlPr>
                                </m:mPr>
                                <m:mr>
                                  <m:e>
                                    <m:f>
                                      <m:fPr>
                                        <m:ctrlPr>
                                          <a:rPr lang="en-US" i="1">
                                            <a:solidFill>
                                              <a:schemeClr val="bg1"/>
                                            </a:solidFill>
                                            <a:latin typeface="Cambria Math" panose="02040503050406030204" pitchFamily="18" charset="0"/>
                                            <a:ea typeface="Cambria Math" panose="02040503050406030204" pitchFamily="18" charset="0"/>
                                          </a:rPr>
                                        </m:ctrlPr>
                                      </m:fPr>
                                      <m:num>
                                        <m:rad>
                                          <m:radPr>
                                            <m:degHide m:val="on"/>
                                            <m:ctrlPr>
                                              <a:rPr lang="en-US" i="1">
                                                <a:solidFill>
                                                  <a:schemeClr val="bg1"/>
                                                </a:solidFill>
                                                <a:latin typeface="Cambria Math" panose="02040503050406030204" pitchFamily="18" charset="0"/>
                                              </a:rPr>
                                            </m:ctrlPr>
                                          </m:radPr>
                                          <m:deg/>
                                          <m:e>
                                            <m:r>
                                              <a:rPr lang="en-US" i="1">
                                                <a:solidFill>
                                                  <a:schemeClr val="bg1"/>
                                                </a:solidFill>
                                                <a:latin typeface="Cambria Math" panose="02040503050406030204" pitchFamily="18" charset="0"/>
                                              </a:rPr>
                                              <m:t>30</m:t>
                                            </m:r>
                                          </m:e>
                                        </m:rad>
                                      </m:num>
                                      <m:den>
                                        <m:r>
                                          <a:rPr lang="en-US" i="1">
                                            <a:solidFill>
                                              <a:schemeClr val="bg1"/>
                                            </a:solidFill>
                                            <a:latin typeface="Cambria Math" panose="02040503050406030204" pitchFamily="18" charset="0"/>
                                            <a:ea typeface="Cambria Math" panose="02040503050406030204" pitchFamily="18" charset="0"/>
                                          </a:rPr>
                                          <m:t>6</m:t>
                                        </m:r>
                                      </m:den>
                                    </m:f>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1</m:t>
                                    </m:r>
                                  </m:e>
                                </m:mr>
                              </m:m>
                            </m:e>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ad>
                                          <m:radPr>
                                            <m:degHide m:val="on"/>
                                            <m:ctrlPr>
                                              <a:rPr lang="en-US" i="1">
                                                <a:solidFill>
                                                  <a:schemeClr val="bg1"/>
                                                </a:solidFill>
                                                <a:latin typeface="Cambria Math" panose="02040503050406030204" pitchFamily="18" charset="0"/>
                                              </a:rPr>
                                            </m:ctrlPr>
                                          </m:radPr>
                                          <m:deg/>
                                          <m:e>
                                            <m:r>
                                              <a:rPr lang="en-US" i="1">
                                                <a:solidFill>
                                                  <a:schemeClr val="bg1"/>
                                                </a:solidFill>
                                                <a:latin typeface="Cambria Math" panose="02040503050406030204" pitchFamily="18" charset="0"/>
                                              </a:rPr>
                                              <m:t>6</m:t>
                                            </m:r>
                                          </m:e>
                                        </m:rad>
                                      </m:num>
                                      <m:den>
                                        <m:r>
                                          <a:rPr lang="en-US" i="1">
                                            <a:solidFill>
                                              <a:schemeClr val="bg1"/>
                                            </a:solidFill>
                                            <a:latin typeface="Cambria Math" panose="02040503050406030204" pitchFamily="18" charset="0"/>
                                            <a:ea typeface="Cambria Math" panose="02040503050406030204" pitchFamily="18" charset="0"/>
                                          </a:rPr>
                                          <m:t>6</m:t>
                                        </m:r>
                                      </m:den>
                                    </m:f>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
                            </m:e>
                          </m:mr>
                          <m:mr>
                            <m:e>
                              <m:m>
                                <m:mPr>
                                  <m:mcs>
                                    <m:mc>
                                      <m:mcPr>
                                        <m:count m:val="2"/>
                                        <m:mcJc m:val="center"/>
                                      </m:mcPr>
                                    </m:mc>
                                  </m:mcs>
                                  <m:ctrlPr>
                                    <a:rPr lang="en-US" i="1">
                                      <a:solidFill>
                                        <a:schemeClr val="bg1"/>
                                      </a:solidFill>
                                      <a:latin typeface="Cambria Math" panose="02040503050406030204" pitchFamily="18" charset="0"/>
                                    </a:rPr>
                                  </m:ctrlPr>
                                </m:mPr>
                                <m:mr>
                                  <m:e>
                                    <m:f>
                                      <m:fPr>
                                        <m:ctrlPr>
                                          <a:rPr lang="en-US" i="1">
                                            <a:solidFill>
                                              <a:schemeClr val="bg1"/>
                                            </a:solidFill>
                                            <a:latin typeface="Cambria Math" panose="02040503050406030204" pitchFamily="18" charset="0"/>
                                            <a:ea typeface="Cambria Math" panose="02040503050406030204" pitchFamily="18" charset="0"/>
                                          </a:rPr>
                                        </m:ctrlPr>
                                      </m:fPr>
                                      <m:num>
                                        <m:rad>
                                          <m:radPr>
                                            <m:degHide m:val="on"/>
                                            <m:ctrlPr>
                                              <a:rPr lang="en-US" i="1">
                                                <a:solidFill>
                                                  <a:schemeClr val="bg1"/>
                                                </a:solidFill>
                                                <a:latin typeface="Cambria Math" panose="02040503050406030204" pitchFamily="18" charset="0"/>
                                              </a:rPr>
                                            </m:ctrlPr>
                                          </m:radPr>
                                          <m:deg/>
                                          <m:e>
                                            <m:r>
                                              <a:rPr lang="en-US" i="1">
                                                <a:solidFill>
                                                  <a:schemeClr val="bg1"/>
                                                </a:solidFill>
                                                <a:latin typeface="Cambria Math" panose="02040503050406030204" pitchFamily="18" charset="0"/>
                                              </a:rPr>
                                              <m:t>6</m:t>
                                            </m:r>
                                          </m:e>
                                        </m:rad>
                                      </m:num>
                                      <m:den>
                                        <m:r>
                                          <a:rPr lang="en-US" i="1">
                                            <a:solidFill>
                                              <a:schemeClr val="bg1"/>
                                            </a:solidFill>
                                            <a:latin typeface="Cambria Math" panose="02040503050406030204" pitchFamily="18" charset="0"/>
                                            <a:ea typeface="Cambria Math" panose="02040503050406030204" pitchFamily="18" charset="0"/>
                                          </a:rPr>
                                          <m:t>6</m:t>
                                        </m:r>
                                      </m:den>
                                    </m:f>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
                            </m:e>
                            <m:e>
                              <m:m>
                                <m:mPr>
                                  <m:mcs>
                                    <m:mc>
                                      <m:mcPr>
                                        <m:count m:val="2"/>
                                        <m:mcJc m:val="center"/>
                                      </m:mcPr>
                                    </m:mc>
                                  </m:mcs>
                                  <m:ctrlPr>
                                    <a:rPr lang="en-US" i="1">
                                      <a:solidFill>
                                        <a:schemeClr val="bg1"/>
                                      </a:solidFill>
                                      <a:latin typeface="Cambria Math" panose="02040503050406030204" pitchFamily="18" charset="0"/>
                                    </a:rPr>
                                  </m:ctrlPr>
                                </m:mPr>
                                <m:mr>
                                  <m:e>
                                    <m:f>
                                      <m:fPr>
                                        <m:ctrlPr>
                                          <a:rPr lang="en-US" i="1">
                                            <a:solidFill>
                                              <a:schemeClr val="bg1"/>
                                            </a:solidFill>
                                            <a:latin typeface="Cambria Math" panose="02040503050406030204" pitchFamily="18" charset="0"/>
                                            <a:ea typeface="Cambria Math" panose="02040503050406030204" pitchFamily="18" charset="0"/>
                                          </a:rPr>
                                        </m:ctrlPr>
                                      </m:fPr>
                                      <m:num>
                                        <m:rad>
                                          <m:radPr>
                                            <m:degHide m:val="on"/>
                                            <m:ctrlPr>
                                              <a:rPr lang="en-US" i="1">
                                                <a:solidFill>
                                                  <a:schemeClr val="bg1"/>
                                                </a:solidFill>
                                                <a:latin typeface="Cambria Math" panose="02040503050406030204" pitchFamily="18" charset="0"/>
                                              </a:rPr>
                                            </m:ctrlPr>
                                          </m:radPr>
                                          <m:deg/>
                                          <m:e>
                                            <m:r>
                                              <a:rPr lang="en-US" i="1">
                                                <a:solidFill>
                                                  <a:schemeClr val="bg1"/>
                                                </a:solidFill>
                                                <a:latin typeface="Cambria Math" panose="02040503050406030204" pitchFamily="18" charset="0"/>
                                              </a:rPr>
                                              <m:t>30</m:t>
                                            </m:r>
                                          </m:e>
                                        </m:rad>
                                      </m:num>
                                      <m:den>
                                        <m:r>
                                          <a:rPr lang="en-US" i="1">
                                            <a:solidFill>
                                              <a:schemeClr val="bg1"/>
                                            </a:solidFill>
                                            <a:latin typeface="Cambria Math" panose="02040503050406030204" pitchFamily="18" charset="0"/>
                                            <a:ea typeface="Cambria Math" panose="02040503050406030204" pitchFamily="18" charset="0"/>
                                          </a:rPr>
                                          <m:t>6</m:t>
                                        </m:r>
                                      </m:den>
                                    </m:f>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1</m:t>
                                    </m:r>
                                  </m:e>
                                </m:mr>
                              </m:m>
                            </m:e>
                          </m:mr>
                        </m:m>
                      </m:e>
                    </m:d>
                  </m:oMath>
                </a14:m>
                <a:endParaRPr lang="en-US">
                  <a:solidFill>
                    <a:srgbClr val="FEFFFF"/>
                  </a:solidFill>
                </a:endParaRPr>
              </a:p>
              <a:p>
                <a:r>
                  <a:rPr lang="en-US">
                    <a:solidFill>
                      <a:srgbClr val="FF0000"/>
                    </a:solidFill>
                  </a:rPr>
                  <a:t>B’’’ (0,0,l) = (0,0,</a:t>
                </a:r>
                <a14:m>
                  <m:oMath xmlns:m="http://schemas.openxmlformats.org/officeDocument/2006/math">
                    <m:rad>
                      <m:radPr>
                        <m:degHide m:val="on"/>
                        <m:ctrlPr>
                          <a:rPr lang="en-US" i="1" smtClean="0">
                            <a:solidFill>
                              <a:srgbClr val="FF0000"/>
                            </a:solidFill>
                            <a:latin typeface="Cambria Math" panose="02040503050406030204" pitchFamily="18" charset="0"/>
                          </a:rPr>
                        </m:ctrlPr>
                      </m:radPr>
                      <m:deg/>
                      <m:e>
                        <m:r>
                          <a:rPr lang="en-US" b="0" i="1" smtClean="0">
                            <a:solidFill>
                              <a:srgbClr val="FF0000"/>
                            </a:solidFill>
                            <a:latin typeface="Cambria Math" panose="02040503050406030204" pitchFamily="18" charset="0"/>
                          </a:rPr>
                          <m:t>6</m:t>
                        </m:r>
                      </m:e>
                    </m:rad>
                    <m:r>
                      <a:rPr lang="en-US" b="0" i="1" smtClean="0">
                        <a:solidFill>
                          <a:srgbClr val="FF0000"/>
                        </a:solidFill>
                        <a:latin typeface="Cambria Math" panose="02040503050406030204" pitchFamily="18" charset="0"/>
                      </a:rPr>
                      <m:t>)</m:t>
                    </m:r>
                  </m:oMath>
                </a14:m>
                <a:endParaRPr lang="en-US">
                  <a:solidFill>
                    <a:srgbClr val="FF00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41866" y="2032000"/>
                <a:ext cx="7361163" cy="3879222"/>
              </a:xfrm>
              <a:blipFill>
                <a:blip r:embed="rId2"/>
                <a:stretch>
                  <a:fillRect l="-166" t="-15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3A97829-71B8-46C8-8AD2-ADCD2D0737B7}"/>
              </a:ext>
            </a:extLst>
          </p:cNvPr>
          <p:cNvPicPr>
            <a:picLocks noChangeAspect="1"/>
          </p:cNvPicPr>
          <p:nvPr/>
        </p:nvPicPr>
        <p:blipFill>
          <a:blip r:embed="rId3"/>
          <a:stretch>
            <a:fillRect/>
          </a:stretch>
        </p:blipFill>
        <p:spPr>
          <a:xfrm>
            <a:off x="9202335" y="4490524"/>
            <a:ext cx="2171700" cy="2095500"/>
          </a:xfrm>
          <a:prstGeom prst="rect">
            <a:avLst/>
          </a:prstGeom>
        </p:spPr>
      </p:pic>
      <p:pic>
        <p:nvPicPr>
          <p:cNvPr id="10" name="Picture 9" descr="A close up of text on a white background&#10;&#10;Description automatically generated">
            <a:extLst>
              <a:ext uri="{FF2B5EF4-FFF2-40B4-BE49-F238E27FC236}">
                <a16:creationId xmlns:a16="http://schemas.microsoft.com/office/drawing/2014/main" id="{8E106259-B754-4EB3-9157-3A6E478E39AC}"/>
              </a:ext>
            </a:extLst>
          </p:cNvPr>
          <p:cNvPicPr>
            <a:picLocks noChangeAspect="1"/>
          </p:cNvPicPr>
          <p:nvPr/>
        </p:nvPicPr>
        <p:blipFill>
          <a:blip r:embed="rId4"/>
          <a:stretch>
            <a:fillRect/>
          </a:stretch>
        </p:blipFill>
        <p:spPr>
          <a:xfrm>
            <a:off x="9042691" y="1466727"/>
            <a:ext cx="3106599" cy="2809362"/>
          </a:xfrm>
          <a:prstGeom prst="rect">
            <a:avLst/>
          </a:prstGeom>
        </p:spPr>
      </p:pic>
    </p:spTree>
    <p:extLst>
      <p:ext uri="{BB962C8B-B14F-4D97-AF65-F5344CB8AC3E}">
        <p14:creationId xmlns:p14="http://schemas.microsoft.com/office/powerpoint/2010/main" val="7083548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541867" y="787400"/>
            <a:ext cx="7145866" cy="778933"/>
          </a:xfrm>
        </p:spPr>
        <p:txBody>
          <a:bodyPr anchor="ctr">
            <a:normAutofit/>
          </a:bodyPr>
          <a:lstStyle/>
          <a:p>
            <a:pPr>
              <a:lnSpc>
                <a:spcPct val="90000"/>
              </a:lnSpc>
            </a:pPr>
            <a:r>
              <a:rPr lang="en-US" sz="2700" b="1">
                <a:solidFill>
                  <a:srgbClr val="FEFFFF"/>
                </a:solidFill>
              </a:rPr>
              <a:t>CÁC PHÉP BIẾN ĐỔI HÌNH HỌC BA CHIỀU</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41866" y="2032000"/>
                <a:ext cx="7361163" cy="3879222"/>
              </a:xfrm>
            </p:spPr>
            <p:txBody>
              <a:bodyPr>
                <a:normAutofit/>
              </a:bodyPr>
              <a:lstStyle/>
              <a:p>
                <a:pPr>
                  <a:buClr>
                    <a:srgbClr val="FD1F1F"/>
                  </a:buClr>
                </a:pPr>
                <a:r>
                  <a:rPr lang="en-US" b="1">
                    <a:solidFill>
                      <a:srgbClr val="FEFFFF"/>
                    </a:solidFill>
                  </a:rPr>
                  <a:t>Phép quay 3 chiều</a:t>
                </a:r>
                <a:endParaRPr lang="en-US">
                  <a:solidFill>
                    <a:srgbClr val="FEFFFF"/>
                  </a:solidFill>
                </a:endParaRPr>
              </a:p>
              <a:p>
                <a:pPr>
                  <a:buClr>
                    <a:srgbClr val="FD1F1F"/>
                  </a:buClr>
                </a:pPr>
                <a:r>
                  <a:rPr lang="en-US" i="1">
                    <a:solidFill>
                      <a:srgbClr val="FF0000"/>
                    </a:solidFill>
                  </a:rPr>
                  <a:t>Giải</a:t>
                </a:r>
                <a:endParaRPr lang="vi-VN" i="1">
                  <a:solidFill>
                    <a:srgbClr val="FF0000"/>
                  </a:solidFill>
                </a:endParaRPr>
              </a:p>
              <a:p>
                <a:r>
                  <a:rPr lang="en-US">
                    <a:solidFill>
                      <a:schemeClr val="bg1"/>
                    </a:solidFill>
                  </a:rPr>
                  <a:t>B</a:t>
                </a:r>
                <a:r>
                  <a:rPr lang="vi-VN">
                    <a:solidFill>
                      <a:schemeClr val="bg1"/>
                    </a:solidFill>
                  </a:rPr>
                  <a:t>ư</a:t>
                </a:r>
                <a:r>
                  <a:rPr lang="en-US">
                    <a:solidFill>
                      <a:schemeClr val="bg1"/>
                    </a:solidFill>
                  </a:rPr>
                  <a:t>ớc 4. Xoay trục z với góc </a:t>
                </a:r>
                <a14:m>
                  <m:oMath xmlns:m="http://schemas.openxmlformats.org/officeDocument/2006/math">
                    <m:r>
                      <a:rPr lang="en-US" i="1">
                        <a:solidFill>
                          <a:schemeClr val="bg1"/>
                        </a:solidFill>
                        <a:latin typeface="Cambria Math" panose="02040503050406030204" pitchFamily="18" charset="0"/>
                        <a:ea typeface="Cambria Math" panose="02040503050406030204" pitchFamily="18" charset="0"/>
                      </a:rPr>
                      <m:t>𝜃</m:t>
                    </m:r>
                  </m:oMath>
                </a14:m>
                <a:endParaRPr lang="en-US">
                  <a:solidFill>
                    <a:schemeClr val="bg1"/>
                  </a:solidFill>
                </a:endParaRPr>
              </a:p>
              <a:p>
                <a:r>
                  <a:rPr lang="en-US">
                    <a:solidFill>
                      <a:schemeClr val="bg1"/>
                    </a:solidFill>
                  </a:rPr>
                  <a:t>Ma trận biến đổi:</a:t>
                </a:r>
              </a:p>
              <a:p>
                <a14:m>
                  <m:oMath xmlns:m="http://schemas.openxmlformats.org/officeDocument/2006/math">
                    <m:r>
                      <a:rPr lang="en-US" i="1">
                        <a:solidFill>
                          <a:schemeClr val="bg1"/>
                        </a:solidFill>
                        <a:latin typeface="Cambria Math" panose="02040503050406030204" pitchFamily="18" charset="0"/>
                      </a:rPr>
                      <m:t>𝑅</m:t>
                    </m:r>
                    <m:r>
                      <a:rPr lang="en-US" i="1" baseline="-25000">
                        <a:solidFill>
                          <a:schemeClr val="bg1"/>
                        </a:solidFill>
                        <a:latin typeface="Cambria Math" panose="02040503050406030204" pitchFamily="18" charset="0"/>
                      </a:rPr>
                      <m:t>𝑧</m:t>
                    </m:r>
                    <m:d>
                      <m:dPr>
                        <m:ctrlPr>
                          <a:rPr lang="en-US" i="1" baseline="-25000">
                            <a:solidFill>
                              <a:schemeClr val="bg1"/>
                            </a:solidFill>
                            <a:latin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𝜃</m:t>
                        </m:r>
                      </m:e>
                    </m:d>
                    <m:r>
                      <a:rPr lang="en-US" i="1">
                        <a:solidFill>
                          <a:schemeClr val="bg1"/>
                        </a:solidFill>
                        <a:latin typeface="Cambria Math" panose="02040503050406030204" pitchFamily="18" charset="0"/>
                      </a:rPr>
                      <m:t>=</m:t>
                    </m:r>
                    <m:d>
                      <m:dPr>
                        <m:begChr m:val="["/>
                        <m:endChr m:val="]"/>
                        <m:ctrlPr>
                          <a:rPr lang="en-US" i="1">
                            <a:solidFill>
                              <a:schemeClr val="bg1"/>
                            </a:solidFill>
                            <a:latin typeface="Cambria Math" panose="02040503050406030204" pitchFamily="18" charset="0"/>
                          </a:rPr>
                        </m:ctrlPr>
                      </m:dPr>
                      <m:e>
                        <m:m>
                          <m:mPr>
                            <m:mcs>
                              <m:mc>
                                <m:mcPr>
                                  <m:count m:val="2"/>
                                  <m:mcJc m:val="center"/>
                                </m:mcPr>
                              </m:mc>
                            </m:mcs>
                            <m:ctrlPr>
                              <a:rPr lang="en-US" i="1">
                                <a:solidFill>
                                  <a:schemeClr val="bg1"/>
                                </a:solidFill>
                                <a:latin typeface="Cambria Math" panose="02040503050406030204" pitchFamily="18" charset="0"/>
                              </a:rPr>
                            </m:ctrlPr>
                          </m:mPr>
                          <m:mr>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𝑐𝑜𝑠</m:t>
                                    </m:r>
                                    <m:r>
                                      <a:rPr lang="en-US" i="1">
                                        <a:solidFill>
                                          <a:schemeClr val="bg1"/>
                                        </a:solidFill>
                                        <a:latin typeface="Cambria Math" panose="02040503050406030204" pitchFamily="18" charset="0"/>
                                        <a:ea typeface="Cambria Math" panose="02040503050406030204" pitchFamily="18" charset="0"/>
                                      </a:rPr>
                                      <m:t>𝜃</m:t>
                                    </m:r>
                                  </m:e>
                                  <m:e>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𝑠𝑖𝑛</m:t>
                                    </m:r>
                                    <m:r>
                                      <a:rPr lang="en-US" i="1">
                                        <a:solidFill>
                                          <a:schemeClr val="bg1"/>
                                        </a:solidFill>
                                        <a:latin typeface="Cambria Math" panose="02040503050406030204" pitchFamily="18" charset="0"/>
                                        <a:ea typeface="Cambria Math" panose="02040503050406030204" pitchFamily="18" charset="0"/>
                                      </a:rPr>
                                      <m:t>𝜃</m:t>
                                    </m:r>
                                  </m:e>
                                </m:mr>
                                <m:mr>
                                  <m:e>
                                    <m:r>
                                      <a:rPr lang="en-US" i="1">
                                        <a:solidFill>
                                          <a:schemeClr val="bg1"/>
                                        </a:solidFill>
                                        <a:latin typeface="Cambria Math" panose="02040503050406030204" pitchFamily="18" charset="0"/>
                                      </a:rPr>
                                      <m:t>𝑠𝑖𝑛</m:t>
                                    </m:r>
                                    <m:r>
                                      <a:rPr lang="en-US" i="1">
                                        <a:solidFill>
                                          <a:schemeClr val="bg1"/>
                                        </a:solidFill>
                                        <a:latin typeface="Cambria Math" panose="02040503050406030204" pitchFamily="18" charset="0"/>
                                        <a:ea typeface="Cambria Math" panose="02040503050406030204" pitchFamily="18" charset="0"/>
                                      </a:rPr>
                                      <m:t>𝜃</m:t>
                                    </m:r>
                                  </m:e>
                                  <m:e>
                                    <m:r>
                                      <a:rPr lang="en-US" i="1">
                                        <a:solidFill>
                                          <a:schemeClr val="bg1"/>
                                        </a:solidFill>
                                        <a:latin typeface="Cambria Math" panose="02040503050406030204" pitchFamily="18" charset="0"/>
                                      </a:rPr>
                                      <m:t>𝑐𝑜𝑠</m:t>
                                    </m:r>
                                    <m:r>
                                      <a:rPr lang="en-US" i="1">
                                        <a:solidFill>
                                          <a:schemeClr val="bg1"/>
                                        </a:solidFill>
                                        <a:latin typeface="Cambria Math" panose="02040503050406030204" pitchFamily="18" charset="0"/>
                                        <a:ea typeface="Cambria Math" panose="02040503050406030204" pitchFamily="18" charset="0"/>
                                      </a:rPr>
                                      <m:t>𝜃</m:t>
                                    </m:r>
                                  </m:e>
                                </m:mr>
                              </m:m>
                            </m:e>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
                            </m:e>
                          </m:mr>
                          <m:mr>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
                            </m:e>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1</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1</m:t>
                                    </m:r>
                                  </m:e>
                                </m:mr>
                              </m:m>
                            </m:e>
                          </m:mr>
                        </m:m>
                      </m:e>
                    </m:d>
                    <m:r>
                      <a:rPr lang="en-US" b="0" i="1" smtClean="0">
                        <a:solidFill>
                          <a:schemeClr val="bg1"/>
                        </a:solidFill>
                        <a:latin typeface="Cambria Math" panose="02040503050406030204" pitchFamily="18" charset="0"/>
                      </a:rPr>
                      <m:t>=</m:t>
                    </m:r>
                    <m:d>
                      <m:dPr>
                        <m:begChr m:val="["/>
                        <m:endChr m:val="]"/>
                        <m:ctrlPr>
                          <a:rPr lang="en-US" i="1">
                            <a:solidFill>
                              <a:schemeClr val="bg1"/>
                            </a:solidFill>
                            <a:latin typeface="Cambria Math" panose="02040503050406030204" pitchFamily="18" charset="0"/>
                          </a:rPr>
                        </m:ctrlPr>
                      </m:dPr>
                      <m:e>
                        <m:m>
                          <m:mPr>
                            <m:mcs>
                              <m:mc>
                                <m:mcPr>
                                  <m:count m:val="2"/>
                                  <m:mcJc m:val="center"/>
                                </m:mcPr>
                              </m:mc>
                            </m:mcs>
                            <m:ctrlPr>
                              <a:rPr lang="en-US" i="1">
                                <a:solidFill>
                                  <a:schemeClr val="bg1"/>
                                </a:solidFill>
                                <a:latin typeface="Cambria Math" panose="02040503050406030204" pitchFamily="18" charset="0"/>
                              </a:rPr>
                            </m:ctrlPr>
                          </m:mPr>
                          <m:mr>
                            <m:e>
                              <m:m>
                                <m:mPr>
                                  <m:mcs>
                                    <m:mc>
                                      <m:mcPr>
                                        <m:count m:val="2"/>
                                        <m:mcJc m:val="center"/>
                                      </m:mcPr>
                                    </m:mc>
                                  </m:mcs>
                                  <m:ctrlPr>
                                    <a:rPr lang="en-US" i="1">
                                      <a:solidFill>
                                        <a:schemeClr val="bg1"/>
                                      </a:solidFill>
                                      <a:latin typeface="Cambria Math" panose="02040503050406030204" pitchFamily="18" charset="0"/>
                                    </a:rPr>
                                  </m:ctrlPr>
                                </m:mPr>
                                <m:mr>
                                  <m:e>
                                    <m:r>
                                      <a:rPr lang="en-US" b="0" i="1" smtClean="0">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1</m:t>
                                    </m:r>
                                  </m:e>
                                </m:mr>
                                <m:mr>
                                  <m:e>
                                    <m:r>
                                      <a:rPr lang="en-US" b="0" i="1" smtClean="0">
                                        <a:solidFill>
                                          <a:schemeClr val="bg1"/>
                                        </a:solidFill>
                                        <a:latin typeface="Cambria Math" panose="02040503050406030204" pitchFamily="18" charset="0"/>
                                      </a:rPr>
                                      <m:t>1</m:t>
                                    </m:r>
                                  </m:e>
                                  <m:e>
                                    <m:r>
                                      <a:rPr lang="en-US" b="0" i="1" smtClean="0">
                                        <a:solidFill>
                                          <a:schemeClr val="bg1"/>
                                        </a:solidFill>
                                        <a:latin typeface="Cambria Math" panose="02040503050406030204" pitchFamily="18" charset="0"/>
                                      </a:rPr>
                                      <m:t>0</m:t>
                                    </m:r>
                                  </m:e>
                                </m:mr>
                              </m:m>
                            </m:e>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
                            </m:e>
                          </m:mr>
                          <m:mr>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
                            </m:e>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1</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1</m:t>
                                    </m:r>
                                  </m:e>
                                </m:mr>
                              </m:m>
                            </m:e>
                          </m:mr>
                        </m:m>
                      </m:e>
                    </m:d>
                  </m:oMath>
                </a14:m>
                <a:endParaRPr lang="en-US">
                  <a:solidFill>
                    <a:srgbClr val="FEFFFF"/>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41866" y="2032000"/>
                <a:ext cx="7361163" cy="3879222"/>
              </a:xfrm>
              <a:blipFill>
                <a:blip r:embed="rId2"/>
                <a:stretch>
                  <a:fillRect l="-829"/>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9C547B7-05BF-4AA6-83DF-A1FF78BBB19C}"/>
              </a:ext>
            </a:extLst>
          </p:cNvPr>
          <p:cNvPicPr>
            <a:picLocks noChangeAspect="1"/>
          </p:cNvPicPr>
          <p:nvPr/>
        </p:nvPicPr>
        <p:blipFill>
          <a:blip r:embed="rId3"/>
          <a:stretch>
            <a:fillRect/>
          </a:stretch>
        </p:blipFill>
        <p:spPr>
          <a:xfrm>
            <a:off x="8883247" y="1566333"/>
            <a:ext cx="2809875" cy="2619375"/>
          </a:xfrm>
          <a:prstGeom prst="rect">
            <a:avLst/>
          </a:prstGeom>
        </p:spPr>
      </p:pic>
    </p:spTree>
    <p:extLst>
      <p:ext uri="{BB962C8B-B14F-4D97-AF65-F5344CB8AC3E}">
        <p14:creationId xmlns:p14="http://schemas.microsoft.com/office/powerpoint/2010/main" val="1196737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541867" y="787400"/>
            <a:ext cx="7145866" cy="778933"/>
          </a:xfrm>
        </p:spPr>
        <p:txBody>
          <a:bodyPr anchor="ctr">
            <a:normAutofit/>
          </a:bodyPr>
          <a:lstStyle/>
          <a:p>
            <a:pPr>
              <a:lnSpc>
                <a:spcPct val="90000"/>
              </a:lnSpc>
            </a:pPr>
            <a:r>
              <a:rPr lang="en-US" sz="2700" b="1">
                <a:solidFill>
                  <a:srgbClr val="FEFFFF"/>
                </a:solidFill>
              </a:rPr>
              <a:t>CÁC PHÉP BIẾN ĐỔI HÌNH HỌC BA CHIỀU</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41866" y="2032000"/>
                <a:ext cx="7361163" cy="3879222"/>
              </a:xfrm>
            </p:spPr>
            <p:txBody>
              <a:bodyPr>
                <a:normAutofit fontScale="77500" lnSpcReduction="20000"/>
              </a:bodyPr>
              <a:lstStyle/>
              <a:p>
                <a:pPr>
                  <a:buClr>
                    <a:srgbClr val="FD1F1F"/>
                  </a:buClr>
                </a:pPr>
                <a:r>
                  <a:rPr lang="en-US" b="1">
                    <a:solidFill>
                      <a:srgbClr val="FEFFFF"/>
                    </a:solidFill>
                  </a:rPr>
                  <a:t>Phép quay 3 chiều</a:t>
                </a:r>
                <a:endParaRPr lang="en-US">
                  <a:solidFill>
                    <a:srgbClr val="FEFFFF"/>
                  </a:solidFill>
                </a:endParaRPr>
              </a:p>
              <a:p>
                <a:pPr>
                  <a:buClr>
                    <a:srgbClr val="FD1F1F"/>
                  </a:buClr>
                </a:pPr>
                <a:r>
                  <a:rPr lang="en-US" i="1">
                    <a:solidFill>
                      <a:srgbClr val="FF0000"/>
                    </a:solidFill>
                  </a:rPr>
                  <a:t>Giải</a:t>
                </a:r>
                <a:endParaRPr lang="vi-VN" i="1">
                  <a:solidFill>
                    <a:srgbClr val="FF0000"/>
                  </a:solidFill>
                </a:endParaRPr>
              </a:p>
              <a:p>
                <a:r>
                  <a:rPr lang="en-US">
                    <a:solidFill>
                      <a:schemeClr val="bg1"/>
                    </a:solidFill>
                  </a:rPr>
                  <a:t>B</a:t>
                </a:r>
                <a:r>
                  <a:rPr lang="vi-VN">
                    <a:solidFill>
                      <a:schemeClr val="bg1"/>
                    </a:solidFill>
                  </a:rPr>
                  <a:t>ư</a:t>
                </a:r>
                <a:r>
                  <a:rPr lang="en-US">
                    <a:solidFill>
                      <a:schemeClr val="bg1"/>
                    </a:solidFill>
                  </a:rPr>
                  <a:t>ớc 5. Tịnh tiến trục về vị trí ban đầu</a:t>
                </a:r>
              </a:p>
              <a:p>
                <a:r>
                  <a:rPr lang="en-US">
                    <a:solidFill>
                      <a:schemeClr val="bg1"/>
                    </a:solidFill>
                  </a:rPr>
                  <a:t>Ma trận biến đổi:</a:t>
                </a:r>
              </a:p>
              <a:p>
                <a14:m>
                  <m:oMath xmlns:m="http://schemas.openxmlformats.org/officeDocument/2006/math">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𝑇</m:t>
                        </m:r>
                      </m:e>
                      <m:sup>
                        <m:r>
                          <a:rPr lang="en-US" i="1">
                            <a:solidFill>
                              <a:schemeClr val="bg1"/>
                            </a:solidFill>
                            <a:latin typeface="Cambria Math" panose="02040503050406030204" pitchFamily="18" charset="0"/>
                          </a:rPr>
                          <m:t>−1</m:t>
                        </m:r>
                      </m:sup>
                    </m:sSup>
                    <m:sSubSup>
                      <m:sSubSupPr>
                        <m:ctrlPr>
                          <a:rPr lang="en-US" i="1">
                            <a:solidFill>
                              <a:schemeClr val="bg1"/>
                            </a:solidFill>
                            <a:latin typeface="Cambria Math" panose="02040503050406030204" pitchFamily="18" charset="0"/>
                          </a:rPr>
                        </m:ctrlPr>
                      </m:sSubSup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𝑥</m:t>
                        </m:r>
                      </m:sub>
                      <m:sup>
                        <m:r>
                          <a:rPr lang="en-US" i="1">
                            <a:solidFill>
                              <a:schemeClr val="bg1"/>
                            </a:solidFill>
                            <a:latin typeface="Cambria Math" panose="02040503050406030204" pitchFamily="18" charset="0"/>
                          </a:rPr>
                          <m:t>−1</m:t>
                        </m:r>
                      </m:sup>
                    </m:sSubSup>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𝛼</m:t>
                        </m:r>
                      </m:e>
                    </m:d>
                    <m:sSubSup>
                      <m:sSubSupPr>
                        <m:ctrlPr>
                          <a:rPr lang="en-US" i="1">
                            <a:solidFill>
                              <a:schemeClr val="bg1"/>
                            </a:solidFill>
                            <a:latin typeface="Cambria Math" panose="02040503050406030204" pitchFamily="18" charset="0"/>
                          </a:rPr>
                        </m:ctrlPr>
                      </m:sSubSup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𝑦</m:t>
                        </m:r>
                      </m:sub>
                      <m:sup>
                        <m:r>
                          <a:rPr lang="en-US" i="1">
                            <a:solidFill>
                              <a:schemeClr val="bg1"/>
                            </a:solidFill>
                            <a:latin typeface="Cambria Math" panose="02040503050406030204" pitchFamily="18" charset="0"/>
                          </a:rPr>
                          <m:t>−1</m:t>
                        </m:r>
                      </m:sup>
                    </m:sSubSup>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𝛽</m:t>
                        </m:r>
                      </m:e>
                    </m:d>
                    <m:r>
                      <a:rPr lang="en-US" i="1">
                        <a:solidFill>
                          <a:schemeClr val="bg1"/>
                        </a:solidFill>
                        <a:latin typeface="Cambria Math" panose="02040503050406030204" pitchFamily="18" charset="0"/>
                      </a:rPr>
                      <m:t>=</m:t>
                    </m:r>
                    <m:d>
                      <m:dPr>
                        <m:begChr m:val="["/>
                        <m:endChr m:val="]"/>
                        <m:ctrlPr>
                          <a:rPr lang="en-US" i="1">
                            <a:solidFill>
                              <a:schemeClr val="bg1"/>
                            </a:solidFill>
                            <a:latin typeface="Cambria Math" panose="02040503050406030204" pitchFamily="18" charset="0"/>
                          </a:rPr>
                        </m:ctrlPr>
                      </m:dPr>
                      <m:e>
                        <m:m>
                          <m:mPr>
                            <m:mcs>
                              <m:mc>
                                <m:mcPr>
                                  <m:count m:val="2"/>
                                  <m:mcJc m:val="center"/>
                                </m:mcPr>
                              </m:mc>
                            </m:mcs>
                            <m:ctrlPr>
                              <a:rPr lang="en-US" i="1">
                                <a:solidFill>
                                  <a:schemeClr val="bg1"/>
                                </a:solidFill>
                                <a:latin typeface="Cambria Math" panose="02040503050406030204" pitchFamily="18" charset="0"/>
                              </a:rPr>
                            </m:ctrlPr>
                          </m:mPr>
                          <m:mr>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1</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1</m:t>
                                    </m:r>
                                  </m:e>
                                </m:mr>
                              </m:m>
                            </m:e>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𝑥</m:t>
                                    </m:r>
                                    <m:r>
                                      <a:rPr lang="en-US" i="1" baseline="-25000">
                                        <a:solidFill>
                                          <a:schemeClr val="bg1"/>
                                        </a:solidFill>
                                        <a:latin typeface="Cambria Math" panose="02040503050406030204" pitchFamily="18" charset="0"/>
                                      </a:rPr>
                                      <m:t>1</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𝑦</m:t>
                                    </m:r>
                                    <m:r>
                                      <a:rPr lang="en-US" i="1" baseline="-25000">
                                        <a:solidFill>
                                          <a:schemeClr val="bg1"/>
                                        </a:solidFill>
                                        <a:latin typeface="Cambria Math" panose="02040503050406030204" pitchFamily="18" charset="0"/>
                                      </a:rPr>
                                      <m:t>1</m:t>
                                    </m:r>
                                  </m:e>
                                </m:mr>
                              </m:m>
                            </m:e>
                          </m:mr>
                          <m:mr>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
                            </m:e>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1</m:t>
                                    </m:r>
                                  </m:e>
                                  <m:e>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𝑧</m:t>
                                    </m:r>
                                    <m:r>
                                      <a:rPr lang="en-US" i="1" baseline="-25000">
                                        <a:solidFill>
                                          <a:schemeClr val="bg1"/>
                                        </a:solidFill>
                                        <a:latin typeface="Cambria Math" panose="02040503050406030204" pitchFamily="18" charset="0"/>
                                      </a:rPr>
                                      <m:t>1</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1</m:t>
                                    </m:r>
                                  </m:e>
                                </m:mr>
                              </m:m>
                            </m:e>
                          </m:mr>
                        </m:m>
                      </m:e>
                    </m:d>
                    <m:r>
                      <a:rPr lang="en-US" i="1">
                        <a:solidFill>
                          <a:schemeClr val="bg1"/>
                        </a:solidFill>
                        <a:latin typeface="Cambria Math" panose="02040503050406030204" pitchFamily="18" charset="0"/>
                      </a:rPr>
                      <m:t>.</m:t>
                    </m:r>
                    <m:d>
                      <m:dPr>
                        <m:begChr m:val="["/>
                        <m:endChr m:val="]"/>
                        <m:ctrlPr>
                          <a:rPr lang="en-US" i="1">
                            <a:solidFill>
                              <a:schemeClr val="bg1"/>
                            </a:solidFill>
                            <a:latin typeface="Cambria Math" panose="02040503050406030204" pitchFamily="18" charset="0"/>
                          </a:rPr>
                        </m:ctrlPr>
                      </m:dPr>
                      <m:e>
                        <m:m>
                          <m:mPr>
                            <m:mcs>
                              <m:mc>
                                <m:mcPr>
                                  <m:count m:val="2"/>
                                  <m:mcJc m:val="center"/>
                                </m:mcPr>
                              </m:mc>
                            </m:mcs>
                            <m:ctrlPr>
                              <a:rPr lang="en-US" i="1">
                                <a:solidFill>
                                  <a:schemeClr val="bg1"/>
                                </a:solidFill>
                                <a:latin typeface="Cambria Math" panose="02040503050406030204" pitchFamily="18" charset="0"/>
                              </a:rPr>
                            </m:ctrlPr>
                          </m:mPr>
                          <m:mr>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1</m:t>
                                    </m:r>
                                  </m:e>
                                  <m:e>
                                    <m:r>
                                      <a:rPr lang="en-US" i="1">
                                        <a:solidFill>
                                          <a:schemeClr val="bg1"/>
                                        </a:solidFill>
                                        <a:latin typeface="Cambria Math" panose="02040503050406030204" pitchFamily="18" charset="0"/>
                                        <a:ea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𝑐𝑜𝑠</m:t>
                                    </m:r>
                                    <m:r>
                                      <a:rPr lang="en-US" i="1">
                                        <a:solidFill>
                                          <a:schemeClr val="bg1"/>
                                        </a:solidFill>
                                        <a:latin typeface="Cambria Math" panose="02040503050406030204" pitchFamily="18" charset="0"/>
                                        <a:ea typeface="Cambria Math" panose="02040503050406030204" pitchFamily="18" charset="0"/>
                                      </a:rPr>
                                      <m:t>𝛼</m:t>
                                    </m:r>
                                  </m:e>
                                </m:mr>
                              </m:m>
                            </m:e>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𝑠𝑖𝑛</m:t>
                                    </m:r>
                                    <m:r>
                                      <a:rPr lang="en-US" i="1">
                                        <a:solidFill>
                                          <a:schemeClr val="bg1"/>
                                        </a:solidFill>
                                        <a:latin typeface="Cambria Math" panose="02040503050406030204" pitchFamily="18" charset="0"/>
                                        <a:ea typeface="Cambria Math" panose="02040503050406030204" pitchFamily="18" charset="0"/>
                                      </a:rPr>
                                      <m:t>𝛼</m:t>
                                    </m:r>
                                  </m:e>
                                  <m:e>
                                    <m:r>
                                      <a:rPr lang="en-US" i="1">
                                        <a:solidFill>
                                          <a:schemeClr val="bg1"/>
                                        </a:solidFill>
                                        <a:latin typeface="Cambria Math" panose="02040503050406030204" pitchFamily="18" charset="0"/>
                                      </a:rPr>
                                      <m:t>0</m:t>
                                    </m:r>
                                  </m:e>
                                </m:mr>
                              </m:m>
                            </m:e>
                          </m:mr>
                          <m:mr>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ea typeface="Cambria Math" panose="02040503050406030204" pitchFamily="18" charset="0"/>
                                      </a:rPr>
                                      <m:t>−</m:t>
                                    </m:r>
                                    <m:r>
                                      <a:rPr lang="en-US" i="1">
                                        <a:solidFill>
                                          <a:schemeClr val="bg1"/>
                                        </a:solidFill>
                                        <a:latin typeface="Cambria Math" panose="02040503050406030204" pitchFamily="18" charset="0"/>
                                        <a:ea typeface="Cambria Math" panose="02040503050406030204" pitchFamily="18" charset="0"/>
                                      </a:rPr>
                                      <m:t>𝑠𝑖𝑛</m:t>
                                    </m:r>
                                    <m:r>
                                      <a:rPr lang="en-US" i="1">
                                        <a:solidFill>
                                          <a:schemeClr val="bg1"/>
                                        </a:solidFill>
                                        <a:latin typeface="Cambria Math" panose="02040503050406030204" pitchFamily="18" charset="0"/>
                                        <a:ea typeface="Cambria Math" panose="02040503050406030204" pitchFamily="18" charset="0"/>
                                      </a:rPr>
                                      <m:t>𝛼</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
                            </m:e>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𝑐𝑜𝑠</m:t>
                                    </m:r>
                                    <m:r>
                                      <a:rPr lang="en-US" i="1">
                                        <a:solidFill>
                                          <a:schemeClr val="bg1"/>
                                        </a:solidFill>
                                        <a:latin typeface="Cambria Math" panose="02040503050406030204" pitchFamily="18" charset="0"/>
                                        <a:ea typeface="Cambria Math" panose="02040503050406030204" pitchFamily="18" charset="0"/>
                                      </a:rPr>
                                      <m:t>𝛼</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1</m:t>
                                    </m:r>
                                  </m:e>
                                </m:mr>
                              </m:m>
                            </m:e>
                          </m:mr>
                        </m:m>
                      </m:e>
                    </m:d>
                    <m:r>
                      <a:rPr lang="en-US" i="1">
                        <a:solidFill>
                          <a:schemeClr val="bg1"/>
                        </a:solidFill>
                        <a:latin typeface="Cambria Math" panose="02040503050406030204" pitchFamily="18" charset="0"/>
                      </a:rPr>
                      <m:t>.</m:t>
                    </m:r>
                    <m:d>
                      <m:dPr>
                        <m:begChr m:val="["/>
                        <m:endChr m:val="]"/>
                        <m:ctrlPr>
                          <a:rPr lang="en-US" i="1">
                            <a:solidFill>
                              <a:schemeClr val="bg1"/>
                            </a:solidFill>
                            <a:latin typeface="Cambria Math" panose="02040503050406030204" pitchFamily="18" charset="0"/>
                          </a:rPr>
                        </m:ctrlPr>
                      </m:dPr>
                      <m:e>
                        <m:m>
                          <m:mPr>
                            <m:mcs>
                              <m:mc>
                                <m:mcPr>
                                  <m:count m:val="2"/>
                                  <m:mcJc m:val="center"/>
                                </m:mcPr>
                              </m:mc>
                            </m:mcs>
                            <m:ctrlPr>
                              <a:rPr lang="en-US" i="1">
                                <a:solidFill>
                                  <a:schemeClr val="bg1"/>
                                </a:solidFill>
                                <a:latin typeface="Cambria Math" panose="02040503050406030204" pitchFamily="18" charset="0"/>
                              </a:rPr>
                            </m:ctrlPr>
                          </m:mPr>
                          <m:mr>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𝑐𝑜𝑠</m:t>
                                    </m:r>
                                    <m:r>
                                      <a:rPr lang="en-US" i="1">
                                        <a:solidFill>
                                          <a:schemeClr val="bg1"/>
                                        </a:solidFill>
                                        <a:latin typeface="Cambria Math" panose="02040503050406030204" pitchFamily="18" charset="0"/>
                                        <a:ea typeface="Cambria Math" panose="02040503050406030204" pitchFamily="18" charset="0"/>
                                      </a:rPr>
                                      <m:t>𝛽</m:t>
                                    </m:r>
                                  </m:e>
                                  <m:e>
                                    <m:r>
                                      <a:rPr lang="en-US" i="1">
                                        <a:solidFill>
                                          <a:schemeClr val="bg1"/>
                                        </a:solidFill>
                                        <a:latin typeface="Cambria Math" panose="02040503050406030204" pitchFamily="18" charset="0"/>
                                        <a:ea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1</m:t>
                                    </m:r>
                                  </m:e>
                                </m:mr>
                              </m:m>
                            </m:e>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𝑠𝑖𝑛</m:t>
                                    </m:r>
                                    <m:r>
                                      <a:rPr lang="en-US" i="1">
                                        <a:solidFill>
                                          <a:schemeClr val="bg1"/>
                                        </a:solidFill>
                                        <a:latin typeface="Cambria Math" panose="02040503050406030204" pitchFamily="18" charset="0"/>
                                        <a:ea typeface="Cambria Math" panose="02040503050406030204" pitchFamily="18" charset="0"/>
                                      </a:rPr>
                                      <m:t>𝛽</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
                            </m:e>
                          </m:mr>
                          <m:mr>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𝑠𝑖𝑛</m:t>
                                    </m:r>
                                    <m:r>
                                      <a:rPr lang="en-US" i="1">
                                        <a:solidFill>
                                          <a:schemeClr val="bg1"/>
                                        </a:solidFill>
                                        <a:latin typeface="Cambria Math" panose="02040503050406030204" pitchFamily="18" charset="0"/>
                                        <a:ea typeface="Cambria Math" panose="02040503050406030204" pitchFamily="18" charset="0"/>
                                      </a:rPr>
                                      <m:t>𝛽</m:t>
                                    </m:r>
                                  </m:e>
                                  <m:e>
                                    <m:r>
                                      <a:rPr lang="en-US" i="1">
                                        <a:solidFill>
                                          <a:schemeClr val="bg1"/>
                                        </a:solidFill>
                                        <a:latin typeface="Cambria Math" panose="02040503050406030204" pitchFamily="18" charset="0"/>
                                        <a:ea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
                            </m:e>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𝑐𝑜𝑠</m:t>
                                    </m:r>
                                    <m:r>
                                      <a:rPr lang="en-US" i="1">
                                        <a:solidFill>
                                          <a:schemeClr val="bg1"/>
                                        </a:solidFill>
                                        <a:latin typeface="Cambria Math" panose="02040503050406030204" pitchFamily="18" charset="0"/>
                                        <a:ea typeface="Cambria Math" panose="02040503050406030204" pitchFamily="18" charset="0"/>
                                      </a:rPr>
                                      <m:t>𝛽</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1</m:t>
                                    </m:r>
                                  </m:e>
                                </m:mr>
                              </m:m>
                            </m:e>
                          </m:mr>
                        </m:m>
                      </m:e>
                    </m:d>
                  </m:oMath>
                </a14:m>
                <a:endParaRPr lang="en-US">
                  <a:solidFill>
                    <a:schemeClr val="bg1"/>
                  </a:solidFill>
                </a:endParaRPr>
              </a:p>
              <a:p>
                <a:r>
                  <a:rPr lang="en-US">
                    <a:solidFill>
                      <a:schemeClr val="bg1"/>
                    </a:solidFill>
                  </a:rPr>
                  <a:t>Ma trận biến đổi cuối cùng:</a:t>
                </a:r>
              </a:p>
              <a:p>
                <a14:m>
                  <m:oMath xmlns:m="http://schemas.openxmlformats.org/officeDocument/2006/math">
                    <m:r>
                      <a:rPr lang="en-US" i="1">
                        <a:solidFill>
                          <a:schemeClr val="bg1"/>
                        </a:solidFill>
                        <a:latin typeface="Cambria Math" panose="02040503050406030204" pitchFamily="18" charset="0"/>
                      </a:rPr>
                      <m:t>𝑅</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𝜃</m:t>
                        </m:r>
                      </m:e>
                    </m:d>
                    <m:r>
                      <a:rPr lang="en-US" i="1">
                        <a:solidFill>
                          <a:schemeClr val="bg1"/>
                        </a:solidFill>
                        <a:latin typeface="Cambria Math" panose="02040503050406030204" pitchFamily="18" charset="0"/>
                        <a:ea typeface="Cambria Math" panose="02040503050406030204" pitchFamily="18" charset="0"/>
                      </a:rPr>
                      <m:t>=</m:t>
                    </m:r>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𝑇</m:t>
                        </m:r>
                      </m:e>
                      <m:sup>
                        <m:r>
                          <a:rPr lang="en-US" i="1">
                            <a:solidFill>
                              <a:schemeClr val="bg1"/>
                            </a:solidFill>
                            <a:latin typeface="Cambria Math" panose="02040503050406030204" pitchFamily="18" charset="0"/>
                          </a:rPr>
                          <m:t>−1</m:t>
                        </m:r>
                      </m:sup>
                    </m:sSup>
                    <m:sSubSup>
                      <m:sSubSupPr>
                        <m:ctrlPr>
                          <a:rPr lang="en-US" i="1">
                            <a:solidFill>
                              <a:schemeClr val="bg1"/>
                            </a:solidFill>
                            <a:latin typeface="Cambria Math" panose="02040503050406030204" pitchFamily="18" charset="0"/>
                          </a:rPr>
                        </m:ctrlPr>
                      </m:sSubSup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𝑥</m:t>
                        </m:r>
                      </m:sub>
                      <m:sup>
                        <m:r>
                          <a:rPr lang="en-US" i="1">
                            <a:solidFill>
                              <a:schemeClr val="bg1"/>
                            </a:solidFill>
                            <a:latin typeface="Cambria Math" panose="02040503050406030204" pitchFamily="18" charset="0"/>
                          </a:rPr>
                          <m:t>−1</m:t>
                        </m:r>
                      </m:sup>
                    </m:sSubSup>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𝛼</m:t>
                        </m:r>
                      </m:e>
                    </m:d>
                    <m:sSubSup>
                      <m:sSubSupPr>
                        <m:ctrlPr>
                          <a:rPr lang="en-US" i="1">
                            <a:solidFill>
                              <a:schemeClr val="bg1"/>
                            </a:solidFill>
                            <a:latin typeface="Cambria Math" panose="02040503050406030204" pitchFamily="18" charset="0"/>
                          </a:rPr>
                        </m:ctrlPr>
                      </m:sSubSup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𝑦</m:t>
                        </m:r>
                      </m:sub>
                      <m:sup>
                        <m:r>
                          <a:rPr lang="en-US" i="1">
                            <a:solidFill>
                              <a:schemeClr val="bg1"/>
                            </a:solidFill>
                            <a:latin typeface="Cambria Math" panose="02040503050406030204" pitchFamily="18" charset="0"/>
                          </a:rPr>
                          <m:t>−1</m:t>
                        </m:r>
                      </m:sup>
                    </m:sSubSup>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𝛽</m:t>
                        </m:r>
                      </m:e>
                    </m:d>
                    <m:r>
                      <a:rPr lang="en-US" i="1">
                        <a:solidFill>
                          <a:schemeClr val="bg1"/>
                        </a:solidFill>
                        <a:latin typeface="Cambria Math" panose="02040503050406030204" pitchFamily="18" charset="0"/>
                        <a:ea typeface="Cambria Math" panose="02040503050406030204" pitchFamily="18" charset="0"/>
                      </a:rPr>
                      <m:t>.</m:t>
                    </m:r>
                    <m:r>
                      <a:rPr lang="en-US" i="1">
                        <a:solidFill>
                          <a:schemeClr val="bg1"/>
                        </a:solidFill>
                        <a:latin typeface="Cambria Math" panose="02040503050406030204" pitchFamily="18" charset="0"/>
                      </a:rPr>
                      <m:t>𝑅</m:t>
                    </m:r>
                    <m:r>
                      <a:rPr lang="en-US" i="1" baseline="-25000">
                        <a:solidFill>
                          <a:schemeClr val="bg1"/>
                        </a:solidFill>
                        <a:latin typeface="Cambria Math" panose="02040503050406030204" pitchFamily="18" charset="0"/>
                      </a:rPr>
                      <m:t>𝑧</m:t>
                    </m:r>
                    <m:d>
                      <m:dPr>
                        <m:ctrlPr>
                          <a:rPr lang="en-US" i="1" baseline="-25000">
                            <a:solidFill>
                              <a:schemeClr val="bg1"/>
                            </a:solidFill>
                            <a:latin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𝜃</m:t>
                        </m:r>
                      </m:e>
                    </m:d>
                    <m:r>
                      <a:rPr lang="en-US" i="1">
                        <a:solidFill>
                          <a:schemeClr val="bg1"/>
                        </a:solidFill>
                        <a:latin typeface="Cambria Math" panose="02040503050406030204" pitchFamily="18" charset="0"/>
                        <a:ea typeface="Cambria Math" panose="02040503050406030204" pitchFamily="18" charset="0"/>
                      </a:rPr>
                      <m:t>.</m:t>
                    </m:r>
                    <m:r>
                      <a:rPr lang="en-US" i="1">
                        <a:solidFill>
                          <a:schemeClr val="bg1"/>
                        </a:solidFill>
                        <a:latin typeface="Cambria Math" panose="02040503050406030204" pitchFamily="18" charset="0"/>
                      </a:rPr>
                      <m:t>𝑅</m:t>
                    </m:r>
                    <m:r>
                      <a:rPr lang="en-US" i="1" baseline="-25000">
                        <a:solidFill>
                          <a:schemeClr val="bg1"/>
                        </a:solidFill>
                        <a:latin typeface="Cambria Math" panose="02040503050406030204" pitchFamily="18" charset="0"/>
                      </a:rPr>
                      <m:t>𝑦</m:t>
                    </m:r>
                    <m:d>
                      <m:dPr>
                        <m:ctrlPr>
                          <a:rPr lang="en-US" i="1" baseline="-25000">
                            <a:solidFill>
                              <a:schemeClr val="bg1"/>
                            </a:solidFill>
                            <a:latin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𝛽</m:t>
                        </m:r>
                      </m:e>
                    </m:d>
                  </m:oMath>
                </a14:m>
                <a:r>
                  <a:rPr lang="en-US">
                    <a:solidFill>
                      <a:schemeClr val="bg1"/>
                    </a:solidFill>
                  </a:rPr>
                  <a:t>. </a:t>
                </a:r>
                <a14:m>
                  <m:oMath xmlns:m="http://schemas.openxmlformats.org/officeDocument/2006/math">
                    <m:r>
                      <a:rPr lang="en-US" i="1">
                        <a:solidFill>
                          <a:schemeClr val="bg1"/>
                        </a:solidFill>
                        <a:latin typeface="Cambria Math" panose="02040503050406030204" pitchFamily="18" charset="0"/>
                      </a:rPr>
                      <m:t>𝑅</m:t>
                    </m:r>
                    <m:r>
                      <a:rPr lang="en-US" i="1" baseline="-25000">
                        <a:solidFill>
                          <a:schemeClr val="bg1"/>
                        </a:solidFill>
                        <a:latin typeface="Cambria Math" panose="02040503050406030204" pitchFamily="18" charset="0"/>
                      </a:rPr>
                      <m:t>𝑥</m:t>
                    </m:r>
                    <m:d>
                      <m:dPr>
                        <m:ctrlPr>
                          <a:rPr lang="en-US" i="1" baseline="-25000">
                            <a:solidFill>
                              <a:schemeClr val="bg1"/>
                            </a:solidFill>
                            <a:latin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𝛼</m:t>
                        </m:r>
                      </m:e>
                    </m:d>
                    <m:r>
                      <a:rPr lang="en-US" i="1">
                        <a:solidFill>
                          <a:schemeClr val="bg1"/>
                        </a:solidFill>
                        <a:latin typeface="Cambria Math" panose="02040503050406030204" pitchFamily="18" charset="0"/>
                        <a:ea typeface="Cambria Math" panose="02040503050406030204" pitchFamily="18" charset="0"/>
                      </a:rPr>
                      <m:t>.</m:t>
                    </m:r>
                    <m:r>
                      <a:rPr lang="en-US" i="1">
                        <a:solidFill>
                          <a:schemeClr val="bg1"/>
                        </a:solidFill>
                        <a:latin typeface="Cambria Math" panose="02040503050406030204" pitchFamily="18" charset="0"/>
                        <a:ea typeface="Cambria Math" panose="02040503050406030204" pitchFamily="18" charset="0"/>
                      </a:rPr>
                      <m:t>𝑇</m:t>
                    </m:r>
                  </m:oMath>
                </a14:m>
                <a:r>
                  <a:rPr lang="en-US"/>
                  <a:t> </a:t>
                </a:r>
                <a:r>
                  <a:rPr lang="en-US">
                    <a:solidFill>
                      <a:schemeClr val="bg1"/>
                    </a:solidFill>
                  </a:rPr>
                  <a:t>với </a:t>
                </a:r>
                <a14:m>
                  <m:oMath xmlns:m="http://schemas.openxmlformats.org/officeDocument/2006/math">
                    <m:r>
                      <a:rPr lang="en-US" i="1">
                        <a:solidFill>
                          <a:schemeClr val="bg1"/>
                        </a:solidFill>
                        <a:latin typeface="Cambria Math" panose="02040503050406030204" pitchFamily="18" charset="0"/>
                        <a:ea typeface="Cambria Math" panose="02040503050406030204" pitchFamily="18" charset="0"/>
                      </a:rPr>
                      <m:t>𝜃</m:t>
                    </m:r>
                  </m:oMath>
                </a14:m>
                <a:r>
                  <a:rPr lang="en-US">
                    <a:solidFill>
                      <a:schemeClr val="bg1"/>
                    </a:solidFill>
                  </a:rPr>
                  <a:t> = 90</a:t>
                </a:r>
                <a:r>
                  <a:rPr lang="en-US" baseline="30000">
                    <a:solidFill>
                      <a:schemeClr val="bg1"/>
                    </a:solidFill>
                  </a:rPr>
                  <a:t>0</a:t>
                </a:r>
                <a:endParaRPr lang="en-US" baseline="300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41866" y="2032000"/>
                <a:ext cx="7361163" cy="3879222"/>
              </a:xfrm>
              <a:blipFill>
                <a:blip r:embed="rId2"/>
                <a:stretch>
                  <a:fillRect l="-414" t="-471"/>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39B17DE2-AAD0-4DFC-8CBA-FFB7D1BF8567}"/>
              </a:ext>
            </a:extLst>
          </p:cNvPr>
          <p:cNvPicPr>
            <a:picLocks noChangeAspect="1"/>
          </p:cNvPicPr>
          <p:nvPr/>
        </p:nvPicPr>
        <p:blipFill>
          <a:blip r:embed="rId3"/>
          <a:stretch>
            <a:fillRect/>
          </a:stretch>
        </p:blipFill>
        <p:spPr>
          <a:xfrm>
            <a:off x="9042691" y="2257331"/>
            <a:ext cx="2486025" cy="2590800"/>
          </a:xfrm>
          <a:prstGeom prst="rect">
            <a:avLst/>
          </a:prstGeom>
        </p:spPr>
      </p:pic>
    </p:spTree>
    <p:extLst>
      <p:ext uri="{BB962C8B-B14F-4D97-AF65-F5344CB8AC3E}">
        <p14:creationId xmlns:p14="http://schemas.microsoft.com/office/powerpoint/2010/main" val="233999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264554"/>
                <a:ext cx="8915400" cy="5072745"/>
              </a:xfrm>
            </p:spPr>
            <p:txBody>
              <a:bodyPr>
                <a:normAutofit lnSpcReduction="10000"/>
              </a:bodyPr>
              <a:lstStyle/>
              <a:p>
                <a:r>
                  <a:rPr lang="vi-VN" sz="2300" b="1">
                    <a:solidFill>
                      <a:schemeClr val="tx1"/>
                    </a:solidFill>
                  </a:rPr>
                  <a:t>Các phép biến đổi đối tượng</a:t>
                </a:r>
                <a:endParaRPr lang="fr-FR" sz="2300" b="1">
                  <a:solidFill>
                    <a:schemeClr val="tx1"/>
                  </a:solidFill>
                </a:endParaRPr>
              </a:p>
              <a:p>
                <a:r>
                  <a:rPr lang="en-US" b="1" i="1"/>
                  <a:t>Phép quay</a:t>
                </a:r>
              </a:p>
              <a:p>
                <a:r>
                  <a:rPr lang="en-US" sz="1800"/>
                  <a:t>Các tọa độ ban đầu của điểm trong tọa độ cực là</a:t>
                </a:r>
              </a:p>
              <a:p>
                <a14:m>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𝑟𝑐𝑜𝑠</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𝑦</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𝑟𝑠𝑖𝑛</m:t>
                    </m:r>
                    <m:r>
                      <a:rPr lang="en-US" sz="1800" b="0" i="1" smtClean="0">
                        <a:latin typeface="Cambria Math" panose="02040503050406030204" pitchFamily="18" charset="0"/>
                        <a:ea typeface="Cambria Math" panose="02040503050406030204" pitchFamily="18" charset="0"/>
                      </a:rPr>
                      <m:t>∅</m:t>
                    </m:r>
                  </m:oMath>
                </a14:m>
                <a:endParaRPr lang="en-US" sz="1800"/>
              </a:p>
              <a:p>
                <a:r>
                  <a:rPr lang="en-US" sz="1800"/>
                  <a:t>Thay vào ph</a:t>
                </a:r>
                <a:r>
                  <a:rPr lang="vi-VN" sz="1800"/>
                  <a:t>ư</a:t>
                </a:r>
                <a:r>
                  <a:rPr lang="en-US" sz="1800"/>
                  <a:t>ơng trình tr</a:t>
                </a:r>
                <a:r>
                  <a:rPr lang="vi-VN" sz="1800"/>
                  <a:t>ư</a:t>
                </a:r>
                <a:r>
                  <a:rPr lang="en-US" sz="1800"/>
                  <a:t>ớc ta có:</a:t>
                </a:r>
              </a:p>
              <a:p>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m:t>
                        </m:r>
                      </m:sup>
                    </m:sSup>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r>
                      <a:rPr lang="en-US" sz="1800" i="1">
                        <a:latin typeface="Cambria Math" panose="02040503050406030204" pitchFamily="18" charset="0"/>
                        <a:ea typeface="Cambria Math" panose="02040503050406030204" pitchFamily="18" charset="0"/>
                      </a:rPr>
                      <m:t>𝑐𝑜𝑠</m:t>
                    </m:r>
                    <m:r>
                      <a:rPr lang="en-US" sz="1800" i="1">
                        <a:latin typeface="Cambria Math" panose="02040503050406030204" pitchFamily="18" charset="0"/>
                        <a:ea typeface="Cambria Math" panose="02040503050406030204" pitchFamily="18" charset="0"/>
                      </a:rPr>
                      <m:t>𝜃</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𝑦</m:t>
                    </m:r>
                    <m:r>
                      <a:rPr lang="en-US" sz="1800" i="1">
                        <a:latin typeface="Cambria Math" panose="02040503050406030204" pitchFamily="18" charset="0"/>
                        <a:ea typeface="Cambria Math" panose="02040503050406030204" pitchFamily="18" charset="0"/>
                      </a:rPr>
                      <m:t>𝑠𝑖𝑛</m:t>
                    </m:r>
                    <m:r>
                      <a:rPr lang="en-US" sz="1800" i="1">
                        <a:latin typeface="Cambria Math" panose="02040503050406030204" pitchFamily="18" charset="0"/>
                        <a:ea typeface="Cambria Math" panose="02040503050406030204" pitchFamily="18" charset="0"/>
                      </a:rPr>
                      <m:t>𝜃</m:t>
                    </m:r>
                  </m:oMath>
                </a14:m>
                <a:endParaRPr lang="en-US" sz="1800"/>
              </a:p>
              <a:p>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𝑦</m:t>
                        </m:r>
                      </m:e>
                      <m:sup>
                        <m:r>
                          <a:rPr lang="en-US" sz="1800" i="1">
                            <a:latin typeface="Cambria Math" panose="02040503050406030204" pitchFamily="18" charset="0"/>
                          </a:rPr>
                          <m:t>′</m:t>
                        </m:r>
                      </m:sup>
                    </m:sSup>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r>
                      <a:rPr lang="en-US" sz="1800" i="1">
                        <a:latin typeface="Cambria Math" panose="02040503050406030204" pitchFamily="18" charset="0"/>
                        <a:ea typeface="Cambria Math" panose="02040503050406030204" pitchFamily="18" charset="0"/>
                      </a:rPr>
                      <m:t>𝑠𝑖𝑛</m:t>
                    </m:r>
                    <m:r>
                      <a:rPr lang="en-US" sz="1800" i="1">
                        <a:latin typeface="Cambria Math" panose="02040503050406030204" pitchFamily="18" charset="0"/>
                        <a:ea typeface="Cambria Math" panose="02040503050406030204" pitchFamily="18" charset="0"/>
                      </a:rPr>
                      <m:t>𝜃</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𝑦</m:t>
                    </m:r>
                    <m:r>
                      <a:rPr lang="en-US" sz="1800" i="1">
                        <a:latin typeface="Cambria Math" panose="02040503050406030204" pitchFamily="18" charset="0"/>
                        <a:ea typeface="Cambria Math" panose="02040503050406030204" pitchFamily="18" charset="0"/>
                      </a:rPr>
                      <m:t>𝑐𝑜𝑠</m:t>
                    </m:r>
                    <m:r>
                      <a:rPr lang="en-US" sz="1800" i="1">
                        <a:latin typeface="Cambria Math" panose="02040503050406030204" pitchFamily="18" charset="0"/>
                        <a:ea typeface="Cambria Math" panose="02040503050406030204" pitchFamily="18" charset="0"/>
                      </a:rPr>
                      <m:t>𝜃</m:t>
                    </m:r>
                  </m:oMath>
                </a14:m>
                <a:endParaRPr lang="en-US" sz="1800"/>
              </a:p>
              <a:p>
                <a:r>
                  <a:rPr lang="en-US" sz="1800"/>
                  <a:t>Từ ma trận biểu diễn P và P’: P = </a:t>
                </a:r>
                <a14:m>
                  <m:oMath xmlns:m="http://schemas.openxmlformats.org/officeDocument/2006/math">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r>
                                <a:rPr lang="en-US" sz="1800" i="1" baseline="-25000">
                                  <a:latin typeface="Cambria Math" panose="02040503050406030204" pitchFamily="18" charset="0"/>
                                </a:rPr>
                                <m:t>1</m:t>
                              </m:r>
                            </m:e>
                          </m:mr>
                          <m:mr>
                            <m:e>
                              <m:r>
                                <a:rPr lang="en-US" sz="1800" i="1">
                                  <a:latin typeface="Cambria Math" panose="02040503050406030204" pitchFamily="18" charset="0"/>
                                </a:rPr>
                                <m:t>𝑥</m:t>
                              </m:r>
                              <m:r>
                                <a:rPr lang="en-US" sz="1800" i="1" baseline="-25000">
                                  <a:latin typeface="Cambria Math" panose="02040503050406030204" pitchFamily="18" charset="0"/>
                                </a:rPr>
                                <m:t>2</m:t>
                              </m:r>
                            </m:e>
                          </m:mr>
                        </m:m>
                      </m:e>
                    </m:d>
                  </m:oMath>
                </a14:m>
                <a:r>
                  <a:rPr lang="en-US" sz="1800"/>
                  <a:t> 	P’ = </a:t>
                </a:r>
                <a14:m>
                  <m:oMath xmlns:m="http://schemas.openxmlformats.org/officeDocument/2006/math">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r>
                                <a:rPr lang="en-US" sz="1800" i="1">
                                  <a:latin typeface="Cambria Math" panose="02040503050406030204" pitchFamily="18" charset="0"/>
                                </a:rPr>
                                <m:t>′</m:t>
                              </m:r>
                              <m:r>
                                <a:rPr lang="en-US" sz="1800" i="1" baseline="-25000">
                                  <a:latin typeface="Cambria Math" panose="02040503050406030204" pitchFamily="18" charset="0"/>
                                </a:rPr>
                                <m:t>1</m:t>
                              </m:r>
                            </m:e>
                          </m:mr>
                          <m:mr>
                            <m:e>
                              <m:r>
                                <a:rPr lang="en-US" sz="1800" i="1">
                                  <a:latin typeface="Cambria Math" panose="02040503050406030204" pitchFamily="18" charset="0"/>
                                </a:rPr>
                                <m:t>𝑥</m:t>
                              </m:r>
                              <m:r>
                                <a:rPr lang="en-US" sz="1800" i="1">
                                  <a:latin typeface="Cambria Math" panose="02040503050406030204" pitchFamily="18" charset="0"/>
                                </a:rPr>
                                <m:t>′2</m:t>
                              </m:r>
                            </m:e>
                          </m:mr>
                        </m:m>
                      </m:e>
                    </m:d>
                  </m:oMath>
                </a14:m>
                <a:endParaRPr lang="en-US" sz="1800"/>
              </a:p>
              <a:p>
                <a:r>
                  <a:rPr lang="en-US" sz="1800"/>
                  <a:t>Ta có: P’ = P . R. Với R = </a:t>
                </a:r>
                <a14:m>
                  <m:oMath xmlns:m="http://schemas.openxmlformats.org/officeDocument/2006/math">
                    <m:d>
                      <m:dPr>
                        <m:begChr m:val="["/>
                        <m:endChr m:val="]"/>
                        <m:ctrlPr>
                          <a:rPr lang="en-US" sz="1800" i="1">
                            <a:latin typeface="Cambria Math" panose="02040503050406030204" pitchFamily="18" charset="0"/>
                          </a:rPr>
                        </m:ctrlPr>
                      </m:dPr>
                      <m:e>
                        <m:m>
                          <m:mPr>
                            <m:mcs>
                              <m:mc>
                                <m:mcPr>
                                  <m:count m:val="2"/>
                                  <m:mcJc m:val="center"/>
                                </m:mcPr>
                              </m:mc>
                            </m:mcs>
                            <m:ctrlPr>
                              <a:rPr lang="en-US" sz="1800" i="1" smtClean="0">
                                <a:latin typeface="Cambria Math" panose="02040503050406030204" pitchFamily="18" charset="0"/>
                              </a:rPr>
                            </m:ctrlPr>
                          </m:mPr>
                          <m:mr>
                            <m:e>
                              <m:r>
                                <m:rPr>
                                  <m:brk m:alnAt="7"/>
                                </m:rPr>
                                <a:rPr lang="en-US" sz="1800" b="0" i="1" smtClean="0">
                                  <a:latin typeface="Cambria Math" panose="02040503050406030204" pitchFamily="18" charset="0"/>
                                </a:rPr>
                                <m:t>𝑐</m:t>
                              </m:r>
                              <m:r>
                                <a:rPr lang="en-US" sz="1800" b="0" i="1" smtClean="0">
                                  <a:latin typeface="Cambria Math" panose="02040503050406030204" pitchFamily="18" charset="0"/>
                                </a:rPr>
                                <m:t>𝑜𝑠</m:t>
                              </m:r>
                              <m:r>
                                <a:rPr lang="en-US" sz="1800" b="0" i="1" smtClean="0">
                                  <a:latin typeface="Cambria Math" panose="02040503050406030204" pitchFamily="18" charset="0"/>
                                  <a:ea typeface="Cambria Math" panose="02040503050406030204" pitchFamily="18" charset="0"/>
                                </a:rPr>
                                <m:t>𝜃</m:t>
                              </m:r>
                            </m:e>
                            <m:e>
                              <m:r>
                                <a:rPr lang="en-US" sz="1800" b="0" i="1" smtClean="0">
                                  <a:latin typeface="Cambria Math" panose="02040503050406030204" pitchFamily="18" charset="0"/>
                                </a:rPr>
                                <m:t>−</m:t>
                              </m:r>
                              <m:r>
                                <a:rPr lang="en-US" sz="1800" b="0" i="1" smtClean="0">
                                  <a:latin typeface="Cambria Math" panose="02040503050406030204" pitchFamily="18" charset="0"/>
                                </a:rPr>
                                <m:t>𝑠𝑖𝑛</m:t>
                              </m:r>
                              <m:r>
                                <a:rPr lang="en-US" sz="1800" b="0" i="1" smtClean="0">
                                  <a:latin typeface="Cambria Math" panose="02040503050406030204" pitchFamily="18" charset="0"/>
                                  <a:ea typeface="Cambria Math" panose="02040503050406030204" pitchFamily="18" charset="0"/>
                                </a:rPr>
                                <m:t>𝜃</m:t>
                              </m:r>
                            </m:e>
                          </m:mr>
                          <m:mr>
                            <m:e>
                              <m:r>
                                <a:rPr lang="en-US" sz="1800" b="0" i="1" smtClean="0">
                                  <a:latin typeface="Cambria Math" panose="02040503050406030204" pitchFamily="18" charset="0"/>
                                </a:rPr>
                                <m:t>𝑠𝑖𝑛</m:t>
                              </m:r>
                              <m:r>
                                <a:rPr lang="en-US" sz="1800" b="0" i="1" smtClean="0">
                                  <a:latin typeface="Cambria Math" panose="02040503050406030204" pitchFamily="18" charset="0"/>
                                  <a:ea typeface="Cambria Math" panose="02040503050406030204" pitchFamily="18" charset="0"/>
                                </a:rPr>
                                <m:t>𝜃</m:t>
                              </m:r>
                            </m:e>
                            <m:e>
                              <m:r>
                                <a:rPr lang="en-US" sz="1800" b="0" i="1" smtClean="0">
                                  <a:latin typeface="Cambria Math" panose="02040503050406030204" pitchFamily="18" charset="0"/>
                                </a:rPr>
                                <m:t>𝑐𝑜𝑠</m:t>
                              </m:r>
                              <m:r>
                                <a:rPr lang="en-US" sz="1800" b="0" i="1" smtClean="0">
                                  <a:latin typeface="Cambria Math" panose="02040503050406030204" pitchFamily="18" charset="0"/>
                                  <a:ea typeface="Cambria Math" panose="02040503050406030204" pitchFamily="18" charset="0"/>
                                </a:rPr>
                                <m:t>𝜃</m:t>
                              </m:r>
                            </m:e>
                          </m:mr>
                        </m:m>
                      </m:e>
                    </m:d>
                  </m:oMath>
                </a14:m>
                <a:endParaRPr lang="en-US" sz="1800"/>
              </a:p>
              <a:p>
                <a:r>
                  <a:rPr lang="en-US" sz="1800"/>
                  <a:t>Nếu biểu diễn theo dạng ma trận hàng [x’ y’]. P’</a:t>
                </a:r>
                <a:r>
                  <a:rPr lang="en-US" sz="1800" baseline="30000"/>
                  <a:t>T</a:t>
                </a:r>
                <a:r>
                  <a:rPr lang="en-US" sz="1800"/>
                  <a:t>=(R.P)</a:t>
                </a:r>
                <a:r>
                  <a:rPr lang="en-US" sz="1800" baseline="30000"/>
                  <a:t>T </a:t>
                </a:r>
                <a:r>
                  <a:rPr lang="en-US" sz="1800"/>
                  <a:t>= P</a:t>
                </a:r>
                <a:r>
                  <a:rPr lang="en-US" sz="1800" baseline="30000"/>
                  <a:t>T</a:t>
                </a:r>
                <a:r>
                  <a:rPr lang="en-US" sz="1800"/>
                  <a:t>.R</a:t>
                </a:r>
                <a:r>
                  <a:rPr lang="en-US" sz="1800" baseline="30000"/>
                  <a:t>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264554"/>
                <a:ext cx="8915400" cy="5072745"/>
              </a:xfrm>
              <a:blipFill>
                <a:blip r:embed="rId2"/>
                <a:stretch>
                  <a:fillRect l="-889" t="-840"/>
                </a:stretch>
              </a:blipFill>
            </p:spPr>
            <p:txBody>
              <a:bodyPr/>
              <a:lstStyle/>
              <a:p>
                <a:r>
                  <a:rPr lang="en-US">
                    <a:noFill/>
                  </a:rPr>
                  <a:t> </a:t>
                </a:r>
              </a:p>
            </p:txBody>
          </p:sp>
        </mc:Fallback>
      </mc:AlternateContent>
    </p:spTree>
    <p:extLst>
      <p:ext uri="{BB962C8B-B14F-4D97-AF65-F5344CB8AC3E}">
        <p14:creationId xmlns:p14="http://schemas.microsoft.com/office/powerpoint/2010/main" val="3404136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541867" y="787400"/>
            <a:ext cx="7145866" cy="778933"/>
          </a:xfrm>
        </p:spPr>
        <p:txBody>
          <a:bodyPr anchor="ctr">
            <a:normAutofit/>
          </a:bodyPr>
          <a:lstStyle/>
          <a:p>
            <a:pPr>
              <a:lnSpc>
                <a:spcPct val="90000"/>
              </a:lnSpc>
            </a:pPr>
            <a:r>
              <a:rPr lang="en-US" sz="2700" b="1">
                <a:solidFill>
                  <a:srgbClr val="FEFFFF"/>
                </a:solidFill>
              </a:rPr>
              <a:t>CÁC PHÉP BIẾN ĐỔI HÌNH HỌC BA CHIỀU</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41866" y="2032000"/>
                <a:ext cx="7361163" cy="4394926"/>
              </a:xfrm>
            </p:spPr>
            <p:txBody>
              <a:bodyPr>
                <a:normAutofit fontScale="62500" lnSpcReduction="20000"/>
              </a:bodyPr>
              <a:lstStyle/>
              <a:p>
                <a:pPr>
                  <a:buClr>
                    <a:srgbClr val="FD1F1F"/>
                  </a:buClr>
                </a:pPr>
                <a:r>
                  <a:rPr lang="en-US" b="1">
                    <a:solidFill>
                      <a:srgbClr val="FEFFFF"/>
                    </a:solidFill>
                  </a:rPr>
                  <a:t>Phép quay 3 chiều</a:t>
                </a:r>
                <a:endParaRPr lang="en-US">
                  <a:solidFill>
                    <a:srgbClr val="FEFFFF"/>
                  </a:solidFill>
                </a:endParaRPr>
              </a:p>
              <a:p>
                <a:pPr>
                  <a:buClr>
                    <a:srgbClr val="FD1F1F"/>
                  </a:buClr>
                </a:pPr>
                <a:r>
                  <a:rPr lang="en-US" i="1">
                    <a:solidFill>
                      <a:srgbClr val="FF0000"/>
                    </a:solidFill>
                  </a:rPr>
                  <a:t>Giải pt: </a:t>
                </a:r>
                <a14:m>
                  <m:oMath xmlns:m="http://schemas.openxmlformats.org/officeDocument/2006/math">
                    <m:r>
                      <a:rPr lang="en-US" b="0" i="1" smtClean="0">
                        <a:solidFill>
                          <a:schemeClr val="bg1"/>
                        </a:solidFill>
                        <a:latin typeface="Cambria Math" panose="02040503050406030204" pitchFamily="18" charset="0"/>
                      </a:rPr>
                      <m:t>𝑅</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𝜃</m:t>
                        </m:r>
                      </m:e>
                    </m:d>
                    <m:r>
                      <a:rPr lang="en-US" i="1">
                        <a:solidFill>
                          <a:schemeClr val="bg1"/>
                        </a:solidFill>
                        <a:latin typeface="Cambria Math" panose="02040503050406030204" pitchFamily="18" charset="0"/>
                        <a:ea typeface="Cambria Math" panose="02040503050406030204" pitchFamily="18" charset="0"/>
                      </a:rPr>
                      <m:t>=</m:t>
                    </m:r>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𝑇</m:t>
                        </m:r>
                      </m:e>
                      <m:sup>
                        <m:r>
                          <a:rPr lang="en-US" i="1">
                            <a:solidFill>
                              <a:schemeClr val="bg1"/>
                            </a:solidFill>
                            <a:latin typeface="Cambria Math" panose="02040503050406030204" pitchFamily="18" charset="0"/>
                          </a:rPr>
                          <m:t>−1</m:t>
                        </m:r>
                      </m:sup>
                    </m:sSup>
                    <m:sSubSup>
                      <m:sSubSupPr>
                        <m:ctrlPr>
                          <a:rPr lang="en-US" i="1">
                            <a:solidFill>
                              <a:schemeClr val="bg1"/>
                            </a:solidFill>
                            <a:latin typeface="Cambria Math" panose="02040503050406030204" pitchFamily="18" charset="0"/>
                          </a:rPr>
                        </m:ctrlPr>
                      </m:sSubSup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𝑥</m:t>
                        </m:r>
                      </m:sub>
                      <m:sup>
                        <m:r>
                          <a:rPr lang="en-US" i="1">
                            <a:solidFill>
                              <a:schemeClr val="bg1"/>
                            </a:solidFill>
                            <a:latin typeface="Cambria Math" panose="02040503050406030204" pitchFamily="18" charset="0"/>
                          </a:rPr>
                          <m:t>−1</m:t>
                        </m:r>
                      </m:sup>
                    </m:sSubSup>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𝛼</m:t>
                        </m:r>
                      </m:e>
                    </m:d>
                    <m:sSubSup>
                      <m:sSubSupPr>
                        <m:ctrlPr>
                          <a:rPr lang="en-US" i="1">
                            <a:solidFill>
                              <a:schemeClr val="bg1"/>
                            </a:solidFill>
                            <a:latin typeface="Cambria Math" panose="02040503050406030204" pitchFamily="18" charset="0"/>
                          </a:rPr>
                        </m:ctrlPr>
                      </m:sSubSup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𝑦</m:t>
                        </m:r>
                      </m:sub>
                      <m:sup>
                        <m:r>
                          <a:rPr lang="en-US" i="1">
                            <a:solidFill>
                              <a:schemeClr val="bg1"/>
                            </a:solidFill>
                            <a:latin typeface="Cambria Math" panose="02040503050406030204" pitchFamily="18" charset="0"/>
                          </a:rPr>
                          <m:t>−1</m:t>
                        </m:r>
                      </m:sup>
                    </m:sSubSup>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𝛽</m:t>
                        </m:r>
                      </m:e>
                    </m:d>
                    <m:r>
                      <a:rPr lang="en-US" i="1">
                        <a:solidFill>
                          <a:schemeClr val="bg1"/>
                        </a:solidFill>
                        <a:latin typeface="Cambria Math" panose="02040503050406030204" pitchFamily="18" charset="0"/>
                        <a:ea typeface="Cambria Math" panose="02040503050406030204" pitchFamily="18" charset="0"/>
                      </a:rPr>
                      <m:t>.</m:t>
                    </m:r>
                    <m:r>
                      <a:rPr lang="en-US" i="1">
                        <a:solidFill>
                          <a:schemeClr val="bg1"/>
                        </a:solidFill>
                        <a:latin typeface="Cambria Math" panose="02040503050406030204" pitchFamily="18" charset="0"/>
                      </a:rPr>
                      <m:t>𝑅</m:t>
                    </m:r>
                    <m:r>
                      <a:rPr lang="en-US" i="1" baseline="-25000">
                        <a:solidFill>
                          <a:schemeClr val="bg1"/>
                        </a:solidFill>
                        <a:latin typeface="Cambria Math" panose="02040503050406030204" pitchFamily="18" charset="0"/>
                      </a:rPr>
                      <m:t>𝑧</m:t>
                    </m:r>
                    <m:d>
                      <m:dPr>
                        <m:ctrlPr>
                          <a:rPr lang="en-US" i="1" baseline="-25000">
                            <a:solidFill>
                              <a:schemeClr val="bg1"/>
                            </a:solidFill>
                            <a:latin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𝜃</m:t>
                        </m:r>
                      </m:e>
                    </m:d>
                    <m:r>
                      <a:rPr lang="en-US" i="1">
                        <a:solidFill>
                          <a:schemeClr val="bg1"/>
                        </a:solidFill>
                        <a:latin typeface="Cambria Math" panose="02040503050406030204" pitchFamily="18" charset="0"/>
                        <a:ea typeface="Cambria Math" panose="02040503050406030204" pitchFamily="18" charset="0"/>
                      </a:rPr>
                      <m:t>.</m:t>
                    </m:r>
                    <m:r>
                      <a:rPr lang="en-US" i="1">
                        <a:solidFill>
                          <a:schemeClr val="bg1"/>
                        </a:solidFill>
                        <a:latin typeface="Cambria Math" panose="02040503050406030204" pitchFamily="18" charset="0"/>
                      </a:rPr>
                      <m:t>𝑅</m:t>
                    </m:r>
                    <m:r>
                      <a:rPr lang="en-US" i="1" baseline="-25000">
                        <a:solidFill>
                          <a:schemeClr val="bg1"/>
                        </a:solidFill>
                        <a:latin typeface="Cambria Math" panose="02040503050406030204" pitchFamily="18" charset="0"/>
                      </a:rPr>
                      <m:t>𝑦</m:t>
                    </m:r>
                    <m:d>
                      <m:dPr>
                        <m:ctrlPr>
                          <a:rPr lang="en-US" i="1" baseline="-25000">
                            <a:solidFill>
                              <a:schemeClr val="bg1"/>
                            </a:solidFill>
                            <a:latin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𝛽</m:t>
                        </m:r>
                      </m:e>
                    </m:d>
                  </m:oMath>
                </a14:m>
                <a:r>
                  <a:rPr lang="en-US">
                    <a:solidFill>
                      <a:schemeClr val="bg1"/>
                    </a:solidFill>
                  </a:rPr>
                  <a:t>. </a:t>
                </a:r>
                <a14:m>
                  <m:oMath xmlns:m="http://schemas.openxmlformats.org/officeDocument/2006/math">
                    <m:r>
                      <a:rPr lang="en-US" i="1">
                        <a:solidFill>
                          <a:schemeClr val="bg1"/>
                        </a:solidFill>
                        <a:latin typeface="Cambria Math" panose="02040503050406030204" pitchFamily="18" charset="0"/>
                      </a:rPr>
                      <m:t>𝑅</m:t>
                    </m:r>
                    <m:r>
                      <a:rPr lang="en-US" i="1" baseline="-25000">
                        <a:solidFill>
                          <a:schemeClr val="bg1"/>
                        </a:solidFill>
                        <a:latin typeface="Cambria Math" panose="02040503050406030204" pitchFamily="18" charset="0"/>
                      </a:rPr>
                      <m:t>𝑥</m:t>
                    </m:r>
                    <m:d>
                      <m:dPr>
                        <m:ctrlPr>
                          <a:rPr lang="en-US" i="1" baseline="-25000">
                            <a:solidFill>
                              <a:schemeClr val="bg1"/>
                            </a:solidFill>
                            <a:latin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𝛼</m:t>
                        </m:r>
                      </m:e>
                    </m:d>
                    <m:r>
                      <a:rPr lang="en-US" i="1">
                        <a:solidFill>
                          <a:schemeClr val="bg1"/>
                        </a:solidFill>
                        <a:latin typeface="Cambria Math" panose="02040503050406030204" pitchFamily="18" charset="0"/>
                        <a:ea typeface="Cambria Math" panose="02040503050406030204" pitchFamily="18" charset="0"/>
                      </a:rPr>
                      <m:t>.</m:t>
                    </m:r>
                    <m:r>
                      <a:rPr lang="en-US" i="1">
                        <a:solidFill>
                          <a:schemeClr val="bg1"/>
                        </a:solidFill>
                        <a:latin typeface="Cambria Math" panose="02040503050406030204" pitchFamily="18" charset="0"/>
                        <a:ea typeface="Cambria Math" panose="02040503050406030204" pitchFamily="18" charset="0"/>
                      </a:rPr>
                      <m:t>𝑇</m:t>
                    </m:r>
                  </m:oMath>
                </a14:m>
                <a:r>
                  <a:rPr lang="en-US"/>
                  <a:t> </a:t>
                </a:r>
              </a:p>
              <a:p>
                <a:pPr>
                  <a:buClr>
                    <a:srgbClr val="FD1F1F"/>
                  </a:buClr>
                </a:pPr>
                <a14:m>
                  <m:oMath xmlns:m="http://schemas.openxmlformats.org/officeDocument/2006/math">
                    <m:r>
                      <a:rPr lang="en-US" b="0" i="1" smtClean="0">
                        <a:solidFill>
                          <a:srgbClr val="FEFFFF"/>
                        </a:solidFill>
                        <a:latin typeface="Cambria Math" panose="02040503050406030204" pitchFamily="18" charset="0"/>
                      </a:rPr>
                      <m:t>=</m:t>
                    </m:r>
                    <m:d>
                      <m:dPr>
                        <m:begChr m:val="["/>
                        <m:endChr m:val="]"/>
                        <m:ctrlPr>
                          <a:rPr lang="en-US" i="1">
                            <a:solidFill>
                              <a:srgbClr val="FEFFFF"/>
                            </a:solidFill>
                            <a:latin typeface="Cambria Math" panose="02040503050406030204" pitchFamily="18" charset="0"/>
                          </a:rPr>
                        </m:ctrlPr>
                      </m:dPr>
                      <m:e>
                        <m:m>
                          <m:mPr>
                            <m:mcs>
                              <m:mc>
                                <m:mcPr>
                                  <m:count m:val="2"/>
                                  <m:mcJc m:val="center"/>
                                </m:mcPr>
                              </m:mc>
                            </m:mcs>
                            <m:ctrlPr>
                              <a:rPr lang="en-US" i="1">
                                <a:solidFill>
                                  <a:srgbClr val="FEFFFF"/>
                                </a:solidFill>
                                <a:latin typeface="Cambria Math" panose="02040503050406030204" pitchFamily="18" charset="0"/>
                              </a:rPr>
                            </m:ctrlPr>
                          </m:mPr>
                          <m:mr>
                            <m:e>
                              <m:m>
                                <m:mPr>
                                  <m:mcs>
                                    <m:mc>
                                      <m:mcPr>
                                        <m:count m:val="2"/>
                                        <m:mcJc m:val="center"/>
                                      </m:mcPr>
                                    </m:mc>
                                  </m:mcs>
                                  <m:ctrlPr>
                                    <a:rPr lang="en-US" i="1">
                                      <a:solidFill>
                                        <a:srgbClr val="FEFFFF"/>
                                      </a:solidFill>
                                      <a:latin typeface="Cambria Math" panose="02040503050406030204" pitchFamily="18" charset="0"/>
                                    </a:rPr>
                                  </m:ctrlPr>
                                </m:mPr>
                                <m:mr>
                                  <m:e>
                                    <m:r>
                                      <a:rPr lang="en-US" i="1">
                                        <a:solidFill>
                                          <a:srgbClr val="FEFFFF"/>
                                        </a:solidFill>
                                        <a:latin typeface="Cambria Math" panose="02040503050406030204" pitchFamily="18" charset="0"/>
                                      </a:rPr>
                                      <m:t>1</m:t>
                                    </m:r>
                                  </m:e>
                                  <m:e>
                                    <m:r>
                                      <a:rPr lang="en-US" i="1">
                                        <a:solidFill>
                                          <a:srgbClr val="FEFFFF"/>
                                        </a:solidFill>
                                        <a:latin typeface="Cambria Math" panose="02040503050406030204" pitchFamily="18" charset="0"/>
                                      </a:rPr>
                                      <m:t>0</m:t>
                                    </m:r>
                                  </m:e>
                                </m:mr>
                                <m:mr>
                                  <m:e>
                                    <m:r>
                                      <a:rPr lang="en-US" i="1">
                                        <a:solidFill>
                                          <a:srgbClr val="FEFFFF"/>
                                        </a:solidFill>
                                        <a:latin typeface="Cambria Math" panose="02040503050406030204" pitchFamily="18" charset="0"/>
                                      </a:rPr>
                                      <m:t>0</m:t>
                                    </m:r>
                                  </m:e>
                                  <m:e>
                                    <m:r>
                                      <m:rPr>
                                        <m:brk m:alnAt="7"/>
                                      </m:rPr>
                                      <a:rPr lang="en-US" i="1">
                                        <a:solidFill>
                                          <a:srgbClr val="FEFFFF"/>
                                        </a:solidFill>
                                        <a:latin typeface="Cambria Math" panose="02040503050406030204" pitchFamily="18" charset="0"/>
                                      </a:rPr>
                                      <m:t>1</m:t>
                                    </m:r>
                                  </m:e>
                                </m:mr>
                              </m:m>
                            </m:e>
                            <m:e>
                              <m:m>
                                <m:mPr>
                                  <m:mcs>
                                    <m:mc>
                                      <m:mcPr>
                                        <m:count m:val="2"/>
                                        <m:mcJc m:val="center"/>
                                      </m:mcPr>
                                    </m:mc>
                                  </m:mcs>
                                  <m:ctrlPr>
                                    <a:rPr lang="en-US" i="1">
                                      <a:solidFill>
                                        <a:srgbClr val="FEFFFF"/>
                                      </a:solidFill>
                                      <a:latin typeface="Cambria Math" panose="02040503050406030204" pitchFamily="18" charset="0"/>
                                    </a:rPr>
                                  </m:ctrlPr>
                                </m:mPr>
                                <m:mr>
                                  <m:e>
                                    <m:r>
                                      <a:rPr lang="en-US" i="1">
                                        <a:solidFill>
                                          <a:srgbClr val="FEFFFF"/>
                                        </a:solidFill>
                                        <a:latin typeface="Cambria Math" panose="02040503050406030204" pitchFamily="18" charset="0"/>
                                      </a:rPr>
                                      <m:t>0</m:t>
                                    </m:r>
                                  </m:e>
                                  <m:e>
                                    <m:r>
                                      <a:rPr lang="en-US" i="1">
                                        <a:solidFill>
                                          <a:srgbClr val="FEFFFF"/>
                                        </a:solidFill>
                                        <a:latin typeface="Cambria Math" panose="02040503050406030204" pitchFamily="18" charset="0"/>
                                      </a:rPr>
                                      <m:t>2</m:t>
                                    </m:r>
                                  </m:e>
                                </m:mr>
                                <m:mr>
                                  <m:e>
                                    <m:r>
                                      <a:rPr lang="en-US" i="1">
                                        <a:solidFill>
                                          <a:srgbClr val="FEFFFF"/>
                                        </a:solidFill>
                                        <a:latin typeface="Cambria Math" panose="02040503050406030204" pitchFamily="18" charset="0"/>
                                      </a:rPr>
                                      <m:t>0</m:t>
                                    </m:r>
                                  </m:e>
                                  <m:e>
                                    <m:r>
                                      <a:rPr lang="en-US" i="1">
                                        <a:solidFill>
                                          <a:srgbClr val="FEFFFF"/>
                                        </a:solidFill>
                                        <a:latin typeface="Cambria Math" panose="02040503050406030204" pitchFamily="18" charset="0"/>
                                      </a:rPr>
                                      <m:t>1</m:t>
                                    </m:r>
                                  </m:e>
                                </m:mr>
                              </m:m>
                            </m:e>
                          </m:mr>
                          <m:mr>
                            <m:e>
                              <m:m>
                                <m:mPr>
                                  <m:mcs>
                                    <m:mc>
                                      <m:mcPr>
                                        <m:count m:val="2"/>
                                        <m:mcJc m:val="center"/>
                                      </m:mcPr>
                                    </m:mc>
                                  </m:mcs>
                                  <m:ctrlPr>
                                    <a:rPr lang="en-US" i="1">
                                      <a:solidFill>
                                        <a:srgbClr val="FEFFFF"/>
                                      </a:solidFill>
                                      <a:latin typeface="Cambria Math" panose="02040503050406030204" pitchFamily="18" charset="0"/>
                                    </a:rPr>
                                  </m:ctrlPr>
                                </m:mPr>
                                <m:mr>
                                  <m:e>
                                    <m:r>
                                      <a:rPr lang="en-US" i="1">
                                        <a:solidFill>
                                          <a:srgbClr val="FEFFFF"/>
                                        </a:solidFill>
                                        <a:latin typeface="Cambria Math" panose="02040503050406030204" pitchFamily="18" charset="0"/>
                                      </a:rPr>
                                      <m:t>0</m:t>
                                    </m:r>
                                  </m:e>
                                  <m:e>
                                    <m:r>
                                      <a:rPr lang="en-US" i="1">
                                        <a:solidFill>
                                          <a:srgbClr val="FEFFFF"/>
                                        </a:solidFill>
                                        <a:latin typeface="Cambria Math" panose="02040503050406030204" pitchFamily="18" charset="0"/>
                                      </a:rPr>
                                      <m:t>0</m:t>
                                    </m:r>
                                  </m:e>
                                </m:mr>
                                <m:mr>
                                  <m:e>
                                    <m:r>
                                      <a:rPr lang="en-US" i="1">
                                        <a:solidFill>
                                          <a:srgbClr val="FEFFFF"/>
                                        </a:solidFill>
                                        <a:latin typeface="Cambria Math" panose="02040503050406030204" pitchFamily="18" charset="0"/>
                                      </a:rPr>
                                      <m:t>0</m:t>
                                    </m:r>
                                  </m:e>
                                  <m:e>
                                    <m:r>
                                      <a:rPr lang="en-US" i="1">
                                        <a:solidFill>
                                          <a:srgbClr val="FEFFFF"/>
                                        </a:solidFill>
                                        <a:latin typeface="Cambria Math" panose="02040503050406030204" pitchFamily="18" charset="0"/>
                                      </a:rPr>
                                      <m:t>0</m:t>
                                    </m:r>
                                  </m:e>
                                </m:mr>
                              </m:m>
                            </m:e>
                            <m:e>
                              <m:m>
                                <m:mPr>
                                  <m:mcs>
                                    <m:mc>
                                      <m:mcPr>
                                        <m:count m:val="2"/>
                                        <m:mcJc m:val="center"/>
                                      </m:mcPr>
                                    </m:mc>
                                  </m:mcs>
                                  <m:ctrlPr>
                                    <a:rPr lang="en-US" i="1">
                                      <a:solidFill>
                                        <a:srgbClr val="FEFFFF"/>
                                      </a:solidFill>
                                      <a:latin typeface="Cambria Math" panose="02040503050406030204" pitchFamily="18" charset="0"/>
                                    </a:rPr>
                                  </m:ctrlPr>
                                </m:mPr>
                                <m:mr>
                                  <m:e>
                                    <m:r>
                                      <a:rPr lang="en-US" i="1">
                                        <a:solidFill>
                                          <a:srgbClr val="FEFFFF"/>
                                        </a:solidFill>
                                        <a:latin typeface="Cambria Math" panose="02040503050406030204" pitchFamily="18" charset="0"/>
                                      </a:rPr>
                                      <m:t>1</m:t>
                                    </m:r>
                                  </m:e>
                                  <m:e>
                                    <m:r>
                                      <a:rPr lang="en-US" i="1">
                                        <a:solidFill>
                                          <a:srgbClr val="FEFFFF"/>
                                        </a:solidFill>
                                        <a:latin typeface="Cambria Math" panose="02040503050406030204" pitchFamily="18" charset="0"/>
                                      </a:rPr>
                                      <m:t>0</m:t>
                                    </m:r>
                                  </m:e>
                                </m:mr>
                                <m:mr>
                                  <m:e>
                                    <m:r>
                                      <a:rPr lang="en-US" i="1">
                                        <a:solidFill>
                                          <a:srgbClr val="FEFFFF"/>
                                        </a:solidFill>
                                        <a:latin typeface="Cambria Math" panose="02040503050406030204" pitchFamily="18" charset="0"/>
                                      </a:rPr>
                                      <m:t>0</m:t>
                                    </m:r>
                                  </m:e>
                                  <m:e>
                                    <m:r>
                                      <a:rPr lang="en-US" i="1">
                                        <a:solidFill>
                                          <a:srgbClr val="FEFFFF"/>
                                        </a:solidFill>
                                        <a:latin typeface="Cambria Math" panose="02040503050406030204" pitchFamily="18" charset="0"/>
                                      </a:rPr>
                                      <m:t>1</m:t>
                                    </m:r>
                                  </m:e>
                                </m:mr>
                              </m:m>
                            </m:e>
                          </m:mr>
                        </m:m>
                      </m:e>
                    </m:d>
                    <m:r>
                      <a:rPr lang="en-US" b="0" i="1" smtClean="0">
                        <a:solidFill>
                          <a:srgbClr val="FEFFFF"/>
                        </a:solidFill>
                        <a:latin typeface="Cambria Math" panose="02040503050406030204" pitchFamily="18" charset="0"/>
                      </a:rPr>
                      <m:t>.</m:t>
                    </m:r>
                    <m:d>
                      <m:dPr>
                        <m:begChr m:val="["/>
                        <m:endChr m:val="]"/>
                        <m:ctrlPr>
                          <a:rPr lang="en-US" i="1">
                            <a:solidFill>
                              <a:schemeClr val="bg1"/>
                            </a:solidFill>
                            <a:latin typeface="Cambria Math" panose="02040503050406030204" pitchFamily="18" charset="0"/>
                          </a:rPr>
                        </m:ctrlPr>
                      </m:dPr>
                      <m:e>
                        <m:m>
                          <m:mPr>
                            <m:mcs>
                              <m:mc>
                                <m:mcPr>
                                  <m:count m:val="2"/>
                                  <m:mcJc m:val="center"/>
                                </m:mcPr>
                              </m:mc>
                            </m:mcs>
                            <m:ctrlPr>
                              <a:rPr lang="en-US" i="1">
                                <a:solidFill>
                                  <a:schemeClr val="bg1"/>
                                </a:solidFill>
                                <a:latin typeface="Cambria Math" panose="02040503050406030204" pitchFamily="18" charset="0"/>
                              </a:rPr>
                            </m:ctrlPr>
                          </m:mPr>
                          <m:mr>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1</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f>
                                      <m:fPr>
                                        <m:ctrlPr>
                                          <a:rPr lang="en-US" i="1">
                                            <a:solidFill>
                                              <a:schemeClr val="bg1"/>
                                            </a:solidFill>
                                            <a:latin typeface="Cambria Math" panose="02040503050406030204" pitchFamily="18" charset="0"/>
                                            <a:ea typeface="Cambria Math" panose="02040503050406030204" pitchFamily="18" charset="0"/>
                                          </a:rPr>
                                        </m:ctrlPr>
                                      </m:fPr>
                                      <m:num>
                                        <m:rad>
                                          <m:radPr>
                                            <m:degHide m:val="on"/>
                                            <m:ctrlPr>
                                              <a:rPr lang="en-US" i="1">
                                                <a:solidFill>
                                                  <a:schemeClr val="bg1"/>
                                                </a:solidFill>
                                                <a:latin typeface="Cambria Math" panose="02040503050406030204" pitchFamily="18" charset="0"/>
                                                <a:ea typeface="Cambria Math" panose="02040503050406030204" pitchFamily="18" charset="0"/>
                                              </a:rPr>
                                            </m:ctrlPr>
                                          </m:radPr>
                                          <m:deg/>
                                          <m:e>
                                            <m:r>
                                              <a:rPr lang="en-US" i="1">
                                                <a:solidFill>
                                                  <a:schemeClr val="bg1"/>
                                                </a:solidFill>
                                                <a:latin typeface="Cambria Math" panose="02040503050406030204" pitchFamily="18" charset="0"/>
                                                <a:ea typeface="Cambria Math" panose="02040503050406030204" pitchFamily="18" charset="0"/>
                                              </a:rPr>
                                              <m:t>5</m:t>
                                            </m:r>
                                          </m:e>
                                        </m:rad>
                                      </m:num>
                                      <m:den>
                                        <m:r>
                                          <a:rPr lang="en-US" i="1">
                                            <a:solidFill>
                                              <a:schemeClr val="bg1"/>
                                            </a:solidFill>
                                            <a:latin typeface="Cambria Math" panose="02040503050406030204" pitchFamily="18" charset="0"/>
                                            <a:ea typeface="Cambria Math" panose="02040503050406030204" pitchFamily="18" charset="0"/>
                                          </a:rPr>
                                          <m:t>5</m:t>
                                        </m:r>
                                      </m:den>
                                    </m:f>
                                  </m:e>
                                </m:mr>
                              </m:m>
                            </m:e>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r>
                                  <m:e>
                                    <m:f>
                                      <m:fPr>
                                        <m:ctrlPr>
                                          <a:rPr lang="en-US" i="1">
                                            <a:solidFill>
                                              <a:schemeClr val="bg1"/>
                                            </a:solidFill>
                                            <a:latin typeface="Cambria Math" panose="02040503050406030204" pitchFamily="18" charset="0"/>
                                            <a:ea typeface="Cambria Math" panose="02040503050406030204" pitchFamily="18" charset="0"/>
                                          </a:rPr>
                                        </m:ctrlPr>
                                      </m:fPr>
                                      <m:num>
                                        <m:r>
                                          <a:rPr lang="en-US" i="1">
                                            <a:solidFill>
                                              <a:schemeClr val="bg1"/>
                                            </a:solidFill>
                                            <a:latin typeface="Cambria Math" panose="02040503050406030204" pitchFamily="18" charset="0"/>
                                            <a:ea typeface="Cambria Math" panose="02040503050406030204" pitchFamily="18" charset="0"/>
                                          </a:rPr>
                                          <m:t>2</m:t>
                                        </m:r>
                                        <m:rad>
                                          <m:radPr>
                                            <m:degHide m:val="on"/>
                                            <m:ctrlPr>
                                              <a:rPr lang="en-US" i="1">
                                                <a:solidFill>
                                                  <a:schemeClr val="bg1"/>
                                                </a:solidFill>
                                                <a:latin typeface="Cambria Math" panose="02040503050406030204" pitchFamily="18" charset="0"/>
                                                <a:ea typeface="Cambria Math" panose="02040503050406030204" pitchFamily="18" charset="0"/>
                                              </a:rPr>
                                            </m:ctrlPr>
                                          </m:radPr>
                                          <m:deg/>
                                          <m:e>
                                            <m:r>
                                              <a:rPr lang="en-US" i="1">
                                                <a:solidFill>
                                                  <a:schemeClr val="bg1"/>
                                                </a:solidFill>
                                                <a:latin typeface="Cambria Math" panose="02040503050406030204" pitchFamily="18" charset="0"/>
                                                <a:ea typeface="Cambria Math" panose="02040503050406030204" pitchFamily="18" charset="0"/>
                                              </a:rPr>
                                              <m:t>5</m:t>
                                            </m:r>
                                          </m:e>
                                        </m:rad>
                                      </m:num>
                                      <m:den>
                                        <m:r>
                                          <a:rPr lang="en-US" i="1">
                                            <a:solidFill>
                                              <a:schemeClr val="bg1"/>
                                            </a:solidFill>
                                            <a:latin typeface="Cambria Math" panose="02040503050406030204" pitchFamily="18" charset="0"/>
                                            <a:ea typeface="Cambria Math" panose="02040503050406030204" pitchFamily="18" charset="0"/>
                                          </a:rPr>
                                          <m:t>5</m:t>
                                        </m:r>
                                      </m:den>
                                    </m:f>
                                  </m:e>
                                  <m:e>
                                    <m:r>
                                      <a:rPr lang="en-US" i="1">
                                        <a:solidFill>
                                          <a:schemeClr val="bg1"/>
                                        </a:solidFill>
                                        <a:latin typeface="Cambria Math" panose="02040503050406030204" pitchFamily="18" charset="0"/>
                                      </a:rPr>
                                      <m:t>0</m:t>
                                    </m:r>
                                  </m:e>
                                </m:mr>
                              </m:m>
                            </m:e>
                          </m:mr>
                          <m:mr>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0</m:t>
                                    </m:r>
                                  </m:e>
                                  <m:e>
                                    <m:r>
                                      <a:rPr lang="en-US" b="0" i="1" smtClean="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a:rPr lang="en-US" i="1">
                                            <a:solidFill>
                                              <a:schemeClr val="bg1"/>
                                            </a:solidFill>
                                            <a:latin typeface="Cambria Math" panose="02040503050406030204" pitchFamily="18" charset="0"/>
                                            <a:ea typeface="Cambria Math" panose="02040503050406030204" pitchFamily="18" charset="0"/>
                                          </a:rPr>
                                          <m:t>2</m:t>
                                        </m:r>
                                        <m:rad>
                                          <m:radPr>
                                            <m:degHide m:val="on"/>
                                            <m:ctrlPr>
                                              <a:rPr lang="en-US" i="1">
                                                <a:solidFill>
                                                  <a:schemeClr val="bg1"/>
                                                </a:solidFill>
                                                <a:latin typeface="Cambria Math" panose="02040503050406030204" pitchFamily="18" charset="0"/>
                                                <a:ea typeface="Cambria Math" panose="02040503050406030204" pitchFamily="18" charset="0"/>
                                              </a:rPr>
                                            </m:ctrlPr>
                                          </m:radPr>
                                          <m:deg/>
                                          <m:e>
                                            <m:r>
                                              <a:rPr lang="en-US" i="1">
                                                <a:solidFill>
                                                  <a:schemeClr val="bg1"/>
                                                </a:solidFill>
                                                <a:latin typeface="Cambria Math" panose="02040503050406030204" pitchFamily="18" charset="0"/>
                                                <a:ea typeface="Cambria Math" panose="02040503050406030204" pitchFamily="18" charset="0"/>
                                              </a:rPr>
                                              <m:t>5</m:t>
                                            </m:r>
                                          </m:e>
                                        </m:rad>
                                      </m:num>
                                      <m:den>
                                        <m:r>
                                          <a:rPr lang="en-US" i="1">
                                            <a:solidFill>
                                              <a:schemeClr val="bg1"/>
                                            </a:solidFill>
                                            <a:latin typeface="Cambria Math" panose="02040503050406030204" pitchFamily="18" charset="0"/>
                                            <a:ea typeface="Cambria Math" panose="02040503050406030204" pitchFamily="18" charset="0"/>
                                          </a:rPr>
                                          <m:t>5</m:t>
                                        </m:r>
                                      </m:den>
                                    </m:f>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
                            </m:e>
                            <m:e>
                              <m:m>
                                <m:mPr>
                                  <m:mcs>
                                    <m:mc>
                                      <m:mcPr>
                                        <m:count m:val="2"/>
                                        <m:mcJc m:val="center"/>
                                      </m:mcPr>
                                    </m:mc>
                                  </m:mcs>
                                  <m:ctrlPr>
                                    <a:rPr lang="en-US" i="1">
                                      <a:solidFill>
                                        <a:schemeClr val="bg1"/>
                                      </a:solidFill>
                                      <a:latin typeface="Cambria Math" panose="02040503050406030204" pitchFamily="18" charset="0"/>
                                    </a:rPr>
                                  </m:ctrlPr>
                                </m:mPr>
                                <m:mr>
                                  <m:e>
                                    <m:f>
                                      <m:fPr>
                                        <m:ctrlPr>
                                          <a:rPr lang="en-US" i="1">
                                            <a:solidFill>
                                              <a:schemeClr val="bg1"/>
                                            </a:solidFill>
                                            <a:latin typeface="Cambria Math" panose="02040503050406030204" pitchFamily="18" charset="0"/>
                                            <a:ea typeface="Cambria Math" panose="02040503050406030204" pitchFamily="18" charset="0"/>
                                          </a:rPr>
                                        </m:ctrlPr>
                                      </m:fPr>
                                      <m:num>
                                        <m:rad>
                                          <m:radPr>
                                            <m:degHide m:val="on"/>
                                            <m:ctrlPr>
                                              <a:rPr lang="en-US" i="1">
                                                <a:solidFill>
                                                  <a:schemeClr val="bg1"/>
                                                </a:solidFill>
                                                <a:latin typeface="Cambria Math" panose="02040503050406030204" pitchFamily="18" charset="0"/>
                                                <a:ea typeface="Cambria Math" panose="02040503050406030204" pitchFamily="18" charset="0"/>
                                              </a:rPr>
                                            </m:ctrlPr>
                                          </m:radPr>
                                          <m:deg/>
                                          <m:e>
                                            <m:r>
                                              <a:rPr lang="en-US" i="1">
                                                <a:solidFill>
                                                  <a:schemeClr val="bg1"/>
                                                </a:solidFill>
                                                <a:latin typeface="Cambria Math" panose="02040503050406030204" pitchFamily="18" charset="0"/>
                                                <a:ea typeface="Cambria Math" panose="02040503050406030204" pitchFamily="18" charset="0"/>
                                              </a:rPr>
                                              <m:t>5</m:t>
                                            </m:r>
                                          </m:e>
                                        </m:rad>
                                      </m:num>
                                      <m:den>
                                        <m:r>
                                          <a:rPr lang="en-US" i="1">
                                            <a:solidFill>
                                              <a:schemeClr val="bg1"/>
                                            </a:solidFill>
                                            <a:latin typeface="Cambria Math" panose="02040503050406030204" pitchFamily="18" charset="0"/>
                                            <a:ea typeface="Cambria Math" panose="02040503050406030204" pitchFamily="18" charset="0"/>
                                          </a:rPr>
                                          <m:t>5</m:t>
                                        </m:r>
                                      </m:den>
                                    </m:f>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1</m:t>
                                    </m:r>
                                  </m:e>
                                </m:mr>
                              </m:m>
                            </m:e>
                          </m:mr>
                        </m:m>
                      </m:e>
                    </m:d>
                    <m:r>
                      <a:rPr lang="en-US" b="0" i="1" smtClean="0">
                        <a:solidFill>
                          <a:schemeClr val="bg1"/>
                        </a:solidFill>
                        <a:latin typeface="Cambria Math" panose="02040503050406030204" pitchFamily="18" charset="0"/>
                      </a:rPr>
                      <m:t>.</m:t>
                    </m:r>
                    <m:d>
                      <m:dPr>
                        <m:begChr m:val="["/>
                        <m:endChr m:val="]"/>
                        <m:ctrlPr>
                          <a:rPr lang="en-US" i="1">
                            <a:solidFill>
                              <a:schemeClr val="bg1"/>
                            </a:solidFill>
                            <a:latin typeface="Cambria Math" panose="02040503050406030204" pitchFamily="18" charset="0"/>
                          </a:rPr>
                        </m:ctrlPr>
                      </m:dPr>
                      <m:e>
                        <m:m>
                          <m:mPr>
                            <m:mcs>
                              <m:mc>
                                <m:mcPr>
                                  <m:count m:val="2"/>
                                  <m:mcJc m:val="center"/>
                                </m:mcPr>
                              </m:mc>
                            </m:mcs>
                            <m:ctrlPr>
                              <a:rPr lang="en-US" i="1">
                                <a:solidFill>
                                  <a:schemeClr val="bg1"/>
                                </a:solidFill>
                                <a:latin typeface="Cambria Math" panose="02040503050406030204" pitchFamily="18" charset="0"/>
                              </a:rPr>
                            </m:ctrlPr>
                          </m:mPr>
                          <m:mr>
                            <m:e>
                              <m:m>
                                <m:mPr>
                                  <m:mcs>
                                    <m:mc>
                                      <m:mcPr>
                                        <m:count m:val="2"/>
                                        <m:mcJc m:val="center"/>
                                      </m:mcPr>
                                    </m:mc>
                                  </m:mcs>
                                  <m:ctrlPr>
                                    <a:rPr lang="en-US" i="1">
                                      <a:solidFill>
                                        <a:schemeClr val="bg1"/>
                                      </a:solidFill>
                                      <a:latin typeface="Cambria Math" panose="02040503050406030204" pitchFamily="18" charset="0"/>
                                    </a:rPr>
                                  </m:ctrlPr>
                                </m:mPr>
                                <m:mr>
                                  <m:e>
                                    <m:f>
                                      <m:fPr>
                                        <m:ctrlPr>
                                          <a:rPr lang="en-US" i="1">
                                            <a:solidFill>
                                              <a:schemeClr val="bg1"/>
                                            </a:solidFill>
                                            <a:latin typeface="Cambria Math" panose="02040503050406030204" pitchFamily="18" charset="0"/>
                                            <a:ea typeface="Cambria Math" panose="02040503050406030204" pitchFamily="18" charset="0"/>
                                          </a:rPr>
                                        </m:ctrlPr>
                                      </m:fPr>
                                      <m:num>
                                        <m:rad>
                                          <m:radPr>
                                            <m:degHide m:val="on"/>
                                            <m:ctrlPr>
                                              <a:rPr lang="en-US" i="1">
                                                <a:solidFill>
                                                  <a:schemeClr val="bg1"/>
                                                </a:solidFill>
                                                <a:latin typeface="Cambria Math" panose="02040503050406030204" pitchFamily="18" charset="0"/>
                                              </a:rPr>
                                            </m:ctrlPr>
                                          </m:radPr>
                                          <m:deg/>
                                          <m:e>
                                            <m:r>
                                              <a:rPr lang="en-US" i="1">
                                                <a:solidFill>
                                                  <a:schemeClr val="bg1"/>
                                                </a:solidFill>
                                                <a:latin typeface="Cambria Math" panose="02040503050406030204" pitchFamily="18" charset="0"/>
                                              </a:rPr>
                                              <m:t>30</m:t>
                                            </m:r>
                                          </m:e>
                                        </m:rad>
                                      </m:num>
                                      <m:den>
                                        <m:r>
                                          <a:rPr lang="en-US" i="1">
                                            <a:solidFill>
                                              <a:schemeClr val="bg1"/>
                                            </a:solidFill>
                                            <a:latin typeface="Cambria Math" panose="02040503050406030204" pitchFamily="18" charset="0"/>
                                            <a:ea typeface="Cambria Math" panose="02040503050406030204" pitchFamily="18" charset="0"/>
                                          </a:rPr>
                                          <m:t>6</m:t>
                                        </m:r>
                                      </m:den>
                                    </m:f>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1</m:t>
                                    </m:r>
                                  </m:e>
                                </m:mr>
                              </m:m>
                            </m:e>
                            <m:e>
                              <m:m>
                                <m:mPr>
                                  <m:mcs>
                                    <m:mc>
                                      <m:mcPr>
                                        <m:count m:val="2"/>
                                        <m:mcJc m:val="center"/>
                                      </m:mcPr>
                                    </m:mc>
                                  </m:mcs>
                                  <m:ctrlPr>
                                    <a:rPr lang="en-US" i="1">
                                      <a:solidFill>
                                        <a:schemeClr val="bg1"/>
                                      </a:solidFill>
                                      <a:latin typeface="Cambria Math" panose="02040503050406030204" pitchFamily="18" charset="0"/>
                                    </a:rPr>
                                  </m:ctrlPr>
                                </m:mPr>
                                <m:mr>
                                  <m:e>
                                    <m:f>
                                      <m:fPr>
                                        <m:ctrlPr>
                                          <a:rPr lang="en-US" i="1">
                                            <a:solidFill>
                                              <a:schemeClr val="bg1"/>
                                            </a:solidFill>
                                            <a:latin typeface="Cambria Math" panose="02040503050406030204" pitchFamily="18" charset="0"/>
                                            <a:ea typeface="Cambria Math" panose="02040503050406030204" pitchFamily="18" charset="0"/>
                                          </a:rPr>
                                        </m:ctrlPr>
                                      </m:fPr>
                                      <m:num>
                                        <m:rad>
                                          <m:radPr>
                                            <m:degHide m:val="on"/>
                                            <m:ctrlPr>
                                              <a:rPr lang="en-US" i="1">
                                                <a:solidFill>
                                                  <a:schemeClr val="bg1"/>
                                                </a:solidFill>
                                                <a:latin typeface="Cambria Math" panose="02040503050406030204" pitchFamily="18" charset="0"/>
                                              </a:rPr>
                                            </m:ctrlPr>
                                          </m:radPr>
                                          <m:deg/>
                                          <m:e>
                                            <m:r>
                                              <a:rPr lang="en-US" i="1">
                                                <a:solidFill>
                                                  <a:schemeClr val="bg1"/>
                                                </a:solidFill>
                                                <a:latin typeface="Cambria Math" panose="02040503050406030204" pitchFamily="18" charset="0"/>
                                              </a:rPr>
                                              <m:t>6</m:t>
                                            </m:r>
                                          </m:e>
                                        </m:rad>
                                      </m:num>
                                      <m:den>
                                        <m:r>
                                          <a:rPr lang="en-US" i="1">
                                            <a:solidFill>
                                              <a:schemeClr val="bg1"/>
                                            </a:solidFill>
                                            <a:latin typeface="Cambria Math" panose="02040503050406030204" pitchFamily="18" charset="0"/>
                                            <a:ea typeface="Cambria Math" panose="02040503050406030204" pitchFamily="18" charset="0"/>
                                          </a:rPr>
                                          <m:t>6</m:t>
                                        </m:r>
                                      </m:den>
                                    </m:f>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
                            </m:e>
                          </m:mr>
                          <m:mr>
                            <m:e>
                              <m:m>
                                <m:mPr>
                                  <m:mcs>
                                    <m:mc>
                                      <m:mcPr>
                                        <m:count m:val="2"/>
                                        <m:mcJc m:val="center"/>
                                      </m:mcPr>
                                    </m:mc>
                                  </m:mcs>
                                  <m:ctrlPr>
                                    <a:rPr lang="en-US" i="1">
                                      <a:solidFill>
                                        <a:schemeClr val="bg1"/>
                                      </a:solidFill>
                                      <a:latin typeface="Cambria Math" panose="02040503050406030204" pitchFamily="18" charset="0"/>
                                    </a:rPr>
                                  </m:ctrlPr>
                                </m:mPr>
                                <m:mr>
                                  <m:e>
                                    <m:r>
                                      <m:rPr>
                                        <m:brk m:alnAt="7"/>
                                      </m:rPr>
                                      <a:rPr lang="en-US" b="0" i="1" smtClean="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ad>
                                          <m:radPr>
                                            <m:degHide m:val="on"/>
                                            <m:ctrlPr>
                                              <a:rPr lang="en-US" i="1">
                                                <a:solidFill>
                                                  <a:schemeClr val="bg1"/>
                                                </a:solidFill>
                                                <a:latin typeface="Cambria Math" panose="02040503050406030204" pitchFamily="18" charset="0"/>
                                              </a:rPr>
                                            </m:ctrlPr>
                                          </m:radPr>
                                          <m:deg/>
                                          <m:e>
                                            <m:r>
                                              <a:rPr lang="en-US" i="1">
                                                <a:solidFill>
                                                  <a:schemeClr val="bg1"/>
                                                </a:solidFill>
                                                <a:latin typeface="Cambria Math" panose="02040503050406030204" pitchFamily="18" charset="0"/>
                                              </a:rPr>
                                              <m:t>6</m:t>
                                            </m:r>
                                          </m:e>
                                        </m:rad>
                                      </m:num>
                                      <m:den>
                                        <m:r>
                                          <a:rPr lang="en-US" i="1">
                                            <a:solidFill>
                                              <a:schemeClr val="bg1"/>
                                            </a:solidFill>
                                            <a:latin typeface="Cambria Math" panose="02040503050406030204" pitchFamily="18" charset="0"/>
                                            <a:ea typeface="Cambria Math" panose="02040503050406030204" pitchFamily="18" charset="0"/>
                                          </a:rPr>
                                          <m:t>6</m:t>
                                        </m:r>
                                      </m:den>
                                    </m:f>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
                            </m:e>
                            <m:e>
                              <m:m>
                                <m:mPr>
                                  <m:mcs>
                                    <m:mc>
                                      <m:mcPr>
                                        <m:count m:val="2"/>
                                        <m:mcJc m:val="center"/>
                                      </m:mcPr>
                                    </m:mc>
                                  </m:mcs>
                                  <m:ctrlPr>
                                    <a:rPr lang="en-US" i="1">
                                      <a:solidFill>
                                        <a:schemeClr val="bg1"/>
                                      </a:solidFill>
                                      <a:latin typeface="Cambria Math" panose="02040503050406030204" pitchFamily="18" charset="0"/>
                                    </a:rPr>
                                  </m:ctrlPr>
                                </m:mPr>
                                <m:mr>
                                  <m:e>
                                    <m:f>
                                      <m:fPr>
                                        <m:ctrlPr>
                                          <a:rPr lang="en-US" i="1">
                                            <a:solidFill>
                                              <a:schemeClr val="bg1"/>
                                            </a:solidFill>
                                            <a:latin typeface="Cambria Math" panose="02040503050406030204" pitchFamily="18" charset="0"/>
                                            <a:ea typeface="Cambria Math" panose="02040503050406030204" pitchFamily="18" charset="0"/>
                                          </a:rPr>
                                        </m:ctrlPr>
                                      </m:fPr>
                                      <m:num>
                                        <m:rad>
                                          <m:radPr>
                                            <m:degHide m:val="on"/>
                                            <m:ctrlPr>
                                              <a:rPr lang="en-US" i="1">
                                                <a:solidFill>
                                                  <a:schemeClr val="bg1"/>
                                                </a:solidFill>
                                                <a:latin typeface="Cambria Math" panose="02040503050406030204" pitchFamily="18" charset="0"/>
                                              </a:rPr>
                                            </m:ctrlPr>
                                          </m:radPr>
                                          <m:deg/>
                                          <m:e>
                                            <m:r>
                                              <a:rPr lang="en-US" i="1">
                                                <a:solidFill>
                                                  <a:schemeClr val="bg1"/>
                                                </a:solidFill>
                                                <a:latin typeface="Cambria Math" panose="02040503050406030204" pitchFamily="18" charset="0"/>
                                              </a:rPr>
                                              <m:t>30</m:t>
                                            </m:r>
                                          </m:e>
                                        </m:rad>
                                      </m:num>
                                      <m:den>
                                        <m:r>
                                          <a:rPr lang="en-US" i="1">
                                            <a:solidFill>
                                              <a:schemeClr val="bg1"/>
                                            </a:solidFill>
                                            <a:latin typeface="Cambria Math" panose="02040503050406030204" pitchFamily="18" charset="0"/>
                                            <a:ea typeface="Cambria Math" panose="02040503050406030204" pitchFamily="18" charset="0"/>
                                          </a:rPr>
                                          <m:t>6</m:t>
                                        </m:r>
                                      </m:den>
                                    </m:f>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1</m:t>
                                    </m:r>
                                  </m:e>
                                </m:mr>
                              </m:m>
                            </m:e>
                          </m:mr>
                        </m:m>
                      </m:e>
                    </m:d>
                    <m:r>
                      <a:rPr lang="en-US" b="0" i="1" smtClean="0">
                        <a:solidFill>
                          <a:schemeClr val="bg1"/>
                        </a:solidFill>
                        <a:latin typeface="Cambria Math" panose="02040503050406030204" pitchFamily="18" charset="0"/>
                      </a:rPr>
                      <m:t>.</m:t>
                    </m:r>
                    <m:d>
                      <m:dPr>
                        <m:begChr m:val="["/>
                        <m:endChr m:val="]"/>
                        <m:ctrlPr>
                          <a:rPr lang="en-US" i="1">
                            <a:solidFill>
                              <a:schemeClr val="bg1"/>
                            </a:solidFill>
                            <a:latin typeface="Cambria Math" panose="02040503050406030204" pitchFamily="18" charset="0"/>
                          </a:rPr>
                        </m:ctrlPr>
                      </m:dPr>
                      <m:e>
                        <m:m>
                          <m:mPr>
                            <m:mcs>
                              <m:mc>
                                <m:mcPr>
                                  <m:count m:val="2"/>
                                  <m:mcJc m:val="center"/>
                                </m:mcPr>
                              </m:mc>
                            </m:mcs>
                            <m:ctrlPr>
                              <a:rPr lang="en-US" i="1">
                                <a:solidFill>
                                  <a:schemeClr val="bg1"/>
                                </a:solidFill>
                                <a:latin typeface="Cambria Math" panose="02040503050406030204" pitchFamily="18" charset="0"/>
                              </a:rPr>
                            </m:ctrlPr>
                          </m:mPr>
                          <m:mr>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1</m:t>
                                    </m:r>
                                  </m:e>
                                </m:mr>
                                <m:mr>
                                  <m:e>
                                    <m:r>
                                      <a:rPr lang="en-US" i="1">
                                        <a:solidFill>
                                          <a:schemeClr val="bg1"/>
                                        </a:solidFill>
                                        <a:latin typeface="Cambria Math" panose="02040503050406030204" pitchFamily="18" charset="0"/>
                                      </a:rPr>
                                      <m:t>1</m:t>
                                    </m:r>
                                  </m:e>
                                  <m:e>
                                    <m:r>
                                      <a:rPr lang="en-US" i="1">
                                        <a:solidFill>
                                          <a:schemeClr val="bg1"/>
                                        </a:solidFill>
                                        <a:latin typeface="Cambria Math" panose="02040503050406030204" pitchFamily="18" charset="0"/>
                                      </a:rPr>
                                      <m:t>0</m:t>
                                    </m:r>
                                  </m:e>
                                </m:mr>
                              </m:m>
                            </m:e>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
                            </m:e>
                          </m:mr>
                          <m:mr>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
                            </m:e>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1</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1</m:t>
                                    </m:r>
                                  </m:e>
                                </m:mr>
                              </m:m>
                            </m:e>
                          </m:mr>
                        </m:m>
                      </m:e>
                    </m:d>
                    <m:r>
                      <a:rPr lang="en-US" b="0" i="1" smtClean="0">
                        <a:solidFill>
                          <a:schemeClr val="bg1"/>
                        </a:solidFill>
                        <a:latin typeface="Cambria Math" panose="02040503050406030204" pitchFamily="18" charset="0"/>
                      </a:rPr>
                      <m:t>.</m:t>
                    </m:r>
                  </m:oMath>
                </a14:m>
                <a:br>
                  <a:rPr lang="en-US" b="0" i="1">
                    <a:solidFill>
                      <a:schemeClr val="bg1"/>
                    </a:solidFill>
                    <a:latin typeface="Cambria Math" panose="02040503050406030204" pitchFamily="18" charset="0"/>
                  </a:rPr>
                </a:br>
                <a14:m>
                  <m:oMath xmlns:m="http://schemas.openxmlformats.org/officeDocument/2006/math">
                    <m:d>
                      <m:dPr>
                        <m:begChr m:val="["/>
                        <m:endChr m:val="]"/>
                        <m:ctrlPr>
                          <a:rPr lang="en-US" i="1">
                            <a:solidFill>
                              <a:schemeClr val="bg1"/>
                            </a:solidFill>
                            <a:latin typeface="Cambria Math" panose="02040503050406030204" pitchFamily="18" charset="0"/>
                          </a:rPr>
                        </m:ctrlPr>
                      </m:dPr>
                      <m:e>
                        <m:m>
                          <m:mPr>
                            <m:mcs>
                              <m:mc>
                                <m:mcPr>
                                  <m:count m:val="2"/>
                                  <m:mcJc m:val="center"/>
                                </m:mcPr>
                              </m:mc>
                            </m:mcs>
                            <m:ctrlPr>
                              <a:rPr lang="en-US" i="1">
                                <a:solidFill>
                                  <a:schemeClr val="bg1"/>
                                </a:solidFill>
                                <a:latin typeface="Cambria Math" panose="02040503050406030204" pitchFamily="18" charset="0"/>
                              </a:rPr>
                            </m:ctrlPr>
                          </m:mPr>
                          <m:mr>
                            <m:e>
                              <m:m>
                                <m:mPr>
                                  <m:mcs>
                                    <m:mc>
                                      <m:mcPr>
                                        <m:count m:val="2"/>
                                        <m:mcJc m:val="center"/>
                                      </m:mcPr>
                                    </m:mc>
                                  </m:mcs>
                                  <m:ctrlPr>
                                    <a:rPr lang="en-US" i="1">
                                      <a:solidFill>
                                        <a:schemeClr val="bg1"/>
                                      </a:solidFill>
                                      <a:latin typeface="Cambria Math" panose="02040503050406030204" pitchFamily="18" charset="0"/>
                                    </a:rPr>
                                  </m:ctrlPr>
                                </m:mPr>
                                <m:mr>
                                  <m:e>
                                    <m:f>
                                      <m:fPr>
                                        <m:ctrlPr>
                                          <a:rPr lang="en-US" i="1">
                                            <a:solidFill>
                                              <a:schemeClr val="bg1"/>
                                            </a:solidFill>
                                            <a:latin typeface="Cambria Math" panose="02040503050406030204" pitchFamily="18" charset="0"/>
                                            <a:ea typeface="Cambria Math" panose="02040503050406030204" pitchFamily="18" charset="0"/>
                                          </a:rPr>
                                        </m:ctrlPr>
                                      </m:fPr>
                                      <m:num>
                                        <m:rad>
                                          <m:radPr>
                                            <m:degHide m:val="on"/>
                                            <m:ctrlPr>
                                              <a:rPr lang="en-US" i="1">
                                                <a:solidFill>
                                                  <a:schemeClr val="bg1"/>
                                                </a:solidFill>
                                                <a:latin typeface="Cambria Math" panose="02040503050406030204" pitchFamily="18" charset="0"/>
                                              </a:rPr>
                                            </m:ctrlPr>
                                          </m:radPr>
                                          <m:deg/>
                                          <m:e>
                                            <m:r>
                                              <a:rPr lang="en-US" i="1">
                                                <a:solidFill>
                                                  <a:schemeClr val="bg1"/>
                                                </a:solidFill>
                                                <a:latin typeface="Cambria Math" panose="02040503050406030204" pitchFamily="18" charset="0"/>
                                              </a:rPr>
                                              <m:t>30</m:t>
                                            </m:r>
                                          </m:e>
                                        </m:rad>
                                      </m:num>
                                      <m:den>
                                        <m:r>
                                          <a:rPr lang="en-US" i="1">
                                            <a:solidFill>
                                              <a:schemeClr val="bg1"/>
                                            </a:solidFill>
                                            <a:latin typeface="Cambria Math" panose="02040503050406030204" pitchFamily="18" charset="0"/>
                                            <a:ea typeface="Cambria Math" panose="02040503050406030204" pitchFamily="18" charset="0"/>
                                          </a:rPr>
                                          <m:t>6</m:t>
                                        </m:r>
                                      </m:den>
                                    </m:f>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1</m:t>
                                    </m:r>
                                  </m:e>
                                </m:mr>
                              </m:m>
                            </m:e>
                            <m:e>
                              <m:r>
                                <a:rPr lang="en-US" b="0" i="1" smtClean="0">
                                  <a:solidFill>
                                    <a:schemeClr val="bg1"/>
                                  </a:solidFill>
                                  <a:latin typeface="Cambria Math" panose="02040503050406030204" pitchFamily="18" charset="0"/>
                                </a:rPr>
                                <m:t>−</m:t>
                              </m:r>
                              <m:m>
                                <m:mPr>
                                  <m:mcs>
                                    <m:mc>
                                      <m:mcPr>
                                        <m:count m:val="2"/>
                                        <m:mcJc m:val="center"/>
                                      </m:mcPr>
                                    </m:mc>
                                  </m:mcs>
                                  <m:ctrlPr>
                                    <a:rPr lang="en-US" i="1">
                                      <a:solidFill>
                                        <a:schemeClr val="bg1"/>
                                      </a:solidFill>
                                      <a:latin typeface="Cambria Math" panose="02040503050406030204" pitchFamily="18" charset="0"/>
                                    </a:rPr>
                                  </m:ctrlPr>
                                </m:mPr>
                                <m:mr>
                                  <m:e>
                                    <m:f>
                                      <m:fPr>
                                        <m:ctrlPr>
                                          <a:rPr lang="en-US" i="1">
                                            <a:solidFill>
                                              <a:schemeClr val="bg1"/>
                                            </a:solidFill>
                                            <a:latin typeface="Cambria Math" panose="02040503050406030204" pitchFamily="18" charset="0"/>
                                            <a:ea typeface="Cambria Math" panose="02040503050406030204" pitchFamily="18" charset="0"/>
                                          </a:rPr>
                                        </m:ctrlPr>
                                      </m:fPr>
                                      <m:num>
                                        <m:rad>
                                          <m:radPr>
                                            <m:degHide m:val="on"/>
                                            <m:ctrlPr>
                                              <a:rPr lang="en-US" i="1">
                                                <a:solidFill>
                                                  <a:schemeClr val="bg1"/>
                                                </a:solidFill>
                                                <a:latin typeface="Cambria Math" panose="02040503050406030204" pitchFamily="18" charset="0"/>
                                              </a:rPr>
                                            </m:ctrlPr>
                                          </m:radPr>
                                          <m:deg/>
                                          <m:e>
                                            <m:r>
                                              <a:rPr lang="en-US" i="1">
                                                <a:solidFill>
                                                  <a:schemeClr val="bg1"/>
                                                </a:solidFill>
                                                <a:latin typeface="Cambria Math" panose="02040503050406030204" pitchFamily="18" charset="0"/>
                                              </a:rPr>
                                              <m:t>6</m:t>
                                            </m:r>
                                          </m:e>
                                        </m:rad>
                                      </m:num>
                                      <m:den>
                                        <m:r>
                                          <a:rPr lang="en-US" i="1">
                                            <a:solidFill>
                                              <a:schemeClr val="bg1"/>
                                            </a:solidFill>
                                            <a:latin typeface="Cambria Math" panose="02040503050406030204" pitchFamily="18" charset="0"/>
                                            <a:ea typeface="Cambria Math" panose="02040503050406030204" pitchFamily="18" charset="0"/>
                                          </a:rPr>
                                          <m:t>6</m:t>
                                        </m:r>
                                      </m:den>
                                    </m:f>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
                            </m:e>
                          </m:mr>
                          <m:mr>
                            <m:e>
                              <m:m>
                                <m:mPr>
                                  <m:mcs>
                                    <m:mc>
                                      <m:mcPr>
                                        <m:count m:val="2"/>
                                        <m:mcJc m:val="center"/>
                                      </m:mcPr>
                                    </m:mc>
                                  </m:mcs>
                                  <m:ctrlPr>
                                    <a:rPr lang="en-US" i="1">
                                      <a:solidFill>
                                        <a:schemeClr val="bg1"/>
                                      </a:solidFill>
                                      <a:latin typeface="Cambria Math" panose="02040503050406030204" pitchFamily="18" charset="0"/>
                                    </a:rPr>
                                  </m:ctrlPr>
                                </m:mPr>
                                <m:mr>
                                  <m:e>
                                    <m:f>
                                      <m:fPr>
                                        <m:ctrlPr>
                                          <a:rPr lang="en-US" i="1">
                                            <a:solidFill>
                                              <a:schemeClr val="bg1"/>
                                            </a:solidFill>
                                            <a:latin typeface="Cambria Math" panose="02040503050406030204" pitchFamily="18" charset="0"/>
                                            <a:ea typeface="Cambria Math" panose="02040503050406030204" pitchFamily="18" charset="0"/>
                                          </a:rPr>
                                        </m:ctrlPr>
                                      </m:fPr>
                                      <m:num>
                                        <m:rad>
                                          <m:radPr>
                                            <m:degHide m:val="on"/>
                                            <m:ctrlPr>
                                              <a:rPr lang="en-US" i="1">
                                                <a:solidFill>
                                                  <a:schemeClr val="bg1"/>
                                                </a:solidFill>
                                                <a:latin typeface="Cambria Math" panose="02040503050406030204" pitchFamily="18" charset="0"/>
                                              </a:rPr>
                                            </m:ctrlPr>
                                          </m:radPr>
                                          <m:deg/>
                                          <m:e>
                                            <m:r>
                                              <a:rPr lang="en-US" i="1">
                                                <a:solidFill>
                                                  <a:schemeClr val="bg1"/>
                                                </a:solidFill>
                                                <a:latin typeface="Cambria Math" panose="02040503050406030204" pitchFamily="18" charset="0"/>
                                              </a:rPr>
                                              <m:t>6</m:t>
                                            </m:r>
                                          </m:e>
                                        </m:rad>
                                      </m:num>
                                      <m:den>
                                        <m:r>
                                          <a:rPr lang="en-US" i="1">
                                            <a:solidFill>
                                              <a:schemeClr val="bg1"/>
                                            </a:solidFill>
                                            <a:latin typeface="Cambria Math" panose="02040503050406030204" pitchFamily="18" charset="0"/>
                                            <a:ea typeface="Cambria Math" panose="02040503050406030204" pitchFamily="18" charset="0"/>
                                          </a:rPr>
                                          <m:t>6</m:t>
                                        </m:r>
                                      </m:den>
                                    </m:f>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
                            </m:e>
                            <m:e>
                              <m:m>
                                <m:mPr>
                                  <m:mcs>
                                    <m:mc>
                                      <m:mcPr>
                                        <m:count m:val="2"/>
                                        <m:mcJc m:val="center"/>
                                      </m:mcPr>
                                    </m:mc>
                                  </m:mcs>
                                  <m:ctrlPr>
                                    <a:rPr lang="en-US" i="1">
                                      <a:solidFill>
                                        <a:schemeClr val="bg1"/>
                                      </a:solidFill>
                                      <a:latin typeface="Cambria Math" panose="02040503050406030204" pitchFamily="18" charset="0"/>
                                    </a:rPr>
                                  </m:ctrlPr>
                                </m:mPr>
                                <m:mr>
                                  <m:e>
                                    <m:f>
                                      <m:fPr>
                                        <m:ctrlPr>
                                          <a:rPr lang="en-US" i="1">
                                            <a:solidFill>
                                              <a:schemeClr val="bg1"/>
                                            </a:solidFill>
                                            <a:latin typeface="Cambria Math" panose="02040503050406030204" pitchFamily="18" charset="0"/>
                                            <a:ea typeface="Cambria Math" panose="02040503050406030204" pitchFamily="18" charset="0"/>
                                          </a:rPr>
                                        </m:ctrlPr>
                                      </m:fPr>
                                      <m:num>
                                        <m:rad>
                                          <m:radPr>
                                            <m:degHide m:val="on"/>
                                            <m:ctrlPr>
                                              <a:rPr lang="en-US" i="1">
                                                <a:solidFill>
                                                  <a:schemeClr val="bg1"/>
                                                </a:solidFill>
                                                <a:latin typeface="Cambria Math" panose="02040503050406030204" pitchFamily="18" charset="0"/>
                                              </a:rPr>
                                            </m:ctrlPr>
                                          </m:radPr>
                                          <m:deg/>
                                          <m:e>
                                            <m:r>
                                              <a:rPr lang="en-US" i="1">
                                                <a:solidFill>
                                                  <a:schemeClr val="bg1"/>
                                                </a:solidFill>
                                                <a:latin typeface="Cambria Math" panose="02040503050406030204" pitchFamily="18" charset="0"/>
                                              </a:rPr>
                                              <m:t>30</m:t>
                                            </m:r>
                                          </m:e>
                                        </m:rad>
                                      </m:num>
                                      <m:den>
                                        <m:r>
                                          <a:rPr lang="en-US" i="1">
                                            <a:solidFill>
                                              <a:schemeClr val="bg1"/>
                                            </a:solidFill>
                                            <a:latin typeface="Cambria Math" panose="02040503050406030204" pitchFamily="18" charset="0"/>
                                            <a:ea typeface="Cambria Math" panose="02040503050406030204" pitchFamily="18" charset="0"/>
                                          </a:rPr>
                                          <m:t>6</m:t>
                                        </m:r>
                                      </m:den>
                                    </m:f>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1</m:t>
                                    </m:r>
                                  </m:e>
                                </m:mr>
                              </m:m>
                            </m:e>
                          </m:mr>
                        </m:m>
                      </m:e>
                    </m:d>
                    <m:r>
                      <a:rPr lang="en-US" b="0" i="1" smtClean="0">
                        <a:solidFill>
                          <a:schemeClr val="bg1"/>
                        </a:solidFill>
                        <a:latin typeface="Cambria Math" panose="02040503050406030204" pitchFamily="18" charset="0"/>
                      </a:rPr>
                      <m:t>.</m:t>
                    </m:r>
                    <m:d>
                      <m:dPr>
                        <m:begChr m:val="["/>
                        <m:endChr m:val="]"/>
                        <m:ctrlPr>
                          <a:rPr lang="en-US" i="1">
                            <a:solidFill>
                              <a:schemeClr val="bg1"/>
                            </a:solidFill>
                            <a:latin typeface="Cambria Math" panose="02040503050406030204" pitchFamily="18" charset="0"/>
                          </a:rPr>
                        </m:ctrlPr>
                      </m:dPr>
                      <m:e>
                        <m:m>
                          <m:mPr>
                            <m:mcs>
                              <m:mc>
                                <m:mcPr>
                                  <m:count m:val="2"/>
                                  <m:mcJc m:val="center"/>
                                </m:mcPr>
                              </m:mc>
                            </m:mcs>
                            <m:ctrlPr>
                              <a:rPr lang="en-US" i="1">
                                <a:solidFill>
                                  <a:schemeClr val="bg1"/>
                                </a:solidFill>
                                <a:latin typeface="Cambria Math" panose="02040503050406030204" pitchFamily="18" charset="0"/>
                              </a:rPr>
                            </m:ctrlPr>
                          </m:mPr>
                          <m:mr>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1</m:t>
                                    </m:r>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f>
                                      <m:fPr>
                                        <m:ctrlPr>
                                          <a:rPr lang="en-US" i="1">
                                            <a:solidFill>
                                              <a:schemeClr val="bg1"/>
                                            </a:solidFill>
                                            <a:latin typeface="Cambria Math" panose="02040503050406030204" pitchFamily="18" charset="0"/>
                                            <a:ea typeface="Cambria Math" panose="02040503050406030204" pitchFamily="18" charset="0"/>
                                          </a:rPr>
                                        </m:ctrlPr>
                                      </m:fPr>
                                      <m:num>
                                        <m:rad>
                                          <m:radPr>
                                            <m:degHide m:val="on"/>
                                            <m:ctrlPr>
                                              <a:rPr lang="en-US" i="1">
                                                <a:solidFill>
                                                  <a:schemeClr val="bg1"/>
                                                </a:solidFill>
                                                <a:latin typeface="Cambria Math" panose="02040503050406030204" pitchFamily="18" charset="0"/>
                                                <a:ea typeface="Cambria Math" panose="02040503050406030204" pitchFamily="18" charset="0"/>
                                              </a:rPr>
                                            </m:ctrlPr>
                                          </m:radPr>
                                          <m:deg/>
                                          <m:e>
                                            <m:r>
                                              <a:rPr lang="en-US" i="1">
                                                <a:solidFill>
                                                  <a:schemeClr val="bg1"/>
                                                </a:solidFill>
                                                <a:latin typeface="Cambria Math" panose="02040503050406030204" pitchFamily="18" charset="0"/>
                                                <a:ea typeface="Cambria Math" panose="02040503050406030204" pitchFamily="18" charset="0"/>
                                              </a:rPr>
                                              <m:t>5</m:t>
                                            </m:r>
                                          </m:e>
                                        </m:rad>
                                      </m:num>
                                      <m:den>
                                        <m:r>
                                          <a:rPr lang="en-US" i="1">
                                            <a:solidFill>
                                              <a:schemeClr val="bg1"/>
                                            </a:solidFill>
                                            <a:latin typeface="Cambria Math" panose="02040503050406030204" pitchFamily="18" charset="0"/>
                                            <a:ea typeface="Cambria Math" panose="02040503050406030204" pitchFamily="18" charset="0"/>
                                          </a:rPr>
                                          <m:t>5</m:t>
                                        </m:r>
                                      </m:den>
                                    </m:f>
                                  </m:e>
                                </m:mr>
                              </m:m>
                            </m:e>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r>
                                  <m:e>
                                    <m:r>
                                      <a:rPr lang="en-US" b="0" i="1" smtClean="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a:rPr lang="en-US" i="1">
                                            <a:solidFill>
                                              <a:schemeClr val="bg1"/>
                                            </a:solidFill>
                                            <a:latin typeface="Cambria Math" panose="02040503050406030204" pitchFamily="18" charset="0"/>
                                            <a:ea typeface="Cambria Math" panose="02040503050406030204" pitchFamily="18" charset="0"/>
                                          </a:rPr>
                                          <m:t>2</m:t>
                                        </m:r>
                                        <m:rad>
                                          <m:radPr>
                                            <m:degHide m:val="on"/>
                                            <m:ctrlPr>
                                              <a:rPr lang="en-US" i="1">
                                                <a:solidFill>
                                                  <a:schemeClr val="bg1"/>
                                                </a:solidFill>
                                                <a:latin typeface="Cambria Math" panose="02040503050406030204" pitchFamily="18" charset="0"/>
                                                <a:ea typeface="Cambria Math" panose="02040503050406030204" pitchFamily="18" charset="0"/>
                                              </a:rPr>
                                            </m:ctrlPr>
                                          </m:radPr>
                                          <m:deg/>
                                          <m:e>
                                            <m:r>
                                              <a:rPr lang="en-US" i="1">
                                                <a:solidFill>
                                                  <a:schemeClr val="bg1"/>
                                                </a:solidFill>
                                                <a:latin typeface="Cambria Math" panose="02040503050406030204" pitchFamily="18" charset="0"/>
                                                <a:ea typeface="Cambria Math" panose="02040503050406030204" pitchFamily="18" charset="0"/>
                                              </a:rPr>
                                              <m:t>5</m:t>
                                            </m:r>
                                          </m:e>
                                        </m:rad>
                                      </m:num>
                                      <m:den>
                                        <m:r>
                                          <a:rPr lang="en-US" i="1">
                                            <a:solidFill>
                                              <a:schemeClr val="bg1"/>
                                            </a:solidFill>
                                            <a:latin typeface="Cambria Math" panose="02040503050406030204" pitchFamily="18" charset="0"/>
                                            <a:ea typeface="Cambria Math" panose="02040503050406030204" pitchFamily="18" charset="0"/>
                                          </a:rPr>
                                          <m:t>5</m:t>
                                        </m:r>
                                      </m:den>
                                    </m:f>
                                  </m:e>
                                  <m:e>
                                    <m:r>
                                      <a:rPr lang="en-US" i="1">
                                        <a:solidFill>
                                          <a:schemeClr val="bg1"/>
                                        </a:solidFill>
                                        <a:latin typeface="Cambria Math" panose="02040503050406030204" pitchFamily="18" charset="0"/>
                                      </a:rPr>
                                      <m:t>0</m:t>
                                    </m:r>
                                  </m:e>
                                </m:mr>
                              </m:m>
                            </m:e>
                          </m:mr>
                          <m:mr>
                            <m:e>
                              <m:m>
                                <m:mPr>
                                  <m:mcs>
                                    <m:mc>
                                      <m:mcPr>
                                        <m:count m:val="2"/>
                                        <m:mcJc m:val="center"/>
                                      </m:mcPr>
                                    </m:mc>
                                  </m:mcs>
                                  <m:ctrlPr>
                                    <a:rPr lang="en-US" i="1">
                                      <a:solidFill>
                                        <a:schemeClr val="bg1"/>
                                      </a:solidFill>
                                      <a:latin typeface="Cambria Math" panose="02040503050406030204" pitchFamily="18" charset="0"/>
                                    </a:rPr>
                                  </m:ctrlPr>
                                </m:mPr>
                                <m:mr>
                                  <m:e>
                                    <m:r>
                                      <a:rPr lang="en-US" i="1">
                                        <a:solidFill>
                                          <a:schemeClr val="bg1"/>
                                        </a:solidFill>
                                        <a:latin typeface="Cambria Math" panose="02040503050406030204" pitchFamily="18" charset="0"/>
                                      </a:rPr>
                                      <m:t>0</m:t>
                                    </m:r>
                                  </m:e>
                                  <m:e>
                                    <m:f>
                                      <m:fPr>
                                        <m:ctrlPr>
                                          <a:rPr lang="en-US" i="1">
                                            <a:solidFill>
                                              <a:schemeClr val="bg1"/>
                                            </a:solidFill>
                                            <a:latin typeface="Cambria Math" panose="02040503050406030204" pitchFamily="18" charset="0"/>
                                            <a:ea typeface="Cambria Math" panose="02040503050406030204" pitchFamily="18" charset="0"/>
                                          </a:rPr>
                                        </m:ctrlPr>
                                      </m:fPr>
                                      <m:num>
                                        <m:r>
                                          <a:rPr lang="en-US" i="1">
                                            <a:solidFill>
                                              <a:schemeClr val="bg1"/>
                                            </a:solidFill>
                                            <a:latin typeface="Cambria Math" panose="02040503050406030204" pitchFamily="18" charset="0"/>
                                            <a:ea typeface="Cambria Math" panose="02040503050406030204" pitchFamily="18" charset="0"/>
                                          </a:rPr>
                                          <m:t>2</m:t>
                                        </m:r>
                                        <m:rad>
                                          <m:radPr>
                                            <m:degHide m:val="on"/>
                                            <m:ctrlPr>
                                              <a:rPr lang="en-US" i="1">
                                                <a:solidFill>
                                                  <a:schemeClr val="bg1"/>
                                                </a:solidFill>
                                                <a:latin typeface="Cambria Math" panose="02040503050406030204" pitchFamily="18" charset="0"/>
                                                <a:ea typeface="Cambria Math" panose="02040503050406030204" pitchFamily="18" charset="0"/>
                                              </a:rPr>
                                            </m:ctrlPr>
                                          </m:radPr>
                                          <m:deg/>
                                          <m:e>
                                            <m:r>
                                              <a:rPr lang="en-US" i="1">
                                                <a:solidFill>
                                                  <a:schemeClr val="bg1"/>
                                                </a:solidFill>
                                                <a:latin typeface="Cambria Math" panose="02040503050406030204" pitchFamily="18" charset="0"/>
                                                <a:ea typeface="Cambria Math" panose="02040503050406030204" pitchFamily="18" charset="0"/>
                                              </a:rPr>
                                              <m:t>5</m:t>
                                            </m:r>
                                          </m:e>
                                        </m:rad>
                                      </m:num>
                                      <m:den>
                                        <m:r>
                                          <a:rPr lang="en-US" i="1">
                                            <a:solidFill>
                                              <a:schemeClr val="bg1"/>
                                            </a:solidFill>
                                            <a:latin typeface="Cambria Math" panose="02040503050406030204" pitchFamily="18" charset="0"/>
                                            <a:ea typeface="Cambria Math" panose="02040503050406030204" pitchFamily="18" charset="0"/>
                                          </a:rPr>
                                          <m:t>5</m:t>
                                        </m:r>
                                      </m:den>
                                    </m:f>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0</m:t>
                                    </m:r>
                                  </m:e>
                                </m:mr>
                              </m:m>
                            </m:e>
                            <m:e>
                              <m:m>
                                <m:mPr>
                                  <m:mcs>
                                    <m:mc>
                                      <m:mcPr>
                                        <m:count m:val="2"/>
                                        <m:mcJc m:val="center"/>
                                      </m:mcPr>
                                    </m:mc>
                                  </m:mcs>
                                  <m:ctrlPr>
                                    <a:rPr lang="en-US" i="1">
                                      <a:solidFill>
                                        <a:schemeClr val="bg1"/>
                                      </a:solidFill>
                                      <a:latin typeface="Cambria Math" panose="02040503050406030204" pitchFamily="18" charset="0"/>
                                    </a:rPr>
                                  </m:ctrlPr>
                                </m:mPr>
                                <m:mr>
                                  <m:e>
                                    <m:f>
                                      <m:fPr>
                                        <m:ctrlPr>
                                          <a:rPr lang="en-US" i="1">
                                            <a:solidFill>
                                              <a:schemeClr val="bg1"/>
                                            </a:solidFill>
                                            <a:latin typeface="Cambria Math" panose="02040503050406030204" pitchFamily="18" charset="0"/>
                                            <a:ea typeface="Cambria Math" panose="02040503050406030204" pitchFamily="18" charset="0"/>
                                          </a:rPr>
                                        </m:ctrlPr>
                                      </m:fPr>
                                      <m:num>
                                        <m:rad>
                                          <m:radPr>
                                            <m:degHide m:val="on"/>
                                            <m:ctrlPr>
                                              <a:rPr lang="en-US" i="1">
                                                <a:solidFill>
                                                  <a:schemeClr val="bg1"/>
                                                </a:solidFill>
                                                <a:latin typeface="Cambria Math" panose="02040503050406030204" pitchFamily="18" charset="0"/>
                                                <a:ea typeface="Cambria Math" panose="02040503050406030204" pitchFamily="18" charset="0"/>
                                              </a:rPr>
                                            </m:ctrlPr>
                                          </m:radPr>
                                          <m:deg/>
                                          <m:e>
                                            <m:r>
                                              <a:rPr lang="en-US" i="1">
                                                <a:solidFill>
                                                  <a:schemeClr val="bg1"/>
                                                </a:solidFill>
                                                <a:latin typeface="Cambria Math" panose="02040503050406030204" pitchFamily="18" charset="0"/>
                                                <a:ea typeface="Cambria Math" panose="02040503050406030204" pitchFamily="18" charset="0"/>
                                              </a:rPr>
                                              <m:t>5</m:t>
                                            </m:r>
                                          </m:e>
                                        </m:rad>
                                      </m:num>
                                      <m:den>
                                        <m:r>
                                          <a:rPr lang="en-US" i="1">
                                            <a:solidFill>
                                              <a:schemeClr val="bg1"/>
                                            </a:solidFill>
                                            <a:latin typeface="Cambria Math" panose="02040503050406030204" pitchFamily="18" charset="0"/>
                                            <a:ea typeface="Cambria Math" panose="02040503050406030204" pitchFamily="18" charset="0"/>
                                          </a:rPr>
                                          <m:t>5</m:t>
                                        </m:r>
                                      </m:den>
                                    </m:f>
                                  </m:e>
                                  <m:e>
                                    <m:r>
                                      <a:rPr lang="en-US" i="1">
                                        <a:solidFill>
                                          <a:schemeClr val="bg1"/>
                                        </a:solidFill>
                                        <a:latin typeface="Cambria Math" panose="02040503050406030204" pitchFamily="18" charset="0"/>
                                      </a:rPr>
                                      <m:t>0</m:t>
                                    </m:r>
                                  </m:e>
                                </m:mr>
                                <m:mr>
                                  <m:e>
                                    <m:r>
                                      <a:rPr lang="en-US" i="1">
                                        <a:solidFill>
                                          <a:schemeClr val="bg1"/>
                                        </a:solidFill>
                                        <a:latin typeface="Cambria Math" panose="02040503050406030204" pitchFamily="18" charset="0"/>
                                      </a:rPr>
                                      <m:t>0</m:t>
                                    </m:r>
                                  </m:e>
                                  <m:e>
                                    <m:r>
                                      <a:rPr lang="en-US" i="1">
                                        <a:solidFill>
                                          <a:schemeClr val="bg1"/>
                                        </a:solidFill>
                                        <a:latin typeface="Cambria Math" panose="02040503050406030204" pitchFamily="18" charset="0"/>
                                      </a:rPr>
                                      <m:t>1</m:t>
                                    </m:r>
                                  </m:e>
                                </m:mr>
                              </m:m>
                            </m:e>
                          </m:mr>
                        </m:m>
                      </m:e>
                    </m:d>
                    <m:d>
                      <m:dPr>
                        <m:begChr m:val="["/>
                        <m:endChr m:val="]"/>
                        <m:ctrlPr>
                          <a:rPr lang="en-US" i="1">
                            <a:solidFill>
                              <a:srgbClr val="FEFFFF"/>
                            </a:solidFill>
                            <a:latin typeface="Cambria Math" panose="02040503050406030204" pitchFamily="18" charset="0"/>
                          </a:rPr>
                        </m:ctrlPr>
                      </m:dPr>
                      <m:e>
                        <m:m>
                          <m:mPr>
                            <m:mcs>
                              <m:mc>
                                <m:mcPr>
                                  <m:count m:val="2"/>
                                  <m:mcJc m:val="center"/>
                                </m:mcPr>
                              </m:mc>
                            </m:mcs>
                            <m:ctrlPr>
                              <a:rPr lang="en-US" i="1">
                                <a:solidFill>
                                  <a:srgbClr val="FEFFFF"/>
                                </a:solidFill>
                                <a:latin typeface="Cambria Math" panose="02040503050406030204" pitchFamily="18" charset="0"/>
                              </a:rPr>
                            </m:ctrlPr>
                          </m:mPr>
                          <m:mr>
                            <m:e>
                              <m:m>
                                <m:mPr>
                                  <m:mcs>
                                    <m:mc>
                                      <m:mcPr>
                                        <m:count m:val="2"/>
                                        <m:mcJc m:val="center"/>
                                      </m:mcPr>
                                    </m:mc>
                                  </m:mcs>
                                  <m:ctrlPr>
                                    <a:rPr lang="en-US" i="1">
                                      <a:solidFill>
                                        <a:srgbClr val="FEFFFF"/>
                                      </a:solidFill>
                                      <a:latin typeface="Cambria Math" panose="02040503050406030204" pitchFamily="18" charset="0"/>
                                    </a:rPr>
                                  </m:ctrlPr>
                                </m:mPr>
                                <m:mr>
                                  <m:e>
                                    <m:r>
                                      <a:rPr lang="en-US" i="1">
                                        <a:solidFill>
                                          <a:srgbClr val="FEFFFF"/>
                                        </a:solidFill>
                                        <a:latin typeface="Cambria Math" panose="02040503050406030204" pitchFamily="18" charset="0"/>
                                      </a:rPr>
                                      <m:t>1</m:t>
                                    </m:r>
                                  </m:e>
                                  <m:e>
                                    <m:r>
                                      <a:rPr lang="en-US" i="1">
                                        <a:solidFill>
                                          <a:srgbClr val="FEFFFF"/>
                                        </a:solidFill>
                                        <a:latin typeface="Cambria Math" panose="02040503050406030204" pitchFamily="18" charset="0"/>
                                      </a:rPr>
                                      <m:t>0</m:t>
                                    </m:r>
                                  </m:e>
                                </m:mr>
                                <m:mr>
                                  <m:e>
                                    <m:r>
                                      <a:rPr lang="en-US" i="1">
                                        <a:solidFill>
                                          <a:srgbClr val="FEFFFF"/>
                                        </a:solidFill>
                                        <a:latin typeface="Cambria Math" panose="02040503050406030204" pitchFamily="18" charset="0"/>
                                      </a:rPr>
                                      <m:t>0</m:t>
                                    </m:r>
                                  </m:e>
                                  <m:e>
                                    <m:r>
                                      <m:rPr>
                                        <m:brk m:alnAt="7"/>
                                      </m:rPr>
                                      <a:rPr lang="en-US" i="1">
                                        <a:solidFill>
                                          <a:srgbClr val="FEFFFF"/>
                                        </a:solidFill>
                                        <a:latin typeface="Cambria Math" panose="02040503050406030204" pitchFamily="18" charset="0"/>
                                      </a:rPr>
                                      <m:t>1</m:t>
                                    </m:r>
                                  </m:e>
                                </m:mr>
                              </m:m>
                            </m:e>
                            <m:e>
                              <m:m>
                                <m:mPr>
                                  <m:mcs>
                                    <m:mc>
                                      <m:mcPr>
                                        <m:count m:val="2"/>
                                        <m:mcJc m:val="center"/>
                                      </m:mcPr>
                                    </m:mc>
                                  </m:mcs>
                                  <m:ctrlPr>
                                    <a:rPr lang="en-US" i="1">
                                      <a:solidFill>
                                        <a:srgbClr val="FEFFFF"/>
                                      </a:solidFill>
                                      <a:latin typeface="Cambria Math" panose="02040503050406030204" pitchFamily="18" charset="0"/>
                                    </a:rPr>
                                  </m:ctrlPr>
                                </m:mPr>
                                <m:mr>
                                  <m:e>
                                    <m:r>
                                      <a:rPr lang="en-US" i="1">
                                        <a:solidFill>
                                          <a:srgbClr val="FEFFFF"/>
                                        </a:solidFill>
                                        <a:latin typeface="Cambria Math" panose="02040503050406030204" pitchFamily="18" charset="0"/>
                                      </a:rPr>
                                      <m:t>0</m:t>
                                    </m:r>
                                  </m:e>
                                  <m:e>
                                    <m:r>
                                      <a:rPr lang="en-US" b="0" i="1" smtClean="0">
                                        <a:solidFill>
                                          <a:srgbClr val="FEFFFF"/>
                                        </a:solidFill>
                                        <a:latin typeface="Cambria Math" panose="02040503050406030204" pitchFamily="18" charset="0"/>
                                      </a:rPr>
                                      <m:t>−</m:t>
                                    </m:r>
                                    <m:r>
                                      <a:rPr lang="en-US" i="1">
                                        <a:solidFill>
                                          <a:srgbClr val="FEFFFF"/>
                                        </a:solidFill>
                                        <a:latin typeface="Cambria Math" panose="02040503050406030204" pitchFamily="18" charset="0"/>
                                      </a:rPr>
                                      <m:t>2</m:t>
                                    </m:r>
                                  </m:e>
                                </m:mr>
                                <m:mr>
                                  <m:e>
                                    <m:r>
                                      <a:rPr lang="en-US" i="1">
                                        <a:solidFill>
                                          <a:srgbClr val="FEFFFF"/>
                                        </a:solidFill>
                                        <a:latin typeface="Cambria Math" panose="02040503050406030204" pitchFamily="18" charset="0"/>
                                      </a:rPr>
                                      <m:t>0</m:t>
                                    </m:r>
                                  </m:e>
                                  <m:e>
                                    <m:r>
                                      <a:rPr lang="en-US" b="0" i="1" smtClean="0">
                                        <a:solidFill>
                                          <a:srgbClr val="FEFFFF"/>
                                        </a:solidFill>
                                        <a:latin typeface="Cambria Math" panose="02040503050406030204" pitchFamily="18" charset="0"/>
                                      </a:rPr>
                                      <m:t>−</m:t>
                                    </m:r>
                                    <m:r>
                                      <a:rPr lang="en-US" i="1">
                                        <a:solidFill>
                                          <a:srgbClr val="FEFFFF"/>
                                        </a:solidFill>
                                        <a:latin typeface="Cambria Math" panose="02040503050406030204" pitchFamily="18" charset="0"/>
                                      </a:rPr>
                                      <m:t>1</m:t>
                                    </m:r>
                                  </m:e>
                                </m:mr>
                              </m:m>
                            </m:e>
                          </m:mr>
                          <m:mr>
                            <m:e>
                              <m:m>
                                <m:mPr>
                                  <m:mcs>
                                    <m:mc>
                                      <m:mcPr>
                                        <m:count m:val="2"/>
                                        <m:mcJc m:val="center"/>
                                      </m:mcPr>
                                    </m:mc>
                                  </m:mcs>
                                  <m:ctrlPr>
                                    <a:rPr lang="en-US" i="1">
                                      <a:solidFill>
                                        <a:srgbClr val="FEFFFF"/>
                                      </a:solidFill>
                                      <a:latin typeface="Cambria Math" panose="02040503050406030204" pitchFamily="18" charset="0"/>
                                    </a:rPr>
                                  </m:ctrlPr>
                                </m:mPr>
                                <m:mr>
                                  <m:e>
                                    <m:r>
                                      <a:rPr lang="en-US" i="1">
                                        <a:solidFill>
                                          <a:srgbClr val="FEFFFF"/>
                                        </a:solidFill>
                                        <a:latin typeface="Cambria Math" panose="02040503050406030204" pitchFamily="18" charset="0"/>
                                      </a:rPr>
                                      <m:t>0</m:t>
                                    </m:r>
                                  </m:e>
                                  <m:e>
                                    <m:r>
                                      <a:rPr lang="en-US" i="1">
                                        <a:solidFill>
                                          <a:srgbClr val="FEFFFF"/>
                                        </a:solidFill>
                                        <a:latin typeface="Cambria Math" panose="02040503050406030204" pitchFamily="18" charset="0"/>
                                      </a:rPr>
                                      <m:t>0</m:t>
                                    </m:r>
                                  </m:e>
                                </m:mr>
                                <m:mr>
                                  <m:e>
                                    <m:r>
                                      <a:rPr lang="en-US" i="1">
                                        <a:solidFill>
                                          <a:srgbClr val="FEFFFF"/>
                                        </a:solidFill>
                                        <a:latin typeface="Cambria Math" panose="02040503050406030204" pitchFamily="18" charset="0"/>
                                      </a:rPr>
                                      <m:t>0</m:t>
                                    </m:r>
                                  </m:e>
                                  <m:e>
                                    <m:r>
                                      <a:rPr lang="en-US" i="1">
                                        <a:solidFill>
                                          <a:srgbClr val="FEFFFF"/>
                                        </a:solidFill>
                                        <a:latin typeface="Cambria Math" panose="02040503050406030204" pitchFamily="18" charset="0"/>
                                      </a:rPr>
                                      <m:t>0</m:t>
                                    </m:r>
                                  </m:e>
                                </m:mr>
                              </m:m>
                            </m:e>
                            <m:e>
                              <m:m>
                                <m:mPr>
                                  <m:mcs>
                                    <m:mc>
                                      <m:mcPr>
                                        <m:count m:val="2"/>
                                        <m:mcJc m:val="center"/>
                                      </m:mcPr>
                                    </m:mc>
                                  </m:mcs>
                                  <m:ctrlPr>
                                    <a:rPr lang="en-US" i="1">
                                      <a:solidFill>
                                        <a:srgbClr val="FEFFFF"/>
                                      </a:solidFill>
                                      <a:latin typeface="Cambria Math" panose="02040503050406030204" pitchFamily="18" charset="0"/>
                                    </a:rPr>
                                  </m:ctrlPr>
                                </m:mPr>
                                <m:mr>
                                  <m:e>
                                    <m:r>
                                      <a:rPr lang="en-US" i="1">
                                        <a:solidFill>
                                          <a:srgbClr val="FEFFFF"/>
                                        </a:solidFill>
                                        <a:latin typeface="Cambria Math" panose="02040503050406030204" pitchFamily="18" charset="0"/>
                                      </a:rPr>
                                      <m:t>1</m:t>
                                    </m:r>
                                  </m:e>
                                  <m:e>
                                    <m:r>
                                      <a:rPr lang="en-US" i="1">
                                        <a:solidFill>
                                          <a:srgbClr val="FEFFFF"/>
                                        </a:solidFill>
                                        <a:latin typeface="Cambria Math" panose="02040503050406030204" pitchFamily="18" charset="0"/>
                                      </a:rPr>
                                      <m:t>0</m:t>
                                    </m:r>
                                  </m:e>
                                </m:mr>
                                <m:mr>
                                  <m:e>
                                    <m:r>
                                      <a:rPr lang="en-US" i="1">
                                        <a:solidFill>
                                          <a:srgbClr val="FEFFFF"/>
                                        </a:solidFill>
                                        <a:latin typeface="Cambria Math" panose="02040503050406030204" pitchFamily="18" charset="0"/>
                                      </a:rPr>
                                      <m:t>0</m:t>
                                    </m:r>
                                  </m:e>
                                  <m:e>
                                    <m:r>
                                      <a:rPr lang="en-US" i="1">
                                        <a:solidFill>
                                          <a:srgbClr val="FEFFFF"/>
                                        </a:solidFill>
                                        <a:latin typeface="Cambria Math" panose="02040503050406030204" pitchFamily="18" charset="0"/>
                                      </a:rPr>
                                      <m:t>1</m:t>
                                    </m:r>
                                  </m:e>
                                </m:mr>
                              </m:m>
                            </m:e>
                          </m:mr>
                        </m:m>
                      </m:e>
                    </m:d>
                  </m:oMath>
                </a14:m>
                <a:endParaRPr lang="en-US" i="1">
                  <a:solidFill>
                    <a:srgbClr val="FF0000"/>
                  </a:solidFill>
                </a:endParaRPr>
              </a:p>
              <a:p>
                <a:pPr>
                  <a:buClr>
                    <a:srgbClr val="FD1F1F"/>
                  </a:buClr>
                </a:pPr>
                <a14:m>
                  <m:oMath xmlns:m="http://schemas.openxmlformats.org/officeDocument/2006/math">
                    <m:r>
                      <a:rPr lang="en-US" i="1">
                        <a:solidFill>
                          <a:srgbClr val="FEFFFF"/>
                        </a:solidFill>
                        <a:latin typeface="Cambria Math" panose="02040503050406030204" pitchFamily="18" charset="0"/>
                      </a:rPr>
                      <m:t>=</m:t>
                    </m:r>
                    <m:d>
                      <m:dPr>
                        <m:begChr m:val="["/>
                        <m:endChr m:val="]"/>
                        <m:ctrlPr>
                          <a:rPr lang="en-US" i="1">
                            <a:solidFill>
                              <a:srgbClr val="FEFFFF"/>
                            </a:solidFill>
                            <a:latin typeface="Cambria Math" panose="02040503050406030204" pitchFamily="18" charset="0"/>
                          </a:rPr>
                        </m:ctrlPr>
                      </m:dPr>
                      <m:e>
                        <m:m>
                          <m:mPr>
                            <m:mcs>
                              <m:mc>
                                <m:mcPr>
                                  <m:count m:val="2"/>
                                  <m:mcJc m:val="center"/>
                                </m:mcPr>
                              </m:mc>
                            </m:mcs>
                            <m:ctrlPr>
                              <a:rPr lang="en-US" i="1">
                                <a:solidFill>
                                  <a:srgbClr val="FEFFFF"/>
                                </a:solidFill>
                                <a:latin typeface="Cambria Math" panose="02040503050406030204" pitchFamily="18" charset="0"/>
                              </a:rPr>
                            </m:ctrlPr>
                          </m:mPr>
                          <m:mr>
                            <m:e>
                              <m:m>
                                <m:mPr>
                                  <m:mcs>
                                    <m:mc>
                                      <m:mcPr>
                                        <m:count m:val="2"/>
                                        <m:mcJc m:val="center"/>
                                      </m:mcPr>
                                    </m:mc>
                                  </m:mcs>
                                  <m:ctrlPr>
                                    <a:rPr lang="en-US" i="1">
                                      <a:solidFill>
                                        <a:srgbClr val="FEFFFF"/>
                                      </a:solidFill>
                                      <a:latin typeface="Cambria Math" panose="02040503050406030204" pitchFamily="18" charset="0"/>
                                    </a:rPr>
                                  </m:ctrlPr>
                                </m:mPr>
                                <m:mr>
                                  <m:e>
                                    <m:r>
                                      <a:rPr lang="en-US" b="0" i="1" smtClean="0">
                                        <a:solidFill>
                                          <a:srgbClr val="FEFFFF"/>
                                        </a:solidFill>
                                        <a:latin typeface="Cambria Math" panose="02040503050406030204" pitchFamily="18" charset="0"/>
                                      </a:rPr>
                                      <m:t>0.166</m:t>
                                    </m:r>
                                  </m:e>
                                  <m:e>
                                    <m:r>
                                      <a:rPr lang="en-US" b="0" i="1" smtClean="0">
                                        <a:solidFill>
                                          <a:srgbClr val="FEFFFF"/>
                                        </a:solidFill>
                                        <a:latin typeface="Cambria Math" panose="02040503050406030204" pitchFamily="18" charset="0"/>
                                      </a:rPr>
                                      <m:t>−</m:t>
                                    </m:r>
                                    <m:r>
                                      <a:rPr lang="en-US" i="1">
                                        <a:solidFill>
                                          <a:srgbClr val="FEFFFF"/>
                                        </a:solidFill>
                                        <a:latin typeface="Cambria Math" panose="02040503050406030204" pitchFamily="18" charset="0"/>
                                      </a:rPr>
                                      <m:t>0</m:t>
                                    </m:r>
                                    <m:r>
                                      <a:rPr lang="en-US" b="0" i="1" smtClean="0">
                                        <a:solidFill>
                                          <a:srgbClr val="FEFFFF"/>
                                        </a:solidFill>
                                        <a:latin typeface="Cambria Math" panose="02040503050406030204" pitchFamily="18" charset="0"/>
                                      </a:rPr>
                                      <m:t>.075</m:t>
                                    </m:r>
                                  </m:e>
                                </m:mr>
                                <m:mr>
                                  <m:e>
                                    <m:r>
                                      <a:rPr lang="en-US" i="1">
                                        <a:solidFill>
                                          <a:srgbClr val="FEFFFF"/>
                                        </a:solidFill>
                                        <a:latin typeface="Cambria Math" panose="02040503050406030204" pitchFamily="18" charset="0"/>
                                      </a:rPr>
                                      <m:t>0</m:t>
                                    </m:r>
                                    <m:r>
                                      <a:rPr lang="en-US" b="0" i="1" smtClean="0">
                                        <a:solidFill>
                                          <a:srgbClr val="FEFFFF"/>
                                        </a:solidFill>
                                        <a:latin typeface="Cambria Math" panose="02040503050406030204" pitchFamily="18" charset="0"/>
                                      </a:rPr>
                                      <m:t>.742</m:t>
                                    </m:r>
                                  </m:e>
                                  <m:e>
                                    <m:r>
                                      <a:rPr lang="en-US" b="0" i="1" smtClean="0">
                                        <a:solidFill>
                                          <a:srgbClr val="FEFFFF"/>
                                        </a:solidFill>
                                        <a:latin typeface="Cambria Math" panose="02040503050406030204" pitchFamily="18" charset="0"/>
                                      </a:rPr>
                                      <m:t>0.667</m:t>
                                    </m:r>
                                  </m:e>
                                </m:mr>
                              </m:m>
                            </m:e>
                            <m:e>
                              <m:m>
                                <m:mPr>
                                  <m:mcs>
                                    <m:mc>
                                      <m:mcPr>
                                        <m:count m:val="2"/>
                                        <m:mcJc m:val="center"/>
                                      </m:mcPr>
                                    </m:mc>
                                  </m:mcs>
                                  <m:ctrlPr>
                                    <a:rPr lang="en-US" i="1">
                                      <a:solidFill>
                                        <a:srgbClr val="FEFFFF"/>
                                      </a:solidFill>
                                      <a:latin typeface="Cambria Math" panose="02040503050406030204" pitchFamily="18" charset="0"/>
                                    </a:rPr>
                                  </m:ctrlPr>
                                </m:mPr>
                                <m:mr>
                                  <m:e>
                                    <m:r>
                                      <a:rPr lang="en-US" i="1">
                                        <a:solidFill>
                                          <a:srgbClr val="FEFFFF"/>
                                        </a:solidFill>
                                        <a:latin typeface="Cambria Math" panose="02040503050406030204" pitchFamily="18" charset="0"/>
                                      </a:rPr>
                                      <m:t>0</m:t>
                                    </m:r>
                                    <m:r>
                                      <a:rPr lang="en-US" b="0" i="1" smtClean="0">
                                        <a:solidFill>
                                          <a:srgbClr val="FEFFFF"/>
                                        </a:solidFill>
                                        <a:latin typeface="Cambria Math" panose="02040503050406030204" pitchFamily="18" charset="0"/>
                                      </a:rPr>
                                      <m:t>.983</m:t>
                                    </m:r>
                                  </m:e>
                                  <m:e>
                                    <m:r>
                                      <a:rPr lang="en-US" b="0" i="1" smtClean="0">
                                        <a:solidFill>
                                          <a:srgbClr val="FEFFFF"/>
                                        </a:solidFill>
                                        <a:latin typeface="Cambria Math" panose="02040503050406030204" pitchFamily="18" charset="0"/>
                                      </a:rPr>
                                      <m:t>1.742</m:t>
                                    </m:r>
                                  </m:e>
                                </m:mr>
                                <m:mr>
                                  <m:e>
                                    <m:r>
                                      <a:rPr lang="en-US" b="0" i="1" smtClean="0">
                                        <a:solidFill>
                                          <a:srgbClr val="FEFFFF"/>
                                        </a:solidFill>
                                        <a:latin typeface="Cambria Math" panose="02040503050406030204" pitchFamily="18" charset="0"/>
                                      </a:rPr>
                                      <m:t>0.075</m:t>
                                    </m:r>
                                  </m:e>
                                  <m:e>
                                    <m:r>
                                      <a:rPr lang="en-US" b="0" i="1" smtClean="0">
                                        <a:solidFill>
                                          <a:srgbClr val="FEFFFF"/>
                                        </a:solidFill>
                                        <a:latin typeface="Cambria Math" panose="02040503050406030204" pitchFamily="18" charset="0"/>
                                      </a:rPr>
                                      <m:t>−1.151</m:t>
                                    </m:r>
                                  </m:e>
                                </m:mr>
                              </m:m>
                            </m:e>
                          </m:mr>
                          <m:mr>
                            <m:e>
                              <m:m>
                                <m:mPr>
                                  <m:mcs>
                                    <m:mc>
                                      <m:mcPr>
                                        <m:count m:val="2"/>
                                        <m:mcJc m:val="center"/>
                                      </m:mcPr>
                                    </m:mc>
                                  </m:mcs>
                                  <m:ctrlPr>
                                    <a:rPr lang="en-US" i="1">
                                      <a:solidFill>
                                        <a:srgbClr val="FEFFFF"/>
                                      </a:solidFill>
                                      <a:latin typeface="Cambria Math" panose="02040503050406030204" pitchFamily="18" charset="0"/>
                                    </a:rPr>
                                  </m:ctrlPr>
                                </m:mPr>
                                <m:mr>
                                  <m:e>
                                    <m:r>
                                      <m:rPr>
                                        <m:brk m:alnAt="7"/>
                                      </m:rPr>
                                      <a:rPr lang="en-US" b="0" i="1" smtClean="0">
                                        <a:solidFill>
                                          <a:srgbClr val="FEFFFF"/>
                                        </a:solidFill>
                                        <a:latin typeface="Cambria Math" panose="02040503050406030204" pitchFamily="18" charset="0"/>
                                      </a:rPr>
                                      <m:t>−</m:t>
                                    </m:r>
                                    <m:r>
                                      <a:rPr lang="en-US" i="1">
                                        <a:solidFill>
                                          <a:srgbClr val="FEFFFF"/>
                                        </a:solidFill>
                                        <a:latin typeface="Cambria Math" panose="02040503050406030204" pitchFamily="18" charset="0"/>
                                      </a:rPr>
                                      <m:t>0</m:t>
                                    </m:r>
                                    <m:r>
                                      <a:rPr lang="en-US" b="0" i="1" smtClean="0">
                                        <a:solidFill>
                                          <a:srgbClr val="FEFFFF"/>
                                        </a:solidFill>
                                        <a:latin typeface="Cambria Math" panose="02040503050406030204" pitchFamily="18" charset="0"/>
                                      </a:rPr>
                                      <m:t>.650</m:t>
                                    </m:r>
                                  </m:e>
                                  <m:e>
                                    <m:r>
                                      <a:rPr lang="en-US" b="0" i="1" smtClean="0">
                                        <a:solidFill>
                                          <a:srgbClr val="FEFFFF"/>
                                        </a:solidFill>
                                        <a:latin typeface="Cambria Math" panose="02040503050406030204" pitchFamily="18" charset="0"/>
                                      </a:rPr>
                                      <m:t>0.741</m:t>
                                    </m:r>
                                  </m:e>
                                </m:mr>
                                <m:mr>
                                  <m:e>
                                    <m:r>
                                      <a:rPr lang="en-US" i="1">
                                        <a:solidFill>
                                          <a:srgbClr val="FEFFFF"/>
                                        </a:solidFill>
                                        <a:latin typeface="Cambria Math" panose="02040503050406030204" pitchFamily="18" charset="0"/>
                                      </a:rPr>
                                      <m:t>0</m:t>
                                    </m:r>
                                  </m:e>
                                  <m:e>
                                    <m:r>
                                      <a:rPr lang="en-US" i="1">
                                        <a:solidFill>
                                          <a:srgbClr val="FEFFFF"/>
                                        </a:solidFill>
                                        <a:latin typeface="Cambria Math" panose="02040503050406030204" pitchFamily="18" charset="0"/>
                                      </a:rPr>
                                      <m:t>0</m:t>
                                    </m:r>
                                  </m:e>
                                </m:mr>
                              </m:m>
                            </m:e>
                            <m:e>
                              <m:m>
                                <m:mPr>
                                  <m:mcs>
                                    <m:mc>
                                      <m:mcPr>
                                        <m:count m:val="2"/>
                                        <m:mcJc m:val="center"/>
                                      </m:mcPr>
                                    </m:mc>
                                  </m:mcs>
                                  <m:ctrlPr>
                                    <a:rPr lang="en-US" i="1">
                                      <a:solidFill>
                                        <a:srgbClr val="FEFFFF"/>
                                      </a:solidFill>
                                      <a:latin typeface="Cambria Math" panose="02040503050406030204" pitchFamily="18" charset="0"/>
                                    </a:rPr>
                                  </m:ctrlPr>
                                </m:mPr>
                                <m:mr>
                                  <m:e>
                                    <m:r>
                                      <a:rPr lang="en-US" b="0" i="1" smtClean="0">
                                        <a:solidFill>
                                          <a:srgbClr val="FEFFFF"/>
                                        </a:solidFill>
                                        <a:latin typeface="Cambria Math" panose="02040503050406030204" pitchFamily="18" charset="0"/>
                                      </a:rPr>
                                      <m:t>0.167</m:t>
                                    </m:r>
                                  </m:e>
                                  <m:e>
                                    <m:r>
                                      <a:rPr lang="en-US" i="1">
                                        <a:solidFill>
                                          <a:srgbClr val="FEFFFF"/>
                                        </a:solidFill>
                                        <a:latin typeface="Cambria Math" panose="02040503050406030204" pitchFamily="18" charset="0"/>
                                      </a:rPr>
                                      <m:t>0</m:t>
                                    </m:r>
                                    <m:r>
                                      <a:rPr lang="en-US" b="0" i="1" smtClean="0">
                                        <a:solidFill>
                                          <a:srgbClr val="FEFFFF"/>
                                        </a:solidFill>
                                        <a:latin typeface="Cambria Math" panose="02040503050406030204" pitchFamily="18" charset="0"/>
                                      </a:rPr>
                                      <m:t>.560</m:t>
                                    </m:r>
                                  </m:e>
                                </m:mr>
                                <m:mr>
                                  <m:e>
                                    <m:r>
                                      <a:rPr lang="en-US" i="1">
                                        <a:solidFill>
                                          <a:srgbClr val="FEFFFF"/>
                                        </a:solidFill>
                                        <a:latin typeface="Cambria Math" panose="02040503050406030204" pitchFamily="18" charset="0"/>
                                      </a:rPr>
                                      <m:t>0</m:t>
                                    </m:r>
                                  </m:e>
                                  <m:e>
                                    <m:r>
                                      <a:rPr lang="en-US" i="1">
                                        <a:solidFill>
                                          <a:srgbClr val="FEFFFF"/>
                                        </a:solidFill>
                                        <a:latin typeface="Cambria Math" panose="02040503050406030204" pitchFamily="18" charset="0"/>
                                      </a:rPr>
                                      <m:t>1</m:t>
                                    </m:r>
                                  </m:e>
                                </m:mr>
                              </m:m>
                            </m:e>
                          </m:mr>
                        </m:m>
                      </m:e>
                    </m:d>
                  </m:oMath>
                </a14:m>
                <a:endParaRPr lang="en-US" i="1">
                  <a:solidFill>
                    <a:srgbClr val="FF0000"/>
                  </a:solidFill>
                </a:endParaRPr>
              </a:p>
              <a:p>
                <a:pPr>
                  <a:buClr>
                    <a:srgbClr val="FD1F1F"/>
                  </a:buClr>
                </a:pPr>
                <a:endParaRPr lang="vi-VN" i="1">
                  <a:solidFill>
                    <a:srgbClr val="FF00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41866" y="2032000"/>
                <a:ext cx="7361163" cy="4394926"/>
              </a:xfrm>
              <a:blipFill>
                <a:blip r:embed="rId2"/>
                <a:stretch>
                  <a:fillRect l="-83" t="-139"/>
                </a:stretch>
              </a:blipFill>
            </p:spPr>
            <p:txBody>
              <a:bodyPr/>
              <a:lstStyle/>
              <a:p>
                <a:r>
                  <a:rPr lang="en-US">
                    <a:noFill/>
                  </a:rPr>
                  <a:t> </a:t>
                </a:r>
              </a:p>
            </p:txBody>
          </p:sp>
        </mc:Fallback>
      </mc:AlternateContent>
    </p:spTree>
    <p:extLst>
      <p:ext uri="{BB962C8B-B14F-4D97-AF65-F5344CB8AC3E}">
        <p14:creationId xmlns:p14="http://schemas.microsoft.com/office/powerpoint/2010/main" val="1223221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541867" y="787400"/>
            <a:ext cx="7145866" cy="778933"/>
          </a:xfrm>
        </p:spPr>
        <p:txBody>
          <a:bodyPr anchor="ctr">
            <a:normAutofit/>
          </a:bodyPr>
          <a:lstStyle/>
          <a:p>
            <a:pPr>
              <a:lnSpc>
                <a:spcPct val="90000"/>
              </a:lnSpc>
            </a:pPr>
            <a:r>
              <a:rPr lang="en-US" sz="2700" b="1">
                <a:solidFill>
                  <a:srgbClr val="FEFFFF"/>
                </a:solidFill>
              </a:rPr>
              <a:t>CÁC PHÉP BIẾN ĐỔI HÌNH HỌC BA CHIỀU</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41866" y="2032000"/>
                <a:ext cx="7544043" cy="4290423"/>
              </a:xfrm>
            </p:spPr>
            <p:txBody>
              <a:bodyPr>
                <a:normAutofit/>
              </a:bodyPr>
              <a:lstStyle/>
              <a:p>
                <a:pPr>
                  <a:buClr>
                    <a:srgbClr val="FD1F1F"/>
                  </a:buClr>
                </a:pPr>
                <a:r>
                  <a:rPr lang="en-US" b="1">
                    <a:solidFill>
                      <a:srgbClr val="FEFFFF"/>
                    </a:solidFill>
                  </a:rPr>
                  <a:t>Phép quay 3 chiều</a:t>
                </a:r>
                <a:endParaRPr lang="en-US">
                  <a:solidFill>
                    <a:srgbClr val="FEFFFF"/>
                  </a:solidFill>
                </a:endParaRPr>
              </a:p>
              <a:p>
                <a:pPr>
                  <a:buClr>
                    <a:srgbClr val="FD1F1F"/>
                  </a:buClr>
                </a:pPr>
                <a:r>
                  <a:rPr lang="en-US" i="1">
                    <a:solidFill>
                      <a:srgbClr val="FF0000"/>
                    </a:solidFill>
                  </a:rPr>
                  <a:t>Giải pt: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𝑃</m:t>
                        </m:r>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𝜃</m:t>
                        </m:r>
                      </m:e>
                    </m:d>
                    <m:r>
                      <a:rPr lang="en-US" b="0" i="1" smtClean="0">
                        <a:solidFill>
                          <a:schemeClr val="bg1"/>
                        </a:solidFill>
                        <a:latin typeface="Cambria Math" panose="02040503050406030204" pitchFamily="18" charset="0"/>
                        <a:ea typeface="Cambria Math" panose="02040503050406030204" pitchFamily="18" charset="0"/>
                      </a:rPr>
                      <m:t>. </m:t>
                    </m:r>
                    <m:r>
                      <a:rPr lang="en-US" b="0" i="1" smtClean="0">
                        <a:solidFill>
                          <a:schemeClr val="bg1"/>
                        </a:solidFill>
                        <a:latin typeface="Cambria Math" panose="02040503050406030204" pitchFamily="18" charset="0"/>
                        <a:ea typeface="Cambria Math" panose="02040503050406030204" pitchFamily="18" charset="0"/>
                      </a:rPr>
                      <m:t>𝑃</m:t>
                    </m:r>
                  </m:oMath>
                </a14:m>
                <a:endParaRPr lang="en-US" b="0" i="1">
                  <a:solidFill>
                    <a:schemeClr val="bg1"/>
                  </a:solidFill>
                  <a:latin typeface="Cambria Math" panose="02040503050406030204" pitchFamily="18" charset="0"/>
                  <a:ea typeface="Cambria Math" panose="02040503050406030204" pitchFamily="18" charset="0"/>
                </a:endParaRPr>
              </a:p>
              <a:p>
                <a:pPr>
                  <a:buClr>
                    <a:srgbClr val="FD1F1F"/>
                  </a:buClr>
                </a:pPr>
                <a14:m>
                  <m:oMath xmlns:m="http://schemas.openxmlformats.org/officeDocument/2006/math">
                    <m:r>
                      <a:rPr lang="en-US" i="1">
                        <a:solidFill>
                          <a:srgbClr val="FEFFFF"/>
                        </a:solidFill>
                        <a:latin typeface="Cambria Math" panose="02040503050406030204" pitchFamily="18" charset="0"/>
                      </a:rPr>
                      <m:t>=</m:t>
                    </m:r>
                    <m:d>
                      <m:dPr>
                        <m:begChr m:val="["/>
                        <m:endChr m:val="]"/>
                        <m:ctrlPr>
                          <a:rPr lang="en-US" i="1">
                            <a:solidFill>
                              <a:srgbClr val="FEFFFF"/>
                            </a:solidFill>
                            <a:latin typeface="Cambria Math" panose="02040503050406030204" pitchFamily="18" charset="0"/>
                          </a:rPr>
                        </m:ctrlPr>
                      </m:dPr>
                      <m:e>
                        <m:m>
                          <m:mPr>
                            <m:mcs>
                              <m:mc>
                                <m:mcPr>
                                  <m:count m:val="2"/>
                                  <m:mcJc m:val="center"/>
                                </m:mcPr>
                              </m:mc>
                            </m:mcs>
                            <m:ctrlPr>
                              <a:rPr lang="en-US" i="1">
                                <a:solidFill>
                                  <a:srgbClr val="FEFFFF"/>
                                </a:solidFill>
                                <a:latin typeface="Cambria Math" panose="02040503050406030204" pitchFamily="18" charset="0"/>
                              </a:rPr>
                            </m:ctrlPr>
                          </m:mPr>
                          <m:mr>
                            <m:e>
                              <m:m>
                                <m:mPr>
                                  <m:mcs>
                                    <m:mc>
                                      <m:mcPr>
                                        <m:count m:val="2"/>
                                        <m:mcJc m:val="center"/>
                                      </m:mcPr>
                                    </m:mc>
                                  </m:mcs>
                                  <m:ctrlPr>
                                    <a:rPr lang="en-US" i="1">
                                      <a:solidFill>
                                        <a:srgbClr val="FEFFFF"/>
                                      </a:solidFill>
                                      <a:latin typeface="Cambria Math" panose="02040503050406030204" pitchFamily="18" charset="0"/>
                                    </a:rPr>
                                  </m:ctrlPr>
                                </m:mPr>
                                <m:mr>
                                  <m:e>
                                    <m:r>
                                      <a:rPr lang="en-US" b="0" i="1" smtClean="0">
                                        <a:solidFill>
                                          <a:srgbClr val="FEFFFF"/>
                                        </a:solidFill>
                                        <a:latin typeface="Cambria Math" panose="02040503050406030204" pitchFamily="18" charset="0"/>
                                      </a:rPr>
                                      <m:t>0.166</m:t>
                                    </m:r>
                                  </m:e>
                                  <m:e>
                                    <m:r>
                                      <a:rPr lang="en-US" b="0" i="1" smtClean="0">
                                        <a:solidFill>
                                          <a:srgbClr val="FEFFFF"/>
                                        </a:solidFill>
                                        <a:latin typeface="Cambria Math" panose="02040503050406030204" pitchFamily="18" charset="0"/>
                                      </a:rPr>
                                      <m:t>−</m:t>
                                    </m:r>
                                    <m:r>
                                      <a:rPr lang="en-US" i="1">
                                        <a:solidFill>
                                          <a:srgbClr val="FEFFFF"/>
                                        </a:solidFill>
                                        <a:latin typeface="Cambria Math" panose="02040503050406030204" pitchFamily="18" charset="0"/>
                                      </a:rPr>
                                      <m:t>0</m:t>
                                    </m:r>
                                    <m:r>
                                      <a:rPr lang="en-US" b="0" i="1" smtClean="0">
                                        <a:solidFill>
                                          <a:srgbClr val="FEFFFF"/>
                                        </a:solidFill>
                                        <a:latin typeface="Cambria Math" panose="02040503050406030204" pitchFamily="18" charset="0"/>
                                      </a:rPr>
                                      <m:t>.075</m:t>
                                    </m:r>
                                  </m:e>
                                </m:mr>
                                <m:mr>
                                  <m:e>
                                    <m:r>
                                      <a:rPr lang="en-US" i="1">
                                        <a:solidFill>
                                          <a:srgbClr val="FEFFFF"/>
                                        </a:solidFill>
                                        <a:latin typeface="Cambria Math" panose="02040503050406030204" pitchFamily="18" charset="0"/>
                                      </a:rPr>
                                      <m:t>0</m:t>
                                    </m:r>
                                    <m:r>
                                      <a:rPr lang="en-US" b="0" i="1" smtClean="0">
                                        <a:solidFill>
                                          <a:srgbClr val="FEFFFF"/>
                                        </a:solidFill>
                                        <a:latin typeface="Cambria Math" panose="02040503050406030204" pitchFamily="18" charset="0"/>
                                      </a:rPr>
                                      <m:t>.742</m:t>
                                    </m:r>
                                  </m:e>
                                  <m:e>
                                    <m:r>
                                      <a:rPr lang="en-US" b="0" i="1" smtClean="0">
                                        <a:solidFill>
                                          <a:srgbClr val="FEFFFF"/>
                                        </a:solidFill>
                                        <a:latin typeface="Cambria Math" panose="02040503050406030204" pitchFamily="18" charset="0"/>
                                      </a:rPr>
                                      <m:t>0.667</m:t>
                                    </m:r>
                                  </m:e>
                                </m:mr>
                              </m:m>
                            </m:e>
                            <m:e>
                              <m:m>
                                <m:mPr>
                                  <m:mcs>
                                    <m:mc>
                                      <m:mcPr>
                                        <m:count m:val="2"/>
                                        <m:mcJc m:val="center"/>
                                      </m:mcPr>
                                    </m:mc>
                                  </m:mcs>
                                  <m:ctrlPr>
                                    <a:rPr lang="en-US" i="1">
                                      <a:solidFill>
                                        <a:srgbClr val="FEFFFF"/>
                                      </a:solidFill>
                                      <a:latin typeface="Cambria Math" panose="02040503050406030204" pitchFamily="18" charset="0"/>
                                    </a:rPr>
                                  </m:ctrlPr>
                                </m:mPr>
                                <m:mr>
                                  <m:e>
                                    <m:r>
                                      <a:rPr lang="en-US" i="1">
                                        <a:solidFill>
                                          <a:srgbClr val="FEFFFF"/>
                                        </a:solidFill>
                                        <a:latin typeface="Cambria Math" panose="02040503050406030204" pitchFamily="18" charset="0"/>
                                      </a:rPr>
                                      <m:t>0</m:t>
                                    </m:r>
                                    <m:r>
                                      <a:rPr lang="en-US" b="0" i="1" smtClean="0">
                                        <a:solidFill>
                                          <a:srgbClr val="FEFFFF"/>
                                        </a:solidFill>
                                        <a:latin typeface="Cambria Math" panose="02040503050406030204" pitchFamily="18" charset="0"/>
                                      </a:rPr>
                                      <m:t>.983</m:t>
                                    </m:r>
                                  </m:e>
                                  <m:e>
                                    <m:r>
                                      <a:rPr lang="en-US" b="0" i="1" smtClean="0">
                                        <a:solidFill>
                                          <a:srgbClr val="FEFFFF"/>
                                        </a:solidFill>
                                        <a:latin typeface="Cambria Math" panose="02040503050406030204" pitchFamily="18" charset="0"/>
                                      </a:rPr>
                                      <m:t>1.742</m:t>
                                    </m:r>
                                  </m:e>
                                </m:mr>
                                <m:mr>
                                  <m:e>
                                    <m:r>
                                      <a:rPr lang="en-US" b="0" i="1" smtClean="0">
                                        <a:solidFill>
                                          <a:srgbClr val="FEFFFF"/>
                                        </a:solidFill>
                                        <a:latin typeface="Cambria Math" panose="02040503050406030204" pitchFamily="18" charset="0"/>
                                      </a:rPr>
                                      <m:t>0.075</m:t>
                                    </m:r>
                                  </m:e>
                                  <m:e>
                                    <m:r>
                                      <a:rPr lang="en-US" b="0" i="1" smtClean="0">
                                        <a:solidFill>
                                          <a:srgbClr val="FEFFFF"/>
                                        </a:solidFill>
                                        <a:latin typeface="Cambria Math" panose="02040503050406030204" pitchFamily="18" charset="0"/>
                                      </a:rPr>
                                      <m:t>−1.151</m:t>
                                    </m:r>
                                  </m:e>
                                </m:mr>
                              </m:m>
                            </m:e>
                          </m:mr>
                          <m:mr>
                            <m:e>
                              <m:m>
                                <m:mPr>
                                  <m:mcs>
                                    <m:mc>
                                      <m:mcPr>
                                        <m:count m:val="2"/>
                                        <m:mcJc m:val="center"/>
                                      </m:mcPr>
                                    </m:mc>
                                  </m:mcs>
                                  <m:ctrlPr>
                                    <a:rPr lang="en-US" i="1">
                                      <a:solidFill>
                                        <a:srgbClr val="FEFFFF"/>
                                      </a:solidFill>
                                      <a:latin typeface="Cambria Math" panose="02040503050406030204" pitchFamily="18" charset="0"/>
                                    </a:rPr>
                                  </m:ctrlPr>
                                </m:mPr>
                                <m:mr>
                                  <m:e>
                                    <m:r>
                                      <m:rPr>
                                        <m:brk m:alnAt="7"/>
                                      </m:rPr>
                                      <a:rPr lang="en-US" b="0" i="1" smtClean="0">
                                        <a:solidFill>
                                          <a:srgbClr val="FEFFFF"/>
                                        </a:solidFill>
                                        <a:latin typeface="Cambria Math" panose="02040503050406030204" pitchFamily="18" charset="0"/>
                                      </a:rPr>
                                      <m:t>−</m:t>
                                    </m:r>
                                    <m:r>
                                      <a:rPr lang="en-US" i="1">
                                        <a:solidFill>
                                          <a:srgbClr val="FEFFFF"/>
                                        </a:solidFill>
                                        <a:latin typeface="Cambria Math" panose="02040503050406030204" pitchFamily="18" charset="0"/>
                                      </a:rPr>
                                      <m:t>0</m:t>
                                    </m:r>
                                    <m:r>
                                      <a:rPr lang="en-US" b="0" i="1" smtClean="0">
                                        <a:solidFill>
                                          <a:srgbClr val="FEFFFF"/>
                                        </a:solidFill>
                                        <a:latin typeface="Cambria Math" panose="02040503050406030204" pitchFamily="18" charset="0"/>
                                      </a:rPr>
                                      <m:t>.650</m:t>
                                    </m:r>
                                  </m:e>
                                  <m:e>
                                    <m:r>
                                      <a:rPr lang="en-US" b="0" i="1" smtClean="0">
                                        <a:solidFill>
                                          <a:srgbClr val="FEFFFF"/>
                                        </a:solidFill>
                                        <a:latin typeface="Cambria Math" panose="02040503050406030204" pitchFamily="18" charset="0"/>
                                      </a:rPr>
                                      <m:t>0.741</m:t>
                                    </m:r>
                                  </m:e>
                                </m:mr>
                                <m:mr>
                                  <m:e>
                                    <m:r>
                                      <a:rPr lang="en-US" i="1">
                                        <a:solidFill>
                                          <a:srgbClr val="FEFFFF"/>
                                        </a:solidFill>
                                        <a:latin typeface="Cambria Math" panose="02040503050406030204" pitchFamily="18" charset="0"/>
                                      </a:rPr>
                                      <m:t>0</m:t>
                                    </m:r>
                                  </m:e>
                                  <m:e>
                                    <m:r>
                                      <a:rPr lang="en-US" i="1">
                                        <a:solidFill>
                                          <a:srgbClr val="FEFFFF"/>
                                        </a:solidFill>
                                        <a:latin typeface="Cambria Math" panose="02040503050406030204" pitchFamily="18" charset="0"/>
                                      </a:rPr>
                                      <m:t>0</m:t>
                                    </m:r>
                                  </m:e>
                                </m:mr>
                              </m:m>
                            </m:e>
                            <m:e>
                              <m:m>
                                <m:mPr>
                                  <m:mcs>
                                    <m:mc>
                                      <m:mcPr>
                                        <m:count m:val="2"/>
                                        <m:mcJc m:val="center"/>
                                      </m:mcPr>
                                    </m:mc>
                                  </m:mcs>
                                  <m:ctrlPr>
                                    <a:rPr lang="en-US" i="1">
                                      <a:solidFill>
                                        <a:srgbClr val="FEFFFF"/>
                                      </a:solidFill>
                                      <a:latin typeface="Cambria Math" panose="02040503050406030204" pitchFamily="18" charset="0"/>
                                    </a:rPr>
                                  </m:ctrlPr>
                                </m:mPr>
                                <m:mr>
                                  <m:e>
                                    <m:r>
                                      <a:rPr lang="en-US" b="0" i="1" smtClean="0">
                                        <a:solidFill>
                                          <a:srgbClr val="FEFFFF"/>
                                        </a:solidFill>
                                        <a:latin typeface="Cambria Math" panose="02040503050406030204" pitchFamily="18" charset="0"/>
                                      </a:rPr>
                                      <m:t>0.167</m:t>
                                    </m:r>
                                  </m:e>
                                  <m:e>
                                    <m:r>
                                      <a:rPr lang="en-US" i="1">
                                        <a:solidFill>
                                          <a:srgbClr val="FEFFFF"/>
                                        </a:solidFill>
                                        <a:latin typeface="Cambria Math" panose="02040503050406030204" pitchFamily="18" charset="0"/>
                                      </a:rPr>
                                      <m:t>0</m:t>
                                    </m:r>
                                    <m:r>
                                      <a:rPr lang="en-US" b="0" i="1" smtClean="0">
                                        <a:solidFill>
                                          <a:srgbClr val="FEFFFF"/>
                                        </a:solidFill>
                                        <a:latin typeface="Cambria Math" panose="02040503050406030204" pitchFamily="18" charset="0"/>
                                      </a:rPr>
                                      <m:t>.560</m:t>
                                    </m:r>
                                  </m:e>
                                </m:mr>
                                <m:mr>
                                  <m:e>
                                    <m:r>
                                      <a:rPr lang="en-US" i="1">
                                        <a:solidFill>
                                          <a:srgbClr val="FEFFFF"/>
                                        </a:solidFill>
                                        <a:latin typeface="Cambria Math" panose="02040503050406030204" pitchFamily="18" charset="0"/>
                                      </a:rPr>
                                      <m:t>0</m:t>
                                    </m:r>
                                  </m:e>
                                  <m:e>
                                    <m:r>
                                      <a:rPr lang="en-US" i="1">
                                        <a:solidFill>
                                          <a:srgbClr val="FEFFFF"/>
                                        </a:solidFill>
                                        <a:latin typeface="Cambria Math" panose="02040503050406030204" pitchFamily="18" charset="0"/>
                                      </a:rPr>
                                      <m:t>1</m:t>
                                    </m:r>
                                  </m:e>
                                </m:mr>
                              </m:m>
                            </m:e>
                          </m:mr>
                        </m:m>
                      </m:e>
                    </m:d>
                    <m:r>
                      <a:rPr lang="en-US" b="0" i="1" smtClean="0">
                        <a:solidFill>
                          <a:srgbClr val="FEFFFF"/>
                        </a:solidFill>
                        <a:latin typeface="Cambria Math" panose="02040503050406030204" pitchFamily="18" charset="0"/>
                      </a:rPr>
                      <m:t>.</m:t>
                    </m:r>
                    <m:d>
                      <m:dPr>
                        <m:begChr m:val="["/>
                        <m:endChr m:val="]"/>
                        <m:ctrlPr>
                          <a:rPr lang="en-US" i="1">
                            <a:solidFill>
                              <a:schemeClr val="bg1"/>
                            </a:solidFill>
                            <a:latin typeface="Cambria Math" panose="02040503050406030204" pitchFamily="18" charset="0"/>
                          </a:rPr>
                        </m:ctrlPr>
                      </m:dPr>
                      <m:e>
                        <m:m>
                          <m:mPr>
                            <m:mcs>
                              <m:mc>
                                <m:mcPr>
                                  <m:count m:val="3"/>
                                  <m:mcJc m:val="center"/>
                                </m:mcPr>
                              </m:mc>
                            </m:mcs>
                            <m:ctrlPr>
                              <a:rPr lang="en-US" i="1" smtClean="0">
                                <a:solidFill>
                                  <a:schemeClr val="bg1"/>
                                </a:solidFill>
                                <a:latin typeface="Cambria Math" panose="02040503050406030204" pitchFamily="18" charset="0"/>
                              </a:rPr>
                            </m:ctrlPr>
                          </m:mPr>
                          <m:mr>
                            <m:e>
                              <m:r>
                                <m:rPr>
                                  <m:brk m:alnAt="7"/>
                                </m:rPr>
                                <a:rPr lang="en-US" b="0" i="1" smtClean="0">
                                  <a:solidFill>
                                    <a:schemeClr val="bg1"/>
                                  </a:solidFill>
                                  <a:latin typeface="Cambria Math" panose="02040503050406030204" pitchFamily="18" charset="0"/>
                                </a:rPr>
                                <m:t>0</m:t>
                              </m:r>
                            </m:e>
                            <m:e>
                              <m:r>
                                <a:rPr lang="en-US" b="0" i="1" smtClean="0">
                                  <a:solidFill>
                                    <a:schemeClr val="bg1"/>
                                  </a:solidFill>
                                  <a:latin typeface="Cambria Math" panose="02040503050406030204" pitchFamily="18" charset="0"/>
                                </a:rPr>
                                <m:t>0</m:t>
                              </m:r>
                            </m:e>
                            <m:e>
                              <m:m>
                                <m:mPr>
                                  <m:mcs>
                                    <m:mc>
                                      <m:mcPr>
                                        <m:count m:val="3"/>
                                        <m:mcJc m:val="center"/>
                                      </m:mcPr>
                                    </m:mc>
                                  </m:mcs>
                                  <m:ctrlPr>
                                    <a:rPr lang="en-US" i="1" smtClean="0">
                                      <a:solidFill>
                                        <a:schemeClr val="bg1"/>
                                      </a:solidFill>
                                      <a:latin typeface="Cambria Math" panose="02040503050406030204" pitchFamily="18" charset="0"/>
                                    </a:rPr>
                                  </m:ctrlPr>
                                </m:mPr>
                                <m:mr>
                                  <m:e>
                                    <m:r>
                                      <m:rPr>
                                        <m:brk m:alnAt="7"/>
                                      </m:rPr>
                                      <a:rPr lang="en-US" b="0" i="1" smtClean="0">
                                        <a:solidFill>
                                          <a:schemeClr val="bg1"/>
                                        </a:solidFill>
                                        <a:latin typeface="Cambria Math" panose="02040503050406030204" pitchFamily="18" charset="0"/>
                                      </a:rPr>
                                      <m:t>1</m:t>
                                    </m:r>
                                  </m:e>
                                  <m:e>
                                    <m:r>
                                      <a:rPr lang="en-US" b="0" i="1" smtClean="0">
                                        <a:solidFill>
                                          <a:schemeClr val="bg1"/>
                                        </a:solidFill>
                                        <a:latin typeface="Cambria Math" panose="02040503050406030204" pitchFamily="18" charset="0"/>
                                      </a:rPr>
                                      <m:t>1</m:t>
                                    </m:r>
                                  </m:e>
                                  <m:e>
                                    <m:m>
                                      <m:mPr>
                                        <m:mcs>
                                          <m:mc>
                                            <m:mcPr>
                                              <m:count m:val="3"/>
                                              <m:mcJc m:val="center"/>
                                            </m:mcPr>
                                          </m:mc>
                                        </m:mcs>
                                        <m:ctrlPr>
                                          <a:rPr lang="en-US" i="1" smtClean="0">
                                            <a:solidFill>
                                              <a:schemeClr val="bg1"/>
                                            </a:solidFill>
                                            <a:latin typeface="Cambria Math" panose="02040503050406030204" pitchFamily="18" charset="0"/>
                                          </a:rPr>
                                        </m:ctrlPr>
                                      </m:mPr>
                                      <m:mr>
                                        <m:e>
                                          <m:r>
                                            <m:rPr>
                                              <m:brk m:alnAt="7"/>
                                            </m:rPr>
                                            <a:rPr lang="en-US" b="0" i="1" smtClean="0">
                                              <a:solidFill>
                                                <a:schemeClr val="bg1"/>
                                              </a:solidFill>
                                              <a:latin typeface="Cambria Math" panose="02040503050406030204" pitchFamily="18" charset="0"/>
                                            </a:rPr>
                                            <m:t>0</m:t>
                                          </m:r>
                                        </m:e>
                                        <m:e>
                                          <m:r>
                                            <a:rPr lang="en-US" b="0" i="1" smtClean="0">
                                              <a:solidFill>
                                                <a:schemeClr val="bg1"/>
                                              </a:solidFill>
                                              <a:latin typeface="Cambria Math" panose="02040503050406030204" pitchFamily="18" charset="0"/>
                                            </a:rPr>
                                            <m:t>0</m:t>
                                          </m:r>
                                        </m:e>
                                        <m:e>
                                          <m:m>
                                            <m:mPr>
                                              <m:mcs>
                                                <m:mc>
                                                  <m:mcPr>
                                                    <m:count m:val="2"/>
                                                    <m:mcJc m:val="center"/>
                                                  </m:mcPr>
                                                </m:mc>
                                              </m:mcs>
                                              <m:ctrlPr>
                                                <a:rPr lang="en-US" i="1" smtClean="0">
                                                  <a:solidFill>
                                                    <a:schemeClr val="bg1"/>
                                                  </a:solidFill>
                                                  <a:latin typeface="Cambria Math" panose="02040503050406030204" pitchFamily="18" charset="0"/>
                                                </a:rPr>
                                              </m:ctrlPr>
                                            </m:mPr>
                                            <m:mr>
                                              <m:e>
                                                <m:r>
                                                  <m:rPr>
                                                    <m:brk m:alnAt="7"/>
                                                  </m:rPr>
                                                  <a:rPr lang="en-US" b="0" i="1" smtClean="0">
                                                    <a:solidFill>
                                                      <a:schemeClr val="bg1"/>
                                                    </a:solidFill>
                                                    <a:latin typeface="Cambria Math" panose="02040503050406030204" pitchFamily="18" charset="0"/>
                                                  </a:rPr>
                                                  <m:t>1</m:t>
                                                </m:r>
                                              </m:e>
                                              <m:e>
                                                <m:r>
                                                  <a:rPr lang="en-US" b="0" i="1" smtClean="0">
                                                    <a:solidFill>
                                                      <a:schemeClr val="bg1"/>
                                                    </a:solidFill>
                                                    <a:latin typeface="Cambria Math" panose="02040503050406030204" pitchFamily="18" charset="0"/>
                                                  </a:rPr>
                                                  <m:t>1</m:t>
                                                </m:r>
                                              </m:e>
                                            </m:mr>
                                          </m:m>
                                        </m:e>
                                      </m:mr>
                                    </m:m>
                                  </m:e>
                                </m:mr>
                              </m:m>
                            </m:e>
                          </m:mr>
                          <m:mr>
                            <m:e>
                              <m:r>
                                <a:rPr lang="en-US" b="0" i="1" smtClean="0">
                                  <a:solidFill>
                                    <a:schemeClr val="bg1"/>
                                  </a:solidFill>
                                  <a:latin typeface="Cambria Math" panose="02040503050406030204" pitchFamily="18" charset="0"/>
                                </a:rPr>
                                <m:t>1</m:t>
                              </m:r>
                            </m:e>
                            <m:e>
                              <m:r>
                                <a:rPr lang="en-US" b="0" i="1" smtClean="0">
                                  <a:solidFill>
                                    <a:schemeClr val="bg1"/>
                                  </a:solidFill>
                                  <a:latin typeface="Cambria Math" panose="02040503050406030204" pitchFamily="18" charset="0"/>
                                </a:rPr>
                                <m:t>1</m:t>
                              </m:r>
                            </m:e>
                            <m:e>
                              <m:m>
                                <m:mPr>
                                  <m:mcs>
                                    <m:mc>
                                      <m:mcPr>
                                        <m:count m:val="3"/>
                                        <m:mcJc m:val="center"/>
                                      </m:mcPr>
                                    </m:mc>
                                  </m:mcs>
                                  <m:ctrlPr>
                                    <a:rPr lang="en-US" i="1" smtClean="0">
                                      <a:solidFill>
                                        <a:schemeClr val="bg1"/>
                                      </a:solidFill>
                                      <a:latin typeface="Cambria Math" panose="02040503050406030204" pitchFamily="18" charset="0"/>
                                    </a:rPr>
                                  </m:ctrlPr>
                                </m:mPr>
                                <m:mr>
                                  <m:e>
                                    <m:r>
                                      <m:rPr>
                                        <m:brk m:alnAt="7"/>
                                      </m:rPr>
                                      <a:rPr lang="en-US" b="0" i="1" smtClean="0">
                                        <a:solidFill>
                                          <a:schemeClr val="bg1"/>
                                        </a:solidFill>
                                        <a:latin typeface="Cambria Math" panose="02040503050406030204" pitchFamily="18" charset="0"/>
                                      </a:rPr>
                                      <m:t>1</m:t>
                                    </m:r>
                                  </m:e>
                                  <m:e>
                                    <m:r>
                                      <a:rPr lang="en-US" b="0" i="1" smtClean="0">
                                        <a:solidFill>
                                          <a:schemeClr val="bg1"/>
                                        </a:solidFill>
                                        <a:latin typeface="Cambria Math" panose="02040503050406030204" pitchFamily="18" charset="0"/>
                                      </a:rPr>
                                      <m:t>1</m:t>
                                    </m:r>
                                  </m:e>
                                  <m:e>
                                    <m:m>
                                      <m:mPr>
                                        <m:mcs>
                                          <m:mc>
                                            <m:mcPr>
                                              <m:count m:val="3"/>
                                              <m:mcJc m:val="center"/>
                                            </m:mcPr>
                                          </m:mc>
                                        </m:mcs>
                                        <m:ctrlPr>
                                          <a:rPr lang="en-US" i="1" smtClean="0">
                                            <a:solidFill>
                                              <a:schemeClr val="bg1"/>
                                            </a:solidFill>
                                            <a:latin typeface="Cambria Math" panose="02040503050406030204" pitchFamily="18" charset="0"/>
                                          </a:rPr>
                                        </m:ctrlPr>
                                      </m:mPr>
                                      <m:mr>
                                        <m:e>
                                          <m:r>
                                            <m:rPr>
                                              <m:brk m:alnAt="7"/>
                                            </m:rPr>
                                            <a:rPr lang="en-US" b="0" i="1" smtClean="0">
                                              <a:solidFill>
                                                <a:schemeClr val="bg1"/>
                                              </a:solidFill>
                                              <a:latin typeface="Cambria Math" panose="02040503050406030204" pitchFamily="18" charset="0"/>
                                            </a:rPr>
                                            <m:t>0</m:t>
                                          </m:r>
                                        </m:e>
                                        <m:e>
                                          <m:r>
                                            <a:rPr lang="en-US" b="0" i="1" smtClean="0">
                                              <a:solidFill>
                                                <a:schemeClr val="bg1"/>
                                              </a:solidFill>
                                              <a:latin typeface="Cambria Math" panose="02040503050406030204" pitchFamily="18" charset="0"/>
                                            </a:rPr>
                                            <m:t>0</m:t>
                                          </m:r>
                                        </m:e>
                                        <m:e>
                                          <m:m>
                                            <m:mPr>
                                              <m:mcs>
                                                <m:mc>
                                                  <m:mcPr>
                                                    <m:count m:val="2"/>
                                                    <m:mcJc m:val="center"/>
                                                  </m:mcPr>
                                                </m:mc>
                                              </m:mcs>
                                              <m:ctrlPr>
                                                <a:rPr lang="en-US" i="1" smtClean="0">
                                                  <a:solidFill>
                                                    <a:schemeClr val="bg1"/>
                                                  </a:solidFill>
                                                  <a:latin typeface="Cambria Math" panose="02040503050406030204" pitchFamily="18" charset="0"/>
                                                </a:rPr>
                                              </m:ctrlPr>
                                            </m:mPr>
                                            <m:mr>
                                              <m:e>
                                                <m:r>
                                                  <m:rPr>
                                                    <m:brk m:alnAt="7"/>
                                                  </m:rPr>
                                                  <a:rPr lang="en-US" b="0" i="1" smtClean="0">
                                                    <a:solidFill>
                                                      <a:schemeClr val="bg1"/>
                                                    </a:solidFill>
                                                    <a:latin typeface="Cambria Math" panose="02040503050406030204" pitchFamily="18" charset="0"/>
                                                  </a:rPr>
                                                  <m:t>0</m:t>
                                                </m:r>
                                              </m:e>
                                              <m:e>
                                                <m:r>
                                                  <a:rPr lang="en-US" b="0" i="1" smtClean="0">
                                                    <a:solidFill>
                                                      <a:schemeClr val="bg1"/>
                                                    </a:solidFill>
                                                    <a:latin typeface="Cambria Math" panose="02040503050406030204" pitchFamily="18" charset="0"/>
                                                  </a:rPr>
                                                  <m:t>0</m:t>
                                                </m:r>
                                              </m:e>
                                            </m:mr>
                                          </m:m>
                                        </m:e>
                                      </m:mr>
                                    </m:m>
                                  </m:e>
                                </m:mr>
                              </m:m>
                            </m:e>
                          </m:mr>
                          <m:mr>
                            <m:e>
                              <m:m>
                                <m:mPr>
                                  <m:mcs>
                                    <m:mc>
                                      <m:mcPr>
                                        <m:count m:val="1"/>
                                        <m:mcJc m:val="center"/>
                                      </m:mcPr>
                                    </m:mc>
                                  </m:mcs>
                                  <m:ctrlPr>
                                    <a:rPr lang="en-US" i="1" smtClean="0">
                                      <a:solidFill>
                                        <a:schemeClr val="bg1"/>
                                      </a:solidFill>
                                      <a:latin typeface="Cambria Math" panose="02040503050406030204" pitchFamily="18" charset="0"/>
                                    </a:rPr>
                                  </m:ctrlPr>
                                </m:mPr>
                                <m:mr>
                                  <m:e>
                                    <m:r>
                                      <m:rPr>
                                        <m:brk m:alnAt="7"/>
                                      </m:rPr>
                                      <a:rPr lang="en-US" b="0" i="1" smtClean="0">
                                        <a:solidFill>
                                          <a:schemeClr val="bg1"/>
                                        </a:solidFill>
                                        <a:latin typeface="Cambria Math" panose="02040503050406030204" pitchFamily="18" charset="0"/>
                                      </a:rPr>
                                      <m:t>1</m:t>
                                    </m:r>
                                  </m:e>
                                </m:mr>
                                <m:mr>
                                  <m:e>
                                    <m:r>
                                      <a:rPr lang="en-US" b="0" i="1" smtClean="0">
                                        <a:solidFill>
                                          <a:schemeClr val="bg1"/>
                                        </a:solidFill>
                                        <a:latin typeface="Cambria Math" panose="02040503050406030204" pitchFamily="18" charset="0"/>
                                      </a:rPr>
                                      <m:t>1</m:t>
                                    </m:r>
                                  </m:e>
                                </m:mr>
                              </m:m>
                            </m:e>
                            <m:e>
                              <m:m>
                                <m:mPr>
                                  <m:mcs>
                                    <m:mc>
                                      <m:mcPr>
                                        <m:count m:val="1"/>
                                        <m:mcJc m:val="center"/>
                                      </m:mcPr>
                                    </m:mc>
                                  </m:mcs>
                                  <m:ctrlPr>
                                    <a:rPr lang="en-US" i="1" smtClean="0">
                                      <a:solidFill>
                                        <a:schemeClr val="bg1"/>
                                      </a:solidFill>
                                      <a:latin typeface="Cambria Math" panose="02040503050406030204" pitchFamily="18" charset="0"/>
                                    </a:rPr>
                                  </m:ctrlPr>
                                </m:mPr>
                                <m:mr>
                                  <m:e>
                                    <m:r>
                                      <m:rPr>
                                        <m:brk m:alnAt="7"/>
                                      </m:rPr>
                                      <a:rPr lang="en-US" b="0" i="1" smtClean="0">
                                        <a:solidFill>
                                          <a:schemeClr val="bg1"/>
                                        </a:solidFill>
                                        <a:latin typeface="Cambria Math" panose="02040503050406030204" pitchFamily="18" charset="0"/>
                                      </a:rPr>
                                      <m:t>0</m:t>
                                    </m:r>
                                  </m:e>
                                </m:mr>
                                <m:mr>
                                  <m:e>
                                    <m:r>
                                      <a:rPr lang="en-US" b="0" i="1" smtClean="0">
                                        <a:solidFill>
                                          <a:schemeClr val="bg1"/>
                                        </a:solidFill>
                                        <a:latin typeface="Cambria Math" panose="02040503050406030204" pitchFamily="18" charset="0"/>
                                      </a:rPr>
                                      <m:t>1</m:t>
                                    </m:r>
                                  </m:e>
                                </m:mr>
                              </m:m>
                            </m:e>
                            <m:e>
                              <m:m>
                                <m:mPr>
                                  <m:mcs>
                                    <m:mc>
                                      <m:mcPr>
                                        <m:count m:val="3"/>
                                        <m:mcJc m:val="center"/>
                                      </m:mcPr>
                                    </m:mc>
                                  </m:mcs>
                                  <m:ctrlPr>
                                    <a:rPr lang="en-US" i="1" smtClean="0">
                                      <a:solidFill>
                                        <a:schemeClr val="bg1"/>
                                      </a:solidFill>
                                      <a:latin typeface="Cambria Math" panose="02040503050406030204" pitchFamily="18" charset="0"/>
                                    </a:rPr>
                                  </m:ctrlPr>
                                </m:mPr>
                                <m:mr>
                                  <m:e>
                                    <m:m>
                                      <m:mPr>
                                        <m:mcs>
                                          <m:mc>
                                            <m:mcPr>
                                              <m:count m:val="1"/>
                                              <m:mcJc m:val="center"/>
                                            </m:mcPr>
                                          </m:mc>
                                        </m:mcs>
                                        <m:ctrlPr>
                                          <a:rPr lang="en-US" i="1" smtClean="0">
                                            <a:solidFill>
                                              <a:schemeClr val="bg1"/>
                                            </a:solidFill>
                                            <a:latin typeface="Cambria Math" panose="02040503050406030204" pitchFamily="18" charset="0"/>
                                          </a:rPr>
                                        </m:ctrlPr>
                                      </m:mPr>
                                      <m:mr>
                                        <m:e>
                                          <m:r>
                                            <m:rPr>
                                              <m:brk m:alnAt="7"/>
                                            </m:rPr>
                                            <a:rPr lang="en-US" b="0" i="1" smtClean="0">
                                              <a:solidFill>
                                                <a:schemeClr val="bg1"/>
                                              </a:solidFill>
                                              <a:latin typeface="Cambria Math" panose="02040503050406030204" pitchFamily="18" charset="0"/>
                                            </a:rPr>
                                            <m:t>0</m:t>
                                          </m:r>
                                        </m:e>
                                      </m:mr>
                                      <m:mr>
                                        <m:e>
                                          <m:r>
                                            <a:rPr lang="en-US" b="0" i="1" smtClean="0">
                                              <a:solidFill>
                                                <a:schemeClr val="bg1"/>
                                              </a:solidFill>
                                              <a:latin typeface="Cambria Math" panose="02040503050406030204" pitchFamily="18" charset="0"/>
                                            </a:rPr>
                                            <m:t>1</m:t>
                                          </m:r>
                                        </m:e>
                                      </m:mr>
                                    </m:m>
                                  </m:e>
                                  <m:e>
                                    <m:m>
                                      <m:mPr>
                                        <m:mcs>
                                          <m:mc>
                                            <m:mcPr>
                                              <m:count m:val="1"/>
                                              <m:mcJc m:val="center"/>
                                            </m:mcPr>
                                          </m:mc>
                                        </m:mcs>
                                        <m:ctrlPr>
                                          <a:rPr lang="en-US" i="1" smtClean="0">
                                            <a:solidFill>
                                              <a:schemeClr val="bg1"/>
                                            </a:solidFill>
                                            <a:latin typeface="Cambria Math" panose="02040503050406030204" pitchFamily="18" charset="0"/>
                                          </a:rPr>
                                        </m:ctrlPr>
                                      </m:mPr>
                                      <m:mr>
                                        <m:e>
                                          <m:r>
                                            <m:rPr>
                                              <m:brk m:alnAt="7"/>
                                            </m:rPr>
                                            <a:rPr lang="en-US" b="0" i="1" smtClean="0">
                                              <a:solidFill>
                                                <a:schemeClr val="bg1"/>
                                              </a:solidFill>
                                              <a:latin typeface="Cambria Math" panose="02040503050406030204" pitchFamily="18" charset="0"/>
                                            </a:rPr>
                                            <m:t>1</m:t>
                                          </m:r>
                                        </m:e>
                                      </m:mr>
                                      <m:mr>
                                        <m:e>
                                          <m:r>
                                            <a:rPr lang="en-US" b="0" i="1" smtClean="0">
                                              <a:solidFill>
                                                <a:schemeClr val="bg1"/>
                                              </a:solidFill>
                                              <a:latin typeface="Cambria Math" panose="02040503050406030204" pitchFamily="18" charset="0"/>
                                            </a:rPr>
                                            <m:t>1</m:t>
                                          </m:r>
                                        </m:e>
                                      </m:mr>
                                    </m:m>
                                  </m:e>
                                  <m:e>
                                    <m:m>
                                      <m:mPr>
                                        <m:mcs>
                                          <m:mc>
                                            <m:mcPr>
                                              <m:count m:val="1"/>
                                              <m:mcJc m:val="center"/>
                                            </m:mcPr>
                                          </m:mc>
                                        </m:mcs>
                                        <m:ctrlPr>
                                          <a:rPr lang="en-US" i="1" smtClean="0">
                                            <a:solidFill>
                                              <a:schemeClr val="bg1"/>
                                            </a:solidFill>
                                            <a:latin typeface="Cambria Math" panose="02040503050406030204" pitchFamily="18" charset="0"/>
                                          </a:rPr>
                                        </m:ctrlPr>
                                      </m:mPr>
                                      <m:mr>
                                        <m:e>
                                          <m:m>
                                            <m:mPr>
                                              <m:mcs>
                                                <m:mc>
                                                  <m:mcPr>
                                                    <m:count m:val="3"/>
                                                    <m:mcJc m:val="center"/>
                                                  </m:mcPr>
                                                </m:mc>
                                              </m:mcs>
                                              <m:ctrlPr>
                                                <a:rPr lang="en-US" i="1" smtClean="0">
                                                  <a:solidFill>
                                                    <a:schemeClr val="bg1"/>
                                                  </a:solidFill>
                                                  <a:latin typeface="Cambria Math" panose="02040503050406030204" pitchFamily="18" charset="0"/>
                                                </a:rPr>
                                              </m:ctrlPr>
                                            </m:mPr>
                                            <m:mr>
                                              <m:e>
                                                <m:r>
                                                  <m:rPr>
                                                    <m:brk m:alnAt="7"/>
                                                  </m:rPr>
                                                  <a:rPr lang="en-US" b="0" i="1" smtClean="0">
                                                    <a:solidFill>
                                                      <a:schemeClr val="bg1"/>
                                                    </a:solidFill>
                                                    <a:latin typeface="Cambria Math" panose="02040503050406030204" pitchFamily="18" charset="0"/>
                                                  </a:rPr>
                                                  <m:t>1</m:t>
                                                </m:r>
                                              </m:e>
                                              <m:e>
                                                <m:r>
                                                  <a:rPr lang="en-US" b="0" i="1" smtClean="0">
                                                    <a:solidFill>
                                                      <a:schemeClr val="bg1"/>
                                                    </a:solidFill>
                                                    <a:latin typeface="Cambria Math" panose="02040503050406030204" pitchFamily="18" charset="0"/>
                                                  </a:rPr>
                                                  <m:t>0</m:t>
                                                </m:r>
                                              </m:e>
                                              <m:e>
                                                <m:m>
                                                  <m:mPr>
                                                    <m:mcs>
                                                      <m:mc>
                                                        <m:mcPr>
                                                          <m:count m:val="2"/>
                                                          <m:mcJc m:val="center"/>
                                                        </m:mcPr>
                                                      </m:mc>
                                                    </m:mcs>
                                                    <m:ctrlPr>
                                                      <a:rPr lang="en-US" i="1" smtClean="0">
                                                        <a:solidFill>
                                                          <a:schemeClr val="bg1"/>
                                                        </a:solidFill>
                                                        <a:latin typeface="Cambria Math" panose="02040503050406030204" pitchFamily="18" charset="0"/>
                                                      </a:rPr>
                                                    </m:ctrlPr>
                                                  </m:mPr>
                                                  <m:mr>
                                                    <m:e>
                                                      <m:r>
                                                        <m:rPr>
                                                          <m:brk m:alnAt="7"/>
                                                        </m:rPr>
                                                        <a:rPr lang="en-US" b="0" i="1" smtClean="0">
                                                          <a:solidFill>
                                                            <a:schemeClr val="bg1"/>
                                                          </a:solidFill>
                                                          <a:latin typeface="Cambria Math" panose="02040503050406030204" pitchFamily="18" charset="0"/>
                                                        </a:rPr>
                                                        <m:t>0</m:t>
                                                      </m:r>
                                                    </m:e>
                                                    <m:e>
                                                      <m:r>
                                                        <a:rPr lang="en-US" b="0" i="1" smtClean="0">
                                                          <a:solidFill>
                                                            <a:schemeClr val="bg1"/>
                                                          </a:solidFill>
                                                          <a:latin typeface="Cambria Math" panose="02040503050406030204" pitchFamily="18" charset="0"/>
                                                        </a:rPr>
                                                        <m:t>1</m:t>
                                                      </m:r>
                                                    </m:e>
                                                  </m:mr>
                                                </m:m>
                                              </m:e>
                                            </m:mr>
                                          </m:m>
                                        </m:e>
                                      </m:mr>
                                      <m:mr>
                                        <m:e>
                                          <m:m>
                                            <m:mPr>
                                              <m:mcs>
                                                <m:mc>
                                                  <m:mcPr>
                                                    <m:count m:val="3"/>
                                                    <m:mcJc m:val="center"/>
                                                  </m:mcPr>
                                                </m:mc>
                                              </m:mcs>
                                              <m:ctrlPr>
                                                <a:rPr lang="en-US" i="1" smtClean="0">
                                                  <a:solidFill>
                                                    <a:schemeClr val="bg1"/>
                                                  </a:solidFill>
                                                  <a:latin typeface="Cambria Math" panose="02040503050406030204" pitchFamily="18" charset="0"/>
                                                </a:rPr>
                                              </m:ctrlPr>
                                            </m:mPr>
                                            <m:mr>
                                              <m:e>
                                                <m:r>
                                                  <m:rPr>
                                                    <m:brk m:alnAt="7"/>
                                                  </m:rPr>
                                                  <a:rPr lang="en-US" b="0" i="1" smtClean="0">
                                                    <a:solidFill>
                                                      <a:schemeClr val="bg1"/>
                                                    </a:solidFill>
                                                    <a:latin typeface="Cambria Math" panose="02040503050406030204" pitchFamily="18" charset="0"/>
                                                  </a:rPr>
                                                  <m:t>1</m:t>
                                                </m:r>
                                              </m:e>
                                              <m:e>
                                                <m:r>
                                                  <a:rPr lang="en-US" b="0" i="1" smtClean="0">
                                                    <a:solidFill>
                                                      <a:schemeClr val="bg1"/>
                                                    </a:solidFill>
                                                    <a:latin typeface="Cambria Math" panose="02040503050406030204" pitchFamily="18" charset="0"/>
                                                  </a:rPr>
                                                  <m:t>1</m:t>
                                                </m:r>
                                              </m:e>
                                              <m:e>
                                                <m:m>
                                                  <m:mPr>
                                                    <m:mcs>
                                                      <m:mc>
                                                        <m:mcPr>
                                                          <m:count m:val="2"/>
                                                          <m:mcJc m:val="center"/>
                                                        </m:mcPr>
                                                      </m:mc>
                                                    </m:mcs>
                                                    <m:ctrlPr>
                                                      <a:rPr lang="en-US" i="1" smtClean="0">
                                                        <a:solidFill>
                                                          <a:schemeClr val="bg1"/>
                                                        </a:solidFill>
                                                        <a:latin typeface="Cambria Math" panose="02040503050406030204" pitchFamily="18" charset="0"/>
                                                      </a:rPr>
                                                    </m:ctrlPr>
                                                  </m:mPr>
                                                  <m:mr>
                                                    <m:e>
                                                      <m:r>
                                                        <m:rPr>
                                                          <m:brk m:alnAt="7"/>
                                                        </m:rPr>
                                                        <a:rPr lang="en-US" b="0" i="1" smtClean="0">
                                                          <a:solidFill>
                                                            <a:schemeClr val="bg1"/>
                                                          </a:solidFill>
                                                          <a:latin typeface="Cambria Math" panose="02040503050406030204" pitchFamily="18" charset="0"/>
                                                        </a:rPr>
                                                        <m:t>1</m:t>
                                                      </m:r>
                                                    </m:e>
                                                    <m:e>
                                                      <m:r>
                                                        <a:rPr lang="en-US" b="0" i="1" smtClean="0">
                                                          <a:solidFill>
                                                            <a:schemeClr val="bg1"/>
                                                          </a:solidFill>
                                                          <a:latin typeface="Cambria Math" panose="02040503050406030204" pitchFamily="18" charset="0"/>
                                                        </a:rPr>
                                                        <m:t>1</m:t>
                                                      </m:r>
                                                    </m:e>
                                                  </m:mr>
                                                </m:m>
                                              </m:e>
                                            </m:mr>
                                          </m:m>
                                        </m:e>
                                      </m:mr>
                                    </m:m>
                                  </m:e>
                                </m:mr>
                              </m:m>
                            </m:e>
                          </m:mr>
                        </m:m>
                      </m:e>
                    </m:d>
                  </m:oMath>
                </a14:m>
                <a:endParaRPr lang="en-US" i="1">
                  <a:solidFill>
                    <a:srgbClr val="FF0000"/>
                  </a:solidFill>
                </a:endParaRPr>
              </a:p>
              <a:p>
                <a:pPr>
                  <a:buClr>
                    <a:srgbClr val="FD1F1F"/>
                  </a:buClr>
                </a:pPr>
                <a:r>
                  <a:rPr lang="en-US" i="1">
                    <a:solidFill>
                      <a:srgbClr val="FF0000"/>
                    </a:solidFill>
                  </a:rPr>
                  <a:t>=?</a:t>
                </a:r>
                <a:endParaRPr lang="vi-VN" i="1">
                  <a:solidFill>
                    <a:srgbClr val="FF00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41866" y="2032000"/>
                <a:ext cx="7544043" cy="4290423"/>
              </a:xfrm>
              <a:blipFill>
                <a:blip r:embed="rId2"/>
                <a:stretch>
                  <a:fillRect l="-808"/>
                </a:stretch>
              </a:blipFill>
            </p:spPr>
            <p:txBody>
              <a:bodyPr/>
              <a:lstStyle/>
              <a:p>
                <a:r>
                  <a:rPr lang="en-US">
                    <a:noFill/>
                  </a:rPr>
                  <a:t> </a:t>
                </a:r>
              </a:p>
            </p:txBody>
          </p:sp>
        </mc:Fallback>
      </mc:AlternateContent>
      <p:pic>
        <p:nvPicPr>
          <p:cNvPr id="7" name="Picture 6" descr="A close up of a map&#10;&#10;Description automatically generated">
            <a:extLst>
              <a:ext uri="{FF2B5EF4-FFF2-40B4-BE49-F238E27FC236}">
                <a16:creationId xmlns:a16="http://schemas.microsoft.com/office/drawing/2014/main" id="{223DE977-16DE-41E4-AFA0-AB9F38D701C3}"/>
              </a:ext>
            </a:extLst>
          </p:cNvPr>
          <p:cNvPicPr>
            <a:picLocks noChangeAspect="1"/>
          </p:cNvPicPr>
          <p:nvPr/>
        </p:nvPicPr>
        <p:blipFill>
          <a:blip r:embed="rId3"/>
          <a:stretch>
            <a:fillRect/>
          </a:stretch>
        </p:blipFill>
        <p:spPr>
          <a:xfrm>
            <a:off x="8713057" y="2642954"/>
            <a:ext cx="3001931" cy="2640587"/>
          </a:xfrm>
          <a:prstGeom prst="rect">
            <a:avLst/>
          </a:prstGeom>
        </p:spPr>
      </p:pic>
    </p:spTree>
    <p:extLst>
      <p:ext uri="{BB962C8B-B14F-4D97-AF65-F5344CB8AC3E}">
        <p14:creationId xmlns:p14="http://schemas.microsoft.com/office/powerpoint/2010/main" val="41410184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31590"/>
          </a:xfrm>
        </p:spPr>
        <p:txBody>
          <a:bodyPr>
            <a:normAutofit/>
          </a:bodyPr>
          <a:lstStyle/>
          <a:p>
            <a:r>
              <a:rPr lang="en-US" b="1"/>
              <a:t>CÁC PHÉP BIẾN ĐỔI HÌNH HỌC BA CHIỀU</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89212" y="1264554"/>
                <a:ext cx="8915400" cy="5072745"/>
              </a:xfrm>
            </p:spPr>
            <p:txBody>
              <a:bodyPr>
                <a:normAutofit/>
              </a:bodyPr>
              <a:lstStyle/>
              <a:p>
                <a:r>
                  <a:rPr lang="en-US" sz="1800" b="1"/>
                  <a:t>Phép tỉ lệ</a:t>
                </a:r>
                <a:endParaRPr lang="en-US" sz="1800"/>
              </a:p>
              <a:p>
                <a:r>
                  <a:rPr lang="vi-VN" sz="1800"/>
                  <a:t>Tương tự trong 2D ta có phép tỉ lệ trong 3D là:</a:t>
                </a:r>
                <a14:m>
                  <m:oMath xmlns:m="http://schemas.openxmlformats.org/officeDocument/2006/math">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r>
                                <a:rPr lang="en-US" sz="1800" i="1">
                                  <a:latin typeface="Cambria Math" panose="02040503050406030204" pitchFamily="18" charset="0"/>
                                </a:rPr>
                                <m:t>′</m:t>
                              </m:r>
                            </m:e>
                          </m:mr>
                          <m:mr>
                            <m:e>
                              <m:r>
                                <a:rPr lang="en-US" sz="1800" i="1">
                                  <a:latin typeface="Cambria Math" panose="02040503050406030204" pitchFamily="18" charset="0"/>
                                </a:rPr>
                                <m:t>𝑦</m:t>
                              </m:r>
                              <m:r>
                                <a:rPr lang="en-US" sz="1800" i="1">
                                  <a:latin typeface="Cambria Math" panose="02040503050406030204" pitchFamily="18" charset="0"/>
                                </a:rPr>
                                <m:t>′</m:t>
                              </m:r>
                            </m:e>
                          </m:mr>
                          <m:mr>
                            <m:e>
                              <m:eqArr>
                                <m:eqArrPr>
                                  <m:ctrlPr>
                                    <a:rPr lang="en-US" sz="1800" i="1">
                                      <a:latin typeface="Cambria Math" panose="02040503050406030204" pitchFamily="18" charset="0"/>
                                    </a:rPr>
                                  </m:ctrlPr>
                                </m:eqArrPr>
                                <m:e>
                                  <m:r>
                                    <a:rPr lang="en-US" sz="1800" i="1">
                                      <a:latin typeface="Cambria Math" panose="02040503050406030204" pitchFamily="18" charset="0"/>
                                    </a:rPr>
                                    <m:t>𝑧</m:t>
                                  </m:r>
                                  <m:r>
                                    <a:rPr lang="en-US" sz="1800" i="1">
                                      <a:latin typeface="Cambria Math" panose="02040503050406030204" pitchFamily="18" charset="0"/>
                                    </a:rPr>
                                    <m:t>′</m:t>
                                  </m:r>
                                </m:e>
                                <m:e>
                                  <m:r>
                                    <a:rPr lang="en-US" sz="1800" i="1">
                                      <a:latin typeface="Cambria Math" panose="02040503050406030204" pitchFamily="18" charset="0"/>
                                    </a:rPr>
                                    <m:t>1</m:t>
                                  </m:r>
                                </m:e>
                              </m:eqArr>
                            </m:e>
                          </m:mr>
                        </m:m>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m>
                                <m:mPr>
                                  <m:mcs>
                                    <m:mc>
                                      <m:mcPr>
                                        <m:count m:val="2"/>
                                        <m:mcJc m:val="center"/>
                                      </m:mcPr>
                                    </m:mc>
                                  </m:mcs>
                                  <m:ctrlPr>
                                    <a:rPr lang="en-US" sz="1800" i="1">
                                      <a:latin typeface="Cambria Math" panose="02040503050406030204" pitchFamily="18" charset="0"/>
                                    </a:rPr>
                                  </m:ctrlPr>
                                </m:mPr>
                                <m:mr>
                                  <m:e>
                                    <m:r>
                                      <m:rPr>
                                        <m:brk m:alnAt="7"/>
                                      </m:rPr>
                                      <a:rPr lang="en-US" sz="1800" b="0" i="1" smtClean="0">
                                        <a:latin typeface="Cambria Math" panose="02040503050406030204" pitchFamily="18" charset="0"/>
                                      </a:rPr>
                                      <m:t>𝑠</m:t>
                                    </m:r>
                                    <m:r>
                                      <a:rPr lang="en-US" sz="1800" b="0" i="1" baseline="-25000" smtClean="0">
                                        <a:latin typeface="Cambria Math" panose="02040503050406030204" pitchFamily="18" charset="0"/>
                                      </a:rPr>
                                      <m:t>𝑥</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b="0" i="1" smtClean="0">
                                        <a:latin typeface="Cambria Math" panose="02040503050406030204" pitchFamily="18" charset="0"/>
                                      </a:rPr>
                                      <m:t>𝑠</m:t>
                                    </m:r>
                                    <m:r>
                                      <a:rPr lang="en-US" sz="1800" b="0" i="1" baseline="-25000" smtClean="0">
                                        <a:latin typeface="Cambria Math" panose="02040503050406030204" pitchFamily="18" charset="0"/>
                                      </a:rPr>
                                      <m:t>𝑦</m:t>
                                    </m:r>
                                  </m:e>
                                </m:mr>
                              </m:m>
                            </m:e>
                            <m:e>
                              <m:m>
                                <m:mPr>
                                  <m:mcs>
                                    <m:mc>
                                      <m:mcPr>
                                        <m:count m:val="2"/>
                                        <m:mcJc m:val="center"/>
                                      </m:mcPr>
                                    </m:mc>
                                  </m:mcs>
                                  <m:ctrlPr>
                                    <a:rPr lang="en-US" sz="1800" i="1">
                                      <a:latin typeface="Cambria Math" panose="02040503050406030204" pitchFamily="18" charset="0"/>
                                    </a:rPr>
                                  </m:ctrlPr>
                                </m:mPr>
                                <m:mr>
                                  <m:e>
                                    <m:r>
                                      <a:rPr lang="en-US" sz="1800" b="0" i="1" smtClean="0">
                                        <a:latin typeface="Cambria Math" panose="02040503050406030204" pitchFamily="18" charset="0"/>
                                      </a:rPr>
                                      <m:t>0</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mr>
                              </m:m>
                            </m:e>
                          </m:mr>
                          <m:mr>
                            <m:e>
                              <m:m>
                                <m:mPr>
                                  <m:mcs>
                                    <m:mc>
                                      <m:mcPr>
                                        <m:count m:val="2"/>
                                        <m:mcJc m:val="center"/>
                                      </m:mcPr>
                                    </m:mc>
                                  </m:mcs>
                                  <m:ctrlPr>
                                    <a:rPr lang="en-US" sz="1800" i="1">
                                      <a:latin typeface="Cambria Math" panose="02040503050406030204" pitchFamily="18" charset="0"/>
                                    </a:rPr>
                                  </m:ctrlPr>
                                </m:mPr>
                                <m:mr>
                                  <m:e>
                                    <m:r>
                                      <a:rPr lang="en-US" sz="1800" b="0" i="1" smtClean="0">
                                        <a:latin typeface="Cambria Math" panose="02040503050406030204" pitchFamily="18" charset="0"/>
                                      </a:rPr>
                                      <m:t>0</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mr>
                              </m:m>
                            </m:e>
                            <m:e>
                              <m:m>
                                <m:mPr>
                                  <m:mcs>
                                    <m:mc>
                                      <m:mcPr>
                                        <m:count m:val="2"/>
                                        <m:mcJc m:val="center"/>
                                      </m:mcPr>
                                    </m:mc>
                                  </m:mcs>
                                  <m:ctrlPr>
                                    <a:rPr lang="en-US" sz="1800" i="1">
                                      <a:latin typeface="Cambria Math" panose="02040503050406030204" pitchFamily="18" charset="0"/>
                                    </a:rPr>
                                  </m:ctrlPr>
                                </m:mPr>
                                <m:mr>
                                  <m:e>
                                    <m:r>
                                      <a:rPr lang="en-US" sz="1800" b="0" i="1" smtClean="0">
                                        <a:latin typeface="Cambria Math" panose="02040503050406030204" pitchFamily="18" charset="0"/>
                                      </a:rPr>
                                      <m:t>𝑠</m:t>
                                    </m:r>
                                    <m:r>
                                      <a:rPr lang="en-US" sz="1800" b="0" i="1" baseline="-25000" smtClean="0">
                                        <a:latin typeface="Cambria Math" panose="02040503050406030204" pitchFamily="18" charset="0"/>
                                      </a:rPr>
                                      <m:t>𝑧</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1</m:t>
                                    </m:r>
                                  </m:e>
                                </m:mr>
                              </m:m>
                            </m:e>
                          </m:mr>
                        </m:m>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e>
                          </m:mr>
                          <m:mr>
                            <m:e>
                              <m:r>
                                <a:rPr lang="en-US" sz="1800" i="1">
                                  <a:latin typeface="Cambria Math" panose="02040503050406030204" pitchFamily="18" charset="0"/>
                                </a:rPr>
                                <m:t>𝑦</m:t>
                              </m:r>
                            </m:e>
                          </m:mr>
                          <m:mr>
                            <m:e>
                              <m:eqArr>
                                <m:eqArrPr>
                                  <m:ctrlPr>
                                    <a:rPr lang="en-US" sz="1800" i="1">
                                      <a:latin typeface="Cambria Math" panose="02040503050406030204" pitchFamily="18" charset="0"/>
                                    </a:rPr>
                                  </m:ctrlPr>
                                </m:eqArrPr>
                                <m:e>
                                  <m:r>
                                    <a:rPr lang="en-US" sz="1800" i="1">
                                      <a:latin typeface="Cambria Math" panose="02040503050406030204" pitchFamily="18" charset="0"/>
                                    </a:rPr>
                                    <m:t>𝑧</m:t>
                                  </m:r>
                                </m:e>
                                <m:e>
                                  <m:r>
                                    <a:rPr lang="en-US" sz="1800" i="1">
                                      <a:latin typeface="Cambria Math" panose="02040503050406030204" pitchFamily="18" charset="0"/>
                                    </a:rPr>
                                    <m:t>1</m:t>
                                  </m:r>
                                </m:e>
                              </m:eqArr>
                            </m:e>
                          </m:mr>
                        </m:m>
                      </m:e>
                    </m:d>
                  </m:oMath>
                </a14:m>
                <a:endParaRPr lang="en-US" sz="1800"/>
              </a:p>
              <a:p>
                <a:r>
                  <a:rPr lang="en-US" sz="1800"/>
                  <a:t>Ta có Sx,Sy và Sz là các hệ số tỉ lệ trên các trục toạ độ</a:t>
                </a:r>
              </a:p>
              <a:p>
                <a:r>
                  <a:rPr lang="en-US" sz="1800" b="1"/>
                  <a:t>P’ = S . P</a:t>
                </a:r>
              </a:p>
              <a:p>
                <a:r>
                  <a:rPr lang="en-US" sz="1800"/>
                  <a:t>Xét phép thay đổi tỷ lệ tại 1 điểm trong không gian 3D</a:t>
                </a:r>
                <a:br>
                  <a:rPr lang="en-US" sz="1800"/>
                </a:br>
                <a:r>
                  <a:rPr lang="en-US" sz="1800"/>
                  <a:t>cũng t</a:t>
                </a:r>
                <a:r>
                  <a:rPr lang="vi-VN" sz="1800"/>
                  <a:t>ư</a:t>
                </a:r>
                <a:r>
                  <a:rPr lang="en-US" sz="1800"/>
                  <a:t>ơng tự nh</a:t>
                </a:r>
                <a:r>
                  <a:rPr lang="vi-VN" sz="1800"/>
                  <a:t>ư</a:t>
                </a:r>
                <a:r>
                  <a:rPr lang="en-US" sz="1800"/>
                  <a:t> trong hệ tọa độ đồng nhất: cũng trải</a:t>
                </a:r>
                <a:br>
                  <a:rPr lang="en-US" sz="1800"/>
                </a:br>
                <a:r>
                  <a:rPr lang="en-US" sz="1800"/>
                  <a:t>qua 3 b</a:t>
                </a:r>
                <a:r>
                  <a:rPr lang="vi-VN" sz="1800"/>
                  <a:t>ư</a:t>
                </a:r>
                <a:r>
                  <a:rPr lang="en-US" sz="1800"/>
                  <a:t>ớc.</a:t>
                </a:r>
              </a:p>
              <a:p>
                <a:endParaRPr lang="en-US" sz="18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89212" y="1264554"/>
                <a:ext cx="8915400" cy="5072745"/>
              </a:xfrm>
              <a:blipFill>
                <a:blip r:embed="rId2"/>
                <a:stretch>
                  <a:fillRect l="-479"/>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8751828" y="3800926"/>
            <a:ext cx="3191086" cy="2347913"/>
          </a:xfrm>
          <a:prstGeom prst="rect">
            <a:avLst/>
          </a:prstGeom>
        </p:spPr>
      </p:pic>
    </p:spTree>
    <p:extLst>
      <p:ext uri="{BB962C8B-B14F-4D97-AF65-F5344CB8AC3E}">
        <p14:creationId xmlns:p14="http://schemas.microsoft.com/office/powerpoint/2010/main" val="7685221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31590"/>
          </a:xfrm>
        </p:spPr>
        <p:txBody>
          <a:bodyPr>
            <a:normAutofit/>
          </a:bodyPr>
          <a:lstStyle/>
          <a:p>
            <a:r>
              <a:rPr lang="en-US" b="1"/>
              <a:t>CÁC PHÉP BIẾN ĐỔI HÌNH HỌC BA CHIỀU</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89212" y="1264554"/>
                <a:ext cx="8915400" cy="5072745"/>
              </a:xfrm>
            </p:spPr>
            <p:txBody>
              <a:bodyPr>
                <a:normAutofit/>
              </a:bodyPr>
              <a:lstStyle/>
              <a:p>
                <a:r>
                  <a:rPr lang="en-US" sz="1800" b="1"/>
                  <a:t>Phép tỉ lệ</a:t>
                </a:r>
                <a:endParaRPr lang="en-US" sz="1800"/>
              </a:p>
              <a:p>
                <a:r>
                  <a:rPr lang="vi-VN" sz="1800"/>
                  <a:t>Tương tự trong 2D ta có phép tỉ lệ trong 3D là:</a:t>
                </a:r>
                <a14:m>
                  <m:oMath xmlns:m="http://schemas.openxmlformats.org/officeDocument/2006/math">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r>
                                <a:rPr lang="en-US" sz="1800" i="1">
                                  <a:latin typeface="Cambria Math" panose="02040503050406030204" pitchFamily="18" charset="0"/>
                                </a:rPr>
                                <m:t>′</m:t>
                              </m:r>
                            </m:e>
                          </m:mr>
                          <m:mr>
                            <m:e>
                              <m:r>
                                <a:rPr lang="en-US" sz="1800" i="1">
                                  <a:latin typeface="Cambria Math" panose="02040503050406030204" pitchFamily="18" charset="0"/>
                                </a:rPr>
                                <m:t>𝑦</m:t>
                              </m:r>
                              <m:r>
                                <a:rPr lang="en-US" sz="1800" i="1">
                                  <a:latin typeface="Cambria Math" panose="02040503050406030204" pitchFamily="18" charset="0"/>
                                </a:rPr>
                                <m:t>′</m:t>
                              </m:r>
                            </m:e>
                          </m:mr>
                          <m:mr>
                            <m:e>
                              <m:eqArr>
                                <m:eqArrPr>
                                  <m:ctrlPr>
                                    <a:rPr lang="en-US" sz="1800" i="1">
                                      <a:latin typeface="Cambria Math" panose="02040503050406030204" pitchFamily="18" charset="0"/>
                                    </a:rPr>
                                  </m:ctrlPr>
                                </m:eqArrPr>
                                <m:e>
                                  <m:r>
                                    <a:rPr lang="en-US" sz="1800" i="1">
                                      <a:latin typeface="Cambria Math" panose="02040503050406030204" pitchFamily="18" charset="0"/>
                                    </a:rPr>
                                    <m:t>𝑧</m:t>
                                  </m:r>
                                  <m:r>
                                    <a:rPr lang="en-US" sz="1800" i="1">
                                      <a:latin typeface="Cambria Math" panose="02040503050406030204" pitchFamily="18" charset="0"/>
                                    </a:rPr>
                                    <m:t>′</m:t>
                                  </m:r>
                                </m:e>
                                <m:e>
                                  <m:r>
                                    <a:rPr lang="en-US" sz="1800" i="1">
                                      <a:latin typeface="Cambria Math" panose="02040503050406030204" pitchFamily="18" charset="0"/>
                                    </a:rPr>
                                    <m:t>1</m:t>
                                  </m:r>
                                </m:e>
                              </m:eqArr>
                            </m:e>
                          </m:mr>
                        </m:m>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m>
                                <m:mPr>
                                  <m:mcs>
                                    <m:mc>
                                      <m:mcPr>
                                        <m:count m:val="2"/>
                                        <m:mcJc m:val="center"/>
                                      </m:mcPr>
                                    </m:mc>
                                  </m:mcs>
                                  <m:ctrlPr>
                                    <a:rPr lang="en-US" sz="1800" i="1">
                                      <a:latin typeface="Cambria Math" panose="02040503050406030204" pitchFamily="18" charset="0"/>
                                    </a:rPr>
                                  </m:ctrlPr>
                                </m:mPr>
                                <m:mr>
                                  <m:e>
                                    <m:r>
                                      <m:rPr>
                                        <m:brk m:alnAt="7"/>
                                      </m:rPr>
                                      <a:rPr lang="en-US" sz="1800" b="0" i="1" smtClean="0">
                                        <a:latin typeface="Cambria Math" panose="02040503050406030204" pitchFamily="18" charset="0"/>
                                      </a:rPr>
                                      <m:t>𝑠</m:t>
                                    </m:r>
                                    <m:r>
                                      <a:rPr lang="en-US" sz="1800" b="0" i="1" baseline="-25000" smtClean="0">
                                        <a:latin typeface="Cambria Math" panose="02040503050406030204" pitchFamily="18" charset="0"/>
                                      </a:rPr>
                                      <m:t>𝑥</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b="0" i="1" smtClean="0">
                                        <a:latin typeface="Cambria Math" panose="02040503050406030204" pitchFamily="18" charset="0"/>
                                      </a:rPr>
                                      <m:t>𝑠</m:t>
                                    </m:r>
                                    <m:r>
                                      <a:rPr lang="en-US" sz="1800" b="0" i="1" baseline="-25000" smtClean="0">
                                        <a:latin typeface="Cambria Math" panose="02040503050406030204" pitchFamily="18" charset="0"/>
                                      </a:rPr>
                                      <m:t>𝑦</m:t>
                                    </m:r>
                                  </m:e>
                                </m:mr>
                              </m:m>
                            </m:e>
                            <m:e>
                              <m:m>
                                <m:mPr>
                                  <m:mcs>
                                    <m:mc>
                                      <m:mcPr>
                                        <m:count m:val="2"/>
                                        <m:mcJc m:val="center"/>
                                      </m:mcPr>
                                    </m:mc>
                                  </m:mcs>
                                  <m:ctrlPr>
                                    <a:rPr lang="en-US" sz="1800" i="1">
                                      <a:latin typeface="Cambria Math" panose="02040503050406030204" pitchFamily="18" charset="0"/>
                                    </a:rPr>
                                  </m:ctrlPr>
                                </m:mPr>
                                <m:mr>
                                  <m:e>
                                    <m:r>
                                      <a:rPr lang="en-US" sz="1800" b="0" i="1" smtClean="0">
                                        <a:latin typeface="Cambria Math" panose="02040503050406030204" pitchFamily="18" charset="0"/>
                                      </a:rPr>
                                      <m:t>0</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mr>
                              </m:m>
                            </m:e>
                          </m:mr>
                          <m:mr>
                            <m:e>
                              <m:m>
                                <m:mPr>
                                  <m:mcs>
                                    <m:mc>
                                      <m:mcPr>
                                        <m:count m:val="2"/>
                                        <m:mcJc m:val="center"/>
                                      </m:mcPr>
                                    </m:mc>
                                  </m:mcs>
                                  <m:ctrlPr>
                                    <a:rPr lang="en-US" sz="1800" i="1">
                                      <a:latin typeface="Cambria Math" panose="02040503050406030204" pitchFamily="18" charset="0"/>
                                    </a:rPr>
                                  </m:ctrlPr>
                                </m:mPr>
                                <m:mr>
                                  <m:e>
                                    <m:r>
                                      <a:rPr lang="en-US" sz="1800" b="0" i="1" smtClean="0">
                                        <a:latin typeface="Cambria Math" panose="02040503050406030204" pitchFamily="18" charset="0"/>
                                      </a:rPr>
                                      <m:t>0</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mr>
                              </m:m>
                            </m:e>
                            <m:e>
                              <m:m>
                                <m:mPr>
                                  <m:mcs>
                                    <m:mc>
                                      <m:mcPr>
                                        <m:count m:val="2"/>
                                        <m:mcJc m:val="center"/>
                                      </m:mcPr>
                                    </m:mc>
                                  </m:mcs>
                                  <m:ctrlPr>
                                    <a:rPr lang="en-US" sz="1800" i="1">
                                      <a:latin typeface="Cambria Math" panose="02040503050406030204" pitchFamily="18" charset="0"/>
                                    </a:rPr>
                                  </m:ctrlPr>
                                </m:mPr>
                                <m:mr>
                                  <m:e>
                                    <m:r>
                                      <a:rPr lang="en-US" sz="1800" b="0" i="1" smtClean="0">
                                        <a:latin typeface="Cambria Math" panose="02040503050406030204" pitchFamily="18" charset="0"/>
                                      </a:rPr>
                                      <m:t>𝑠</m:t>
                                    </m:r>
                                    <m:r>
                                      <a:rPr lang="en-US" sz="1800" b="0" i="1" baseline="-25000" smtClean="0">
                                        <a:latin typeface="Cambria Math" panose="02040503050406030204" pitchFamily="18" charset="0"/>
                                      </a:rPr>
                                      <m:t>𝑧</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1</m:t>
                                    </m:r>
                                  </m:e>
                                </m:mr>
                              </m:m>
                            </m:e>
                          </m:mr>
                        </m:m>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e>
                          </m:mr>
                          <m:mr>
                            <m:e>
                              <m:r>
                                <a:rPr lang="en-US" sz="1800" i="1">
                                  <a:latin typeface="Cambria Math" panose="02040503050406030204" pitchFamily="18" charset="0"/>
                                </a:rPr>
                                <m:t>𝑦</m:t>
                              </m:r>
                            </m:e>
                          </m:mr>
                          <m:mr>
                            <m:e>
                              <m:eqArr>
                                <m:eqArrPr>
                                  <m:ctrlPr>
                                    <a:rPr lang="en-US" sz="1800" i="1">
                                      <a:latin typeface="Cambria Math" panose="02040503050406030204" pitchFamily="18" charset="0"/>
                                    </a:rPr>
                                  </m:ctrlPr>
                                </m:eqArrPr>
                                <m:e>
                                  <m:r>
                                    <a:rPr lang="en-US" sz="1800" i="1">
                                      <a:latin typeface="Cambria Math" panose="02040503050406030204" pitchFamily="18" charset="0"/>
                                    </a:rPr>
                                    <m:t>𝑧</m:t>
                                  </m:r>
                                </m:e>
                                <m:e>
                                  <m:r>
                                    <a:rPr lang="en-US" sz="1800" i="1">
                                      <a:latin typeface="Cambria Math" panose="02040503050406030204" pitchFamily="18" charset="0"/>
                                    </a:rPr>
                                    <m:t>1</m:t>
                                  </m:r>
                                </m:e>
                              </m:eqArr>
                            </m:e>
                          </m:mr>
                        </m:m>
                      </m:e>
                    </m:d>
                  </m:oMath>
                </a14:m>
                <a:endParaRPr lang="en-US" sz="1800"/>
              </a:p>
              <a:p>
                <a:r>
                  <a:rPr lang="en-US" sz="1800"/>
                  <a:t>Ta có Sx,Sy và Sz là các hệ số tỉ lệ trên các trục toạ độ</a:t>
                </a:r>
              </a:p>
              <a:p>
                <a:r>
                  <a:rPr lang="en-US" sz="1800" b="1"/>
                  <a:t>P’ = S . P</a:t>
                </a:r>
              </a:p>
              <a:p>
                <a:r>
                  <a:rPr lang="en-US" sz="1800"/>
                  <a:t>Xét phép thay đổi tỷ lệ tại 1 điểm trong không gian 3D</a:t>
                </a:r>
                <a:br>
                  <a:rPr lang="en-US" sz="1800"/>
                </a:br>
                <a:r>
                  <a:rPr lang="en-US" sz="1800"/>
                  <a:t>cũng t</a:t>
                </a:r>
                <a:r>
                  <a:rPr lang="vi-VN" sz="1800"/>
                  <a:t>ư</a:t>
                </a:r>
                <a:r>
                  <a:rPr lang="en-US" sz="1800"/>
                  <a:t>ơng tự nh</a:t>
                </a:r>
                <a:r>
                  <a:rPr lang="vi-VN" sz="1800"/>
                  <a:t>ư</a:t>
                </a:r>
                <a:r>
                  <a:rPr lang="en-US" sz="1800"/>
                  <a:t> trong hệ tọa độ đồng nhất: cũng trải</a:t>
                </a:r>
                <a:br>
                  <a:rPr lang="en-US" sz="1800"/>
                </a:br>
                <a:r>
                  <a:rPr lang="en-US" sz="1800"/>
                  <a:t>qua 3 b</a:t>
                </a:r>
                <a:r>
                  <a:rPr lang="vi-VN" sz="1800"/>
                  <a:t>ư</a:t>
                </a:r>
                <a:r>
                  <a:rPr lang="en-US" sz="1800"/>
                  <a:t>ớc.</a:t>
                </a:r>
              </a:p>
              <a:p>
                <a:endParaRPr lang="en-US" sz="18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89212" y="1264554"/>
                <a:ext cx="8915400" cy="5072745"/>
              </a:xfrm>
              <a:blipFill>
                <a:blip r:embed="rId2"/>
                <a:stretch>
                  <a:fillRect l="-479"/>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8751828" y="3800926"/>
            <a:ext cx="3191086" cy="2347913"/>
          </a:xfrm>
          <a:prstGeom prst="rect">
            <a:avLst/>
          </a:prstGeom>
        </p:spPr>
      </p:pic>
    </p:spTree>
    <p:extLst>
      <p:ext uri="{BB962C8B-B14F-4D97-AF65-F5344CB8AC3E}">
        <p14:creationId xmlns:p14="http://schemas.microsoft.com/office/powerpoint/2010/main" val="38949436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31590"/>
          </a:xfrm>
        </p:spPr>
        <p:txBody>
          <a:bodyPr>
            <a:normAutofit/>
          </a:bodyPr>
          <a:lstStyle/>
          <a:p>
            <a:r>
              <a:rPr lang="en-US" b="1"/>
              <a:t>CÁC PHÉP BIẾN ĐỔI HÌNH HỌC BA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264554"/>
                <a:ext cx="8915400" cy="5072745"/>
              </a:xfrm>
            </p:spPr>
            <p:txBody>
              <a:bodyPr>
                <a:normAutofit fontScale="92500" lnSpcReduction="10000"/>
              </a:bodyPr>
              <a:lstStyle/>
              <a:p>
                <a:r>
                  <a:rPr lang="en-US" sz="2400" b="1"/>
                  <a:t>TỌA ĐỘ ĐỒNG NHẤT VÀ CÁC PHÉP BIẾN ĐỔI</a:t>
                </a:r>
              </a:p>
              <a:p>
                <a:r>
                  <a:rPr lang="en-US" sz="1600" b="1"/>
                  <a:t>Phép lấy đối xứng</a:t>
                </a:r>
              </a:p>
              <a:p>
                <a:r>
                  <a:rPr lang="en-US" sz="1600"/>
                  <a:t>Mox</a:t>
                </a:r>
                <a14:m>
                  <m:oMath xmlns:m="http://schemas.openxmlformats.org/officeDocument/2006/math">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eqArr>
                          <m:eqArrPr>
                            <m:ctrlPr>
                              <a:rPr lang="en-US" sz="1600" i="1">
                                <a:latin typeface="Cambria Math" panose="02040503050406030204" pitchFamily="18" charset="0"/>
                              </a:rPr>
                            </m:ctrlPr>
                          </m:eqArrPr>
                          <m:e>
                            <m:r>
                              <a:rPr lang="en-US" sz="1600" i="1">
                                <a:latin typeface="Cambria Math" panose="02040503050406030204" pitchFamily="18" charset="0"/>
                              </a:rPr>
                              <m:t>1    </m:t>
                            </m:r>
                            <m:r>
                              <a:rPr lang="en-US" sz="1600" b="0" i="1" smtClean="0">
                                <a:latin typeface="Cambria Math" panose="02040503050406030204" pitchFamily="18" charset="0"/>
                              </a:rPr>
                              <m:t> </m:t>
                            </m:r>
                            <m:r>
                              <a:rPr lang="en-US" sz="1600" i="1">
                                <a:latin typeface="Cambria Math" panose="02040503050406030204" pitchFamily="18" charset="0"/>
                              </a:rPr>
                              <m:t>0</m:t>
                            </m:r>
                            <m:r>
                              <a:rPr lang="en-US" sz="1600" b="0" i="1" smtClean="0">
                                <a:latin typeface="Cambria Math" panose="02040503050406030204" pitchFamily="18" charset="0"/>
                              </a:rPr>
                              <m:t> </m:t>
                            </m:r>
                            <m:r>
                              <a:rPr lang="en-US" sz="1600" i="1">
                                <a:latin typeface="Cambria Math" panose="02040503050406030204" pitchFamily="18" charset="0"/>
                              </a:rPr>
                              <m:t>    </m:t>
                            </m:r>
                            <m:r>
                              <a:rPr lang="en-US" sz="1600" b="0" i="1" smtClean="0">
                                <a:latin typeface="Cambria Math" panose="02040503050406030204" pitchFamily="18" charset="0"/>
                              </a:rPr>
                              <m:t>  </m:t>
                            </m:r>
                            <m:r>
                              <a:rPr lang="en-US" sz="1600" i="1">
                                <a:latin typeface="Cambria Math" panose="02040503050406030204" pitchFamily="18" charset="0"/>
                              </a:rPr>
                              <m:t>0 </m:t>
                            </m:r>
                            <m:r>
                              <a:rPr lang="en-US" sz="1600" b="0" i="1" smtClean="0">
                                <a:latin typeface="Cambria Math" panose="02040503050406030204" pitchFamily="18" charset="0"/>
                              </a:rPr>
                              <m:t> </m:t>
                            </m:r>
                            <m:r>
                              <a:rPr lang="en-US" sz="1600" i="1">
                                <a:latin typeface="Cambria Math" panose="02040503050406030204" pitchFamily="18" charset="0"/>
                              </a:rPr>
                              <m:t>   </m:t>
                            </m:r>
                            <m:r>
                              <a:rPr lang="en-US" sz="1600" b="0" i="1" smtClean="0">
                                <a:latin typeface="Cambria Math" panose="02040503050406030204" pitchFamily="18" charset="0"/>
                              </a:rPr>
                              <m:t> </m:t>
                            </m:r>
                            <m:r>
                              <a:rPr lang="en-US" sz="1600" i="1">
                                <a:latin typeface="Cambria Math" panose="02040503050406030204" pitchFamily="18" charset="0"/>
                              </a:rPr>
                              <m:t>0</m:t>
                            </m:r>
                          </m:e>
                          <m:e>
                            <m:r>
                              <a:rPr lang="en-US" sz="1600" i="1">
                                <a:latin typeface="Cambria Math" panose="02040503050406030204" pitchFamily="18" charset="0"/>
                              </a:rPr>
                              <m:t>0</m:t>
                            </m:r>
                            <m:r>
                              <a:rPr lang="en-US" sz="1600" b="0" i="1" smtClean="0">
                                <a:latin typeface="Cambria Math" panose="02040503050406030204" pitchFamily="18" charset="0"/>
                              </a:rPr>
                              <m:t>   −1</m:t>
                            </m:r>
                            <m:r>
                              <a:rPr lang="en-US" sz="1600" i="1">
                                <a:latin typeface="Cambria Math" panose="02040503050406030204" pitchFamily="18" charset="0"/>
                              </a:rPr>
                              <m:t> </m:t>
                            </m:r>
                            <m:r>
                              <a:rPr lang="en-US" sz="1600" b="0" i="1" smtClean="0">
                                <a:latin typeface="Cambria Math" panose="02040503050406030204" pitchFamily="18" charset="0"/>
                              </a:rPr>
                              <m:t> </m:t>
                            </m:r>
                            <m:r>
                              <a:rPr lang="en-US" sz="1600" i="1">
                                <a:latin typeface="Cambria Math" panose="02040503050406030204" pitchFamily="18" charset="0"/>
                              </a:rPr>
                              <m:t>  0</m:t>
                            </m:r>
                            <m:r>
                              <a:rPr lang="en-US" sz="1600" b="0" i="1" smtClean="0">
                                <a:latin typeface="Cambria Math" panose="02040503050406030204" pitchFamily="18" charset="0"/>
                              </a:rPr>
                              <m:t>  </m:t>
                            </m:r>
                            <m:r>
                              <a:rPr lang="en-US" sz="1600" i="1">
                                <a:latin typeface="Cambria Math" panose="02040503050406030204" pitchFamily="18" charset="0"/>
                              </a:rPr>
                              <m:t>   </m:t>
                            </m:r>
                            <m:r>
                              <a:rPr lang="en-US" sz="1600" b="0" i="1" smtClean="0">
                                <a:latin typeface="Cambria Math" panose="02040503050406030204" pitchFamily="18" charset="0"/>
                              </a:rPr>
                              <m:t> </m:t>
                            </m:r>
                            <m:r>
                              <a:rPr lang="en-US" sz="1600" i="1">
                                <a:latin typeface="Cambria Math" panose="02040503050406030204" pitchFamily="18" charset="0"/>
                              </a:rPr>
                              <m:t> 0</m:t>
                            </m:r>
                          </m:e>
                          <m:e>
                            <m:r>
                              <a:rPr lang="en-US" sz="1600" i="1">
                                <a:latin typeface="Cambria Math" panose="02040503050406030204" pitchFamily="18" charset="0"/>
                              </a:rPr>
                              <m:t>0    </m:t>
                            </m:r>
                            <m:r>
                              <a:rPr lang="en-US" sz="1600" b="0" i="1" smtClean="0">
                                <a:latin typeface="Cambria Math" panose="02040503050406030204" pitchFamily="18" charset="0"/>
                              </a:rPr>
                              <m:t>  </m:t>
                            </m:r>
                            <m:r>
                              <a:rPr lang="en-US" sz="1600" i="1">
                                <a:latin typeface="Cambria Math" panose="02040503050406030204" pitchFamily="18" charset="0"/>
                              </a:rPr>
                              <m:t>0   </m:t>
                            </m:r>
                            <m:r>
                              <a:rPr lang="en-US" sz="1600" b="0" i="1" smtClean="0">
                                <a:latin typeface="Cambria Math" panose="02040503050406030204" pitchFamily="18" charset="0"/>
                              </a:rPr>
                              <m:t>−1</m:t>
                            </m:r>
                            <m:r>
                              <a:rPr lang="en-US" sz="1600" i="1">
                                <a:latin typeface="Cambria Math" panose="02040503050406030204" pitchFamily="18" charset="0"/>
                              </a:rPr>
                              <m:t>  </m:t>
                            </m:r>
                            <m:r>
                              <a:rPr lang="en-US" sz="1600" b="0" i="1" smtClean="0">
                                <a:latin typeface="Cambria Math" panose="02040503050406030204" pitchFamily="18" charset="0"/>
                              </a:rPr>
                              <m:t> </m:t>
                            </m:r>
                            <m:r>
                              <a:rPr lang="en-US" sz="1600" i="1">
                                <a:latin typeface="Cambria Math" panose="02040503050406030204" pitchFamily="18" charset="0"/>
                              </a:rPr>
                              <m:t>  0</m:t>
                            </m:r>
                          </m:e>
                          <m:e>
                            <m:r>
                              <a:rPr lang="en-US" sz="1600" b="0" i="1" smtClean="0">
                                <a:latin typeface="Cambria Math" panose="02040503050406030204" pitchFamily="18" charset="0"/>
                              </a:rPr>
                              <m:t>0</m:t>
                            </m:r>
                            <m:r>
                              <a:rPr lang="en-US" sz="1600" i="1">
                                <a:latin typeface="Cambria Math" panose="02040503050406030204" pitchFamily="18" charset="0"/>
                              </a:rPr>
                              <m:t>  </m:t>
                            </m:r>
                            <m:r>
                              <a:rPr lang="en-US" sz="1600" b="0" i="1" smtClean="0">
                                <a:latin typeface="Cambria Math" panose="02040503050406030204" pitchFamily="18" charset="0"/>
                              </a:rPr>
                              <m:t>    0    </m:t>
                            </m:r>
                            <m:r>
                              <a:rPr lang="en-US" sz="1600" i="1">
                                <a:latin typeface="Cambria Math" panose="02040503050406030204" pitchFamily="18" charset="0"/>
                              </a:rPr>
                              <m:t>  </m:t>
                            </m:r>
                            <m:r>
                              <a:rPr lang="en-US" sz="1600" b="0" i="1" smtClean="0">
                                <a:latin typeface="Cambria Math" panose="02040503050406030204" pitchFamily="18" charset="0"/>
                              </a:rPr>
                              <m:t>0</m:t>
                            </m:r>
                            <m:r>
                              <a:rPr lang="en-US" sz="1600" i="1">
                                <a:latin typeface="Cambria Math" panose="02040503050406030204" pitchFamily="18" charset="0"/>
                              </a:rPr>
                              <m:t> </m:t>
                            </m:r>
                            <m:r>
                              <a:rPr lang="en-US" sz="1600" b="0" i="1" smtClean="0">
                                <a:latin typeface="Cambria Math" panose="02040503050406030204" pitchFamily="18" charset="0"/>
                              </a:rPr>
                              <m:t>     </m:t>
                            </m:r>
                            <m:r>
                              <a:rPr lang="en-US" sz="1600" i="1">
                                <a:latin typeface="Cambria Math" panose="02040503050406030204" pitchFamily="18" charset="0"/>
                              </a:rPr>
                              <m:t> 1</m:t>
                            </m:r>
                          </m:e>
                        </m:eqArr>
                      </m:e>
                    </m:d>
                  </m:oMath>
                </a14:m>
                <a:endParaRPr lang="en-US" sz="1600"/>
              </a:p>
              <a:p>
                <a:r>
                  <a:rPr lang="en-US" sz="1600"/>
                  <a:t>Moy</a:t>
                </a:r>
                <a14:m>
                  <m:oMath xmlns:m="http://schemas.openxmlformats.org/officeDocument/2006/math">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eqArr>
                          <m:eqArrPr>
                            <m:ctrlPr>
                              <a:rPr lang="en-US" sz="1600" i="1">
                                <a:latin typeface="Cambria Math" panose="02040503050406030204" pitchFamily="18" charset="0"/>
                              </a:rPr>
                            </m:ctrlPr>
                          </m:eqArrPr>
                          <m:e>
                            <m:r>
                              <a:rPr lang="en-US" sz="1600" i="1">
                                <a:latin typeface="Cambria Math" panose="02040503050406030204" pitchFamily="18" charset="0"/>
                              </a:rPr>
                              <m:t>1     0       0      0</m:t>
                            </m:r>
                          </m:e>
                          <m:e>
                            <m:r>
                              <a:rPr lang="en-US" sz="1600" i="1">
                                <a:latin typeface="Cambria Math" panose="02040503050406030204" pitchFamily="18" charset="0"/>
                              </a:rPr>
                              <m:t>0   </m:t>
                            </m:r>
                            <m:r>
                              <a:rPr lang="en-US" sz="1600" b="0" i="1" smtClean="0">
                                <a:latin typeface="Cambria Math" panose="02040503050406030204" pitchFamily="18" charset="0"/>
                              </a:rPr>
                              <m:t>   </m:t>
                            </m:r>
                            <m:r>
                              <a:rPr lang="en-US" sz="1600" i="1">
                                <a:latin typeface="Cambria Math" panose="02040503050406030204" pitchFamily="18" charset="0"/>
                              </a:rPr>
                              <m:t>1 </m:t>
                            </m:r>
                            <m:r>
                              <a:rPr lang="en-US" sz="1600" b="0" i="1" smtClean="0">
                                <a:latin typeface="Cambria Math" panose="02040503050406030204" pitchFamily="18" charset="0"/>
                              </a:rPr>
                              <m:t> </m:t>
                            </m:r>
                            <m:r>
                              <a:rPr lang="en-US" sz="1600" i="1">
                                <a:latin typeface="Cambria Math" panose="02040503050406030204" pitchFamily="18" charset="0"/>
                              </a:rPr>
                              <m:t>  </m:t>
                            </m:r>
                            <m:r>
                              <a:rPr lang="en-US" sz="1600" b="0" i="1" smtClean="0">
                                <a:latin typeface="Cambria Math" panose="02040503050406030204" pitchFamily="18" charset="0"/>
                              </a:rPr>
                              <m:t> </m:t>
                            </m:r>
                            <m:r>
                              <a:rPr lang="en-US" sz="1600" i="1">
                                <a:latin typeface="Cambria Math" panose="02040503050406030204" pitchFamily="18" charset="0"/>
                              </a:rPr>
                              <m:t> 0       0</m:t>
                            </m:r>
                          </m:e>
                          <m:e>
                            <m:r>
                              <a:rPr lang="en-US" sz="1600" i="1">
                                <a:latin typeface="Cambria Math" panose="02040503050406030204" pitchFamily="18" charset="0"/>
                              </a:rPr>
                              <m:t>0      0   −1     0</m:t>
                            </m:r>
                          </m:e>
                          <m:e>
                            <m:r>
                              <a:rPr lang="en-US" sz="1600" i="1">
                                <a:latin typeface="Cambria Math" panose="02040503050406030204" pitchFamily="18" charset="0"/>
                              </a:rPr>
                              <m:t>0      0      0       1</m:t>
                            </m:r>
                          </m:e>
                        </m:eqArr>
                      </m:e>
                    </m:d>
                  </m:oMath>
                </a14:m>
                <a:endParaRPr lang="en-US" sz="1600"/>
              </a:p>
              <a:p>
                <a:r>
                  <a:rPr lang="en-US" sz="1600"/>
                  <a:t>Moz</a:t>
                </a:r>
                <a14:m>
                  <m:oMath xmlns:m="http://schemas.openxmlformats.org/officeDocument/2006/math">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eqArr>
                          <m:eqArrPr>
                            <m:ctrlPr>
                              <a:rPr lang="en-US" sz="1600" i="1">
                                <a:latin typeface="Cambria Math" panose="02040503050406030204" pitchFamily="18" charset="0"/>
                              </a:rPr>
                            </m:ctrlPr>
                          </m:eqArrPr>
                          <m:e>
                            <m:r>
                              <a:rPr lang="en-US" sz="1600" b="0" i="1" smtClean="0">
                                <a:latin typeface="Cambria Math" panose="02040503050406030204" pitchFamily="18" charset="0"/>
                              </a:rPr>
                              <m:t>−</m:t>
                            </m:r>
                            <m:r>
                              <a:rPr lang="en-US" sz="1600" i="1">
                                <a:latin typeface="Cambria Math" panose="02040503050406030204" pitchFamily="18" charset="0"/>
                              </a:rPr>
                              <m:t>1     0       0      0</m:t>
                            </m:r>
                          </m:e>
                          <m:e>
                            <m:r>
                              <a:rPr lang="en-US" sz="1600" i="1">
                                <a:latin typeface="Cambria Math" panose="02040503050406030204" pitchFamily="18" charset="0"/>
                              </a:rPr>
                              <m:t>0    </m:t>
                            </m:r>
                            <m:r>
                              <a:rPr lang="en-US" sz="1600" b="0" i="1" smtClean="0">
                                <a:latin typeface="Cambria Math" panose="02040503050406030204" pitchFamily="18" charset="0"/>
                              </a:rPr>
                              <m:t>−</m:t>
                            </m:r>
                            <m:r>
                              <a:rPr lang="en-US" sz="1600" i="1">
                                <a:latin typeface="Cambria Math" panose="02040503050406030204" pitchFamily="18" charset="0"/>
                              </a:rPr>
                              <m:t>1      0       0</m:t>
                            </m:r>
                          </m:e>
                          <m:e>
                            <m:r>
                              <a:rPr lang="en-US" sz="1600" i="1">
                                <a:latin typeface="Cambria Math" panose="02040503050406030204" pitchFamily="18" charset="0"/>
                              </a:rPr>
                              <m:t>0      0  </m:t>
                            </m:r>
                            <m:r>
                              <a:rPr lang="en-US" sz="1600" b="0" i="1" smtClean="0">
                                <a:latin typeface="Cambria Math" panose="02040503050406030204" pitchFamily="18" charset="0"/>
                              </a:rPr>
                              <m:t>    1    </m:t>
                            </m:r>
                            <m:r>
                              <a:rPr lang="en-US" sz="1600" i="1">
                                <a:latin typeface="Cambria Math" panose="02040503050406030204" pitchFamily="18" charset="0"/>
                              </a:rPr>
                              <m:t>    0</m:t>
                            </m:r>
                          </m:e>
                          <m:e>
                            <m:r>
                              <a:rPr lang="en-US" sz="1600" i="1">
                                <a:latin typeface="Cambria Math" panose="02040503050406030204" pitchFamily="18" charset="0"/>
                              </a:rPr>
                              <m:t>0      0  </m:t>
                            </m:r>
                            <m:r>
                              <a:rPr lang="en-US" sz="1600" b="0" i="1" smtClean="0">
                                <a:latin typeface="Cambria Math" panose="02040503050406030204" pitchFamily="18" charset="0"/>
                              </a:rPr>
                              <m:t> </m:t>
                            </m:r>
                            <m:r>
                              <a:rPr lang="en-US" sz="1600" i="1">
                                <a:latin typeface="Cambria Math" panose="02040503050406030204" pitchFamily="18" charset="0"/>
                              </a:rPr>
                              <m:t>  </m:t>
                            </m:r>
                            <m:r>
                              <a:rPr lang="en-US" sz="1600" b="0" i="1" smtClean="0">
                                <a:latin typeface="Cambria Math" panose="02040503050406030204" pitchFamily="18" charset="0"/>
                              </a:rPr>
                              <m:t>  </m:t>
                            </m:r>
                            <m:r>
                              <a:rPr lang="en-US" sz="1600" i="1">
                                <a:latin typeface="Cambria Math" panose="02040503050406030204" pitchFamily="18" charset="0"/>
                              </a:rPr>
                              <m:t> 0       </m:t>
                            </m:r>
                            <m:r>
                              <a:rPr lang="en-US" sz="1600" b="0" i="1" smtClean="0">
                                <a:latin typeface="Cambria Math" panose="02040503050406030204" pitchFamily="18" charset="0"/>
                              </a:rPr>
                              <m:t>0</m:t>
                            </m:r>
                          </m:e>
                        </m:eqArr>
                      </m:e>
                    </m:d>
                  </m:oMath>
                </a14:m>
                <a:endParaRPr lang="en-US" sz="1600"/>
              </a:p>
              <a:p>
                <a:r>
                  <a:rPr lang="en-US" sz="1600"/>
                  <a:t>Mo</a:t>
                </a:r>
                <a14:m>
                  <m:oMath xmlns:m="http://schemas.openxmlformats.org/officeDocument/2006/math">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eqArr>
                          <m:eqArrPr>
                            <m:ctrlPr>
                              <a:rPr lang="en-US" sz="1600" i="1">
                                <a:latin typeface="Cambria Math" panose="02040503050406030204" pitchFamily="18" charset="0"/>
                              </a:rPr>
                            </m:ctrlPr>
                          </m:eqArrPr>
                          <m:e>
                            <m:r>
                              <a:rPr lang="en-US" sz="1600" b="0" i="1" smtClean="0">
                                <a:latin typeface="Cambria Math" panose="02040503050406030204" pitchFamily="18" charset="0"/>
                              </a:rPr>
                              <m:t>−</m:t>
                            </m:r>
                            <m:r>
                              <a:rPr lang="en-US" sz="1600" i="1">
                                <a:latin typeface="Cambria Math" panose="02040503050406030204" pitchFamily="18" charset="0"/>
                              </a:rPr>
                              <m:t>1     0       0      0</m:t>
                            </m:r>
                          </m:e>
                          <m:e>
                            <m:r>
                              <a:rPr lang="en-US" sz="1600" i="1">
                                <a:latin typeface="Cambria Math" panose="02040503050406030204" pitchFamily="18" charset="0"/>
                              </a:rPr>
                              <m:t>0      </m:t>
                            </m:r>
                            <m:r>
                              <a:rPr lang="en-US" sz="1600" b="0" i="1" smtClean="0">
                                <a:latin typeface="Cambria Math" panose="02040503050406030204" pitchFamily="18" charset="0"/>
                              </a:rPr>
                              <m:t>−</m:t>
                            </m:r>
                            <m:r>
                              <a:rPr lang="en-US" sz="1600" i="1">
                                <a:latin typeface="Cambria Math" panose="02040503050406030204" pitchFamily="18" charset="0"/>
                              </a:rPr>
                              <m:t>1      0     0</m:t>
                            </m:r>
                          </m:e>
                          <m:e>
                            <m:r>
                              <a:rPr lang="en-US" sz="1600" i="1">
                                <a:latin typeface="Cambria Math" panose="02040503050406030204" pitchFamily="18" charset="0"/>
                              </a:rPr>
                              <m:t>0      0   −1     </m:t>
                            </m:r>
                            <m:r>
                              <a:rPr lang="en-US" sz="1600" b="0" i="1" smtClean="0">
                                <a:latin typeface="Cambria Math" panose="02040503050406030204" pitchFamily="18" charset="0"/>
                              </a:rPr>
                              <m:t> </m:t>
                            </m:r>
                            <m:r>
                              <a:rPr lang="en-US" sz="1600" i="1">
                                <a:latin typeface="Cambria Math" panose="02040503050406030204" pitchFamily="18" charset="0"/>
                              </a:rPr>
                              <m:t>0</m:t>
                            </m:r>
                          </m:e>
                          <m:e>
                            <m:r>
                              <a:rPr lang="en-US" sz="1600" i="1">
                                <a:latin typeface="Cambria Math" panose="02040503050406030204" pitchFamily="18" charset="0"/>
                              </a:rPr>
                              <m:t>0      0      0      </m:t>
                            </m:r>
                            <m:r>
                              <a:rPr lang="en-US" sz="1600" b="0" i="1" smtClean="0">
                                <a:latin typeface="Cambria Math" panose="02040503050406030204" pitchFamily="18" charset="0"/>
                              </a:rPr>
                              <m:t> </m:t>
                            </m:r>
                            <m:r>
                              <a:rPr lang="en-US" sz="1600" i="1">
                                <a:latin typeface="Cambria Math" panose="02040503050406030204" pitchFamily="18" charset="0"/>
                              </a:rPr>
                              <m:t> 1</m:t>
                            </m:r>
                          </m:e>
                        </m:eqArr>
                      </m:e>
                    </m:d>
                  </m:oMath>
                </a14:m>
                <a:endParaRPr lang="en-US" sz="16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264554"/>
                <a:ext cx="8915400" cy="5072745"/>
              </a:xfrm>
              <a:blipFill>
                <a:blip r:embed="rId2"/>
                <a:stretch>
                  <a:fillRect l="-821" t="-600"/>
                </a:stretch>
              </a:blipFill>
            </p:spPr>
            <p:txBody>
              <a:bodyPr/>
              <a:lstStyle/>
              <a:p>
                <a:r>
                  <a:rPr lang="en-US">
                    <a:noFill/>
                  </a:rPr>
                  <a:t> </a:t>
                </a:r>
              </a:p>
            </p:txBody>
          </p:sp>
        </mc:Fallback>
      </mc:AlternateContent>
      <p:sp>
        <p:nvSpPr>
          <p:cNvPr id="5" name="Rectangle 4"/>
          <p:cNvSpPr/>
          <p:nvPr/>
        </p:nvSpPr>
        <p:spPr>
          <a:xfrm>
            <a:off x="5310586" y="2281535"/>
            <a:ext cx="2198038" cy="646331"/>
          </a:xfrm>
          <a:prstGeom prst="rect">
            <a:avLst/>
          </a:prstGeom>
        </p:spPr>
        <p:txBody>
          <a:bodyPr wrap="none">
            <a:spAutoFit/>
          </a:bodyPr>
          <a:lstStyle/>
          <a:p>
            <a:r>
              <a:rPr lang="en-US">
                <a:latin typeface="Arial" panose="020B0604020202020204" pitchFamily="34" charset="0"/>
                <a:cs typeface="Arial" panose="020B0604020202020204" pitchFamily="34" charset="0"/>
              </a:rPr>
              <a:t>Đối xứng qua trục x</a:t>
            </a:r>
          </a:p>
          <a:p>
            <a:r>
              <a:rPr lang="en-US">
                <a:latin typeface="Arial" panose="020B0604020202020204" pitchFamily="34" charset="0"/>
                <a:cs typeface="Arial" panose="020B0604020202020204" pitchFamily="34" charset="0"/>
              </a:rPr>
              <a:t>x’=x   y’=-y   z’=-z</a:t>
            </a:r>
          </a:p>
        </p:txBody>
      </p:sp>
      <p:sp>
        <p:nvSpPr>
          <p:cNvPr id="6" name="Rectangle 5"/>
          <p:cNvSpPr/>
          <p:nvPr/>
        </p:nvSpPr>
        <p:spPr>
          <a:xfrm>
            <a:off x="5423797" y="3429000"/>
            <a:ext cx="2198038" cy="646331"/>
          </a:xfrm>
          <a:prstGeom prst="rect">
            <a:avLst/>
          </a:prstGeom>
        </p:spPr>
        <p:txBody>
          <a:bodyPr wrap="none">
            <a:spAutoFit/>
          </a:bodyPr>
          <a:lstStyle/>
          <a:p>
            <a:r>
              <a:rPr lang="en-US">
                <a:latin typeface="Arial" panose="020B0604020202020204" pitchFamily="34" charset="0"/>
                <a:cs typeface="Arial" panose="020B0604020202020204" pitchFamily="34" charset="0"/>
              </a:rPr>
              <a:t>Đối xứng qua trục y</a:t>
            </a:r>
          </a:p>
          <a:p>
            <a:r>
              <a:rPr lang="pl-PL"/>
              <a:t>y’=y x’ =-x </a:t>
            </a:r>
            <a:r>
              <a:rPr lang="en-US"/>
              <a:t> </a:t>
            </a:r>
            <a:r>
              <a:rPr lang="pl-PL"/>
              <a:t>z’ =-z</a:t>
            </a:r>
            <a:endParaRPr lang="en-US">
              <a:latin typeface="Arial" panose="020B0604020202020204" pitchFamily="34" charset="0"/>
              <a:cs typeface="Arial" panose="020B0604020202020204" pitchFamily="34" charset="0"/>
            </a:endParaRPr>
          </a:p>
        </p:txBody>
      </p:sp>
      <p:sp>
        <p:nvSpPr>
          <p:cNvPr id="7" name="Rectangle 6"/>
          <p:cNvSpPr/>
          <p:nvPr/>
        </p:nvSpPr>
        <p:spPr>
          <a:xfrm>
            <a:off x="5393317" y="5587559"/>
            <a:ext cx="2710999" cy="646331"/>
          </a:xfrm>
          <a:prstGeom prst="rect">
            <a:avLst/>
          </a:prstGeom>
        </p:spPr>
        <p:txBody>
          <a:bodyPr wrap="none">
            <a:spAutoFit/>
          </a:bodyPr>
          <a:lstStyle/>
          <a:p>
            <a:r>
              <a:rPr lang="en-US">
                <a:latin typeface="Arial" panose="020B0604020202020204" pitchFamily="34" charset="0"/>
                <a:cs typeface="Arial" panose="020B0604020202020204" pitchFamily="34" charset="0"/>
              </a:rPr>
              <a:t>Đối xứng qua gốc tọa độ</a:t>
            </a:r>
          </a:p>
          <a:p>
            <a:r>
              <a:rPr lang="en-US"/>
              <a:t>x’=-x y’=-y z’=-z</a:t>
            </a:r>
            <a:endParaRPr lang="en-US">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21A5229A-D046-4933-8BC8-9D3785B39B29}"/>
              </a:ext>
            </a:extLst>
          </p:cNvPr>
          <p:cNvSpPr/>
          <p:nvPr/>
        </p:nvSpPr>
        <p:spPr>
          <a:xfrm>
            <a:off x="5423797" y="4459688"/>
            <a:ext cx="2198038" cy="646331"/>
          </a:xfrm>
          <a:prstGeom prst="rect">
            <a:avLst/>
          </a:prstGeom>
        </p:spPr>
        <p:txBody>
          <a:bodyPr wrap="none">
            <a:spAutoFit/>
          </a:bodyPr>
          <a:lstStyle/>
          <a:p>
            <a:r>
              <a:rPr lang="en-US">
                <a:latin typeface="Arial" panose="020B0604020202020204" pitchFamily="34" charset="0"/>
                <a:cs typeface="Arial" panose="020B0604020202020204" pitchFamily="34" charset="0"/>
              </a:rPr>
              <a:t>Đối xứng qua trục z</a:t>
            </a:r>
          </a:p>
          <a:p>
            <a:r>
              <a:rPr lang="pl-PL"/>
              <a:t>y’=y x’ =-x </a:t>
            </a:r>
            <a:r>
              <a:rPr lang="en-US"/>
              <a:t> </a:t>
            </a:r>
            <a:r>
              <a:rPr lang="pl-PL"/>
              <a:t>z’ =-z</a:t>
            </a:r>
            <a:endParaRPr lang="en-US">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E1CC23F0-2407-41AE-A50F-6049C4A4F2B8}"/>
              </a:ext>
            </a:extLst>
          </p:cNvPr>
          <p:cNvPicPr>
            <a:picLocks noChangeAspect="1"/>
          </p:cNvPicPr>
          <p:nvPr/>
        </p:nvPicPr>
        <p:blipFill>
          <a:blip r:embed="rId3"/>
          <a:stretch>
            <a:fillRect/>
          </a:stretch>
        </p:blipFill>
        <p:spPr>
          <a:xfrm>
            <a:off x="8245253" y="1832338"/>
            <a:ext cx="1867161" cy="1095528"/>
          </a:xfrm>
          <a:prstGeom prst="rect">
            <a:avLst/>
          </a:prstGeom>
        </p:spPr>
      </p:pic>
      <p:pic>
        <p:nvPicPr>
          <p:cNvPr id="11" name="Picture 10">
            <a:extLst>
              <a:ext uri="{FF2B5EF4-FFF2-40B4-BE49-F238E27FC236}">
                <a16:creationId xmlns:a16="http://schemas.microsoft.com/office/drawing/2014/main" id="{55A63026-B923-459A-A910-BCF1A355FAC2}"/>
              </a:ext>
            </a:extLst>
          </p:cNvPr>
          <p:cNvPicPr>
            <a:picLocks noChangeAspect="1"/>
          </p:cNvPicPr>
          <p:nvPr/>
        </p:nvPicPr>
        <p:blipFill>
          <a:blip r:embed="rId4"/>
          <a:stretch>
            <a:fillRect/>
          </a:stretch>
        </p:blipFill>
        <p:spPr>
          <a:xfrm>
            <a:off x="8240489" y="3036720"/>
            <a:ext cx="1867161" cy="1095528"/>
          </a:xfrm>
          <a:prstGeom prst="rect">
            <a:avLst/>
          </a:prstGeom>
        </p:spPr>
      </p:pic>
      <p:pic>
        <p:nvPicPr>
          <p:cNvPr id="13" name="Picture 12" descr="A close up of a sign&#10;&#10;Description automatically generated">
            <a:extLst>
              <a:ext uri="{FF2B5EF4-FFF2-40B4-BE49-F238E27FC236}">
                <a16:creationId xmlns:a16="http://schemas.microsoft.com/office/drawing/2014/main" id="{10FF2E15-CEFA-4BD1-A8FB-51A5E3294713}"/>
              </a:ext>
            </a:extLst>
          </p:cNvPr>
          <p:cNvPicPr>
            <a:picLocks noChangeAspect="1"/>
          </p:cNvPicPr>
          <p:nvPr/>
        </p:nvPicPr>
        <p:blipFill>
          <a:blip r:embed="rId5"/>
          <a:stretch>
            <a:fillRect/>
          </a:stretch>
        </p:blipFill>
        <p:spPr>
          <a:xfrm>
            <a:off x="8240489" y="4241102"/>
            <a:ext cx="1876687" cy="1333686"/>
          </a:xfrm>
          <a:prstGeom prst="rect">
            <a:avLst/>
          </a:prstGeom>
        </p:spPr>
      </p:pic>
    </p:spTree>
    <p:extLst>
      <p:ext uri="{BB962C8B-B14F-4D97-AF65-F5344CB8AC3E}">
        <p14:creationId xmlns:p14="http://schemas.microsoft.com/office/powerpoint/2010/main" val="12193805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31590"/>
          </a:xfrm>
        </p:spPr>
        <p:txBody>
          <a:bodyPr>
            <a:normAutofit/>
          </a:bodyPr>
          <a:lstStyle/>
          <a:p>
            <a:r>
              <a:rPr lang="en-US" b="1"/>
              <a:t>CÁC PHÉP BIẾN ĐỔI HÌNH HỌC BA CHIỀU</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89212" y="1264554"/>
                <a:ext cx="8915400" cy="5072745"/>
              </a:xfrm>
            </p:spPr>
            <p:txBody>
              <a:bodyPr>
                <a:normAutofit/>
              </a:bodyPr>
              <a:lstStyle/>
              <a:p>
                <a:r>
                  <a:rPr lang="en-US" sz="2400" b="1"/>
                  <a:t>TỌA ĐỘ ĐỒNG NHẤT VÀ CÁC PHÉP BIẾN ĐỔI</a:t>
                </a:r>
              </a:p>
              <a:p>
                <a:r>
                  <a:rPr lang="en-US" sz="1600" b="1"/>
                  <a:t>Phép biến dạng</a:t>
                </a:r>
              </a:p>
              <a:p>
                <a:r>
                  <a:rPr lang="vi-VN" sz="1800"/>
                  <a:t>Ta có tất cả các phần tử nằm trên đường chéo chính bằng 1</a:t>
                </a:r>
                <a:endParaRPr lang="en-US" sz="1800"/>
              </a:p>
              <a:p>
                <a:r>
                  <a:rPr lang="en-US" sz="1800"/>
                  <a:t>Biến dạng theo trục z:</a:t>
                </a:r>
              </a:p>
              <a:p>
                <a14:m>
                  <m:oMath xmlns:m="http://schemas.openxmlformats.org/officeDocument/2006/math">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r>
                                <a:rPr lang="en-US" sz="1800" i="1">
                                  <a:latin typeface="Cambria Math" panose="02040503050406030204" pitchFamily="18" charset="0"/>
                                </a:rPr>
                                <m:t>′</m:t>
                              </m:r>
                            </m:e>
                          </m:mr>
                          <m:mr>
                            <m:e>
                              <m:r>
                                <a:rPr lang="en-US" sz="1800" i="1">
                                  <a:latin typeface="Cambria Math" panose="02040503050406030204" pitchFamily="18" charset="0"/>
                                </a:rPr>
                                <m:t>𝑦</m:t>
                              </m:r>
                              <m:r>
                                <a:rPr lang="en-US" sz="1800" i="1">
                                  <a:latin typeface="Cambria Math" panose="02040503050406030204" pitchFamily="18" charset="0"/>
                                </a:rPr>
                                <m:t>′</m:t>
                              </m:r>
                            </m:e>
                          </m:mr>
                          <m:mr>
                            <m:e>
                              <m:eqArr>
                                <m:eqArrPr>
                                  <m:ctrlPr>
                                    <a:rPr lang="en-US" sz="1800" i="1">
                                      <a:latin typeface="Cambria Math" panose="02040503050406030204" pitchFamily="18" charset="0"/>
                                    </a:rPr>
                                  </m:ctrlPr>
                                </m:eqArrPr>
                                <m:e>
                                  <m:r>
                                    <a:rPr lang="en-US" sz="1800" i="1">
                                      <a:latin typeface="Cambria Math" panose="02040503050406030204" pitchFamily="18" charset="0"/>
                                    </a:rPr>
                                    <m:t>𝑧</m:t>
                                  </m:r>
                                  <m:r>
                                    <a:rPr lang="en-US" sz="1800" i="1">
                                      <a:latin typeface="Cambria Math" panose="02040503050406030204" pitchFamily="18" charset="0"/>
                                    </a:rPr>
                                    <m:t>′</m:t>
                                  </m:r>
                                </m:e>
                                <m:e>
                                  <m:r>
                                    <a:rPr lang="en-US" sz="1800" i="1">
                                      <a:latin typeface="Cambria Math" panose="02040503050406030204" pitchFamily="18" charset="0"/>
                                    </a:rPr>
                                    <m:t>1</m:t>
                                  </m:r>
                                </m:e>
                              </m:eqArr>
                            </m:e>
                          </m:mr>
                        </m:m>
                      </m:e>
                    </m:d>
                    <m:r>
                      <a:rPr lang="en-US" sz="1800" i="1">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m>
                                <m:mPr>
                                  <m:mcs>
                                    <m:mc>
                                      <m:mcPr>
                                        <m:count m:val="2"/>
                                        <m:mcJc m:val="center"/>
                                      </m:mcPr>
                                    </m:mc>
                                  </m:mcs>
                                  <m:ctrlPr>
                                    <a:rPr lang="en-US" sz="1800" i="1">
                                      <a:latin typeface="Cambria Math" panose="02040503050406030204" pitchFamily="18" charset="0"/>
                                    </a:rPr>
                                  </m:ctrlPr>
                                </m:mPr>
                                <m:mr>
                                  <m:e>
                                    <m:r>
                                      <a:rPr lang="en-US" sz="1800" b="0" i="1" smtClean="0">
                                        <a:latin typeface="Cambria Math" panose="02040503050406030204" pitchFamily="18" charset="0"/>
                                      </a:rPr>
                                      <m:t>1</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b="0" i="1" smtClean="0">
                                        <a:latin typeface="Cambria Math" panose="02040503050406030204" pitchFamily="18" charset="0"/>
                                      </a:rPr>
                                      <m:t>1</m:t>
                                    </m:r>
                                  </m:e>
                                </m:mr>
                              </m:m>
                            </m:e>
                            <m:e>
                              <m:m>
                                <m:mPr>
                                  <m:mcs>
                                    <m:mc>
                                      <m:mcPr>
                                        <m:count m:val="2"/>
                                        <m:mcJc m:val="center"/>
                                      </m:mcPr>
                                    </m:mc>
                                  </m:mcs>
                                  <m:ctrlPr>
                                    <a:rPr lang="en-US" sz="1800" i="1">
                                      <a:latin typeface="Cambria Math" panose="02040503050406030204" pitchFamily="18" charset="0"/>
                                    </a:rPr>
                                  </m:ctrlPr>
                                </m:mPr>
                                <m:mr>
                                  <m:e>
                                    <m:r>
                                      <a:rPr lang="en-US" sz="1800" b="0" i="1" smtClean="0">
                                        <a:latin typeface="Cambria Math" panose="02040503050406030204" pitchFamily="18" charset="0"/>
                                      </a:rPr>
                                      <m:t>𝑎</m:t>
                                    </m:r>
                                  </m:e>
                                  <m:e>
                                    <m:r>
                                      <a:rPr lang="en-US" sz="1800" i="1">
                                        <a:latin typeface="Cambria Math" panose="02040503050406030204" pitchFamily="18" charset="0"/>
                                      </a:rPr>
                                      <m:t>0</m:t>
                                    </m:r>
                                  </m:e>
                                </m:mr>
                                <m:mr>
                                  <m:e>
                                    <m:r>
                                      <a:rPr lang="en-US" sz="1800" b="0" i="1" smtClean="0">
                                        <a:latin typeface="Cambria Math" panose="02040503050406030204" pitchFamily="18" charset="0"/>
                                      </a:rPr>
                                      <m:t>𝑏</m:t>
                                    </m:r>
                                  </m:e>
                                  <m:e>
                                    <m:r>
                                      <a:rPr lang="en-US" sz="1800" i="1">
                                        <a:latin typeface="Cambria Math" panose="02040503050406030204" pitchFamily="18" charset="0"/>
                                      </a:rPr>
                                      <m:t>0</m:t>
                                    </m:r>
                                  </m:e>
                                </m:mr>
                              </m:m>
                            </m:e>
                          </m:mr>
                          <m:mr>
                            <m:e>
                              <m:m>
                                <m:mPr>
                                  <m:mcs>
                                    <m:mc>
                                      <m:mcPr>
                                        <m:count m:val="2"/>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0</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mr>
                              </m:m>
                            </m:e>
                            <m:e>
                              <m:m>
                                <m:mPr>
                                  <m:mcs>
                                    <m:mc>
                                      <m:mcPr>
                                        <m:count m:val="2"/>
                                        <m:mcJc m:val="center"/>
                                      </m:mcPr>
                                    </m:mc>
                                  </m:mcs>
                                  <m:ctrlPr>
                                    <a:rPr lang="en-US" sz="1800" i="1">
                                      <a:latin typeface="Cambria Math" panose="02040503050406030204" pitchFamily="18" charset="0"/>
                                    </a:rPr>
                                  </m:ctrlPr>
                                </m:mPr>
                                <m:mr>
                                  <m:e>
                                    <m:r>
                                      <m:rPr>
                                        <m:brk m:alnAt="7"/>
                                      </m:rPr>
                                      <a:rPr lang="en-US" sz="1800" b="0" i="1" smtClean="0">
                                        <a:latin typeface="Cambria Math" panose="02040503050406030204" pitchFamily="18" charset="0"/>
                                      </a:rPr>
                                      <m:t>1</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1</m:t>
                                    </m:r>
                                  </m:e>
                                </m:mr>
                              </m:m>
                            </m:e>
                          </m:mr>
                        </m:m>
                      </m:e>
                    </m:d>
                    <m:r>
                      <a:rPr lang="en-US" sz="1800" i="1">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𝑥</m:t>
                              </m:r>
                            </m:e>
                          </m:mr>
                          <m:mr>
                            <m:e>
                              <m:r>
                                <a:rPr lang="en-US" sz="1800" i="1">
                                  <a:latin typeface="Cambria Math" panose="02040503050406030204" pitchFamily="18" charset="0"/>
                                </a:rPr>
                                <m:t>𝑦</m:t>
                              </m:r>
                            </m:e>
                          </m:mr>
                          <m:mr>
                            <m:e>
                              <m:eqArr>
                                <m:eqArrPr>
                                  <m:ctrlPr>
                                    <a:rPr lang="en-US" sz="1800" i="1">
                                      <a:latin typeface="Cambria Math" panose="02040503050406030204" pitchFamily="18" charset="0"/>
                                    </a:rPr>
                                  </m:ctrlPr>
                                </m:eqArrPr>
                                <m:e>
                                  <m:r>
                                    <a:rPr lang="en-US" sz="1800" i="1">
                                      <a:latin typeface="Cambria Math" panose="02040503050406030204" pitchFamily="18" charset="0"/>
                                    </a:rPr>
                                    <m:t>𝑧</m:t>
                                  </m:r>
                                </m:e>
                                <m:e>
                                  <m:r>
                                    <a:rPr lang="en-US" sz="1800" i="1">
                                      <a:latin typeface="Cambria Math" panose="02040503050406030204" pitchFamily="18" charset="0"/>
                                    </a:rPr>
                                    <m:t>1</m:t>
                                  </m:r>
                                </m:e>
                              </m:eqArr>
                            </m:e>
                          </m:mr>
                        </m:m>
                      </m:e>
                    </m:d>
                  </m:oMath>
                </a14:m>
                <a:endParaRPr lang="en-US" sz="1800"/>
              </a:p>
              <a:p>
                <a:r>
                  <a:rPr lang="en-US" sz="1600"/>
                  <a:t>Biến dạng theo trục x:			Biến dạng theo trục y:</a:t>
                </a:r>
              </a:p>
              <a:p>
                <a14:m>
                  <m:oMath xmlns:m="http://schemas.openxmlformats.org/officeDocument/2006/math">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𝑥</m:t>
                              </m:r>
                              <m:r>
                                <a:rPr lang="en-US" sz="1600" i="1">
                                  <a:latin typeface="Cambria Math" panose="02040503050406030204" pitchFamily="18" charset="0"/>
                                </a:rPr>
                                <m:t>′</m:t>
                              </m:r>
                            </m:e>
                          </m:mr>
                          <m:mr>
                            <m:e>
                              <m:r>
                                <a:rPr lang="en-US" sz="1600" i="1">
                                  <a:latin typeface="Cambria Math" panose="02040503050406030204" pitchFamily="18" charset="0"/>
                                </a:rPr>
                                <m:t>𝑦</m:t>
                              </m:r>
                              <m:r>
                                <a:rPr lang="en-US" sz="1600" i="1">
                                  <a:latin typeface="Cambria Math" panose="02040503050406030204" pitchFamily="18" charset="0"/>
                                </a:rPr>
                                <m:t>′</m:t>
                              </m:r>
                            </m:e>
                          </m:mr>
                          <m:mr>
                            <m:e>
                              <m:eqArr>
                                <m:eqArrPr>
                                  <m:ctrlPr>
                                    <a:rPr lang="en-US" sz="1600" i="1">
                                      <a:latin typeface="Cambria Math" panose="02040503050406030204" pitchFamily="18" charset="0"/>
                                    </a:rPr>
                                  </m:ctrlPr>
                                </m:eqArrPr>
                                <m:e>
                                  <m:r>
                                    <a:rPr lang="en-US" sz="1600" i="1">
                                      <a:latin typeface="Cambria Math" panose="02040503050406030204" pitchFamily="18" charset="0"/>
                                    </a:rPr>
                                    <m:t>𝑧</m:t>
                                  </m:r>
                                  <m:r>
                                    <a:rPr lang="en-US" sz="1600" i="1">
                                      <a:latin typeface="Cambria Math" panose="02040503050406030204" pitchFamily="18" charset="0"/>
                                    </a:rPr>
                                    <m:t>′</m:t>
                                  </m:r>
                                </m:e>
                                <m:e>
                                  <m:r>
                                    <a:rPr lang="en-US" sz="1600" i="1">
                                      <a:latin typeface="Cambria Math" panose="02040503050406030204" pitchFamily="18" charset="0"/>
                                    </a:rPr>
                                    <m:t>1</m:t>
                                  </m:r>
                                </m:e>
                              </m:eqArr>
                            </m:e>
                          </m:mr>
                        </m:m>
                      </m:e>
                    </m:d>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1</m:t>
                                    </m:r>
                                  </m:e>
                                  <m:e>
                                    <m:r>
                                      <a:rPr lang="en-US" sz="1600" b="0" i="1" smtClean="0">
                                        <a:latin typeface="Cambria Math" panose="02040503050406030204" pitchFamily="18" charset="0"/>
                                      </a:rPr>
                                      <m:t>0</m:t>
                                    </m:r>
                                  </m:e>
                                </m:mr>
                                <m:mr>
                                  <m:e>
                                    <m:r>
                                      <a:rPr lang="en-US" sz="1600" b="0" i="1" smtClean="0">
                                        <a:latin typeface="Cambria Math" panose="02040503050406030204" pitchFamily="18" charset="0"/>
                                      </a:rPr>
                                      <m:t>𝑎</m:t>
                                    </m:r>
                                  </m:e>
                                  <m:e>
                                    <m:r>
                                      <a:rPr lang="en-US" sz="1600" i="1">
                                        <a:latin typeface="Cambria Math" panose="02040503050406030204" pitchFamily="18" charset="0"/>
                                      </a:rPr>
                                      <m:t>1</m:t>
                                    </m:r>
                                  </m:e>
                                </m:mr>
                              </m:m>
                            </m:e>
                            <m:e>
                              <m:m>
                                <m:mPr>
                                  <m:mcs>
                                    <m:mc>
                                      <m:mcPr>
                                        <m:count m:val="2"/>
                                        <m:mcJc m:val="center"/>
                                      </m:mcPr>
                                    </m:mc>
                                  </m:mcs>
                                  <m:ctrlPr>
                                    <a:rPr lang="en-US" sz="1600" i="1">
                                      <a:latin typeface="Cambria Math" panose="02040503050406030204" pitchFamily="18" charset="0"/>
                                    </a:rPr>
                                  </m:ctrlPr>
                                </m:mPr>
                                <m:mr>
                                  <m:e>
                                    <m:r>
                                      <a:rPr lang="en-US" sz="1600" b="0" i="1" smtClean="0">
                                        <a:latin typeface="Cambria Math" panose="02040503050406030204" pitchFamily="18" charset="0"/>
                                      </a:rPr>
                                      <m:t>0</m:t>
                                    </m:r>
                                  </m:e>
                                  <m:e>
                                    <m:r>
                                      <a:rPr lang="en-US" sz="1600" i="1">
                                        <a:latin typeface="Cambria Math" panose="02040503050406030204" pitchFamily="18" charset="0"/>
                                      </a:rPr>
                                      <m:t>0</m:t>
                                    </m:r>
                                  </m:e>
                                </m:mr>
                                <m:mr>
                                  <m:e>
                                    <m:r>
                                      <a:rPr lang="en-US" sz="1600" b="0" i="1" smtClean="0">
                                        <a:latin typeface="Cambria Math" panose="02040503050406030204" pitchFamily="18" charset="0"/>
                                      </a:rPr>
                                      <m:t>0</m:t>
                                    </m:r>
                                  </m:e>
                                  <m:e>
                                    <m:r>
                                      <a:rPr lang="en-US" sz="1600" i="1">
                                        <a:latin typeface="Cambria Math" panose="02040503050406030204" pitchFamily="18" charset="0"/>
                                      </a:rPr>
                                      <m:t>0</m:t>
                                    </m:r>
                                  </m:e>
                                </m:mr>
                              </m:m>
                            </m:e>
                          </m:mr>
                          <m:mr>
                            <m:e>
                              <m:m>
                                <m:mPr>
                                  <m:mcs>
                                    <m:mc>
                                      <m:mcPr>
                                        <m:count m:val="2"/>
                                        <m:mcJc m:val="center"/>
                                      </m:mcPr>
                                    </m:mc>
                                  </m:mcs>
                                  <m:ctrlPr>
                                    <a:rPr lang="en-US" sz="1600" i="1">
                                      <a:latin typeface="Cambria Math" panose="02040503050406030204" pitchFamily="18" charset="0"/>
                                    </a:rPr>
                                  </m:ctrlPr>
                                </m:mPr>
                                <m:mr>
                                  <m:e>
                                    <m:r>
                                      <a:rPr lang="en-US" sz="1600" b="0" i="1" smtClean="0">
                                        <a:latin typeface="Cambria Math" panose="02040503050406030204" pitchFamily="18" charset="0"/>
                                      </a:rPr>
                                      <m:t>𝑏</m:t>
                                    </m:r>
                                  </m:e>
                                  <m:e>
                                    <m:r>
                                      <a:rPr lang="en-US" sz="1600" b="0" i="1" smtClean="0">
                                        <a:latin typeface="Cambria Math" panose="02040503050406030204" pitchFamily="18" charset="0"/>
                                      </a:rPr>
                                      <m:t>0</m:t>
                                    </m:r>
                                  </m:e>
                                </m:mr>
                                <m:mr>
                                  <m:e>
                                    <m:r>
                                      <a:rPr lang="en-US" sz="1600" i="1">
                                        <a:latin typeface="Cambria Math" panose="02040503050406030204" pitchFamily="18" charset="0"/>
                                      </a:rPr>
                                      <m:t>0</m:t>
                                    </m:r>
                                  </m:e>
                                  <m:e>
                                    <m:r>
                                      <a:rPr lang="en-US" sz="1600" i="1">
                                        <a:latin typeface="Cambria Math" panose="02040503050406030204" pitchFamily="18" charset="0"/>
                                      </a:rPr>
                                      <m:t>0</m:t>
                                    </m:r>
                                  </m:e>
                                </m:mr>
                              </m:m>
                            </m:e>
                            <m:e>
                              <m:m>
                                <m:mPr>
                                  <m:mcs>
                                    <m:mc>
                                      <m:mcPr>
                                        <m:count m:val="2"/>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1</m:t>
                                    </m:r>
                                  </m:e>
                                  <m:e>
                                    <m:r>
                                      <a:rPr lang="en-US" sz="1600" i="1">
                                        <a:latin typeface="Cambria Math" panose="02040503050406030204" pitchFamily="18" charset="0"/>
                                      </a:rPr>
                                      <m:t>0</m:t>
                                    </m:r>
                                  </m:e>
                                </m:mr>
                                <m:mr>
                                  <m:e>
                                    <m:r>
                                      <a:rPr lang="en-US" sz="1600" i="1">
                                        <a:latin typeface="Cambria Math" panose="02040503050406030204" pitchFamily="18" charset="0"/>
                                      </a:rPr>
                                      <m:t>0</m:t>
                                    </m:r>
                                  </m:e>
                                  <m:e>
                                    <m:r>
                                      <a:rPr lang="en-US" sz="1600" i="1">
                                        <a:latin typeface="Cambria Math" panose="02040503050406030204" pitchFamily="18" charset="0"/>
                                      </a:rPr>
                                      <m:t>1</m:t>
                                    </m:r>
                                  </m:e>
                                </m:mr>
                              </m:m>
                            </m:e>
                          </m:mr>
                        </m:m>
                      </m:e>
                    </m:d>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𝑥</m:t>
                              </m:r>
                            </m:e>
                          </m:mr>
                          <m:mr>
                            <m:e>
                              <m:r>
                                <a:rPr lang="en-US" sz="1600" i="1">
                                  <a:latin typeface="Cambria Math" panose="02040503050406030204" pitchFamily="18" charset="0"/>
                                </a:rPr>
                                <m:t>𝑦</m:t>
                              </m:r>
                            </m:e>
                          </m:mr>
                          <m:mr>
                            <m:e>
                              <m:eqArr>
                                <m:eqArrPr>
                                  <m:ctrlPr>
                                    <a:rPr lang="en-US" sz="1600" i="1">
                                      <a:latin typeface="Cambria Math" panose="02040503050406030204" pitchFamily="18" charset="0"/>
                                    </a:rPr>
                                  </m:ctrlPr>
                                </m:eqArrPr>
                                <m:e>
                                  <m:r>
                                    <a:rPr lang="en-US" sz="1600" i="1">
                                      <a:latin typeface="Cambria Math" panose="02040503050406030204" pitchFamily="18" charset="0"/>
                                    </a:rPr>
                                    <m:t>𝑧</m:t>
                                  </m:r>
                                </m:e>
                                <m:e>
                                  <m:r>
                                    <a:rPr lang="en-US" sz="1600" i="1">
                                      <a:latin typeface="Cambria Math" panose="02040503050406030204" pitchFamily="18" charset="0"/>
                                    </a:rPr>
                                    <m:t>1</m:t>
                                  </m:r>
                                </m:e>
                              </m:eqArr>
                            </m:e>
                          </m:mr>
                        </m:m>
                      </m:e>
                    </m:d>
                  </m:oMath>
                </a14:m>
                <a:r>
                  <a:rPr lang="en-US" sz="1600"/>
                  <a:t>			 </a:t>
                </a:r>
                <a14:m>
                  <m:oMath xmlns:m="http://schemas.openxmlformats.org/officeDocument/2006/math">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𝑥</m:t>
                              </m:r>
                              <m:r>
                                <a:rPr lang="en-US" sz="1600" i="1">
                                  <a:latin typeface="Cambria Math" panose="02040503050406030204" pitchFamily="18" charset="0"/>
                                </a:rPr>
                                <m:t>′</m:t>
                              </m:r>
                            </m:e>
                          </m:mr>
                          <m:mr>
                            <m:e>
                              <m:r>
                                <a:rPr lang="en-US" sz="1600" i="1">
                                  <a:latin typeface="Cambria Math" panose="02040503050406030204" pitchFamily="18" charset="0"/>
                                </a:rPr>
                                <m:t>𝑦</m:t>
                              </m:r>
                              <m:r>
                                <a:rPr lang="en-US" sz="1600" i="1">
                                  <a:latin typeface="Cambria Math" panose="02040503050406030204" pitchFamily="18" charset="0"/>
                                </a:rPr>
                                <m:t>′</m:t>
                              </m:r>
                            </m:e>
                          </m:mr>
                          <m:mr>
                            <m:e>
                              <m:eqArr>
                                <m:eqArrPr>
                                  <m:ctrlPr>
                                    <a:rPr lang="en-US" sz="1600" i="1">
                                      <a:latin typeface="Cambria Math" panose="02040503050406030204" pitchFamily="18" charset="0"/>
                                    </a:rPr>
                                  </m:ctrlPr>
                                </m:eqArrPr>
                                <m:e>
                                  <m:r>
                                    <a:rPr lang="en-US" sz="1600" i="1">
                                      <a:latin typeface="Cambria Math" panose="02040503050406030204" pitchFamily="18" charset="0"/>
                                    </a:rPr>
                                    <m:t>𝑧</m:t>
                                  </m:r>
                                  <m:r>
                                    <a:rPr lang="en-US" sz="1600" i="1">
                                      <a:latin typeface="Cambria Math" panose="02040503050406030204" pitchFamily="18" charset="0"/>
                                    </a:rPr>
                                    <m:t>′</m:t>
                                  </m:r>
                                </m:e>
                                <m:e>
                                  <m:r>
                                    <a:rPr lang="en-US" sz="1600" i="1">
                                      <a:latin typeface="Cambria Math" panose="02040503050406030204" pitchFamily="18" charset="0"/>
                                    </a:rPr>
                                    <m:t>1</m:t>
                                  </m:r>
                                </m:e>
                              </m:eqArr>
                            </m:e>
                          </m:mr>
                        </m:m>
                      </m:e>
                    </m:d>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1</m:t>
                                    </m:r>
                                  </m:e>
                                  <m:e>
                                    <m:r>
                                      <a:rPr lang="en-US" sz="1600" i="1">
                                        <a:latin typeface="Cambria Math" panose="02040503050406030204" pitchFamily="18" charset="0"/>
                                      </a:rPr>
                                      <m:t>𝑎</m:t>
                                    </m:r>
                                  </m:e>
                                </m:mr>
                                <m:mr>
                                  <m:e>
                                    <m:r>
                                      <a:rPr lang="en-US" sz="1600" i="1">
                                        <a:latin typeface="Cambria Math" panose="02040503050406030204" pitchFamily="18" charset="0"/>
                                      </a:rPr>
                                      <m:t>0</m:t>
                                    </m:r>
                                  </m:e>
                                  <m:e>
                                    <m:r>
                                      <a:rPr lang="en-US" sz="1600" i="1">
                                        <a:latin typeface="Cambria Math" panose="02040503050406030204" pitchFamily="18" charset="0"/>
                                      </a:rPr>
                                      <m:t>1</m:t>
                                    </m:r>
                                  </m:e>
                                </m:mr>
                              </m:m>
                            </m:e>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0</m:t>
                                    </m:r>
                                  </m:e>
                                  <m:e>
                                    <m:r>
                                      <a:rPr lang="en-US" sz="1600" i="1">
                                        <a:latin typeface="Cambria Math" panose="02040503050406030204" pitchFamily="18" charset="0"/>
                                      </a:rPr>
                                      <m:t>0</m:t>
                                    </m:r>
                                  </m:e>
                                </m:mr>
                                <m:mr>
                                  <m:e>
                                    <m:r>
                                      <a:rPr lang="en-US" sz="1600" i="1">
                                        <a:latin typeface="Cambria Math" panose="02040503050406030204" pitchFamily="18" charset="0"/>
                                      </a:rPr>
                                      <m:t>0</m:t>
                                    </m:r>
                                  </m:e>
                                  <m:e>
                                    <m:r>
                                      <a:rPr lang="en-US" sz="1600" i="1">
                                        <a:latin typeface="Cambria Math" panose="02040503050406030204" pitchFamily="18" charset="0"/>
                                      </a:rPr>
                                      <m:t>0</m:t>
                                    </m:r>
                                  </m:e>
                                </m:mr>
                              </m:m>
                            </m:e>
                          </m:mr>
                          <m:mr>
                            <m:e>
                              <m:m>
                                <m:mPr>
                                  <m:mcs>
                                    <m:mc>
                                      <m:mcPr>
                                        <m:count m:val="2"/>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0</m:t>
                                    </m:r>
                                  </m:e>
                                  <m:e>
                                    <m:r>
                                      <a:rPr lang="en-US" sz="1600" i="1">
                                        <a:latin typeface="Cambria Math" panose="02040503050406030204" pitchFamily="18" charset="0"/>
                                      </a:rPr>
                                      <m:t>𝑏</m:t>
                                    </m:r>
                                  </m:e>
                                </m:mr>
                                <m:mr>
                                  <m:e>
                                    <m:r>
                                      <a:rPr lang="en-US" sz="1600" i="1">
                                        <a:latin typeface="Cambria Math" panose="02040503050406030204" pitchFamily="18" charset="0"/>
                                      </a:rPr>
                                      <m:t>0</m:t>
                                    </m:r>
                                  </m:e>
                                  <m:e>
                                    <m:r>
                                      <a:rPr lang="en-US" sz="1600" i="1">
                                        <a:latin typeface="Cambria Math" panose="02040503050406030204" pitchFamily="18" charset="0"/>
                                      </a:rPr>
                                      <m:t>0</m:t>
                                    </m:r>
                                  </m:e>
                                </m:mr>
                              </m:m>
                            </m:e>
                            <m:e>
                              <m:m>
                                <m:mPr>
                                  <m:mcs>
                                    <m:mc>
                                      <m:mcPr>
                                        <m:count m:val="2"/>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1</m:t>
                                    </m:r>
                                  </m:e>
                                  <m:e>
                                    <m:r>
                                      <a:rPr lang="en-US" sz="1600" i="1">
                                        <a:latin typeface="Cambria Math" panose="02040503050406030204" pitchFamily="18" charset="0"/>
                                      </a:rPr>
                                      <m:t>0</m:t>
                                    </m:r>
                                  </m:e>
                                </m:mr>
                                <m:mr>
                                  <m:e>
                                    <m:r>
                                      <a:rPr lang="en-US" sz="1600" i="1">
                                        <a:latin typeface="Cambria Math" panose="02040503050406030204" pitchFamily="18" charset="0"/>
                                      </a:rPr>
                                      <m:t>0</m:t>
                                    </m:r>
                                  </m:e>
                                  <m:e>
                                    <m:r>
                                      <a:rPr lang="en-US" sz="1600" i="1">
                                        <a:latin typeface="Cambria Math" panose="02040503050406030204" pitchFamily="18" charset="0"/>
                                      </a:rPr>
                                      <m:t>1</m:t>
                                    </m:r>
                                  </m:e>
                                </m:mr>
                              </m:m>
                            </m:e>
                          </m:mr>
                        </m:m>
                      </m:e>
                    </m:d>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𝑥</m:t>
                              </m:r>
                            </m:e>
                          </m:mr>
                          <m:mr>
                            <m:e>
                              <m:r>
                                <a:rPr lang="en-US" sz="1600" i="1">
                                  <a:latin typeface="Cambria Math" panose="02040503050406030204" pitchFamily="18" charset="0"/>
                                </a:rPr>
                                <m:t>𝑦</m:t>
                              </m:r>
                            </m:e>
                          </m:mr>
                          <m:mr>
                            <m:e>
                              <m:eqArr>
                                <m:eqArrPr>
                                  <m:ctrlPr>
                                    <a:rPr lang="en-US" sz="1600" i="1">
                                      <a:latin typeface="Cambria Math" panose="02040503050406030204" pitchFamily="18" charset="0"/>
                                    </a:rPr>
                                  </m:ctrlPr>
                                </m:eqArrPr>
                                <m:e>
                                  <m:r>
                                    <a:rPr lang="en-US" sz="1600" i="1">
                                      <a:latin typeface="Cambria Math" panose="02040503050406030204" pitchFamily="18" charset="0"/>
                                    </a:rPr>
                                    <m:t>𝑧</m:t>
                                  </m:r>
                                </m:e>
                                <m:e>
                                  <m:r>
                                    <a:rPr lang="en-US" sz="1600" i="1">
                                      <a:latin typeface="Cambria Math" panose="02040503050406030204" pitchFamily="18" charset="0"/>
                                    </a:rPr>
                                    <m:t>1</m:t>
                                  </m:r>
                                </m:e>
                              </m:eqArr>
                            </m:e>
                          </m:mr>
                        </m:m>
                      </m:e>
                    </m:d>
                  </m:oMath>
                </a14:m>
                <a:endParaRPr lang="en-US" sz="16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89212" y="1264554"/>
                <a:ext cx="8915400" cy="5072745"/>
              </a:xfrm>
              <a:blipFill>
                <a:blip r:embed="rId2"/>
                <a:stretch>
                  <a:fillRect l="-958" t="-24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096000" y="2801209"/>
            <a:ext cx="5048250" cy="1685925"/>
          </a:xfrm>
          <a:prstGeom prst="rect">
            <a:avLst/>
          </a:prstGeom>
        </p:spPr>
      </p:pic>
    </p:spTree>
    <p:extLst>
      <p:ext uri="{BB962C8B-B14F-4D97-AF65-F5344CB8AC3E}">
        <p14:creationId xmlns:p14="http://schemas.microsoft.com/office/powerpoint/2010/main" val="28615826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0EAEA-2CF4-4A1A-BD3E-3FF422327438}"/>
              </a:ext>
            </a:extLst>
          </p:cNvPr>
          <p:cNvSpPr>
            <a:spLocks noGrp="1"/>
          </p:cNvSpPr>
          <p:nvPr>
            <p:ph type="title"/>
          </p:nvPr>
        </p:nvSpPr>
        <p:spPr/>
        <p:txBody>
          <a:bodyPr/>
          <a:lstStyle/>
          <a:p>
            <a:r>
              <a:rPr lang="en-US">
                <a:hlinkClick r:id="rId2"/>
              </a:rPr>
              <a:t>https://www.slideshare.net/Nareek/three-dimensional-transformations</a:t>
            </a:r>
            <a:endParaRPr lang="en-US"/>
          </a:p>
        </p:txBody>
      </p:sp>
      <p:sp>
        <p:nvSpPr>
          <p:cNvPr id="3" name="Content Placeholder 2">
            <a:extLst>
              <a:ext uri="{FF2B5EF4-FFF2-40B4-BE49-F238E27FC236}">
                <a16:creationId xmlns:a16="http://schemas.microsoft.com/office/drawing/2014/main" id="{E2A8452A-58C5-4C64-9569-B8E8A8A0AF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68963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264554"/>
                <a:ext cx="8915400" cy="5072745"/>
              </a:xfrm>
            </p:spPr>
            <p:txBody>
              <a:bodyPr>
                <a:normAutofit lnSpcReduction="10000"/>
              </a:bodyPr>
              <a:lstStyle/>
              <a:p>
                <a:r>
                  <a:rPr lang="vi-VN" sz="2300" b="1">
                    <a:solidFill>
                      <a:schemeClr val="tx1"/>
                    </a:solidFill>
                  </a:rPr>
                  <a:t>Các phép biến đổi đối tượng</a:t>
                </a:r>
                <a:endParaRPr lang="fr-FR" sz="2300" b="1">
                  <a:solidFill>
                    <a:schemeClr val="tx1"/>
                  </a:solidFill>
                </a:endParaRPr>
              </a:p>
              <a:p>
                <a:r>
                  <a:rPr lang="en-US" b="1" i="1"/>
                  <a:t>Phép quay</a:t>
                </a:r>
              </a:p>
              <a:p>
                <a:r>
                  <a:rPr lang="en-US" sz="1800"/>
                  <a:t>Quay 1 điểm với tâm tùy ý (khác với gốc tọa độ)</a:t>
                </a:r>
              </a:p>
              <a:p>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m:t>
                        </m:r>
                      </m:sup>
                    </m:sSup>
                    <m:r>
                      <a:rPr lang="en-US" sz="1800" i="1">
                        <a:latin typeface="Cambria Math" panose="02040503050406030204" pitchFamily="18" charset="0"/>
                      </a:rPr>
                      <m:t>=</m:t>
                    </m:r>
                    <m:r>
                      <a:rPr lang="en-US" sz="1800" b="0" i="1" smtClean="0">
                        <a:latin typeface="Cambria Math" panose="02040503050406030204" pitchFamily="18" charset="0"/>
                      </a:rPr>
                      <m:t>𝑥</m:t>
                    </m:r>
                    <m:r>
                      <a:rPr lang="en-US" sz="1800" b="0" i="1" baseline="-25000" smtClean="0">
                        <a:latin typeface="Cambria Math" panose="02040503050406030204" pitchFamily="18" charset="0"/>
                      </a:rPr>
                      <m:t>𝑟</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𝑥𝑟</m:t>
                    </m:r>
                    <m:r>
                      <a:rPr lang="en-US" sz="1800" b="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𝑐𝑜𝑠</m:t>
                    </m:r>
                    <m:r>
                      <a:rPr lang="en-US" sz="1800" i="1">
                        <a:latin typeface="Cambria Math" panose="02040503050406030204" pitchFamily="18" charset="0"/>
                        <a:ea typeface="Cambria Math" panose="02040503050406030204" pitchFamily="18" charset="0"/>
                      </a:rPr>
                      <m:t>𝜃</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𝑦</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𝑦𝑟</m:t>
                    </m:r>
                    <m:r>
                      <a:rPr lang="en-US" sz="1800" b="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𝑠𝑖𝑛</m:t>
                    </m:r>
                    <m:r>
                      <a:rPr lang="en-US" sz="1800" i="1">
                        <a:latin typeface="Cambria Math" panose="02040503050406030204" pitchFamily="18" charset="0"/>
                        <a:ea typeface="Cambria Math" panose="02040503050406030204" pitchFamily="18" charset="0"/>
                      </a:rPr>
                      <m:t>𝜃</m:t>
                    </m:r>
                  </m:oMath>
                </a14:m>
                <a:endParaRPr lang="en-US" sz="1800"/>
              </a:p>
              <a:p>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𝑦</m:t>
                        </m:r>
                      </m:e>
                      <m:sup>
                        <m:r>
                          <a:rPr lang="en-US" sz="1800" i="1">
                            <a:latin typeface="Cambria Math" panose="02040503050406030204" pitchFamily="18" charset="0"/>
                          </a:rPr>
                          <m:t>′</m:t>
                        </m:r>
                      </m:sup>
                    </m:sSup>
                    <m:r>
                      <a:rPr lang="en-US" sz="1800" i="1">
                        <a:latin typeface="Cambria Math" panose="02040503050406030204" pitchFamily="18" charset="0"/>
                      </a:rPr>
                      <m:t>=</m:t>
                    </m:r>
                    <m:r>
                      <a:rPr lang="en-US" sz="1800" b="0" i="1" smtClean="0">
                        <a:latin typeface="Cambria Math" panose="02040503050406030204" pitchFamily="18" charset="0"/>
                      </a:rPr>
                      <m:t>𝑦</m:t>
                    </m:r>
                    <m:r>
                      <a:rPr lang="en-US" sz="1800" i="1" baseline="-25000">
                        <a:latin typeface="Cambria Math" panose="02040503050406030204" pitchFamily="18" charset="0"/>
                      </a:rPr>
                      <m:t>𝑟</m:t>
                    </m:r>
                    <m:r>
                      <a:rPr lang="en-US" sz="1800" i="1">
                        <a:latin typeface="Cambria Math" panose="02040503050406030204" pitchFamily="18" charset="0"/>
                        <a:ea typeface="Cambria Math" panose="02040503050406030204" pitchFamily="18" charset="0"/>
                      </a:rPr>
                      <m:t>+</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𝑥</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𝑥𝑟</m:t>
                        </m:r>
                      </m:e>
                    </m:d>
                    <m:r>
                      <a:rPr lang="en-US" sz="1800" b="0" i="1" smtClean="0">
                        <a:latin typeface="Cambria Math" panose="02040503050406030204" pitchFamily="18" charset="0"/>
                        <a:ea typeface="Cambria Math" panose="02040503050406030204" pitchFamily="18" charset="0"/>
                      </a:rPr>
                      <m:t>𝑠𝑖𝑛</m:t>
                    </m:r>
                    <m:r>
                      <a:rPr lang="en-US" sz="1800" i="1">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𝑦</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𝑦𝑟</m:t>
                        </m:r>
                      </m:e>
                    </m:d>
                    <m:r>
                      <a:rPr lang="en-US" sz="1800" b="0" i="1" smtClean="0">
                        <a:latin typeface="Cambria Math" panose="02040503050406030204" pitchFamily="18" charset="0"/>
                        <a:ea typeface="Cambria Math" panose="02040503050406030204" pitchFamily="18" charset="0"/>
                      </a:rPr>
                      <m:t>𝑐𝑜𝑠</m:t>
                    </m:r>
                    <m:r>
                      <a:rPr lang="en-US" sz="1800" i="1">
                        <a:latin typeface="Cambria Math" panose="02040503050406030204" pitchFamily="18" charset="0"/>
                        <a:ea typeface="Cambria Math" panose="02040503050406030204" pitchFamily="18" charset="0"/>
                      </a:rPr>
                      <m:t>𝜃</m:t>
                    </m:r>
                  </m:oMath>
                </a14:m>
                <a:endParaRPr lang="en-US" sz="1800"/>
              </a:p>
              <a:p>
                <a:r>
                  <a:rPr lang="vi-VN" sz="1800"/>
                  <a:t>Như </a:t>
                </a:r>
                <a:r>
                  <a:rPr lang="en-US" sz="1800"/>
                  <a:t>vậy, phép</a:t>
                </a:r>
                <a:r>
                  <a:rPr lang="vi-VN" sz="1800"/>
                  <a:t> dịch</a:t>
                </a:r>
                <a:r>
                  <a:rPr lang="en-US" sz="1800"/>
                  <a:t> chuyển</a:t>
                </a:r>
                <a:r>
                  <a:rPr lang="vi-VN" sz="1800"/>
                  <a:t>, phép quay là các phép biến đổi vật thể mà không bị biến dạng. Mỗi điểm trên một vật thể được quay qua cùng một góc.</a:t>
                </a:r>
                <a:r>
                  <a:rPr lang="en-US" sz="1800"/>
                  <a:t> </a:t>
                </a:r>
              </a:p>
              <a:p>
                <a:r>
                  <a:rPr lang="en-US" sz="1800"/>
                  <a:t>Một đoạn thẳng khi thực hiện phép quay đ</a:t>
                </a:r>
                <a:r>
                  <a:rPr lang="vi-VN" sz="1800"/>
                  <a:t>ư</a:t>
                </a:r>
                <a:r>
                  <a:rPr lang="en-US" sz="1800"/>
                  <a:t>ợc hiểu là dịch chuyển từng điểm qua vị trí mới với góc quay cho tr</a:t>
                </a:r>
                <a:r>
                  <a:rPr lang="vi-VN" sz="1800"/>
                  <a:t>ư</a:t>
                </a:r>
                <a:r>
                  <a:rPr lang="en-US" sz="1800"/>
                  <a:t>ớc. Sau đó, nối các điểm mới lại với nhau.</a:t>
                </a:r>
              </a:p>
              <a:p>
                <a:r>
                  <a:rPr lang="en-US" sz="1800"/>
                  <a:t>Một đa giác thực hiện phép quay bằng cách dịch chuyển các đỉnh</a:t>
                </a:r>
              </a:p>
              <a:p>
                <a:r>
                  <a:rPr lang="en-US" sz="1800"/>
                  <a:t>Một elipse có thể thực hiện phép quay thông qua phép xoay trục chính và trục phụ</a:t>
                </a:r>
                <a:br>
                  <a:rPr lang="en-US" sz="1800"/>
                </a:br>
                <a:endParaRPr lang="en-US" sz="1800"/>
              </a:p>
              <a:p>
                <a:endParaRPr lang="en-US" sz="18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264554"/>
                <a:ext cx="8915400" cy="5072745"/>
              </a:xfrm>
              <a:blipFill>
                <a:blip r:embed="rId2"/>
                <a:stretch>
                  <a:fillRect l="-889" t="-84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59C5D9E-9064-44F8-BFEF-E3F3C33C11F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002758" y="1264553"/>
            <a:ext cx="2727688" cy="2152121"/>
          </a:xfrm>
          <a:prstGeom prst="rect">
            <a:avLst/>
          </a:prstGeom>
        </p:spPr>
      </p:pic>
    </p:spTree>
    <p:extLst>
      <p:ext uri="{BB962C8B-B14F-4D97-AF65-F5344CB8AC3E}">
        <p14:creationId xmlns:p14="http://schemas.microsoft.com/office/powerpoint/2010/main" val="1005651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CÁC PHÉP BIẾN ĐỔI HÌNH HỌC HAI CHIỀU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264554"/>
                <a:ext cx="8915400" cy="5072745"/>
              </a:xfrm>
            </p:spPr>
            <p:txBody>
              <a:bodyPr>
                <a:normAutofit lnSpcReduction="10000"/>
              </a:bodyPr>
              <a:lstStyle/>
              <a:p>
                <a:r>
                  <a:rPr lang="vi-VN" sz="2300" b="1">
                    <a:solidFill>
                      <a:schemeClr val="tx1"/>
                    </a:solidFill>
                  </a:rPr>
                  <a:t>Các phép biến đổi đối tượng</a:t>
                </a:r>
                <a:endParaRPr lang="fr-FR" sz="2300" b="1">
                  <a:solidFill>
                    <a:schemeClr val="tx1"/>
                  </a:solidFill>
                </a:endParaRPr>
              </a:p>
              <a:p>
                <a:r>
                  <a:rPr lang="en-US" b="1" i="1"/>
                  <a:t>Phép biến đổi tỷ lệ</a:t>
                </a:r>
              </a:p>
              <a:p>
                <a:r>
                  <a:rPr lang="vi-VN"/>
                  <a:t>Một phép biến đổi tỷ lệ làm thay đổi kích thước của một đối tượng. </a:t>
                </a:r>
                <a:r>
                  <a:rPr lang="en-US"/>
                  <a:t>Thao tác</a:t>
                </a:r>
                <a:r>
                  <a:rPr lang="vi-VN"/>
                  <a:t> này có thể được thực hiện cho đa giác bằng cách nhân các giá trị tọa độ (x, y) của từng đỉnh </a:t>
                </a:r>
                <a:r>
                  <a:rPr lang="en-US"/>
                  <a:t>với</a:t>
                </a:r>
                <a:r>
                  <a:rPr lang="vi-VN"/>
                  <a:t> các hệ số tỷ lệ s</a:t>
                </a:r>
                <a:r>
                  <a:rPr lang="en-US" baseline="-25000"/>
                  <a:t>x</a:t>
                </a:r>
                <a:r>
                  <a:rPr lang="vi-VN"/>
                  <a:t> và s</a:t>
                </a:r>
                <a:r>
                  <a:rPr lang="en-US" baseline="-25000"/>
                  <a:t>y</a:t>
                </a:r>
                <a:r>
                  <a:rPr lang="vi-VN"/>
                  <a:t>, để tạo ra tọa độ biến đổi (x', y’):</a:t>
                </a:r>
                <a:r>
                  <a:rPr lang="en-US"/>
                  <a:t> x’=x.s</a:t>
                </a:r>
                <a:r>
                  <a:rPr lang="en-US" baseline="-25000"/>
                  <a:t>x</a:t>
                </a:r>
                <a:r>
                  <a:rPr lang="en-US"/>
                  <a:t>	y’=y.s</a:t>
                </a:r>
                <a:r>
                  <a:rPr lang="en-US" baseline="-25000"/>
                  <a:t>y</a:t>
                </a:r>
              </a:p>
              <a:p>
                <a14:m>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r>
                                <a:rPr lang="en-US" b="0" i="1" smtClean="0">
                                  <a:latin typeface="Cambria Math" panose="02040503050406030204" pitchFamily="18" charset="0"/>
                                </a:rPr>
                                <m:t>′</m:t>
                              </m:r>
                            </m:e>
                          </m:mr>
                          <m:mr>
                            <m:e>
                              <m:r>
                                <a:rPr lang="en-US" b="0" i="1" smtClean="0">
                                  <a:latin typeface="Cambria Math" panose="02040503050406030204" pitchFamily="18" charset="0"/>
                                </a:rPr>
                                <m:t>𝑦</m:t>
                              </m:r>
                              <m:r>
                                <a:rPr lang="en-US" b="0" i="1" smtClean="0">
                                  <a:latin typeface="Cambria Math" panose="02040503050406030204" pitchFamily="18" charset="0"/>
                                </a:rPr>
                                <m:t>′</m:t>
                              </m:r>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𝑠</m:t>
                              </m:r>
                              <m:r>
                                <a:rPr lang="en-US" b="0" i="1" baseline="-25000" smtClean="0">
                                  <a:latin typeface="Cambria Math" panose="02040503050406030204" pitchFamily="18" charset="0"/>
                                </a:rPr>
                                <m:t>𝑥</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𝑠</m:t>
                              </m:r>
                              <m:r>
                                <a:rPr lang="en-US" b="0" i="1" baseline="-25000" smtClean="0">
                                  <a:latin typeface="Cambria Math" panose="02040503050406030204" pitchFamily="18" charset="0"/>
                                </a:rPr>
                                <m:t>𝑦</m:t>
                              </m:r>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e>
                          </m:mr>
                          <m:mr>
                            <m:e>
                              <m:r>
                                <a:rPr lang="en-US" b="0" i="1" smtClean="0">
                                  <a:latin typeface="Cambria Math" panose="02040503050406030204" pitchFamily="18" charset="0"/>
                                </a:rPr>
                                <m:t>𝑦</m:t>
                              </m:r>
                            </m:e>
                          </m:mr>
                        </m:m>
                      </m:e>
                    </m:d>
                  </m:oMath>
                </a14:m>
                <a:r>
                  <a:rPr lang="en-US"/>
                  <a:t> 	hay P’=S.P</a:t>
                </a:r>
              </a:p>
              <a:p>
                <a:r>
                  <a:rPr lang="en-US" sz="1800"/>
                  <a:t>Trong đó s</a:t>
                </a:r>
                <a:r>
                  <a:rPr lang="en-US" sz="1800" baseline="-25000"/>
                  <a:t>x</a:t>
                </a:r>
                <a:r>
                  <a:rPr lang="en-US" sz="1800"/>
                  <a:t>, s</a:t>
                </a:r>
                <a:r>
                  <a:rPr lang="en-US" sz="1800" baseline="-25000"/>
                  <a:t>y</a:t>
                </a:r>
                <a:r>
                  <a:rPr lang="en-US" sz="1800"/>
                  <a:t> là các số nguyên d</a:t>
                </a:r>
                <a:r>
                  <a:rPr lang="vi-VN" sz="1800"/>
                  <a:t>ư</a:t>
                </a:r>
                <a:r>
                  <a:rPr lang="en-US" sz="1800"/>
                  <a:t>ơng. Nếu giá trị của s</a:t>
                </a:r>
                <a:r>
                  <a:rPr lang="en-US" sz="1800" baseline="-25000"/>
                  <a:t>x</a:t>
                </a:r>
                <a:r>
                  <a:rPr lang="en-US" sz="1800"/>
                  <a:t> và s</a:t>
                </a:r>
                <a:r>
                  <a:rPr lang="en-US" sz="1800" baseline="-25000"/>
                  <a:t>y</a:t>
                </a:r>
                <a:r>
                  <a:rPr lang="en-US" sz="1800"/>
                  <a:t> bé h</a:t>
                </a:r>
                <a:r>
                  <a:rPr lang="vi-VN" sz="1800"/>
                  <a:t>ơ</a:t>
                </a:r>
                <a:r>
                  <a:rPr lang="en-US" sz="1800"/>
                  <a:t>n 1 đ</a:t>
                </a:r>
                <a:r>
                  <a:rPr lang="vi-VN" sz="1800"/>
                  <a:t>ư</a:t>
                </a:r>
                <a:r>
                  <a:rPr lang="en-US" sz="1800"/>
                  <a:t>ợc phép thu nhỏ, ng</a:t>
                </a:r>
                <a:r>
                  <a:rPr lang="vi-VN" sz="1800"/>
                  <a:t>ư</a:t>
                </a:r>
                <a:r>
                  <a:rPr lang="en-US" sz="1800"/>
                  <a:t>ợc lại là phép phóng to.</a:t>
                </a:r>
              </a:p>
              <a:p>
                <a:r>
                  <a:rPr lang="en-US" sz="1800"/>
                  <a:t>Nếu cả s</a:t>
                </a:r>
                <a:r>
                  <a:rPr lang="en-US" sz="1800" baseline="-25000"/>
                  <a:t>x</a:t>
                </a:r>
                <a:r>
                  <a:rPr lang="en-US" sz="1800"/>
                  <a:t> và s</a:t>
                </a:r>
                <a:r>
                  <a:rPr lang="en-US" sz="1800" baseline="-25000"/>
                  <a:t>y</a:t>
                </a:r>
                <a:r>
                  <a:rPr lang="en-US" sz="1800"/>
                  <a:t> đều là 1, đối t</a:t>
                </a:r>
                <a:r>
                  <a:rPr lang="vi-VN" sz="1800"/>
                  <a:t>ư</a:t>
                </a:r>
                <a:r>
                  <a:rPr lang="en-US" sz="1800"/>
                  <a:t>ợng không có sự biến đổi</a:t>
                </a:r>
              </a:p>
              <a:p>
                <a:r>
                  <a:rPr lang="en-US" sz="1800"/>
                  <a:t>Nếu s</a:t>
                </a:r>
                <a:r>
                  <a:rPr lang="en-US" sz="1800" baseline="-25000"/>
                  <a:t>x</a:t>
                </a:r>
                <a:r>
                  <a:rPr lang="en-US" sz="1800"/>
                  <a:t> và s</a:t>
                </a:r>
                <a:r>
                  <a:rPr lang="en-US" sz="1800" baseline="-25000"/>
                  <a:t>y</a:t>
                </a:r>
                <a:r>
                  <a:rPr lang="en-US" sz="1800"/>
                  <a:t> có cùng 1 giá trị, phép biến đổi đ</a:t>
                </a:r>
                <a:r>
                  <a:rPr lang="vi-VN" sz="1800"/>
                  <a:t>ư</a:t>
                </a:r>
                <a:r>
                  <a:rPr lang="en-US" sz="1800"/>
                  <a:t>ợc gọi là phép biến đổi đồng nhất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264554"/>
                <a:ext cx="8915400" cy="5072745"/>
              </a:xfrm>
              <a:blipFill>
                <a:blip r:embed="rId2"/>
                <a:stretch>
                  <a:fillRect l="-889" t="-840"/>
                </a:stretch>
              </a:blipFill>
            </p:spPr>
            <p:txBody>
              <a:bodyPr/>
              <a:lstStyle/>
              <a:p>
                <a:r>
                  <a:rPr lang="en-US">
                    <a:noFill/>
                  </a:rPr>
                  <a:t> </a:t>
                </a:r>
              </a:p>
            </p:txBody>
          </p:sp>
        </mc:Fallback>
      </mc:AlternateContent>
    </p:spTree>
    <p:extLst>
      <p:ext uri="{BB962C8B-B14F-4D97-AF65-F5344CB8AC3E}">
        <p14:creationId xmlns:p14="http://schemas.microsoft.com/office/powerpoint/2010/main" val="1924087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p>
            <a:r>
              <a:rPr lang="en-US" b="1"/>
              <a:t>CÁC PHÉP BIẾN ĐỔI HÌNH HỌC HAI CHIỀU</a:t>
            </a:r>
          </a:p>
        </p:txBody>
      </p:sp>
      <p:sp>
        <p:nvSpPr>
          <p:cNvPr id="3" name="Content Placeholder 2"/>
          <p:cNvSpPr>
            <a:spLocks noGrp="1"/>
          </p:cNvSpPr>
          <p:nvPr>
            <p:ph idx="1"/>
          </p:nvPr>
        </p:nvSpPr>
        <p:spPr>
          <a:xfrm>
            <a:off x="2589212" y="2125362"/>
            <a:ext cx="5835121" cy="3785860"/>
          </a:xfrm>
        </p:spPr>
        <p:txBody>
          <a:bodyPr>
            <a:normAutofit/>
          </a:bodyPr>
          <a:lstStyle/>
          <a:p>
            <a:r>
              <a:rPr lang="vi-VN" b="1"/>
              <a:t>Các phép biến đổi đối tượng</a:t>
            </a:r>
            <a:endParaRPr lang="fr-FR" b="1"/>
          </a:p>
          <a:p>
            <a:r>
              <a:rPr lang="en-US" b="1" i="1"/>
              <a:t>Phép biến đổi tỷ lệ</a:t>
            </a:r>
          </a:p>
          <a:p>
            <a:r>
              <a:rPr lang="en-US"/>
              <a:t>Nếu cả s</a:t>
            </a:r>
            <a:r>
              <a:rPr lang="en-US" baseline="-25000"/>
              <a:t>x</a:t>
            </a:r>
            <a:r>
              <a:rPr lang="en-US"/>
              <a:t> và s</a:t>
            </a:r>
            <a:r>
              <a:rPr lang="en-US" baseline="-25000"/>
              <a:t>y</a:t>
            </a:r>
            <a:r>
              <a:rPr lang="en-US"/>
              <a:t> không cùng giá trị, hay còn gọi là phép biến đổi vi sai – đ</a:t>
            </a:r>
            <a:r>
              <a:rPr lang="vi-VN"/>
              <a:t>ư</a:t>
            </a:r>
            <a:r>
              <a:rPr lang="en-US"/>
              <a:t>ợc sử dụng hầu hết các phần mềm thiết kế (từ 1 hình biến dạng thành các hình khác: s</a:t>
            </a:r>
            <a:r>
              <a:rPr lang="en-US" baseline="-25000"/>
              <a:t>x</a:t>
            </a:r>
            <a:r>
              <a:rPr lang="en-US"/>
              <a:t>=2 và s</a:t>
            </a:r>
            <a:r>
              <a:rPr lang="en-US" baseline="-25000"/>
              <a:t>y</a:t>
            </a:r>
            <a:r>
              <a:rPr lang="en-US"/>
              <a:t>=1</a:t>
            </a:r>
          </a:p>
          <a:p>
            <a:r>
              <a:rPr lang="en-US"/>
              <a:t>Nếu hệ số tỷ lệ bé h</a:t>
            </a:r>
            <a:r>
              <a:rPr lang="vi-VN"/>
              <a:t>ơ</a:t>
            </a:r>
            <a:r>
              <a:rPr lang="en-US"/>
              <a:t>n 1 làm cho đối t</a:t>
            </a:r>
            <a:r>
              <a:rPr lang="vi-VN"/>
              <a:t>ư</a:t>
            </a:r>
            <a:r>
              <a:rPr lang="en-US"/>
              <a:t>ợng tiến gần h</a:t>
            </a:r>
            <a:r>
              <a:rPr lang="vi-VN"/>
              <a:t>ơ</a:t>
            </a:r>
            <a:r>
              <a:rPr lang="en-US"/>
              <a:t>n về gốc tọa độ thì hệ số lớn hơn 1 dịch chuyển đối t</a:t>
            </a:r>
            <a:r>
              <a:rPr lang="vi-VN"/>
              <a:t>ư</a:t>
            </a:r>
            <a:r>
              <a:rPr lang="en-US"/>
              <a:t>ợng ra xa hơn</a:t>
            </a:r>
          </a:p>
          <a:p>
            <a:endParaRPr lang="en-US"/>
          </a:p>
        </p:txBody>
      </p:sp>
      <p:sp>
        <p:nvSpPr>
          <p:cNvPr id="16" name="Rectangle 9">
            <a:extLst>
              <a:ext uri="{FF2B5EF4-FFF2-40B4-BE49-F238E27FC236}">
                <a16:creationId xmlns:a16="http://schemas.microsoft.com/office/drawing/2014/main" id="{78E58EB9-6FE7-48F9-8C71-74043C9B0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31452" y="2124215"/>
            <a:ext cx="2873159" cy="378700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0B7AED9-94BE-4F2A-B030-D59D23E3165E}"/>
              </a:ext>
            </a:extLst>
          </p:cNvPr>
          <p:cNvPicPr>
            <a:picLocks noChangeAspect="1"/>
          </p:cNvPicPr>
          <p:nvPr/>
        </p:nvPicPr>
        <p:blipFill>
          <a:blip r:embed="rId2">
            <a:extLst/>
          </a:blip>
          <a:stretch>
            <a:fillRect/>
          </a:stretch>
        </p:blipFill>
        <p:spPr>
          <a:xfrm>
            <a:off x="9512692" y="2289954"/>
            <a:ext cx="1110678" cy="1646042"/>
          </a:xfrm>
          <a:prstGeom prst="rect">
            <a:avLst/>
          </a:prstGeom>
        </p:spPr>
      </p:pic>
      <p:pic>
        <p:nvPicPr>
          <p:cNvPr id="5" name="Picture 4" descr="A picture containing object, antenna&#10;&#10;Description automatically generated">
            <a:extLst>
              <a:ext uri="{FF2B5EF4-FFF2-40B4-BE49-F238E27FC236}">
                <a16:creationId xmlns:a16="http://schemas.microsoft.com/office/drawing/2014/main" id="{9CE3042A-68F0-408C-89FC-55F85902F2E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234723" y="4100588"/>
            <a:ext cx="1666617" cy="1646042"/>
          </a:xfrm>
          <a:prstGeom prst="rect">
            <a:avLst/>
          </a:prstGeom>
        </p:spPr>
      </p:pic>
    </p:spTree>
    <p:extLst>
      <p:ext uri="{BB962C8B-B14F-4D97-AF65-F5344CB8AC3E}">
        <p14:creationId xmlns:p14="http://schemas.microsoft.com/office/powerpoint/2010/main" val="20217238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83</TotalTime>
  <Words>5069</Words>
  <Application>Microsoft Office PowerPoint</Application>
  <PresentationFormat>Widescreen</PresentationFormat>
  <Paragraphs>483</Paragraphs>
  <Slides>66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Arial</vt:lpstr>
      <vt:lpstr>Cambria Math</vt:lpstr>
      <vt:lpstr>Century Gothic</vt:lpstr>
      <vt:lpstr>Courier New</vt:lpstr>
      <vt:lpstr>Tahoma</vt:lpstr>
      <vt:lpstr>Wingdings</vt:lpstr>
      <vt:lpstr>Wingdings 3</vt:lpstr>
      <vt:lpstr>Wisp</vt:lpstr>
      <vt:lpstr>CHƯƠNG 3: CÁC PHÉP BIẾN ĐỔI ĐỒ HOẠ   </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HAI CHIỀU</vt:lpstr>
      <vt:lpstr>CÁC PHÉP BIẾN ĐỔI HÌNH HỌC BA CHIỀU</vt:lpstr>
      <vt:lpstr>CÁC PHÉP BIẾN ĐỔI HÌNH HỌC BA CHIỀU</vt:lpstr>
      <vt:lpstr>CÁC PHÉP BIẾN ĐỔI HÌNH HỌC BA CHIỀU</vt:lpstr>
      <vt:lpstr>CÁC PHÉP BIẾN ĐỔI HÌNH HỌC BA CHIỀU</vt:lpstr>
      <vt:lpstr>CÁC PHÉP BIẾN ĐỔI HÌNH HỌC BA CHIỀU</vt:lpstr>
      <vt:lpstr>CÁC PHÉP BIẾN ĐỔI HÌNH HỌC BA CHIỀU</vt:lpstr>
      <vt:lpstr>CÁC PHÉP BIẾN ĐỔI HÌNH HỌC BA CHIỀU</vt:lpstr>
      <vt:lpstr>CÁC PHÉP BIẾN ĐỔI HÌNH HỌC BA CHIỀU</vt:lpstr>
      <vt:lpstr>CÁC PHÉP BIẾN ĐỔI HÌNH HỌC BA CHIỀU</vt:lpstr>
      <vt:lpstr>CÁC PHÉP BIẾN ĐỔI HÌNH HỌC BA CHIỀU</vt:lpstr>
      <vt:lpstr>CÁC PHÉP BIẾN ĐỔI HÌNH HỌC BA CHIỀU</vt:lpstr>
      <vt:lpstr>CÁC PHÉP BIẾN ĐỔI HÌNH HỌC BA CHIỀU</vt:lpstr>
      <vt:lpstr>CÁC PHÉP BIẾN ĐỔI HÌNH HỌC BA CHIỀU</vt:lpstr>
      <vt:lpstr>CÁC PHÉP BIẾN ĐỔI HÌNH HỌC BA CHIỀU</vt:lpstr>
      <vt:lpstr>CÁC PHÉP BIẾN ĐỔI HÌNH HỌC BA CHIỀU</vt:lpstr>
      <vt:lpstr>CÁC PHÉP BIẾN ĐỔI HÌNH HỌC BA CHIỀU</vt:lpstr>
      <vt:lpstr>CÁC PHÉP BIẾN ĐỔI HÌNH HỌC BA CHIỀU</vt:lpstr>
      <vt:lpstr>CÁC PHÉP BIẾN ĐỔI HÌNH HỌC BA CHIỀU</vt:lpstr>
      <vt:lpstr>CÁC PHÉP BIẾN ĐỔI HÌNH HỌC BA CHIỀU</vt:lpstr>
      <vt:lpstr>CÁC PHÉP BIẾN ĐỔI HÌNH HỌC BA CHIỀU</vt:lpstr>
      <vt:lpstr>CÁC PHÉP BIẾN ĐỔI HÌNH HỌC BA CHIỀU</vt:lpstr>
      <vt:lpstr>CÁC PHÉP BIẾN ĐỔI HÌNH HỌC BA CHIỀU</vt:lpstr>
      <vt:lpstr>CÁC PHÉP BIẾN ĐỔI HÌNH HỌC BA CHIỀU</vt:lpstr>
      <vt:lpstr>CÁC PHÉP BIẾN ĐỔI HÌNH HỌC BA CHIỀU</vt:lpstr>
      <vt:lpstr>CÁC PHÉP BIẾN ĐỔI HÌNH HỌC BA CHIỀU</vt:lpstr>
      <vt:lpstr>CÁC PHÉP BIẾN ĐỔI HÌNH HỌC BA CHIỀU</vt:lpstr>
      <vt:lpstr>CÁC PHÉP BIẾN ĐỔI HÌNH HỌC BA CHIỀU</vt:lpstr>
      <vt:lpstr>https://www.slideshare.net/Nareek/three-dimensional-transformations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 CÁC PHÉP BIẾN ĐỔI ĐỒ HOẠ   </dc:title>
  <dc:creator> </dc:creator>
  <cp:lastModifiedBy> </cp:lastModifiedBy>
  <cp:revision>8</cp:revision>
  <dcterms:created xsi:type="dcterms:W3CDTF">2019-04-20T08:50:37Z</dcterms:created>
  <dcterms:modified xsi:type="dcterms:W3CDTF">2019-04-20T10:17:42Z</dcterms:modified>
</cp:coreProperties>
</file>