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8"/>
  </p:notesMasterIdLst>
  <p:sldIdLst>
    <p:sldId id="257" r:id="rId2"/>
    <p:sldId id="258" r:id="rId3"/>
    <p:sldId id="259" r:id="rId4"/>
    <p:sldId id="260" r:id="rId5"/>
    <p:sldId id="261" r:id="rId6"/>
    <p:sldId id="262" r:id="rId7"/>
    <p:sldId id="263" r:id="rId8"/>
    <p:sldId id="264" r:id="rId9"/>
    <p:sldId id="265" r:id="rId10"/>
    <p:sldId id="266" r:id="rId11"/>
    <p:sldId id="268"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81" autoAdjust="0"/>
    <p:restoredTop sz="94660"/>
  </p:normalViewPr>
  <p:slideViewPr>
    <p:cSldViewPr snapToGrid="0">
      <p:cViewPr varScale="1">
        <p:scale>
          <a:sx n="75" d="100"/>
          <a:sy n="75" d="100"/>
        </p:scale>
        <p:origin x="37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FF80CA-A574-4787-9EBE-7A6A5A005E5F}" type="datetimeFigureOut">
              <a:rPr lang="en-US" smtClean="0"/>
              <a:t>02/02/2019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E0CA5-24CF-47F8-B9CD-15315593C7F9}" type="slidenum">
              <a:rPr lang="en-US" smtClean="0"/>
              <a:t>‹#›</a:t>
            </a:fld>
            <a:endParaRPr lang="en-US"/>
          </a:p>
        </p:txBody>
      </p:sp>
    </p:spTree>
    <p:extLst>
      <p:ext uri="{BB962C8B-B14F-4D97-AF65-F5344CB8AC3E}">
        <p14:creationId xmlns:p14="http://schemas.microsoft.com/office/powerpoint/2010/main" val="3056803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Teaching" TargetMode="External"/><Relationship Id="rId13" Type="http://schemas.openxmlformats.org/officeDocument/2006/relationships/hyperlink" Target="https://en.wikipedia.org/wiki/Graphical_user_interface" TargetMode="External"/><Relationship Id="rId3" Type="http://schemas.openxmlformats.org/officeDocument/2006/relationships/hyperlink" Target="https://en.wikipedia.org/wiki/Ivan_Sutherland#cite_note-1" TargetMode="External"/><Relationship Id="rId7" Type="http://schemas.openxmlformats.org/officeDocument/2006/relationships/hyperlink" Target="https://en.wikipedia.org/wiki/Computer_graphics" TargetMode="External"/><Relationship Id="rId12" Type="http://schemas.openxmlformats.org/officeDocument/2006/relationships/hyperlink" Target="https://en.wikipedia.org/wiki/Sketchpad" TargetMode="External"/><Relationship Id="rId17" Type="http://schemas.openxmlformats.org/officeDocument/2006/relationships/hyperlink" Target="https://en.wikipedia.org/wiki/Ivan_Sutherland#cite_note-3" TargetMode="External"/><Relationship Id="rId2" Type="http://schemas.openxmlformats.org/officeDocument/2006/relationships/slide" Target="../slides/slide1.xml"/><Relationship Id="rId16" Type="http://schemas.openxmlformats.org/officeDocument/2006/relationships/hyperlink" Target="https://en.wikipedia.org/wiki/Kyoto_Prize_in_Advanced_Technology" TargetMode="External"/><Relationship Id="rId1" Type="http://schemas.openxmlformats.org/officeDocument/2006/relationships/notesMaster" Target="../notesMasters/notesMaster1.xml"/><Relationship Id="rId6" Type="http://schemas.openxmlformats.org/officeDocument/2006/relationships/hyperlink" Target="https://en.wikipedia.org/wiki/Ivan_Sutherland#cite_note-2" TargetMode="External"/><Relationship Id="rId11" Type="http://schemas.openxmlformats.org/officeDocument/2006/relationships/hyperlink" Target="https://en.wikipedia.org/wiki/Association_for_Computing_Machinery" TargetMode="External"/><Relationship Id="rId5" Type="http://schemas.openxmlformats.org/officeDocument/2006/relationships/hyperlink" Target="https://en.wikipedia.org/wiki/List_of_Internet_pioneers" TargetMode="External"/><Relationship Id="rId15" Type="http://schemas.openxmlformats.org/officeDocument/2006/relationships/hyperlink" Target="https://en.wikipedia.org/wiki/United_States_National_Academy_of_Sciences" TargetMode="External"/><Relationship Id="rId10" Type="http://schemas.openxmlformats.org/officeDocument/2006/relationships/hyperlink" Target="https://en.wikipedia.org/wiki/Turing_Award" TargetMode="External"/><Relationship Id="rId4" Type="http://schemas.openxmlformats.org/officeDocument/2006/relationships/hyperlink" Target="https://en.wikipedia.org/wiki/Computer_scientist" TargetMode="External"/><Relationship Id="rId9" Type="http://schemas.openxmlformats.org/officeDocument/2006/relationships/hyperlink" Target="https://en.wikipedia.org/wiki/David_C._Evans" TargetMode="External"/><Relationship Id="rId14" Type="http://schemas.openxmlformats.org/officeDocument/2006/relationships/hyperlink" Target="https://en.wikipedia.org/wiki/National_Academy_of_Engineering" TargetMode="External"/></Relationships>
</file>

<file path=ppt/notesSlides/_rels/notesSlide10.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15.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17.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18.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19.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21.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22.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23.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24.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25.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26.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26.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en.wikipedia.org/wiki/Operating_system" TargetMode="External"/><Relationship Id="rId13" Type="http://schemas.openxmlformats.org/officeDocument/2006/relationships/hyperlink" Target="https://en.wikipedia.org/wiki/Xerox_Alto#cite_note-9" TargetMode="External"/><Relationship Id="rId3" Type="http://schemas.openxmlformats.org/officeDocument/2006/relationships/hyperlink" Target="https://en.wikipedia.org/wiki/Computer_science" TargetMode="External"/><Relationship Id="rId7" Type="http://schemas.openxmlformats.org/officeDocument/2006/relationships/hyperlink" Target="https://en.wikipedia.org/wiki/Computer-generated_imagery" TargetMode="External"/><Relationship Id="rId12" Type="http://schemas.openxmlformats.org/officeDocument/2006/relationships/hyperlink" Target="https://en.wikipedia.org/wiki/Xerox_Alto#cite_note-8"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en.wikipedia.org/wiki/Evans_&amp;_Sutherland" TargetMode="External"/><Relationship Id="rId11" Type="http://schemas.openxmlformats.org/officeDocument/2006/relationships/hyperlink" Target="https://en.wikipedia.org/wiki/Xerox_Alto#cite_note-7" TargetMode="External"/><Relationship Id="rId5" Type="http://schemas.openxmlformats.org/officeDocument/2006/relationships/hyperlink" Target="https://en.wikipedia.org/wiki/Ivan_Sutherland" TargetMode="External"/><Relationship Id="rId10" Type="http://schemas.openxmlformats.org/officeDocument/2006/relationships/hyperlink" Target="https://en.wikipedia.org/wiki/Desktop_metaphor" TargetMode="External"/><Relationship Id="rId4" Type="http://schemas.openxmlformats.org/officeDocument/2006/relationships/hyperlink" Target="https://en.wikipedia.org/wiki/University_of_Utah" TargetMode="External"/><Relationship Id="rId9" Type="http://schemas.openxmlformats.org/officeDocument/2006/relationships/hyperlink" Target="https://en.wikipedia.org/wiki/Graphical_user_interfac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smtClean="0">
                <a:solidFill>
                  <a:schemeClr val="tx1"/>
                </a:solidFill>
                <a:effectLst/>
                <a:latin typeface="+mn-lt"/>
                <a:ea typeface="+mn-ea"/>
                <a:cs typeface="+mn-cs"/>
              </a:rPr>
              <a:t>Ivan Edward Sutherland</a:t>
            </a:r>
            <a:r>
              <a:rPr lang="en-US" sz="1200" b="0" i="0" kern="1200" smtClean="0">
                <a:solidFill>
                  <a:schemeClr val="tx1"/>
                </a:solidFill>
                <a:effectLst/>
                <a:latin typeface="+mn-lt"/>
                <a:ea typeface="+mn-ea"/>
                <a:cs typeface="+mn-cs"/>
              </a:rPr>
              <a:t> (born May 16, 1938)</a:t>
            </a:r>
            <a:r>
              <a:rPr lang="en-US" sz="1200" b="0" i="0" u="none" strike="noStrike" kern="1200" baseline="30000" smtClean="0">
                <a:solidFill>
                  <a:schemeClr val="tx1"/>
                </a:solidFill>
                <a:effectLst/>
                <a:latin typeface="+mn-lt"/>
                <a:ea typeface="+mn-ea"/>
                <a:cs typeface="+mn-cs"/>
                <a:hlinkClick r:id="rId3"/>
              </a:rPr>
              <a:t>[1]</a:t>
            </a:r>
            <a:r>
              <a:rPr lang="en-US" sz="1200" b="0" i="0" kern="1200" smtClean="0">
                <a:solidFill>
                  <a:schemeClr val="tx1"/>
                </a:solidFill>
                <a:effectLst/>
                <a:latin typeface="+mn-lt"/>
                <a:ea typeface="+mn-ea"/>
                <a:cs typeface="+mn-cs"/>
              </a:rPr>
              <a:t> is an American </a:t>
            </a:r>
            <a:r>
              <a:rPr lang="en-US" sz="1200" b="0" i="0" u="none" strike="noStrike" kern="1200" smtClean="0">
                <a:solidFill>
                  <a:schemeClr val="tx1"/>
                </a:solidFill>
                <a:effectLst/>
                <a:latin typeface="+mn-lt"/>
                <a:ea typeface="+mn-ea"/>
                <a:cs typeface="+mn-cs"/>
                <a:hlinkClick r:id="rId4" tooltip="Computer scientist"/>
              </a:rPr>
              <a:t>computer scientist</a:t>
            </a:r>
            <a:r>
              <a:rPr lang="en-US" sz="1200" b="0" i="0" kern="1200" smtClean="0">
                <a:solidFill>
                  <a:schemeClr val="tx1"/>
                </a:solidFill>
                <a:effectLst/>
                <a:latin typeface="+mn-lt"/>
                <a:ea typeface="+mn-ea"/>
                <a:cs typeface="+mn-cs"/>
              </a:rPr>
              <a:t> and </a:t>
            </a:r>
            <a:r>
              <a:rPr lang="en-US" sz="1200" b="0" i="0" u="none" strike="noStrike" kern="1200" smtClean="0">
                <a:solidFill>
                  <a:schemeClr val="tx1"/>
                </a:solidFill>
                <a:effectLst/>
                <a:latin typeface="+mn-lt"/>
                <a:ea typeface="+mn-ea"/>
                <a:cs typeface="+mn-cs"/>
                <a:hlinkClick r:id="rId5" tooltip="List of Internet pioneers"/>
              </a:rPr>
              <a:t>Internet pioneer</a:t>
            </a:r>
            <a:r>
              <a:rPr lang="en-US" sz="1200" b="0" i="0" kern="1200" smtClean="0">
                <a:solidFill>
                  <a:schemeClr val="tx1"/>
                </a:solidFill>
                <a:effectLst/>
                <a:latin typeface="+mn-lt"/>
                <a:ea typeface="+mn-ea"/>
                <a:cs typeface="+mn-cs"/>
              </a:rPr>
              <a:t>, widely regarded as the "father of computer graphics".</a:t>
            </a:r>
            <a:r>
              <a:rPr lang="en-US" sz="1200" b="0" i="0" u="none" strike="noStrike" kern="1200" baseline="30000" smtClean="0">
                <a:solidFill>
                  <a:schemeClr val="tx1"/>
                </a:solidFill>
                <a:effectLst/>
                <a:latin typeface="+mn-lt"/>
                <a:ea typeface="+mn-ea"/>
                <a:cs typeface="+mn-cs"/>
                <a:hlinkClick r:id="rId6"/>
              </a:rPr>
              <a:t>[2]</a:t>
            </a:r>
            <a:r>
              <a:rPr lang="en-US" sz="1200" b="0" i="0" kern="1200" smtClean="0">
                <a:solidFill>
                  <a:schemeClr val="tx1"/>
                </a:solidFill>
                <a:effectLst/>
                <a:latin typeface="+mn-lt"/>
                <a:ea typeface="+mn-ea"/>
                <a:cs typeface="+mn-cs"/>
              </a:rPr>
              <a:t> His early work in </a:t>
            </a:r>
            <a:r>
              <a:rPr lang="en-US" sz="1200" b="0" i="0" u="none" strike="noStrike" kern="1200" smtClean="0">
                <a:solidFill>
                  <a:schemeClr val="tx1"/>
                </a:solidFill>
                <a:effectLst/>
                <a:latin typeface="+mn-lt"/>
                <a:ea typeface="+mn-ea"/>
                <a:cs typeface="+mn-cs"/>
                <a:hlinkClick r:id="rId7" tooltip="Computer graphics"/>
              </a:rPr>
              <a:t>computer graphics</a:t>
            </a:r>
            <a:r>
              <a:rPr lang="en-US" sz="1200" b="0" i="0" kern="1200" smtClean="0">
                <a:solidFill>
                  <a:schemeClr val="tx1"/>
                </a:solidFill>
                <a:effectLst/>
                <a:latin typeface="+mn-lt"/>
                <a:ea typeface="+mn-ea"/>
                <a:cs typeface="+mn-cs"/>
              </a:rPr>
              <a:t> as well as his </a:t>
            </a:r>
            <a:r>
              <a:rPr lang="en-US" sz="1200" b="0" i="0" u="none" strike="noStrike" kern="1200" smtClean="0">
                <a:solidFill>
                  <a:schemeClr val="tx1"/>
                </a:solidFill>
                <a:effectLst/>
                <a:latin typeface="+mn-lt"/>
                <a:ea typeface="+mn-ea"/>
                <a:cs typeface="+mn-cs"/>
                <a:hlinkClick r:id="rId8" tooltip="Teaching"/>
              </a:rPr>
              <a:t>teaching</a:t>
            </a:r>
            <a:r>
              <a:rPr lang="en-US" sz="1200" b="0" i="0" kern="1200" smtClean="0">
                <a:solidFill>
                  <a:schemeClr val="tx1"/>
                </a:solidFill>
                <a:effectLst/>
                <a:latin typeface="+mn-lt"/>
                <a:ea typeface="+mn-ea"/>
                <a:cs typeface="+mn-cs"/>
              </a:rPr>
              <a:t> with </a:t>
            </a:r>
            <a:r>
              <a:rPr lang="en-US" sz="1200" b="0" i="0" u="none" strike="noStrike" kern="1200" smtClean="0">
                <a:solidFill>
                  <a:schemeClr val="tx1"/>
                </a:solidFill>
                <a:effectLst/>
                <a:latin typeface="+mn-lt"/>
                <a:ea typeface="+mn-ea"/>
                <a:cs typeface="+mn-cs"/>
                <a:hlinkClick r:id="rId9" tooltip="David C. Evans"/>
              </a:rPr>
              <a:t>David C. Evans</a:t>
            </a:r>
            <a:r>
              <a:rPr lang="en-US" sz="1200" b="0" i="0" kern="1200" smtClean="0">
                <a:solidFill>
                  <a:schemeClr val="tx1"/>
                </a:solidFill>
                <a:effectLst/>
                <a:latin typeface="+mn-lt"/>
                <a:ea typeface="+mn-ea"/>
                <a:cs typeface="+mn-cs"/>
              </a:rPr>
              <a:t> in that subject at the University of Utah in the 1970s was pioneering in the field. Sutherland, Evans, and their students from that era invented several foundations of modern computer graphics. He received the </a:t>
            </a:r>
            <a:r>
              <a:rPr lang="en-US" sz="1200" b="0" i="0" u="none" strike="noStrike" kern="1200" smtClean="0">
                <a:solidFill>
                  <a:schemeClr val="tx1"/>
                </a:solidFill>
                <a:effectLst/>
                <a:latin typeface="+mn-lt"/>
                <a:ea typeface="+mn-ea"/>
                <a:cs typeface="+mn-cs"/>
                <a:hlinkClick r:id="rId10" tooltip="Turing Award"/>
              </a:rPr>
              <a:t>Turing Award</a:t>
            </a:r>
            <a:r>
              <a:rPr lang="en-US" sz="1200" b="0" i="0" kern="1200" smtClean="0">
                <a:solidFill>
                  <a:schemeClr val="tx1"/>
                </a:solidFill>
                <a:effectLst/>
                <a:latin typeface="+mn-lt"/>
                <a:ea typeface="+mn-ea"/>
                <a:cs typeface="+mn-cs"/>
              </a:rPr>
              <a:t> from the </a:t>
            </a:r>
            <a:r>
              <a:rPr lang="en-US" sz="1200" b="0" i="0" u="none" strike="noStrike" kern="1200" smtClean="0">
                <a:solidFill>
                  <a:schemeClr val="tx1"/>
                </a:solidFill>
                <a:effectLst/>
                <a:latin typeface="+mn-lt"/>
                <a:ea typeface="+mn-ea"/>
                <a:cs typeface="+mn-cs"/>
                <a:hlinkClick r:id="rId11" tooltip="Association for Computing Machinery"/>
              </a:rPr>
              <a:t>Association for Computing Machinery</a:t>
            </a:r>
            <a:r>
              <a:rPr lang="en-US" sz="1200" b="0" i="0" kern="1200" smtClean="0">
                <a:solidFill>
                  <a:schemeClr val="tx1"/>
                </a:solidFill>
                <a:effectLst/>
                <a:latin typeface="+mn-lt"/>
                <a:ea typeface="+mn-ea"/>
                <a:cs typeface="+mn-cs"/>
              </a:rPr>
              <a:t> in 1988 for the invention of </a:t>
            </a:r>
            <a:r>
              <a:rPr lang="en-US" sz="1200" b="0" i="0" u="none" strike="noStrike" kern="1200" smtClean="0">
                <a:solidFill>
                  <a:schemeClr val="tx1"/>
                </a:solidFill>
                <a:effectLst/>
                <a:latin typeface="+mn-lt"/>
                <a:ea typeface="+mn-ea"/>
                <a:cs typeface="+mn-cs"/>
                <a:hlinkClick r:id="rId12" tooltip="Sketchpad"/>
              </a:rPr>
              <a:t>Sketchpad</a:t>
            </a:r>
            <a:r>
              <a:rPr lang="en-US" sz="1200" b="0" i="0" kern="1200" smtClean="0">
                <a:solidFill>
                  <a:schemeClr val="tx1"/>
                </a:solidFill>
                <a:effectLst/>
                <a:latin typeface="+mn-lt"/>
                <a:ea typeface="+mn-ea"/>
                <a:cs typeface="+mn-cs"/>
              </a:rPr>
              <a:t>, an early predecessor to the sort of </a:t>
            </a:r>
            <a:r>
              <a:rPr lang="en-US" sz="1200" b="0" i="0" u="none" strike="noStrike" kern="1200" smtClean="0">
                <a:solidFill>
                  <a:schemeClr val="tx1"/>
                </a:solidFill>
                <a:effectLst/>
                <a:latin typeface="+mn-lt"/>
                <a:ea typeface="+mn-ea"/>
                <a:cs typeface="+mn-cs"/>
                <a:hlinkClick r:id="rId13" tooltip="Graphical user interface"/>
              </a:rPr>
              <a:t>graphical user interface</a:t>
            </a:r>
            <a:r>
              <a:rPr lang="en-US" sz="1200" b="0" i="0" kern="1200" smtClean="0">
                <a:solidFill>
                  <a:schemeClr val="tx1"/>
                </a:solidFill>
                <a:effectLst/>
                <a:latin typeface="+mn-lt"/>
                <a:ea typeface="+mn-ea"/>
                <a:cs typeface="+mn-cs"/>
              </a:rPr>
              <a:t> that has become ubiquitous in personal computers. He is a member of the </a:t>
            </a:r>
            <a:r>
              <a:rPr lang="en-US" sz="1200" b="0" i="0" u="none" strike="noStrike" kern="1200" smtClean="0">
                <a:solidFill>
                  <a:schemeClr val="tx1"/>
                </a:solidFill>
                <a:effectLst/>
                <a:latin typeface="+mn-lt"/>
                <a:ea typeface="+mn-ea"/>
                <a:cs typeface="+mn-cs"/>
                <a:hlinkClick r:id="rId14" tooltip="National Academy of Engineering"/>
              </a:rPr>
              <a:t>National Academy of Engineering</a:t>
            </a:r>
            <a:r>
              <a:rPr lang="en-US" sz="1200" b="0" i="0" kern="1200" smtClean="0">
                <a:solidFill>
                  <a:schemeClr val="tx1"/>
                </a:solidFill>
                <a:effectLst/>
                <a:latin typeface="+mn-lt"/>
                <a:ea typeface="+mn-ea"/>
                <a:cs typeface="+mn-cs"/>
              </a:rPr>
              <a:t>, as well as the </a:t>
            </a:r>
            <a:r>
              <a:rPr lang="en-US" sz="1200" b="0" i="0" u="none" strike="noStrike" kern="1200" smtClean="0">
                <a:solidFill>
                  <a:schemeClr val="tx1"/>
                </a:solidFill>
                <a:effectLst/>
                <a:latin typeface="+mn-lt"/>
                <a:ea typeface="+mn-ea"/>
                <a:cs typeface="+mn-cs"/>
                <a:hlinkClick r:id="rId15" tooltip="United States National Academy of Sciences"/>
              </a:rPr>
              <a:t>National Academy of Sciences</a:t>
            </a:r>
            <a:r>
              <a:rPr lang="en-US" sz="1200" b="0" i="0" kern="1200" smtClean="0">
                <a:solidFill>
                  <a:schemeClr val="tx1"/>
                </a:solidFill>
                <a:effectLst/>
                <a:latin typeface="+mn-lt"/>
                <a:ea typeface="+mn-ea"/>
                <a:cs typeface="+mn-cs"/>
              </a:rPr>
              <a:t> among many other major awards. In 2012 he was awarded the </a:t>
            </a:r>
            <a:r>
              <a:rPr lang="en-US" sz="1200" b="0" i="0" u="none" strike="noStrike" kern="1200" smtClean="0">
                <a:solidFill>
                  <a:schemeClr val="tx1"/>
                </a:solidFill>
                <a:effectLst/>
                <a:latin typeface="+mn-lt"/>
                <a:ea typeface="+mn-ea"/>
                <a:cs typeface="+mn-cs"/>
                <a:hlinkClick r:id="rId16" tooltip="Kyoto Prize in Advanced Technology"/>
              </a:rPr>
              <a:t>Kyoto Prize in Advanced Technology</a:t>
            </a:r>
            <a:r>
              <a:rPr lang="en-US" sz="1200" b="0" i="0" kern="1200" smtClean="0">
                <a:solidFill>
                  <a:schemeClr val="tx1"/>
                </a:solidFill>
                <a:effectLst/>
                <a:latin typeface="+mn-lt"/>
                <a:ea typeface="+mn-ea"/>
                <a:cs typeface="+mn-cs"/>
              </a:rPr>
              <a:t> for "pioneering achievements in the development of computer graphics and interactive interfaces".</a:t>
            </a:r>
            <a:r>
              <a:rPr lang="en-US" sz="1200" b="0" i="0" u="none" strike="noStrike" kern="1200" baseline="30000" smtClean="0">
                <a:solidFill>
                  <a:schemeClr val="tx1"/>
                </a:solidFill>
                <a:effectLst/>
                <a:latin typeface="+mn-lt"/>
                <a:ea typeface="+mn-ea"/>
                <a:cs typeface="+mn-cs"/>
                <a:hlinkClick r:id="rId17"/>
              </a:rPr>
              <a:t>[3]</a:t>
            </a:r>
            <a:endParaRPr lang="en-IN" dirty="0"/>
          </a:p>
        </p:txBody>
      </p:sp>
      <p:sp>
        <p:nvSpPr>
          <p:cNvPr id="4" name="Slide Number Placeholder 3"/>
          <p:cNvSpPr>
            <a:spLocks noGrp="1"/>
          </p:cNvSpPr>
          <p:nvPr>
            <p:ph type="sldNum" sz="quarter" idx="10"/>
          </p:nvPr>
        </p:nvSpPr>
        <p:spPr/>
        <p:txBody>
          <a:bodyPr/>
          <a:lstStyle/>
          <a:p>
            <a:fld id="{B6F731E0-8D32-41F3-AB99-E93F40833C53}" type="slidenum">
              <a:rPr lang="en-IN" smtClean="0"/>
              <a:t>1</a:t>
            </a:fld>
            <a:endParaRPr lang="en-IN"/>
          </a:p>
        </p:txBody>
      </p:sp>
    </p:spTree>
    <p:extLst>
      <p:ext uri="{BB962C8B-B14F-4D97-AF65-F5344CB8AC3E}">
        <p14:creationId xmlns:p14="http://schemas.microsoft.com/office/powerpoint/2010/main" val="4198351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smtClean="0">
                <a:solidFill>
                  <a:schemeClr val="tx1"/>
                </a:solidFill>
                <a:effectLst/>
                <a:latin typeface="+mn-lt"/>
                <a:ea typeface="+mn-ea"/>
                <a:cs typeface="+mn-cs"/>
              </a:rPr>
              <a:t>David Cannon Evans</a:t>
            </a:r>
            <a:r>
              <a:rPr lang="en-US" sz="1200" b="0" i="0" kern="1200" smtClean="0">
                <a:solidFill>
                  <a:schemeClr val="tx1"/>
                </a:solidFill>
                <a:effectLst/>
                <a:latin typeface="+mn-lt"/>
                <a:ea typeface="+mn-ea"/>
                <a:cs typeface="+mn-cs"/>
              </a:rPr>
              <a:t> (February 24, 1924 – October 3, 1998) was the founder of the </a:t>
            </a:r>
            <a:r>
              <a:rPr lang="en-US" sz="1200" b="0" i="0" u="none" strike="noStrike" kern="1200" smtClean="0">
                <a:solidFill>
                  <a:schemeClr val="tx1"/>
                </a:solidFill>
                <a:effectLst/>
                <a:latin typeface="+mn-lt"/>
                <a:ea typeface="+mn-ea"/>
                <a:cs typeface="+mn-cs"/>
                <a:hlinkClick r:id="rId3" tooltip="Computer science"/>
              </a:rPr>
              <a:t>computer science</a:t>
            </a:r>
            <a:r>
              <a:rPr lang="en-US" sz="1200" b="0" i="0" kern="1200" smtClean="0">
                <a:solidFill>
                  <a:schemeClr val="tx1"/>
                </a:solidFill>
                <a:effectLst/>
                <a:latin typeface="+mn-lt"/>
                <a:ea typeface="+mn-ea"/>
                <a:cs typeface="+mn-cs"/>
              </a:rPr>
              <a:t> department at the </a:t>
            </a:r>
            <a:r>
              <a:rPr lang="en-US" sz="1200" b="0" i="0" u="none" strike="noStrike" kern="1200" smtClean="0">
                <a:solidFill>
                  <a:schemeClr val="tx1"/>
                </a:solidFill>
                <a:effectLst/>
                <a:latin typeface="+mn-lt"/>
                <a:ea typeface="+mn-ea"/>
                <a:cs typeface="+mn-cs"/>
                <a:hlinkClick r:id="rId4" tooltip="University of Utah"/>
              </a:rPr>
              <a:t>University of Utah</a:t>
            </a:r>
            <a:r>
              <a:rPr lang="en-US" sz="1200" b="0" i="0" kern="1200" smtClean="0">
                <a:solidFill>
                  <a:schemeClr val="tx1"/>
                </a:solidFill>
                <a:effectLst/>
                <a:latin typeface="+mn-lt"/>
                <a:ea typeface="+mn-ea"/>
                <a:cs typeface="+mn-cs"/>
              </a:rPr>
              <a:t> and co-founder (with </a:t>
            </a:r>
            <a:r>
              <a:rPr lang="en-US" sz="1200" b="0" i="0" u="none" strike="noStrike" kern="1200" smtClean="0">
                <a:solidFill>
                  <a:schemeClr val="tx1"/>
                </a:solidFill>
                <a:effectLst/>
                <a:latin typeface="+mn-lt"/>
                <a:ea typeface="+mn-ea"/>
                <a:cs typeface="+mn-cs"/>
                <a:hlinkClick r:id="rId5" tooltip="Ivan Sutherland"/>
              </a:rPr>
              <a:t>Ivan Sutherland</a:t>
            </a:r>
            <a:r>
              <a:rPr lang="en-US" sz="1200" b="0" i="0" kern="1200" smtClean="0">
                <a:solidFill>
                  <a:schemeClr val="tx1"/>
                </a:solidFill>
                <a:effectLst/>
                <a:latin typeface="+mn-lt"/>
                <a:ea typeface="+mn-ea"/>
                <a:cs typeface="+mn-cs"/>
              </a:rPr>
              <a:t>) of </a:t>
            </a:r>
            <a:r>
              <a:rPr lang="en-US" sz="1200" b="0" i="0" u="none" strike="noStrike" kern="1200" smtClean="0">
                <a:solidFill>
                  <a:schemeClr val="tx1"/>
                </a:solidFill>
                <a:effectLst/>
                <a:latin typeface="+mn-lt"/>
                <a:ea typeface="+mn-ea"/>
                <a:cs typeface="+mn-cs"/>
                <a:hlinkClick r:id="rId6" tooltip="Evans &amp; Sutherland"/>
              </a:rPr>
              <a:t>Evans &amp; Sutherland</a:t>
            </a:r>
            <a:r>
              <a:rPr lang="en-US" sz="1200" b="0" i="0" kern="1200" smtClean="0">
                <a:solidFill>
                  <a:schemeClr val="tx1"/>
                </a:solidFill>
                <a:effectLst/>
                <a:latin typeface="+mn-lt"/>
                <a:ea typeface="+mn-ea"/>
                <a:cs typeface="+mn-cs"/>
              </a:rPr>
              <a:t>, a computer firm which is known as a pioneer in the domain of </a:t>
            </a:r>
            <a:r>
              <a:rPr lang="en-US" sz="1200" b="0" i="0" u="none" strike="noStrike" kern="1200" smtClean="0">
                <a:solidFill>
                  <a:schemeClr val="tx1"/>
                </a:solidFill>
                <a:effectLst/>
                <a:latin typeface="+mn-lt"/>
                <a:ea typeface="+mn-ea"/>
                <a:cs typeface="+mn-cs"/>
                <a:hlinkClick r:id="rId7" tooltip="Computer-generated imagery"/>
              </a:rPr>
              <a:t>computer-generated imagery</a:t>
            </a:r>
            <a:endParaRPr lang="en-US" sz="1200" b="0" i="0" u="none" strike="noStrike"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The </a:t>
            </a:r>
            <a:r>
              <a:rPr lang="en-US" sz="1200" b="1" i="0" kern="1200" smtClean="0">
                <a:solidFill>
                  <a:schemeClr val="tx1"/>
                </a:solidFill>
                <a:effectLst/>
                <a:latin typeface="+mn-lt"/>
                <a:ea typeface="+mn-ea"/>
                <a:cs typeface="+mn-cs"/>
              </a:rPr>
              <a:t>Xerox Alto</a:t>
            </a:r>
            <a:r>
              <a:rPr lang="en-US" sz="1200" b="0" i="0" kern="1200" smtClean="0">
                <a:solidFill>
                  <a:schemeClr val="tx1"/>
                </a:solidFill>
                <a:effectLst/>
                <a:latin typeface="+mn-lt"/>
                <a:ea typeface="+mn-ea"/>
                <a:cs typeface="+mn-cs"/>
              </a:rPr>
              <a:t> is the first computer designed from its inception to support an </a:t>
            </a:r>
            <a:r>
              <a:rPr lang="en-US" sz="1200" b="0" i="0" u="none" strike="noStrike" kern="1200" smtClean="0">
                <a:solidFill>
                  <a:schemeClr val="tx1"/>
                </a:solidFill>
                <a:effectLst/>
                <a:latin typeface="+mn-lt"/>
                <a:ea typeface="+mn-ea"/>
                <a:cs typeface="+mn-cs"/>
                <a:hlinkClick r:id="rId8" tooltip="Operating system"/>
              </a:rPr>
              <a:t>operating system</a:t>
            </a:r>
            <a:r>
              <a:rPr lang="en-US" sz="1200" b="0" i="0" kern="1200" smtClean="0">
                <a:solidFill>
                  <a:schemeClr val="tx1"/>
                </a:solidFill>
                <a:effectLst/>
                <a:latin typeface="+mn-lt"/>
                <a:ea typeface="+mn-ea"/>
                <a:cs typeface="+mn-cs"/>
              </a:rPr>
              <a:t> based on a </a:t>
            </a:r>
            <a:r>
              <a:rPr lang="en-US" sz="1200" b="0" i="0" u="none" strike="noStrike" kern="1200" smtClean="0">
                <a:solidFill>
                  <a:schemeClr val="tx1"/>
                </a:solidFill>
                <a:effectLst/>
                <a:latin typeface="+mn-lt"/>
                <a:ea typeface="+mn-ea"/>
                <a:cs typeface="+mn-cs"/>
                <a:hlinkClick r:id="rId9" tooltip="Graphical user interface"/>
              </a:rPr>
              <a:t>graphical user interface</a:t>
            </a:r>
            <a:r>
              <a:rPr lang="en-US" sz="1200" b="0" i="0" kern="1200" smtClean="0">
                <a:solidFill>
                  <a:schemeClr val="tx1"/>
                </a:solidFill>
                <a:effectLst/>
                <a:latin typeface="+mn-lt"/>
                <a:ea typeface="+mn-ea"/>
                <a:cs typeface="+mn-cs"/>
              </a:rPr>
              <a:t> (GUI), later using the </a:t>
            </a:r>
            <a:r>
              <a:rPr lang="en-US" sz="1200" b="0" i="0" u="none" strike="noStrike" kern="1200" smtClean="0">
                <a:solidFill>
                  <a:schemeClr val="tx1"/>
                </a:solidFill>
                <a:effectLst/>
                <a:latin typeface="+mn-lt"/>
                <a:ea typeface="+mn-ea"/>
                <a:cs typeface="+mn-cs"/>
                <a:hlinkClick r:id="rId10" tooltip="Desktop metaphor"/>
              </a:rPr>
              <a:t>desktop metaphor</a:t>
            </a:r>
            <a:r>
              <a:rPr lang="en-US" sz="1200" b="0" i="0" kern="1200" smtClean="0">
                <a:solidFill>
                  <a:schemeClr val="tx1"/>
                </a:solidFill>
                <a:effectLst/>
                <a:latin typeface="+mn-lt"/>
                <a:ea typeface="+mn-ea"/>
                <a:cs typeface="+mn-cs"/>
              </a:rPr>
              <a:t>.</a:t>
            </a:r>
            <a:r>
              <a:rPr lang="en-US" sz="1200" b="0" i="0" u="none" strike="noStrike" kern="1200" baseline="30000" smtClean="0">
                <a:solidFill>
                  <a:schemeClr val="tx1"/>
                </a:solidFill>
                <a:effectLst/>
                <a:latin typeface="+mn-lt"/>
                <a:ea typeface="+mn-ea"/>
                <a:cs typeface="+mn-cs"/>
                <a:hlinkClick r:id="rId11"/>
              </a:rPr>
              <a:t>[7]</a:t>
            </a:r>
            <a:r>
              <a:rPr lang="en-US" sz="1200" b="0" i="0" u="none" strike="noStrike" kern="1200" baseline="30000" smtClean="0">
                <a:solidFill>
                  <a:schemeClr val="tx1"/>
                </a:solidFill>
                <a:effectLst/>
                <a:latin typeface="+mn-lt"/>
                <a:ea typeface="+mn-ea"/>
                <a:cs typeface="+mn-cs"/>
                <a:hlinkClick r:id="rId12"/>
              </a:rPr>
              <a:t>[8]</a:t>
            </a:r>
            <a:r>
              <a:rPr lang="en-US" sz="1200" b="0" i="0" kern="1200" smtClean="0">
                <a:solidFill>
                  <a:schemeClr val="tx1"/>
                </a:solidFill>
                <a:effectLst/>
                <a:latin typeface="+mn-lt"/>
                <a:ea typeface="+mn-ea"/>
                <a:cs typeface="+mn-cs"/>
              </a:rPr>
              <a:t> The first machines were introduced on 1 March 1973,</a:t>
            </a:r>
            <a:r>
              <a:rPr lang="en-US" sz="1200" b="0" i="0" u="none" strike="noStrike" kern="1200" baseline="30000" smtClean="0">
                <a:solidFill>
                  <a:schemeClr val="tx1"/>
                </a:solidFill>
                <a:effectLst/>
                <a:latin typeface="+mn-lt"/>
                <a:ea typeface="+mn-ea"/>
                <a:cs typeface="+mn-cs"/>
                <a:hlinkClick r:id="rId13"/>
              </a:rPr>
              <a:t>[9]</a:t>
            </a:r>
            <a:r>
              <a:rPr lang="en-US" sz="1200" b="0" i="0" kern="1200" smtClean="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10</a:t>
            </a:fld>
            <a:endParaRPr lang="en-IN"/>
          </a:p>
        </p:txBody>
      </p:sp>
    </p:spTree>
    <p:extLst>
      <p:ext uri="{BB962C8B-B14F-4D97-AF65-F5344CB8AC3E}">
        <p14:creationId xmlns:p14="http://schemas.microsoft.com/office/powerpoint/2010/main" val="3132673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smtClean="0">
                <a:solidFill>
                  <a:schemeClr val="tx1"/>
                </a:solidFill>
                <a:effectLst/>
                <a:latin typeface="+mn-lt"/>
                <a:ea typeface="+mn-ea"/>
                <a:cs typeface="+mn-cs"/>
              </a:rPr>
              <a:t>David Cannon Evans</a:t>
            </a:r>
            <a:r>
              <a:rPr lang="en-US" sz="1200" b="0" i="0" kern="1200" smtClean="0">
                <a:solidFill>
                  <a:schemeClr val="tx1"/>
                </a:solidFill>
                <a:effectLst/>
                <a:latin typeface="+mn-lt"/>
                <a:ea typeface="+mn-ea"/>
                <a:cs typeface="+mn-cs"/>
              </a:rPr>
              <a:t> (February 24, 1924 – October 3, 1998) was the founder of the </a:t>
            </a:r>
            <a:r>
              <a:rPr lang="en-US" sz="1200" b="0" i="0" u="none" strike="noStrike" kern="1200" smtClean="0">
                <a:solidFill>
                  <a:schemeClr val="tx1"/>
                </a:solidFill>
                <a:effectLst/>
                <a:latin typeface="+mn-lt"/>
                <a:ea typeface="+mn-ea"/>
                <a:cs typeface="+mn-cs"/>
                <a:hlinkClick r:id="rId3" tooltip="Computer science"/>
              </a:rPr>
              <a:t>computer science</a:t>
            </a:r>
            <a:r>
              <a:rPr lang="en-US" sz="1200" b="0" i="0" kern="1200" smtClean="0">
                <a:solidFill>
                  <a:schemeClr val="tx1"/>
                </a:solidFill>
                <a:effectLst/>
                <a:latin typeface="+mn-lt"/>
                <a:ea typeface="+mn-ea"/>
                <a:cs typeface="+mn-cs"/>
              </a:rPr>
              <a:t> department at the </a:t>
            </a:r>
            <a:r>
              <a:rPr lang="en-US" sz="1200" b="0" i="0" u="none" strike="noStrike" kern="1200" smtClean="0">
                <a:solidFill>
                  <a:schemeClr val="tx1"/>
                </a:solidFill>
                <a:effectLst/>
                <a:latin typeface="+mn-lt"/>
                <a:ea typeface="+mn-ea"/>
                <a:cs typeface="+mn-cs"/>
                <a:hlinkClick r:id="rId4" tooltip="University of Utah"/>
              </a:rPr>
              <a:t>University of Utah</a:t>
            </a:r>
            <a:r>
              <a:rPr lang="en-US" sz="1200" b="0" i="0" kern="1200" smtClean="0">
                <a:solidFill>
                  <a:schemeClr val="tx1"/>
                </a:solidFill>
                <a:effectLst/>
                <a:latin typeface="+mn-lt"/>
                <a:ea typeface="+mn-ea"/>
                <a:cs typeface="+mn-cs"/>
              </a:rPr>
              <a:t> and co-founder (with </a:t>
            </a:r>
            <a:r>
              <a:rPr lang="en-US" sz="1200" b="0" i="0" u="none" strike="noStrike" kern="1200" smtClean="0">
                <a:solidFill>
                  <a:schemeClr val="tx1"/>
                </a:solidFill>
                <a:effectLst/>
                <a:latin typeface="+mn-lt"/>
                <a:ea typeface="+mn-ea"/>
                <a:cs typeface="+mn-cs"/>
                <a:hlinkClick r:id="rId5" tooltip="Ivan Sutherland"/>
              </a:rPr>
              <a:t>Ivan Sutherland</a:t>
            </a:r>
            <a:r>
              <a:rPr lang="en-US" sz="1200" b="0" i="0" kern="1200" smtClean="0">
                <a:solidFill>
                  <a:schemeClr val="tx1"/>
                </a:solidFill>
                <a:effectLst/>
                <a:latin typeface="+mn-lt"/>
                <a:ea typeface="+mn-ea"/>
                <a:cs typeface="+mn-cs"/>
              </a:rPr>
              <a:t>) of </a:t>
            </a:r>
            <a:r>
              <a:rPr lang="en-US" sz="1200" b="0" i="0" u="none" strike="noStrike" kern="1200" smtClean="0">
                <a:solidFill>
                  <a:schemeClr val="tx1"/>
                </a:solidFill>
                <a:effectLst/>
                <a:latin typeface="+mn-lt"/>
                <a:ea typeface="+mn-ea"/>
                <a:cs typeface="+mn-cs"/>
                <a:hlinkClick r:id="rId6" tooltip="Evans &amp; Sutherland"/>
              </a:rPr>
              <a:t>Evans &amp; Sutherland</a:t>
            </a:r>
            <a:r>
              <a:rPr lang="en-US" sz="1200" b="0" i="0" kern="1200" smtClean="0">
                <a:solidFill>
                  <a:schemeClr val="tx1"/>
                </a:solidFill>
                <a:effectLst/>
                <a:latin typeface="+mn-lt"/>
                <a:ea typeface="+mn-ea"/>
                <a:cs typeface="+mn-cs"/>
              </a:rPr>
              <a:t>, a computer firm which is known as a pioneer in the domain of </a:t>
            </a:r>
            <a:r>
              <a:rPr lang="en-US" sz="1200" b="0" i="0" u="none" strike="noStrike" kern="1200" smtClean="0">
                <a:solidFill>
                  <a:schemeClr val="tx1"/>
                </a:solidFill>
                <a:effectLst/>
                <a:latin typeface="+mn-lt"/>
                <a:ea typeface="+mn-ea"/>
                <a:cs typeface="+mn-cs"/>
                <a:hlinkClick r:id="rId7" tooltip="Computer-generated imagery"/>
              </a:rPr>
              <a:t>computer-generated imagery</a:t>
            </a:r>
            <a:endParaRPr lang="en-US" sz="1200" b="0" i="0" u="none" strike="noStrike"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The </a:t>
            </a:r>
            <a:r>
              <a:rPr lang="en-US" sz="1200" b="1" i="0" kern="1200" smtClean="0">
                <a:solidFill>
                  <a:schemeClr val="tx1"/>
                </a:solidFill>
                <a:effectLst/>
                <a:latin typeface="+mn-lt"/>
                <a:ea typeface="+mn-ea"/>
                <a:cs typeface="+mn-cs"/>
              </a:rPr>
              <a:t>Xerox Alto</a:t>
            </a:r>
            <a:r>
              <a:rPr lang="en-US" sz="1200" b="0" i="0" kern="1200" smtClean="0">
                <a:solidFill>
                  <a:schemeClr val="tx1"/>
                </a:solidFill>
                <a:effectLst/>
                <a:latin typeface="+mn-lt"/>
                <a:ea typeface="+mn-ea"/>
                <a:cs typeface="+mn-cs"/>
              </a:rPr>
              <a:t> is the first computer designed from its inception to support an </a:t>
            </a:r>
            <a:r>
              <a:rPr lang="en-US" sz="1200" b="0" i="0" u="none" strike="noStrike" kern="1200" smtClean="0">
                <a:solidFill>
                  <a:schemeClr val="tx1"/>
                </a:solidFill>
                <a:effectLst/>
                <a:latin typeface="+mn-lt"/>
                <a:ea typeface="+mn-ea"/>
                <a:cs typeface="+mn-cs"/>
                <a:hlinkClick r:id="rId8" tooltip="Operating system"/>
              </a:rPr>
              <a:t>operating system</a:t>
            </a:r>
            <a:r>
              <a:rPr lang="en-US" sz="1200" b="0" i="0" kern="1200" smtClean="0">
                <a:solidFill>
                  <a:schemeClr val="tx1"/>
                </a:solidFill>
                <a:effectLst/>
                <a:latin typeface="+mn-lt"/>
                <a:ea typeface="+mn-ea"/>
                <a:cs typeface="+mn-cs"/>
              </a:rPr>
              <a:t> based on a </a:t>
            </a:r>
            <a:r>
              <a:rPr lang="en-US" sz="1200" b="0" i="0" u="none" strike="noStrike" kern="1200" smtClean="0">
                <a:solidFill>
                  <a:schemeClr val="tx1"/>
                </a:solidFill>
                <a:effectLst/>
                <a:latin typeface="+mn-lt"/>
                <a:ea typeface="+mn-ea"/>
                <a:cs typeface="+mn-cs"/>
                <a:hlinkClick r:id="rId9" tooltip="Graphical user interface"/>
              </a:rPr>
              <a:t>graphical user interface</a:t>
            </a:r>
            <a:r>
              <a:rPr lang="en-US" sz="1200" b="0" i="0" kern="1200" smtClean="0">
                <a:solidFill>
                  <a:schemeClr val="tx1"/>
                </a:solidFill>
                <a:effectLst/>
                <a:latin typeface="+mn-lt"/>
                <a:ea typeface="+mn-ea"/>
                <a:cs typeface="+mn-cs"/>
              </a:rPr>
              <a:t> (GUI), later using the </a:t>
            </a:r>
            <a:r>
              <a:rPr lang="en-US" sz="1200" b="0" i="0" u="none" strike="noStrike" kern="1200" smtClean="0">
                <a:solidFill>
                  <a:schemeClr val="tx1"/>
                </a:solidFill>
                <a:effectLst/>
                <a:latin typeface="+mn-lt"/>
                <a:ea typeface="+mn-ea"/>
                <a:cs typeface="+mn-cs"/>
                <a:hlinkClick r:id="rId10" tooltip="Desktop metaphor"/>
              </a:rPr>
              <a:t>desktop metaphor</a:t>
            </a:r>
            <a:r>
              <a:rPr lang="en-US" sz="1200" b="0" i="0" kern="1200" smtClean="0">
                <a:solidFill>
                  <a:schemeClr val="tx1"/>
                </a:solidFill>
                <a:effectLst/>
                <a:latin typeface="+mn-lt"/>
                <a:ea typeface="+mn-ea"/>
                <a:cs typeface="+mn-cs"/>
              </a:rPr>
              <a:t>.</a:t>
            </a:r>
            <a:r>
              <a:rPr lang="en-US" sz="1200" b="0" i="0" u="none" strike="noStrike" kern="1200" baseline="30000" smtClean="0">
                <a:solidFill>
                  <a:schemeClr val="tx1"/>
                </a:solidFill>
                <a:effectLst/>
                <a:latin typeface="+mn-lt"/>
                <a:ea typeface="+mn-ea"/>
                <a:cs typeface="+mn-cs"/>
                <a:hlinkClick r:id="rId11"/>
              </a:rPr>
              <a:t>[7]</a:t>
            </a:r>
            <a:r>
              <a:rPr lang="en-US" sz="1200" b="0" i="0" u="none" strike="noStrike" kern="1200" baseline="30000" smtClean="0">
                <a:solidFill>
                  <a:schemeClr val="tx1"/>
                </a:solidFill>
                <a:effectLst/>
                <a:latin typeface="+mn-lt"/>
                <a:ea typeface="+mn-ea"/>
                <a:cs typeface="+mn-cs"/>
                <a:hlinkClick r:id="rId12"/>
              </a:rPr>
              <a:t>[8]</a:t>
            </a:r>
            <a:r>
              <a:rPr lang="en-US" sz="1200" b="0" i="0" kern="1200" smtClean="0">
                <a:solidFill>
                  <a:schemeClr val="tx1"/>
                </a:solidFill>
                <a:effectLst/>
                <a:latin typeface="+mn-lt"/>
                <a:ea typeface="+mn-ea"/>
                <a:cs typeface="+mn-cs"/>
              </a:rPr>
              <a:t> The first machines were introduced on 1 March 1973,</a:t>
            </a:r>
            <a:r>
              <a:rPr lang="en-US" sz="1200" b="0" i="0" u="none" strike="noStrike" kern="1200" baseline="30000" smtClean="0">
                <a:solidFill>
                  <a:schemeClr val="tx1"/>
                </a:solidFill>
                <a:effectLst/>
                <a:latin typeface="+mn-lt"/>
                <a:ea typeface="+mn-ea"/>
                <a:cs typeface="+mn-cs"/>
                <a:hlinkClick r:id="rId13"/>
              </a:rPr>
              <a:t>[9]</a:t>
            </a:r>
            <a:r>
              <a:rPr lang="en-US" sz="1200" b="0" i="0" kern="1200" smtClean="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11</a:t>
            </a:fld>
            <a:endParaRPr lang="en-IN"/>
          </a:p>
        </p:txBody>
      </p:sp>
    </p:spTree>
    <p:extLst>
      <p:ext uri="{BB962C8B-B14F-4D97-AF65-F5344CB8AC3E}">
        <p14:creationId xmlns:p14="http://schemas.microsoft.com/office/powerpoint/2010/main" val="515667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smtClean="0">
                <a:solidFill>
                  <a:schemeClr val="tx1"/>
                </a:solidFill>
                <a:effectLst/>
                <a:latin typeface="+mn-lt"/>
                <a:ea typeface="+mn-ea"/>
                <a:cs typeface="+mn-cs"/>
              </a:rPr>
              <a:t>David Cannon Evans</a:t>
            </a:r>
            <a:r>
              <a:rPr lang="en-US" sz="1200" b="0" i="0" kern="1200" smtClean="0">
                <a:solidFill>
                  <a:schemeClr val="tx1"/>
                </a:solidFill>
                <a:effectLst/>
                <a:latin typeface="+mn-lt"/>
                <a:ea typeface="+mn-ea"/>
                <a:cs typeface="+mn-cs"/>
              </a:rPr>
              <a:t> (February 24, 1924 – October 3, 1998) was the founder of the </a:t>
            </a:r>
            <a:r>
              <a:rPr lang="en-US" sz="1200" b="0" i="0" u="none" strike="noStrike" kern="1200" smtClean="0">
                <a:solidFill>
                  <a:schemeClr val="tx1"/>
                </a:solidFill>
                <a:effectLst/>
                <a:latin typeface="+mn-lt"/>
                <a:ea typeface="+mn-ea"/>
                <a:cs typeface="+mn-cs"/>
                <a:hlinkClick r:id="rId3" tooltip="Computer science"/>
              </a:rPr>
              <a:t>computer science</a:t>
            </a:r>
            <a:r>
              <a:rPr lang="en-US" sz="1200" b="0" i="0" kern="1200" smtClean="0">
                <a:solidFill>
                  <a:schemeClr val="tx1"/>
                </a:solidFill>
                <a:effectLst/>
                <a:latin typeface="+mn-lt"/>
                <a:ea typeface="+mn-ea"/>
                <a:cs typeface="+mn-cs"/>
              </a:rPr>
              <a:t> department at the </a:t>
            </a:r>
            <a:r>
              <a:rPr lang="en-US" sz="1200" b="0" i="0" u="none" strike="noStrike" kern="1200" smtClean="0">
                <a:solidFill>
                  <a:schemeClr val="tx1"/>
                </a:solidFill>
                <a:effectLst/>
                <a:latin typeface="+mn-lt"/>
                <a:ea typeface="+mn-ea"/>
                <a:cs typeface="+mn-cs"/>
                <a:hlinkClick r:id="rId4" tooltip="University of Utah"/>
              </a:rPr>
              <a:t>University of Utah</a:t>
            </a:r>
            <a:r>
              <a:rPr lang="en-US" sz="1200" b="0" i="0" kern="1200" smtClean="0">
                <a:solidFill>
                  <a:schemeClr val="tx1"/>
                </a:solidFill>
                <a:effectLst/>
                <a:latin typeface="+mn-lt"/>
                <a:ea typeface="+mn-ea"/>
                <a:cs typeface="+mn-cs"/>
              </a:rPr>
              <a:t> and co-founder (with </a:t>
            </a:r>
            <a:r>
              <a:rPr lang="en-US" sz="1200" b="0" i="0" u="none" strike="noStrike" kern="1200" smtClean="0">
                <a:solidFill>
                  <a:schemeClr val="tx1"/>
                </a:solidFill>
                <a:effectLst/>
                <a:latin typeface="+mn-lt"/>
                <a:ea typeface="+mn-ea"/>
                <a:cs typeface="+mn-cs"/>
                <a:hlinkClick r:id="rId5" tooltip="Ivan Sutherland"/>
              </a:rPr>
              <a:t>Ivan Sutherland</a:t>
            </a:r>
            <a:r>
              <a:rPr lang="en-US" sz="1200" b="0" i="0" kern="1200" smtClean="0">
                <a:solidFill>
                  <a:schemeClr val="tx1"/>
                </a:solidFill>
                <a:effectLst/>
                <a:latin typeface="+mn-lt"/>
                <a:ea typeface="+mn-ea"/>
                <a:cs typeface="+mn-cs"/>
              </a:rPr>
              <a:t>) of </a:t>
            </a:r>
            <a:r>
              <a:rPr lang="en-US" sz="1200" b="0" i="0" u="none" strike="noStrike" kern="1200" smtClean="0">
                <a:solidFill>
                  <a:schemeClr val="tx1"/>
                </a:solidFill>
                <a:effectLst/>
                <a:latin typeface="+mn-lt"/>
                <a:ea typeface="+mn-ea"/>
                <a:cs typeface="+mn-cs"/>
                <a:hlinkClick r:id="rId6" tooltip="Evans &amp; Sutherland"/>
              </a:rPr>
              <a:t>Evans &amp; Sutherland</a:t>
            </a:r>
            <a:r>
              <a:rPr lang="en-US" sz="1200" b="0" i="0" kern="1200" smtClean="0">
                <a:solidFill>
                  <a:schemeClr val="tx1"/>
                </a:solidFill>
                <a:effectLst/>
                <a:latin typeface="+mn-lt"/>
                <a:ea typeface="+mn-ea"/>
                <a:cs typeface="+mn-cs"/>
              </a:rPr>
              <a:t>, a computer firm which is known as a pioneer in the domain of </a:t>
            </a:r>
            <a:r>
              <a:rPr lang="en-US" sz="1200" b="0" i="0" u="none" strike="noStrike" kern="1200" smtClean="0">
                <a:solidFill>
                  <a:schemeClr val="tx1"/>
                </a:solidFill>
                <a:effectLst/>
                <a:latin typeface="+mn-lt"/>
                <a:ea typeface="+mn-ea"/>
                <a:cs typeface="+mn-cs"/>
                <a:hlinkClick r:id="rId7" tooltip="Computer-generated imagery"/>
              </a:rPr>
              <a:t>computer-generated imagery</a:t>
            </a:r>
            <a:endParaRPr lang="en-US" sz="1200" b="0" i="0" u="none" strike="noStrike"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The </a:t>
            </a:r>
            <a:r>
              <a:rPr lang="en-US" sz="1200" b="1" i="0" kern="1200" smtClean="0">
                <a:solidFill>
                  <a:schemeClr val="tx1"/>
                </a:solidFill>
                <a:effectLst/>
                <a:latin typeface="+mn-lt"/>
                <a:ea typeface="+mn-ea"/>
                <a:cs typeface="+mn-cs"/>
              </a:rPr>
              <a:t>Xerox Alto</a:t>
            </a:r>
            <a:r>
              <a:rPr lang="en-US" sz="1200" b="0" i="0" kern="1200" smtClean="0">
                <a:solidFill>
                  <a:schemeClr val="tx1"/>
                </a:solidFill>
                <a:effectLst/>
                <a:latin typeface="+mn-lt"/>
                <a:ea typeface="+mn-ea"/>
                <a:cs typeface="+mn-cs"/>
              </a:rPr>
              <a:t> is the first computer designed from its inception to support an </a:t>
            </a:r>
            <a:r>
              <a:rPr lang="en-US" sz="1200" b="0" i="0" u="none" strike="noStrike" kern="1200" smtClean="0">
                <a:solidFill>
                  <a:schemeClr val="tx1"/>
                </a:solidFill>
                <a:effectLst/>
                <a:latin typeface="+mn-lt"/>
                <a:ea typeface="+mn-ea"/>
                <a:cs typeface="+mn-cs"/>
                <a:hlinkClick r:id="rId8" tooltip="Operating system"/>
              </a:rPr>
              <a:t>operating system</a:t>
            </a:r>
            <a:r>
              <a:rPr lang="en-US" sz="1200" b="0" i="0" kern="1200" smtClean="0">
                <a:solidFill>
                  <a:schemeClr val="tx1"/>
                </a:solidFill>
                <a:effectLst/>
                <a:latin typeface="+mn-lt"/>
                <a:ea typeface="+mn-ea"/>
                <a:cs typeface="+mn-cs"/>
              </a:rPr>
              <a:t> based on a </a:t>
            </a:r>
            <a:r>
              <a:rPr lang="en-US" sz="1200" b="0" i="0" u="none" strike="noStrike" kern="1200" smtClean="0">
                <a:solidFill>
                  <a:schemeClr val="tx1"/>
                </a:solidFill>
                <a:effectLst/>
                <a:latin typeface="+mn-lt"/>
                <a:ea typeface="+mn-ea"/>
                <a:cs typeface="+mn-cs"/>
                <a:hlinkClick r:id="rId9" tooltip="Graphical user interface"/>
              </a:rPr>
              <a:t>graphical user interface</a:t>
            </a:r>
            <a:r>
              <a:rPr lang="en-US" sz="1200" b="0" i="0" kern="1200" smtClean="0">
                <a:solidFill>
                  <a:schemeClr val="tx1"/>
                </a:solidFill>
                <a:effectLst/>
                <a:latin typeface="+mn-lt"/>
                <a:ea typeface="+mn-ea"/>
                <a:cs typeface="+mn-cs"/>
              </a:rPr>
              <a:t> (GUI), later using the </a:t>
            </a:r>
            <a:r>
              <a:rPr lang="en-US" sz="1200" b="0" i="0" u="none" strike="noStrike" kern="1200" smtClean="0">
                <a:solidFill>
                  <a:schemeClr val="tx1"/>
                </a:solidFill>
                <a:effectLst/>
                <a:latin typeface="+mn-lt"/>
                <a:ea typeface="+mn-ea"/>
                <a:cs typeface="+mn-cs"/>
                <a:hlinkClick r:id="rId10" tooltip="Desktop metaphor"/>
              </a:rPr>
              <a:t>desktop metaphor</a:t>
            </a:r>
            <a:r>
              <a:rPr lang="en-US" sz="1200" b="0" i="0" kern="1200" smtClean="0">
                <a:solidFill>
                  <a:schemeClr val="tx1"/>
                </a:solidFill>
                <a:effectLst/>
                <a:latin typeface="+mn-lt"/>
                <a:ea typeface="+mn-ea"/>
                <a:cs typeface="+mn-cs"/>
              </a:rPr>
              <a:t>.</a:t>
            </a:r>
            <a:r>
              <a:rPr lang="en-US" sz="1200" b="0" i="0" u="none" strike="noStrike" kern="1200" baseline="30000" smtClean="0">
                <a:solidFill>
                  <a:schemeClr val="tx1"/>
                </a:solidFill>
                <a:effectLst/>
                <a:latin typeface="+mn-lt"/>
                <a:ea typeface="+mn-ea"/>
                <a:cs typeface="+mn-cs"/>
                <a:hlinkClick r:id="rId11"/>
              </a:rPr>
              <a:t>[7]</a:t>
            </a:r>
            <a:r>
              <a:rPr lang="en-US" sz="1200" b="0" i="0" u="none" strike="noStrike" kern="1200" baseline="30000" smtClean="0">
                <a:solidFill>
                  <a:schemeClr val="tx1"/>
                </a:solidFill>
                <a:effectLst/>
                <a:latin typeface="+mn-lt"/>
                <a:ea typeface="+mn-ea"/>
                <a:cs typeface="+mn-cs"/>
                <a:hlinkClick r:id="rId12"/>
              </a:rPr>
              <a:t>[8]</a:t>
            </a:r>
            <a:r>
              <a:rPr lang="en-US" sz="1200" b="0" i="0" kern="1200" smtClean="0">
                <a:solidFill>
                  <a:schemeClr val="tx1"/>
                </a:solidFill>
                <a:effectLst/>
                <a:latin typeface="+mn-lt"/>
                <a:ea typeface="+mn-ea"/>
                <a:cs typeface="+mn-cs"/>
              </a:rPr>
              <a:t> The first machines were introduced on 1 March 1973,</a:t>
            </a:r>
            <a:r>
              <a:rPr lang="en-US" sz="1200" b="0" i="0" u="none" strike="noStrike" kern="1200" baseline="30000" smtClean="0">
                <a:solidFill>
                  <a:schemeClr val="tx1"/>
                </a:solidFill>
                <a:effectLst/>
                <a:latin typeface="+mn-lt"/>
                <a:ea typeface="+mn-ea"/>
                <a:cs typeface="+mn-cs"/>
                <a:hlinkClick r:id="rId13"/>
              </a:rPr>
              <a:t>[9]</a:t>
            </a:r>
            <a:r>
              <a:rPr lang="en-US" sz="1200" b="0" i="0" kern="1200" smtClean="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12</a:t>
            </a:fld>
            <a:endParaRPr lang="en-IN"/>
          </a:p>
        </p:txBody>
      </p:sp>
    </p:spTree>
    <p:extLst>
      <p:ext uri="{BB962C8B-B14F-4D97-AF65-F5344CB8AC3E}">
        <p14:creationId xmlns:p14="http://schemas.microsoft.com/office/powerpoint/2010/main" val="2640150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smtClean="0">
                <a:solidFill>
                  <a:schemeClr val="tx1"/>
                </a:solidFill>
                <a:effectLst/>
                <a:latin typeface="+mn-lt"/>
                <a:ea typeface="+mn-ea"/>
                <a:cs typeface="+mn-cs"/>
              </a:rPr>
              <a:t>David Cannon Evans</a:t>
            </a:r>
            <a:r>
              <a:rPr lang="en-US" sz="1200" b="0" i="0" kern="1200" smtClean="0">
                <a:solidFill>
                  <a:schemeClr val="tx1"/>
                </a:solidFill>
                <a:effectLst/>
                <a:latin typeface="+mn-lt"/>
                <a:ea typeface="+mn-ea"/>
                <a:cs typeface="+mn-cs"/>
              </a:rPr>
              <a:t> (February 24, 1924 – October 3, 1998) was the founder of the </a:t>
            </a:r>
            <a:r>
              <a:rPr lang="en-US" sz="1200" b="0" i="0" u="none" strike="noStrike" kern="1200" smtClean="0">
                <a:solidFill>
                  <a:schemeClr val="tx1"/>
                </a:solidFill>
                <a:effectLst/>
                <a:latin typeface="+mn-lt"/>
                <a:ea typeface="+mn-ea"/>
                <a:cs typeface="+mn-cs"/>
                <a:hlinkClick r:id="rId3" tooltip="Computer science"/>
              </a:rPr>
              <a:t>computer science</a:t>
            </a:r>
            <a:r>
              <a:rPr lang="en-US" sz="1200" b="0" i="0" kern="1200" smtClean="0">
                <a:solidFill>
                  <a:schemeClr val="tx1"/>
                </a:solidFill>
                <a:effectLst/>
                <a:latin typeface="+mn-lt"/>
                <a:ea typeface="+mn-ea"/>
                <a:cs typeface="+mn-cs"/>
              </a:rPr>
              <a:t> department at the </a:t>
            </a:r>
            <a:r>
              <a:rPr lang="en-US" sz="1200" b="0" i="0" u="none" strike="noStrike" kern="1200" smtClean="0">
                <a:solidFill>
                  <a:schemeClr val="tx1"/>
                </a:solidFill>
                <a:effectLst/>
                <a:latin typeface="+mn-lt"/>
                <a:ea typeface="+mn-ea"/>
                <a:cs typeface="+mn-cs"/>
                <a:hlinkClick r:id="rId4" tooltip="University of Utah"/>
              </a:rPr>
              <a:t>University of Utah</a:t>
            </a:r>
            <a:r>
              <a:rPr lang="en-US" sz="1200" b="0" i="0" kern="1200" smtClean="0">
                <a:solidFill>
                  <a:schemeClr val="tx1"/>
                </a:solidFill>
                <a:effectLst/>
                <a:latin typeface="+mn-lt"/>
                <a:ea typeface="+mn-ea"/>
                <a:cs typeface="+mn-cs"/>
              </a:rPr>
              <a:t> and co-founder (with </a:t>
            </a:r>
            <a:r>
              <a:rPr lang="en-US" sz="1200" b="0" i="0" u="none" strike="noStrike" kern="1200" smtClean="0">
                <a:solidFill>
                  <a:schemeClr val="tx1"/>
                </a:solidFill>
                <a:effectLst/>
                <a:latin typeface="+mn-lt"/>
                <a:ea typeface="+mn-ea"/>
                <a:cs typeface="+mn-cs"/>
                <a:hlinkClick r:id="rId5" tooltip="Ivan Sutherland"/>
              </a:rPr>
              <a:t>Ivan Sutherland</a:t>
            </a:r>
            <a:r>
              <a:rPr lang="en-US" sz="1200" b="0" i="0" kern="1200" smtClean="0">
                <a:solidFill>
                  <a:schemeClr val="tx1"/>
                </a:solidFill>
                <a:effectLst/>
                <a:latin typeface="+mn-lt"/>
                <a:ea typeface="+mn-ea"/>
                <a:cs typeface="+mn-cs"/>
              </a:rPr>
              <a:t>) of </a:t>
            </a:r>
            <a:r>
              <a:rPr lang="en-US" sz="1200" b="0" i="0" u="none" strike="noStrike" kern="1200" smtClean="0">
                <a:solidFill>
                  <a:schemeClr val="tx1"/>
                </a:solidFill>
                <a:effectLst/>
                <a:latin typeface="+mn-lt"/>
                <a:ea typeface="+mn-ea"/>
                <a:cs typeface="+mn-cs"/>
                <a:hlinkClick r:id="rId6" tooltip="Evans &amp; Sutherland"/>
              </a:rPr>
              <a:t>Evans &amp; Sutherland</a:t>
            </a:r>
            <a:r>
              <a:rPr lang="en-US" sz="1200" b="0" i="0" kern="1200" smtClean="0">
                <a:solidFill>
                  <a:schemeClr val="tx1"/>
                </a:solidFill>
                <a:effectLst/>
                <a:latin typeface="+mn-lt"/>
                <a:ea typeface="+mn-ea"/>
                <a:cs typeface="+mn-cs"/>
              </a:rPr>
              <a:t>, a computer firm which is known as a pioneer in the domain of </a:t>
            </a:r>
            <a:r>
              <a:rPr lang="en-US" sz="1200" b="0" i="0" u="none" strike="noStrike" kern="1200" smtClean="0">
                <a:solidFill>
                  <a:schemeClr val="tx1"/>
                </a:solidFill>
                <a:effectLst/>
                <a:latin typeface="+mn-lt"/>
                <a:ea typeface="+mn-ea"/>
                <a:cs typeface="+mn-cs"/>
                <a:hlinkClick r:id="rId7" tooltip="Computer-generated imagery"/>
              </a:rPr>
              <a:t>computer-generated imagery</a:t>
            </a:r>
            <a:endParaRPr lang="en-US" sz="1200" b="0" i="0" u="none" strike="noStrike"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The </a:t>
            </a:r>
            <a:r>
              <a:rPr lang="en-US" sz="1200" b="1" i="0" kern="1200" smtClean="0">
                <a:solidFill>
                  <a:schemeClr val="tx1"/>
                </a:solidFill>
                <a:effectLst/>
                <a:latin typeface="+mn-lt"/>
                <a:ea typeface="+mn-ea"/>
                <a:cs typeface="+mn-cs"/>
              </a:rPr>
              <a:t>Xerox Alto</a:t>
            </a:r>
            <a:r>
              <a:rPr lang="en-US" sz="1200" b="0" i="0" kern="1200" smtClean="0">
                <a:solidFill>
                  <a:schemeClr val="tx1"/>
                </a:solidFill>
                <a:effectLst/>
                <a:latin typeface="+mn-lt"/>
                <a:ea typeface="+mn-ea"/>
                <a:cs typeface="+mn-cs"/>
              </a:rPr>
              <a:t> is the first computer designed from its inception to support an </a:t>
            </a:r>
            <a:r>
              <a:rPr lang="en-US" sz="1200" b="0" i="0" u="none" strike="noStrike" kern="1200" smtClean="0">
                <a:solidFill>
                  <a:schemeClr val="tx1"/>
                </a:solidFill>
                <a:effectLst/>
                <a:latin typeface="+mn-lt"/>
                <a:ea typeface="+mn-ea"/>
                <a:cs typeface="+mn-cs"/>
                <a:hlinkClick r:id="rId8" tooltip="Operating system"/>
              </a:rPr>
              <a:t>operating system</a:t>
            </a:r>
            <a:r>
              <a:rPr lang="en-US" sz="1200" b="0" i="0" kern="1200" smtClean="0">
                <a:solidFill>
                  <a:schemeClr val="tx1"/>
                </a:solidFill>
                <a:effectLst/>
                <a:latin typeface="+mn-lt"/>
                <a:ea typeface="+mn-ea"/>
                <a:cs typeface="+mn-cs"/>
              </a:rPr>
              <a:t> based on a </a:t>
            </a:r>
            <a:r>
              <a:rPr lang="en-US" sz="1200" b="0" i="0" u="none" strike="noStrike" kern="1200" smtClean="0">
                <a:solidFill>
                  <a:schemeClr val="tx1"/>
                </a:solidFill>
                <a:effectLst/>
                <a:latin typeface="+mn-lt"/>
                <a:ea typeface="+mn-ea"/>
                <a:cs typeface="+mn-cs"/>
                <a:hlinkClick r:id="rId9" tooltip="Graphical user interface"/>
              </a:rPr>
              <a:t>graphical user interface</a:t>
            </a:r>
            <a:r>
              <a:rPr lang="en-US" sz="1200" b="0" i="0" kern="1200" smtClean="0">
                <a:solidFill>
                  <a:schemeClr val="tx1"/>
                </a:solidFill>
                <a:effectLst/>
                <a:latin typeface="+mn-lt"/>
                <a:ea typeface="+mn-ea"/>
                <a:cs typeface="+mn-cs"/>
              </a:rPr>
              <a:t> (GUI), later using the </a:t>
            </a:r>
            <a:r>
              <a:rPr lang="en-US" sz="1200" b="0" i="0" u="none" strike="noStrike" kern="1200" smtClean="0">
                <a:solidFill>
                  <a:schemeClr val="tx1"/>
                </a:solidFill>
                <a:effectLst/>
                <a:latin typeface="+mn-lt"/>
                <a:ea typeface="+mn-ea"/>
                <a:cs typeface="+mn-cs"/>
                <a:hlinkClick r:id="rId10" tooltip="Desktop metaphor"/>
              </a:rPr>
              <a:t>desktop metaphor</a:t>
            </a:r>
            <a:r>
              <a:rPr lang="en-US" sz="1200" b="0" i="0" kern="1200" smtClean="0">
                <a:solidFill>
                  <a:schemeClr val="tx1"/>
                </a:solidFill>
                <a:effectLst/>
                <a:latin typeface="+mn-lt"/>
                <a:ea typeface="+mn-ea"/>
                <a:cs typeface="+mn-cs"/>
              </a:rPr>
              <a:t>.</a:t>
            </a:r>
            <a:r>
              <a:rPr lang="en-US" sz="1200" b="0" i="0" u="none" strike="noStrike" kern="1200" baseline="30000" smtClean="0">
                <a:solidFill>
                  <a:schemeClr val="tx1"/>
                </a:solidFill>
                <a:effectLst/>
                <a:latin typeface="+mn-lt"/>
                <a:ea typeface="+mn-ea"/>
                <a:cs typeface="+mn-cs"/>
                <a:hlinkClick r:id="rId11"/>
              </a:rPr>
              <a:t>[7]</a:t>
            </a:r>
            <a:r>
              <a:rPr lang="en-US" sz="1200" b="0" i="0" u="none" strike="noStrike" kern="1200" baseline="30000" smtClean="0">
                <a:solidFill>
                  <a:schemeClr val="tx1"/>
                </a:solidFill>
                <a:effectLst/>
                <a:latin typeface="+mn-lt"/>
                <a:ea typeface="+mn-ea"/>
                <a:cs typeface="+mn-cs"/>
                <a:hlinkClick r:id="rId12"/>
              </a:rPr>
              <a:t>[8]</a:t>
            </a:r>
            <a:r>
              <a:rPr lang="en-US" sz="1200" b="0" i="0" kern="1200" smtClean="0">
                <a:solidFill>
                  <a:schemeClr val="tx1"/>
                </a:solidFill>
                <a:effectLst/>
                <a:latin typeface="+mn-lt"/>
                <a:ea typeface="+mn-ea"/>
                <a:cs typeface="+mn-cs"/>
              </a:rPr>
              <a:t> The first machines were introduced on 1 March 1973,</a:t>
            </a:r>
            <a:r>
              <a:rPr lang="en-US" sz="1200" b="0" i="0" u="none" strike="noStrike" kern="1200" baseline="30000" smtClean="0">
                <a:solidFill>
                  <a:schemeClr val="tx1"/>
                </a:solidFill>
                <a:effectLst/>
                <a:latin typeface="+mn-lt"/>
                <a:ea typeface="+mn-ea"/>
                <a:cs typeface="+mn-cs"/>
                <a:hlinkClick r:id="rId13"/>
              </a:rPr>
              <a:t>[9]</a:t>
            </a:r>
            <a:r>
              <a:rPr lang="en-US" sz="1200" b="0" i="0" kern="1200" smtClean="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13</a:t>
            </a:fld>
            <a:endParaRPr lang="en-IN"/>
          </a:p>
        </p:txBody>
      </p:sp>
    </p:spTree>
    <p:extLst>
      <p:ext uri="{BB962C8B-B14F-4D97-AF65-F5344CB8AC3E}">
        <p14:creationId xmlns:p14="http://schemas.microsoft.com/office/powerpoint/2010/main" val="2534295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smtClean="0">
                <a:solidFill>
                  <a:schemeClr val="tx1"/>
                </a:solidFill>
                <a:effectLst/>
                <a:latin typeface="+mn-lt"/>
                <a:ea typeface="+mn-ea"/>
                <a:cs typeface="+mn-cs"/>
              </a:rPr>
              <a:t>David Cannon Evans</a:t>
            </a:r>
            <a:r>
              <a:rPr lang="en-US" sz="1200" b="0" i="0" kern="1200" smtClean="0">
                <a:solidFill>
                  <a:schemeClr val="tx1"/>
                </a:solidFill>
                <a:effectLst/>
                <a:latin typeface="+mn-lt"/>
                <a:ea typeface="+mn-ea"/>
                <a:cs typeface="+mn-cs"/>
              </a:rPr>
              <a:t> (February 24, 1924 – October 3, 1998) was the founder of the </a:t>
            </a:r>
            <a:r>
              <a:rPr lang="en-US" sz="1200" b="0" i="0" u="none" strike="noStrike" kern="1200" smtClean="0">
                <a:solidFill>
                  <a:schemeClr val="tx1"/>
                </a:solidFill>
                <a:effectLst/>
                <a:latin typeface="+mn-lt"/>
                <a:ea typeface="+mn-ea"/>
                <a:cs typeface="+mn-cs"/>
                <a:hlinkClick r:id="rId3" tooltip="Computer science"/>
              </a:rPr>
              <a:t>computer science</a:t>
            </a:r>
            <a:r>
              <a:rPr lang="en-US" sz="1200" b="0" i="0" kern="1200" smtClean="0">
                <a:solidFill>
                  <a:schemeClr val="tx1"/>
                </a:solidFill>
                <a:effectLst/>
                <a:latin typeface="+mn-lt"/>
                <a:ea typeface="+mn-ea"/>
                <a:cs typeface="+mn-cs"/>
              </a:rPr>
              <a:t> department at the </a:t>
            </a:r>
            <a:r>
              <a:rPr lang="en-US" sz="1200" b="0" i="0" u="none" strike="noStrike" kern="1200" smtClean="0">
                <a:solidFill>
                  <a:schemeClr val="tx1"/>
                </a:solidFill>
                <a:effectLst/>
                <a:latin typeface="+mn-lt"/>
                <a:ea typeface="+mn-ea"/>
                <a:cs typeface="+mn-cs"/>
                <a:hlinkClick r:id="rId4" tooltip="University of Utah"/>
              </a:rPr>
              <a:t>University of Utah</a:t>
            </a:r>
            <a:r>
              <a:rPr lang="en-US" sz="1200" b="0" i="0" kern="1200" smtClean="0">
                <a:solidFill>
                  <a:schemeClr val="tx1"/>
                </a:solidFill>
                <a:effectLst/>
                <a:latin typeface="+mn-lt"/>
                <a:ea typeface="+mn-ea"/>
                <a:cs typeface="+mn-cs"/>
              </a:rPr>
              <a:t> and co-founder (with </a:t>
            </a:r>
            <a:r>
              <a:rPr lang="en-US" sz="1200" b="0" i="0" u="none" strike="noStrike" kern="1200" smtClean="0">
                <a:solidFill>
                  <a:schemeClr val="tx1"/>
                </a:solidFill>
                <a:effectLst/>
                <a:latin typeface="+mn-lt"/>
                <a:ea typeface="+mn-ea"/>
                <a:cs typeface="+mn-cs"/>
                <a:hlinkClick r:id="rId5" tooltip="Ivan Sutherland"/>
              </a:rPr>
              <a:t>Ivan Sutherland</a:t>
            </a:r>
            <a:r>
              <a:rPr lang="en-US" sz="1200" b="0" i="0" kern="1200" smtClean="0">
                <a:solidFill>
                  <a:schemeClr val="tx1"/>
                </a:solidFill>
                <a:effectLst/>
                <a:latin typeface="+mn-lt"/>
                <a:ea typeface="+mn-ea"/>
                <a:cs typeface="+mn-cs"/>
              </a:rPr>
              <a:t>) of </a:t>
            </a:r>
            <a:r>
              <a:rPr lang="en-US" sz="1200" b="0" i="0" u="none" strike="noStrike" kern="1200" smtClean="0">
                <a:solidFill>
                  <a:schemeClr val="tx1"/>
                </a:solidFill>
                <a:effectLst/>
                <a:latin typeface="+mn-lt"/>
                <a:ea typeface="+mn-ea"/>
                <a:cs typeface="+mn-cs"/>
                <a:hlinkClick r:id="rId6" tooltip="Evans &amp; Sutherland"/>
              </a:rPr>
              <a:t>Evans &amp; Sutherland</a:t>
            </a:r>
            <a:r>
              <a:rPr lang="en-US" sz="1200" b="0" i="0" kern="1200" smtClean="0">
                <a:solidFill>
                  <a:schemeClr val="tx1"/>
                </a:solidFill>
                <a:effectLst/>
                <a:latin typeface="+mn-lt"/>
                <a:ea typeface="+mn-ea"/>
                <a:cs typeface="+mn-cs"/>
              </a:rPr>
              <a:t>, a computer firm which is known as a pioneer in the domain of </a:t>
            </a:r>
            <a:r>
              <a:rPr lang="en-US" sz="1200" b="0" i="0" u="none" strike="noStrike" kern="1200" smtClean="0">
                <a:solidFill>
                  <a:schemeClr val="tx1"/>
                </a:solidFill>
                <a:effectLst/>
                <a:latin typeface="+mn-lt"/>
                <a:ea typeface="+mn-ea"/>
                <a:cs typeface="+mn-cs"/>
                <a:hlinkClick r:id="rId7" tooltip="Computer-generated imagery"/>
              </a:rPr>
              <a:t>computer-generated imagery</a:t>
            </a:r>
            <a:endParaRPr lang="en-US" sz="1200" b="0" i="0" u="none" strike="noStrike"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The </a:t>
            </a:r>
            <a:r>
              <a:rPr lang="en-US" sz="1200" b="1" i="0" kern="1200" smtClean="0">
                <a:solidFill>
                  <a:schemeClr val="tx1"/>
                </a:solidFill>
                <a:effectLst/>
                <a:latin typeface="+mn-lt"/>
                <a:ea typeface="+mn-ea"/>
                <a:cs typeface="+mn-cs"/>
              </a:rPr>
              <a:t>Xerox Alto</a:t>
            </a:r>
            <a:r>
              <a:rPr lang="en-US" sz="1200" b="0" i="0" kern="1200" smtClean="0">
                <a:solidFill>
                  <a:schemeClr val="tx1"/>
                </a:solidFill>
                <a:effectLst/>
                <a:latin typeface="+mn-lt"/>
                <a:ea typeface="+mn-ea"/>
                <a:cs typeface="+mn-cs"/>
              </a:rPr>
              <a:t> is the first computer designed from its inception to support an </a:t>
            </a:r>
            <a:r>
              <a:rPr lang="en-US" sz="1200" b="0" i="0" u="none" strike="noStrike" kern="1200" smtClean="0">
                <a:solidFill>
                  <a:schemeClr val="tx1"/>
                </a:solidFill>
                <a:effectLst/>
                <a:latin typeface="+mn-lt"/>
                <a:ea typeface="+mn-ea"/>
                <a:cs typeface="+mn-cs"/>
                <a:hlinkClick r:id="rId8" tooltip="Operating system"/>
              </a:rPr>
              <a:t>operating system</a:t>
            </a:r>
            <a:r>
              <a:rPr lang="en-US" sz="1200" b="0" i="0" kern="1200" smtClean="0">
                <a:solidFill>
                  <a:schemeClr val="tx1"/>
                </a:solidFill>
                <a:effectLst/>
                <a:latin typeface="+mn-lt"/>
                <a:ea typeface="+mn-ea"/>
                <a:cs typeface="+mn-cs"/>
              </a:rPr>
              <a:t> based on a </a:t>
            </a:r>
            <a:r>
              <a:rPr lang="en-US" sz="1200" b="0" i="0" u="none" strike="noStrike" kern="1200" smtClean="0">
                <a:solidFill>
                  <a:schemeClr val="tx1"/>
                </a:solidFill>
                <a:effectLst/>
                <a:latin typeface="+mn-lt"/>
                <a:ea typeface="+mn-ea"/>
                <a:cs typeface="+mn-cs"/>
                <a:hlinkClick r:id="rId9" tooltip="Graphical user interface"/>
              </a:rPr>
              <a:t>graphical user interface</a:t>
            </a:r>
            <a:r>
              <a:rPr lang="en-US" sz="1200" b="0" i="0" kern="1200" smtClean="0">
                <a:solidFill>
                  <a:schemeClr val="tx1"/>
                </a:solidFill>
                <a:effectLst/>
                <a:latin typeface="+mn-lt"/>
                <a:ea typeface="+mn-ea"/>
                <a:cs typeface="+mn-cs"/>
              </a:rPr>
              <a:t> (GUI), later using the </a:t>
            </a:r>
            <a:r>
              <a:rPr lang="en-US" sz="1200" b="0" i="0" u="none" strike="noStrike" kern="1200" smtClean="0">
                <a:solidFill>
                  <a:schemeClr val="tx1"/>
                </a:solidFill>
                <a:effectLst/>
                <a:latin typeface="+mn-lt"/>
                <a:ea typeface="+mn-ea"/>
                <a:cs typeface="+mn-cs"/>
                <a:hlinkClick r:id="rId10" tooltip="Desktop metaphor"/>
              </a:rPr>
              <a:t>desktop metaphor</a:t>
            </a:r>
            <a:r>
              <a:rPr lang="en-US" sz="1200" b="0" i="0" kern="1200" smtClean="0">
                <a:solidFill>
                  <a:schemeClr val="tx1"/>
                </a:solidFill>
                <a:effectLst/>
                <a:latin typeface="+mn-lt"/>
                <a:ea typeface="+mn-ea"/>
                <a:cs typeface="+mn-cs"/>
              </a:rPr>
              <a:t>.</a:t>
            </a:r>
            <a:r>
              <a:rPr lang="en-US" sz="1200" b="0" i="0" u="none" strike="noStrike" kern="1200" baseline="30000" smtClean="0">
                <a:solidFill>
                  <a:schemeClr val="tx1"/>
                </a:solidFill>
                <a:effectLst/>
                <a:latin typeface="+mn-lt"/>
                <a:ea typeface="+mn-ea"/>
                <a:cs typeface="+mn-cs"/>
                <a:hlinkClick r:id="rId11"/>
              </a:rPr>
              <a:t>[7]</a:t>
            </a:r>
            <a:r>
              <a:rPr lang="en-US" sz="1200" b="0" i="0" u="none" strike="noStrike" kern="1200" baseline="30000" smtClean="0">
                <a:solidFill>
                  <a:schemeClr val="tx1"/>
                </a:solidFill>
                <a:effectLst/>
                <a:latin typeface="+mn-lt"/>
                <a:ea typeface="+mn-ea"/>
                <a:cs typeface="+mn-cs"/>
                <a:hlinkClick r:id="rId12"/>
              </a:rPr>
              <a:t>[8]</a:t>
            </a:r>
            <a:r>
              <a:rPr lang="en-US" sz="1200" b="0" i="0" kern="1200" smtClean="0">
                <a:solidFill>
                  <a:schemeClr val="tx1"/>
                </a:solidFill>
                <a:effectLst/>
                <a:latin typeface="+mn-lt"/>
                <a:ea typeface="+mn-ea"/>
                <a:cs typeface="+mn-cs"/>
              </a:rPr>
              <a:t> The first machines were introduced on 1 March 1973,</a:t>
            </a:r>
            <a:r>
              <a:rPr lang="en-US" sz="1200" b="0" i="0" u="none" strike="noStrike" kern="1200" baseline="30000" smtClean="0">
                <a:solidFill>
                  <a:schemeClr val="tx1"/>
                </a:solidFill>
                <a:effectLst/>
                <a:latin typeface="+mn-lt"/>
                <a:ea typeface="+mn-ea"/>
                <a:cs typeface="+mn-cs"/>
                <a:hlinkClick r:id="rId13"/>
              </a:rPr>
              <a:t>[9]</a:t>
            </a:r>
            <a:r>
              <a:rPr lang="en-US" sz="1200" b="0" i="0" kern="1200" smtClean="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14</a:t>
            </a:fld>
            <a:endParaRPr lang="en-IN"/>
          </a:p>
        </p:txBody>
      </p:sp>
    </p:spTree>
    <p:extLst>
      <p:ext uri="{BB962C8B-B14F-4D97-AF65-F5344CB8AC3E}">
        <p14:creationId xmlns:p14="http://schemas.microsoft.com/office/powerpoint/2010/main" val="2673355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smtClean="0">
                <a:solidFill>
                  <a:schemeClr val="tx1"/>
                </a:solidFill>
                <a:effectLst/>
                <a:latin typeface="+mn-lt"/>
                <a:ea typeface="+mn-ea"/>
                <a:cs typeface="+mn-cs"/>
              </a:rPr>
              <a:t>David Cannon Evans</a:t>
            </a:r>
            <a:r>
              <a:rPr lang="en-US" sz="1200" b="0" i="0" kern="1200" smtClean="0">
                <a:solidFill>
                  <a:schemeClr val="tx1"/>
                </a:solidFill>
                <a:effectLst/>
                <a:latin typeface="+mn-lt"/>
                <a:ea typeface="+mn-ea"/>
                <a:cs typeface="+mn-cs"/>
              </a:rPr>
              <a:t> (February 24, 1924 – October 3, 1998) was the founder of the </a:t>
            </a:r>
            <a:r>
              <a:rPr lang="en-US" sz="1200" b="0" i="0" u="none" strike="noStrike" kern="1200" smtClean="0">
                <a:solidFill>
                  <a:schemeClr val="tx1"/>
                </a:solidFill>
                <a:effectLst/>
                <a:latin typeface="+mn-lt"/>
                <a:ea typeface="+mn-ea"/>
                <a:cs typeface="+mn-cs"/>
                <a:hlinkClick r:id="rId3" tooltip="Computer science"/>
              </a:rPr>
              <a:t>computer science</a:t>
            </a:r>
            <a:r>
              <a:rPr lang="en-US" sz="1200" b="0" i="0" kern="1200" smtClean="0">
                <a:solidFill>
                  <a:schemeClr val="tx1"/>
                </a:solidFill>
                <a:effectLst/>
                <a:latin typeface="+mn-lt"/>
                <a:ea typeface="+mn-ea"/>
                <a:cs typeface="+mn-cs"/>
              </a:rPr>
              <a:t> department at the </a:t>
            </a:r>
            <a:r>
              <a:rPr lang="en-US" sz="1200" b="0" i="0" u="none" strike="noStrike" kern="1200" smtClean="0">
                <a:solidFill>
                  <a:schemeClr val="tx1"/>
                </a:solidFill>
                <a:effectLst/>
                <a:latin typeface="+mn-lt"/>
                <a:ea typeface="+mn-ea"/>
                <a:cs typeface="+mn-cs"/>
                <a:hlinkClick r:id="rId4" tooltip="University of Utah"/>
              </a:rPr>
              <a:t>University of Utah</a:t>
            </a:r>
            <a:r>
              <a:rPr lang="en-US" sz="1200" b="0" i="0" kern="1200" smtClean="0">
                <a:solidFill>
                  <a:schemeClr val="tx1"/>
                </a:solidFill>
                <a:effectLst/>
                <a:latin typeface="+mn-lt"/>
                <a:ea typeface="+mn-ea"/>
                <a:cs typeface="+mn-cs"/>
              </a:rPr>
              <a:t> and co-founder (with </a:t>
            </a:r>
            <a:r>
              <a:rPr lang="en-US" sz="1200" b="0" i="0" u="none" strike="noStrike" kern="1200" smtClean="0">
                <a:solidFill>
                  <a:schemeClr val="tx1"/>
                </a:solidFill>
                <a:effectLst/>
                <a:latin typeface="+mn-lt"/>
                <a:ea typeface="+mn-ea"/>
                <a:cs typeface="+mn-cs"/>
                <a:hlinkClick r:id="rId5" tooltip="Ivan Sutherland"/>
              </a:rPr>
              <a:t>Ivan Sutherland</a:t>
            </a:r>
            <a:r>
              <a:rPr lang="en-US" sz="1200" b="0" i="0" kern="1200" smtClean="0">
                <a:solidFill>
                  <a:schemeClr val="tx1"/>
                </a:solidFill>
                <a:effectLst/>
                <a:latin typeface="+mn-lt"/>
                <a:ea typeface="+mn-ea"/>
                <a:cs typeface="+mn-cs"/>
              </a:rPr>
              <a:t>) of </a:t>
            </a:r>
            <a:r>
              <a:rPr lang="en-US" sz="1200" b="0" i="0" u="none" strike="noStrike" kern="1200" smtClean="0">
                <a:solidFill>
                  <a:schemeClr val="tx1"/>
                </a:solidFill>
                <a:effectLst/>
                <a:latin typeface="+mn-lt"/>
                <a:ea typeface="+mn-ea"/>
                <a:cs typeface="+mn-cs"/>
                <a:hlinkClick r:id="rId6" tooltip="Evans &amp; Sutherland"/>
              </a:rPr>
              <a:t>Evans &amp; Sutherland</a:t>
            </a:r>
            <a:r>
              <a:rPr lang="en-US" sz="1200" b="0" i="0" kern="1200" smtClean="0">
                <a:solidFill>
                  <a:schemeClr val="tx1"/>
                </a:solidFill>
                <a:effectLst/>
                <a:latin typeface="+mn-lt"/>
                <a:ea typeface="+mn-ea"/>
                <a:cs typeface="+mn-cs"/>
              </a:rPr>
              <a:t>, a computer firm which is known as a pioneer in the domain of </a:t>
            </a:r>
            <a:r>
              <a:rPr lang="en-US" sz="1200" b="0" i="0" u="none" strike="noStrike" kern="1200" smtClean="0">
                <a:solidFill>
                  <a:schemeClr val="tx1"/>
                </a:solidFill>
                <a:effectLst/>
                <a:latin typeface="+mn-lt"/>
                <a:ea typeface="+mn-ea"/>
                <a:cs typeface="+mn-cs"/>
                <a:hlinkClick r:id="rId7" tooltip="Computer-generated imagery"/>
              </a:rPr>
              <a:t>computer-generated imagery</a:t>
            </a:r>
            <a:endParaRPr lang="en-US" sz="1200" b="0" i="0" u="none" strike="noStrike"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The </a:t>
            </a:r>
            <a:r>
              <a:rPr lang="en-US" sz="1200" b="1" i="0" kern="1200" smtClean="0">
                <a:solidFill>
                  <a:schemeClr val="tx1"/>
                </a:solidFill>
                <a:effectLst/>
                <a:latin typeface="+mn-lt"/>
                <a:ea typeface="+mn-ea"/>
                <a:cs typeface="+mn-cs"/>
              </a:rPr>
              <a:t>Xerox Alto</a:t>
            </a:r>
            <a:r>
              <a:rPr lang="en-US" sz="1200" b="0" i="0" kern="1200" smtClean="0">
                <a:solidFill>
                  <a:schemeClr val="tx1"/>
                </a:solidFill>
                <a:effectLst/>
                <a:latin typeface="+mn-lt"/>
                <a:ea typeface="+mn-ea"/>
                <a:cs typeface="+mn-cs"/>
              </a:rPr>
              <a:t> is the first computer designed from its inception to support an </a:t>
            </a:r>
            <a:r>
              <a:rPr lang="en-US" sz="1200" b="0" i="0" u="none" strike="noStrike" kern="1200" smtClean="0">
                <a:solidFill>
                  <a:schemeClr val="tx1"/>
                </a:solidFill>
                <a:effectLst/>
                <a:latin typeface="+mn-lt"/>
                <a:ea typeface="+mn-ea"/>
                <a:cs typeface="+mn-cs"/>
                <a:hlinkClick r:id="rId8" tooltip="Operating system"/>
              </a:rPr>
              <a:t>operating system</a:t>
            </a:r>
            <a:r>
              <a:rPr lang="en-US" sz="1200" b="0" i="0" kern="1200" smtClean="0">
                <a:solidFill>
                  <a:schemeClr val="tx1"/>
                </a:solidFill>
                <a:effectLst/>
                <a:latin typeface="+mn-lt"/>
                <a:ea typeface="+mn-ea"/>
                <a:cs typeface="+mn-cs"/>
              </a:rPr>
              <a:t> based on a </a:t>
            </a:r>
            <a:r>
              <a:rPr lang="en-US" sz="1200" b="0" i="0" u="none" strike="noStrike" kern="1200" smtClean="0">
                <a:solidFill>
                  <a:schemeClr val="tx1"/>
                </a:solidFill>
                <a:effectLst/>
                <a:latin typeface="+mn-lt"/>
                <a:ea typeface="+mn-ea"/>
                <a:cs typeface="+mn-cs"/>
                <a:hlinkClick r:id="rId9" tooltip="Graphical user interface"/>
              </a:rPr>
              <a:t>graphical user interface</a:t>
            </a:r>
            <a:r>
              <a:rPr lang="en-US" sz="1200" b="0" i="0" kern="1200" smtClean="0">
                <a:solidFill>
                  <a:schemeClr val="tx1"/>
                </a:solidFill>
                <a:effectLst/>
                <a:latin typeface="+mn-lt"/>
                <a:ea typeface="+mn-ea"/>
                <a:cs typeface="+mn-cs"/>
              </a:rPr>
              <a:t> (GUI), later using the </a:t>
            </a:r>
            <a:r>
              <a:rPr lang="en-US" sz="1200" b="0" i="0" u="none" strike="noStrike" kern="1200" smtClean="0">
                <a:solidFill>
                  <a:schemeClr val="tx1"/>
                </a:solidFill>
                <a:effectLst/>
                <a:latin typeface="+mn-lt"/>
                <a:ea typeface="+mn-ea"/>
                <a:cs typeface="+mn-cs"/>
                <a:hlinkClick r:id="rId10" tooltip="Desktop metaphor"/>
              </a:rPr>
              <a:t>desktop metaphor</a:t>
            </a:r>
            <a:r>
              <a:rPr lang="en-US" sz="1200" b="0" i="0" kern="1200" smtClean="0">
                <a:solidFill>
                  <a:schemeClr val="tx1"/>
                </a:solidFill>
                <a:effectLst/>
                <a:latin typeface="+mn-lt"/>
                <a:ea typeface="+mn-ea"/>
                <a:cs typeface="+mn-cs"/>
              </a:rPr>
              <a:t>.</a:t>
            </a:r>
            <a:r>
              <a:rPr lang="en-US" sz="1200" b="0" i="0" u="none" strike="noStrike" kern="1200" baseline="30000" smtClean="0">
                <a:solidFill>
                  <a:schemeClr val="tx1"/>
                </a:solidFill>
                <a:effectLst/>
                <a:latin typeface="+mn-lt"/>
                <a:ea typeface="+mn-ea"/>
                <a:cs typeface="+mn-cs"/>
                <a:hlinkClick r:id="rId11"/>
              </a:rPr>
              <a:t>[7]</a:t>
            </a:r>
            <a:r>
              <a:rPr lang="en-US" sz="1200" b="0" i="0" u="none" strike="noStrike" kern="1200" baseline="30000" smtClean="0">
                <a:solidFill>
                  <a:schemeClr val="tx1"/>
                </a:solidFill>
                <a:effectLst/>
                <a:latin typeface="+mn-lt"/>
                <a:ea typeface="+mn-ea"/>
                <a:cs typeface="+mn-cs"/>
                <a:hlinkClick r:id="rId12"/>
              </a:rPr>
              <a:t>[8]</a:t>
            </a:r>
            <a:r>
              <a:rPr lang="en-US" sz="1200" b="0" i="0" kern="1200" smtClean="0">
                <a:solidFill>
                  <a:schemeClr val="tx1"/>
                </a:solidFill>
                <a:effectLst/>
                <a:latin typeface="+mn-lt"/>
                <a:ea typeface="+mn-ea"/>
                <a:cs typeface="+mn-cs"/>
              </a:rPr>
              <a:t> The first machines were introduced on 1 March 1973,</a:t>
            </a:r>
            <a:r>
              <a:rPr lang="en-US" sz="1200" b="0" i="0" u="none" strike="noStrike" kern="1200" baseline="30000" smtClean="0">
                <a:solidFill>
                  <a:schemeClr val="tx1"/>
                </a:solidFill>
                <a:effectLst/>
                <a:latin typeface="+mn-lt"/>
                <a:ea typeface="+mn-ea"/>
                <a:cs typeface="+mn-cs"/>
                <a:hlinkClick r:id="rId13"/>
              </a:rPr>
              <a:t>[9]</a:t>
            </a:r>
            <a:r>
              <a:rPr lang="en-US" sz="1200" b="0" i="0" kern="1200" smtClean="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15</a:t>
            </a:fld>
            <a:endParaRPr lang="en-IN"/>
          </a:p>
        </p:txBody>
      </p:sp>
    </p:spTree>
    <p:extLst>
      <p:ext uri="{BB962C8B-B14F-4D97-AF65-F5344CB8AC3E}">
        <p14:creationId xmlns:p14="http://schemas.microsoft.com/office/powerpoint/2010/main" val="897866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smtClean="0">
                <a:solidFill>
                  <a:schemeClr val="tx1"/>
                </a:solidFill>
                <a:effectLst/>
                <a:latin typeface="+mn-lt"/>
                <a:ea typeface="+mn-ea"/>
                <a:cs typeface="+mn-cs"/>
              </a:rPr>
              <a:t>David Cannon Evans</a:t>
            </a:r>
            <a:r>
              <a:rPr lang="en-US" sz="1200" b="0" i="0" kern="1200" smtClean="0">
                <a:solidFill>
                  <a:schemeClr val="tx1"/>
                </a:solidFill>
                <a:effectLst/>
                <a:latin typeface="+mn-lt"/>
                <a:ea typeface="+mn-ea"/>
                <a:cs typeface="+mn-cs"/>
              </a:rPr>
              <a:t> (February 24, 1924 – October 3, 1998) was the founder of the </a:t>
            </a:r>
            <a:r>
              <a:rPr lang="en-US" sz="1200" b="0" i="0" u="none" strike="noStrike" kern="1200" smtClean="0">
                <a:solidFill>
                  <a:schemeClr val="tx1"/>
                </a:solidFill>
                <a:effectLst/>
                <a:latin typeface="+mn-lt"/>
                <a:ea typeface="+mn-ea"/>
                <a:cs typeface="+mn-cs"/>
                <a:hlinkClick r:id="rId3" tooltip="Computer science"/>
              </a:rPr>
              <a:t>computer science</a:t>
            </a:r>
            <a:r>
              <a:rPr lang="en-US" sz="1200" b="0" i="0" kern="1200" smtClean="0">
                <a:solidFill>
                  <a:schemeClr val="tx1"/>
                </a:solidFill>
                <a:effectLst/>
                <a:latin typeface="+mn-lt"/>
                <a:ea typeface="+mn-ea"/>
                <a:cs typeface="+mn-cs"/>
              </a:rPr>
              <a:t> department at the </a:t>
            </a:r>
            <a:r>
              <a:rPr lang="en-US" sz="1200" b="0" i="0" u="none" strike="noStrike" kern="1200" smtClean="0">
                <a:solidFill>
                  <a:schemeClr val="tx1"/>
                </a:solidFill>
                <a:effectLst/>
                <a:latin typeface="+mn-lt"/>
                <a:ea typeface="+mn-ea"/>
                <a:cs typeface="+mn-cs"/>
                <a:hlinkClick r:id="rId4" tooltip="University of Utah"/>
              </a:rPr>
              <a:t>University of Utah</a:t>
            </a:r>
            <a:r>
              <a:rPr lang="en-US" sz="1200" b="0" i="0" kern="1200" smtClean="0">
                <a:solidFill>
                  <a:schemeClr val="tx1"/>
                </a:solidFill>
                <a:effectLst/>
                <a:latin typeface="+mn-lt"/>
                <a:ea typeface="+mn-ea"/>
                <a:cs typeface="+mn-cs"/>
              </a:rPr>
              <a:t> and co-founder (with </a:t>
            </a:r>
            <a:r>
              <a:rPr lang="en-US" sz="1200" b="0" i="0" u="none" strike="noStrike" kern="1200" smtClean="0">
                <a:solidFill>
                  <a:schemeClr val="tx1"/>
                </a:solidFill>
                <a:effectLst/>
                <a:latin typeface="+mn-lt"/>
                <a:ea typeface="+mn-ea"/>
                <a:cs typeface="+mn-cs"/>
                <a:hlinkClick r:id="rId5" tooltip="Ivan Sutherland"/>
              </a:rPr>
              <a:t>Ivan Sutherland</a:t>
            </a:r>
            <a:r>
              <a:rPr lang="en-US" sz="1200" b="0" i="0" kern="1200" smtClean="0">
                <a:solidFill>
                  <a:schemeClr val="tx1"/>
                </a:solidFill>
                <a:effectLst/>
                <a:latin typeface="+mn-lt"/>
                <a:ea typeface="+mn-ea"/>
                <a:cs typeface="+mn-cs"/>
              </a:rPr>
              <a:t>) of </a:t>
            </a:r>
            <a:r>
              <a:rPr lang="en-US" sz="1200" b="0" i="0" u="none" strike="noStrike" kern="1200" smtClean="0">
                <a:solidFill>
                  <a:schemeClr val="tx1"/>
                </a:solidFill>
                <a:effectLst/>
                <a:latin typeface="+mn-lt"/>
                <a:ea typeface="+mn-ea"/>
                <a:cs typeface="+mn-cs"/>
                <a:hlinkClick r:id="rId6" tooltip="Evans &amp; Sutherland"/>
              </a:rPr>
              <a:t>Evans &amp; Sutherland</a:t>
            </a:r>
            <a:r>
              <a:rPr lang="en-US" sz="1200" b="0" i="0" kern="1200" smtClean="0">
                <a:solidFill>
                  <a:schemeClr val="tx1"/>
                </a:solidFill>
                <a:effectLst/>
                <a:latin typeface="+mn-lt"/>
                <a:ea typeface="+mn-ea"/>
                <a:cs typeface="+mn-cs"/>
              </a:rPr>
              <a:t>, a computer firm which is known as a pioneer in the domain of </a:t>
            </a:r>
            <a:r>
              <a:rPr lang="en-US" sz="1200" b="0" i="0" u="none" strike="noStrike" kern="1200" smtClean="0">
                <a:solidFill>
                  <a:schemeClr val="tx1"/>
                </a:solidFill>
                <a:effectLst/>
                <a:latin typeface="+mn-lt"/>
                <a:ea typeface="+mn-ea"/>
                <a:cs typeface="+mn-cs"/>
                <a:hlinkClick r:id="rId7" tooltip="Computer-generated imagery"/>
              </a:rPr>
              <a:t>computer-generated imagery</a:t>
            </a:r>
            <a:endParaRPr lang="en-US" sz="1200" b="0" i="0" u="none" strike="noStrike"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The </a:t>
            </a:r>
            <a:r>
              <a:rPr lang="en-US" sz="1200" b="1" i="0" kern="1200" smtClean="0">
                <a:solidFill>
                  <a:schemeClr val="tx1"/>
                </a:solidFill>
                <a:effectLst/>
                <a:latin typeface="+mn-lt"/>
                <a:ea typeface="+mn-ea"/>
                <a:cs typeface="+mn-cs"/>
              </a:rPr>
              <a:t>Xerox Alto</a:t>
            </a:r>
            <a:r>
              <a:rPr lang="en-US" sz="1200" b="0" i="0" kern="1200" smtClean="0">
                <a:solidFill>
                  <a:schemeClr val="tx1"/>
                </a:solidFill>
                <a:effectLst/>
                <a:latin typeface="+mn-lt"/>
                <a:ea typeface="+mn-ea"/>
                <a:cs typeface="+mn-cs"/>
              </a:rPr>
              <a:t> is the first computer designed from its inception to support an </a:t>
            </a:r>
            <a:r>
              <a:rPr lang="en-US" sz="1200" b="0" i="0" u="none" strike="noStrike" kern="1200" smtClean="0">
                <a:solidFill>
                  <a:schemeClr val="tx1"/>
                </a:solidFill>
                <a:effectLst/>
                <a:latin typeface="+mn-lt"/>
                <a:ea typeface="+mn-ea"/>
                <a:cs typeface="+mn-cs"/>
                <a:hlinkClick r:id="rId8" tooltip="Operating system"/>
              </a:rPr>
              <a:t>operating system</a:t>
            </a:r>
            <a:r>
              <a:rPr lang="en-US" sz="1200" b="0" i="0" kern="1200" smtClean="0">
                <a:solidFill>
                  <a:schemeClr val="tx1"/>
                </a:solidFill>
                <a:effectLst/>
                <a:latin typeface="+mn-lt"/>
                <a:ea typeface="+mn-ea"/>
                <a:cs typeface="+mn-cs"/>
              </a:rPr>
              <a:t> based on a </a:t>
            </a:r>
            <a:r>
              <a:rPr lang="en-US" sz="1200" b="0" i="0" u="none" strike="noStrike" kern="1200" smtClean="0">
                <a:solidFill>
                  <a:schemeClr val="tx1"/>
                </a:solidFill>
                <a:effectLst/>
                <a:latin typeface="+mn-lt"/>
                <a:ea typeface="+mn-ea"/>
                <a:cs typeface="+mn-cs"/>
                <a:hlinkClick r:id="rId9" tooltip="Graphical user interface"/>
              </a:rPr>
              <a:t>graphical user interface</a:t>
            </a:r>
            <a:r>
              <a:rPr lang="en-US" sz="1200" b="0" i="0" kern="1200" smtClean="0">
                <a:solidFill>
                  <a:schemeClr val="tx1"/>
                </a:solidFill>
                <a:effectLst/>
                <a:latin typeface="+mn-lt"/>
                <a:ea typeface="+mn-ea"/>
                <a:cs typeface="+mn-cs"/>
              </a:rPr>
              <a:t> (GUI), later using the </a:t>
            </a:r>
            <a:r>
              <a:rPr lang="en-US" sz="1200" b="0" i="0" u="none" strike="noStrike" kern="1200" smtClean="0">
                <a:solidFill>
                  <a:schemeClr val="tx1"/>
                </a:solidFill>
                <a:effectLst/>
                <a:latin typeface="+mn-lt"/>
                <a:ea typeface="+mn-ea"/>
                <a:cs typeface="+mn-cs"/>
                <a:hlinkClick r:id="rId10" tooltip="Desktop metaphor"/>
              </a:rPr>
              <a:t>desktop metaphor</a:t>
            </a:r>
            <a:r>
              <a:rPr lang="en-US" sz="1200" b="0" i="0" kern="1200" smtClean="0">
                <a:solidFill>
                  <a:schemeClr val="tx1"/>
                </a:solidFill>
                <a:effectLst/>
                <a:latin typeface="+mn-lt"/>
                <a:ea typeface="+mn-ea"/>
                <a:cs typeface="+mn-cs"/>
              </a:rPr>
              <a:t>.</a:t>
            </a:r>
            <a:r>
              <a:rPr lang="en-US" sz="1200" b="0" i="0" u="none" strike="noStrike" kern="1200" baseline="30000" smtClean="0">
                <a:solidFill>
                  <a:schemeClr val="tx1"/>
                </a:solidFill>
                <a:effectLst/>
                <a:latin typeface="+mn-lt"/>
                <a:ea typeface="+mn-ea"/>
                <a:cs typeface="+mn-cs"/>
                <a:hlinkClick r:id="rId11"/>
              </a:rPr>
              <a:t>[7]</a:t>
            </a:r>
            <a:r>
              <a:rPr lang="en-US" sz="1200" b="0" i="0" u="none" strike="noStrike" kern="1200" baseline="30000" smtClean="0">
                <a:solidFill>
                  <a:schemeClr val="tx1"/>
                </a:solidFill>
                <a:effectLst/>
                <a:latin typeface="+mn-lt"/>
                <a:ea typeface="+mn-ea"/>
                <a:cs typeface="+mn-cs"/>
                <a:hlinkClick r:id="rId12"/>
              </a:rPr>
              <a:t>[8]</a:t>
            </a:r>
            <a:r>
              <a:rPr lang="en-US" sz="1200" b="0" i="0" kern="1200" smtClean="0">
                <a:solidFill>
                  <a:schemeClr val="tx1"/>
                </a:solidFill>
                <a:effectLst/>
                <a:latin typeface="+mn-lt"/>
                <a:ea typeface="+mn-ea"/>
                <a:cs typeface="+mn-cs"/>
              </a:rPr>
              <a:t> The first machines were introduced on 1 March 1973,</a:t>
            </a:r>
            <a:r>
              <a:rPr lang="en-US" sz="1200" b="0" i="0" u="none" strike="noStrike" kern="1200" baseline="30000" smtClean="0">
                <a:solidFill>
                  <a:schemeClr val="tx1"/>
                </a:solidFill>
                <a:effectLst/>
                <a:latin typeface="+mn-lt"/>
                <a:ea typeface="+mn-ea"/>
                <a:cs typeface="+mn-cs"/>
                <a:hlinkClick r:id="rId13"/>
              </a:rPr>
              <a:t>[9]</a:t>
            </a:r>
            <a:r>
              <a:rPr lang="en-US" sz="1200" b="0" i="0" kern="1200" smtClean="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16</a:t>
            </a:fld>
            <a:endParaRPr lang="en-IN"/>
          </a:p>
        </p:txBody>
      </p:sp>
    </p:spTree>
    <p:extLst>
      <p:ext uri="{BB962C8B-B14F-4D97-AF65-F5344CB8AC3E}">
        <p14:creationId xmlns:p14="http://schemas.microsoft.com/office/powerpoint/2010/main" val="1140837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smtClean="0">
                <a:solidFill>
                  <a:schemeClr val="tx1"/>
                </a:solidFill>
                <a:effectLst/>
                <a:latin typeface="+mn-lt"/>
                <a:ea typeface="+mn-ea"/>
                <a:cs typeface="+mn-cs"/>
              </a:rPr>
              <a:t>David Cannon Evans</a:t>
            </a:r>
            <a:r>
              <a:rPr lang="en-US" sz="1200" b="0" i="0" kern="1200" smtClean="0">
                <a:solidFill>
                  <a:schemeClr val="tx1"/>
                </a:solidFill>
                <a:effectLst/>
                <a:latin typeface="+mn-lt"/>
                <a:ea typeface="+mn-ea"/>
                <a:cs typeface="+mn-cs"/>
              </a:rPr>
              <a:t> (February 24, 1924 – October 3, 1998) was the founder of the </a:t>
            </a:r>
            <a:r>
              <a:rPr lang="en-US" sz="1200" b="0" i="0" u="none" strike="noStrike" kern="1200" smtClean="0">
                <a:solidFill>
                  <a:schemeClr val="tx1"/>
                </a:solidFill>
                <a:effectLst/>
                <a:latin typeface="+mn-lt"/>
                <a:ea typeface="+mn-ea"/>
                <a:cs typeface="+mn-cs"/>
                <a:hlinkClick r:id="rId3" tooltip="Computer science"/>
              </a:rPr>
              <a:t>computer science</a:t>
            </a:r>
            <a:r>
              <a:rPr lang="en-US" sz="1200" b="0" i="0" kern="1200" smtClean="0">
                <a:solidFill>
                  <a:schemeClr val="tx1"/>
                </a:solidFill>
                <a:effectLst/>
                <a:latin typeface="+mn-lt"/>
                <a:ea typeface="+mn-ea"/>
                <a:cs typeface="+mn-cs"/>
              </a:rPr>
              <a:t> department at the </a:t>
            </a:r>
            <a:r>
              <a:rPr lang="en-US" sz="1200" b="0" i="0" u="none" strike="noStrike" kern="1200" smtClean="0">
                <a:solidFill>
                  <a:schemeClr val="tx1"/>
                </a:solidFill>
                <a:effectLst/>
                <a:latin typeface="+mn-lt"/>
                <a:ea typeface="+mn-ea"/>
                <a:cs typeface="+mn-cs"/>
                <a:hlinkClick r:id="rId4" tooltip="University of Utah"/>
              </a:rPr>
              <a:t>University of Utah</a:t>
            </a:r>
            <a:r>
              <a:rPr lang="en-US" sz="1200" b="0" i="0" kern="1200" smtClean="0">
                <a:solidFill>
                  <a:schemeClr val="tx1"/>
                </a:solidFill>
                <a:effectLst/>
                <a:latin typeface="+mn-lt"/>
                <a:ea typeface="+mn-ea"/>
                <a:cs typeface="+mn-cs"/>
              </a:rPr>
              <a:t> and co-founder (with </a:t>
            </a:r>
            <a:r>
              <a:rPr lang="en-US" sz="1200" b="0" i="0" u="none" strike="noStrike" kern="1200" smtClean="0">
                <a:solidFill>
                  <a:schemeClr val="tx1"/>
                </a:solidFill>
                <a:effectLst/>
                <a:latin typeface="+mn-lt"/>
                <a:ea typeface="+mn-ea"/>
                <a:cs typeface="+mn-cs"/>
                <a:hlinkClick r:id="rId5" tooltip="Ivan Sutherland"/>
              </a:rPr>
              <a:t>Ivan Sutherland</a:t>
            </a:r>
            <a:r>
              <a:rPr lang="en-US" sz="1200" b="0" i="0" kern="1200" smtClean="0">
                <a:solidFill>
                  <a:schemeClr val="tx1"/>
                </a:solidFill>
                <a:effectLst/>
                <a:latin typeface="+mn-lt"/>
                <a:ea typeface="+mn-ea"/>
                <a:cs typeface="+mn-cs"/>
              </a:rPr>
              <a:t>) of </a:t>
            </a:r>
            <a:r>
              <a:rPr lang="en-US" sz="1200" b="0" i="0" u="none" strike="noStrike" kern="1200" smtClean="0">
                <a:solidFill>
                  <a:schemeClr val="tx1"/>
                </a:solidFill>
                <a:effectLst/>
                <a:latin typeface="+mn-lt"/>
                <a:ea typeface="+mn-ea"/>
                <a:cs typeface="+mn-cs"/>
                <a:hlinkClick r:id="rId6" tooltip="Evans &amp; Sutherland"/>
              </a:rPr>
              <a:t>Evans &amp; Sutherland</a:t>
            </a:r>
            <a:r>
              <a:rPr lang="en-US" sz="1200" b="0" i="0" kern="1200" smtClean="0">
                <a:solidFill>
                  <a:schemeClr val="tx1"/>
                </a:solidFill>
                <a:effectLst/>
                <a:latin typeface="+mn-lt"/>
                <a:ea typeface="+mn-ea"/>
                <a:cs typeface="+mn-cs"/>
              </a:rPr>
              <a:t>, a computer firm which is known as a pioneer in the domain of </a:t>
            </a:r>
            <a:r>
              <a:rPr lang="en-US" sz="1200" b="0" i="0" u="none" strike="noStrike" kern="1200" smtClean="0">
                <a:solidFill>
                  <a:schemeClr val="tx1"/>
                </a:solidFill>
                <a:effectLst/>
                <a:latin typeface="+mn-lt"/>
                <a:ea typeface="+mn-ea"/>
                <a:cs typeface="+mn-cs"/>
                <a:hlinkClick r:id="rId7" tooltip="Computer-generated imagery"/>
              </a:rPr>
              <a:t>computer-generated imagery</a:t>
            </a:r>
            <a:endParaRPr lang="en-US" sz="1200" b="0" i="0" u="none" strike="noStrike"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The </a:t>
            </a:r>
            <a:r>
              <a:rPr lang="en-US" sz="1200" b="1" i="0" kern="1200" smtClean="0">
                <a:solidFill>
                  <a:schemeClr val="tx1"/>
                </a:solidFill>
                <a:effectLst/>
                <a:latin typeface="+mn-lt"/>
                <a:ea typeface="+mn-ea"/>
                <a:cs typeface="+mn-cs"/>
              </a:rPr>
              <a:t>Xerox Alto</a:t>
            </a:r>
            <a:r>
              <a:rPr lang="en-US" sz="1200" b="0" i="0" kern="1200" smtClean="0">
                <a:solidFill>
                  <a:schemeClr val="tx1"/>
                </a:solidFill>
                <a:effectLst/>
                <a:latin typeface="+mn-lt"/>
                <a:ea typeface="+mn-ea"/>
                <a:cs typeface="+mn-cs"/>
              </a:rPr>
              <a:t> is the first computer designed from its inception to support an </a:t>
            </a:r>
            <a:r>
              <a:rPr lang="en-US" sz="1200" b="0" i="0" u="none" strike="noStrike" kern="1200" smtClean="0">
                <a:solidFill>
                  <a:schemeClr val="tx1"/>
                </a:solidFill>
                <a:effectLst/>
                <a:latin typeface="+mn-lt"/>
                <a:ea typeface="+mn-ea"/>
                <a:cs typeface="+mn-cs"/>
                <a:hlinkClick r:id="rId8" tooltip="Operating system"/>
              </a:rPr>
              <a:t>operating system</a:t>
            </a:r>
            <a:r>
              <a:rPr lang="en-US" sz="1200" b="0" i="0" kern="1200" smtClean="0">
                <a:solidFill>
                  <a:schemeClr val="tx1"/>
                </a:solidFill>
                <a:effectLst/>
                <a:latin typeface="+mn-lt"/>
                <a:ea typeface="+mn-ea"/>
                <a:cs typeface="+mn-cs"/>
              </a:rPr>
              <a:t> based on a </a:t>
            </a:r>
            <a:r>
              <a:rPr lang="en-US" sz="1200" b="0" i="0" u="none" strike="noStrike" kern="1200" smtClean="0">
                <a:solidFill>
                  <a:schemeClr val="tx1"/>
                </a:solidFill>
                <a:effectLst/>
                <a:latin typeface="+mn-lt"/>
                <a:ea typeface="+mn-ea"/>
                <a:cs typeface="+mn-cs"/>
                <a:hlinkClick r:id="rId9" tooltip="Graphical user interface"/>
              </a:rPr>
              <a:t>graphical user interface</a:t>
            </a:r>
            <a:r>
              <a:rPr lang="en-US" sz="1200" b="0" i="0" kern="1200" smtClean="0">
                <a:solidFill>
                  <a:schemeClr val="tx1"/>
                </a:solidFill>
                <a:effectLst/>
                <a:latin typeface="+mn-lt"/>
                <a:ea typeface="+mn-ea"/>
                <a:cs typeface="+mn-cs"/>
              </a:rPr>
              <a:t> (GUI), later using the </a:t>
            </a:r>
            <a:r>
              <a:rPr lang="en-US" sz="1200" b="0" i="0" u="none" strike="noStrike" kern="1200" smtClean="0">
                <a:solidFill>
                  <a:schemeClr val="tx1"/>
                </a:solidFill>
                <a:effectLst/>
                <a:latin typeface="+mn-lt"/>
                <a:ea typeface="+mn-ea"/>
                <a:cs typeface="+mn-cs"/>
                <a:hlinkClick r:id="rId10" tooltip="Desktop metaphor"/>
              </a:rPr>
              <a:t>desktop metaphor</a:t>
            </a:r>
            <a:r>
              <a:rPr lang="en-US" sz="1200" b="0" i="0" kern="1200" smtClean="0">
                <a:solidFill>
                  <a:schemeClr val="tx1"/>
                </a:solidFill>
                <a:effectLst/>
                <a:latin typeface="+mn-lt"/>
                <a:ea typeface="+mn-ea"/>
                <a:cs typeface="+mn-cs"/>
              </a:rPr>
              <a:t>.</a:t>
            </a:r>
            <a:r>
              <a:rPr lang="en-US" sz="1200" b="0" i="0" u="none" strike="noStrike" kern="1200" baseline="30000" smtClean="0">
                <a:solidFill>
                  <a:schemeClr val="tx1"/>
                </a:solidFill>
                <a:effectLst/>
                <a:latin typeface="+mn-lt"/>
                <a:ea typeface="+mn-ea"/>
                <a:cs typeface="+mn-cs"/>
                <a:hlinkClick r:id="rId11"/>
              </a:rPr>
              <a:t>[7]</a:t>
            </a:r>
            <a:r>
              <a:rPr lang="en-US" sz="1200" b="0" i="0" u="none" strike="noStrike" kern="1200" baseline="30000" smtClean="0">
                <a:solidFill>
                  <a:schemeClr val="tx1"/>
                </a:solidFill>
                <a:effectLst/>
                <a:latin typeface="+mn-lt"/>
                <a:ea typeface="+mn-ea"/>
                <a:cs typeface="+mn-cs"/>
                <a:hlinkClick r:id="rId12"/>
              </a:rPr>
              <a:t>[8]</a:t>
            </a:r>
            <a:r>
              <a:rPr lang="en-US" sz="1200" b="0" i="0" kern="1200" smtClean="0">
                <a:solidFill>
                  <a:schemeClr val="tx1"/>
                </a:solidFill>
                <a:effectLst/>
                <a:latin typeface="+mn-lt"/>
                <a:ea typeface="+mn-ea"/>
                <a:cs typeface="+mn-cs"/>
              </a:rPr>
              <a:t> The first machines were introduced on 1 March 1973,</a:t>
            </a:r>
            <a:r>
              <a:rPr lang="en-US" sz="1200" b="0" i="0" u="none" strike="noStrike" kern="1200" baseline="30000" smtClean="0">
                <a:solidFill>
                  <a:schemeClr val="tx1"/>
                </a:solidFill>
                <a:effectLst/>
                <a:latin typeface="+mn-lt"/>
                <a:ea typeface="+mn-ea"/>
                <a:cs typeface="+mn-cs"/>
                <a:hlinkClick r:id="rId13"/>
              </a:rPr>
              <a:t>[9]</a:t>
            </a:r>
            <a:r>
              <a:rPr lang="en-US" sz="1200" b="0" i="0" kern="1200" smtClean="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17</a:t>
            </a:fld>
            <a:endParaRPr lang="en-IN"/>
          </a:p>
        </p:txBody>
      </p:sp>
    </p:spTree>
    <p:extLst>
      <p:ext uri="{BB962C8B-B14F-4D97-AF65-F5344CB8AC3E}">
        <p14:creationId xmlns:p14="http://schemas.microsoft.com/office/powerpoint/2010/main" val="3267442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smtClean="0">
                <a:solidFill>
                  <a:schemeClr val="tx1"/>
                </a:solidFill>
                <a:effectLst/>
                <a:latin typeface="+mn-lt"/>
                <a:ea typeface="+mn-ea"/>
                <a:cs typeface="+mn-cs"/>
              </a:rPr>
              <a:t>David Cannon Evans</a:t>
            </a:r>
            <a:r>
              <a:rPr lang="en-US" sz="1200" b="0" i="0" kern="1200" smtClean="0">
                <a:solidFill>
                  <a:schemeClr val="tx1"/>
                </a:solidFill>
                <a:effectLst/>
                <a:latin typeface="+mn-lt"/>
                <a:ea typeface="+mn-ea"/>
                <a:cs typeface="+mn-cs"/>
              </a:rPr>
              <a:t> (February 24, 1924 – October 3, 1998) was the founder of the </a:t>
            </a:r>
            <a:r>
              <a:rPr lang="en-US" sz="1200" b="0" i="0" u="none" strike="noStrike" kern="1200" smtClean="0">
                <a:solidFill>
                  <a:schemeClr val="tx1"/>
                </a:solidFill>
                <a:effectLst/>
                <a:latin typeface="+mn-lt"/>
                <a:ea typeface="+mn-ea"/>
                <a:cs typeface="+mn-cs"/>
                <a:hlinkClick r:id="rId3" tooltip="Computer science"/>
              </a:rPr>
              <a:t>computer science</a:t>
            </a:r>
            <a:r>
              <a:rPr lang="en-US" sz="1200" b="0" i="0" kern="1200" smtClean="0">
                <a:solidFill>
                  <a:schemeClr val="tx1"/>
                </a:solidFill>
                <a:effectLst/>
                <a:latin typeface="+mn-lt"/>
                <a:ea typeface="+mn-ea"/>
                <a:cs typeface="+mn-cs"/>
              </a:rPr>
              <a:t> department at the </a:t>
            </a:r>
            <a:r>
              <a:rPr lang="en-US" sz="1200" b="0" i="0" u="none" strike="noStrike" kern="1200" smtClean="0">
                <a:solidFill>
                  <a:schemeClr val="tx1"/>
                </a:solidFill>
                <a:effectLst/>
                <a:latin typeface="+mn-lt"/>
                <a:ea typeface="+mn-ea"/>
                <a:cs typeface="+mn-cs"/>
                <a:hlinkClick r:id="rId4" tooltip="University of Utah"/>
              </a:rPr>
              <a:t>University of Utah</a:t>
            </a:r>
            <a:r>
              <a:rPr lang="en-US" sz="1200" b="0" i="0" kern="1200" smtClean="0">
                <a:solidFill>
                  <a:schemeClr val="tx1"/>
                </a:solidFill>
                <a:effectLst/>
                <a:latin typeface="+mn-lt"/>
                <a:ea typeface="+mn-ea"/>
                <a:cs typeface="+mn-cs"/>
              </a:rPr>
              <a:t> and co-founder (with </a:t>
            </a:r>
            <a:r>
              <a:rPr lang="en-US" sz="1200" b="0" i="0" u="none" strike="noStrike" kern="1200" smtClean="0">
                <a:solidFill>
                  <a:schemeClr val="tx1"/>
                </a:solidFill>
                <a:effectLst/>
                <a:latin typeface="+mn-lt"/>
                <a:ea typeface="+mn-ea"/>
                <a:cs typeface="+mn-cs"/>
                <a:hlinkClick r:id="rId5" tooltip="Ivan Sutherland"/>
              </a:rPr>
              <a:t>Ivan Sutherland</a:t>
            </a:r>
            <a:r>
              <a:rPr lang="en-US" sz="1200" b="0" i="0" kern="1200" smtClean="0">
                <a:solidFill>
                  <a:schemeClr val="tx1"/>
                </a:solidFill>
                <a:effectLst/>
                <a:latin typeface="+mn-lt"/>
                <a:ea typeface="+mn-ea"/>
                <a:cs typeface="+mn-cs"/>
              </a:rPr>
              <a:t>) of </a:t>
            </a:r>
            <a:r>
              <a:rPr lang="en-US" sz="1200" b="0" i="0" u="none" strike="noStrike" kern="1200" smtClean="0">
                <a:solidFill>
                  <a:schemeClr val="tx1"/>
                </a:solidFill>
                <a:effectLst/>
                <a:latin typeface="+mn-lt"/>
                <a:ea typeface="+mn-ea"/>
                <a:cs typeface="+mn-cs"/>
                <a:hlinkClick r:id="rId6" tooltip="Evans &amp; Sutherland"/>
              </a:rPr>
              <a:t>Evans &amp; Sutherland</a:t>
            </a:r>
            <a:r>
              <a:rPr lang="en-US" sz="1200" b="0" i="0" kern="1200" smtClean="0">
                <a:solidFill>
                  <a:schemeClr val="tx1"/>
                </a:solidFill>
                <a:effectLst/>
                <a:latin typeface="+mn-lt"/>
                <a:ea typeface="+mn-ea"/>
                <a:cs typeface="+mn-cs"/>
              </a:rPr>
              <a:t>, a computer firm which is known as a pioneer in the domain of </a:t>
            </a:r>
            <a:r>
              <a:rPr lang="en-US" sz="1200" b="0" i="0" u="none" strike="noStrike" kern="1200" smtClean="0">
                <a:solidFill>
                  <a:schemeClr val="tx1"/>
                </a:solidFill>
                <a:effectLst/>
                <a:latin typeface="+mn-lt"/>
                <a:ea typeface="+mn-ea"/>
                <a:cs typeface="+mn-cs"/>
                <a:hlinkClick r:id="rId7" tooltip="Computer-generated imagery"/>
              </a:rPr>
              <a:t>computer-generated imagery</a:t>
            </a:r>
            <a:endParaRPr lang="en-US" sz="1200" b="0" i="0" u="none" strike="noStrike"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The </a:t>
            </a:r>
            <a:r>
              <a:rPr lang="en-US" sz="1200" b="1" i="0" kern="1200" smtClean="0">
                <a:solidFill>
                  <a:schemeClr val="tx1"/>
                </a:solidFill>
                <a:effectLst/>
                <a:latin typeface="+mn-lt"/>
                <a:ea typeface="+mn-ea"/>
                <a:cs typeface="+mn-cs"/>
              </a:rPr>
              <a:t>Xerox Alto</a:t>
            </a:r>
            <a:r>
              <a:rPr lang="en-US" sz="1200" b="0" i="0" kern="1200" smtClean="0">
                <a:solidFill>
                  <a:schemeClr val="tx1"/>
                </a:solidFill>
                <a:effectLst/>
                <a:latin typeface="+mn-lt"/>
                <a:ea typeface="+mn-ea"/>
                <a:cs typeface="+mn-cs"/>
              </a:rPr>
              <a:t> is the first computer designed from its inception to support an </a:t>
            </a:r>
            <a:r>
              <a:rPr lang="en-US" sz="1200" b="0" i="0" u="none" strike="noStrike" kern="1200" smtClean="0">
                <a:solidFill>
                  <a:schemeClr val="tx1"/>
                </a:solidFill>
                <a:effectLst/>
                <a:latin typeface="+mn-lt"/>
                <a:ea typeface="+mn-ea"/>
                <a:cs typeface="+mn-cs"/>
                <a:hlinkClick r:id="rId8" tooltip="Operating system"/>
              </a:rPr>
              <a:t>operating system</a:t>
            </a:r>
            <a:r>
              <a:rPr lang="en-US" sz="1200" b="0" i="0" kern="1200" smtClean="0">
                <a:solidFill>
                  <a:schemeClr val="tx1"/>
                </a:solidFill>
                <a:effectLst/>
                <a:latin typeface="+mn-lt"/>
                <a:ea typeface="+mn-ea"/>
                <a:cs typeface="+mn-cs"/>
              </a:rPr>
              <a:t> based on a </a:t>
            </a:r>
            <a:r>
              <a:rPr lang="en-US" sz="1200" b="0" i="0" u="none" strike="noStrike" kern="1200" smtClean="0">
                <a:solidFill>
                  <a:schemeClr val="tx1"/>
                </a:solidFill>
                <a:effectLst/>
                <a:latin typeface="+mn-lt"/>
                <a:ea typeface="+mn-ea"/>
                <a:cs typeface="+mn-cs"/>
                <a:hlinkClick r:id="rId9" tooltip="Graphical user interface"/>
              </a:rPr>
              <a:t>graphical user interface</a:t>
            </a:r>
            <a:r>
              <a:rPr lang="en-US" sz="1200" b="0" i="0" kern="1200" smtClean="0">
                <a:solidFill>
                  <a:schemeClr val="tx1"/>
                </a:solidFill>
                <a:effectLst/>
                <a:latin typeface="+mn-lt"/>
                <a:ea typeface="+mn-ea"/>
                <a:cs typeface="+mn-cs"/>
              </a:rPr>
              <a:t> (GUI), later using the </a:t>
            </a:r>
            <a:r>
              <a:rPr lang="en-US" sz="1200" b="0" i="0" u="none" strike="noStrike" kern="1200" smtClean="0">
                <a:solidFill>
                  <a:schemeClr val="tx1"/>
                </a:solidFill>
                <a:effectLst/>
                <a:latin typeface="+mn-lt"/>
                <a:ea typeface="+mn-ea"/>
                <a:cs typeface="+mn-cs"/>
                <a:hlinkClick r:id="rId10" tooltip="Desktop metaphor"/>
              </a:rPr>
              <a:t>desktop metaphor</a:t>
            </a:r>
            <a:r>
              <a:rPr lang="en-US" sz="1200" b="0" i="0" kern="1200" smtClean="0">
                <a:solidFill>
                  <a:schemeClr val="tx1"/>
                </a:solidFill>
                <a:effectLst/>
                <a:latin typeface="+mn-lt"/>
                <a:ea typeface="+mn-ea"/>
                <a:cs typeface="+mn-cs"/>
              </a:rPr>
              <a:t>.</a:t>
            </a:r>
            <a:r>
              <a:rPr lang="en-US" sz="1200" b="0" i="0" u="none" strike="noStrike" kern="1200" baseline="30000" smtClean="0">
                <a:solidFill>
                  <a:schemeClr val="tx1"/>
                </a:solidFill>
                <a:effectLst/>
                <a:latin typeface="+mn-lt"/>
                <a:ea typeface="+mn-ea"/>
                <a:cs typeface="+mn-cs"/>
                <a:hlinkClick r:id="rId11"/>
              </a:rPr>
              <a:t>[7]</a:t>
            </a:r>
            <a:r>
              <a:rPr lang="en-US" sz="1200" b="0" i="0" u="none" strike="noStrike" kern="1200" baseline="30000" smtClean="0">
                <a:solidFill>
                  <a:schemeClr val="tx1"/>
                </a:solidFill>
                <a:effectLst/>
                <a:latin typeface="+mn-lt"/>
                <a:ea typeface="+mn-ea"/>
                <a:cs typeface="+mn-cs"/>
                <a:hlinkClick r:id="rId12"/>
              </a:rPr>
              <a:t>[8]</a:t>
            </a:r>
            <a:r>
              <a:rPr lang="en-US" sz="1200" b="0" i="0" kern="1200" smtClean="0">
                <a:solidFill>
                  <a:schemeClr val="tx1"/>
                </a:solidFill>
                <a:effectLst/>
                <a:latin typeface="+mn-lt"/>
                <a:ea typeface="+mn-ea"/>
                <a:cs typeface="+mn-cs"/>
              </a:rPr>
              <a:t> The first machines were introduced on 1 March 1973,</a:t>
            </a:r>
            <a:r>
              <a:rPr lang="en-US" sz="1200" b="0" i="0" u="none" strike="noStrike" kern="1200" baseline="30000" smtClean="0">
                <a:solidFill>
                  <a:schemeClr val="tx1"/>
                </a:solidFill>
                <a:effectLst/>
                <a:latin typeface="+mn-lt"/>
                <a:ea typeface="+mn-ea"/>
                <a:cs typeface="+mn-cs"/>
                <a:hlinkClick r:id="rId13"/>
              </a:rPr>
              <a:t>[9]</a:t>
            </a:r>
            <a:r>
              <a:rPr lang="en-US" sz="1200" b="0" i="0" kern="1200" smtClean="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18</a:t>
            </a:fld>
            <a:endParaRPr lang="en-IN"/>
          </a:p>
        </p:txBody>
      </p:sp>
    </p:spTree>
    <p:extLst>
      <p:ext uri="{BB962C8B-B14F-4D97-AF65-F5344CB8AC3E}">
        <p14:creationId xmlns:p14="http://schemas.microsoft.com/office/powerpoint/2010/main" val="1866100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smtClean="0">
                <a:solidFill>
                  <a:schemeClr val="tx1"/>
                </a:solidFill>
                <a:effectLst/>
                <a:latin typeface="+mn-lt"/>
                <a:ea typeface="+mn-ea"/>
                <a:cs typeface="+mn-cs"/>
              </a:rPr>
              <a:t>David Cannon Evans</a:t>
            </a:r>
            <a:r>
              <a:rPr lang="en-US" sz="1200" b="0" i="0" kern="1200" smtClean="0">
                <a:solidFill>
                  <a:schemeClr val="tx1"/>
                </a:solidFill>
                <a:effectLst/>
                <a:latin typeface="+mn-lt"/>
                <a:ea typeface="+mn-ea"/>
                <a:cs typeface="+mn-cs"/>
              </a:rPr>
              <a:t> (February 24, 1924 – October 3, 1998) was the founder of the </a:t>
            </a:r>
            <a:r>
              <a:rPr lang="en-US" sz="1200" b="0" i="0" u="none" strike="noStrike" kern="1200" smtClean="0">
                <a:solidFill>
                  <a:schemeClr val="tx1"/>
                </a:solidFill>
                <a:effectLst/>
                <a:latin typeface="+mn-lt"/>
                <a:ea typeface="+mn-ea"/>
                <a:cs typeface="+mn-cs"/>
                <a:hlinkClick r:id="rId3" tooltip="Computer science"/>
              </a:rPr>
              <a:t>computer science</a:t>
            </a:r>
            <a:r>
              <a:rPr lang="en-US" sz="1200" b="0" i="0" kern="1200" smtClean="0">
                <a:solidFill>
                  <a:schemeClr val="tx1"/>
                </a:solidFill>
                <a:effectLst/>
                <a:latin typeface="+mn-lt"/>
                <a:ea typeface="+mn-ea"/>
                <a:cs typeface="+mn-cs"/>
              </a:rPr>
              <a:t> department at the </a:t>
            </a:r>
            <a:r>
              <a:rPr lang="en-US" sz="1200" b="0" i="0" u="none" strike="noStrike" kern="1200" smtClean="0">
                <a:solidFill>
                  <a:schemeClr val="tx1"/>
                </a:solidFill>
                <a:effectLst/>
                <a:latin typeface="+mn-lt"/>
                <a:ea typeface="+mn-ea"/>
                <a:cs typeface="+mn-cs"/>
                <a:hlinkClick r:id="rId4" tooltip="University of Utah"/>
              </a:rPr>
              <a:t>University of Utah</a:t>
            </a:r>
            <a:r>
              <a:rPr lang="en-US" sz="1200" b="0" i="0" kern="1200" smtClean="0">
                <a:solidFill>
                  <a:schemeClr val="tx1"/>
                </a:solidFill>
                <a:effectLst/>
                <a:latin typeface="+mn-lt"/>
                <a:ea typeface="+mn-ea"/>
                <a:cs typeface="+mn-cs"/>
              </a:rPr>
              <a:t> and co-founder (with </a:t>
            </a:r>
            <a:r>
              <a:rPr lang="en-US" sz="1200" b="0" i="0" u="none" strike="noStrike" kern="1200" smtClean="0">
                <a:solidFill>
                  <a:schemeClr val="tx1"/>
                </a:solidFill>
                <a:effectLst/>
                <a:latin typeface="+mn-lt"/>
                <a:ea typeface="+mn-ea"/>
                <a:cs typeface="+mn-cs"/>
                <a:hlinkClick r:id="rId5" tooltip="Ivan Sutherland"/>
              </a:rPr>
              <a:t>Ivan Sutherland</a:t>
            </a:r>
            <a:r>
              <a:rPr lang="en-US" sz="1200" b="0" i="0" kern="1200" smtClean="0">
                <a:solidFill>
                  <a:schemeClr val="tx1"/>
                </a:solidFill>
                <a:effectLst/>
                <a:latin typeface="+mn-lt"/>
                <a:ea typeface="+mn-ea"/>
                <a:cs typeface="+mn-cs"/>
              </a:rPr>
              <a:t>) of </a:t>
            </a:r>
            <a:r>
              <a:rPr lang="en-US" sz="1200" b="0" i="0" u="none" strike="noStrike" kern="1200" smtClean="0">
                <a:solidFill>
                  <a:schemeClr val="tx1"/>
                </a:solidFill>
                <a:effectLst/>
                <a:latin typeface="+mn-lt"/>
                <a:ea typeface="+mn-ea"/>
                <a:cs typeface="+mn-cs"/>
                <a:hlinkClick r:id="rId6" tooltip="Evans &amp; Sutherland"/>
              </a:rPr>
              <a:t>Evans &amp; Sutherland</a:t>
            </a:r>
            <a:r>
              <a:rPr lang="en-US" sz="1200" b="0" i="0" kern="1200" smtClean="0">
                <a:solidFill>
                  <a:schemeClr val="tx1"/>
                </a:solidFill>
                <a:effectLst/>
                <a:latin typeface="+mn-lt"/>
                <a:ea typeface="+mn-ea"/>
                <a:cs typeface="+mn-cs"/>
              </a:rPr>
              <a:t>, a computer firm which is known as a pioneer in the domain of </a:t>
            </a:r>
            <a:r>
              <a:rPr lang="en-US" sz="1200" b="0" i="0" u="none" strike="noStrike" kern="1200" smtClean="0">
                <a:solidFill>
                  <a:schemeClr val="tx1"/>
                </a:solidFill>
                <a:effectLst/>
                <a:latin typeface="+mn-lt"/>
                <a:ea typeface="+mn-ea"/>
                <a:cs typeface="+mn-cs"/>
                <a:hlinkClick r:id="rId7" tooltip="Computer-generated imagery"/>
              </a:rPr>
              <a:t>computer-generated imagery</a:t>
            </a:r>
            <a:endParaRPr lang="en-US" sz="1200" b="0" i="0" u="none" strike="noStrike"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The </a:t>
            </a:r>
            <a:r>
              <a:rPr lang="en-US" sz="1200" b="1" i="0" kern="1200" smtClean="0">
                <a:solidFill>
                  <a:schemeClr val="tx1"/>
                </a:solidFill>
                <a:effectLst/>
                <a:latin typeface="+mn-lt"/>
                <a:ea typeface="+mn-ea"/>
                <a:cs typeface="+mn-cs"/>
              </a:rPr>
              <a:t>Xerox Alto</a:t>
            </a:r>
            <a:r>
              <a:rPr lang="en-US" sz="1200" b="0" i="0" kern="1200" smtClean="0">
                <a:solidFill>
                  <a:schemeClr val="tx1"/>
                </a:solidFill>
                <a:effectLst/>
                <a:latin typeface="+mn-lt"/>
                <a:ea typeface="+mn-ea"/>
                <a:cs typeface="+mn-cs"/>
              </a:rPr>
              <a:t> is the first computer designed from its inception to support an </a:t>
            </a:r>
            <a:r>
              <a:rPr lang="en-US" sz="1200" b="0" i="0" u="none" strike="noStrike" kern="1200" smtClean="0">
                <a:solidFill>
                  <a:schemeClr val="tx1"/>
                </a:solidFill>
                <a:effectLst/>
                <a:latin typeface="+mn-lt"/>
                <a:ea typeface="+mn-ea"/>
                <a:cs typeface="+mn-cs"/>
                <a:hlinkClick r:id="rId8" tooltip="Operating system"/>
              </a:rPr>
              <a:t>operating system</a:t>
            </a:r>
            <a:r>
              <a:rPr lang="en-US" sz="1200" b="0" i="0" kern="1200" smtClean="0">
                <a:solidFill>
                  <a:schemeClr val="tx1"/>
                </a:solidFill>
                <a:effectLst/>
                <a:latin typeface="+mn-lt"/>
                <a:ea typeface="+mn-ea"/>
                <a:cs typeface="+mn-cs"/>
              </a:rPr>
              <a:t> based on a </a:t>
            </a:r>
            <a:r>
              <a:rPr lang="en-US" sz="1200" b="0" i="0" u="none" strike="noStrike" kern="1200" smtClean="0">
                <a:solidFill>
                  <a:schemeClr val="tx1"/>
                </a:solidFill>
                <a:effectLst/>
                <a:latin typeface="+mn-lt"/>
                <a:ea typeface="+mn-ea"/>
                <a:cs typeface="+mn-cs"/>
                <a:hlinkClick r:id="rId9" tooltip="Graphical user interface"/>
              </a:rPr>
              <a:t>graphical user interface</a:t>
            </a:r>
            <a:r>
              <a:rPr lang="en-US" sz="1200" b="0" i="0" kern="1200" smtClean="0">
                <a:solidFill>
                  <a:schemeClr val="tx1"/>
                </a:solidFill>
                <a:effectLst/>
                <a:latin typeface="+mn-lt"/>
                <a:ea typeface="+mn-ea"/>
                <a:cs typeface="+mn-cs"/>
              </a:rPr>
              <a:t> (GUI), later using the </a:t>
            </a:r>
            <a:r>
              <a:rPr lang="en-US" sz="1200" b="0" i="0" u="none" strike="noStrike" kern="1200" smtClean="0">
                <a:solidFill>
                  <a:schemeClr val="tx1"/>
                </a:solidFill>
                <a:effectLst/>
                <a:latin typeface="+mn-lt"/>
                <a:ea typeface="+mn-ea"/>
                <a:cs typeface="+mn-cs"/>
                <a:hlinkClick r:id="rId10" tooltip="Desktop metaphor"/>
              </a:rPr>
              <a:t>desktop metaphor</a:t>
            </a:r>
            <a:r>
              <a:rPr lang="en-US" sz="1200" b="0" i="0" kern="1200" smtClean="0">
                <a:solidFill>
                  <a:schemeClr val="tx1"/>
                </a:solidFill>
                <a:effectLst/>
                <a:latin typeface="+mn-lt"/>
                <a:ea typeface="+mn-ea"/>
                <a:cs typeface="+mn-cs"/>
              </a:rPr>
              <a:t>.</a:t>
            </a:r>
            <a:r>
              <a:rPr lang="en-US" sz="1200" b="0" i="0" u="none" strike="noStrike" kern="1200" baseline="30000" smtClean="0">
                <a:solidFill>
                  <a:schemeClr val="tx1"/>
                </a:solidFill>
                <a:effectLst/>
                <a:latin typeface="+mn-lt"/>
                <a:ea typeface="+mn-ea"/>
                <a:cs typeface="+mn-cs"/>
                <a:hlinkClick r:id="rId11"/>
              </a:rPr>
              <a:t>[7]</a:t>
            </a:r>
            <a:r>
              <a:rPr lang="en-US" sz="1200" b="0" i="0" u="none" strike="noStrike" kern="1200" baseline="30000" smtClean="0">
                <a:solidFill>
                  <a:schemeClr val="tx1"/>
                </a:solidFill>
                <a:effectLst/>
                <a:latin typeface="+mn-lt"/>
                <a:ea typeface="+mn-ea"/>
                <a:cs typeface="+mn-cs"/>
                <a:hlinkClick r:id="rId12"/>
              </a:rPr>
              <a:t>[8]</a:t>
            </a:r>
            <a:r>
              <a:rPr lang="en-US" sz="1200" b="0" i="0" kern="1200" smtClean="0">
                <a:solidFill>
                  <a:schemeClr val="tx1"/>
                </a:solidFill>
                <a:effectLst/>
                <a:latin typeface="+mn-lt"/>
                <a:ea typeface="+mn-ea"/>
                <a:cs typeface="+mn-cs"/>
              </a:rPr>
              <a:t> The first machines were introduced on 1 March 1973,</a:t>
            </a:r>
            <a:r>
              <a:rPr lang="en-US" sz="1200" b="0" i="0" u="none" strike="noStrike" kern="1200" baseline="30000" smtClean="0">
                <a:solidFill>
                  <a:schemeClr val="tx1"/>
                </a:solidFill>
                <a:effectLst/>
                <a:latin typeface="+mn-lt"/>
                <a:ea typeface="+mn-ea"/>
                <a:cs typeface="+mn-cs"/>
                <a:hlinkClick r:id="rId13"/>
              </a:rPr>
              <a:t>[9]</a:t>
            </a:r>
            <a:r>
              <a:rPr lang="en-US" sz="1200" b="0" i="0" kern="1200" smtClean="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19</a:t>
            </a:fld>
            <a:endParaRPr lang="en-IN"/>
          </a:p>
        </p:txBody>
      </p:sp>
    </p:spTree>
    <p:extLst>
      <p:ext uri="{BB962C8B-B14F-4D97-AF65-F5344CB8AC3E}">
        <p14:creationId xmlns:p14="http://schemas.microsoft.com/office/powerpoint/2010/main" val="2694437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smtClean="0">
                <a:solidFill>
                  <a:schemeClr val="tx1"/>
                </a:solidFill>
                <a:effectLst/>
                <a:latin typeface="+mn-lt"/>
                <a:ea typeface="+mn-ea"/>
                <a:cs typeface="+mn-cs"/>
              </a:rPr>
              <a:t>David Cannon Evans</a:t>
            </a:r>
            <a:r>
              <a:rPr lang="en-US" sz="1200" b="0" i="0" kern="1200" smtClean="0">
                <a:solidFill>
                  <a:schemeClr val="tx1"/>
                </a:solidFill>
                <a:effectLst/>
                <a:latin typeface="+mn-lt"/>
                <a:ea typeface="+mn-ea"/>
                <a:cs typeface="+mn-cs"/>
              </a:rPr>
              <a:t> (February 24, 1924 – October 3, 1998) was the founder of the </a:t>
            </a:r>
            <a:r>
              <a:rPr lang="en-US" sz="1200" b="0" i="0" u="none" strike="noStrike" kern="1200" smtClean="0">
                <a:solidFill>
                  <a:schemeClr val="tx1"/>
                </a:solidFill>
                <a:effectLst/>
                <a:latin typeface="+mn-lt"/>
                <a:ea typeface="+mn-ea"/>
                <a:cs typeface="+mn-cs"/>
                <a:hlinkClick r:id="rId3" tooltip="Computer science"/>
              </a:rPr>
              <a:t>computer science</a:t>
            </a:r>
            <a:r>
              <a:rPr lang="en-US" sz="1200" b="0" i="0" kern="1200" smtClean="0">
                <a:solidFill>
                  <a:schemeClr val="tx1"/>
                </a:solidFill>
                <a:effectLst/>
                <a:latin typeface="+mn-lt"/>
                <a:ea typeface="+mn-ea"/>
                <a:cs typeface="+mn-cs"/>
              </a:rPr>
              <a:t> department at the </a:t>
            </a:r>
            <a:r>
              <a:rPr lang="en-US" sz="1200" b="0" i="0" u="none" strike="noStrike" kern="1200" smtClean="0">
                <a:solidFill>
                  <a:schemeClr val="tx1"/>
                </a:solidFill>
                <a:effectLst/>
                <a:latin typeface="+mn-lt"/>
                <a:ea typeface="+mn-ea"/>
                <a:cs typeface="+mn-cs"/>
                <a:hlinkClick r:id="rId4" tooltip="University of Utah"/>
              </a:rPr>
              <a:t>University of Utah</a:t>
            </a:r>
            <a:r>
              <a:rPr lang="en-US" sz="1200" b="0" i="0" kern="1200" smtClean="0">
                <a:solidFill>
                  <a:schemeClr val="tx1"/>
                </a:solidFill>
                <a:effectLst/>
                <a:latin typeface="+mn-lt"/>
                <a:ea typeface="+mn-ea"/>
                <a:cs typeface="+mn-cs"/>
              </a:rPr>
              <a:t> and co-founder (with </a:t>
            </a:r>
            <a:r>
              <a:rPr lang="en-US" sz="1200" b="0" i="0" u="none" strike="noStrike" kern="1200" smtClean="0">
                <a:solidFill>
                  <a:schemeClr val="tx1"/>
                </a:solidFill>
                <a:effectLst/>
                <a:latin typeface="+mn-lt"/>
                <a:ea typeface="+mn-ea"/>
                <a:cs typeface="+mn-cs"/>
                <a:hlinkClick r:id="rId5" tooltip="Ivan Sutherland"/>
              </a:rPr>
              <a:t>Ivan Sutherland</a:t>
            </a:r>
            <a:r>
              <a:rPr lang="en-US" sz="1200" b="0" i="0" kern="1200" smtClean="0">
                <a:solidFill>
                  <a:schemeClr val="tx1"/>
                </a:solidFill>
                <a:effectLst/>
                <a:latin typeface="+mn-lt"/>
                <a:ea typeface="+mn-ea"/>
                <a:cs typeface="+mn-cs"/>
              </a:rPr>
              <a:t>) of </a:t>
            </a:r>
            <a:r>
              <a:rPr lang="en-US" sz="1200" b="0" i="0" u="none" strike="noStrike" kern="1200" smtClean="0">
                <a:solidFill>
                  <a:schemeClr val="tx1"/>
                </a:solidFill>
                <a:effectLst/>
                <a:latin typeface="+mn-lt"/>
                <a:ea typeface="+mn-ea"/>
                <a:cs typeface="+mn-cs"/>
                <a:hlinkClick r:id="rId6" tooltip="Evans &amp; Sutherland"/>
              </a:rPr>
              <a:t>Evans &amp; Sutherland</a:t>
            </a:r>
            <a:r>
              <a:rPr lang="en-US" sz="1200" b="0" i="0" kern="1200" smtClean="0">
                <a:solidFill>
                  <a:schemeClr val="tx1"/>
                </a:solidFill>
                <a:effectLst/>
                <a:latin typeface="+mn-lt"/>
                <a:ea typeface="+mn-ea"/>
                <a:cs typeface="+mn-cs"/>
              </a:rPr>
              <a:t>, a computer firm which is known as a pioneer in the domain of </a:t>
            </a:r>
            <a:r>
              <a:rPr lang="en-US" sz="1200" b="0" i="0" u="none" strike="noStrike" kern="1200" smtClean="0">
                <a:solidFill>
                  <a:schemeClr val="tx1"/>
                </a:solidFill>
                <a:effectLst/>
                <a:latin typeface="+mn-lt"/>
                <a:ea typeface="+mn-ea"/>
                <a:cs typeface="+mn-cs"/>
                <a:hlinkClick r:id="rId7" tooltip="Computer-generated imagery"/>
              </a:rPr>
              <a:t>computer-generated imagery</a:t>
            </a:r>
            <a:endParaRPr lang="en-US" sz="1200" b="0" i="0" u="none" strike="noStrike"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The </a:t>
            </a:r>
            <a:r>
              <a:rPr lang="en-US" sz="1200" b="1" i="0" kern="1200" smtClean="0">
                <a:solidFill>
                  <a:schemeClr val="tx1"/>
                </a:solidFill>
                <a:effectLst/>
                <a:latin typeface="+mn-lt"/>
                <a:ea typeface="+mn-ea"/>
                <a:cs typeface="+mn-cs"/>
              </a:rPr>
              <a:t>Xerox Alto</a:t>
            </a:r>
            <a:r>
              <a:rPr lang="en-US" sz="1200" b="0" i="0" kern="1200" smtClean="0">
                <a:solidFill>
                  <a:schemeClr val="tx1"/>
                </a:solidFill>
                <a:effectLst/>
                <a:latin typeface="+mn-lt"/>
                <a:ea typeface="+mn-ea"/>
                <a:cs typeface="+mn-cs"/>
              </a:rPr>
              <a:t> is the first computer designed from its inception to support an </a:t>
            </a:r>
            <a:r>
              <a:rPr lang="en-US" sz="1200" b="0" i="0" u="none" strike="noStrike" kern="1200" smtClean="0">
                <a:solidFill>
                  <a:schemeClr val="tx1"/>
                </a:solidFill>
                <a:effectLst/>
                <a:latin typeface="+mn-lt"/>
                <a:ea typeface="+mn-ea"/>
                <a:cs typeface="+mn-cs"/>
                <a:hlinkClick r:id="rId8" tooltip="Operating system"/>
              </a:rPr>
              <a:t>operating system</a:t>
            </a:r>
            <a:r>
              <a:rPr lang="en-US" sz="1200" b="0" i="0" kern="1200" smtClean="0">
                <a:solidFill>
                  <a:schemeClr val="tx1"/>
                </a:solidFill>
                <a:effectLst/>
                <a:latin typeface="+mn-lt"/>
                <a:ea typeface="+mn-ea"/>
                <a:cs typeface="+mn-cs"/>
              </a:rPr>
              <a:t> based on a </a:t>
            </a:r>
            <a:r>
              <a:rPr lang="en-US" sz="1200" b="0" i="0" u="none" strike="noStrike" kern="1200" smtClean="0">
                <a:solidFill>
                  <a:schemeClr val="tx1"/>
                </a:solidFill>
                <a:effectLst/>
                <a:latin typeface="+mn-lt"/>
                <a:ea typeface="+mn-ea"/>
                <a:cs typeface="+mn-cs"/>
                <a:hlinkClick r:id="rId9" tooltip="Graphical user interface"/>
              </a:rPr>
              <a:t>graphical user interface</a:t>
            </a:r>
            <a:r>
              <a:rPr lang="en-US" sz="1200" b="0" i="0" kern="1200" smtClean="0">
                <a:solidFill>
                  <a:schemeClr val="tx1"/>
                </a:solidFill>
                <a:effectLst/>
                <a:latin typeface="+mn-lt"/>
                <a:ea typeface="+mn-ea"/>
                <a:cs typeface="+mn-cs"/>
              </a:rPr>
              <a:t> (GUI), later using the </a:t>
            </a:r>
            <a:r>
              <a:rPr lang="en-US" sz="1200" b="0" i="0" u="none" strike="noStrike" kern="1200" smtClean="0">
                <a:solidFill>
                  <a:schemeClr val="tx1"/>
                </a:solidFill>
                <a:effectLst/>
                <a:latin typeface="+mn-lt"/>
                <a:ea typeface="+mn-ea"/>
                <a:cs typeface="+mn-cs"/>
                <a:hlinkClick r:id="rId10" tooltip="Desktop metaphor"/>
              </a:rPr>
              <a:t>desktop metaphor</a:t>
            </a:r>
            <a:r>
              <a:rPr lang="en-US" sz="1200" b="0" i="0" kern="1200" smtClean="0">
                <a:solidFill>
                  <a:schemeClr val="tx1"/>
                </a:solidFill>
                <a:effectLst/>
                <a:latin typeface="+mn-lt"/>
                <a:ea typeface="+mn-ea"/>
                <a:cs typeface="+mn-cs"/>
              </a:rPr>
              <a:t>.</a:t>
            </a:r>
            <a:r>
              <a:rPr lang="en-US" sz="1200" b="0" i="0" u="none" strike="noStrike" kern="1200" baseline="30000" smtClean="0">
                <a:solidFill>
                  <a:schemeClr val="tx1"/>
                </a:solidFill>
                <a:effectLst/>
                <a:latin typeface="+mn-lt"/>
                <a:ea typeface="+mn-ea"/>
                <a:cs typeface="+mn-cs"/>
                <a:hlinkClick r:id="rId11"/>
              </a:rPr>
              <a:t>[7]</a:t>
            </a:r>
            <a:r>
              <a:rPr lang="en-US" sz="1200" b="0" i="0" u="none" strike="noStrike" kern="1200" baseline="30000" smtClean="0">
                <a:solidFill>
                  <a:schemeClr val="tx1"/>
                </a:solidFill>
                <a:effectLst/>
                <a:latin typeface="+mn-lt"/>
                <a:ea typeface="+mn-ea"/>
                <a:cs typeface="+mn-cs"/>
                <a:hlinkClick r:id="rId12"/>
              </a:rPr>
              <a:t>[8]</a:t>
            </a:r>
            <a:r>
              <a:rPr lang="en-US" sz="1200" b="0" i="0" kern="1200" smtClean="0">
                <a:solidFill>
                  <a:schemeClr val="tx1"/>
                </a:solidFill>
                <a:effectLst/>
                <a:latin typeface="+mn-lt"/>
                <a:ea typeface="+mn-ea"/>
                <a:cs typeface="+mn-cs"/>
              </a:rPr>
              <a:t> The first machines were introduced on 1 March 1973,</a:t>
            </a:r>
            <a:r>
              <a:rPr lang="en-US" sz="1200" b="0" i="0" u="none" strike="noStrike" kern="1200" baseline="30000" smtClean="0">
                <a:solidFill>
                  <a:schemeClr val="tx1"/>
                </a:solidFill>
                <a:effectLst/>
                <a:latin typeface="+mn-lt"/>
                <a:ea typeface="+mn-ea"/>
                <a:cs typeface="+mn-cs"/>
                <a:hlinkClick r:id="rId13"/>
              </a:rPr>
              <a:t>[9]</a:t>
            </a:r>
            <a:r>
              <a:rPr lang="en-US" sz="1200" b="0" i="0" kern="1200" smtClean="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2</a:t>
            </a:fld>
            <a:endParaRPr lang="en-IN"/>
          </a:p>
        </p:txBody>
      </p:sp>
    </p:spTree>
    <p:extLst>
      <p:ext uri="{BB962C8B-B14F-4D97-AF65-F5344CB8AC3E}">
        <p14:creationId xmlns:p14="http://schemas.microsoft.com/office/powerpoint/2010/main" val="802687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smtClean="0">
                <a:solidFill>
                  <a:schemeClr val="tx1"/>
                </a:solidFill>
                <a:effectLst/>
                <a:latin typeface="+mn-lt"/>
                <a:ea typeface="+mn-ea"/>
                <a:cs typeface="+mn-cs"/>
              </a:rPr>
              <a:t>David Cannon Evans</a:t>
            </a:r>
            <a:r>
              <a:rPr lang="en-US" sz="1200" b="0" i="0" kern="1200" smtClean="0">
                <a:solidFill>
                  <a:schemeClr val="tx1"/>
                </a:solidFill>
                <a:effectLst/>
                <a:latin typeface="+mn-lt"/>
                <a:ea typeface="+mn-ea"/>
                <a:cs typeface="+mn-cs"/>
              </a:rPr>
              <a:t> (February 24, 1924 – October 3, 1998) was the founder of the </a:t>
            </a:r>
            <a:r>
              <a:rPr lang="en-US" sz="1200" b="0" i="0" u="none" strike="noStrike" kern="1200" smtClean="0">
                <a:solidFill>
                  <a:schemeClr val="tx1"/>
                </a:solidFill>
                <a:effectLst/>
                <a:latin typeface="+mn-lt"/>
                <a:ea typeface="+mn-ea"/>
                <a:cs typeface="+mn-cs"/>
                <a:hlinkClick r:id="rId3" tooltip="Computer science"/>
              </a:rPr>
              <a:t>computer science</a:t>
            </a:r>
            <a:r>
              <a:rPr lang="en-US" sz="1200" b="0" i="0" kern="1200" smtClean="0">
                <a:solidFill>
                  <a:schemeClr val="tx1"/>
                </a:solidFill>
                <a:effectLst/>
                <a:latin typeface="+mn-lt"/>
                <a:ea typeface="+mn-ea"/>
                <a:cs typeface="+mn-cs"/>
              </a:rPr>
              <a:t> department at the </a:t>
            </a:r>
            <a:r>
              <a:rPr lang="en-US" sz="1200" b="0" i="0" u="none" strike="noStrike" kern="1200" smtClean="0">
                <a:solidFill>
                  <a:schemeClr val="tx1"/>
                </a:solidFill>
                <a:effectLst/>
                <a:latin typeface="+mn-lt"/>
                <a:ea typeface="+mn-ea"/>
                <a:cs typeface="+mn-cs"/>
                <a:hlinkClick r:id="rId4" tooltip="University of Utah"/>
              </a:rPr>
              <a:t>University of Utah</a:t>
            </a:r>
            <a:r>
              <a:rPr lang="en-US" sz="1200" b="0" i="0" kern="1200" smtClean="0">
                <a:solidFill>
                  <a:schemeClr val="tx1"/>
                </a:solidFill>
                <a:effectLst/>
                <a:latin typeface="+mn-lt"/>
                <a:ea typeface="+mn-ea"/>
                <a:cs typeface="+mn-cs"/>
              </a:rPr>
              <a:t> and co-founder (with </a:t>
            </a:r>
            <a:r>
              <a:rPr lang="en-US" sz="1200" b="0" i="0" u="none" strike="noStrike" kern="1200" smtClean="0">
                <a:solidFill>
                  <a:schemeClr val="tx1"/>
                </a:solidFill>
                <a:effectLst/>
                <a:latin typeface="+mn-lt"/>
                <a:ea typeface="+mn-ea"/>
                <a:cs typeface="+mn-cs"/>
                <a:hlinkClick r:id="rId5" tooltip="Ivan Sutherland"/>
              </a:rPr>
              <a:t>Ivan Sutherland</a:t>
            </a:r>
            <a:r>
              <a:rPr lang="en-US" sz="1200" b="0" i="0" kern="1200" smtClean="0">
                <a:solidFill>
                  <a:schemeClr val="tx1"/>
                </a:solidFill>
                <a:effectLst/>
                <a:latin typeface="+mn-lt"/>
                <a:ea typeface="+mn-ea"/>
                <a:cs typeface="+mn-cs"/>
              </a:rPr>
              <a:t>) of </a:t>
            </a:r>
            <a:r>
              <a:rPr lang="en-US" sz="1200" b="0" i="0" u="none" strike="noStrike" kern="1200" smtClean="0">
                <a:solidFill>
                  <a:schemeClr val="tx1"/>
                </a:solidFill>
                <a:effectLst/>
                <a:latin typeface="+mn-lt"/>
                <a:ea typeface="+mn-ea"/>
                <a:cs typeface="+mn-cs"/>
                <a:hlinkClick r:id="rId6" tooltip="Evans &amp; Sutherland"/>
              </a:rPr>
              <a:t>Evans &amp; Sutherland</a:t>
            </a:r>
            <a:r>
              <a:rPr lang="en-US" sz="1200" b="0" i="0" kern="1200" smtClean="0">
                <a:solidFill>
                  <a:schemeClr val="tx1"/>
                </a:solidFill>
                <a:effectLst/>
                <a:latin typeface="+mn-lt"/>
                <a:ea typeface="+mn-ea"/>
                <a:cs typeface="+mn-cs"/>
              </a:rPr>
              <a:t>, a computer firm which is known as a pioneer in the domain of </a:t>
            </a:r>
            <a:r>
              <a:rPr lang="en-US" sz="1200" b="0" i="0" u="none" strike="noStrike" kern="1200" smtClean="0">
                <a:solidFill>
                  <a:schemeClr val="tx1"/>
                </a:solidFill>
                <a:effectLst/>
                <a:latin typeface="+mn-lt"/>
                <a:ea typeface="+mn-ea"/>
                <a:cs typeface="+mn-cs"/>
                <a:hlinkClick r:id="rId7" tooltip="Computer-generated imagery"/>
              </a:rPr>
              <a:t>computer-generated imagery</a:t>
            </a:r>
            <a:endParaRPr lang="en-US" sz="1200" b="0" i="0" u="none" strike="noStrike"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The </a:t>
            </a:r>
            <a:r>
              <a:rPr lang="en-US" sz="1200" b="1" i="0" kern="1200" smtClean="0">
                <a:solidFill>
                  <a:schemeClr val="tx1"/>
                </a:solidFill>
                <a:effectLst/>
                <a:latin typeface="+mn-lt"/>
                <a:ea typeface="+mn-ea"/>
                <a:cs typeface="+mn-cs"/>
              </a:rPr>
              <a:t>Xerox Alto</a:t>
            </a:r>
            <a:r>
              <a:rPr lang="en-US" sz="1200" b="0" i="0" kern="1200" smtClean="0">
                <a:solidFill>
                  <a:schemeClr val="tx1"/>
                </a:solidFill>
                <a:effectLst/>
                <a:latin typeface="+mn-lt"/>
                <a:ea typeface="+mn-ea"/>
                <a:cs typeface="+mn-cs"/>
              </a:rPr>
              <a:t> is the first computer designed from its inception to support an </a:t>
            </a:r>
            <a:r>
              <a:rPr lang="en-US" sz="1200" b="0" i="0" u="none" strike="noStrike" kern="1200" smtClean="0">
                <a:solidFill>
                  <a:schemeClr val="tx1"/>
                </a:solidFill>
                <a:effectLst/>
                <a:latin typeface="+mn-lt"/>
                <a:ea typeface="+mn-ea"/>
                <a:cs typeface="+mn-cs"/>
                <a:hlinkClick r:id="rId8" tooltip="Operating system"/>
              </a:rPr>
              <a:t>operating system</a:t>
            </a:r>
            <a:r>
              <a:rPr lang="en-US" sz="1200" b="0" i="0" kern="1200" smtClean="0">
                <a:solidFill>
                  <a:schemeClr val="tx1"/>
                </a:solidFill>
                <a:effectLst/>
                <a:latin typeface="+mn-lt"/>
                <a:ea typeface="+mn-ea"/>
                <a:cs typeface="+mn-cs"/>
              </a:rPr>
              <a:t> based on a </a:t>
            </a:r>
            <a:r>
              <a:rPr lang="en-US" sz="1200" b="0" i="0" u="none" strike="noStrike" kern="1200" smtClean="0">
                <a:solidFill>
                  <a:schemeClr val="tx1"/>
                </a:solidFill>
                <a:effectLst/>
                <a:latin typeface="+mn-lt"/>
                <a:ea typeface="+mn-ea"/>
                <a:cs typeface="+mn-cs"/>
                <a:hlinkClick r:id="rId9" tooltip="Graphical user interface"/>
              </a:rPr>
              <a:t>graphical user interface</a:t>
            </a:r>
            <a:r>
              <a:rPr lang="en-US" sz="1200" b="0" i="0" kern="1200" smtClean="0">
                <a:solidFill>
                  <a:schemeClr val="tx1"/>
                </a:solidFill>
                <a:effectLst/>
                <a:latin typeface="+mn-lt"/>
                <a:ea typeface="+mn-ea"/>
                <a:cs typeface="+mn-cs"/>
              </a:rPr>
              <a:t> (GUI), later using the </a:t>
            </a:r>
            <a:r>
              <a:rPr lang="en-US" sz="1200" b="0" i="0" u="none" strike="noStrike" kern="1200" smtClean="0">
                <a:solidFill>
                  <a:schemeClr val="tx1"/>
                </a:solidFill>
                <a:effectLst/>
                <a:latin typeface="+mn-lt"/>
                <a:ea typeface="+mn-ea"/>
                <a:cs typeface="+mn-cs"/>
                <a:hlinkClick r:id="rId10" tooltip="Desktop metaphor"/>
              </a:rPr>
              <a:t>desktop metaphor</a:t>
            </a:r>
            <a:r>
              <a:rPr lang="en-US" sz="1200" b="0" i="0" kern="1200" smtClean="0">
                <a:solidFill>
                  <a:schemeClr val="tx1"/>
                </a:solidFill>
                <a:effectLst/>
                <a:latin typeface="+mn-lt"/>
                <a:ea typeface="+mn-ea"/>
                <a:cs typeface="+mn-cs"/>
              </a:rPr>
              <a:t>.</a:t>
            </a:r>
            <a:r>
              <a:rPr lang="en-US" sz="1200" b="0" i="0" u="none" strike="noStrike" kern="1200" baseline="30000" smtClean="0">
                <a:solidFill>
                  <a:schemeClr val="tx1"/>
                </a:solidFill>
                <a:effectLst/>
                <a:latin typeface="+mn-lt"/>
                <a:ea typeface="+mn-ea"/>
                <a:cs typeface="+mn-cs"/>
                <a:hlinkClick r:id="rId11"/>
              </a:rPr>
              <a:t>[7]</a:t>
            </a:r>
            <a:r>
              <a:rPr lang="en-US" sz="1200" b="0" i="0" u="none" strike="noStrike" kern="1200" baseline="30000" smtClean="0">
                <a:solidFill>
                  <a:schemeClr val="tx1"/>
                </a:solidFill>
                <a:effectLst/>
                <a:latin typeface="+mn-lt"/>
                <a:ea typeface="+mn-ea"/>
                <a:cs typeface="+mn-cs"/>
                <a:hlinkClick r:id="rId12"/>
              </a:rPr>
              <a:t>[8]</a:t>
            </a:r>
            <a:r>
              <a:rPr lang="en-US" sz="1200" b="0" i="0" kern="1200" smtClean="0">
                <a:solidFill>
                  <a:schemeClr val="tx1"/>
                </a:solidFill>
                <a:effectLst/>
                <a:latin typeface="+mn-lt"/>
                <a:ea typeface="+mn-ea"/>
                <a:cs typeface="+mn-cs"/>
              </a:rPr>
              <a:t> The first machines were introduced on 1 March 1973,</a:t>
            </a:r>
            <a:r>
              <a:rPr lang="en-US" sz="1200" b="0" i="0" u="none" strike="noStrike" kern="1200" baseline="30000" smtClean="0">
                <a:solidFill>
                  <a:schemeClr val="tx1"/>
                </a:solidFill>
                <a:effectLst/>
                <a:latin typeface="+mn-lt"/>
                <a:ea typeface="+mn-ea"/>
                <a:cs typeface="+mn-cs"/>
                <a:hlinkClick r:id="rId13"/>
              </a:rPr>
              <a:t>[9]</a:t>
            </a:r>
            <a:r>
              <a:rPr lang="en-US" sz="1200" b="0" i="0" kern="1200" smtClean="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20</a:t>
            </a:fld>
            <a:endParaRPr lang="en-IN"/>
          </a:p>
        </p:txBody>
      </p:sp>
    </p:spTree>
    <p:extLst>
      <p:ext uri="{BB962C8B-B14F-4D97-AF65-F5344CB8AC3E}">
        <p14:creationId xmlns:p14="http://schemas.microsoft.com/office/powerpoint/2010/main" val="42096092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smtClean="0">
                <a:solidFill>
                  <a:schemeClr val="tx1"/>
                </a:solidFill>
                <a:effectLst/>
                <a:latin typeface="+mn-lt"/>
                <a:ea typeface="+mn-ea"/>
                <a:cs typeface="+mn-cs"/>
              </a:rPr>
              <a:t>David Cannon Evans</a:t>
            </a:r>
            <a:r>
              <a:rPr lang="en-US" sz="1200" b="0" i="0" kern="1200" smtClean="0">
                <a:solidFill>
                  <a:schemeClr val="tx1"/>
                </a:solidFill>
                <a:effectLst/>
                <a:latin typeface="+mn-lt"/>
                <a:ea typeface="+mn-ea"/>
                <a:cs typeface="+mn-cs"/>
              </a:rPr>
              <a:t> (February 24, 1924 – October 3, 1998) was the founder of the </a:t>
            </a:r>
            <a:r>
              <a:rPr lang="en-US" sz="1200" b="0" i="0" u="none" strike="noStrike" kern="1200" smtClean="0">
                <a:solidFill>
                  <a:schemeClr val="tx1"/>
                </a:solidFill>
                <a:effectLst/>
                <a:latin typeface="+mn-lt"/>
                <a:ea typeface="+mn-ea"/>
                <a:cs typeface="+mn-cs"/>
                <a:hlinkClick r:id="rId3" tooltip="Computer science"/>
              </a:rPr>
              <a:t>computer science</a:t>
            </a:r>
            <a:r>
              <a:rPr lang="en-US" sz="1200" b="0" i="0" kern="1200" smtClean="0">
                <a:solidFill>
                  <a:schemeClr val="tx1"/>
                </a:solidFill>
                <a:effectLst/>
                <a:latin typeface="+mn-lt"/>
                <a:ea typeface="+mn-ea"/>
                <a:cs typeface="+mn-cs"/>
              </a:rPr>
              <a:t> department at the </a:t>
            </a:r>
            <a:r>
              <a:rPr lang="en-US" sz="1200" b="0" i="0" u="none" strike="noStrike" kern="1200" smtClean="0">
                <a:solidFill>
                  <a:schemeClr val="tx1"/>
                </a:solidFill>
                <a:effectLst/>
                <a:latin typeface="+mn-lt"/>
                <a:ea typeface="+mn-ea"/>
                <a:cs typeface="+mn-cs"/>
                <a:hlinkClick r:id="rId4" tooltip="University of Utah"/>
              </a:rPr>
              <a:t>University of Utah</a:t>
            </a:r>
            <a:r>
              <a:rPr lang="en-US" sz="1200" b="0" i="0" kern="1200" smtClean="0">
                <a:solidFill>
                  <a:schemeClr val="tx1"/>
                </a:solidFill>
                <a:effectLst/>
                <a:latin typeface="+mn-lt"/>
                <a:ea typeface="+mn-ea"/>
                <a:cs typeface="+mn-cs"/>
              </a:rPr>
              <a:t> and co-founder (with </a:t>
            </a:r>
            <a:r>
              <a:rPr lang="en-US" sz="1200" b="0" i="0" u="none" strike="noStrike" kern="1200" smtClean="0">
                <a:solidFill>
                  <a:schemeClr val="tx1"/>
                </a:solidFill>
                <a:effectLst/>
                <a:latin typeface="+mn-lt"/>
                <a:ea typeface="+mn-ea"/>
                <a:cs typeface="+mn-cs"/>
                <a:hlinkClick r:id="rId5" tooltip="Ivan Sutherland"/>
              </a:rPr>
              <a:t>Ivan Sutherland</a:t>
            </a:r>
            <a:r>
              <a:rPr lang="en-US" sz="1200" b="0" i="0" kern="1200" smtClean="0">
                <a:solidFill>
                  <a:schemeClr val="tx1"/>
                </a:solidFill>
                <a:effectLst/>
                <a:latin typeface="+mn-lt"/>
                <a:ea typeface="+mn-ea"/>
                <a:cs typeface="+mn-cs"/>
              </a:rPr>
              <a:t>) of </a:t>
            </a:r>
            <a:r>
              <a:rPr lang="en-US" sz="1200" b="0" i="0" u="none" strike="noStrike" kern="1200" smtClean="0">
                <a:solidFill>
                  <a:schemeClr val="tx1"/>
                </a:solidFill>
                <a:effectLst/>
                <a:latin typeface="+mn-lt"/>
                <a:ea typeface="+mn-ea"/>
                <a:cs typeface="+mn-cs"/>
                <a:hlinkClick r:id="rId6" tooltip="Evans &amp; Sutherland"/>
              </a:rPr>
              <a:t>Evans &amp; Sutherland</a:t>
            </a:r>
            <a:r>
              <a:rPr lang="en-US" sz="1200" b="0" i="0" kern="1200" smtClean="0">
                <a:solidFill>
                  <a:schemeClr val="tx1"/>
                </a:solidFill>
                <a:effectLst/>
                <a:latin typeface="+mn-lt"/>
                <a:ea typeface="+mn-ea"/>
                <a:cs typeface="+mn-cs"/>
              </a:rPr>
              <a:t>, a computer firm which is known as a pioneer in the domain of </a:t>
            </a:r>
            <a:r>
              <a:rPr lang="en-US" sz="1200" b="0" i="0" u="none" strike="noStrike" kern="1200" smtClean="0">
                <a:solidFill>
                  <a:schemeClr val="tx1"/>
                </a:solidFill>
                <a:effectLst/>
                <a:latin typeface="+mn-lt"/>
                <a:ea typeface="+mn-ea"/>
                <a:cs typeface="+mn-cs"/>
                <a:hlinkClick r:id="rId7" tooltip="Computer-generated imagery"/>
              </a:rPr>
              <a:t>computer-generated imagery</a:t>
            </a:r>
            <a:endParaRPr lang="en-US" sz="1200" b="0" i="0" u="none" strike="noStrike"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The </a:t>
            </a:r>
            <a:r>
              <a:rPr lang="en-US" sz="1200" b="1" i="0" kern="1200" smtClean="0">
                <a:solidFill>
                  <a:schemeClr val="tx1"/>
                </a:solidFill>
                <a:effectLst/>
                <a:latin typeface="+mn-lt"/>
                <a:ea typeface="+mn-ea"/>
                <a:cs typeface="+mn-cs"/>
              </a:rPr>
              <a:t>Xerox Alto</a:t>
            </a:r>
            <a:r>
              <a:rPr lang="en-US" sz="1200" b="0" i="0" kern="1200" smtClean="0">
                <a:solidFill>
                  <a:schemeClr val="tx1"/>
                </a:solidFill>
                <a:effectLst/>
                <a:latin typeface="+mn-lt"/>
                <a:ea typeface="+mn-ea"/>
                <a:cs typeface="+mn-cs"/>
              </a:rPr>
              <a:t> is the first computer designed from its inception to support an </a:t>
            </a:r>
            <a:r>
              <a:rPr lang="en-US" sz="1200" b="0" i="0" u="none" strike="noStrike" kern="1200" smtClean="0">
                <a:solidFill>
                  <a:schemeClr val="tx1"/>
                </a:solidFill>
                <a:effectLst/>
                <a:latin typeface="+mn-lt"/>
                <a:ea typeface="+mn-ea"/>
                <a:cs typeface="+mn-cs"/>
                <a:hlinkClick r:id="rId8" tooltip="Operating system"/>
              </a:rPr>
              <a:t>operating system</a:t>
            </a:r>
            <a:r>
              <a:rPr lang="en-US" sz="1200" b="0" i="0" kern="1200" smtClean="0">
                <a:solidFill>
                  <a:schemeClr val="tx1"/>
                </a:solidFill>
                <a:effectLst/>
                <a:latin typeface="+mn-lt"/>
                <a:ea typeface="+mn-ea"/>
                <a:cs typeface="+mn-cs"/>
              </a:rPr>
              <a:t> based on a </a:t>
            </a:r>
            <a:r>
              <a:rPr lang="en-US" sz="1200" b="0" i="0" u="none" strike="noStrike" kern="1200" smtClean="0">
                <a:solidFill>
                  <a:schemeClr val="tx1"/>
                </a:solidFill>
                <a:effectLst/>
                <a:latin typeface="+mn-lt"/>
                <a:ea typeface="+mn-ea"/>
                <a:cs typeface="+mn-cs"/>
                <a:hlinkClick r:id="rId9" tooltip="Graphical user interface"/>
              </a:rPr>
              <a:t>graphical user interface</a:t>
            </a:r>
            <a:r>
              <a:rPr lang="en-US" sz="1200" b="0" i="0" kern="1200" smtClean="0">
                <a:solidFill>
                  <a:schemeClr val="tx1"/>
                </a:solidFill>
                <a:effectLst/>
                <a:latin typeface="+mn-lt"/>
                <a:ea typeface="+mn-ea"/>
                <a:cs typeface="+mn-cs"/>
              </a:rPr>
              <a:t> (GUI), later using the </a:t>
            </a:r>
            <a:r>
              <a:rPr lang="en-US" sz="1200" b="0" i="0" u="none" strike="noStrike" kern="1200" smtClean="0">
                <a:solidFill>
                  <a:schemeClr val="tx1"/>
                </a:solidFill>
                <a:effectLst/>
                <a:latin typeface="+mn-lt"/>
                <a:ea typeface="+mn-ea"/>
                <a:cs typeface="+mn-cs"/>
                <a:hlinkClick r:id="rId10" tooltip="Desktop metaphor"/>
              </a:rPr>
              <a:t>desktop metaphor</a:t>
            </a:r>
            <a:r>
              <a:rPr lang="en-US" sz="1200" b="0" i="0" kern="1200" smtClean="0">
                <a:solidFill>
                  <a:schemeClr val="tx1"/>
                </a:solidFill>
                <a:effectLst/>
                <a:latin typeface="+mn-lt"/>
                <a:ea typeface="+mn-ea"/>
                <a:cs typeface="+mn-cs"/>
              </a:rPr>
              <a:t>.</a:t>
            </a:r>
            <a:r>
              <a:rPr lang="en-US" sz="1200" b="0" i="0" u="none" strike="noStrike" kern="1200" baseline="30000" smtClean="0">
                <a:solidFill>
                  <a:schemeClr val="tx1"/>
                </a:solidFill>
                <a:effectLst/>
                <a:latin typeface="+mn-lt"/>
                <a:ea typeface="+mn-ea"/>
                <a:cs typeface="+mn-cs"/>
                <a:hlinkClick r:id="rId11"/>
              </a:rPr>
              <a:t>[7]</a:t>
            </a:r>
            <a:r>
              <a:rPr lang="en-US" sz="1200" b="0" i="0" u="none" strike="noStrike" kern="1200" baseline="30000" smtClean="0">
                <a:solidFill>
                  <a:schemeClr val="tx1"/>
                </a:solidFill>
                <a:effectLst/>
                <a:latin typeface="+mn-lt"/>
                <a:ea typeface="+mn-ea"/>
                <a:cs typeface="+mn-cs"/>
                <a:hlinkClick r:id="rId12"/>
              </a:rPr>
              <a:t>[8]</a:t>
            </a:r>
            <a:r>
              <a:rPr lang="en-US" sz="1200" b="0" i="0" kern="1200" smtClean="0">
                <a:solidFill>
                  <a:schemeClr val="tx1"/>
                </a:solidFill>
                <a:effectLst/>
                <a:latin typeface="+mn-lt"/>
                <a:ea typeface="+mn-ea"/>
                <a:cs typeface="+mn-cs"/>
              </a:rPr>
              <a:t> The first machines were introduced on 1 March 1973,</a:t>
            </a:r>
            <a:r>
              <a:rPr lang="en-US" sz="1200" b="0" i="0" u="none" strike="noStrike" kern="1200" baseline="30000" smtClean="0">
                <a:solidFill>
                  <a:schemeClr val="tx1"/>
                </a:solidFill>
                <a:effectLst/>
                <a:latin typeface="+mn-lt"/>
                <a:ea typeface="+mn-ea"/>
                <a:cs typeface="+mn-cs"/>
                <a:hlinkClick r:id="rId13"/>
              </a:rPr>
              <a:t>[9]</a:t>
            </a:r>
            <a:r>
              <a:rPr lang="en-US" sz="1200" b="0" i="0" kern="1200" smtClean="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21</a:t>
            </a:fld>
            <a:endParaRPr lang="en-IN"/>
          </a:p>
        </p:txBody>
      </p:sp>
    </p:spTree>
    <p:extLst>
      <p:ext uri="{BB962C8B-B14F-4D97-AF65-F5344CB8AC3E}">
        <p14:creationId xmlns:p14="http://schemas.microsoft.com/office/powerpoint/2010/main" val="15076868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smtClean="0">
                <a:solidFill>
                  <a:schemeClr val="tx1"/>
                </a:solidFill>
                <a:effectLst/>
                <a:latin typeface="+mn-lt"/>
                <a:ea typeface="+mn-ea"/>
                <a:cs typeface="+mn-cs"/>
              </a:rPr>
              <a:t>David Cannon Evans</a:t>
            </a:r>
            <a:r>
              <a:rPr lang="en-US" sz="1200" b="0" i="0" kern="1200" smtClean="0">
                <a:solidFill>
                  <a:schemeClr val="tx1"/>
                </a:solidFill>
                <a:effectLst/>
                <a:latin typeface="+mn-lt"/>
                <a:ea typeface="+mn-ea"/>
                <a:cs typeface="+mn-cs"/>
              </a:rPr>
              <a:t> (February 24, 1924 – October 3, 1998) was the founder of the </a:t>
            </a:r>
            <a:r>
              <a:rPr lang="en-US" sz="1200" b="0" i="0" u="none" strike="noStrike" kern="1200" smtClean="0">
                <a:solidFill>
                  <a:schemeClr val="tx1"/>
                </a:solidFill>
                <a:effectLst/>
                <a:latin typeface="+mn-lt"/>
                <a:ea typeface="+mn-ea"/>
                <a:cs typeface="+mn-cs"/>
                <a:hlinkClick r:id="rId3" tooltip="Computer science"/>
              </a:rPr>
              <a:t>computer science</a:t>
            </a:r>
            <a:r>
              <a:rPr lang="en-US" sz="1200" b="0" i="0" kern="1200" smtClean="0">
                <a:solidFill>
                  <a:schemeClr val="tx1"/>
                </a:solidFill>
                <a:effectLst/>
                <a:latin typeface="+mn-lt"/>
                <a:ea typeface="+mn-ea"/>
                <a:cs typeface="+mn-cs"/>
              </a:rPr>
              <a:t> department at the </a:t>
            </a:r>
            <a:r>
              <a:rPr lang="en-US" sz="1200" b="0" i="0" u="none" strike="noStrike" kern="1200" smtClean="0">
                <a:solidFill>
                  <a:schemeClr val="tx1"/>
                </a:solidFill>
                <a:effectLst/>
                <a:latin typeface="+mn-lt"/>
                <a:ea typeface="+mn-ea"/>
                <a:cs typeface="+mn-cs"/>
                <a:hlinkClick r:id="rId4" tooltip="University of Utah"/>
              </a:rPr>
              <a:t>University of Utah</a:t>
            </a:r>
            <a:r>
              <a:rPr lang="en-US" sz="1200" b="0" i="0" kern="1200" smtClean="0">
                <a:solidFill>
                  <a:schemeClr val="tx1"/>
                </a:solidFill>
                <a:effectLst/>
                <a:latin typeface="+mn-lt"/>
                <a:ea typeface="+mn-ea"/>
                <a:cs typeface="+mn-cs"/>
              </a:rPr>
              <a:t> and co-founder (with </a:t>
            </a:r>
            <a:r>
              <a:rPr lang="en-US" sz="1200" b="0" i="0" u="none" strike="noStrike" kern="1200" smtClean="0">
                <a:solidFill>
                  <a:schemeClr val="tx1"/>
                </a:solidFill>
                <a:effectLst/>
                <a:latin typeface="+mn-lt"/>
                <a:ea typeface="+mn-ea"/>
                <a:cs typeface="+mn-cs"/>
                <a:hlinkClick r:id="rId5" tooltip="Ivan Sutherland"/>
              </a:rPr>
              <a:t>Ivan Sutherland</a:t>
            </a:r>
            <a:r>
              <a:rPr lang="en-US" sz="1200" b="0" i="0" kern="1200" smtClean="0">
                <a:solidFill>
                  <a:schemeClr val="tx1"/>
                </a:solidFill>
                <a:effectLst/>
                <a:latin typeface="+mn-lt"/>
                <a:ea typeface="+mn-ea"/>
                <a:cs typeface="+mn-cs"/>
              </a:rPr>
              <a:t>) of </a:t>
            </a:r>
            <a:r>
              <a:rPr lang="en-US" sz="1200" b="0" i="0" u="none" strike="noStrike" kern="1200" smtClean="0">
                <a:solidFill>
                  <a:schemeClr val="tx1"/>
                </a:solidFill>
                <a:effectLst/>
                <a:latin typeface="+mn-lt"/>
                <a:ea typeface="+mn-ea"/>
                <a:cs typeface="+mn-cs"/>
                <a:hlinkClick r:id="rId6" tooltip="Evans &amp; Sutherland"/>
              </a:rPr>
              <a:t>Evans &amp; Sutherland</a:t>
            </a:r>
            <a:r>
              <a:rPr lang="en-US" sz="1200" b="0" i="0" kern="1200" smtClean="0">
                <a:solidFill>
                  <a:schemeClr val="tx1"/>
                </a:solidFill>
                <a:effectLst/>
                <a:latin typeface="+mn-lt"/>
                <a:ea typeface="+mn-ea"/>
                <a:cs typeface="+mn-cs"/>
              </a:rPr>
              <a:t>, a computer firm which is known as a pioneer in the domain of </a:t>
            </a:r>
            <a:r>
              <a:rPr lang="en-US" sz="1200" b="0" i="0" u="none" strike="noStrike" kern="1200" smtClean="0">
                <a:solidFill>
                  <a:schemeClr val="tx1"/>
                </a:solidFill>
                <a:effectLst/>
                <a:latin typeface="+mn-lt"/>
                <a:ea typeface="+mn-ea"/>
                <a:cs typeface="+mn-cs"/>
                <a:hlinkClick r:id="rId7" tooltip="Computer-generated imagery"/>
              </a:rPr>
              <a:t>computer-generated imagery</a:t>
            </a:r>
            <a:endParaRPr lang="en-US" sz="1200" b="0" i="0" u="none" strike="noStrike"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The </a:t>
            </a:r>
            <a:r>
              <a:rPr lang="en-US" sz="1200" b="1" i="0" kern="1200" smtClean="0">
                <a:solidFill>
                  <a:schemeClr val="tx1"/>
                </a:solidFill>
                <a:effectLst/>
                <a:latin typeface="+mn-lt"/>
                <a:ea typeface="+mn-ea"/>
                <a:cs typeface="+mn-cs"/>
              </a:rPr>
              <a:t>Xerox Alto</a:t>
            </a:r>
            <a:r>
              <a:rPr lang="en-US" sz="1200" b="0" i="0" kern="1200" smtClean="0">
                <a:solidFill>
                  <a:schemeClr val="tx1"/>
                </a:solidFill>
                <a:effectLst/>
                <a:latin typeface="+mn-lt"/>
                <a:ea typeface="+mn-ea"/>
                <a:cs typeface="+mn-cs"/>
              </a:rPr>
              <a:t> is the first computer designed from its inception to support an </a:t>
            </a:r>
            <a:r>
              <a:rPr lang="en-US" sz="1200" b="0" i="0" u="none" strike="noStrike" kern="1200" smtClean="0">
                <a:solidFill>
                  <a:schemeClr val="tx1"/>
                </a:solidFill>
                <a:effectLst/>
                <a:latin typeface="+mn-lt"/>
                <a:ea typeface="+mn-ea"/>
                <a:cs typeface="+mn-cs"/>
                <a:hlinkClick r:id="rId8" tooltip="Operating system"/>
              </a:rPr>
              <a:t>operating system</a:t>
            </a:r>
            <a:r>
              <a:rPr lang="en-US" sz="1200" b="0" i="0" kern="1200" smtClean="0">
                <a:solidFill>
                  <a:schemeClr val="tx1"/>
                </a:solidFill>
                <a:effectLst/>
                <a:latin typeface="+mn-lt"/>
                <a:ea typeface="+mn-ea"/>
                <a:cs typeface="+mn-cs"/>
              </a:rPr>
              <a:t> based on a </a:t>
            </a:r>
            <a:r>
              <a:rPr lang="en-US" sz="1200" b="0" i="0" u="none" strike="noStrike" kern="1200" smtClean="0">
                <a:solidFill>
                  <a:schemeClr val="tx1"/>
                </a:solidFill>
                <a:effectLst/>
                <a:latin typeface="+mn-lt"/>
                <a:ea typeface="+mn-ea"/>
                <a:cs typeface="+mn-cs"/>
                <a:hlinkClick r:id="rId9" tooltip="Graphical user interface"/>
              </a:rPr>
              <a:t>graphical user interface</a:t>
            </a:r>
            <a:r>
              <a:rPr lang="en-US" sz="1200" b="0" i="0" kern="1200" smtClean="0">
                <a:solidFill>
                  <a:schemeClr val="tx1"/>
                </a:solidFill>
                <a:effectLst/>
                <a:latin typeface="+mn-lt"/>
                <a:ea typeface="+mn-ea"/>
                <a:cs typeface="+mn-cs"/>
              </a:rPr>
              <a:t> (GUI), later using the </a:t>
            </a:r>
            <a:r>
              <a:rPr lang="en-US" sz="1200" b="0" i="0" u="none" strike="noStrike" kern="1200" smtClean="0">
                <a:solidFill>
                  <a:schemeClr val="tx1"/>
                </a:solidFill>
                <a:effectLst/>
                <a:latin typeface="+mn-lt"/>
                <a:ea typeface="+mn-ea"/>
                <a:cs typeface="+mn-cs"/>
                <a:hlinkClick r:id="rId10" tooltip="Desktop metaphor"/>
              </a:rPr>
              <a:t>desktop metaphor</a:t>
            </a:r>
            <a:r>
              <a:rPr lang="en-US" sz="1200" b="0" i="0" kern="1200" smtClean="0">
                <a:solidFill>
                  <a:schemeClr val="tx1"/>
                </a:solidFill>
                <a:effectLst/>
                <a:latin typeface="+mn-lt"/>
                <a:ea typeface="+mn-ea"/>
                <a:cs typeface="+mn-cs"/>
              </a:rPr>
              <a:t>.</a:t>
            </a:r>
            <a:r>
              <a:rPr lang="en-US" sz="1200" b="0" i="0" u="none" strike="noStrike" kern="1200" baseline="30000" smtClean="0">
                <a:solidFill>
                  <a:schemeClr val="tx1"/>
                </a:solidFill>
                <a:effectLst/>
                <a:latin typeface="+mn-lt"/>
                <a:ea typeface="+mn-ea"/>
                <a:cs typeface="+mn-cs"/>
                <a:hlinkClick r:id="rId11"/>
              </a:rPr>
              <a:t>[7]</a:t>
            </a:r>
            <a:r>
              <a:rPr lang="en-US" sz="1200" b="0" i="0" u="none" strike="noStrike" kern="1200" baseline="30000" smtClean="0">
                <a:solidFill>
                  <a:schemeClr val="tx1"/>
                </a:solidFill>
                <a:effectLst/>
                <a:latin typeface="+mn-lt"/>
                <a:ea typeface="+mn-ea"/>
                <a:cs typeface="+mn-cs"/>
                <a:hlinkClick r:id="rId12"/>
              </a:rPr>
              <a:t>[8]</a:t>
            </a:r>
            <a:r>
              <a:rPr lang="en-US" sz="1200" b="0" i="0" kern="1200" smtClean="0">
                <a:solidFill>
                  <a:schemeClr val="tx1"/>
                </a:solidFill>
                <a:effectLst/>
                <a:latin typeface="+mn-lt"/>
                <a:ea typeface="+mn-ea"/>
                <a:cs typeface="+mn-cs"/>
              </a:rPr>
              <a:t> The first machines were introduced on 1 March 1973,</a:t>
            </a:r>
            <a:r>
              <a:rPr lang="en-US" sz="1200" b="0" i="0" u="none" strike="noStrike" kern="1200" baseline="30000" smtClean="0">
                <a:solidFill>
                  <a:schemeClr val="tx1"/>
                </a:solidFill>
                <a:effectLst/>
                <a:latin typeface="+mn-lt"/>
                <a:ea typeface="+mn-ea"/>
                <a:cs typeface="+mn-cs"/>
                <a:hlinkClick r:id="rId13"/>
              </a:rPr>
              <a:t>[9]</a:t>
            </a:r>
            <a:r>
              <a:rPr lang="en-US" sz="1200" b="0" i="0" kern="1200" smtClean="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22</a:t>
            </a:fld>
            <a:endParaRPr lang="en-IN"/>
          </a:p>
        </p:txBody>
      </p:sp>
    </p:spTree>
    <p:extLst>
      <p:ext uri="{BB962C8B-B14F-4D97-AF65-F5344CB8AC3E}">
        <p14:creationId xmlns:p14="http://schemas.microsoft.com/office/powerpoint/2010/main" val="42121395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smtClean="0">
                <a:solidFill>
                  <a:schemeClr val="tx1"/>
                </a:solidFill>
                <a:effectLst/>
                <a:latin typeface="+mn-lt"/>
                <a:ea typeface="+mn-ea"/>
                <a:cs typeface="+mn-cs"/>
              </a:rPr>
              <a:t>David Cannon Evans</a:t>
            </a:r>
            <a:r>
              <a:rPr lang="en-US" sz="1200" b="0" i="0" kern="1200" smtClean="0">
                <a:solidFill>
                  <a:schemeClr val="tx1"/>
                </a:solidFill>
                <a:effectLst/>
                <a:latin typeface="+mn-lt"/>
                <a:ea typeface="+mn-ea"/>
                <a:cs typeface="+mn-cs"/>
              </a:rPr>
              <a:t> (February 24, 1924 – October 3, 1998) was the founder of the </a:t>
            </a:r>
            <a:r>
              <a:rPr lang="en-US" sz="1200" b="0" i="0" u="none" strike="noStrike" kern="1200" smtClean="0">
                <a:solidFill>
                  <a:schemeClr val="tx1"/>
                </a:solidFill>
                <a:effectLst/>
                <a:latin typeface="+mn-lt"/>
                <a:ea typeface="+mn-ea"/>
                <a:cs typeface="+mn-cs"/>
                <a:hlinkClick r:id="rId3" tooltip="Computer science"/>
              </a:rPr>
              <a:t>computer science</a:t>
            </a:r>
            <a:r>
              <a:rPr lang="en-US" sz="1200" b="0" i="0" kern="1200" smtClean="0">
                <a:solidFill>
                  <a:schemeClr val="tx1"/>
                </a:solidFill>
                <a:effectLst/>
                <a:latin typeface="+mn-lt"/>
                <a:ea typeface="+mn-ea"/>
                <a:cs typeface="+mn-cs"/>
              </a:rPr>
              <a:t> department at the </a:t>
            </a:r>
            <a:r>
              <a:rPr lang="en-US" sz="1200" b="0" i="0" u="none" strike="noStrike" kern="1200" smtClean="0">
                <a:solidFill>
                  <a:schemeClr val="tx1"/>
                </a:solidFill>
                <a:effectLst/>
                <a:latin typeface="+mn-lt"/>
                <a:ea typeface="+mn-ea"/>
                <a:cs typeface="+mn-cs"/>
                <a:hlinkClick r:id="rId4" tooltip="University of Utah"/>
              </a:rPr>
              <a:t>University of Utah</a:t>
            </a:r>
            <a:r>
              <a:rPr lang="en-US" sz="1200" b="0" i="0" kern="1200" smtClean="0">
                <a:solidFill>
                  <a:schemeClr val="tx1"/>
                </a:solidFill>
                <a:effectLst/>
                <a:latin typeface="+mn-lt"/>
                <a:ea typeface="+mn-ea"/>
                <a:cs typeface="+mn-cs"/>
              </a:rPr>
              <a:t> and co-founder (with </a:t>
            </a:r>
            <a:r>
              <a:rPr lang="en-US" sz="1200" b="0" i="0" u="none" strike="noStrike" kern="1200" smtClean="0">
                <a:solidFill>
                  <a:schemeClr val="tx1"/>
                </a:solidFill>
                <a:effectLst/>
                <a:latin typeface="+mn-lt"/>
                <a:ea typeface="+mn-ea"/>
                <a:cs typeface="+mn-cs"/>
                <a:hlinkClick r:id="rId5" tooltip="Ivan Sutherland"/>
              </a:rPr>
              <a:t>Ivan Sutherland</a:t>
            </a:r>
            <a:r>
              <a:rPr lang="en-US" sz="1200" b="0" i="0" kern="1200" smtClean="0">
                <a:solidFill>
                  <a:schemeClr val="tx1"/>
                </a:solidFill>
                <a:effectLst/>
                <a:latin typeface="+mn-lt"/>
                <a:ea typeface="+mn-ea"/>
                <a:cs typeface="+mn-cs"/>
              </a:rPr>
              <a:t>) of </a:t>
            </a:r>
            <a:r>
              <a:rPr lang="en-US" sz="1200" b="0" i="0" u="none" strike="noStrike" kern="1200" smtClean="0">
                <a:solidFill>
                  <a:schemeClr val="tx1"/>
                </a:solidFill>
                <a:effectLst/>
                <a:latin typeface="+mn-lt"/>
                <a:ea typeface="+mn-ea"/>
                <a:cs typeface="+mn-cs"/>
                <a:hlinkClick r:id="rId6" tooltip="Evans &amp; Sutherland"/>
              </a:rPr>
              <a:t>Evans &amp; Sutherland</a:t>
            </a:r>
            <a:r>
              <a:rPr lang="en-US" sz="1200" b="0" i="0" kern="1200" smtClean="0">
                <a:solidFill>
                  <a:schemeClr val="tx1"/>
                </a:solidFill>
                <a:effectLst/>
                <a:latin typeface="+mn-lt"/>
                <a:ea typeface="+mn-ea"/>
                <a:cs typeface="+mn-cs"/>
              </a:rPr>
              <a:t>, a computer firm which is known as a pioneer in the domain of </a:t>
            </a:r>
            <a:r>
              <a:rPr lang="en-US" sz="1200" b="0" i="0" u="none" strike="noStrike" kern="1200" smtClean="0">
                <a:solidFill>
                  <a:schemeClr val="tx1"/>
                </a:solidFill>
                <a:effectLst/>
                <a:latin typeface="+mn-lt"/>
                <a:ea typeface="+mn-ea"/>
                <a:cs typeface="+mn-cs"/>
                <a:hlinkClick r:id="rId7" tooltip="Computer-generated imagery"/>
              </a:rPr>
              <a:t>computer-generated imagery</a:t>
            </a:r>
            <a:endParaRPr lang="en-US" sz="1200" b="0" i="0" u="none" strike="noStrike"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The </a:t>
            </a:r>
            <a:r>
              <a:rPr lang="en-US" sz="1200" b="1" i="0" kern="1200" smtClean="0">
                <a:solidFill>
                  <a:schemeClr val="tx1"/>
                </a:solidFill>
                <a:effectLst/>
                <a:latin typeface="+mn-lt"/>
                <a:ea typeface="+mn-ea"/>
                <a:cs typeface="+mn-cs"/>
              </a:rPr>
              <a:t>Xerox Alto</a:t>
            </a:r>
            <a:r>
              <a:rPr lang="en-US" sz="1200" b="0" i="0" kern="1200" smtClean="0">
                <a:solidFill>
                  <a:schemeClr val="tx1"/>
                </a:solidFill>
                <a:effectLst/>
                <a:latin typeface="+mn-lt"/>
                <a:ea typeface="+mn-ea"/>
                <a:cs typeface="+mn-cs"/>
              </a:rPr>
              <a:t> is the first computer designed from its inception to support an </a:t>
            </a:r>
            <a:r>
              <a:rPr lang="en-US" sz="1200" b="0" i="0" u="none" strike="noStrike" kern="1200" smtClean="0">
                <a:solidFill>
                  <a:schemeClr val="tx1"/>
                </a:solidFill>
                <a:effectLst/>
                <a:latin typeface="+mn-lt"/>
                <a:ea typeface="+mn-ea"/>
                <a:cs typeface="+mn-cs"/>
                <a:hlinkClick r:id="rId8" tooltip="Operating system"/>
              </a:rPr>
              <a:t>operating system</a:t>
            </a:r>
            <a:r>
              <a:rPr lang="en-US" sz="1200" b="0" i="0" kern="1200" smtClean="0">
                <a:solidFill>
                  <a:schemeClr val="tx1"/>
                </a:solidFill>
                <a:effectLst/>
                <a:latin typeface="+mn-lt"/>
                <a:ea typeface="+mn-ea"/>
                <a:cs typeface="+mn-cs"/>
              </a:rPr>
              <a:t> based on a </a:t>
            </a:r>
            <a:r>
              <a:rPr lang="en-US" sz="1200" b="0" i="0" u="none" strike="noStrike" kern="1200" smtClean="0">
                <a:solidFill>
                  <a:schemeClr val="tx1"/>
                </a:solidFill>
                <a:effectLst/>
                <a:latin typeface="+mn-lt"/>
                <a:ea typeface="+mn-ea"/>
                <a:cs typeface="+mn-cs"/>
                <a:hlinkClick r:id="rId9" tooltip="Graphical user interface"/>
              </a:rPr>
              <a:t>graphical user interface</a:t>
            </a:r>
            <a:r>
              <a:rPr lang="en-US" sz="1200" b="0" i="0" kern="1200" smtClean="0">
                <a:solidFill>
                  <a:schemeClr val="tx1"/>
                </a:solidFill>
                <a:effectLst/>
                <a:latin typeface="+mn-lt"/>
                <a:ea typeface="+mn-ea"/>
                <a:cs typeface="+mn-cs"/>
              </a:rPr>
              <a:t> (GUI), later using the </a:t>
            </a:r>
            <a:r>
              <a:rPr lang="en-US" sz="1200" b="0" i="0" u="none" strike="noStrike" kern="1200" smtClean="0">
                <a:solidFill>
                  <a:schemeClr val="tx1"/>
                </a:solidFill>
                <a:effectLst/>
                <a:latin typeface="+mn-lt"/>
                <a:ea typeface="+mn-ea"/>
                <a:cs typeface="+mn-cs"/>
                <a:hlinkClick r:id="rId10" tooltip="Desktop metaphor"/>
              </a:rPr>
              <a:t>desktop metaphor</a:t>
            </a:r>
            <a:r>
              <a:rPr lang="en-US" sz="1200" b="0" i="0" kern="1200" smtClean="0">
                <a:solidFill>
                  <a:schemeClr val="tx1"/>
                </a:solidFill>
                <a:effectLst/>
                <a:latin typeface="+mn-lt"/>
                <a:ea typeface="+mn-ea"/>
                <a:cs typeface="+mn-cs"/>
              </a:rPr>
              <a:t>.</a:t>
            </a:r>
            <a:r>
              <a:rPr lang="en-US" sz="1200" b="0" i="0" u="none" strike="noStrike" kern="1200" baseline="30000" smtClean="0">
                <a:solidFill>
                  <a:schemeClr val="tx1"/>
                </a:solidFill>
                <a:effectLst/>
                <a:latin typeface="+mn-lt"/>
                <a:ea typeface="+mn-ea"/>
                <a:cs typeface="+mn-cs"/>
                <a:hlinkClick r:id="rId11"/>
              </a:rPr>
              <a:t>[7]</a:t>
            </a:r>
            <a:r>
              <a:rPr lang="en-US" sz="1200" b="0" i="0" u="none" strike="noStrike" kern="1200" baseline="30000" smtClean="0">
                <a:solidFill>
                  <a:schemeClr val="tx1"/>
                </a:solidFill>
                <a:effectLst/>
                <a:latin typeface="+mn-lt"/>
                <a:ea typeface="+mn-ea"/>
                <a:cs typeface="+mn-cs"/>
                <a:hlinkClick r:id="rId12"/>
              </a:rPr>
              <a:t>[8]</a:t>
            </a:r>
            <a:r>
              <a:rPr lang="en-US" sz="1200" b="0" i="0" kern="1200" smtClean="0">
                <a:solidFill>
                  <a:schemeClr val="tx1"/>
                </a:solidFill>
                <a:effectLst/>
                <a:latin typeface="+mn-lt"/>
                <a:ea typeface="+mn-ea"/>
                <a:cs typeface="+mn-cs"/>
              </a:rPr>
              <a:t> The first machines were introduced on 1 March 1973,</a:t>
            </a:r>
            <a:r>
              <a:rPr lang="en-US" sz="1200" b="0" i="0" u="none" strike="noStrike" kern="1200" baseline="30000" smtClean="0">
                <a:solidFill>
                  <a:schemeClr val="tx1"/>
                </a:solidFill>
                <a:effectLst/>
                <a:latin typeface="+mn-lt"/>
                <a:ea typeface="+mn-ea"/>
                <a:cs typeface="+mn-cs"/>
                <a:hlinkClick r:id="rId13"/>
              </a:rPr>
              <a:t>[9]</a:t>
            </a:r>
            <a:r>
              <a:rPr lang="en-US" sz="1200" b="0" i="0" kern="1200" smtClean="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23</a:t>
            </a:fld>
            <a:endParaRPr lang="en-IN"/>
          </a:p>
        </p:txBody>
      </p:sp>
    </p:spTree>
    <p:extLst>
      <p:ext uri="{BB962C8B-B14F-4D97-AF65-F5344CB8AC3E}">
        <p14:creationId xmlns:p14="http://schemas.microsoft.com/office/powerpoint/2010/main" val="19938308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smtClean="0">
                <a:solidFill>
                  <a:schemeClr val="tx1"/>
                </a:solidFill>
                <a:effectLst/>
                <a:latin typeface="+mn-lt"/>
                <a:ea typeface="+mn-ea"/>
                <a:cs typeface="+mn-cs"/>
              </a:rPr>
              <a:t>David Cannon Evans</a:t>
            </a:r>
            <a:r>
              <a:rPr lang="en-US" sz="1200" b="0" i="0" kern="1200" smtClean="0">
                <a:solidFill>
                  <a:schemeClr val="tx1"/>
                </a:solidFill>
                <a:effectLst/>
                <a:latin typeface="+mn-lt"/>
                <a:ea typeface="+mn-ea"/>
                <a:cs typeface="+mn-cs"/>
              </a:rPr>
              <a:t> (February 24, 1924 – October 3, 1998) was the founder of the </a:t>
            </a:r>
            <a:r>
              <a:rPr lang="en-US" sz="1200" b="0" i="0" u="none" strike="noStrike" kern="1200" smtClean="0">
                <a:solidFill>
                  <a:schemeClr val="tx1"/>
                </a:solidFill>
                <a:effectLst/>
                <a:latin typeface="+mn-lt"/>
                <a:ea typeface="+mn-ea"/>
                <a:cs typeface="+mn-cs"/>
                <a:hlinkClick r:id="rId3" tooltip="Computer science"/>
              </a:rPr>
              <a:t>computer science</a:t>
            </a:r>
            <a:r>
              <a:rPr lang="en-US" sz="1200" b="0" i="0" kern="1200" smtClean="0">
                <a:solidFill>
                  <a:schemeClr val="tx1"/>
                </a:solidFill>
                <a:effectLst/>
                <a:latin typeface="+mn-lt"/>
                <a:ea typeface="+mn-ea"/>
                <a:cs typeface="+mn-cs"/>
              </a:rPr>
              <a:t> department at the </a:t>
            </a:r>
            <a:r>
              <a:rPr lang="en-US" sz="1200" b="0" i="0" u="none" strike="noStrike" kern="1200" smtClean="0">
                <a:solidFill>
                  <a:schemeClr val="tx1"/>
                </a:solidFill>
                <a:effectLst/>
                <a:latin typeface="+mn-lt"/>
                <a:ea typeface="+mn-ea"/>
                <a:cs typeface="+mn-cs"/>
                <a:hlinkClick r:id="rId4" tooltip="University of Utah"/>
              </a:rPr>
              <a:t>University of Utah</a:t>
            </a:r>
            <a:r>
              <a:rPr lang="en-US" sz="1200" b="0" i="0" kern="1200" smtClean="0">
                <a:solidFill>
                  <a:schemeClr val="tx1"/>
                </a:solidFill>
                <a:effectLst/>
                <a:latin typeface="+mn-lt"/>
                <a:ea typeface="+mn-ea"/>
                <a:cs typeface="+mn-cs"/>
              </a:rPr>
              <a:t> and co-founder (with </a:t>
            </a:r>
            <a:r>
              <a:rPr lang="en-US" sz="1200" b="0" i="0" u="none" strike="noStrike" kern="1200" smtClean="0">
                <a:solidFill>
                  <a:schemeClr val="tx1"/>
                </a:solidFill>
                <a:effectLst/>
                <a:latin typeface="+mn-lt"/>
                <a:ea typeface="+mn-ea"/>
                <a:cs typeface="+mn-cs"/>
                <a:hlinkClick r:id="rId5" tooltip="Ivan Sutherland"/>
              </a:rPr>
              <a:t>Ivan Sutherland</a:t>
            </a:r>
            <a:r>
              <a:rPr lang="en-US" sz="1200" b="0" i="0" kern="1200" smtClean="0">
                <a:solidFill>
                  <a:schemeClr val="tx1"/>
                </a:solidFill>
                <a:effectLst/>
                <a:latin typeface="+mn-lt"/>
                <a:ea typeface="+mn-ea"/>
                <a:cs typeface="+mn-cs"/>
              </a:rPr>
              <a:t>) of </a:t>
            </a:r>
            <a:r>
              <a:rPr lang="en-US" sz="1200" b="0" i="0" u="none" strike="noStrike" kern="1200" smtClean="0">
                <a:solidFill>
                  <a:schemeClr val="tx1"/>
                </a:solidFill>
                <a:effectLst/>
                <a:latin typeface="+mn-lt"/>
                <a:ea typeface="+mn-ea"/>
                <a:cs typeface="+mn-cs"/>
                <a:hlinkClick r:id="rId6" tooltip="Evans &amp; Sutherland"/>
              </a:rPr>
              <a:t>Evans &amp; Sutherland</a:t>
            </a:r>
            <a:r>
              <a:rPr lang="en-US" sz="1200" b="0" i="0" kern="1200" smtClean="0">
                <a:solidFill>
                  <a:schemeClr val="tx1"/>
                </a:solidFill>
                <a:effectLst/>
                <a:latin typeface="+mn-lt"/>
                <a:ea typeface="+mn-ea"/>
                <a:cs typeface="+mn-cs"/>
              </a:rPr>
              <a:t>, a computer firm which is known as a pioneer in the domain of </a:t>
            </a:r>
            <a:r>
              <a:rPr lang="en-US" sz="1200" b="0" i="0" u="none" strike="noStrike" kern="1200" smtClean="0">
                <a:solidFill>
                  <a:schemeClr val="tx1"/>
                </a:solidFill>
                <a:effectLst/>
                <a:latin typeface="+mn-lt"/>
                <a:ea typeface="+mn-ea"/>
                <a:cs typeface="+mn-cs"/>
                <a:hlinkClick r:id="rId7" tooltip="Computer-generated imagery"/>
              </a:rPr>
              <a:t>computer-generated imagery</a:t>
            </a:r>
            <a:endParaRPr lang="en-US" sz="1200" b="0" i="0" u="none" strike="noStrike"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The </a:t>
            </a:r>
            <a:r>
              <a:rPr lang="en-US" sz="1200" b="1" i="0" kern="1200" smtClean="0">
                <a:solidFill>
                  <a:schemeClr val="tx1"/>
                </a:solidFill>
                <a:effectLst/>
                <a:latin typeface="+mn-lt"/>
                <a:ea typeface="+mn-ea"/>
                <a:cs typeface="+mn-cs"/>
              </a:rPr>
              <a:t>Xerox Alto</a:t>
            </a:r>
            <a:r>
              <a:rPr lang="en-US" sz="1200" b="0" i="0" kern="1200" smtClean="0">
                <a:solidFill>
                  <a:schemeClr val="tx1"/>
                </a:solidFill>
                <a:effectLst/>
                <a:latin typeface="+mn-lt"/>
                <a:ea typeface="+mn-ea"/>
                <a:cs typeface="+mn-cs"/>
              </a:rPr>
              <a:t> is the first computer designed from its inception to support an </a:t>
            </a:r>
            <a:r>
              <a:rPr lang="en-US" sz="1200" b="0" i="0" u="none" strike="noStrike" kern="1200" smtClean="0">
                <a:solidFill>
                  <a:schemeClr val="tx1"/>
                </a:solidFill>
                <a:effectLst/>
                <a:latin typeface="+mn-lt"/>
                <a:ea typeface="+mn-ea"/>
                <a:cs typeface="+mn-cs"/>
                <a:hlinkClick r:id="rId8" tooltip="Operating system"/>
              </a:rPr>
              <a:t>operating system</a:t>
            </a:r>
            <a:r>
              <a:rPr lang="en-US" sz="1200" b="0" i="0" kern="1200" smtClean="0">
                <a:solidFill>
                  <a:schemeClr val="tx1"/>
                </a:solidFill>
                <a:effectLst/>
                <a:latin typeface="+mn-lt"/>
                <a:ea typeface="+mn-ea"/>
                <a:cs typeface="+mn-cs"/>
              </a:rPr>
              <a:t> based on a </a:t>
            </a:r>
            <a:r>
              <a:rPr lang="en-US" sz="1200" b="0" i="0" u="none" strike="noStrike" kern="1200" smtClean="0">
                <a:solidFill>
                  <a:schemeClr val="tx1"/>
                </a:solidFill>
                <a:effectLst/>
                <a:latin typeface="+mn-lt"/>
                <a:ea typeface="+mn-ea"/>
                <a:cs typeface="+mn-cs"/>
                <a:hlinkClick r:id="rId9" tooltip="Graphical user interface"/>
              </a:rPr>
              <a:t>graphical user interface</a:t>
            </a:r>
            <a:r>
              <a:rPr lang="en-US" sz="1200" b="0" i="0" kern="1200" smtClean="0">
                <a:solidFill>
                  <a:schemeClr val="tx1"/>
                </a:solidFill>
                <a:effectLst/>
                <a:latin typeface="+mn-lt"/>
                <a:ea typeface="+mn-ea"/>
                <a:cs typeface="+mn-cs"/>
              </a:rPr>
              <a:t> (GUI), later using the </a:t>
            </a:r>
            <a:r>
              <a:rPr lang="en-US" sz="1200" b="0" i="0" u="none" strike="noStrike" kern="1200" smtClean="0">
                <a:solidFill>
                  <a:schemeClr val="tx1"/>
                </a:solidFill>
                <a:effectLst/>
                <a:latin typeface="+mn-lt"/>
                <a:ea typeface="+mn-ea"/>
                <a:cs typeface="+mn-cs"/>
                <a:hlinkClick r:id="rId10" tooltip="Desktop metaphor"/>
              </a:rPr>
              <a:t>desktop metaphor</a:t>
            </a:r>
            <a:r>
              <a:rPr lang="en-US" sz="1200" b="0" i="0" kern="1200" smtClean="0">
                <a:solidFill>
                  <a:schemeClr val="tx1"/>
                </a:solidFill>
                <a:effectLst/>
                <a:latin typeface="+mn-lt"/>
                <a:ea typeface="+mn-ea"/>
                <a:cs typeface="+mn-cs"/>
              </a:rPr>
              <a:t>.</a:t>
            </a:r>
            <a:r>
              <a:rPr lang="en-US" sz="1200" b="0" i="0" u="none" strike="noStrike" kern="1200" baseline="30000" smtClean="0">
                <a:solidFill>
                  <a:schemeClr val="tx1"/>
                </a:solidFill>
                <a:effectLst/>
                <a:latin typeface="+mn-lt"/>
                <a:ea typeface="+mn-ea"/>
                <a:cs typeface="+mn-cs"/>
                <a:hlinkClick r:id="rId11"/>
              </a:rPr>
              <a:t>[7]</a:t>
            </a:r>
            <a:r>
              <a:rPr lang="en-US" sz="1200" b="0" i="0" u="none" strike="noStrike" kern="1200" baseline="30000" smtClean="0">
                <a:solidFill>
                  <a:schemeClr val="tx1"/>
                </a:solidFill>
                <a:effectLst/>
                <a:latin typeface="+mn-lt"/>
                <a:ea typeface="+mn-ea"/>
                <a:cs typeface="+mn-cs"/>
                <a:hlinkClick r:id="rId12"/>
              </a:rPr>
              <a:t>[8]</a:t>
            </a:r>
            <a:r>
              <a:rPr lang="en-US" sz="1200" b="0" i="0" kern="1200" smtClean="0">
                <a:solidFill>
                  <a:schemeClr val="tx1"/>
                </a:solidFill>
                <a:effectLst/>
                <a:latin typeface="+mn-lt"/>
                <a:ea typeface="+mn-ea"/>
                <a:cs typeface="+mn-cs"/>
              </a:rPr>
              <a:t> The first machines were introduced on 1 March 1973,</a:t>
            </a:r>
            <a:r>
              <a:rPr lang="en-US" sz="1200" b="0" i="0" u="none" strike="noStrike" kern="1200" baseline="30000" smtClean="0">
                <a:solidFill>
                  <a:schemeClr val="tx1"/>
                </a:solidFill>
                <a:effectLst/>
                <a:latin typeface="+mn-lt"/>
                <a:ea typeface="+mn-ea"/>
                <a:cs typeface="+mn-cs"/>
                <a:hlinkClick r:id="rId13"/>
              </a:rPr>
              <a:t>[9]</a:t>
            </a:r>
            <a:r>
              <a:rPr lang="en-US" sz="1200" b="0" i="0" kern="1200" smtClean="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24</a:t>
            </a:fld>
            <a:endParaRPr lang="en-IN"/>
          </a:p>
        </p:txBody>
      </p:sp>
    </p:spTree>
    <p:extLst>
      <p:ext uri="{BB962C8B-B14F-4D97-AF65-F5344CB8AC3E}">
        <p14:creationId xmlns:p14="http://schemas.microsoft.com/office/powerpoint/2010/main" val="9397948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smtClean="0">
                <a:solidFill>
                  <a:schemeClr val="tx1"/>
                </a:solidFill>
                <a:effectLst/>
                <a:latin typeface="+mn-lt"/>
                <a:ea typeface="+mn-ea"/>
                <a:cs typeface="+mn-cs"/>
              </a:rPr>
              <a:t>David Cannon Evans</a:t>
            </a:r>
            <a:r>
              <a:rPr lang="en-US" sz="1200" b="0" i="0" kern="1200" smtClean="0">
                <a:solidFill>
                  <a:schemeClr val="tx1"/>
                </a:solidFill>
                <a:effectLst/>
                <a:latin typeface="+mn-lt"/>
                <a:ea typeface="+mn-ea"/>
                <a:cs typeface="+mn-cs"/>
              </a:rPr>
              <a:t> (February 24, 1924 – October 3, 1998) was the founder of the </a:t>
            </a:r>
            <a:r>
              <a:rPr lang="en-US" sz="1200" b="0" i="0" u="none" strike="noStrike" kern="1200" smtClean="0">
                <a:solidFill>
                  <a:schemeClr val="tx1"/>
                </a:solidFill>
                <a:effectLst/>
                <a:latin typeface="+mn-lt"/>
                <a:ea typeface="+mn-ea"/>
                <a:cs typeface="+mn-cs"/>
                <a:hlinkClick r:id="rId3" tooltip="Computer science"/>
              </a:rPr>
              <a:t>computer science</a:t>
            </a:r>
            <a:r>
              <a:rPr lang="en-US" sz="1200" b="0" i="0" kern="1200" smtClean="0">
                <a:solidFill>
                  <a:schemeClr val="tx1"/>
                </a:solidFill>
                <a:effectLst/>
                <a:latin typeface="+mn-lt"/>
                <a:ea typeface="+mn-ea"/>
                <a:cs typeface="+mn-cs"/>
              </a:rPr>
              <a:t> department at the </a:t>
            </a:r>
            <a:r>
              <a:rPr lang="en-US" sz="1200" b="0" i="0" u="none" strike="noStrike" kern="1200" smtClean="0">
                <a:solidFill>
                  <a:schemeClr val="tx1"/>
                </a:solidFill>
                <a:effectLst/>
                <a:latin typeface="+mn-lt"/>
                <a:ea typeface="+mn-ea"/>
                <a:cs typeface="+mn-cs"/>
                <a:hlinkClick r:id="rId4" tooltip="University of Utah"/>
              </a:rPr>
              <a:t>University of Utah</a:t>
            </a:r>
            <a:r>
              <a:rPr lang="en-US" sz="1200" b="0" i="0" kern="1200" smtClean="0">
                <a:solidFill>
                  <a:schemeClr val="tx1"/>
                </a:solidFill>
                <a:effectLst/>
                <a:latin typeface="+mn-lt"/>
                <a:ea typeface="+mn-ea"/>
                <a:cs typeface="+mn-cs"/>
              </a:rPr>
              <a:t> and co-founder (with </a:t>
            </a:r>
            <a:r>
              <a:rPr lang="en-US" sz="1200" b="0" i="0" u="none" strike="noStrike" kern="1200" smtClean="0">
                <a:solidFill>
                  <a:schemeClr val="tx1"/>
                </a:solidFill>
                <a:effectLst/>
                <a:latin typeface="+mn-lt"/>
                <a:ea typeface="+mn-ea"/>
                <a:cs typeface="+mn-cs"/>
                <a:hlinkClick r:id="rId5" tooltip="Ivan Sutherland"/>
              </a:rPr>
              <a:t>Ivan Sutherland</a:t>
            </a:r>
            <a:r>
              <a:rPr lang="en-US" sz="1200" b="0" i="0" kern="1200" smtClean="0">
                <a:solidFill>
                  <a:schemeClr val="tx1"/>
                </a:solidFill>
                <a:effectLst/>
                <a:latin typeface="+mn-lt"/>
                <a:ea typeface="+mn-ea"/>
                <a:cs typeface="+mn-cs"/>
              </a:rPr>
              <a:t>) of </a:t>
            </a:r>
            <a:r>
              <a:rPr lang="en-US" sz="1200" b="0" i="0" u="none" strike="noStrike" kern="1200" smtClean="0">
                <a:solidFill>
                  <a:schemeClr val="tx1"/>
                </a:solidFill>
                <a:effectLst/>
                <a:latin typeface="+mn-lt"/>
                <a:ea typeface="+mn-ea"/>
                <a:cs typeface="+mn-cs"/>
                <a:hlinkClick r:id="rId6" tooltip="Evans &amp; Sutherland"/>
              </a:rPr>
              <a:t>Evans &amp; Sutherland</a:t>
            </a:r>
            <a:r>
              <a:rPr lang="en-US" sz="1200" b="0" i="0" kern="1200" smtClean="0">
                <a:solidFill>
                  <a:schemeClr val="tx1"/>
                </a:solidFill>
                <a:effectLst/>
                <a:latin typeface="+mn-lt"/>
                <a:ea typeface="+mn-ea"/>
                <a:cs typeface="+mn-cs"/>
              </a:rPr>
              <a:t>, a computer firm which is known as a pioneer in the domain of </a:t>
            </a:r>
            <a:r>
              <a:rPr lang="en-US" sz="1200" b="0" i="0" u="none" strike="noStrike" kern="1200" smtClean="0">
                <a:solidFill>
                  <a:schemeClr val="tx1"/>
                </a:solidFill>
                <a:effectLst/>
                <a:latin typeface="+mn-lt"/>
                <a:ea typeface="+mn-ea"/>
                <a:cs typeface="+mn-cs"/>
                <a:hlinkClick r:id="rId7" tooltip="Computer-generated imagery"/>
              </a:rPr>
              <a:t>computer-generated imagery</a:t>
            </a:r>
            <a:endParaRPr lang="en-US" sz="1200" b="0" i="0" u="none" strike="noStrike"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The </a:t>
            </a:r>
            <a:r>
              <a:rPr lang="en-US" sz="1200" b="1" i="0" kern="1200" smtClean="0">
                <a:solidFill>
                  <a:schemeClr val="tx1"/>
                </a:solidFill>
                <a:effectLst/>
                <a:latin typeface="+mn-lt"/>
                <a:ea typeface="+mn-ea"/>
                <a:cs typeface="+mn-cs"/>
              </a:rPr>
              <a:t>Xerox Alto</a:t>
            </a:r>
            <a:r>
              <a:rPr lang="en-US" sz="1200" b="0" i="0" kern="1200" smtClean="0">
                <a:solidFill>
                  <a:schemeClr val="tx1"/>
                </a:solidFill>
                <a:effectLst/>
                <a:latin typeface="+mn-lt"/>
                <a:ea typeface="+mn-ea"/>
                <a:cs typeface="+mn-cs"/>
              </a:rPr>
              <a:t> is the first computer designed from its inception to support an </a:t>
            </a:r>
            <a:r>
              <a:rPr lang="en-US" sz="1200" b="0" i="0" u="none" strike="noStrike" kern="1200" smtClean="0">
                <a:solidFill>
                  <a:schemeClr val="tx1"/>
                </a:solidFill>
                <a:effectLst/>
                <a:latin typeface="+mn-lt"/>
                <a:ea typeface="+mn-ea"/>
                <a:cs typeface="+mn-cs"/>
                <a:hlinkClick r:id="rId8" tooltip="Operating system"/>
              </a:rPr>
              <a:t>operating system</a:t>
            </a:r>
            <a:r>
              <a:rPr lang="en-US" sz="1200" b="0" i="0" kern="1200" smtClean="0">
                <a:solidFill>
                  <a:schemeClr val="tx1"/>
                </a:solidFill>
                <a:effectLst/>
                <a:latin typeface="+mn-lt"/>
                <a:ea typeface="+mn-ea"/>
                <a:cs typeface="+mn-cs"/>
              </a:rPr>
              <a:t> based on a </a:t>
            </a:r>
            <a:r>
              <a:rPr lang="en-US" sz="1200" b="0" i="0" u="none" strike="noStrike" kern="1200" smtClean="0">
                <a:solidFill>
                  <a:schemeClr val="tx1"/>
                </a:solidFill>
                <a:effectLst/>
                <a:latin typeface="+mn-lt"/>
                <a:ea typeface="+mn-ea"/>
                <a:cs typeface="+mn-cs"/>
                <a:hlinkClick r:id="rId9" tooltip="Graphical user interface"/>
              </a:rPr>
              <a:t>graphical user interface</a:t>
            </a:r>
            <a:r>
              <a:rPr lang="en-US" sz="1200" b="0" i="0" kern="1200" smtClean="0">
                <a:solidFill>
                  <a:schemeClr val="tx1"/>
                </a:solidFill>
                <a:effectLst/>
                <a:latin typeface="+mn-lt"/>
                <a:ea typeface="+mn-ea"/>
                <a:cs typeface="+mn-cs"/>
              </a:rPr>
              <a:t> (GUI), later using the </a:t>
            </a:r>
            <a:r>
              <a:rPr lang="en-US" sz="1200" b="0" i="0" u="none" strike="noStrike" kern="1200" smtClean="0">
                <a:solidFill>
                  <a:schemeClr val="tx1"/>
                </a:solidFill>
                <a:effectLst/>
                <a:latin typeface="+mn-lt"/>
                <a:ea typeface="+mn-ea"/>
                <a:cs typeface="+mn-cs"/>
                <a:hlinkClick r:id="rId10" tooltip="Desktop metaphor"/>
              </a:rPr>
              <a:t>desktop metaphor</a:t>
            </a:r>
            <a:r>
              <a:rPr lang="en-US" sz="1200" b="0" i="0" kern="1200" smtClean="0">
                <a:solidFill>
                  <a:schemeClr val="tx1"/>
                </a:solidFill>
                <a:effectLst/>
                <a:latin typeface="+mn-lt"/>
                <a:ea typeface="+mn-ea"/>
                <a:cs typeface="+mn-cs"/>
              </a:rPr>
              <a:t>.</a:t>
            </a:r>
            <a:r>
              <a:rPr lang="en-US" sz="1200" b="0" i="0" u="none" strike="noStrike" kern="1200" baseline="30000" smtClean="0">
                <a:solidFill>
                  <a:schemeClr val="tx1"/>
                </a:solidFill>
                <a:effectLst/>
                <a:latin typeface="+mn-lt"/>
                <a:ea typeface="+mn-ea"/>
                <a:cs typeface="+mn-cs"/>
                <a:hlinkClick r:id="rId11"/>
              </a:rPr>
              <a:t>[7]</a:t>
            </a:r>
            <a:r>
              <a:rPr lang="en-US" sz="1200" b="0" i="0" u="none" strike="noStrike" kern="1200" baseline="30000" smtClean="0">
                <a:solidFill>
                  <a:schemeClr val="tx1"/>
                </a:solidFill>
                <a:effectLst/>
                <a:latin typeface="+mn-lt"/>
                <a:ea typeface="+mn-ea"/>
                <a:cs typeface="+mn-cs"/>
                <a:hlinkClick r:id="rId12"/>
              </a:rPr>
              <a:t>[8]</a:t>
            </a:r>
            <a:r>
              <a:rPr lang="en-US" sz="1200" b="0" i="0" kern="1200" smtClean="0">
                <a:solidFill>
                  <a:schemeClr val="tx1"/>
                </a:solidFill>
                <a:effectLst/>
                <a:latin typeface="+mn-lt"/>
                <a:ea typeface="+mn-ea"/>
                <a:cs typeface="+mn-cs"/>
              </a:rPr>
              <a:t> The first machines were introduced on 1 March 1973,</a:t>
            </a:r>
            <a:r>
              <a:rPr lang="en-US" sz="1200" b="0" i="0" u="none" strike="noStrike" kern="1200" baseline="30000" smtClean="0">
                <a:solidFill>
                  <a:schemeClr val="tx1"/>
                </a:solidFill>
                <a:effectLst/>
                <a:latin typeface="+mn-lt"/>
                <a:ea typeface="+mn-ea"/>
                <a:cs typeface="+mn-cs"/>
                <a:hlinkClick r:id="rId13"/>
              </a:rPr>
              <a:t>[9]</a:t>
            </a:r>
            <a:r>
              <a:rPr lang="en-US" sz="1200" b="0" i="0" kern="1200" smtClean="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25</a:t>
            </a:fld>
            <a:endParaRPr lang="en-IN"/>
          </a:p>
        </p:txBody>
      </p:sp>
    </p:spTree>
    <p:extLst>
      <p:ext uri="{BB962C8B-B14F-4D97-AF65-F5344CB8AC3E}">
        <p14:creationId xmlns:p14="http://schemas.microsoft.com/office/powerpoint/2010/main" val="11704015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smtClean="0">
                <a:solidFill>
                  <a:schemeClr val="tx1"/>
                </a:solidFill>
                <a:effectLst/>
                <a:latin typeface="+mn-lt"/>
                <a:ea typeface="+mn-ea"/>
                <a:cs typeface="+mn-cs"/>
              </a:rPr>
              <a:t>David Cannon Evans</a:t>
            </a:r>
            <a:r>
              <a:rPr lang="en-US" sz="1200" b="0" i="0" kern="1200" smtClean="0">
                <a:solidFill>
                  <a:schemeClr val="tx1"/>
                </a:solidFill>
                <a:effectLst/>
                <a:latin typeface="+mn-lt"/>
                <a:ea typeface="+mn-ea"/>
                <a:cs typeface="+mn-cs"/>
              </a:rPr>
              <a:t> (February 24, 1924 – October 3, 1998) was the founder of the </a:t>
            </a:r>
            <a:r>
              <a:rPr lang="en-US" sz="1200" b="0" i="0" u="none" strike="noStrike" kern="1200" smtClean="0">
                <a:solidFill>
                  <a:schemeClr val="tx1"/>
                </a:solidFill>
                <a:effectLst/>
                <a:latin typeface="+mn-lt"/>
                <a:ea typeface="+mn-ea"/>
                <a:cs typeface="+mn-cs"/>
                <a:hlinkClick r:id="rId3" tooltip="Computer science"/>
              </a:rPr>
              <a:t>computer science</a:t>
            </a:r>
            <a:r>
              <a:rPr lang="en-US" sz="1200" b="0" i="0" kern="1200" smtClean="0">
                <a:solidFill>
                  <a:schemeClr val="tx1"/>
                </a:solidFill>
                <a:effectLst/>
                <a:latin typeface="+mn-lt"/>
                <a:ea typeface="+mn-ea"/>
                <a:cs typeface="+mn-cs"/>
              </a:rPr>
              <a:t> department at the </a:t>
            </a:r>
            <a:r>
              <a:rPr lang="en-US" sz="1200" b="0" i="0" u="none" strike="noStrike" kern="1200" smtClean="0">
                <a:solidFill>
                  <a:schemeClr val="tx1"/>
                </a:solidFill>
                <a:effectLst/>
                <a:latin typeface="+mn-lt"/>
                <a:ea typeface="+mn-ea"/>
                <a:cs typeface="+mn-cs"/>
                <a:hlinkClick r:id="rId4" tooltip="University of Utah"/>
              </a:rPr>
              <a:t>University of Utah</a:t>
            </a:r>
            <a:r>
              <a:rPr lang="en-US" sz="1200" b="0" i="0" kern="1200" smtClean="0">
                <a:solidFill>
                  <a:schemeClr val="tx1"/>
                </a:solidFill>
                <a:effectLst/>
                <a:latin typeface="+mn-lt"/>
                <a:ea typeface="+mn-ea"/>
                <a:cs typeface="+mn-cs"/>
              </a:rPr>
              <a:t> and co-founder (with </a:t>
            </a:r>
            <a:r>
              <a:rPr lang="en-US" sz="1200" b="0" i="0" u="none" strike="noStrike" kern="1200" smtClean="0">
                <a:solidFill>
                  <a:schemeClr val="tx1"/>
                </a:solidFill>
                <a:effectLst/>
                <a:latin typeface="+mn-lt"/>
                <a:ea typeface="+mn-ea"/>
                <a:cs typeface="+mn-cs"/>
                <a:hlinkClick r:id="rId5" tooltip="Ivan Sutherland"/>
              </a:rPr>
              <a:t>Ivan Sutherland</a:t>
            </a:r>
            <a:r>
              <a:rPr lang="en-US" sz="1200" b="0" i="0" kern="1200" smtClean="0">
                <a:solidFill>
                  <a:schemeClr val="tx1"/>
                </a:solidFill>
                <a:effectLst/>
                <a:latin typeface="+mn-lt"/>
                <a:ea typeface="+mn-ea"/>
                <a:cs typeface="+mn-cs"/>
              </a:rPr>
              <a:t>) of </a:t>
            </a:r>
            <a:r>
              <a:rPr lang="en-US" sz="1200" b="0" i="0" u="none" strike="noStrike" kern="1200" smtClean="0">
                <a:solidFill>
                  <a:schemeClr val="tx1"/>
                </a:solidFill>
                <a:effectLst/>
                <a:latin typeface="+mn-lt"/>
                <a:ea typeface="+mn-ea"/>
                <a:cs typeface="+mn-cs"/>
                <a:hlinkClick r:id="rId6" tooltip="Evans &amp; Sutherland"/>
              </a:rPr>
              <a:t>Evans &amp; Sutherland</a:t>
            </a:r>
            <a:r>
              <a:rPr lang="en-US" sz="1200" b="0" i="0" kern="1200" smtClean="0">
                <a:solidFill>
                  <a:schemeClr val="tx1"/>
                </a:solidFill>
                <a:effectLst/>
                <a:latin typeface="+mn-lt"/>
                <a:ea typeface="+mn-ea"/>
                <a:cs typeface="+mn-cs"/>
              </a:rPr>
              <a:t>, a computer firm which is known as a pioneer in the domain of </a:t>
            </a:r>
            <a:r>
              <a:rPr lang="en-US" sz="1200" b="0" i="0" u="none" strike="noStrike" kern="1200" smtClean="0">
                <a:solidFill>
                  <a:schemeClr val="tx1"/>
                </a:solidFill>
                <a:effectLst/>
                <a:latin typeface="+mn-lt"/>
                <a:ea typeface="+mn-ea"/>
                <a:cs typeface="+mn-cs"/>
                <a:hlinkClick r:id="rId7" tooltip="Computer-generated imagery"/>
              </a:rPr>
              <a:t>computer-generated imagery</a:t>
            </a:r>
            <a:endParaRPr lang="en-US" sz="1200" b="0" i="0" u="none" strike="noStrike"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The </a:t>
            </a:r>
            <a:r>
              <a:rPr lang="en-US" sz="1200" b="1" i="0" kern="1200" smtClean="0">
                <a:solidFill>
                  <a:schemeClr val="tx1"/>
                </a:solidFill>
                <a:effectLst/>
                <a:latin typeface="+mn-lt"/>
                <a:ea typeface="+mn-ea"/>
                <a:cs typeface="+mn-cs"/>
              </a:rPr>
              <a:t>Xerox Alto</a:t>
            </a:r>
            <a:r>
              <a:rPr lang="en-US" sz="1200" b="0" i="0" kern="1200" smtClean="0">
                <a:solidFill>
                  <a:schemeClr val="tx1"/>
                </a:solidFill>
                <a:effectLst/>
                <a:latin typeface="+mn-lt"/>
                <a:ea typeface="+mn-ea"/>
                <a:cs typeface="+mn-cs"/>
              </a:rPr>
              <a:t> is the first computer designed from its inception to support an </a:t>
            </a:r>
            <a:r>
              <a:rPr lang="en-US" sz="1200" b="0" i="0" u="none" strike="noStrike" kern="1200" smtClean="0">
                <a:solidFill>
                  <a:schemeClr val="tx1"/>
                </a:solidFill>
                <a:effectLst/>
                <a:latin typeface="+mn-lt"/>
                <a:ea typeface="+mn-ea"/>
                <a:cs typeface="+mn-cs"/>
                <a:hlinkClick r:id="rId8" tooltip="Operating system"/>
              </a:rPr>
              <a:t>operating system</a:t>
            </a:r>
            <a:r>
              <a:rPr lang="en-US" sz="1200" b="0" i="0" kern="1200" smtClean="0">
                <a:solidFill>
                  <a:schemeClr val="tx1"/>
                </a:solidFill>
                <a:effectLst/>
                <a:latin typeface="+mn-lt"/>
                <a:ea typeface="+mn-ea"/>
                <a:cs typeface="+mn-cs"/>
              </a:rPr>
              <a:t> based on a </a:t>
            </a:r>
            <a:r>
              <a:rPr lang="en-US" sz="1200" b="0" i="0" u="none" strike="noStrike" kern="1200" smtClean="0">
                <a:solidFill>
                  <a:schemeClr val="tx1"/>
                </a:solidFill>
                <a:effectLst/>
                <a:latin typeface="+mn-lt"/>
                <a:ea typeface="+mn-ea"/>
                <a:cs typeface="+mn-cs"/>
                <a:hlinkClick r:id="rId9" tooltip="Graphical user interface"/>
              </a:rPr>
              <a:t>graphical user interface</a:t>
            </a:r>
            <a:r>
              <a:rPr lang="en-US" sz="1200" b="0" i="0" kern="1200" smtClean="0">
                <a:solidFill>
                  <a:schemeClr val="tx1"/>
                </a:solidFill>
                <a:effectLst/>
                <a:latin typeface="+mn-lt"/>
                <a:ea typeface="+mn-ea"/>
                <a:cs typeface="+mn-cs"/>
              </a:rPr>
              <a:t> (GUI), later using the </a:t>
            </a:r>
            <a:r>
              <a:rPr lang="en-US" sz="1200" b="0" i="0" u="none" strike="noStrike" kern="1200" smtClean="0">
                <a:solidFill>
                  <a:schemeClr val="tx1"/>
                </a:solidFill>
                <a:effectLst/>
                <a:latin typeface="+mn-lt"/>
                <a:ea typeface="+mn-ea"/>
                <a:cs typeface="+mn-cs"/>
                <a:hlinkClick r:id="rId10" tooltip="Desktop metaphor"/>
              </a:rPr>
              <a:t>desktop metaphor</a:t>
            </a:r>
            <a:r>
              <a:rPr lang="en-US" sz="1200" b="0" i="0" kern="1200" smtClean="0">
                <a:solidFill>
                  <a:schemeClr val="tx1"/>
                </a:solidFill>
                <a:effectLst/>
                <a:latin typeface="+mn-lt"/>
                <a:ea typeface="+mn-ea"/>
                <a:cs typeface="+mn-cs"/>
              </a:rPr>
              <a:t>.</a:t>
            </a:r>
            <a:r>
              <a:rPr lang="en-US" sz="1200" b="0" i="0" u="none" strike="noStrike" kern="1200" baseline="30000" smtClean="0">
                <a:solidFill>
                  <a:schemeClr val="tx1"/>
                </a:solidFill>
                <a:effectLst/>
                <a:latin typeface="+mn-lt"/>
                <a:ea typeface="+mn-ea"/>
                <a:cs typeface="+mn-cs"/>
                <a:hlinkClick r:id="rId11"/>
              </a:rPr>
              <a:t>[7]</a:t>
            </a:r>
            <a:r>
              <a:rPr lang="en-US" sz="1200" b="0" i="0" u="none" strike="noStrike" kern="1200" baseline="30000" smtClean="0">
                <a:solidFill>
                  <a:schemeClr val="tx1"/>
                </a:solidFill>
                <a:effectLst/>
                <a:latin typeface="+mn-lt"/>
                <a:ea typeface="+mn-ea"/>
                <a:cs typeface="+mn-cs"/>
                <a:hlinkClick r:id="rId12"/>
              </a:rPr>
              <a:t>[8]</a:t>
            </a:r>
            <a:r>
              <a:rPr lang="en-US" sz="1200" b="0" i="0" kern="1200" smtClean="0">
                <a:solidFill>
                  <a:schemeClr val="tx1"/>
                </a:solidFill>
                <a:effectLst/>
                <a:latin typeface="+mn-lt"/>
                <a:ea typeface="+mn-ea"/>
                <a:cs typeface="+mn-cs"/>
              </a:rPr>
              <a:t> The first machines were introduced on 1 March 1973,</a:t>
            </a:r>
            <a:r>
              <a:rPr lang="en-US" sz="1200" b="0" i="0" u="none" strike="noStrike" kern="1200" baseline="30000" smtClean="0">
                <a:solidFill>
                  <a:schemeClr val="tx1"/>
                </a:solidFill>
                <a:effectLst/>
                <a:latin typeface="+mn-lt"/>
                <a:ea typeface="+mn-ea"/>
                <a:cs typeface="+mn-cs"/>
                <a:hlinkClick r:id="rId13"/>
              </a:rPr>
              <a:t>[9]</a:t>
            </a:r>
            <a:r>
              <a:rPr lang="en-US" sz="1200" b="0" i="0" kern="1200" smtClean="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26</a:t>
            </a:fld>
            <a:endParaRPr lang="en-IN"/>
          </a:p>
        </p:txBody>
      </p:sp>
    </p:spTree>
    <p:extLst>
      <p:ext uri="{BB962C8B-B14F-4D97-AF65-F5344CB8AC3E}">
        <p14:creationId xmlns:p14="http://schemas.microsoft.com/office/powerpoint/2010/main" val="3052401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smtClean="0">
                <a:solidFill>
                  <a:schemeClr val="tx1"/>
                </a:solidFill>
                <a:effectLst/>
                <a:latin typeface="+mn-lt"/>
                <a:ea typeface="+mn-ea"/>
                <a:cs typeface="+mn-cs"/>
              </a:rPr>
              <a:t>David Cannon Evans</a:t>
            </a:r>
            <a:r>
              <a:rPr lang="en-US" sz="1200" b="0" i="0" kern="1200" smtClean="0">
                <a:solidFill>
                  <a:schemeClr val="tx1"/>
                </a:solidFill>
                <a:effectLst/>
                <a:latin typeface="+mn-lt"/>
                <a:ea typeface="+mn-ea"/>
                <a:cs typeface="+mn-cs"/>
              </a:rPr>
              <a:t> (February 24, 1924 – October 3, 1998) was the founder of the </a:t>
            </a:r>
            <a:r>
              <a:rPr lang="en-US" sz="1200" b="0" i="0" u="none" strike="noStrike" kern="1200" smtClean="0">
                <a:solidFill>
                  <a:schemeClr val="tx1"/>
                </a:solidFill>
                <a:effectLst/>
                <a:latin typeface="+mn-lt"/>
                <a:ea typeface="+mn-ea"/>
                <a:cs typeface="+mn-cs"/>
                <a:hlinkClick r:id="rId3" tooltip="Computer science"/>
              </a:rPr>
              <a:t>computer science</a:t>
            </a:r>
            <a:r>
              <a:rPr lang="en-US" sz="1200" b="0" i="0" kern="1200" smtClean="0">
                <a:solidFill>
                  <a:schemeClr val="tx1"/>
                </a:solidFill>
                <a:effectLst/>
                <a:latin typeface="+mn-lt"/>
                <a:ea typeface="+mn-ea"/>
                <a:cs typeface="+mn-cs"/>
              </a:rPr>
              <a:t> department at the </a:t>
            </a:r>
            <a:r>
              <a:rPr lang="en-US" sz="1200" b="0" i="0" u="none" strike="noStrike" kern="1200" smtClean="0">
                <a:solidFill>
                  <a:schemeClr val="tx1"/>
                </a:solidFill>
                <a:effectLst/>
                <a:latin typeface="+mn-lt"/>
                <a:ea typeface="+mn-ea"/>
                <a:cs typeface="+mn-cs"/>
                <a:hlinkClick r:id="rId4" tooltip="University of Utah"/>
              </a:rPr>
              <a:t>University of Utah</a:t>
            </a:r>
            <a:r>
              <a:rPr lang="en-US" sz="1200" b="0" i="0" kern="1200" smtClean="0">
                <a:solidFill>
                  <a:schemeClr val="tx1"/>
                </a:solidFill>
                <a:effectLst/>
                <a:latin typeface="+mn-lt"/>
                <a:ea typeface="+mn-ea"/>
                <a:cs typeface="+mn-cs"/>
              </a:rPr>
              <a:t> and co-founder (with </a:t>
            </a:r>
            <a:r>
              <a:rPr lang="en-US" sz="1200" b="0" i="0" u="none" strike="noStrike" kern="1200" smtClean="0">
                <a:solidFill>
                  <a:schemeClr val="tx1"/>
                </a:solidFill>
                <a:effectLst/>
                <a:latin typeface="+mn-lt"/>
                <a:ea typeface="+mn-ea"/>
                <a:cs typeface="+mn-cs"/>
                <a:hlinkClick r:id="rId5" tooltip="Ivan Sutherland"/>
              </a:rPr>
              <a:t>Ivan Sutherland</a:t>
            </a:r>
            <a:r>
              <a:rPr lang="en-US" sz="1200" b="0" i="0" kern="1200" smtClean="0">
                <a:solidFill>
                  <a:schemeClr val="tx1"/>
                </a:solidFill>
                <a:effectLst/>
                <a:latin typeface="+mn-lt"/>
                <a:ea typeface="+mn-ea"/>
                <a:cs typeface="+mn-cs"/>
              </a:rPr>
              <a:t>) of </a:t>
            </a:r>
            <a:r>
              <a:rPr lang="en-US" sz="1200" b="0" i="0" u="none" strike="noStrike" kern="1200" smtClean="0">
                <a:solidFill>
                  <a:schemeClr val="tx1"/>
                </a:solidFill>
                <a:effectLst/>
                <a:latin typeface="+mn-lt"/>
                <a:ea typeface="+mn-ea"/>
                <a:cs typeface="+mn-cs"/>
                <a:hlinkClick r:id="rId6" tooltip="Evans &amp; Sutherland"/>
              </a:rPr>
              <a:t>Evans &amp; Sutherland</a:t>
            </a:r>
            <a:r>
              <a:rPr lang="en-US" sz="1200" b="0" i="0" kern="1200" smtClean="0">
                <a:solidFill>
                  <a:schemeClr val="tx1"/>
                </a:solidFill>
                <a:effectLst/>
                <a:latin typeface="+mn-lt"/>
                <a:ea typeface="+mn-ea"/>
                <a:cs typeface="+mn-cs"/>
              </a:rPr>
              <a:t>, a computer firm which is known as a pioneer in the domain of </a:t>
            </a:r>
            <a:r>
              <a:rPr lang="en-US" sz="1200" b="0" i="0" u="none" strike="noStrike" kern="1200" smtClean="0">
                <a:solidFill>
                  <a:schemeClr val="tx1"/>
                </a:solidFill>
                <a:effectLst/>
                <a:latin typeface="+mn-lt"/>
                <a:ea typeface="+mn-ea"/>
                <a:cs typeface="+mn-cs"/>
                <a:hlinkClick r:id="rId7" tooltip="Computer-generated imagery"/>
              </a:rPr>
              <a:t>computer-generated imagery</a:t>
            </a:r>
            <a:endParaRPr lang="en-US" sz="1200" b="0" i="0" u="none" strike="noStrike"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The </a:t>
            </a:r>
            <a:r>
              <a:rPr lang="en-US" sz="1200" b="1" i="0" kern="1200" smtClean="0">
                <a:solidFill>
                  <a:schemeClr val="tx1"/>
                </a:solidFill>
                <a:effectLst/>
                <a:latin typeface="+mn-lt"/>
                <a:ea typeface="+mn-ea"/>
                <a:cs typeface="+mn-cs"/>
              </a:rPr>
              <a:t>Xerox Alto</a:t>
            </a:r>
            <a:r>
              <a:rPr lang="en-US" sz="1200" b="0" i="0" kern="1200" smtClean="0">
                <a:solidFill>
                  <a:schemeClr val="tx1"/>
                </a:solidFill>
                <a:effectLst/>
                <a:latin typeface="+mn-lt"/>
                <a:ea typeface="+mn-ea"/>
                <a:cs typeface="+mn-cs"/>
              </a:rPr>
              <a:t> is the first computer designed from its inception to support an </a:t>
            </a:r>
            <a:r>
              <a:rPr lang="en-US" sz="1200" b="0" i="0" u="none" strike="noStrike" kern="1200" smtClean="0">
                <a:solidFill>
                  <a:schemeClr val="tx1"/>
                </a:solidFill>
                <a:effectLst/>
                <a:latin typeface="+mn-lt"/>
                <a:ea typeface="+mn-ea"/>
                <a:cs typeface="+mn-cs"/>
                <a:hlinkClick r:id="rId8" tooltip="Operating system"/>
              </a:rPr>
              <a:t>operating system</a:t>
            </a:r>
            <a:r>
              <a:rPr lang="en-US" sz="1200" b="0" i="0" kern="1200" smtClean="0">
                <a:solidFill>
                  <a:schemeClr val="tx1"/>
                </a:solidFill>
                <a:effectLst/>
                <a:latin typeface="+mn-lt"/>
                <a:ea typeface="+mn-ea"/>
                <a:cs typeface="+mn-cs"/>
              </a:rPr>
              <a:t> based on a </a:t>
            </a:r>
            <a:r>
              <a:rPr lang="en-US" sz="1200" b="0" i="0" u="none" strike="noStrike" kern="1200" smtClean="0">
                <a:solidFill>
                  <a:schemeClr val="tx1"/>
                </a:solidFill>
                <a:effectLst/>
                <a:latin typeface="+mn-lt"/>
                <a:ea typeface="+mn-ea"/>
                <a:cs typeface="+mn-cs"/>
                <a:hlinkClick r:id="rId9" tooltip="Graphical user interface"/>
              </a:rPr>
              <a:t>graphical user interface</a:t>
            </a:r>
            <a:r>
              <a:rPr lang="en-US" sz="1200" b="0" i="0" kern="1200" smtClean="0">
                <a:solidFill>
                  <a:schemeClr val="tx1"/>
                </a:solidFill>
                <a:effectLst/>
                <a:latin typeface="+mn-lt"/>
                <a:ea typeface="+mn-ea"/>
                <a:cs typeface="+mn-cs"/>
              </a:rPr>
              <a:t> (GUI), later using the </a:t>
            </a:r>
            <a:r>
              <a:rPr lang="en-US" sz="1200" b="0" i="0" u="none" strike="noStrike" kern="1200" smtClean="0">
                <a:solidFill>
                  <a:schemeClr val="tx1"/>
                </a:solidFill>
                <a:effectLst/>
                <a:latin typeface="+mn-lt"/>
                <a:ea typeface="+mn-ea"/>
                <a:cs typeface="+mn-cs"/>
                <a:hlinkClick r:id="rId10" tooltip="Desktop metaphor"/>
              </a:rPr>
              <a:t>desktop metaphor</a:t>
            </a:r>
            <a:r>
              <a:rPr lang="en-US" sz="1200" b="0" i="0" kern="1200" smtClean="0">
                <a:solidFill>
                  <a:schemeClr val="tx1"/>
                </a:solidFill>
                <a:effectLst/>
                <a:latin typeface="+mn-lt"/>
                <a:ea typeface="+mn-ea"/>
                <a:cs typeface="+mn-cs"/>
              </a:rPr>
              <a:t>.</a:t>
            </a:r>
            <a:r>
              <a:rPr lang="en-US" sz="1200" b="0" i="0" u="none" strike="noStrike" kern="1200" baseline="30000" smtClean="0">
                <a:solidFill>
                  <a:schemeClr val="tx1"/>
                </a:solidFill>
                <a:effectLst/>
                <a:latin typeface="+mn-lt"/>
                <a:ea typeface="+mn-ea"/>
                <a:cs typeface="+mn-cs"/>
                <a:hlinkClick r:id="rId11"/>
              </a:rPr>
              <a:t>[7]</a:t>
            </a:r>
            <a:r>
              <a:rPr lang="en-US" sz="1200" b="0" i="0" u="none" strike="noStrike" kern="1200" baseline="30000" smtClean="0">
                <a:solidFill>
                  <a:schemeClr val="tx1"/>
                </a:solidFill>
                <a:effectLst/>
                <a:latin typeface="+mn-lt"/>
                <a:ea typeface="+mn-ea"/>
                <a:cs typeface="+mn-cs"/>
                <a:hlinkClick r:id="rId12"/>
              </a:rPr>
              <a:t>[8]</a:t>
            </a:r>
            <a:r>
              <a:rPr lang="en-US" sz="1200" b="0" i="0" kern="1200" smtClean="0">
                <a:solidFill>
                  <a:schemeClr val="tx1"/>
                </a:solidFill>
                <a:effectLst/>
                <a:latin typeface="+mn-lt"/>
                <a:ea typeface="+mn-ea"/>
                <a:cs typeface="+mn-cs"/>
              </a:rPr>
              <a:t> The first machines were introduced on 1 March 1973,</a:t>
            </a:r>
            <a:r>
              <a:rPr lang="en-US" sz="1200" b="0" i="0" u="none" strike="noStrike" kern="1200" baseline="30000" smtClean="0">
                <a:solidFill>
                  <a:schemeClr val="tx1"/>
                </a:solidFill>
                <a:effectLst/>
                <a:latin typeface="+mn-lt"/>
                <a:ea typeface="+mn-ea"/>
                <a:cs typeface="+mn-cs"/>
                <a:hlinkClick r:id="rId13"/>
              </a:rPr>
              <a:t>[9]</a:t>
            </a:r>
            <a:r>
              <a:rPr lang="en-US" sz="1200" b="0" i="0" kern="1200" smtClean="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3</a:t>
            </a:fld>
            <a:endParaRPr lang="en-IN"/>
          </a:p>
        </p:txBody>
      </p:sp>
    </p:spTree>
    <p:extLst>
      <p:ext uri="{BB962C8B-B14F-4D97-AF65-F5344CB8AC3E}">
        <p14:creationId xmlns:p14="http://schemas.microsoft.com/office/powerpoint/2010/main" val="2338025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smtClean="0">
                <a:solidFill>
                  <a:schemeClr val="tx1"/>
                </a:solidFill>
                <a:effectLst/>
                <a:latin typeface="+mn-lt"/>
                <a:ea typeface="+mn-ea"/>
                <a:cs typeface="+mn-cs"/>
              </a:rPr>
              <a:t>David Cannon Evans</a:t>
            </a:r>
            <a:r>
              <a:rPr lang="en-US" sz="1200" b="0" i="0" kern="1200" smtClean="0">
                <a:solidFill>
                  <a:schemeClr val="tx1"/>
                </a:solidFill>
                <a:effectLst/>
                <a:latin typeface="+mn-lt"/>
                <a:ea typeface="+mn-ea"/>
                <a:cs typeface="+mn-cs"/>
              </a:rPr>
              <a:t> (February 24, 1924 – October 3, 1998) was the founder of the </a:t>
            </a:r>
            <a:r>
              <a:rPr lang="en-US" sz="1200" b="0" i="0" u="none" strike="noStrike" kern="1200" smtClean="0">
                <a:solidFill>
                  <a:schemeClr val="tx1"/>
                </a:solidFill>
                <a:effectLst/>
                <a:latin typeface="+mn-lt"/>
                <a:ea typeface="+mn-ea"/>
                <a:cs typeface="+mn-cs"/>
                <a:hlinkClick r:id="rId3" tooltip="Computer science"/>
              </a:rPr>
              <a:t>computer science</a:t>
            </a:r>
            <a:r>
              <a:rPr lang="en-US" sz="1200" b="0" i="0" kern="1200" smtClean="0">
                <a:solidFill>
                  <a:schemeClr val="tx1"/>
                </a:solidFill>
                <a:effectLst/>
                <a:latin typeface="+mn-lt"/>
                <a:ea typeface="+mn-ea"/>
                <a:cs typeface="+mn-cs"/>
              </a:rPr>
              <a:t> department at the </a:t>
            </a:r>
            <a:r>
              <a:rPr lang="en-US" sz="1200" b="0" i="0" u="none" strike="noStrike" kern="1200" smtClean="0">
                <a:solidFill>
                  <a:schemeClr val="tx1"/>
                </a:solidFill>
                <a:effectLst/>
                <a:latin typeface="+mn-lt"/>
                <a:ea typeface="+mn-ea"/>
                <a:cs typeface="+mn-cs"/>
                <a:hlinkClick r:id="rId4" tooltip="University of Utah"/>
              </a:rPr>
              <a:t>University of Utah</a:t>
            </a:r>
            <a:r>
              <a:rPr lang="en-US" sz="1200" b="0" i="0" kern="1200" smtClean="0">
                <a:solidFill>
                  <a:schemeClr val="tx1"/>
                </a:solidFill>
                <a:effectLst/>
                <a:latin typeface="+mn-lt"/>
                <a:ea typeface="+mn-ea"/>
                <a:cs typeface="+mn-cs"/>
              </a:rPr>
              <a:t> and co-founder (with </a:t>
            </a:r>
            <a:r>
              <a:rPr lang="en-US" sz="1200" b="0" i="0" u="none" strike="noStrike" kern="1200" smtClean="0">
                <a:solidFill>
                  <a:schemeClr val="tx1"/>
                </a:solidFill>
                <a:effectLst/>
                <a:latin typeface="+mn-lt"/>
                <a:ea typeface="+mn-ea"/>
                <a:cs typeface="+mn-cs"/>
                <a:hlinkClick r:id="rId5" tooltip="Ivan Sutherland"/>
              </a:rPr>
              <a:t>Ivan Sutherland</a:t>
            </a:r>
            <a:r>
              <a:rPr lang="en-US" sz="1200" b="0" i="0" kern="1200" smtClean="0">
                <a:solidFill>
                  <a:schemeClr val="tx1"/>
                </a:solidFill>
                <a:effectLst/>
                <a:latin typeface="+mn-lt"/>
                <a:ea typeface="+mn-ea"/>
                <a:cs typeface="+mn-cs"/>
              </a:rPr>
              <a:t>) of </a:t>
            </a:r>
            <a:r>
              <a:rPr lang="en-US" sz="1200" b="0" i="0" u="none" strike="noStrike" kern="1200" smtClean="0">
                <a:solidFill>
                  <a:schemeClr val="tx1"/>
                </a:solidFill>
                <a:effectLst/>
                <a:latin typeface="+mn-lt"/>
                <a:ea typeface="+mn-ea"/>
                <a:cs typeface="+mn-cs"/>
                <a:hlinkClick r:id="rId6" tooltip="Evans &amp; Sutherland"/>
              </a:rPr>
              <a:t>Evans &amp; Sutherland</a:t>
            </a:r>
            <a:r>
              <a:rPr lang="en-US" sz="1200" b="0" i="0" kern="1200" smtClean="0">
                <a:solidFill>
                  <a:schemeClr val="tx1"/>
                </a:solidFill>
                <a:effectLst/>
                <a:latin typeface="+mn-lt"/>
                <a:ea typeface="+mn-ea"/>
                <a:cs typeface="+mn-cs"/>
              </a:rPr>
              <a:t>, a computer firm which is known as a pioneer in the domain of </a:t>
            </a:r>
            <a:r>
              <a:rPr lang="en-US" sz="1200" b="0" i="0" u="none" strike="noStrike" kern="1200" smtClean="0">
                <a:solidFill>
                  <a:schemeClr val="tx1"/>
                </a:solidFill>
                <a:effectLst/>
                <a:latin typeface="+mn-lt"/>
                <a:ea typeface="+mn-ea"/>
                <a:cs typeface="+mn-cs"/>
                <a:hlinkClick r:id="rId7" tooltip="Computer-generated imagery"/>
              </a:rPr>
              <a:t>computer-generated imagery</a:t>
            </a:r>
            <a:endParaRPr lang="en-US" sz="1200" b="0" i="0" u="none" strike="noStrike"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The </a:t>
            </a:r>
            <a:r>
              <a:rPr lang="en-US" sz="1200" b="1" i="0" kern="1200" smtClean="0">
                <a:solidFill>
                  <a:schemeClr val="tx1"/>
                </a:solidFill>
                <a:effectLst/>
                <a:latin typeface="+mn-lt"/>
                <a:ea typeface="+mn-ea"/>
                <a:cs typeface="+mn-cs"/>
              </a:rPr>
              <a:t>Xerox Alto</a:t>
            </a:r>
            <a:r>
              <a:rPr lang="en-US" sz="1200" b="0" i="0" kern="1200" smtClean="0">
                <a:solidFill>
                  <a:schemeClr val="tx1"/>
                </a:solidFill>
                <a:effectLst/>
                <a:latin typeface="+mn-lt"/>
                <a:ea typeface="+mn-ea"/>
                <a:cs typeface="+mn-cs"/>
              </a:rPr>
              <a:t> is the first computer designed from its inception to support an </a:t>
            </a:r>
            <a:r>
              <a:rPr lang="en-US" sz="1200" b="0" i="0" u="none" strike="noStrike" kern="1200" smtClean="0">
                <a:solidFill>
                  <a:schemeClr val="tx1"/>
                </a:solidFill>
                <a:effectLst/>
                <a:latin typeface="+mn-lt"/>
                <a:ea typeface="+mn-ea"/>
                <a:cs typeface="+mn-cs"/>
                <a:hlinkClick r:id="rId8" tooltip="Operating system"/>
              </a:rPr>
              <a:t>operating system</a:t>
            </a:r>
            <a:r>
              <a:rPr lang="en-US" sz="1200" b="0" i="0" kern="1200" smtClean="0">
                <a:solidFill>
                  <a:schemeClr val="tx1"/>
                </a:solidFill>
                <a:effectLst/>
                <a:latin typeface="+mn-lt"/>
                <a:ea typeface="+mn-ea"/>
                <a:cs typeface="+mn-cs"/>
              </a:rPr>
              <a:t> based on a </a:t>
            </a:r>
            <a:r>
              <a:rPr lang="en-US" sz="1200" b="0" i="0" u="none" strike="noStrike" kern="1200" smtClean="0">
                <a:solidFill>
                  <a:schemeClr val="tx1"/>
                </a:solidFill>
                <a:effectLst/>
                <a:latin typeface="+mn-lt"/>
                <a:ea typeface="+mn-ea"/>
                <a:cs typeface="+mn-cs"/>
                <a:hlinkClick r:id="rId9" tooltip="Graphical user interface"/>
              </a:rPr>
              <a:t>graphical user interface</a:t>
            </a:r>
            <a:r>
              <a:rPr lang="en-US" sz="1200" b="0" i="0" kern="1200" smtClean="0">
                <a:solidFill>
                  <a:schemeClr val="tx1"/>
                </a:solidFill>
                <a:effectLst/>
                <a:latin typeface="+mn-lt"/>
                <a:ea typeface="+mn-ea"/>
                <a:cs typeface="+mn-cs"/>
              </a:rPr>
              <a:t> (GUI), later using the </a:t>
            </a:r>
            <a:r>
              <a:rPr lang="en-US" sz="1200" b="0" i="0" u="none" strike="noStrike" kern="1200" smtClean="0">
                <a:solidFill>
                  <a:schemeClr val="tx1"/>
                </a:solidFill>
                <a:effectLst/>
                <a:latin typeface="+mn-lt"/>
                <a:ea typeface="+mn-ea"/>
                <a:cs typeface="+mn-cs"/>
                <a:hlinkClick r:id="rId10" tooltip="Desktop metaphor"/>
              </a:rPr>
              <a:t>desktop metaphor</a:t>
            </a:r>
            <a:r>
              <a:rPr lang="en-US" sz="1200" b="0" i="0" kern="1200" smtClean="0">
                <a:solidFill>
                  <a:schemeClr val="tx1"/>
                </a:solidFill>
                <a:effectLst/>
                <a:latin typeface="+mn-lt"/>
                <a:ea typeface="+mn-ea"/>
                <a:cs typeface="+mn-cs"/>
              </a:rPr>
              <a:t>.</a:t>
            </a:r>
            <a:r>
              <a:rPr lang="en-US" sz="1200" b="0" i="0" u="none" strike="noStrike" kern="1200" baseline="30000" smtClean="0">
                <a:solidFill>
                  <a:schemeClr val="tx1"/>
                </a:solidFill>
                <a:effectLst/>
                <a:latin typeface="+mn-lt"/>
                <a:ea typeface="+mn-ea"/>
                <a:cs typeface="+mn-cs"/>
                <a:hlinkClick r:id="rId11"/>
              </a:rPr>
              <a:t>[7]</a:t>
            </a:r>
            <a:r>
              <a:rPr lang="en-US" sz="1200" b="0" i="0" u="none" strike="noStrike" kern="1200" baseline="30000" smtClean="0">
                <a:solidFill>
                  <a:schemeClr val="tx1"/>
                </a:solidFill>
                <a:effectLst/>
                <a:latin typeface="+mn-lt"/>
                <a:ea typeface="+mn-ea"/>
                <a:cs typeface="+mn-cs"/>
                <a:hlinkClick r:id="rId12"/>
              </a:rPr>
              <a:t>[8]</a:t>
            </a:r>
            <a:r>
              <a:rPr lang="en-US" sz="1200" b="0" i="0" kern="1200" smtClean="0">
                <a:solidFill>
                  <a:schemeClr val="tx1"/>
                </a:solidFill>
                <a:effectLst/>
                <a:latin typeface="+mn-lt"/>
                <a:ea typeface="+mn-ea"/>
                <a:cs typeface="+mn-cs"/>
              </a:rPr>
              <a:t> The first machines were introduced on 1 March 1973,</a:t>
            </a:r>
            <a:r>
              <a:rPr lang="en-US" sz="1200" b="0" i="0" u="none" strike="noStrike" kern="1200" baseline="30000" smtClean="0">
                <a:solidFill>
                  <a:schemeClr val="tx1"/>
                </a:solidFill>
                <a:effectLst/>
                <a:latin typeface="+mn-lt"/>
                <a:ea typeface="+mn-ea"/>
                <a:cs typeface="+mn-cs"/>
                <a:hlinkClick r:id="rId13"/>
              </a:rPr>
              <a:t>[9]</a:t>
            </a:r>
            <a:r>
              <a:rPr lang="en-US" sz="1200" b="0" i="0" kern="1200" smtClean="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4</a:t>
            </a:fld>
            <a:endParaRPr lang="en-IN"/>
          </a:p>
        </p:txBody>
      </p:sp>
    </p:spTree>
    <p:extLst>
      <p:ext uri="{BB962C8B-B14F-4D97-AF65-F5344CB8AC3E}">
        <p14:creationId xmlns:p14="http://schemas.microsoft.com/office/powerpoint/2010/main" val="3308578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smtClean="0">
                <a:solidFill>
                  <a:schemeClr val="tx1"/>
                </a:solidFill>
                <a:effectLst/>
                <a:latin typeface="+mn-lt"/>
                <a:ea typeface="+mn-ea"/>
                <a:cs typeface="+mn-cs"/>
              </a:rPr>
              <a:t>David Cannon Evans</a:t>
            </a:r>
            <a:r>
              <a:rPr lang="en-US" sz="1200" b="0" i="0" kern="1200" smtClean="0">
                <a:solidFill>
                  <a:schemeClr val="tx1"/>
                </a:solidFill>
                <a:effectLst/>
                <a:latin typeface="+mn-lt"/>
                <a:ea typeface="+mn-ea"/>
                <a:cs typeface="+mn-cs"/>
              </a:rPr>
              <a:t> (February 24, 1924 – October 3, 1998) was the founder of the </a:t>
            </a:r>
            <a:r>
              <a:rPr lang="en-US" sz="1200" b="0" i="0" u="none" strike="noStrike" kern="1200" smtClean="0">
                <a:solidFill>
                  <a:schemeClr val="tx1"/>
                </a:solidFill>
                <a:effectLst/>
                <a:latin typeface="+mn-lt"/>
                <a:ea typeface="+mn-ea"/>
                <a:cs typeface="+mn-cs"/>
                <a:hlinkClick r:id="rId3" tooltip="Computer science"/>
              </a:rPr>
              <a:t>computer science</a:t>
            </a:r>
            <a:r>
              <a:rPr lang="en-US" sz="1200" b="0" i="0" kern="1200" smtClean="0">
                <a:solidFill>
                  <a:schemeClr val="tx1"/>
                </a:solidFill>
                <a:effectLst/>
                <a:latin typeface="+mn-lt"/>
                <a:ea typeface="+mn-ea"/>
                <a:cs typeface="+mn-cs"/>
              </a:rPr>
              <a:t> department at the </a:t>
            </a:r>
            <a:r>
              <a:rPr lang="en-US" sz="1200" b="0" i="0" u="none" strike="noStrike" kern="1200" smtClean="0">
                <a:solidFill>
                  <a:schemeClr val="tx1"/>
                </a:solidFill>
                <a:effectLst/>
                <a:latin typeface="+mn-lt"/>
                <a:ea typeface="+mn-ea"/>
                <a:cs typeface="+mn-cs"/>
                <a:hlinkClick r:id="rId4" tooltip="University of Utah"/>
              </a:rPr>
              <a:t>University of Utah</a:t>
            </a:r>
            <a:r>
              <a:rPr lang="en-US" sz="1200" b="0" i="0" kern="1200" smtClean="0">
                <a:solidFill>
                  <a:schemeClr val="tx1"/>
                </a:solidFill>
                <a:effectLst/>
                <a:latin typeface="+mn-lt"/>
                <a:ea typeface="+mn-ea"/>
                <a:cs typeface="+mn-cs"/>
              </a:rPr>
              <a:t> and co-founder (with </a:t>
            </a:r>
            <a:r>
              <a:rPr lang="en-US" sz="1200" b="0" i="0" u="none" strike="noStrike" kern="1200" smtClean="0">
                <a:solidFill>
                  <a:schemeClr val="tx1"/>
                </a:solidFill>
                <a:effectLst/>
                <a:latin typeface="+mn-lt"/>
                <a:ea typeface="+mn-ea"/>
                <a:cs typeface="+mn-cs"/>
                <a:hlinkClick r:id="rId5" tooltip="Ivan Sutherland"/>
              </a:rPr>
              <a:t>Ivan Sutherland</a:t>
            </a:r>
            <a:r>
              <a:rPr lang="en-US" sz="1200" b="0" i="0" kern="1200" smtClean="0">
                <a:solidFill>
                  <a:schemeClr val="tx1"/>
                </a:solidFill>
                <a:effectLst/>
                <a:latin typeface="+mn-lt"/>
                <a:ea typeface="+mn-ea"/>
                <a:cs typeface="+mn-cs"/>
              </a:rPr>
              <a:t>) of </a:t>
            </a:r>
            <a:r>
              <a:rPr lang="en-US" sz="1200" b="0" i="0" u="none" strike="noStrike" kern="1200" smtClean="0">
                <a:solidFill>
                  <a:schemeClr val="tx1"/>
                </a:solidFill>
                <a:effectLst/>
                <a:latin typeface="+mn-lt"/>
                <a:ea typeface="+mn-ea"/>
                <a:cs typeface="+mn-cs"/>
                <a:hlinkClick r:id="rId6" tooltip="Evans &amp; Sutherland"/>
              </a:rPr>
              <a:t>Evans &amp; Sutherland</a:t>
            </a:r>
            <a:r>
              <a:rPr lang="en-US" sz="1200" b="0" i="0" kern="1200" smtClean="0">
                <a:solidFill>
                  <a:schemeClr val="tx1"/>
                </a:solidFill>
                <a:effectLst/>
                <a:latin typeface="+mn-lt"/>
                <a:ea typeface="+mn-ea"/>
                <a:cs typeface="+mn-cs"/>
              </a:rPr>
              <a:t>, a computer firm which is known as a pioneer in the domain of </a:t>
            </a:r>
            <a:r>
              <a:rPr lang="en-US" sz="1200" b="0" i="0" u="none" strike="noStrike" kern="1200" smtClean="0">
                <a:solidFill>
                  <a:schemeClr val="tx1"/>
                </a:solidFill>
                <a:effectLst/>
                <a:latin typeface="+mn-lt"/>
                <a:ea typeface="+mn-ea"/>
                <a:cs typeface="+mn-cs"/>
                <a:hlinkClick r:id="rId7" tooltip="Computer-generated imagery"/>
              </a:rPr>
              <a:t>computer-generated imagery</a:t>
            </a:r>
            <a:endParaRPr lang="en-US" sz="1200" b="0" i="0" u="none" strike="noStrike"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The </a:t>
            </a:r>
            <a:r>
              <a:rPr lang="en-US" sz="1200" b="1" i="0" kern="1200" smtClean="0">
                <a:solidFill>
                  <a:schemeClr val="tx1"/>
                </a:solidFill>
                <a:effectLst/>
                <a:latin typeface="+mn-lt"/>
                <a:ea typeface="+mn-ea"/>
                <a:cs typeface="+mn-cs"/>
              </a:rPr>
              <a:t>Xerox Alto</a:t>
            </a:r>
            <a:r>
              <a:rPr lang="en-US" sz="1200" b="0" i="0" kern="1200" smtClean="0">
                <a:solidFill>
                  <a:schemeClr val="tx1"/>
                </a:solidFill>
                <a:effectLst/>
                <a:latin typeface="+mn-lt"/>
                <a:ea typeface="+mn-ea"/>
                <a:cs typeface="+mn-cs"/>
              </a:rPr>
              <a:t> is the first computer designed from its inception to support an </a:t>
            </a:r>
            <a:r>
              <a:rPr lang="en-US" sz="1200" b="0" i="0" u="none" strike="noStrike" kern="1200" smtClean="0">
                <a:solidFill>
                  <a:schemeClr val="tx1"/>
                </a:solidFill>
                <a:effectLst/>
                <a:latin typeface="+mn-lt"/>
                <a:ea typeface="+mn-ea"/>
                <a:cs typeface="+mn-cs"/>
                <a:hlinkClick r:id="rId8" tooltip="Operating system"/>
              </a:rPr>
              <a:t>operating system</a:t>
            </a:r>
            <a:r>
              <a:rPr lang="en-US" sz="1200" b="0" i="0" kern="1200" smtClean="0">
                <a:solidFill>
                  <a:schemeClr val="tx1"/>
                </a:solidFill>
                <a:effectLst/>
                <a:latin typeface="+mn-lt"/>
                <a:ea typeface="+mn-ea"/>
                <a:cs typeface="+mn-cs"/>
              </a:rPr>
              <a:t> based on a </a:t>
            </a:r>
            <a:r>
              <a:rPr lang="en-US" sz="1200" b="0" i="0" u="none" strike="noStrike" kern="1200" smtClean="0">
                <a:solidFill>
                  <a:schemeClr val="tx1"/>
                </a:solidFill>
                <a:effectLst/>
                <a:latin typeface="+mn-lt"/>
                <a:ea typeface="+mn-ea"/>
                <a:cs typeface="+mn-cs"/>
                <a:hlinkClick r:id="rId9" tooltip="Graphical user interface"/>
              </a:rPr>
              <a:t>graphical user interface</a:t>
            </a:r>
            <a:r>
              <a:rPr lang="en-US" sz="1200" b="0" i="0" kern="1200" smtClean="0">
                <a:solidFill>
                  <a:schemeClr val="tx1"/>
                </a:solidFill>
                <a:effectLst/>
                <a:latin typeface="+mn-lt"/>
                <a:ea typeface="+mn-ea"/>
                <a:cs typeface="+mn-cs"/>
              </a:rPr>
              <a:t> (GUI), later using the </a:t>
            </a:r>
            <a:r>
              <a:rPr lang="en-US" sz="1200" b="0" i="0" u="none" strike="noStrike" kern="1200" smtClean="0">
                <a:solidFill>
                  <a:schemeClr val="tx1"/>
                </a:solidFill>
                <a:effectLst/>
                <a:latin typeface="+mn-lt"/>
                <a:ea typeface="+mn-ea"/>
                <a:cs typeface="+mn-cs"/>
                <a:hlinkClick r:id="rId10" tooltip="Desktop metaphor"/>
              </a:rPr>
              <a:t>desktop metaphor</a:t>
            </a:r>
            <a:r>
              <a:rPr lang="en-US" sz="1200" b="0" i="0" kern="1200" smtClean="0">
                <a:solidFill>
                  <a:schemeClr val="tx1"/>
                </a:solidFill>
                <a:effectLst/>
                <a:latin typeface="+mn-lt"/>
                <a:ea typeface="+mn-ea"/>
                <a:cs typeface="+mn-cs"/>
              </a:rPr>
              <a:t>.</a:t>
            </a:r>
            <a:r>
              <a:rPr lang="en-US" sz="1200" b="0" i="0" u="none" strike="noStrike" kern="1200" baseline="30000" smtClean="0">
                <a:solidFill>
                  <a:schemeClr val="tx1"/>
                </a:solidFill>
                <a:effectLst/>
                <a:latin typeface="+mn-lt"/>
                <a:ea typeface="+mn-ea"/>
                <a:cs typeface="+mn-cs"/>
                <a:hlinkClick r:id="rId11"/>
              </a:rPr>
              <a:t>[7]</a:t>
            </a:r>
            <a:r>
              <a:rPr lang="en-US" sz="1200" b="0" i="0" u="none" strike="noStrike" kern="1200" baseline="30000" smtClean="0">
                <a:solidFill>
                  <a:schemeClr val="tx1"/>
                </a:solidFill>
                <a:effectLst/>
                <a:latin typeface="+mn-lt"/>
                <a:ea typeface="+mn-ea"/>
                <a:cs typeface="+mn-cs"/>
                <a:hlinkClick r:id="rId12"/>
              </a:rPr>
              <a:t>[8]</a:t>
            </a:r>
            <a:r>
              <a:rPr lang="en-US" sz="1200" b="0" i="0" kern="1200" smtClean="0">
                <a:solidFill>
                  <a:schemeClr val="tx1"/>
                </a:solidFill>
                <a:effectLst/>
                <a:latin typeface="+mn-lt"/>
                <a:ea typeface="+mn-ea"/>
                <a:cs typeface="+mn-cs"/>
              </a:rPr>
              <a:t> The first machines were introduced on 1 March 1973,</a:t>
            </a:r>
            <a:r>
              <a:rPr lang="en-US" sz="1200" b="0" i="0" u="none" strike="noStrike" kern="1200" baseline="30000" smtClean="0">
                <a:solidFill>
                  <a:schemeClr val="tx1"/>
                </a:solidFill>
                <a:effectLst/>
                <a:latin typeface="+mn-lt"/>
                <a:ea typeface="+mn-ea"/>
                <a:cs typeface="+mn-cs"/>
                <a:hlinkClick r:id="rId13"/>
              </a:rPr>
              <a:t>[9]</a:t>
            </a:r>
            <a:r>
              <a:rPr lang="en-US" sz="1200" b="0" i="0" kern="1200" smtClean="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5</a:t>
            </a:fld>
            <a:endParaRPr lang="en-IN"/>
          </a:p>
        </p:txBody>
      </p:sp>
    </p:spTree>
    <p:extLst>
      <p:ext uri="{BB962C8B-B14F-4D97-AF65-F5344CB8AC3E}">
        <p14:creationId xmlns:p14="http://schemas.microsoft.com/office/powerpoint/2010/main" val="1443805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smtClean="0">
                <a:solidFill>
                  <a:schemeClr val="tx1"/>
                </a:solidFill>
                <a:effectLst/>
                <a:latin typeface="+mn-lt"/>
                <a:ea typeface="+mn-ea"/>
                <a:cs typeface="+mn-cs"/>
              </a:rPr>
              <a:t>David Cannon Evans</a:t>
            </a:r>
            <a:r>
              <a:rPr lang="en-US" sz="1200" b="0" i="0" kern="1200" smtClean="0">
                <a:solidFill>
                  <a:schemeClr val="tx1"/>
                </a:solidFill>
                <a:effectLst/>
                <a:latin typeface="+mn-lt"/>
                <a:ea typeface="+mn-ea"/>
                <a:cs typeface="+mn-cs"/>
              </a:rPr>
              <a:t> (February 24, 1924 – October 3, 1998) was the founder of the </a:t>
            </a:r>
            <a:r>
              <a:rPr lang="en-US" sz="1200" b="0" i="0" u="none" strike="noStrike" kern="1200" smtClean="0">
                <a:solidFill>
                  <a:schemeClr val="tx1"/>
                </a:solidFill>
                <a:effectLst/>
                <a:latin typeface="+mn-lt"/>
                <a:ea typeface="+mn-ea"/>
                <a:cs typeface="+mn-cs"/>
                <a:hlinkClick r:id="rId3" tooltip="Computer science"/>
              </a:rPr>
              <a:t>computer science</a:t>
            </a:r>
            <a:r>
              <a:rPr lang="en-US" sz="1200" b="0" i="0" kern="1200" smtClean="0">
                <a:solidFill>
                  <a:schemeClr val="tx1"/>
                </a:solidFill>
                <a:effectLst/>
                <a:latin typeface="+mn-lt"/>
                <a:ea typeface="+mn-ea"/>
                <a:cs typeface="+mn-cs"/>
              </a:rPr>
              <a:t> department at the </a:t>
            </a:r>
            <a:r>
              <a:rPr lang="en-US" sz="1200" b="0" i="0" u="none" strike="noStrike" kern="1200" smtClean="0">
                <a:solidFill>
                  <a:schemeClr val="tx1"/>
                </a:solidFill>
                <a:effectLst/>
                <a:latin typeface="+mn-lt"/>
                <a:ea typeface="+mn-ea"/>
                <a:cs typeface="+mn-cs"/>
                <a:hlinkClick r:id="rId4" tooltip="University of Utah"/>
              </a:rPr>
              <a:t>University of Utah</a:t>
            </a:r>
            <a:r>
              <a:rPr lang="en-US" sz="1200" b="0" i="0" kern="1200" smtClean="0">
                <a:solidFill>
                  <a:schemeClr val="tx1"/>
                </a:solidFill>
                <a:effectLst/>
                <a:latin typeface="+mn-lt"/>
                <a:ea typeface="+mn-ea"/>
                <a:cs typeface="+mn-cs"/>
              </a:rPr>
              <a:t> and co-founder (with </a:t>
            </a:r>
            <a:r>
              <a:rPr lang="en-US" sz="1200" b="0" i="0" u="none" strike="noStrike" kern="1200" smtClean="0">
                <a:solidFill>
                  <a:schemeClr val="tx1"/>
                </a:solidFill>
                <a:effectLst/>
                <a:latin typeface="+mn-lt"/>
                <a:ea typeface="+mn-ea"/>
                <a:cs typeface="+mn-cs"/>
                <a:hlinkClick r:id="rId5" tooltip="Ivan Sutherland"/>
              </a:rPr>
              <a:t>Ivan Sutherland</a:t>
            </a:r>
            <a:r>
              <a:rPr lang="en-US" sz="1200" b="0" i="0" kern="1200" smtClean="0">
                <a:solidFill>
                  <a:schemeClr val="tx1"/>
                </a:solidFill>
                <a:effectLst/>
                <a:latin typeface="+mn-lt"/>
                <a:ea typeface="+mn-ea"/>
                <a:cs typeface="+mn-cs"/>
              </a:rPr>
              <a:t>) of </a:t>
            </a:r>
            <a:r>
              <a:rPr lang="en-US" sz="1200" b="0" i="0" u="none" strike="noStrike" kern="1200" smtClean="0">
                <a:solidFill>
                  <a:schemeClr val="tx1"/>
                </a:solidFill>
                <a:effectLst/>
                <a:latin typeface="+mn-lt"/>
                <a:ea typeface="+mn-ea"/>
                <a:cs typeface="+mn-cs"/>
                <a:hlinkClick r:id="rId6" tooltip="Evans &amp; Sutherland"/>
              </a:rPr>
              <a:t>Evans &amp; Sutherland</a:t>
            </a:r>
            <a:r>
              <a:rPr lang="en-US" sz="1200" b="0" i="0" kern="1200" smtClean="0">
                <a:solidFill>
                  <a:schemeClr val="tx1"/>
                </a:solidFill>
                <a:effectLst/>
                <a:latin typeface="+mn-lt"/>
                <a:ea typeface="+mn-ea"/>
                <a:cs typeface="+mn-cs"/>
              </a:rPr>
              <a:t>, a computer firm which is known as a pioneer in the domain of </a:t>
            </a:r>
            <a:r>
              <a:rPr lang="en-US" sz="1200" b="0" i="0" u="none" strike="noStrike" kern="1200" smtClean="0">
                <a:solidFill>
                  <a:schemeClr val="tx1"/>
                </a:solidFill>
                <a:effectLst/>
                <a:latin typeface="+mn-lt"/>
                <a:ea typeface="+mn-ea"/>
                <a:cs typeface="+mn-cs"/>
                <a:hlinkClick r:id="rId7" tooltip="Computer-generated imagery"/>
              </a:rPr>
              <a:t>computer-generated imagery</a:t>
            </a:r>
            <a:endParaRPr lang="en-US" sz="1200" b="0" i="0" u="none" strike="noStrike"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The </a:t>
            </a:r>
            <a:r>
              <a:rPr lang="en-US" sz="1200" b="1" i="0" kern="1200" smtClean="0">
                <a:solidFill>
                  <a:schemeClr val="tx1"/>
                </a:solidFill>
                <a:effectLst/>
                <a:latin typeface="+mn-lt"/>
                <a:ea typeface="+mn-ea"/>
                <a:cs typeface="+mn-cs"/>
              </a:rPr>
              <a:t>Xerox Alto</a:t>
            </a:r>
            <a:r>
              <a:rPr lang="en-US" sz="1200" b="0" i="0" kern="1200" smtClean="0">
                <a:solidFill>
                  <a:schemeClr val="tx1"/>
                </a:solidFill>
                <a:effectLst/>
                <a:latin typeface="+mn-lt"/>
                <a:ea typeface="+mn-ea"/>
                <a:cs typeface="+mn-cs"/>
              </a:rPr>
              <a:t> is the first computer designed from its inception to support an </a:t>
            </a:r>
            <a:r>
              <a:rPr lang="en-US" sz="1200" b="0" i="0" u="none" strike="noStrike" kern="1200" smtClean="0">
                <a:solidFill>
                  <a:schemeClr val="tx1"/>
                </a:solidFill>
                <a:effectLst/>
                <a:latin typeface="+mn-lt"/>
                <a:ea typeface="+mn-ea"/>
                <a:cs typeface="+mn-cs"/>
                <a:hlinkClick r:id="rId8" tooltip="Operating system"/>
              </a:rPr>
              <a:t>operating system</a:t>
            </a:r>
            <a:r>
              <a:rPr lang="en-US" sz="1200" b="0" i="0" kern="1200" smtClean="0">
                <a:solidFill>
                  <a:schemeClr val="tx1"/>
                </a:solidFill>
                <a:effectLst/>
                <a:latin typeface="+mn-lt"/>
                <a:ea typeface="+mn-ea"/>
                <a:cs typeface="+mn-cs"/>
              </a:rPr>
              <a:t> based on a </a:t>
            </a:r>
            <a:r>
              <a:rPr lang="en-US" sz="1200" b="0" i="0" u="none" strike="noStrike" kern="1200" smtClean="0">
                <a:solidFill>
                  <a:schemeClr val="tx1"/>
                </a:solidFill>
                <a:effectLst/>
                <a:latin typeface="+mn-lt"/>
                <a:ea typeface="+mn-ea"/>
                <a:cs typeface="+mn-cs"/>
                <a:hlinkClick r:id="rId9" tooltip="Graphical user interface"/>
              </a:rPr>
              <a:t>graphical user interface</a:t>
            </a:r>
            <a:r>
              <a:rPr lang="en-US" sz="1200" b="0" i="0" kern="1200" smtClean="0">
                <a:solidFill>
                  <a:schemeClr val="tx1"/>
                </a:solidFill>
                <a:effectLst/>
                <a:latin typeface="+mn-lt"/>
                <a:ea typeface="+mn-ea"/>
                <a:cs typeface="+mn-cs"/>
              </a:rPr>
              <a:t> (GUI), later using the </a:t>
            </a:r>
            <a:r>
              <a:rPr lang="en-US" sz="1200" b="0" i="0" u="none" strike="noStrike" kern="1200" smtClean="0">
                <a:solidFill>
                  <a:schemeClr val="tx1"/>
                </a:solidFill>
                <a:effectLst/>
                <a:latin typeface="+mn-lt"/>
                <a:ea typeface="+mn-ea"/>
                <a:cs typeface="+mn-cs"/>
                <a:hlinkClick r:id="rId10" tooltip="Desktop metaphor"/>
              </a:rPr>
              <a:t>desktop metaphor</a:t>
            </a:r>
            <a:r>
              <a:rPr lang="en-US" sz="1200" b="0" i="0" kern="1200" smtClean="0">
                <a:solidFill>
                  <a:schemeClr val="tx1"/>
                </a:solidFill>
                <a:effectLst/>
                <a:latin typeface="+mn-lt"/>
                <a:ea typeface="+mn-ea"/>
                <a:cs typeface="+mn-cs"/>
              </a:rPr>
              <a:t>.</a:t>
            </a:r>
            <a:r>
              <a:rPr lang="en-US" sz="1200" b="0" i="0" u="none" strike="noStrike" kern="1200" baseline="30000" smtClean="0">
                <a:solidFill>
                  <a:schemeClr val="tx1"/>
                </a:solidFill>
                <a:effectLst/>
                <a:latin typeface="+mn-lt"/>
                <a:ea typeface="+mn-ea"/>
                <a:cs typeface="+mn-cs"/>
                <a:hlinkClick r:id="rId11"/>
              </a:rPr>
              <a:t>[7]</a:t>
            </a:r>
            <a:r>
              <a:rPr lang="en-US" sz="1200" b="0" i="0" u="none" strike="noStrike" kern="1200" baseline="30000" smtClean="0">
                <a:solidFill>
                  <a:schemeClr val="tx1"/>
                </a:solidFill>
                <a:effectLst/>
                <a:latin typeface="+mn-lt"/>
                <a:ea typeface="+mn-ea"/>
                <a:cs typeface="+mn-cs"/>
                <a:hlinkClick r:id="rId12"/>
              </a:rPr>
              <a:t>[8]</a:t>
            </a:r>
            <a:r>
              <a:rPr lang="en-US" sz="1200" b="0" i="0" kern="1200" smtClean="0">
                <a:solidFill>
                  <a:schemeClr val="tx1"/>
                </a:solidFill>
                <a:effectLst/>
                <a:latin typeface="+mn-lt"/>
                <a:ea typeface="+mn-ea"/>
                <a:cs typeface="+mn-cs"/>
              </a:rPr>
              <a:t> The first machines were introduced on 1 March 1973,</a:t>
            </a:r>
            <a:r>
              <a:rPr lang="en-US" sz="1200" b="0" i="0" u="none" strike="noStrike" kern="1200" baseline="30000" smtClean="0">
                <a:solidFill>
                  <a:schemeClr val="tx1"/>
                </a:solidFill>
                <a:effectLst/>
                <a:latin typeface="+mn-lt"/>
                <a:ea typeface="+mn-ea"/>
                <a:cs typeface="+mn-cs"/>
                <a:hlinkClick r:id="rId13"/>
              </a:rPr>
              <a:t>[9]</a:t>
            </a:r>
            <a:r>
              <a:rPr lang="en-US" sz="1200" b="0" i="0" kern="1200" smtClean="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6</a:t>
            </a:fld>
            <a:endParaRPr lang="en-IN"/>
          </a:p>
        </p:txBody>
      </p:sp>
    </p:spTree>
    <p:extLst>
      <p:ext uri="{BB962C8B-B14F-4D97-AF65-F5344CB8AC3E}">
        <p14:creationId xmlns:p14="http://schemas.microsoft.com/office/powerpoint/2010/main" val="4103723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smtClean="0">
                <a:solidFill>
                  <a:schemeClr val="tx1"/>
                </a:solidFill>
                <a:effectLst/>
                <a:latin typeface="+mn-lt"/>
                <a:ea typeface="+mn-ea"/>
                <a:cs typeface="+mn-cs"/>
              </a:rPr>
              <a:t>David Cannon Evans</a:t>
            </a:r>
            <a:r>
              <a:rPr lang="en-US" sz="1200" b="0" i="0" kern="1200" smtClean="0">
                <a:solidFill>
                  <a:schemeClr val="tx1"/>
                </a:solidFill>
                <a:effectLst/>
                <a:latin typeface="+mn-lt"/>
                <a:ea typeface="+mn-ea"/>
                <a:cs typeface="+mn-cs"/>
              </a:rPr>
              <a:t> (February 24, 1924 – October 3, 1998) was the founder of the </a:t>
            </a:r>
            <a:r>
              <a:rPr lang="en-US" sz="1200" b="0" i="0" u="none" strike="noStrike" kern="1200" smtClean="0">
                <a:solidFill>
                  <a:schemeClr val="tx1"/>
                </a:solidFill>
                <a:effectLst/>
                <a:latin typeface="+mn-lt"/>
                <a:ea typeface="+mn-ea"/>
                <a:cs typeface="+mn-cs"/>
                <a:hlinkClick r:id="rId3" tooltip="Computer science"/>
              </a:rPr>
              <a:t>computer science</a:t>
            </a:r>
            <a:r>
              <a:rPr lang="en-US" sz="1200" b="0" i="0" kern="1200" smtClean="0">
                <a:solidFill>
                  <a:schemeClr val="tx1"/>
                </a:solidFill>
                <a:effectLst/>
                <a:latin typeface="+mn-lt"/>
                <a:ea typeface="+mn-ea"/>
                <a:cs typeface="+mn-cs"/>
              </a:rPr>
              <a:t> department at the </a:t>
            </a:r>
            <a:r>
              <a:rPr lang="en-US" sz="1200" b="0" i="0" u="none" strike="noStrike" kern="1200" smtClean="0">
                <a:solidFill>
                  <a:schemeClr val="tx1"/>
                </a:solidFill>
                <a:effectLst/>
                <a:latin typeface="+mn-lt"/>
                <a:ea typeface="+mn-ea"/>
                <a:cs typeface="+mn-cs"/>
                <a:hlinkClick r:id="rId4" tooltip="University of Utah"/>
              </a:rPr>
              <a:t>University of Utah</a:t>
            </a:r>
            <a:r>
              <a:rPr lang="en-US" sz="1200" b="0" i="0" kern="1200" smtClean="0">
                <a:solidFill>
                  <a:schemeClr val="tx1"/>
                </a:solidFill>
                <a:effectLst/>
                <a:latin typeface="+mn-lt"/>
                <a:ea typeface="+mn-ea"/>
                <a:cs typeface="+mn-cs"/>
              </a:rPr>
              <a:t> and co-founder (with </a:t>
            </a:r>
            <a:r>
              <a:rPr lang="en-US" sz="1200" b="0" i="0" u="none" strike="noStrike" kern="1200" smtClean="0">
                <a:solidFill>
                  <a:schemeClr val="tx1"/>
                </a:solidFill>
                <a:effectLst/>
                <a:latin typeface="+mn-lt"/>
                <a:ea typeface="+mn-ea"/>
                <a:cs typeface="+mn-cs"/>
                <a:hlinkClick r:id="rId5" tooltip="Ivan Sutherland"/>
              </a:rPr>
              <a:t>Ivan Sutherland</a:t>
            </a:r>
            <a:r>
              <a:rPr lang="en-US" sz="1200" b="0" i="0" kern="1200" smtClean="0">
                <a:solidFill>
                  <a:schemeClr val="tx1"/>
                </a:solidFill>
                <a:effectLst/>
                <a:latin typeface="+mn-lt"/>
                <a:ea typeface="+mn-ea"/>
                <a:cs typeface="+mn-cs"/>
              </a:rPr>
              <a:t>) of </a:t>
            </a:r>
            <a:r>
              <a:rPr lang="en-US" sz="1200" b="0" i="0" u="none" strike="noStrike" kern="1200" smtClean="0">
                <a:solidFill>
                  <a:schemeClr val="tx1"/>
                </a:solidFill>
                <a:effectLst/>
                <a:latin typeface="+mn-lt"/>
                <a:ea typeface="+mn-ea"/>
                <a:cs typeface="+mn-cs"/>
                <a:hlinkClick r:id="rId6" tooltip="Evans &amp; Sutherland"/>
              </a:rPr>
              <a:t>Evans &amp; Sutherland</a:t>
            </a:r>
            <a:r>
              <a:rPr lang="en-US" sz="1200" b="0" i="0" kern="1200" smtClean="0">
                <a:solidFill>
                  <a:schemeClr val="tx1"/>
                </a:solidFill>
                <a:effectLst/>
                <a:latin typeface="+mn-lt"/>
                <a:ea typeface="+mn-ea"/>
                <a:cs typeface="+mn-cs"/>
              </a:rPr>
              <a:t>, a computer firm which is known as a pioneer in the domain of </a:t>
            </a:r>
            <a:r>
              <a:rPr lang="en-US" sz="1200" b="0" i="0" u="none" strike="noStrike" kern="1200" smtClean="0">
                <a:solidFill>
                  <a:schemeClr val="tx1"/>
                </a:solidFill>
                <a:effectLst/>
                <a:latin typeface="+mn-lt"/>
                <a:ea typeface="+mn-ea"/>
                <a:cs typeface="+mn-cs"/>
                <a:hlinkClick r:id="rId7" tooltip="Computer-generated imagery"/>
              </a:rPr>
              <a:t>computer-generated imagery</a:t>
            </a:r>
            <a:endParaRPr lang="en-US" sz="1200" b="0" i="0" u="none" strike="noStrike"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The </a:t>
            </a:r>
            <a:r>
              <a:rPr lang="en-US" sz="1200" b="1" i="0" kern="1200" smtClean="0">
                <a:solidFill>
                  <a:schemeClr val="tx1"/>
                </a:solidFill>
                <a:effectLst/>
                <a:latin typeface="+mn-lt"/>
                <a:ea typeface="+mn-ea"/>
                <a:cs typeface="+mn-cs"/>
              </a:rPr>
              <a:t>Xerox Alto</a:t>
            </a:r>
            <a:r>
              <a:rPr lang="en-US" sz="1200" b="0" i="0" kern="1200" smtClean="0">
                <a:solidFill>
                  <a:schemeClr val="tx1"/>
                </a:solidFill>
                <a:effectLst/>
                <a:latin typeface="+mn-lt"/>
                <a:ea typeface="+mn-ea"/>
                <a:cs typeface="+mn-cs"/>
              </a:rPr>
              <a:t> is the first computer designed from its inception to support an </a:t>
            </a:r>
            <a:r>
              <a:rPr lang="en-US" sz="1200" b="0" i="0" u="none" strike="noStrike" kern="1200" smtClean="0">
                <a:solidFill>
                  <a:schemeClr val="tx1"/>
                </a:solidFill>
                <a:effectLst/>
                <a:latin typeface="+mn-lt"/>
                <a:ea typeface="+mn-ea"/>
                <a:cs typeface="+mn-cs"/>
                <a:hlinkClick r:id="rId8" tooltip="Operating system"/>
              </a:rPr>
              <a:t>operating system</a:t>
            </a:r>
            <a:r>
              <a:rPr lang="en-US" sz="1200" b="0" i="0" kern="1200" smtClean="0">
                <a:solidFill>
                  <a:schemeClr val="tx1"/>
                </a:solidFill>
                <a:effectLst/>
                <a:latin typeface="+mn-lt"/>
                <a:ea typeface="+mn-ea"/>
                <a:cs typeface="+mn-cs"/>
              </a:rPr>
              <a:t> based on a </a:t>
            </a:r>
            <a:r>
              <a:rPr lang="en-US" sz="1200" b="0" i="0" u="none" strike="noStrike" kern="1200" smtClean="0">
                <a:solidFill>
                  <a:schemeClr val="tx1"/>
                </a:solidFill>
                <a:effectLst/>
                <a:latin typeface="+mn-lt"/>
                <a:ea typeface="+mn-ea"/>
                <a:cs typeface="+mn-cs"/>
                <a:hlinkClick r:id="rId9" tooltip="Graphical user interface"/>
              </a:rPr>
              <a:t>graphical user interface</a:t>
            </a:r>
            <a:r>
              <a:rPr lang="en-US" sz="1200" b="0" i="0" kern="1200" smtClean="0">
                <a:solidFill>
                  <a:schemeClr val="tx1"/>
                </a:solidFill>
                <a:effectLst/>
                <a:latin typeface="+mn-lt"/>
                <a:ea typeface="+mn-ea"/>
                <a:cs typeface="+mn-cs"/>
              </a:rPr>
              <a:t> (GUI), later using the </a:t>
            </a:r>
            <a:r>
              <a:rPr lang="en-US" sz="1200" b="0" i="0" u="none" strike="noStrike" kern="1200" smtClean="0">
                <a:solidFill>
                  <a:schemeClr val="tx1"/>
                </a:solidFill>
                <a:effectLst/>
                <a:latin typeface="+mn-lt"/>
                <a:ea typeface="+mn-ea"/>
                <a:cs typeface="+mn-cs"/>
                <a:hlinkClick r:id="rId10" tooltip="Desktop metaphor"/>
              </a:rPr>
              <a:t>desktop metaphor</a:t>
            </a:r>
            <a:r>
              <a:rPr lang="en-US" sz="1200" b="0" i="0" kern="1200" smtClean="0">
                <a:solidFill>
                  <a:schemeClr val="tx1"/>
                </a:solidFill>
                <a:effectLst/>
                <a:latin typeface="+mn-lt"/>
                <a:ea typeface="+mn-ea"/>
                <a:cs typeface="+mn-cs"/>
              </a:rPr>
              <a:t>.</a:t>
            </a:r>
            <a:r>
              <a:rPr lang="en-US" sz="1200" b="0" i="0" u="none" strike="noStrike" kern="1200" baseline="30000" smtClean="0">
                <a:solidFill>
                  <a:schemeClr val="tx1"/>
                </a:solidFill>
                <a:effectLst/>
                <a:latin typeface="+mn-lt"/>
                <a:ea typeface="+mn-ea"/>
                <a:cs typeface="+mn-cs"/>
                <a:hlinkClick r:id="rId11"/>
              </a:rPr>
              <a:t>[7]</a:t>
            </a:r>
            <a:r>
              <a:rPr lang="en-US" sz="1200" b="0" i="0" u="none" strike="noStrike" kern="1200" baseline="30000" smtClean="0">
                <a:solidFill>
                  <a:schemeClr val="tx1"/>
                </a:solidFill>
                <a:effectLst/>
                <a:latin typeface="+mn-lt"/>
                <a:ea typeface="+mn-ea"/>
                <a:cs typeface="+mn-cs"/>
                <a:hlinkClick r:id="rId12"/>
              </a:rPr>
              <a:t>[8]</a:t>
            </a:r>
            <a:r>
              <a:rPr lang="en-US" sz="1200" b="0" i="0" kern="1200" smtClean="0">
                <a:solidFill>
                  <a:schemeClr val="tx1"/>
                </a:solidFill>
                <a:effectLst/>
                <a:latin typeface="+mn-lt"/>
                <a:ea typeface="+mn-ea"/>
                <a:cs typeface="+mn-cs"/>
              </a:rPr>
              <a:t> The first machines were introduced on 1 March 1973,</a:t>
            </a:r>
            <a:r>
              <a:rPr lang="en-US" sz="1200" b="0" i="0" u="none" strike="noStrike" kern="1200" baseline="30000" smtClean="0">
                <a:solidFill>
                  <a:schemeClr val="tx1"/>
                </a:solidFill>
                <a:effectLst/>
                <a:latin typeface="+mn-lt"/>
                <a:ea typeface="+mn-ea"/>
                <a:cs typeface="+mn-cs"/>
                <a:hlinkClick r:id="rId13"/>
              </a:rPr>
              <a:t>[9]</a:t>
            </a:r>
            <a:r>
              <a:rPr lang="en-US" sz="1200" b="0" i="0" kern="1200" smtClean="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7</a:t>
            </a:fld>
            <a:endParaRPr lang="en-IN"/>
          </a:p>
        </p:txBody>
      </p:sp>
    </p:spTree>
    <p:extLst>
      <p:ext uri="{BB962C8B-B14F-4D97-AF65-F5344CB8AC3E}">
        <p14:creationId xmlns:p14="http://schemas.microsoft.com/office/powerpoint/2010/main" val="449002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smtClean="0">
                <a:solidFill>
                  <a:schemeClr val="tx1"/>
                </a:solidFill>
                <a:effectLst/>
                <a:latin typeface="+mn-lt"/>
                <a:ea typeface="+mn-ea"/>
                <a:cs typeface="+mn-cs"/>
              </a:rPr>
              <a:t>David Cannon Evans</a:t>
            </a:r>
            <a:r>
              <a:rPr lang="en-US" sz="1200" b="0" i="0" kern="1200" smtClean="0">
                <a:solidFill>
                  <a:schemeClr val="tx1"/>
                </a:solidFill>
                <a:effectLst/>
                <a:latin typeface="+mn-lt"/>
                <a:ea typeface="+mn-ea"/>
                <a:cs typeface="+mn-cs"/>
              </a:rPr>
              <a:t> (February 24, 1924 – October 3, 1998) was the founder of the </a:t>
            </a:r>
            <a:r>
              <a:rPr lang="en-US" sz="1200" b="0" i="0" u="none" strike="noStrike" kern="1200" smtClean="0">
                <a:solidFill>
                  <a:schemeClr val="tx1"/>
                </a:solidFill>
                <a:effectLst/>
                <a:latin typeface="+mn-lt"/>
                <a:ea typeface="+mn-ea"/>
                <a:cs typeface="+mn-cs"/>
                <a:hlinkClick r:id="rId3" tooltip="Computer science"/>
              </a:rPr>
              <a:t>computer science</a:t>
            </a:r>
            <a:r>
              <a:rPr lang="en-US" sz="1200" b="0" i="0" kern="1200" smtClean="0">
                <a:solidFill>
                  <a:schemeClr val="tx1"/>
                </a:solidFill>
                <a:effectLst/>
                <a:latin typeface="+mn-lt"/>
                <a:ea typeface="+mn-ea"/>
                <a:cs typeface="+mn-cs"/>
              </a:rPr>
              <a:t> department at the </a:t>
            </a:r>
            <a:r>
              <a:rPr lang="en-US" sz="1200" b="0" i="0" u="none" strike="noStrike" kern="1200" smtClean="0">
                <a:solidFill>
                  <a:schemeClr val="tx1"/>
                </a:solidFill>
                <a:effectLst/>
                <a:latin typeface="+mn-lt"/>
                <a:ea typeface="+mn-ea"/>
                <a:cs typeface="+mn-cs"/>
                <a:hlinkClick r:id="rId4" tooltip="University of Utah"/>
              </a:rPr>
              <a:t>University of Utah</a:t>
            </a:r>
            <a:r>
              <a:rPr lang="en-US" sz="1200" b="0" i="0" kern="1200" smtClean="0">
                <a:solidFill>
                  <a:schemeClr val="tx1"/>
                </a:solidFill>
                <a:effectLst/>
                <a:latin typeface="+mn-lt"/>
                <a:ea typeface="+mn-ea"/>
                <a:cs typeface="+mn-cs"/>
              </a:rPr>
              <a:t> and co-founder (with </a:t>
            </a:r>
            <a:r>
              <a:rPr lang="en-US" sz="1200" b="0" i="0" u="none" strike="noStrike" kern="1200" smtClean="0">
                <a:solidFill>
                  <a:schemeClr val="tx1"/>
                </a:solidFill>
                <a:effectLst/>
                <a:latin typeface="+mn-lt"/>
                <a:ea typeface="+mn-ea"/>
                <a:cs typeface="+mn-cs"/>
                <a:hlinkClick r:id="rId5" tooltip="Ivan Sutherland"/>
              </a:rPr>
              <a:t>Ivan Sutherland</a:t>
            </a:r>
            <a:r>
              <a:rPr lang="en-US" sz="1200" b="0" i="0" kern="1200" smtClean="0">
                <a:solidFill>
                  <a:schemeClr val="tx1"/>
                </a:solidFill>
                <a:effectLst/>
                <a:latin typeface="+mn-lt"/>
                <a:ea typeface="+mn-ea"/>
                <a:cs typeface="+mn-cs"/>
              </a:rPr>
              <a:t>) of </a:t>
            </a:r>
            <a:r>
              <a:rPr lang="en-US" sz="1200" b="0" i="0" u="none" strike="noStrike" kern="1200" smtClean="0">
                <a:solidFill>
                  <a:schemeClr val="tx1"/>
                </a:solidFill>
                <a:effectLst/>
                <a:latin typeface="+mn-lt"/>
                <a:ea typeface="+mn-ea"/>
                <a:cs typeface="+mn-cs"/>
                <a:hlinkClick r:id="rId6" tooltip="Evans &amp; Sutherland"/>
              </a:rPr>
              <a:t>Evans &amp; Sutherland</a:t>
            </a:r>
            <a:r>
              <a:rPr lang="en-US" sz="1200" b="0" i="0" kern="1200" smtClean="0">
                <a:solidFill>
                  <a:schemeClr val="tx1"/>
                </a:solidFill>
                <a:effectLst/>
                <a:latin typeface="+mn-lt"/>
                <a:ea typeface="+mn-ea"/>
                <a:cs typeface="+mn-cs"/>
              </a:rPr>
              <a:t>, a computer firm which is known as a pioneer in the domain of </a:t>
            </a:r>
            <a:r>
              <a:rPr lang="en-US" sz="1200" b="0" i="0" u="none" strike="noStrike" kern="1200" smtClean="0">
                <a:solidFill>
                  <a:schemeClr val="tx1"/>
                </a:solidFill>
                <a:effectLst/>
                <a:latin typeface="+mn-lt"/>
                <a:ea typeface="+mn-ea"/>
                <a:cs typeface="+mn-cs"/>
                <a:hlinkClick r:id="rId7" tooltip="Computer-generated imagery"/>
              </a:rPr>
              <a:t>computer-generated imagery</a:t>
            </a:r>
            <a:endParaRPr lang="en-US" sz="1200" b="0" i="0" u="none" strike="noStrike"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The </a:t>
            </a:r>
            <a:r>
              <a:rPr lang="en-US" sz="1200" b="1" i="0" kern="1200" smtClean="0">
                <a:solidFill>
                  <a:schemeClr val="tx1"/>
                </a:solidFill>
                <a:effectLst/>
                <a:latin typeface="+mn-lt"/>
                <a:ea typeface="+mn-ea"/>
                <a:cs typeface="+mn-cs"/>
              </a:rPr>
              <a:t>Xerox Alto</a:t>
            </a:r>
            <a:r>
              <a:rPr lang="en-US" sz="1200" b="0" i="0" kern="1200" smtClean="0">
                <a:solidFill>
                  <a:schemeClr val="tx1"/>
                </a:solidFill>
                <a:effectLst/>
                <a:latin typeface="+mn-lt"/>
                <a:ea typeface="+mn-ea"/>
                <a:cs typeface="+mn-cs"/>
              </a:rPr>
              <a:t> is the first computer designed from its inception to support an </a:t>
            </a:r>
            <a:r>
              <a:rPr lang="en-US" sz="1200" b="0" i="0" u="none" strike="noStrike" kern="1200" smtClean="0">
                <a:solidFill>
                  <a:schemeClr val="tx1"/>
                </a:solidFill>
                <a:effectLst/>
                <a:latin typeface="+mn-lt"/>
                <a:ea typeface="+mn-ea"/>
                <a:cs typeface="+mn-cs"/>
                <a:hlinkClick r:id="rId8" tooltip="Operating system"/>
              </a:rPr>
              <a:t>operating system</a:t>
            </a:r>
            <a:r>
              <a:rPr lang="en-US" sz="1200" b="0" i="0" kern="1200" smtClean="0">
                <a:solidFill>
                  <a:schemeClr val="tx1"/>
                </a:solidFill>
                <a:effectLst/>
                <a:latin typeface="+mn-lt"/>
                <a:ea typeface="+mn-ea"/>
                <a:cs typeface="+mn-cs"/>
              </a:rPr>
              <a:t> based on a </a:t>
            </a:r>
            <a:r>
              <a:rPr lang="en-US" sz="1200" b="0" i="0" u="none" strike="noStrike" kern="1200" smtClean="0">
                <a:solidFill>
                  <a:schemeClr val="tx1"/>
                </a:solidFill>
                <a:effectLst/>
                <a:latin typeface="+mn-lt"/>
                <a:ea typeface="+mn-ea"/>
                <a:cs typeface="+mn-cs"/>
                <a:hlinkClick r:id="rId9" tooltip="Graphical user interface"/>
              </a:rPr>
              <a:t>graphical user interface</a:t>
            </a:r>
            <a:r>
              <a:rPr lang="en-US" sz="1200" b="0" i="0" kern="1200" smtClean="0">
                <a:solidFill>
                  <a:schemeClr val="tx1"/>
                </a:solidFill>
                <a:effectLst/>
                <a:latin typeface="+mn-lt"/>
                <a:ea typeface="+mn-ea"/>
                <a:cs typeface="+mn-cs"/>
              </a:rPr>
              <a:t> (GUI), later using the </a:t>
            </a:r>
            <a:r>
              <a:rPr lang="en-US" sz="1200" b="0" i="0" u="none" strike="noStrike" kern="1200" smtClean="0">
                <a:solidFill>
                  <a:schemeClr val="tx1"/>
                </a:solidFill>
                <a:effectLst/>
                <a:latin typeface="+mn-lt"/>
                <a:ea typeface="+mn-ea"/>
                <a:cs typeface="+mn-cs"/>
                <a:hlinkClick r:id="rId10" tooltip="Desktop metaphor"/>
              </a:rPr>
              <a:t>desktop metaphor</a:t>
            </a:r>
            <a:r>
              <a:rPr lang="en-US" sz="1200" b="0" i="0" kern="1200" smtClean="0">
                <a:solidFill>
                  <a:schemeClr val="tx1"/>
                </a:solidFill>
                <a:effectLst/>
                <a:latin typeface="+mn-lt"/>
                <a:ea typeface="+mn-ea"/>
                <a:cs typeface="+mn-cs"/>
              </a:rPr>
              <a:t>.</a:t>
            </a:r>
            <a:r>
              <a:rPr lang="en-US" sz="1200" b="0" i="0" u="none" strike="noStrike" kern="1200" baseline="30000" smtClean="0">
                <a:solidFill>
                  <a:schemeClr val="tx1"/>
                </a:solidFill>
                <a:effectLst/>
                <a:latin typeface="+mn-lt"/>
                <a:ea typeface="+mn-ea"/>
                <a:cs typeface="+mn-cs"/>
                <a:hlinkClick r:id="rId11"/>
              </a:rPr>
              <a:t>[7]</a:t>
            </a:r>
            <a:r>
              <a:rPr lang="en-US" sz="1200" b="0" i="0" u="none" strike="noStrike" kern="1200" baseline="30000" smtClean="0">
                <a:solidFill>
                  <a:schemeClr val="tx1"/>
                </a:solidFill>
                <a:effectLst/>
                <a:latin typeface="+mn-lt"/>
                <a:ea typeface="+mn-ea"/>
                <a:cs typeface="+mn-cs"/>
                <a:hlinkClick r:id="rId12"/>
              </a:rPr>
              <a:t>[8]</a:t>
            </a:r>
            <a:r>
              <a:rPr lang="en-US" sz="1200" b="0" i="0" kern="1200" smtClean="0">
                <a:solidFill>
                  <a:schemeClr val="tx1"/>
                </a:solidFill>
                <a:effectLst/>
                <a:latin typeface="+mn-lt"/>
                <a:ea typeface="+mn-ea"/>
                <a:cs typeface="+mn-cs"/>
              </a:rPr>
              <a:t> The first machines were introduced on 1 March 1973,</a:t>
            </a:r>
            <a:r>
              <a:rPr lang="en-US" sz="1200" b="0" i="0" u="none" strike="noStrike" kern="1200" baseline="30000" smtClean="0">
                <a:solidFill>
                  <a:schemeClr val="tx1"/>
                </a:solidFill>
                <a:effectLst/>
                <a:latin typeface="+mn-lt"/>
                <a:ea typeface="+mn-ea"/>
                <a:cs typeface="+mn-cs"/>
                <a:hlinkClick r:id="rId13"/>
              </a:rPr>
              <a:t>[9]</a:t>
            </a:r>
            <a:r>
              <a:rPr lang="en-US" sz="1200" b="0" i="0" kern="1200" smtClean="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8</a:t>
            </a:fld>
            <a:endParaRPr lang="en-IN"/>
          </a:p>
        </p:txBody>
      </p:sp>
    </p:spTree>
    <p:extLst>
      <p:ext uri="{BB962C8B-B14F-4D97-AF65-F5344CB8AC3E}">
        <p14:creationId xmlns:p14="http://schemas.microsoft.com/office/powerpoint/2010/main" val="1806180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smtClean="0">
                <a:solidFill>
                  <a:schemeClr val="tx1"/>
                </a:solidFill>
                <a:effectLst/>
                <a:latin typeface="+mn-lt"/>
                <a:ea typeface="+mn-ea"/>
                <a:cs typeface="+mn-cs"/>
              </a:rPr>
              <a:t>David Cannon Evans</a:t>
            </a:r>
            <a:r>
              <a:rPr lang="en-US" sz="1200" b="0" i="0" kern="1200" smtClean="0">
                <a:solidFill>
                  <a:schemeClr val="tx1"/>
                </a:solidFill>
                <a:effectLst/>
                <a:latin typeface="+mn-lt"/>
                <a:ea typeface="+mn-ea"/>
                <a:cs typeface="+mn-cs"/>
              </a:rPr>
              <a:t> (February 24, 1924 – October 3, 1998) was the founder of the </a:t>
            </a:r>
            <a:r>
              <a:rPr lang="en-US" sz="1200" b="0" i="0" u="none" strike="noStrike" kern="1200" smtClean="0">
                <a:solidFill>
                  <a:schemeClr val="tx1"/>
                </a:solidFill>
                <a:effectLst/>
                <a:latin typeface="+mn-lt"/>
                <a:ea typeface="+mn-ea"/>
                <a:cs typeface="+mn-cs"/>
                <a:hlinkClick r:id="rId3" tooltip="Computer science"/>
              </a:rPr>
              <a:t>computer science</a:t>
            </a:r>
            <a:r>
              <a:rPr lang="en-US" sz="1200" b="0" i="0" kern="1200" smtClean="0">
                <a:solidFill>
                  <a:schemeClr val="tx1"/>
                </a:solidFill>
                <a:effectLst/>
                <a:latin typeface="+mn-lt"/>
                <a:ea typeface="+mn-ea"/>
                <a:cs typeface="+mn-cs"/>
              </a:rPr>
              <a:t> department at the </a:t>
            </a:r>
            <a:r>
              <a:rPr lang="en-US" sz="1200" b="0" i="0" u="none" strike="noStrike" kern="1200" smtClean="0">
                <a:solidFill>
                  <a:schemeClr val="tx1"/>
                </a:solidFill>
                <a:effectLst/>
                <a:latin typeface="+mn-lt"/>
                <a:ea typeface="+mn-ea"/>
                <a:cs typeface="+mn-cs"/>
                <a:hlinkClick r:id="rId4" tooltip="University of Utah"/>
              </a:rPr>
              <a:t>University of Utah</a:t>
            </a:r>
            <a:r>
              <a:rPr lang="en-US" sz="1200" b="0" i="0" kern="1200" smtClean="0">
                <a:solidFill>
                  <a:schemeClr val="tx1"/>
                </a:solidFill>
                <a:effectLst/>
                <a:latin typeface="+mn-lt"/>
                <a:ea typeface="+mn-ea"/>
                <a:cs typeface="+mn-cs"/>
              </a:rPr>
              <a:t> and co-founder (with </a:t>
            </a:r>
            <a:r>
              <a:rPr lang="en-US" sz="1200" b="0" i="0" u="none" strike="noStrike" kern="1200" smtClean="0">
                <a:solidFill>
                  <a:schemeClr val="tx1"/>
                </a:solidFill>
                <a:effectLst/>
                <a:latin typeface="+mn-lt"/>
                <a:ea typeface="+mn-ea"/>
                <a:cs typeface="+mn-cs"/>
                <a:hlinkClick r:id="rId5" tooltip="Ivan Sutherland"/>
              </a:rPr>
              <a:t>Ivan Sutherland</a:t>
            </a:r>
            <a:r>
              <a:rPr lang="en-US" sz="1200" b="0" i="0" kern="1200" smtClean="0">
                <a:solidFill>
                  <a:schemeClr val="tx1"/>
                </a:solidFill>
                <a:effectLst/>
                <a:latin typeface="+mn-lt"/>
                <a:ea typeface="+mn-ea"/>
                <a:cs typeface="+mn-cs"/>
              </a:rPr>
              <a:t>) of </a:t>
            </a:r>
            <a:r>
              <a:rPr lang="en-US" sz="1200" b="0" i="0" u="none" strike="noStrike" kern="1200" smtClean="0">
                <a:solidFill>
                  <a:schemeClr val="tx1"/>
                </a:solidFill>
                <a:effectLst/>
                <a:latin typeface="+mn-lt"/>
                <a:ea typeface="+mn-ea"/>
                <a:cs typeface="+mn-cs"/>
                <a:hlinkClick r:id="rId6" tooltip="Evans &amp; Sutherland"/>
              </a:rPr>
              <a:t>Evans &amp; Sutherland</a:t>
            </a:r>
            <a:r>
              <a:rPr lang="en-US" sz="1200" b="0" i="0" kern="1200" smtClean="0">
                <a:solidFill>
                  <a:schemeClr val="tx1"/>
                </a:solidFill>
                <a:effectLst/>
                <a:latin typeface="+mn-lt"/>
                <a:ea typeface="+mn-ea"/>
                <a:cs typeface="+mn-cs"/>
              </a:rPr>
              <a:t>, a computer firm which is known as a pioneer in the domain of </a:t>
            </a:r>
            <a:r>
              <a:rPr lang="en-US" sz="1200" b="0" i="0" u="none" strike="noStrike" kern="1200" smtClean="0">
                <a:solidFill>
                  <a:schemeClr val="tx1"/>
                </a:solidFill>
                <a:effectLst/>
                <a:latin typeface="+mn-lt"/>
                <a:ea typeface="+mn-ea"/>
                <a:cs typeface="+mn-cs"/>
                <a:hlinkClick r:id="rId7" tooltip="Computer-generated imagery"/>
              </a:rPr>
              <a:t>computer-generated imagery</a:t>
            </a:r>
            <a:endParaRPr lang="en-US" sz="1200" b="0" i="0" u="none" strike="noStrike" kern="1200" smtClean="0">
              <a:solidFill>
                <a:schemeClr val="tx1"/>
              </a:solidFill>
              <a:effectLst/>
              <a:latin typeface="+mn-lt"/>
              <a:ea typeface="+mn-ea"/>
              <a:cs typeface="+mn-cs"/>
            </a:endParaRPr>
          </a:p>
          <a:p>
            <a:r>
              <a:rPr lang="en-US" sz="1200" b="0" i="0" kern="1200" smtClean="0">
                <a:solidFill>
                  <a:schemeClr val="tx1"/>
                </a:solidFill>
                <a:effectLst/>
                <a:latin typeface="+mn-lt"/>
                <a:ea typeface="+mn-ea"/>
                <a:cs typeface="+mn-cs"/>
              </a:rPr>
              <a:t>The </a:t>
            </a:r>
            <a:r>
              <a:rPr lang="en-US" sz="1200" b="1" i="0" kern="1200" smtClean="0">
                <a:solidFill>
                  <a:schemeClr val="tx1"/>
                </a:solidFill>
                <a:effectLst/>
                <a:latin typeface="+mn-lt"/>
                <a:ea typeface="+mn-ea"/>
                <a:cs typeface="+mn-cs"/>
              </a:rPr>
              <a:t>Xerox Alto</a:t>
            </a:r>
            <a:r>
              <a:rPr lang="en-US" sz="1200" b="0" i="0" kern="1200" smtClean="0">
                <a:solidFill>
                  <a:schemeClr val="tx1"/>
                </a:solidFill>
                <a:effectLst/>
                <a:latin typeface="+mn-lt"/>
                <a:ea typeface="+mn-ea"/>
                <a:cs typeface="+mn-cs"/>
              </a:rPr>
              <a:t> is the first computer designed from its inception to support an </a:t>
            </a:r>
            <a:r>
              <a:rPr lang="en-US" sz="1200" b="0" i="0" u="none" strike="noStrike" kern="1200" smtClean="0">
                <a:solidFill>
                  <a:schemeClr val="tx1"/>
                </a:solidFill>
                <a:effectLst/>
                <a:latin typeface="+mn-lt"/>
                <a:ea typeface="+mn-ea"/>
                <a:cs typeface="+mn-cs"/>
                <a:hlinkClick r:id="rId8" tooltip="Operating system"/>
              </a:rPr>
              <a:t>operating system</a:t>
            </a:r>
            <a:r>
              <a:rPr lang="en-US" sz="1200" b="0" i="0" kern="1200" smtClean="0">
                <a:solidFill>
                  <a:schemeClr val="tx1"/>
                </a:solidFill>
                <a:effectLst/>
                <a:latin typeface="+mn-lt"/>
                <a:ea typeface="+mn-ea"/>
                <a:cs typeface="+mn-cs"/>
              </a:rPr>
              <a:t> based on a </a:t>
            </a:r>
            <a:r>
              <a:rPr lang="en-US" sz="1200" b="0" i="0" u="none" strike="noStrike" kern="1200" smtClean="0">
                <a:solidFill>
                  <a:schemeClr val="tx1"/>
                </a:solidFill>
                <a:effectLst/>
                <a:latin typeface="+mn-lt"/>
                <a:ea typeface="+mn-ea"/>
                <a:cs typeface="+mn-cs"/>
                <a:hlinkClick r:id="rId9" tooltip="Graphical user interface"/>
              </a:rPr>
              <a:t>graphical user interface</a:t>
            </a:r>
            <a:r>
              <a:rPr lang="en-US" sz="1200" b="0" i="0" kern="1200" smtClean="0">
                <a:solidFill>
                  <a:schemeClr val="tx1"/>
                </a:solidFill>
                <a:effectLst/>
                <a:latin typeface="+mn-lt"/>
                <a:ea typeface="+mn-ea"/>
                <a:cs typeface="+mn-cs"/>
              </a:rPr>
              <a:t> (GUI), later using the </a:t>
            </a:r>
            <a:r>
              <a:rPr lang="en-US" sz="1200" b="0" i="0" u="none" strike="noStrike" kern="1200" smtClean="0">
                <a:solidFill>
                  <a:schemeClr val="tx1"/>
                </a:solidFill>
                <a:effectLst/>
                <a:latin typeface="+mn-lt"/>
                <a:ea typeface="+mn-ea"/>
                <a:cs typeface="+mn-cs"/>
                <a:hlinkClick r:id="rId10" tooltip="Desktop metaphor"/>
              </a:rPr>
              <a:t>desktop metaphor</a:t>
            </a:r>
            <a:r>
              <a:rPr lang="en-US" sz="1200" b="0" i="0" kern="1200" smtClean="0">
                <a:solidFill>
                  <a:schemeClr val="tx1"/>
                </a:solidFill>
                <a:effectLst/>
                <a:latin typeface="+mn-lt"/>
                <a:ea typeface="+mn-ea"/>
                <a:cs typeface="+mn-cs"/>
              </a:rPr>
              <a:t>.</a:t>
            </a:r>
            <a:r>
              <a:rPr lang="en-US" sz="1200" b="0" i="0" u="none" strike="noStrike" kern="1200" baseline="30000" smtClean="0">
                <a:solidFill>
                  <a:schemeClr val="tx1"/>
                </a:solidFill>
                <a:effectLst/>
                <a:latin typeface="+mn-lt"/>
                <a:ea typeface="+mn-ea"/>
                <a:cs typeface="+mn-cs"/>
                <a:hlinkClick r:id="rId11"/>
              </a:rPr>
              <a:t>[7]</a:t>
            </a:r>
            <a:r>
              <a:rPr lang="en-US" sz="1200" b="0" i="0" u="none" strike="noStrike" kern="1200" baseline="30000" smtClean="0">
                <a:solidFill>
                  <a:schemeClr val="tx1"/>
                </a:solidFill>
                <a:effectLst/>
                <a:latin typeface="+mn-lt"/>
                <a:ea typeface="+mn-ea"/>
                <a:cs typeface="+mn-cs"/>
                <a:hlinkClick r:id="rId12"/>
              </a:rPr>
              <a:t>[8]</a:t>
            </a:r>
            <a:r>
              <a:rPr lang="en-US" sz="1200" b="0" i="0" kern="1200" smtClean="0">
                <a:solidFill>
                  <a:schemeClr val="tx1"/>
                </a:solidFill>
                <a:effectLst/>
                <a:latin typeface="+mn-lt"/>
                <a:ea typeface="+mn-ea"/>
                <a:cs typeface="+mn-cs"/>
              </a:rPr>
              <a:t> The first machines were introduced on 1 March 1973,</a:t>
            </a:r>
            <a:r>
              <a:rPr lang="en-US" sz="1200" b="0" i="0" u="none" strike="noStrike" kern="1200" baseline="30000" smtClean="0">
                <a:solidFill>
                  <a:schemeClr val="tx1"/>
                </a:solidFill>
                <a:effectLst/>
                <a:latin typeface="+mn-lt"/>
                <a:ea typeface="+mn-ea"/>
                <a:cs typeface="+mn-cs"/>
                <a:hlinkClick r:id="rId13"/>
              </a:rPr>
              <a:t>[9]</a:t>
            </a:r>
            <a:r>
              <a:rPr lang="en-US" sz="1200" b="0" i="0" kern="1200" smtClean="0">
                <a:solidFill>
                  <a:schemeClr val="tx1"/>
                </a:solidFill>
                <a:effectLst/>
                <a:latin typeface="+mn-lt"/>
                <a:ea typeface="+mn-ea"/>
                <a:cs typeface="+mn-cs"/>
              </a:rPr>
              <a:t> a decade before mass market GUI machines became available.</a:t>
            </a:r>
          </a:p>
          <a:p>
            <a:endParaRPr lang="en-US"/>
          </a:p>
        </p:txBody>
      </p:sp>
      <p:sp>
        <p:nvSpPr>
          <p:cNvPr id="4" name="Slide Number Placeholder 3"/>
          <p:cNvSpPr>
            <a:spLocks noGrp="1"/>
          </p:cNvSpPr>
          <p:nvPr>
            <p:ph type="sldNum" sz="quarter" idx="10"/>
          </p:nvPr>
        </p:nvSpPr>
        <p:spPr/>
        <p:txBody>
          <a:bodyPr/>
          <a:lstStyle/>
          <a:p>
            <a:fld id="{B6F731E0-8D32-41F3-AB99-E93F40833C53}" type="slidenum">
              <a:rPr lang="en-IN" smtClean="0"/>
              <a:t>9</a:t>
            </a:fld>
            <a:endParaRPr lang="en-IN"/>
          </a:p>
        </p:txBody>
      </p:sp>
    </p:spTree>
    <p:extLst>
      <p:ext uri="{BB962C8B-B14F-4D97-AF65-F5344CB8AC3E}">
        <p14:creationId xmlns:p14="http://schemas.microsoft.com/office/powerpoint/2010/main" val="36148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31451C-30B6-40BD-B6A0-6D48297F74FA}" type="datetimeFigureOut">
              <a:rPr lang="en-US" smtClean="0"/>
              <a:t>02/02/2019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3726135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31451C-30B6-40BD-B6A0-6D48297F74FA}" type="datetimeFigureOut">
              <a:rPr lang="en-US" smtClean="0"/>
              <a:t>02/02/2019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3543879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31451C-30B6-40BD-B6A0-6D48297F74FA}" type="datetimeFigureOut">
              <a:rPr lang="en-US" smtClean="0"/>
              <a:t>02/02/2019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27D14B-22BD-49DC-BF5E-EEAE4B906E4B}"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92776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B31451C-30B6-40BD-B6A0-6D48297F74FA}" type="datetimeFigureOut">
              <a:rPr lang="en-US" smtClean="0"/>
              <a:t>02/02/2019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2259524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B31451C-30B6-40BD-B6A0-6D48297F74FA}" type="datetimeFigureOut">
              <a:rPr lang="en-US" smtClean="0"/>
              <a:t>02/02/2019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27D14B-22BD-49DC-BF5E-EEAE4B906E4B}"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41584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B31451C-30B6-40BD-B6A0-6D48297F74FA}" type="datetimeFigureOut">
              <a:rPr lang="en-US" smtClean="0"/>
              <a:t>02/02/2019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31139498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31451C-30B6-40BD-B6A0-6D48297F74FA}" type="datetimeFigureOut">
              <a:rPr lang="en-US" smtClean="0"/>
              <a:t>02/02/2019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21225706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31451C-30B6-40BD-B6A0-6D48297F74FA}" type="datetimeFigureOut">
              <a:rPr lang="en-US" smtClean="0"/>
              <a:t>02/02/2019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4173655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31451C-30B6-40BD-B6A0-6D48297F74FA}" type="datetimeFigureOut">
              <a:rPr lang="en-US" smtClean="0"/>
              <a:t>02/02/2019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3980943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31451C-30B6-40BD-B6A0-6D48297F74FA}" type="datetimeFigureOut">
              <a:rPr lang="en-US" smtClean="0"/>
              <a:t>02/02/2019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1070235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31451C-30B6-40BD-B6A0-6D48297F74FA}" type="datetimeFigureOut">
              <a:rPr lang="en-US" smtClean="0"/>
              <a:t>02/02/2019</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3199779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31451C-30B6-40BD-B6A0-6D48297F74FA}" type="datetimeFigureOut">
              <a:rPr lang="en-US" smtClean="0"/>
              <a:t>02/02/2019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3709875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31451C-30B6-40BD-B6A0-6D48297F74FA}" type="datetimeFigureOut">
              <a:rPr lang="en-US" smtClean="0"/>
              <a:t>02/02/2019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2205972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31451C-30B6-40BD-B6A0-6D48297F74FA}" type="datetimeFigureOut">
              <a:rPr lang="en-US" smtClean="0"/>
              <a:t>02/02/2019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22084397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31451C-30B6-40BD-B6A0-6D48297F74FA}" type="datetimeFigureOut">
              <a:rPr lang="en-US" smtClean="0"/>
              <a:t>02/02/2019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2748068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31451C-30B6-40BD-B6A0-6D48297F74FA}" type="datetimeFigureOut">
              <a:rPr lang="en-US" smtClean="0"/>
              <a:t>02/02/2019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127D14B-22BD-49DC-BF5E-EEAE4B906E4B}" type="slidenum">
              <a:rPr lang="en-US" smtClean="0"/>
              <a:t>‹#›</a:t>
            </a:fld>
            <a:endParaRPr lang="en-US"/>
          </a:p>
        </p:txBody>
      </p:sp>
    </p:spTree>
    <p:extLst>
      <p:ext uri="{BB962C8B-B14F-4D97-AF65-F5344CB8AC3E}">
        <p14:creationId xmlns:p14="http://schemas.microsoft.com/office/powerpoint/2010/main" val="1503346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B31451C-30B6-40BD-B6A0-6D48297F74FA}" type="datetimeFigureOut">
              <a:rPr lang="en-US" smtClean="0"/>
              <a:t>02/02/2019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127D14B-22BD-49DC-BF5E-EEAE4B906E4B}" type="slidenum">
              <a:rPr lang="en-US" smtClean="0"/>
              <a:t>‹#›</a:t>
            </a:fld>
            <a:endParaRPr lang="en-US"/>
          </a:p>
        </p:txBody>
      </p:sp>
    </p:spTree>
    <p:extLst>
      <p:ext uri="{BB962C8B-B14F-4D97-AF65-F5344CB8AC3E}">
        <p14:creationId xmlns:p14="http://schemas.microsoft.com/office/powerpoint/2010/main" val="2229605982"/>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large building&#10;&#10;Description generated with very high confidence">
            <a:extLst>
              <a:ext uri="{FF2B5EF4-FFF2-40B4-BE49-F238E27FC236}">
                <a16:creationId xmlns:a16="http://schemas.microsoft.com/office/drawing/2014/main" xmlns="" id="{323B7FFA-9E6B-4659-AD05-8B426C7F3246}"/>
              </a:ext>
            </a:extLst>
          </p:cNvPr>
          <p:cNvPicPr>
            <a:picLocks noChangeAspect="1"/>
          </p:cNvPicPr>
          <p:nvPr/>
        </p:nvPicPr>
        <p:blipFill rotWithShape="1">
          <a:blip r:embed="rId3" cstate="print">
            <a:duotone>
              <a:prstClr val="black"/>
              <a:schemeClr val="accent3">
                <a:tint val="45000"/>
                <a:satMod val="400000"/>
              </a:schemeClr>
            </a:duotone>
            <a:extLst>
              <a:ext uri="{28A0092B-C50C-407E-A947-70E740481C1C}">
                <a14:useLocalDpi xmlns:a14="http://schemas.microsoft.com/office/drawing/2010/main" val="0"/>
              </a:ext>
            </a:extLst>
          </a:blip>
          <a:srcRect/>
          <a:stretch/>
        </p:blipFill>
        <p:spPr>
          <a:xfrm>
            <a:off x="20" y="10"/>
            <a:ext cx="12191980" cy="6857990"/>
          </a:xfrm>
          <a:prstGeom prst="rect">
            <a:avLst/>
          </a:prstGeom>
          <a:solidFill>
            <a:srgbClr val="DDDDDD"/>
          </a:solidFill>
        </p:spPr>
      </p:pic>
      <p:sp>
        <p:nvSpPr>
          <p:cNvPr id="3" name="Rectangle 2">
            <a:extLst>
              <a:ext uri="{FF2B5EF4-FFF2-40B4-BE49-F238E27FC236}">
                <a16:creationId xmlns:a16="http://schemas.microsoft.com/office/drawing/2014/main" xmlns="" id="{3F080268-C420-4009-9A1C-C76A1F9CC2D3}"/>
              </a:ext>
            </a:extLst>
          </p:cNvPr>
          <p:cNvSpPr/>
          <p:nvPr/>
        </p:nvSpPr>
        <p:spPr>
          <a:xfrm>
            <a:off x="20" y="2476500"/>
            <a:ext cx="12191980" cy="1955800"/>
          </a:xfrm>
          <a:prstGeom prst="rect">
            <a:avLst/>
          </a:prstGeom>
          <a:solidFill>
            <a:srgbClr val="29A8AB">
              <a:alpha val="5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609B26BC-D3CF-461E-ABC6-B1651DED2787}"/>
              </a:ext>
            </a:extLst>
          </p:cNvPr>
          <p:cNvSpPr/>
          <p:nvPr/>
        </p:nvSpPr>
        <p:spPr>
          <a:xfrm>
            <a:off x="0" y="1263995"/>
            <a:ext cx="12191980" cy="852976"/>
          </a:xfrm>
          <a:prstGeom prst="rect">
            <a:avLst/>
          </a:prstGeom>
          <a:solidFill>
            <a:srgbClr val="DDDDDD">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a:solidFill>
                  <a:schemeClr val="tx1"/>
                </a:solidFill>
                <a:latin typeface="Arial" panose="020B0604020202020204" pitchFamily="34" charset="0"/>
                <a:cs typeface="Arial" panose="020B0604020202020204" pitchFamily="34" charset="0"/>
              </a:rPr>
              <a:t>CHƯƠNG 5: PHÉP CHIẾU </a:t>
            </a:r>
            <a:r>
              <a:rPr lang="fr-FR" sz="2000" b="1" smtClean="0">
                <a:solidFill>
                  <a:schemeClr val="tx1"/>
                </a:solidFill>
                <a:latin typeface="Arial" panose="020B0604020202020204" pitchFamily="34" charset="0"/>
                <a:cs typeface="Arial" panose="020B0604020202020204" pitchFamily="34" charset="0"/>
              </a:rPr>
              <a:t>– PROJECTION</a:t>
            </a:r>
            <a:endParaRPr lang="en-IN" sz="2000" dirty="0">
              <a:solidFill>
                <a:schemeClr val="tx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xmlns="" id="{3E9A8753-7934-45AC-BAB4-1042B5604D54}"/>
              </a:ext>
            </a:extLst>
          </p:cNvPr>
          <p:cNvSpPr txBox="1"/>
          <p:nvPr/>
        </p:nvSpPr>
        <p:spPr>
          <a:xfrm>
            <a:off x="2515564" y="2785239"/>
            <a:ext cx="6730584" cy="1287532"/>
          </a:xfrm>
          <a:prstGeom prst="rect">
            <a:avLst/>
          </a:prstGeom>
          <a:noFill/>
        </p:spPr>
        <p:txBody>
          <a:bodyPr wrap="square" rtlCol="0">
            <a:spAutoFit/>
          </a:bodyPr>
          <a:lstStyle/>
          <a:p>
            <a:pPr algn="ctr">
              <a:lnSpc>
                <a:spcPct val="150000"/>
              </a:lnSpc>
            </a:pPr>
            <a:r>
              <a:rPr lang="en-IN" smtClean="0">
                <a:solidFill>
                  <a:schemeClr val="bg1"/>
                </a:solidFill>
                <a:latin typeface="Arial" panose="020B0604020202020204" pitchFamily="34" charset="0"/>
                <a:cs typeface="Arial" panose="020B0604020202020204" pitchFamily="34" charset="0"/>
              </a:rPr>
              <a:t>ĐOÀN VŨ THỊNH</a:t>
            </a:r>
          </a:p>
          <a:p>
            <a:pPr algn="ctr">
              <a:lnSpc>
                <a:spcPct val="150000"/>
              </a:lnSpc>
            </a:pPr>
            <a:r>
              <a:rPr lang="en-IN" smtClean="0">
                <a:solidFill>
                  <a:schemeClr val="bg1"/>
                </a:solidFill>
                <a:latin typeface="Arial" panose="020B0604020202020204" pitchFamily="34" charset="0"/>
                <a:cs typeface="Arial" panose="020B0604020202020204" pitchFamily="34" charset="0"/>
              </a:rPr>
              <a:t>BỘ MÔN KỸ THUẬT PHẦN MỀM</a:t>
            </a:r>
          </a:p>
          <a:p>
            <a:pPr algn="ctr">
              <a:lnSpc>
                <a:spcPct val="150000"/>
              </a:lnSpc>
            </a:pPr>
            <a:r>
              <a:rPr lang="en-IN" smtClean="0">
                <a:solidFill>
                  <a:schemeClr val="bg1"/>
                </a:solidFill>
                <a:latin typeface="Arial" panose="020B0604020202020204" pitchFamily="34" charset="0"/>
                <a:cs typeface="Arial" panose="020B0604020202020204" pitchFamily="34" charset="0"/>
              </a:rPr>
              <a:t>KHOA CÔNG NGHỆ THÔNG TIN</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392539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52" y="373318"/>
            <a:ext cx="7870295" cy="461665"/>
          </a:xfrm>
          <a:prstGeom prst="rect">
            <a:avLst/>
          </a:prstGeom>
          <a:noFill/>
        </p:spPr>
        <p:txBody>
          <a:bodyPr wrap="none" lIns="91440" tIns="45720" rIns="91440" bIns="45720">
            <a:spAutoFit/>
          </a:bodyPr>
          <a:lstStyle/>
          <a:p>
            <a:pPr algn="ctr"/>
            <a:r>
              <a:rPr lang="en-US" sz="2400" b="1" smtClean="0">
                <a:latin typeface="Arial" panose="020B0604020202020204" pitchFamily="34" charset="0"/>
                <a:cs typeface="Arial" panose="020B0604020202020204" pitchFamily="34" charset="0"/>
              </a:rPr>
              <a:t>5.3. </a:t>
            </a:r>
            <a:r>
              <a:rPr lang="fr-FR" sz="2400" b="1" i="0" smtClean="0">
                <a:solidFill>
                  <a:srgbClr val="000000"/>
                </a:solidFill>
                <a:effectLst/>
                <a:latin typeface="TimesNewRomanPS-BoldMT"/>
              </a:rPr>
              <a:t>PHÉP CHIẾU SONG SONG (Parallel Projections )</a:t>
            </a:r>
            <a:endParaRPr lang="en-US" sz="2400" b="1">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Rectangle 2"/>
              <p:cNvSpPr/>
              <p:nvPr/>
            </p:nvSpPr>
            <p:spPr>
              <a:xfrm>
                <a:off x="1676400" y="1097527"/>
                <a:ext cx="9779000" cy="2716513"/>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i="0" smtClean="0">
                    <a:solidFill>
                      <a:srgbClr val="000000"/>
                    </a:solidFill>
                    <a:effectLst/>
                    <a:latin typeface="TimesNewRomanPSMT"/>
                  </a:rPr>
                  <a:t>Cả sáu góc nhìn đều có thể thu được từ một mặt phẳng chiếu thông qua các phép biến đổi</a:t>
                </a:r>
                <a:r>
                  <a:rPr lang="en-US" sz="2000" i="0" smtClean="0">
                    <a:solidFill>
                      <a:srgbClr val="000000"/>
                    </a:solidFill>
                    <a:effectLst/>
                    <a:latin typeface="TimesNewRomanPSMT"/>
                  </a:rPr>
                  <a:t> </a:t>
                </a:r>
                <a:r>
                  <a:rPr lang="vi-VN" sz="2000" i="0" smtClean="0">
                    <a:solidFill>
                      <a:srgbClr val="000000"/>
                    </a:solidFill>
                    <a:effectLst/>
                    <a:latin typeface="TimesNewRomanPSMT"/>
                  </a:rPr>
                  <a:t>hình học như quay, dịch chuyển hay lấy đối xứng.</a:t>
                </a:r>
                <a:endParaRPr lang="en-US" sz="2000" i="0" smtClean="0">
                  <a:solidFill>
                    <a:srgbClr val="000000"/>
                  </a:solidFill>
                  <a:effectLst/>
                  <a:latin typeface="TimesNewRomanPSMT"/>
                </a:endParaRPr>
              </a:p>
              <a:p>
                <a:pPr marL="342900" indent="-342900">
                  <a:lnSpc>
                    <a:spcPct val="150000"/>
                  </a:lnSpc>
                  <a:buFont typeface="Wingdings" panose="05000000000000000000" pitchFamily="2" charset="2"/>
                  <a:buChar char="q"/>
                </a:pPr>
                <a14:m>
                  <m:oMath xmlns:m="http://schemas.openxmlformats.org/officeDocument/2006/math">
                    <m:d>
                      <m:dPr>
                        <m:begChr m:val="["/>
                        <m:endChr m:val="]"/>
                        <m:ctrlPr>
                          <a:rPr lang="en-US" sz="2000" i="1" smtClean="0">
                            <a:latin typeface="Cambria Math" panose="02040503050406030204" pitchFamily="18" charset="0"/>
                            <a:cs typeface="Arial" panose="020B0604020202020204" pitchFamily="34" charset="0"/>
                          </a:rPr>
                        </m:ctrlPr>
                      </m:dPr>
                      <m:e>
                        <m:sSub>
                          <m:sSubPr>
                            <m:ctrlPr>
                              <a:rPr lang="en-US" sz="200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𝑇</m:t>
                            </m:r>
                          </m:e>
                          <m:sub>
                            <m:r>
                              <a:rPr lang="en-US" sz="2000" b="0" i="1" smtClean="0">
                                <a:latin typeface="Cambria Math" panose="02040503050406030204" pitchFamily="18" charset="0"/>
                                <a:cs typeface="Arial" panose="020B0604020202020204" pitchFamily="34" charset="0"/>
                              </a:rPr>
                              <m:t>𝑦</m:t>
                            </m:r>
                          </m:sub>
                        </m:sSub>
                      </m:e>
                    </m:d>
                    <m:r>
                      <a:rPr lang="en-US" sz="2000" b="0" i="1" smtClean="0">
                        <a:latin typeface="Cambria Math" panose="02040503050406030204" pitchFamily="18" charset="0"/>
                        <a:cs typeface="Arial" panose="020B0604020202020204" pitchFamily="34" charset="0"/>
                      </a:rPr>
                      <m:t>=</m:t>
                    </m:r>
                    <m:d>
                      <m:dPr>
                        <m:begChr m:val="["/>
                        <m:endChr m:val="]"/>
                        <m:ctrlPr>
                          <a:rPr lang="en-US" sz="2000" b="0" i="1" smtClean="0">
                            <a:latin typeface="Cambria Math" panose="02040503050406030204" pitchFamily="18" charset="0"/>
                            <a:cs typeface="Arial" panose="020B0604020202020204" pitchFamily="34" charset="0"/>
                          </a:rPr>
                        </m:ctrlPr>
                      </m:dPr>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m:rPr>
                                        <m:brk m:alnAt="7"/>
                                      </m:rPr>
                                      <a:rPr lang="en-US" sz="2000" b="0" i="1" smtClean="0">
                                        <a:latin typeface="Cambria Math" panose="02040503050406030204" pitchFamily="18" charset="0"/>
                                        <a:cs typeface="Arial" panose="020B0604020202020204" pitchFamily="34" charset="0"/>
                                      </a:rPr>
                                      <m:t>1</m:t>
                                    </m:r>
                                  </m:e>
                                  <m:e>
                                    <m:r>
                                      <a:rPr lang="en-US" sz="2000" b="0" i="1" smtClean="0">
                                        <a:latin typeface="Cambria Math" panose="02040503050406030204" pitchFamily="18" charset="0"/>
                                        <a:cs typeface="Arial" panose="020B0604020202020204" pitchFamily="34" charset="0"/>
                                      </a:rPr>
                                      <m:t>0</m:t>
                                    </m:r>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0</m:t>
                                    </m:r>
                                  </m:e>
                                </m:mr>
                              </m:m>
                            </m:e>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m:rPr>
                                        <m:brk m:alnAt="7"/>
                                      </m:rP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0</m:t>
                                    </m:r>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0</m:t>
                                    </m:r>
                                  </m:e>
                                </m:mr>
                              </m:m>
                            </m:e>
                          </m:mr>
                          <m:mr>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m:rPr>
                                        <m:brk m:alnAt="7"/>
                                      </m:rP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0</m:t>
                                    </m:r>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0</m:t>
                                    </m:r>
                                  </m:e>
                                </m:mr>
                              </m:m>
                            </m:e>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m:rPr>
                                        <m:brk m:alnAt="7"/>
                                      </m:rPr>
                                      <a:rPr lang="en-US" sz="2000" b="0" i="1" smtClean="0">
                                        <a:latin typeface="Cambria Math" panose="02040503050406030204" pitchFamily="18" charset="0"/>
                                        <a:cs typeface="Arial" panose="020B0604020202020204" pitchFamily="34" charset="0"/>
                                      </a:rPr>
                                      <m:t>1</m:t>
                                    </m:r>
                                  </m:e>
                                  <m:e>
                                    <m:r>
                                      <a:rPr lang="en-US" sz="2000" b="0" i="1" smtClean="0">
                                        <a:latin typeface="Cambria Math" panose="02040503050406030204" pitchFamily="18" charset="0"/>
                                        <a:cs typeface="Arial" panose="020B0604020202020204" pitchFamily="34" charset="0"/>
                                      </a:rPr>
                                      <m:t>0</m:t>
                                    </m:r>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1</m:t>
                                    </m:r>
                                  </m:e>
                                </m:mr>
                              </m:m>
                            </m:e>
                          </m:mr>
                        </m:m>
                        <m:r>
                          <a:rPr lang="en-US" b="0" i="1" smtClean="0">
                            <a:latin typeface="Cambria Math" panose="02040503050406030204" pitchFamily="18" charset="0"/>
                          </a:rPr>
                          <m:t> </m:t>
                        </m:r>
                      </m:e>
                    </m:d>
                  </m:oMath>
                </a14:m>
                <a:r>
                  <a:rPr lang="en-US" sz="2000" smtClean="0">
                    <a:latin typeface="Arial" panose="020B0604020202020204" pitchFamily="34" charset="0"/>
                    <a:cs typeface="Arial" panose="020B0604020202020204" pitchFamily="34" charset="0"/>
                  </a:rPr>
                  <a:t> </a:t>
                </a:r>
                <a14:m>
                  <m:oMath xmlns:m="http://schemas.openxmlformats.org/officeDocument/2006/math">
                    <m:d>
                      <m:dPr>
                        <m:begChr m:val="["/>
                        <m:endChr m:val="]"/>
                        <m:ctrlPr>
                          <a:rPr lang="en-US" sz="2000" i="1" smtClean="0">
                            <a:latin typeface="Cambria Math" panose="02040503050406030204" pitchFamily="18" charset="0"/>
                            <a:cs typeface="Arial" panose="020B0604020202020204" pitchFamily="34" charset="0"/>
                          </a:rPr>
                        </m:ctrlPr>
                      </m:dPr>
                      <m:e>
                        <m:sSub>
                          <m:sSubPr>
                            <m:ctrlPr>
                              <a:rPr lang="en-US" sz="200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𝑇</m:t>
                            </m:r>
                          </m:e>
                          <m:sub>
                            <m:r>
                              <a:rPr lang="en-US" sz="2000" b="0" i="1" smtClean="0">
                                <a:latin typeface="Cambria Math" panose="02040503050406030204" pitchFamily="18" charset="0"/>
                                <a:cs typeface="Arial" panose="020B0604020202020204" pitchFamily="34" charset="0"/>
                              </a:rPr>
                              <m:t>𝑥</m:t>
                            </m:r>
                          </m:sub>
                        </m:sSub>
                      </m:e>
                    </m:d>
                    <m:r>
                      <a:rPr lang="en-US" sz="2000" b="0" i="1" smtClean="0">
                        <a:latin typeface="Cambria Math" panose="02040503050406030204" pitchFamily="18" charset="0"/>
                        <a:cs typeface="Arial" panose="020B0604020202020204" pitchFamily="34" charset="0"/>
                      </a:rPr>
                      <m:t>=</m:t>
                    </m:r>
                    <m:d>
                      <m:dPr>
                        <m:begChr m:val="["/>
                        <m:endChr m:val="]"/>
                        <m:ctrlPr>
                          <a:rPr lang="en-US" sz="2000" b="0" i="1" smtClean="0">
                            <a:latin typeface="Cambria Math" panose="02040503050406030204" pitchFamily="18" charset="0"/>
                            <a:cs typeface="Arial" panose="020B0604020202020204" pitchFamily="34" charset="0"/>
                          </a:rPr>
                        </m:ctrlPr>
                      </m:dPr>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0</m:t>
                                    </m:r>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1</m:t>
                                    </m:r>
                                  </m:e>
                                </m:mr>
                              </m:m>
                            </m:e>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m:rPr>
                                        <m:brk m:alnAt="7"/>
                                      </m:rP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0</m:t>
                                    </m:r>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0</m:t>
                                    </m:r>
                                  </m:e>
                                </m:mr>
                              </m:m>
                            </m:e>
                          </m:mr>
                          <m:mr>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m:rPr>
                                        <m:brk m:alnAt="7"/>
                                      </m:rP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0</m:t>
                                    </m:r>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0</m:t>
                                    </m:r>
                                  </m:e>
                                </m:mr>
                              </m:m>
                            </m:e>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m:rPr>
                                        <m:brk m:alnAt="7"/>
                                      </m:rPr>
                                      <a:rPr lang="en-US" sz="2000" b="0" i="1" smtClean="0">
                                        <a:latin typeface="Cambria Math" panose="02040503050406030204" pitchFamily="18" charset="0"/>
                                        <a:cs typeface="Arial" panose="020B0604020202020204" pitchFamily="34" charset="0"/>
                                      </a:rPr>
                                      <m:t>1</m:t>
                                    </m:r>
                                  </m:e>
                                  <m:e>
                                    <m:r>
                                      <a:rPr lang="en-US" sz="2000" b="0" i="1" smtClean="0">
                                        <a:latin typeface="Cambria Math" panose="02040503050406030204" pitchFamily="18" charset="0"/>
                                        <a:cs typeface="Arial" panose="020B0604020202020204" pitchFamily="34" charset="0"/>
                                      </a:rPr>
                                      <m:t>0</m:t>
                                    </m:r>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1</m:t>
                                    </m:r>
                                  </m:e>
                                </m:mr>
                              </m:m>
                            </m:e>
                          </m:mr>
                        </m:m>
                        <m:r>
                          <a:rPr lang="en-US" sz="2000" b="0" i="1" smtClean="0">
                            <a:latin typeface="Cambria Math" panose="02040503050406030204" pitchFamily="18" charset="0"/>
                          </a:rPr>
                          <m:t> </m:t>
                        </m:r>
                      </m:e>
                    </m:d>
                  </m:oMath>
                </a14:m>
                <a:r>
                  <a:rPr lang="en-US" sz="2000" smtClean="0">
                    <a:latin typeface="Arial" panose="020B0604020202020204" pitchFamily="34" charset="0"/>
                    <a:cs typeface="Arial" panose="020B0604020202020204" pitchFamily="34" charset="0"/>
                  </a:rPr>
                  <a:t> </a:t>
                </a:r>
                <a14:m>
                  <m:oMath xmlns:m="http://schemas.openxmlformats.org/officeDocument/2006/math">
                    <m:d>
                      <m:dPr>
                        <m:begChr m:val="["/>
                        <m:endChr m:val="]"/>
                        <m:ctrlPr>
                          <a:rPr lang="en-US" sz="2000" i="1" smtClean="0">
                            <a:latin typeface="Cambria Math" panose="02040503050406030204" pitchFamily="18" charset="0"/>
                            <a:cs typeface="Arial" panose="020B0604020202020204" pitchFamily="34" charset="0"/>
                          </a:rPr>
                        </m:ctrlPr>
                      </m:dPr>
                      <m:e>
                        <m:sSub>
                          <m:sSubPr>
                            <m:ctrlPr>
                              <a:rPr lang="en-US" sz="200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𝑇</m:t>
                            </m:r>
                          </m:e>
                          <m:sub>
                            <m:r>
                              <a:rPr lang="en-US" sz="2000" b="0" i="1" smtClean="0">
                                <a:latin typeface="Cambria Math" panose="02040503050406030204" pitchFamily="18" charset="0"/>
                                <a:cs typeface="Arial" panose="020B0604020202020204" pitchFamily="34" charset="0"/>
                              </a:rPr>
                              <m:t>𝑧</m:t>
                            </m:r>
                          </m:sub>
                        </m:sSub>
                      </m:e>
                    </m:d>
                    <m:r>
                      <a:rPr lang="en-US" sz="2000" b="0" i="1" smtClean="0">
                        <a:latin typeface="Cambria Math" panose="02040503050406030204" pitchFamily="18" charset="0"/>
                        <a:cs typeface="Arial" panose="020B0604020202020204" pitchFamily="34" charset="0"/>
                      </a:rPr>
                      <m:t>=</m:t>
                    </m:r>
                    <m:d>
                      <m:dPr>
                        <m:begChr m:val="["/>
                        <m:endChr m:val="]"/>
                        <m:ctrlPr>
                          <a:rPr lang="en-US" sz="2000" b="0" i="1" smtClean="0">
                            <a:latin typeface="Cambria Math" panose="02040503050406030204" pitchFamily="18" charset="0"/>
                            <a:cs typeface="Arial" panose="020B0604020202020204" pitchFamily="34" charset="0"/>
                          </a:rPr>
                        </m:ctrlPr>
                      </m:dPr>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m:rPr>
                                        <m:brk m:alnAt="7"/>
                                      </m:rPr>
                                      <a:rPr lang="en-US" sz="2000" b="0" i="1" smtClean="0">
                                        <a:latin typeface="Cambria Math" panose="02040503050406030204" pitchFamily="18" charset="0"/>
                                        <a:cs typeface="Arial" panose="020B0604020202020204" pitchFamily="34" charset="0"/>
                                      </a:rPr>
                                      <m:t>1</m:t>
                                    </m:r>
                                  </m:e>
                                  <m:e>
                                    <m:r>
                                      <a:rPr lang="en-US" sz="2000" b="0" i="1" smtClean="0">
                                        <a:latin typeface="Cambria Math" panose="02040503050406030204" pitchFamily="18" charset="0"/>
                                        <a:cs typeface="Arial" panose="020B0604020202020204" pitchFamily="34" charset="0"/>
                                      </a:rPr>
                                      <m:t>0</m:t>
                                    </m:r>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1</m:t>
                                    </m:r>
                                  </m:e>
                                </m:mr>
                              </m:m>
                            </m:e>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m:rPr>
                                        <m:brk m:alnAt="7"/>
                                      </m:rP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0</m:t>
                                    </m:r>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0</m:t>
                                    </m:r>
                                  </m:e>
                                </m:mr>
                              </m:m>
                            </m:e>
                          </m:mr>
                          <m:mr>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m:rPr>
                                        <m:brk m:alnAt="7"/>
                                      </m:rP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0</m:t>
                                    </m:r>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0</m:t>
                                    </m:r>
                                  </m:e>
                                </m:mr>
                              </m:m>
                            </m:e>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0</m:t>
                                    </m:r>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1</m:t>
                                    </m:r>
                                  </m:e>
                                </m:mr>
                              </m:m>
                            </m:e>
                          </m:mr>
                        </m:m>
                        <m:r>
                          <a:rPr lang="en-US" sz="2000" b="0" i="1" smtClean="0">
                            <a:latin typeface="Cambria Math" panose="02040503050406030204" pitchFamily="18" charset="0"/>
                          </a:rPr>
                          <m:t> </m:t>
                        </m:r>
                      </m:e>
                    </m:d>
                  </m:oMath>
                </a14:m>
                <a:endParaRPr lang="en-US" sz="2000" smtClean="0">
                  <a:latin typeface="Arial" panose="020B0604020202020204" pitchFamily="34" charset="0"/>
                  <a:cs typeface="Arial" panose="020B0604020202020204" pitchFamily="34"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1676400" y="1097527"/>
                <a:ext cx="9779000" cy="2716513"/>
              </a:xfrm>
              <a:prstGeom prst="rect">
                <a:avLst/>
              </a:prstGeom>
              <a:blipFill rotWithShape="0">
                <a:blip r:embed="rId3"/>
                <a:stretch>
                  <a:fillRect l="-561" r="-1247"/>
                </a:stretch>
              </a:blipFill>
            </p:spPr>
            <p:txBody>
              <a:bodyPr/>
              <a:lstStyle/>
              <a:p>
                <a:r>
                  <a:rPr lang="en-US">
                    <a:noFill/>
                  </a:rPr>
                  <a:t> </a:t>
                </a:r>
              </a:p>
            </p:txBody>
          </p:sp>
        </mc:Fallback>
      </mc:AlternateContent>
      <p:sp>
        <p:nvSpPr>
          <p:cNvPr id="5" name="Rectangle 4"/>
          <p:cNvSpPr/>
          <p:nvPr/>
        </p:nvSpPr>
        <p:spPr>
          <a:xfrm>
            <a:off x="1536700" y="3995678"/>
            <a:ext cx="9779000" cy="1938992"/>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i="0" smtClean="0">
                <a:solidFill>
                  <a:srgbClr val="000000"/>
                </a:solidFill>
                <a:effectLst/>
                <a:latin typeface="TimesNewRomanPSMT"/>
              </a:rPr>
              <a:t>Ví dụ: giả sử chúng ta có hình chiếu bằng trên mặt phẳng z=0, với phép quay đối tượng</a:t>
            </a:r>
            <a:r>
              <a:rPr lang="en-US" sz="2000" i="0" smtClean="0">
                <a:solidFill>
                  <a:srgbClr val="000000"/>
                </a:solidFill>
                <a:effectLst/>
                <a:latin typeface="TimesNewRomanPSMT"/>
              </a:rPr>
              <a:t> </a:t>
            </a:r>
            <a:r>
              <a:rPr lang="vi-VN" sz="2000" i="0" smtClean="0">
                <a:solidFill>
                  <a:srgbClr val="000000"/>
                </a:solidFill>
                <a:effectLst/>
                <a:latin typeface="TimesNewRomanPSMT"/>
              </a:rPr>
              <a:t>quanh trục một góc 90</a:t>
            </a:r>
            <a:r>
              <a:rPr lang="en-US" sz="2000" i="0" baseline="30000" smtClean="0">
                <a:solidFill>
                  <a:srgbClr val="000000"/>
                </a:solidFill>
                <a:effectLst/>
                <a:latin typeface="TimesNewRomanPSMT"/>
              </a:rPr>
              <a:t>0</a:t>
            </a:r>
            <a:r>
              <a:rPr lang="vi-VN" sz="1100" i="0" smtClean="0">
                <a:solidFill>
                  <a:srgbClr val="000000"/>
                </a:solidFill>
                <a:effectLst/>
                <a:latin typeface="TimesNewRomanPSMT"/>
              </a:rPr>
              <a:t> </a:t>
            </a:r>
            <a:r>
              <a:rPr lang="vi-VN" sz="2000" i="0" smtClean="0">
                <a:solidFill>
                  <a:srgbClr val="000000"/>
                </a:solidFill>
                <a:effectLst/>
                <a:latin typeface="TimesNewRomanPSMT"/>
              </a:rPr>
              <a:t>sẽ cho ta hình chiếu cạnh.</a:t>
            </a:r>
            <a:endParaRPr lang="en-US" sz="2000" i="0" smtClean="0">
              <a:solidFill>
                <a:srgbClr val="000000"/>
              </a:solidFill>
              <a:effectLst/>
              <a:latin typeface="TimesNewRomanPSMT"/>
            </a:endParaRPr>
          </a:p>
          <a:p>
            <a:pPr marL="342900" indent="-342900">
              <a:lnSpc>
                <a:spcPct val="150000"/>
              </a:lnSpc>
              <a:buFont typeface="Wingdings" panose="05000000000000000000" pitchFamily="2" charset="2"/>
              <a:buChar char="q"/>
            </a:pPr>
            <a:r>
              <a:rPr lang="vi-VN" sz="2000" i="0" smtClean="0">
                <a:solidFill>
                  <a:srgbClr val="000000"/>
                </a:solidFill>
                <a:effectLst/>
                <a:latin typeface="TimesNewRomanPSMT"/>
              </a:rPr>
              <a:t>Phép chiếu trực giao ở trên thường được gọi là phép nhìn từ trên xuống (topview) hoặc dưới lên (bottom-view)</a:t>
            </a:r>
            <a:endParaRPr lang="en-US" sz="2000" smtClean="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stretch>
            <a:fillRect/>
          </a:stretch>
        </p:blipFill>
        <p:spPr>
          <a:xfrm>
            <a:off x="9417463" y="1905000"/>
            <a:ext cx="2469737" cy="1909040"/>
          </a:xfrm>
          <a:prstGeom prst="rect">
            <a:avLst/>
          </a:prstGeom>
        </p:spPr>
      </p:pic>
    </p:spTree>
    <p:extLst>
      <p:ext uri="{BB962C8B-B14F-4D97-AF65-F5344CB8AC3E}">
        <p14:creationId xmlns:p14="http://schemas.microsoft.com/office/powerpoint/2010/main" val="25246054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52" y="373318"/>
            <a:ext cx="7870295" cy="461665"/>
          </a:xfrm>
          <a:prstGeom prst="rect">
            <a:avLst/>
          </a:prstGeom>
          <a:noFill/>
        </p:spPr>
        <p:txBody>
          <a:bodyPr wrap="none" lIns="91440" tIns="45720" rIns="91440" bIns="45720">
            <a:spAutoFit/>
          </a:bodyPr>
          <a:lstStyle/>
          <a:p>
            <a:pPr algn="ctr"/>
            <a:r>
              <a:rPr lang="en-US" sz="2400" b="1" smtClean="0">
                <a:latin typeface="Arial" panose="020B0604020202020204" pitchFamily="34" charset="0"/>
                <a:cs typeface="Arial" panose="020B0604020202020204" pitchFamily="34" charset="0"/>
              </a:rPr>
              <a:t>5.3. </a:t>
            </a:r>
            <a:r>
              <a:rPr lang="fr-FR" sz="2400" b="1" i="0" smtClean="0">
                <a:solidFill>
                  <a:srgbClr val="000000"/>
                </a:solidFill>
                <a:effectLst/>
                <a:latin typeface="TimesNewRomanPS-BoldMT"/>
              </a:rPr>
              <a:t>PHÉP CHIẾU SONG SONG (Parallel Projections )</a:t>
            </a:r>
            <a:endParaRPr lang="en-US" sz="2400" b="1">
              <a:latin typeface="Arial" panose="020B0604020202020204" pitchFamily="34" charset="0"/>
              <a:cs typeface="Arial" panose="020B0604020202020204" pitchFamily="34" charset="0"/>
            </a:endParaRPr>
          </a:p>
        </p:txBody>
      </p:sp>
      <p:sp>
        <p:nvSpPr>
          <p:cNvPr id="5" name="Rectangle 4"/>
          <p:cNvSpPr/>
          <p:nvPr/>
        </p:nvSpPr>
        <p:spPr>
          <a:xfrm>
            <a:off x="1741752" y="1087378"/>
            <a:ext cx="6716448" cy="2862322"/>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i="0" smtClean="0">
                <a:solidFill>
                  <a:srgbClr val="000000"/>
                </a:solidFill>
                <a:effectLst/>
                <a:latin typeface="TimesNewRomanPSMT"/>
              </a:rPr>
              <a:t>Phép nhìn từ phía trước (front-view): Tia chiếu song song với trục x và mặt</a:t>
            </a:r>
            <a:r>
              <a:rPr lang="en-US" sz="2000" i="0" smtClean="0">
                <a:solidFill>
                  <a:srgbClr val="000000"/>
                </a:solidFill>
                <a:effectLst/>
                <a:latin typeface="TimesNewRomanPSMT"/>
              </a:rPr>
              <a:t> </a:t>
            </a:r>
            <a:r>
              <a:rPr lang="vi-VN" sz="2000" i="0" smtClean="0">
                <a:solidFill>
                  <a:srgbClr val="000000"/>
                </a:solidFill>
                <a:effectLst/>
                <a:latin typeface="TimesNewRomanPSMT"/>
              </a:rPr>
              <a:t>phẳng quan sát là yz. Phép chiếu này loại bỏ thành phần x của P.</a:t>
            </a:r>
            <a:endParaRPr lang="en-US" sz="2000" i="0" smtClean="0">
              <a:solidFill>
                <a:srgbClr val="000000"/>
              </a:solidFill>
              <a:effectLst/>
              <a:latin typeface="TimesNewRomanPSMT"/>
            </a:endParaRPr>
          </a:p>
          <a:p>
            <a:pPr marL="342900" indent="-342900">
              <a:lnSpc>
                <a:spcPct val="150000"/>
              </a:lnSpc>
              <a:buFont typeface="Wingdings" panose="05000000000000000000" pitchFamily="2" charset="2"/>
              <a:buChar char="q"/>
            </a:pPr>
            <a:r>
              <a:rPr lang="vi-VN" sz="2000" i="0" smtClean="0">
                <a:solidFill>
                  <a:srgbClr val="000000"/>
                </a:solidFill>
                <a:effectLst/>
                <a:latin typeface="TimesNewRomanPSMT"/>
              </a:rPr>
              <a:t>Phép nhìn từ phía bên cạnh (side-view): Tia chiếu song song với trục y và</a:t>
            </a:r>
            <a:r>
              <a:rPr lang="en-US" sz="2000" i="0" smtClean="0">
                <a:solidFill>
                  <a:srgbClr val="000000"/>
                </a:solidFill>
                <a:effectLst/>
                <a:latin typeface="TimesNewRomanPSMT"/>
              </a:rPr>
              <a:t> </a:t>
            </a:r>
            <a:r>
              <a:rPr lang="vi-VN" sz="2000" i="0" smtClean="0">
                <a:solidFill>
                  <a:srgbClr val="000000"/>
                </a:solidFill>
                <a:effectLst/>
                <a:latin typeface="TimesNewRomanPSMT"/>
              </a:rPr>
              <a:t>mặt phẳng quan sát là xz. Phép chiếu này loại bỏ thành phần y của P.</a:t>
            </a:r>
            <a:endParaRPr lang="en-US" sz="2000" i="0" smtClean="0">
              <a:solidFill>
                <a:srgbClr val="000000"/>
              </a:solidFill>
              <a:effectLst/>
              <a:latin typeface="TimesNewRomanPSMT"/>
            </a:endParaRPr>
          </a:p>
        </p:txBody>
      </p:sp>
      <p:pic>
        <p:nvPicPr>
          <p:cNvPr id="4" name="Picture 3"/>
          <p:cNvPicPr>
            <a:picLocks noChangeAspect="1"/>
          </p:cNvPicPr>
          <p:nvPr/>
        </p:nvPicPr>
        <p:blipFill>
          <a:blip r:embed="rId3"/>
          <a:stretch>
            <a:fillRect/>
          </a:stretch>
        </p:blipFill>
        <p:spPr>
          <a:xfrm>
            <a:off x="8221661" y="1132651"/>
            <a:ext cx="3267075" cy="2771775"/>
          </a:xfrm>
          <a:prstGeom prst="rect">
            <a:avLst/>
          </a:prstGeom>
        </p:spPr>
      </p:pic>
      <p:sp>
        <p:nvSpPr>
          <p:cNvPr id="7" name="Rectangle 6"/>
          <p:cNvSpPr/>
          <p:nvPr/>
        </p:nvSpPr>
        <p:spPr>
          <a:xfrm>
            <a:off x="1741751" y="3827333"/>
            <a:ext cx="9746985" cy="1938992"/>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i="0" smtClean="0">
                <a:solidFill>
                  <a:srgbClr val="000000"/>
                </a:solidFill>
                <a:effectLst/>
                <a:latin typeface="TimesNewRomanPSMT"/>
              </a:rPr>
              <a:t>Hình minh họa ba phép chiếu trực giao đã đề cập ở trên lên một vật thể là</a:t>
            </a:r>
            <a:r>
              <a:rPr lang="en-US" sz="2000" i="0" smtClean="0">
                <a:solidFill>
                  <a:srgbClr val="000000"/>
                </a:solidFill>
                <a:effectLst/>
                <a:latin typeface="TimesNewRomanPSMT"/>
              </a:rPr>
              <a:t> </a:t>
            </a:r>
            <a:r>
              <a:rPr lang="vi-VN" sz="2000" i="0" smtClean="0">
                <a:solidFill>
                  <a:srgbClr val="000000"/>
                </a:solidFill>
                <a:effectLst/>
                <a:latin typeface="TimesNewRomanPSMT"/>
              </a:rPr>
              <a:t>ngôi nhà. Nhận xét rằng với phép chiếu nhìn từ phía trước ta không phân biệt được</a:t>
            </a:r>
            <a:r>
              <a:rPr lang="en-US" sz="2000" i="0" smtClean="0">
                <a:solidFill>
                  <a:srgbClr val="000000"/>
                </a:solidFill>
                <a:effectLst/>
                <a:latin typeface="TimesNewRomanPSMT"/>
              </a:rPr>
              <a:t> </a:t>
            </a:r>
            <a:r>
              <a:rPr lang="vi-VN" sz="2000" i="0" smtClean="0">
                <a:solidFill>
                  <a:srgbClr val="000000"/>
                </a:solidFill>
                <a:effectLst/>
                <a:latin typeface="TimesNewRomanPSMT"/>
              </a:rPr>
              <a:t>tường trước và tường sau vì chúng nằm chồng lên nhau, cũng tương tự cho trường</a:t>
            </a:r>
            <a:r>
              <a:rPr lang="en-US" sz="2000" i="0" smtClean="0">
                <a:solidFill>
                  <a:srgbClr val="000000"/>
                </a:solidFill>
                <a:effectLst/>
                <a:latin typeface="TimesNewRomanPSMT"/>
              </a:rPr>
              <a:t> </a:t>
            </a:r>
            <a:r>
              <a:rPr lang="vi-VN" sz="2000" i="0" smtClean="0">
                <a:solidFill>
                  <a:srgbClr val="000000"/>
                </a:solidFill>
                <a:effectLst/>
                <a:latin typeface="TimesNewRomanPSMT"/>
              </a:rPr>
              <a:t>hợp phép chiếu nhìn từ phía bên cạnh</a:t>
            </a:r>
            <a:r>
              <a:rPr lang="en-US" sz="2000" i="0" smtClean="0">
                <a:solidFill>
                  <a:srgbClr val="000000"/>
                </a:solidFill>
                <a:effectLst/>
                <a:latin typeface="TimesNewRomanPSMT"/>
              </a:rPr>
              <a:t>.</a:t>
            </a:r>
            <a:endParaRPr lang="en-US" sz="200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02096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52" y="373318"/>
            <a:ext cx="7870295" cy="461665"/>
          </a:xfrm>
          <a:prstGeom prst="rect">
            <a:avLst/>
          </a:prstGeom>
          <a:noFill/>
        </p:spPr>
        <p:txBody>
          <a:bodyPr wrap="none" lIns="91440" tIns="45720" rIns="91440" bIns="45720">
            <a:spAutoFit/>
          </a:bodyPr>
          <a:lstStyle/>
          <a:p>
            <a:pPr algn="ctr"/>
            <a:r>
              <a:rPr lang="en-US" sz="2400" b="1" smtClean="0">
                <a:latin typeface="Arial" panose="020B0604020202020204" pitchFamily="34" charset="0"/>
                <a:cs typeface="Arial" panose="020B0604020202020204" pitchFamily="34" charset="0"/>
              </a:rPr>
              <a:t>5.3. </a:t>
            </a:r>
            <a:r>
              <a:rPr lang="fr-FR" sz="2400" b="1" i="0" smtClean="0">
                <a:solidFill>
                  <a:srgbClr val="000000"/>
                </a:solidFill>
                <a:effectLst/>
                <a:latin typeface="TimesNewRomanPS-BoldMT"/>
              </a:rPr>
              <a:t>PHÉP CHIẾU SONG SONG (Parallel Projections )</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1053547"/>
            <a:ext cx="9672338" cy="452432"/>
          </a:xfrm>
          <a:prstGeom prst="rect">
            <a:avLst/>
          </a:prstGeom>
        </p:spPr>
        <p:txBody>
          <a:bodyPr wrap="square">
            <a:spAutoFit/>
          </a:bodyPr>
          <a:lstStyle/>
          <a:p>
            <a:pPr>
              <a:lnSpc>
                <a:spcPct val="130000"/>
              </a:lnSpc>
            </a:pPr>
            <a:r>
              <a:rPr lang="en-US" b="1" i="0" smtClean="0">
                <a:solidFill>
                  <a:srgbClr val="000000"/>
                </a:solidFill>
                <a:effectLst/>
                <a:latin typeface="Arial" panose="020B0604020202020204" pitchFamily="34" charset="0"/>
                <a:cs typeface="Arial" panose="020B0604020202020204" pitchFamily="34" charset="0"/>
              </a:rPr>
              <a:t>5.3.2. </a:t>
            </a:r>
            <a:r>
              <a:rPr lang="en-US" b="1" i="0" smtClean="0">
                <a:solidFill>
                  <a:srgbClr val="000000"/>
                </a:solidFill>
                <a:effectLst/>
                <a:latin typeface="TimesNewRomanPS-BoldMT"/>
              </a:rPr>
              <a:t>Phép chiếu trục luợng (Axonometric)</a:t>
            </a:r>
          </a:p>
        </p:txBody>
      </p:sp>
      <p:sp>
        <p:nvSpPr>
          <p:cNvPr id="5" name="Rectangle 4"/>
          <p:cNvSpPr/>
          <p:nvPr/>
        </p:nvSpPr>
        <p:spPr>
          <a:xfrm>
            <a:off x="1457969" y="1724543"/>
            <a:ext cx="9779000" cy="3323987"/>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i="0" smtClean="0">
                <a:solidFill>
                  <a:srgbClr val="000000"/>
                </a:solidFill>
                <a:effectLst/>
                <a:latin typeface="TimesNewRomanPSMT"/>
              </a:rPr>
              <a:t>Phép chiếu trục lượng là phép chiếu mà hình chiếu thu được sau khi quay đối tượng sao cho</a:t>
            </a:r>
            <a:r>
              <a:rPr lang="en-US" sz="2000" i="0" smtClean="0">
                <a:solidFill>
                  <a:srgbClr val="000000"/>
                </a:solidFill>
                <a:effectLst/>
                <a:latin typeface="TimesNewRomanPSMT"/>
              </a:rPr>
              <a:t> </a:t>
            </a:r>
            <a:r>
              <a:rPr lang="vi-VN" sz="2000" i="0" smtClean="0">
                <a:solidFill>
                  <a:srgbClr val="000000"/>
                </a:solidFill>
                <a:effectLst/>
                <a:latin typeface="TimesNewRomanPSMT"/>
              </a:rPr>
              <a:t>ba mặt của đối tượng được trông thấy rõ nhất (thường mặt phẳng chiếu là z=0).</a:t>
            </a:r>
            <a:endParaRPr lang="en-US" sz="2000" i="0" smtClean="0">
              <a:solidFill>
                <a:srgbClr val="000000"/>
              </a:solidFill>
              <a:effectLst/>
              <a:latin typeface="TimesNewRomanPSMT"/>
            </a:endParaRPr>
          </a:p>
          <a:p>
            <a:pPr marL="342900" indent="-342900">
              <a:lnSpc>
                <a:spcPct val="150000"/>
              </a:lnSpc>
              <a:buFont typeface="Wingdings" panose="05000000000000000000" pitchFamily="2" charset="2"/>
              <a:buChar char="q"/>
            </a:pPr>
            <a:r>
              <a:rPr lang="vi-VN" sz="2000" i="0" smtClean="0">
                <a:solidFill>
                  <a:srgbClr val="000000"/>
                </a:solidFill>
                <a:effectLst/>
                <a:latin typeface="TimesNewRomanPSMT"/>
              </a:rPr>
              <a:t>Có 3 phép chiếu</a:t>
            </a:r>
            <a:r>
              <a:rPr lang="en-US" sz="2000" i="0" smtClean="0">
                <a:solidFill>
                  <a:srgbClr val="000000"/>
                </a:solidFill>
                <a:effectLst/>
                <a:latin typeface="TimesNewRomanPSMT"/>
              </a:rPr>
              <a:t>:</a:t>
            </a:r>
          </a:p>
          <a:p>
            <a:pPr marL="800100" lvl="1" indent="-342900">
              <a:lnSpc>
                <a:spcPct val="150000"/>
              </a:lnSpc>
              <a:buFont typeface="Wingdings" panose="05000000000000000000" pitchFamily="2" charset="2"/>
              <a:buChar char="§"/>
            </a:pPr>
            <a:r>
              <a:rPr lang="vi-VN" sz="2000" i="0" smtClean="0">
                <a:solidFill>
                  <a:srgbClr val="000000"/>
                </a:solidFill>
                <a:effectLst/>
                <a:latin typeface="TimesNewRomanPSMT"/>
              </a:rPr>
              <a:t>Phép chiếu Trimetric</a:t>
            </a:r>
            <a:endParaRPr lang="en-US" sz="2000" i="0" smtClean="0">
              <a:solidFill>
                <a:srgbClr val="000000"/>
              </a:solidFill>
              <a:effectLst/>
              <a:latin typeface="TimesNewRomanPSMT"/>
            </a:endParaRPr>
          </a:p>
          <a:p>
            <a:pPr marL="800100" lvl="1" indent="-342900">
              <a:lnSpc>
                <a:spcPct val="150000"/>
              </a:lnSpc>
              <a:buFont typeface="Wingdings" panose="05000000000000000000" pitchFamily="2" charset="2"/>
              <a:buChar char="§"/>
            </a:pPr>
            <a:r>
              <a:rPr lang="vi-VN" sz="2000" i="0" smtClean="0">
                <a:solidFill>
                  <a:srgbClr val="000000"/>
                </a:solidFill>
                <a:effectLst/>
                <a:latin typeface="TimesNewRomanPSMT"/>
              </a:rPr>
              <a:t>Phép chiếu Dimetric</a:t>
            </a:r>
            <a:endParaRPr lang="en-US" sz="2000" i="0" smtClean="0">
              <a:solidFill>
                <a:srgbClr val="000000"/>
              </a:solidFill>
              <a:effectLst/>
              <a:latin typeface="TimesNewRomanPSMT"/>
            </a:endParaRPr>
          </a:p>
          <a:p>
            <a:pPr marL="800100" lvl="1" indent="-342900">
              <a:lnSpc>
                <a:spcPct val="150000"/>
              </a:lnSpc>
              <a:buFont typeface="Wingdings" panose="05000000000000000000" pitchFamily="2" charset="2"/>
              <a:buChar char="§"/>
            </a:pPr>
            <a:r>
              <a:rPr lang="vi-VN" sz="2000" i="0" smtClean="0">
                <a:solidFill>
                  <a:srgbClr val="000000"/>
                </a:solidFill>
                <a:effectLst/>
                <a:latin typeface="TimesNewRomanPSMT"/>
              </a:rPr>
              <a:t>Phép chiếu Isometric</a:t>
            </a:r>
            <a:endParaRPr lang="en-US" sz="2000" i="0" smtClean="0">
              <a:solidFill>
                <a:srgbClr val="000000"/>
              </a:solidFill>
              <a:effectLst/>
              <a:latin typeface="TimesNewRomanPSMT"/>
            </a:endParaRPr>
          </a:p>
        </p:txBody>
      </p:sp>
    </p:spTree>
    <p:extLst>
      <p:ext uri="{BB962C8B-B14F-4D97-AF65-F5344CB8AC3E}">
        <p14:creationId xmlns:p14="http://schemas.microsoft.com/office/powerpoint/2010/main" val="11458751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52" y="373318"/>
            <a:ext cx="7870295" cy="461665"/>
          </a:xfrm>
          <a:prstGeom prst="rect">
            <a:avLst/>
          </a:prstGeom>
          <a:noFill/>
        </p:spPr>
        <p:txBody>
          <a:bodyPr wrap="none" lIns="91440" tIns="45720" rIns="91440" bIns="45720">
            <a:spAutoFit/>
          </a:bodyPr>
          <a:lstStyle/>
          <a:p>
            <a:pPr algn="ctr"/>
            <a:r>
              <a:rPr lang="en-US" sz="2400" b="1" smtClean="0">
                <a:latin typeface="Arial" panose="020B0604020202020204" pitchFamily="34" charset="0"/>
                <a:cs typeface="Arial" panose="020B0604020202020204" pitchFamily="34" charset="0"/>
              </a:rPr>
              <a:t>5.3. </a:t>
            </a:r>
            <a:r>
              <a:rPr lang="fr-FR" sz="2400" b="1" i="0" smtClean="0">
                <a:solidFill>
                  <a:srgbClr val="000000"/>
                </a:solidFill>
                <a:effectLst/>
                <a:latin typeface="TimesNewRomanPS-BoldMT"/>
              </a:rPr>
              <a:t>PHÉP CHIẾU SONG SONG (Parallel Projections )</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1053547"/>
            <a:ext cx="9672338" cy="452432"/>
          </a:xfrm>
          <a:prstGeom prst="rect">
            <a:avLst/>
          </a:prstGeom>
        </p:spPr>
        <p:txBody>
          <a:bodyPr wrap="square">
            <a:spAutoFit/>
          </a:bodyPr>
          <a:lstStyle/>
          <a:p>
            <a:pPr>
              <a:lnSpc>
                <a:spcPct val="130000"/>
              </a:lnSpc>
            </a:pPr>
            <a:r>
              <a:rPr lang="en-US" b="1" i="0" smtClean="0">
                <a:solidFill>
                  <a:srgbClr val="000000"/>
                </a:solidFill>
                <a:effectLst/>
                <a:latin typeface="Arial" panose="020B0604020202020204" pitchFamily="34" charset="0"/>
                <a:cs typeface="Arial" panose="020B0604020202020204" pitchFamily="34" charset="0"/>
              </a:rPr>
              <a:t>5.3.2.1. </a:t>
            </a:r>
            <a:r>
              <a:rPr lang="en-US" b="1" i="1" smtClean="0">
                <a:solidFill>
                  <a:srgbClr val="000000"/>
                </a:solidFill>
                <a:effectLst/>
                <a:latin typeface="TimesNewRomanPS-BoldItalicMT"/>
              </a:rPr>
              <a:t>Phép chiếu Trimetric</a:t>
            </a:r>
            <a:endParaRPr lang="en-US" b="1" i="0" smtClean="0">
              <a:solidFill>
                <a:srgbClr val="000000"/>
              </a:solidFill>
              <a:effectLst/>
              <a:latin typeface="TimesNewRomanPS-BoldMT"/>
            </a:endParaRPr>
          </a:p>
        </p:txBody>
      </p:sp>
      <mc:AlternateContent xmlns:mc="http://schemas.openxmlformats.org/markup-compatibility/2006" xmlns:a14="http://schemas.microsoft.com/office/drawing/2010/main">
        <mc:Choice Requires="a14">
          <p:sp>
            <p:nvSpPr>
              <p:cNvPr id="5" name="Rectangle 4"/>
              <p:cNvSpPr/>
              <p:nvPr/>
            </p:nvSpPr>
            <p:spPr>
              <a:xfrm>
                <a:off x="1457969" y="1724543"/>
                <a:ext cx="9779000" cy="5165773"/>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i="0" smtClean="0">
                    <a:solidFill>
                      <a:srgbClr val="000000"/>
                    </a:solidFill>
                    <a:effectLst/>
                    <a:latin typeface="TimesNewRomanPSMT"/>
                  </a:rPr>
                  <a:t>Ngoại trừ những mặt phẳng của đối tượng song song với mặt phẳng chiếu không thay </a:t>
                </a:r>
                <a:r>
                  <a:rPr lang="vi-VN"/>
                  <a:t>đổi</a:t>
                </a:r>
                <a:r>
                  <a:rPr lang="vi-VN" smtClean="0"/>
                  <a:t>.</a:t>
                </a:r>
                <a:r>
                  <a:rPr lang="en-US" smtClean="0"/>
                  <a:t> </a:t>
                </a:r>
                <a:r>
                  <a:rPr lang="vi-VN" smtClean="0"/>
                  <a:t>Các</a:t>
                </a:r>
                <a:r>
                  <a:rPr lang="vi-VN" sz="2000" i="0" smtClean="0">
                    <a:solidFill>
                      <a:srgbClr val="000000"/>
                    </a:solidFill>
                    <a:effectLst/>
                    <a:latin typeface="TimesNewRomanPSMT"/>
                  </a:rPr>
                  <a:t> mặt khác của đối tượng hay hình dạng của đối tượng thường biến dạng sau phép chiếu.Tuy</a:t>
                </a:r>
                <a:r>
                  <a:rPr lang="en-US" sz="2000" i="0" smtClean="0">
                    <a:solidFill>
                      <a:srgbClr val="000000"/>
                    </a:solidFill>
                    <a:effectLst/>
                    <a:latin typeface="TimesNewRomanPSMT"/>
                  </a:rPr>
                  <a:t> </a:t>
                </a:r>
                <a:r>
                  <a:rPr lang="vi-VN" sz="2000" i="0" smtClean="0">
                    <a:solidFill>
                      <a:srgbClr val="000000"/>
                    </a:solidFill>
                    <a:effectLst/>
                    <a:latin typeface="TimesNewRomanPSMT"/>
                  </a:rPr>
                  <a:t>nhiên tỉ lệ co (Shortening Factor - SF) là tỷ số của độ dài đoạn thẳng chiếu so với độ dài thực tế</a:t>
                </a:r>
                <a:r>
                  <a:rPr lang="en-US" sz="2000" i="0" smtClean="0">
                    <a:solidFill>
                      <a:srgbClr val="000000"/>
                    </a:solidFill>
                    <a:effectLst/>
                    <a:latin typeface="TimesNewRomanPSMT"/>
                  </a:rPr>
                  <a:t> </a:t>
                </a:r>
                <a:r>
                  <a:rPr lang="vi-VN" sz="2000" i="0" smtClean="0">
                    <a:solidFill>
                      <a:srgbClr val="000000"/>
                    </a:solidFill>
                    <a:effectLst/>
                    <a:latin typeface="TimesNewRomanPSMT"/>
                  </a:rPr>
                  <a:t>của đối tượng</a:t>
                </a:r>
                <a:r>
                  <a:rPr lang="en-US" sz="2000" i="0" smtClean="0">
                    <a:solidFill>
                      <a:srgbClr val="000000"/>
                    </a:solidFill>
                    <a:effectLst/>
                    <a:latin typeface="TimesNewRomanPSMT"/>
                  </a:rPr>
                  <a:t>.</a:t>
                </a:r>
              </a:p>
              <a:p>
                <a:pPr marL="342900" indent="-342900">
                  <a:lnSpc>
                    <a:spcPct val="150000"/>
                  </a:lnSpc>
                  <a:buFont typeface="Wingdings" panose="05000000000000000000" pitchFamily="2" charset="2"/>
                  <a:buChar char="q"/>
                </a:pPr>
                <a:r>
                  <a:rPr lang="vi-VN" sz="2000" i="0" smtClean="0">
                    <a:solidFill>
                      <a:srgbClr val="000000"/>
                    </a:solidFill>
                    <a:effectLst/>
                    <a:latin typeface="TimesNewRomanPSMT"/>
                  </a:rPr>
                  <a:t>Việc tính các giá trị SF này của các trục tương ứng dựa vào công thức [U]* [T].</a:t>
                </a:r>
                <a:endParaRPr lang="en-US" sz="2000" i="0" smtClean="0">
                  <a:solidFill>
                    <a:srgbClr val="000000"/>
                  </a:solidFill>
                  <a:effectLst/>
                  <a:latin typeface="TimesNewRomanPSMT"/>
                </a:endParaRPr>
              </a:p>
              <a:p>
                <a:pPr marL="342900" indent="-342900">
                  <a:lnSpc>
                    <a:spcPct val="150000"/>
                  </a:lnSpc>
                  <a:buFont typeface="Wingdings" panose="05000000000000000000" pitchFamily="2" charset="2"/>
                  <a:buChar char="q"/>
                </a:pPr>
                <a14:m>
                  <m:oMath xmlns:m="http://schemas.openxmlformats.org/officeDocument/2006/math">
                    <m:d>
                      <m:dPr>
                        <m:begChr m:val="["/>
                        <m:endChr m:val="]"/>
                        <m:ctrlPr>
                          <a:rPr lang="en-US" sz="2000" i="1" smtClean="0">
                            <a:latin typeface="Cambria Math" panose="02040503050406030204" pitchFamily="18" charset="0"/>
                            <a:cs typeface="Arial" panose="020B0604020202020204" pitchFamily="34" charset="0"/>
                          </a:rPr>
                        </m:ctrlPr>
                      </m:dPr>
                      <m:e>
                        <m:r>
                          <a:rPr lang="en-US" sz="2000" i="1" smtClean="0">
                            <a:latin typeface="Cambria Math" panose="02040503050406030204" pitchFamily="18" charset="0"/>
                            <a:cs typeface="Arial" panose="020B0604020202020204" pitchFamily="34" charset="0"/>
                          </a:rPr>
                          <m:t>𝑈</m:t>
                        </m:r>
                      </m:e>
                    </m:d>
                    <m:r>
                      <a:rPr lang="en-US" sz="2000" b="0" i="1" smtClean="0">
                        <a:latin typeface="Cambria Math" panose="02040503050406030204" pitchFamily="18" charset="0"/>
                        <a:cs typeface="Arial" panose="020B0604020202020204" pitchFamily="34" charset="0"/>
                      </a:rPr>
                      <m:t>=</m:t>
                    </m:r>
                    <m:d>
                      <m:dPr>
                        <m:begChr m:val="["/>
                        <m:endChr m:val="]"/>
                        <m:ctrlPr>
                          <a:rPr lang="en-US" sz="2000" b="0" i="1" smtClean="0">
                            <a:latin typeface="Cambria Math" panose="02040503050406030204" pitchFamily="18" charset="0"/>
                            <a:cs typeface="Arial" panose="020B0604020202020204" pitchFamily="34" charset="0"/>
                          </a:rPr>
                        </m:ctrlPr>
                      </m:dPr>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m:rPr>
                                        <m:brk m:alnAt="7"/>
                                      </m:rPr>
                                      <a:rPr lang="en-US" sz="2000" b="0" i="1" smtClean="0">
                                        <a:latin typeface="Cambria Math" panose="02040503050406030204" pitchFamily="18" charset="0"/>
                                        <a:cs typeface="Arial" panose="020B0604020202020204" pitchFamily="34" charset="0"/>
                                      </a:rPr>
                                      <m:t>1</m:t>
                                    </m:r>
                                  </m:e>
                                  <m:e>
                                    <m:r>
                                      <a:rPr lang="en-US" sz="2000" b="0" i="1" smtClean="0">
                                        <a:latin typeface="Cambria Math" panose="02040503050406030204" pitchFamily="18" charset="0"/>
                                        <a:cs typeface="Arial" panose="020B0604020202020204" pitchFamily="34" charset="0"/>
                                      </a:rPr>
                                      <m:t>0</m:t>
                                    </m:r>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0</m:t>
                                    </m:r>
                                  </m:e>
                                </m:mr>
                              </m:m>
                            </m:e>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m:rPr>
                                        <m:brk m:alnAt="7"/>
                                      </m:rP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1</m:t>
                                    </m:r>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1</m:t>
                                    </m:r>
                                  </m:e>
                                </m:mr>
                              </m:m>
                            </m:e>
                          </m:mr>
                          <m:mr>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m:rPr>
                                        <m:brk m:alnAt="7"/>
                                      </m:rP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0</m:t>
                                    </m:r>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0</m:t>
                                    </m:r>
                                  </m:e>
                                </m:mr>
                              </m:m>
                            </m:e>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m:rPr>
                                        <m:brk m:alnAt="7"/>
                                      </m:rPr>
                                      <a:rPr lang="en-US" sz="2000" b="0" i="1" smtClean="0">
                                        <a:latin typeface="Cambria Math" panose="02040503050406030204" pitchFamily="18" charset="0"/>
                                        <a:cs typeface="Arial" panose="020B0604020202020204" pitchFamily="34" charset="0"/>
                                      </a:rPr>
                                      <m:t>1</m:t>
                                    </m:r>
                                  </m:e>
                                  <m:e>
                                    <m:r>
                                      <a:rPr lang="en-US" sz="2000" b="0" i="1" smtClean="0">
                                        <a:latin typeface="Cambria Math" panose="02040503050406030204" pitchFamily="18" charset="0"/>
                                        <a:cs typeface="Arial" panose="020B0604020202020204" pitchFamily="34" charset="0"/>
                                      </a:rPr>
                                      <m:t>1</m:t>
                                    </m:r>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1</m:t>
                                    </m:r>
                                  </m:e>
                                </m:mr>
                              </m:m>
                            </m:e>
                          </m:mr>
                        </m:m>
                        <m:r>
                          <a:rPr lang="en-US" sz="2000" b="0" i="1" smtClean="0">
                            <a:latin typeface="Cambria Math" panose="02040503050406030204" pitchFamily="18" charset="0"/>
                          </a:rPr>
                          <m:t> </m:t>
                        </m:r>
                      </m:e>
                    </m:d>
                    <m:r>
                      <a:rPr lang="en-US" sz="2000" b="0" i="1" smtClean="0">
                        <a:latin typeface="Cambria Math" panose="02040503050406030204" pitchFamily="18" charset="0"/>
                      </a:rPr>
                      <m:t> </m:t>
                    </m:r>
                    <m:d>
                      <m:dPr>
                        <m:begChr m:val="["/>
                        <m:endChr m:val="]"/>
                        <m:ctrlPr>
                          <a:rPr lang="en-US" sz="2000" i="1" smtClean="0">
                            <a:latin typeface="Cambria Math" panose="02040503050406030204" pitchFamily="18" charset="0"/>
                            <a:cs typeface="Arial" panose="020B0604020202020204" pitchFamily="34" charset="0"/>
                          </a:rPr>
                        </m:ctrlPr>
                      </m:dPr>
                      <m:e>
                        <m:r>
                          <a:rPr lang="en-US" sz="2000" b="0" i="1" smtClean="0">
                            <a:latin typeface="Cambria Math" panose="02040503050406030204" pitchFamily="18" charset="0"/>
                            <a:cs typeface="Arial" panose="020B0604020202020204" pitchFamily="34" charset="0"/>
                          </a:rPr>
                          <m:t>𝑇</m:t>
                        </m:r>
                      </m:e>
                    </m:d>
                    <m:r>
                      <a:rPr lang="en-US" sz="2000" b="0" i="1" smtClean="0">
                        <a:latin typeface="Cambria Math" panose="02040503050406030204" pitchFamily="18" charset="0"/>
                        <a:cs typeface="Arial" panose="020B0604020202020204" pitchFamily="34" charset="0"/>
                      </a:rPr>
                      <m:t>=</m:t>
                    </m:r>
                    <m:d>
                      <m:dPr>
                        <m:begChr m:val="["/>
                        <m:endChr m:val="]"/>
                        <m:ctrlPr>
                          <a:rPr lang="en-US" sz="2000" b="0" i="1" smtClean="0">
                            <a:latin typeface="Cambria Math" panose="02040503050406030204" pitchFamily="18" charset="0"/>
                            <a:cs typeface="Arial" panose="020B0604020202020204" pitchFamily="34" charset="0"/>
                          </a:rPr>
                        </m:ctrlPr>
                      </m:dPr>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𝑥</m:t>
                                        </m:r>
                                      </m:e>
                                      <m:sub>
                                        <m:r>
                                          <a:rPr lang="en-US" sz="2000" b="0" i="1" smtClean="0">
                                            <a:latin typeface="Cambria Math" panose="02040503050406030204" pitchFamily="18" charset="0"/>
                                            <a:cs typeface="Arial" panose="020B0604020202020204" pitchFamily="34" charset="0"/>
                                          </a:rPr>
                                          <m:t>𝑥</m:t>
                                        </m:r>
                                      </m:sub>
                                      <m:sup>
                                        <m:r>
                                          <a:rPr lang="en-US" sz="2000" b="0" i="1" smtClean="0">
                                            <a:latin typeface="Cambria Math" panose="02040503050406030204" pitchFamily="18" charset="0"/>
                                            <a:cs typeface="Arial" panose="020B0604020202020204" pitchFamily="34" charset="0"/>
                                          </a:rPr>
                                          <m:t>′</m:t>
                                        </m:r>
                                      </m:sup>
                                    </m:sSubSup>
                                  </m:e>
                                  <m:e>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𝑦</m:t>
                                        </m:r>
                                      </m:e>
                                      <m:sub>
                                        <m:r>
                                          <a:rPr lang="en-US" sz="2000" b="0" i="1" smtClean="0">
                                            <a:latin typeface="Cambria Math" panose="02040503050406030204" pitchFamily="18" charset="0"/>
                                            <a:cs typeface="Arial" panose="020B0604020202020204" pitchFamily="34" charset="0"/>
                                          </a:rPr>
                                          <m:t>𝑥</m:t>
                                        </m:r>
                                      </m:sub>
                                      <m:sup>
                                        <m:r>
                                          <a:rPr lang="en-US" sz="2000" b="0" i="1" smtClean="0">
                                            <a:latin typeface="Cambria Math" panose="02040503050406030204" pitchFamily="18" charset="0"/>
                                            <a:cs typeface="Arial" panose="020B0604020202020204" pitchFamily="34" charset="0"/>
                                          </a:rPr>
                                          <m:t>′</m:t>
                                        </m:r>
                                      </m:sup>
                                    </m:sSubSup>
                                  </m:e>
                                </m:mr>
                                <m:mr>
                                  <m:e>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𝑥</m:t>
                                        </m:r>
                                      </m:e>
                                      <m:sub>
                                        <m:r>
                                          <a:rPr lang="en-US" sz="2000" b="0" i="1" smtClean="0">
                                            <a:latin typeface="Cambria Math" panose="02040503050406030204" pitchFamily="18" charset="0"/>
                                            <a:cs typeface="Arial" panose="020B0604020202020204" pitchFamily="34" charset="0"/>
                                          </a:rPr>
                                          <m:t>𝑦</m:t>
                                        </m:r>
                                      </m:sub>
                                      <m:sup>
                                        <m:r>
                                          <a:rPr lang="en-US" sz="2000" b="0" i="1" smtClean="0">
                                            <a:latin typeface="Cambria Math" panose="02040503050406030204" pitchFamily="18" charset="0"/>
                                            <a:cs typeface="Arial" panose="020B0604020202020204" pitchFamily="34" charset="0"/>
                                          </a:rPr>
                                          <m:t>′</m:t>
                                        </m:r>
                                      </m:sup>
                                    </m:sSubSup>
                                  </m:e>
                                  <m:e>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𝑦</m:t>
                                        </m:r>
                                      </m:e>
                                      <m:sub>
                                        <m:r>
                                          <a:rPr lang="en-US" sz="2000" b="0" i="1" smtClean="0">
                                            <a:latin typeface="Cambria Math" panose="02040503050406030204" pitchFamily="18" charset="0"/>
                                            <a:cs typeface="Arial" panose="020B0604020202020204" pitchFamily="34" charset="0"/>
                                          </a:rPr>
                                          <m:t>𝑦</m:t>
                                        </m:r>
                                      </m:sub>
                                      <m:sup>
                                        <m:r>
                                          <a:rPr lang="en-US" sz="2000" b="0" i="1" smtClean="0">
                                            <a:latin typeface="Cambria Math" panose="02040503050406030204" pitchFamily="18" charset="0"/>
                                            <a:cs typeface="Arial" panose="020B0604020202020204" pitchFamily="34" charset="0"/>
                                          </a:rPr>
                                          <m:t>′</m:t>
                                        </m:r>
                                      </m:sup>
                                    </m:sSubSup>
                                  </m:e>
                                </m:mr>
                              </m:m>
                            </m:e>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m:rPr>
                                        <m:brk m:alnAt="7"/>
                                      </m:rP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1</m:t>
                                    </m:r>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1</m:t>
                                    </m:r>
                                  </m:e>
                                </m:mr>
                              </m:m>
                            </m:e>
                          </m:mr>
                          <m:mr>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𝑥</m:t>
                                        </m:r>
                                      </m:e>
                                      <m:sub>
                                        <m:r>
                                          <a:rPr lang="en-US" sz="2000" b="0" i="1" smtClean="0">
                                            <a:latin typeface="Cambria Math" panose="02040503050406030204" pitchFamily="18" charset="0"/>
                                            <a:cs typeface="Arial" panose="020B0604020202020204" pitchFamily="34" charset="0"/>
                                          </a:rPr>
                                          <m:t>𝑧</m:t>
                                        </m:r>
                                      </m:sub>
                                      <m:sup>
                                        <m:r>
                                          <a:rPr lang="en-US" sz="2000" b="0" i="1" smtClean="0">
                                            <a:latin typeface="Cambria Math" panose="02040503050406030204" pitchFamily="18" charset="0"/>
                                            <a:cs typeface="Arial" panose="020B0604020202020204" pitchFamily="34" charset="0"/>
                                          </a:rPr>
                                          <m:t>′</m:t>
                                        </m:r>
                                      </m:sup>
                                    </m:sSubSup>
                                  </m:e>
                                  <m:e>
                                    <m:sSubSup>
                                      <m:sSubSupPr>
                                        <m:ctrlPr>
                                          <a:rPr lang="en-US" sz="2000" b="0" i="1" smtClean="0">
                                            <a:latin typeface="Cambria Math" panose="02040503050406030204" pitchFamily="18" charset="0"/>
                                            <a:cs typeface="Arial" panose="020B0604020202020204" pitchFamily="34" charset="0"/>
                                          </a:rPr>
                                        </m:ctrlPr>
                                      </m:sSubSupPr>
                                      <m:e>
                                        <m:r>
                                          <a:rPr lang="en-US" sz="2000" b="0" i="1" smtClean="0">
                                            <a:latin typeface="Cambria Math" panose="02040503050406030204" pitchFamily="18" charset="0"/>
                                            <a:cs typeface="Arial" panose="020B0604020202020204" pitchFamily="34" charset="0"/>
                                          </a:rPr>
                                          <m:t>𝑦</m:t>
                                        </m:r>
                                      </m:e>
                                      <m:sub>
                                        <m:r>
                                          <a:rPr lang="en-US" sz="2000" b="0" i="1" smtClean="0">
                                            <a:latin typeface="Cambria Math" panose="02040503050406030204" pitchFamily="18" charset="0"/>
                                            <a:cs typeface="Arial" panose="020B0604020202020204" pitchFamily="34" charset="0"/>
                                          </a:rPr>
                                          <m:t>𝑧</m:t>
                                        </m:r>
                                      </m:sub>
                                      <m:sup>
                                        <m:r>
                                          <a:rPr lang="en-US" sz="2000" b="0" i="1" smtClean="0">
                                            <a:latin typeface="Cambria Math" panose="02040503050406030204" pitchFamily="18" charset="0"/>
                                            <a:cs typeface="Arial" panose="020B0604020202020204" pitchFamily="34" charset="0"/>
                                          </a:rPr>
                                          <m:t>′</m:t>
                                        </m:r>
                                      </m:sup>
                                    </m:sSubSup>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0</m:t>
                                    </m:r>
                                  </m:e>
                                </m:mr>
                              </m:m>
                            </m:e>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1</m:t>
                                    </m:r>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1</m:t>
                                    </m:r>
                                  </m:e>
                                </m:mr>
                              </m:m>
                            </m:e>
                          </m:mr>
                        </m:m>
                        <m:r>
                          <a:rPr lang="en-US" sz="2000" b="0" i="1" smtClean="0">
                            <a:latin typeface="Cambria Math" panose="02040503050406030204" pitchFamily="18" charset="0"/>
                          </a:rPr>
                          <m:t> </m:t>
                        </m:r>
                      </m:e>
                    </m:d>
                  </m:oMath>
                </a14:m>
                <a:endParaRPr lang="en-US" sz="2000" i="0" smtClean="0">
                  <a:solidFill>
                    <a:srgbClr val="000000"/>
                  </a:solidFill>
                  <a:effectLst/>
                  <a:latin typeface="TimesNewRomanPSMT"/>
                </a:endParaRPr>
              </a:p>
              <a:p>
                <a:pPr marL="342900" indent="-342900">
                  <a:lnSpc>
                    <a:spcPct val="150000"/>
                  </a:lnSpc>
                  <a:buFont typeface="Wingdings" panose="05000000000000000000" pitchFamily="2" charset="2"/>
                  <a:buChar char="q"/>
                </a:pPr>
                <a:r>
                  <a:rPr lang="vi-VN" sz="2000" i="0" smtClean="0">
                    <a:solidFill>
                      <a:srgbClr val="000000"/>
                    </a:solidFill>
                    <a:effectLst/>
                    <a:latin typeface="TimesNewRomanPSMT"/>
                  </a:rPr>
                  <a:t>[ U ]: là ma trận vector đơn vị của các trục x, y, z bất biến</a:t>
                </a:r>
                <a:endParaRPr lang="en-US" sz="2000" i="0" smtClean="0">
                  <a:solidFill>
                    <a:srgbClr val="000000"/>
                  </a:solidFill>
                  <a:effectLst/>
                  <a:latin typeface="TimesNewRomanPSMT"/>
                </a:endParaRPr>
              </a:p>
              <a:p>
                <a:pPr marL="342900" indent="-342900">
                  <a:lnSpc>
                    <a:spcPct val="150000"/>
                  </a:lnSpc>
                  <a:buFont typeface="Wingdings" panose="05000000000000000000" pitchFamily="2" charset="2"/>
                  <a:buChar char="q"/>
                </a:pPr>
                <a:r>
                  <a:rPr lang="vi-VN" sz="2000" i="0" smtClean="0">
                    <a:solidFill>
                      <a:srgbClr val="000000"/>
                    </a:solidFill>
                    <a:effectLst/>
                    <a:latin typeface="TimesNewRomanPSMT"/>
                  </a:rPr>
                  <a:t>[ T ]: là ma trận chiếu tổng hợp tương ứng</a:t>
                </a:r>
                <a:endParaRPr lang="en-US" sz="2000" i="0" smtClean="0">
                  <a:solidFill>
                    <a:srgbClr val="000000"/>
                  </a:solidFill>
                  <a:effectLst/>
                  <a:latin typeface="TimesNewRomanPSMT"/>
                </a:endParaRPr>
              </a:p>
            </p:txBody>
          </p:sp>
        </mc:Choice>
        <mc:Fallback xmlns="">
          <p:sp>
            <p:nvSpPr>
              <p:cNvPr id="5" name="Rectangle 4"/>
              <p:cNvSpPr>
                <a:spLocks noRot="1" noChangeAspect="1" noMove="1" noResize="1" noEditPoints="1" noAdjustHandles="1" noChangeArrowheads="1" noChangeShapeType="1" noTextEdit="1"/>
              </p:cNvSpPr>
              <p:nvPr/>
            </p:nvSpPr>
            <p:spPr>
              <a:xfrm>
                <a:off x="1457969" y="1724543"/>
                <a:ext cx="9779000" cy="5165773"/>
              </a:xfrm>
              <a:prstGeom prst="rect">
                <a:avLst/>
              </a:prstGeom>
              <a:blipFill rotWithShape="0">
                <a:blip r:embed="rId3"/>
                <a:stretch>
                  <a:fillRect l="-561" r="-374" b="-1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p:cNvSpPr/>
              <p:nvPr/>
            </p:nvSpPr>
            <p:spPr>
              <a:xfrm>
                <a:off x="8699500" y="4548729"/>
                <a:ext cx="2997200" cy="1832105"/>
              </a:xfrm>
              <a:prstGeom prst="rect">
                <a:avLst/>
              </a:prstGeom>
            </p:spPr>
            <p:txBody>
              <a:bodyPr wrap="square">
                <a:spAutoFit/>
              </a:bodyPr>
              <a:lstStyle/>
              <a:p>
                <a:r>
                  <a:rPr lang="en-US" i="0" smtClean="0">
                    <a:solidFill>
                      <a:srgbClr val="000000"/>
                    </a:solidFill>
                    <a:effectLst/>
                    <a:latin typeface="TimesNewRomanPSMT"/>
                  </a:rPr>
                  <a:t>SF- tỉ lệ co theo các trục là:</a:t>
                </a:r>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𝑥</m:t>
                          </m:r>
                        </m:sub>
                      </m:sSub>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𝑥</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𝑦</m:t>
                              </m:r>
                            </m:e>
                            <m:sub>
                              <m:r>
                                <a:rPr lang="en-US" b="0" i="1" smtClean="0">
                                  <a:latin typeface="Cambria Math" panose="02040503050406030204" pitchFamily="18" charset="0"/>
                                </a:rPr>
                                <m:t>𝑥</m:t>
                              </m:r>
                            </m:sub>
                            <m:sup>
                              <m:r>
                                <a:rPr lang="en-US" b="0" i="1" smtClean="0">
                                  <a:latin typeface="Cambria Math" panose="02040503050406030204" pitchFamily="18" charset="0"/>
                                </a:rPr>
                                <m:t>′2</m:t>
                              </m:r>
                            </m:sup>
                          </m:sSubSup>
                        </m:e>
                      </m:rad>
                    </m:oMath>
                  </m:oMathPara>
                </a14:m>
                <a:endParaRPr lang="en-US" b="0" smtClean="0"/>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𝑦</m:t>
                          </m:r>
                        </m:sub>
                      </m:sSub>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𝑦</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𝑦</m:t>
                              </m:r>
                            </m:e>
                            <m:sub>
                              <m:r>
                                <a:rPr lang="en-US" b="0" i="1" smtClean="0">
                                  <a:latin typeface="Cambria Math" panose="02040503050406030204" pitchFamily="18" charset="0"/>
                                </a:rPr>
                                <m:t>𝑦</m:t>
                              </m:r>
                            </m:sub>
                            <m:sup>
                              <m:r>
                                <a:rPr lang="en-US" b="0" i="1" smtClean="0">
                                  <a:latin typeface="Cambria Math" panose="02040503050406030204" pitchFamily="18" charset="0"/>
                                </a:rPr>
                                <m:t>′2</m:t>
                              </m:r>
                            </m:sup>
                          </m:sSubSup>
                        </m:e>
                      </m:rad>
                    </m:oMath>
                  </m:oMathPara>
                </a14:m>
                <a:endParaRPr lang="en-US" smtClean="0"/>
              </a:p>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𝑧</m:t>
                          </m:r>
                        </m:sub>
                      </m:sSub>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𝑧</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𝑦</m:t>
                              </m:r>
                            </m:e>
                            <m:sub>
                              <m:r>
                                <a:rPr lang="en-US" b="0" i="1" smtClean="0">
                                  <a:latin typeface="Cambria Math" panose="02040503050406030204" pitchFamily="18" charset="0"/>
                                </a:rPr>
                                <m:t>𝑧</m:t>
                              </m:r>
                            </m:sub>
                            <m:sup>
                              <m:r>
                                <a:rPr lang="en-US" b="0" i="1" smtClean="0">
                                  <a:latin typeface="Cambria Math" panose="02040503050406030204" pitchFamily="18" charset="0"/>
                                </a:rPr>
                                <m:t>′2</m:t>
                              </m:r>
                            </m:sup>
                          </m:sSubSup>
                        </m:e>
                      </m:rad>
                    </m:oMath>
                  </m:oMathPara>
                </a14:m>
                <a:endParaRPr lang="en-US"/>
              </a:p>
            </p:txBody>
          </p:sp>
        </mc:Choice>
        <mc:Fallback xmlns="">
          <p:sp>
            <p:nvSpPr>
              <p:cNvPr id="3" name="Rectangle 2"/>
              <p:cNvSpPr>
                <a:spLocks noRot="1" noChangeAspect="1" noMove="1" noResize="1" noEditPoints="1" noAdjustHandles="1" noChangeArrowheads="1" noChangeShapeType="1" noTextEdit="1"/>
              </p:cNvSpPr>
              <p:nvPr/>
            </p:nvSpPr>
            <p:spPr>
              <a:xfrm>
                <a:off x="8699500" y="4548729"/>
                <a:ext cx="2997200" cy="1832105"/>
              </a:xfrm>
              <a:prstGeom prst="rect">
                <a:avLst/>
              </a:prstGeom>
              <a:blipFill rotWithShape="0">
                <a:blip r:embed="rId4"/>
                <a:stretch>
                  <a:fillRect l="-1626" t="-1661" r="-610" b="-1993"/>
                </a:stretch>
              </a:blipFill>
            </p:spPr>
            <p:txBody>
              <a:bodyPr/>
              <a:lstStyle/>
              <a:p>
                <a:r>
                  <a:rPr lang="en-US">
                    <a:noFill/>
                  </a:rPr>
                  <a:t> </a:t>
                </a:r>
              </a:p>
            </p:txBody>
          </p:sp>
        </mc:Fallback>
      </mc:AlternateContent>
    </p:spTree>
    <p:extLst>
      <p:ext uri="{BB962C8B-B14F-4D97-AF65-F5344CB8AC3E}">
        <p14:creationId xmlns:p14="http://schemas.microsoft.com/office/powerpoint/2010/main" val="1959018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52" y="373318"/>
            <a:ext cx="7870295" cy="461665"/>
          </a:xfrm>
          <a:prstGeom prst="rect">
            <a:avLst/>
          </a:prstGeom>
          <a:noFill/>
        </p:spPr>
        <p:txBody>
          <a:bodyPr wrap="none" lIns="91440" tIns="45720" rIns="91440" bIns="45720">
            <a:spAutoFit/>
          </a:bodyPr>
          <a:lstStyle/>
          <a:p>
            <a:pPr algn="ctr"/>
            <a:r>
              <a:rPr lang="en-US" sz="2400" b="1" smtClean="0">
                <a:latin typeface="Arial" panose="020B0604020202020204" pitchFamily="34" charset="0"/>
                <a:cs typeface="Arial" panose="020B0604020202020204" pitchFamily="34" charset="0"/>
              </a:rPr>
              <a:t>5.3. </a:t>
            </a:r>
            <a:r>
              <a:rPr lang="fr-FR" sz="2400" b="1" i="0" smtClean="0">
                <a:solidFill>
                  <a:srgbClr val="000000"/>
                </a:solidFill>
                <a:effectLst/>
                <a:latin typeface="TimesNewRomanPS-BoldMT"/>
              </a:rPr>
              <a:t>PHÉP CHIẾU SONG SONG (Parallel Projections )</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1053547"/>
            <a:ext cx="9672338" cy="452432"/>
          </a:xfrm>
          <a:prstGeom prst="rect">
            <a:avLst/>
          </a:prstGeom>
        </p:spPr>
        <p:txBody>
          <a:bodyPr wrap="square">
            <a:spAutoFit/>
          </a:bodyPr>
          <a:lstStyle/>
          <a:p>
            <a:pPr>
              <a:lnSpc>
                <a:spcPct val="130000"/>
              </a:lnSpc>
            </a:pPr>
            <a:r>
              <a:rPr lang="en-US" b="1" i="0" smtClean="0">
                <a:solidFill>
                  <a:srgbClr val="000000"/>
                </a:solidFill>
                <a:effectLst/>
                <a:latin typeface="Arial" panose="020B0604020202020204" pitchFamily="34" charset="0"/>
                <a:cs typeface="Arial" panose="020B0604020202020204" pitchFamily="34" charset="0"/>
              </a:rPr>
              <a:t>5.3.2.1. </a:t>
            </a:r>
            <a:r>
              <a:rPr lang="en-US" b="1" i="1" smtClean="0">
                <a:solidFill>
                  <a:srgbClr val="000000"/>
                </a:solidFill>
                <a:effectLst/>
                <a:latin typeface="TimesNewRomanPS-BoldItalicMT"/>
              </a:rPr>
              <a:t>Phép chiếu Dimetric</a:t>
            </a:r>
            <a:endParaRPr lang="en-US" b="1" i="0" smtClean="0">
              <a:solidFill>
                <a:srgbClr val="000000"/>
              </a:solidFill>
              <a:effectLst/>
              <a:latin typeface="TimesNewRomanPS-BoldMT"/>
            </a:endParaRPr>
          </a:p>
        </p:txBody>
      </p:sp>
      <p:sp>
        <p:nvSpPr>
          <p:cNvPr id="5" name="Rectangle 4"/>
          <p:cNvSpPr/>
          <p:nvPr/>
        </p:nvSpPr>
        <p:spPr>
          <a:xfrm>
            <a:off x="1457969" y="1724543"/>
            <a:ext cx="6149331" cy="3323987"/>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i="0" smtClean="0">
                <a:solidFill>
                  <a:srgbClr val="000000"/>
                </a:solidFill>
                <a:effectLst/>
                <a:latin typeface="TimesNewRomanPSMT"/>
              </a:rPr>
              <a:t>Là phép chiếu Trimetric với 2 hệ số tỉ lệ co bằng nhau, giá trị thứ 3 còn lại là tuỳ ý.</a:t>
            </a:r>
            <a:endParaRPr lang="en-US" sz="2000" i="0" smtClean="0">
              <a:solidFill>
                <a:srgbClr val="000000"/>
              </a:solidFill>
              <a:effectLst/>
              <a:latin typeface="TimesNewRomanPSMT"/>
            </a:endParaRPr>
          </a:p>
          <a:p>
            <a:pPr marL="342900" indent="-342900">
              <a:lnSpc>
                <a:spcPct val="150000"/>
              </a:lnSpc>
              <a:buFont typeface="Wingdings" panose="05000000000000000000" pitchFamily="2" charset="2"/>
              <a:buChar char="q"/>
            </a:pPr>
            <a:r>
              <a:rPr lang="vi-VN" sz="2000" i="0" smtClean="0">
                <a:solidFill>
                  <a:srgbClr val="000000"/>
                </a:solidFill>
                <a:effectLst/>
                <a:latin typeface="TimesNewRomanPSMT"/>
              </a:rPr>
              <a:t>Phép chiếu được xây dựng bằng cách</a:t>
            </a:r>
            <a:r>
              <a:rPr lang="en-US" sz="2000" i="0" smtClean="0">
                <a:solidFill>
                  <a:srgbClr val="000000"/>
                </a:solidFill>
                <a:effectLst/>
                <a:latin typeface="TimesNewRomanPSMT"/>
              </a:rPr>
              <a:t>:</a:t>
            </a:r>
          </a:p>
          <a:p>
            <a:pPr marL="800100" lvl="1" indent="-342900">
              <a:lnSpc>
                <a:spcPct val="150000"/>
              </a:lnSpc>
              <a:buFont typeface="Wingdings" panose="05000000000000000000" pitchFamily="2" charset="2"/>
              <a:buChar char="§"/>
            </a:pPr>
            <a:r>
              <a:rPr lang="en-US" sz="2000" i="0" smtClean="0">
                <a:solidFill>
                  <a:srgbClr val="000000"/>
                </a:solidFill>
                <a:effectLst/>
                <a:latin typeface="TimesNewRomanPSMT"/>
              </a:rPr>
              <a:t>Q</a:t>
            </a:r>
            <a:r>
              <a:rPr lang="vi-VN" sz="2000" i="0" smtClean="0">
                <a:solidFill>
                  <a:srgbClr val="000000"/>
                </a:solidFill>
                <a:effectLst/>
                <a:latin typeface="TimesNewRomanPSMT"/>
              </a:rPr>
              <a:t>uay đối tượng quanh trục y theo một góc </a:t>
            </a:r>
            <a:r>
              <a:rPr lang="el-GR" sz="2000" i="0" smtClean="0">
                <a:solidFill>
                  <a:srgbClr val="000000"/>
                </a:solidFill>
                <a:effectLst/>
                <a:latin typeface="SymbolMT"/>
              </a:rPr>
              <a:t>φ</a:t>
            </a:r>
            <a:endParaRPr lang="en-US" sz="2000" i="0" smtClean="0">
              <a:solidFill>
                <a:srgbClr val="000000"/>
              </a:solidFill>
              <a:effectLst/>
              <a:latin typeface="SymbolMT"/>
            </a:endParaRPr>
          </a:p>
          <a:p>
            <a:pPr marL="800100" lvl="1" indent="-342900">
              <a:lnSpc>
                <a:spcPct val="150000"/>
              </a:lnSpc>
              <a:buFont typeface="Wingdings" panose="05000000000000000000" pitchFamily="2" charset="2"/>
              <a:buChar char="§"/>
            </a:pPr>
            <a:r>
              <a:rPr lang="en-US" sz="2000" i="0" smtClean="0">
                <a:solidFill>
                  <a:srgbClr val="000000"/>
                </a:solidFill>
                <a:effectLst/>
                <a:latin typeface="TimesNewRomanPSMT"/>
              </a:rPr>
              <a:t>T</a:t>
            </a:r>
            <a:r>
              <a:rPr lang="vi-VN" sz="2000" i="0" smtClean="0">
                <a:solidFill>
                  <a:srgbClr val="000000"/>
                </a:solidFill>
                <a:effectLst/>
                <a:latin typeface="TimesNewRomanPSMT"/>
              </a:rPr>
              <a:t>iếp đó</a:t>
            </a:r>
            <a:r>
              <a:rPr lang="en-US" sz="2000" i="0" smtClean="0">
                <a:solidFill>
                  <a:srgbClr val="000000"/>
                </a:solidFill>
                <a:effectLst/>
                <a:latin typeface="TimesNewRomanPSMT"/>
              </a:rPr>
              <a:t> </a:t>
            </a:r>
            <a:r>
              <a:rPr lang="vi-VN" sz="2000" i="0" smtClean="0">
                <a:solidFill>
                  <a:srgbClr val="000000"/>
                </a:solidFill>
                <a:effectLst/>
                <a:latin typeface="TimesNewRomanPSMT"/>
              </a:rPr>
              <a:t>quanh trục ox một góc </a:t>
            </a:r>
            <a:r>
              <a:rPr lang="el-GR" sz="2000" i="0" smtClean="0">
                <a:solidFill>
                  <a:srgbClr val="000000"/>
                </a:solidFill>
                <a:effectLst/>
                <a:latin typeface="SymbolMT"/>
              </a:rPr>
              <a:t>ϕ </a:t>
            </a:r>
            <a:endParaRPr lang="en-US" sz="2000" i="0" smtClean="0">
              <a:solidFill>
                <a:srgbClr val="000000"/>
              </a:solidFill>
              <a:effectLst/>
              <a:latin typeface="SymbolMT"/>
            </a:endParaRPr>
          </a:p>
          <a:p>
            <a:pPr marL="800100" lvl="1" indent="-342900">
              <a:lnSpc>
                <a:spcPct val="150000"/>
              </a:lnSpc>
              <a:buFont typeface="Wingdings" panose="05000000000000000000" pitchFamily="2" charset="2"/>
              <a:buChar char="§"/>
            </a:pPr>
            <a:r>
              <a:rPr lang="en-US" sz="2000" i="0" smtClean="0">
                <a:solidFill>
                  <a:srgbClr val="000000"/>
                </a:solidFill>
                <a:effectLst/>
                <a:latin typeface="TimesNewRomanPSMT"/>
              </a:rPr>
              <a:t>V</a:t>
            </a:r>
            <a:r>
              <a:rPr lang="vi-VN" sz="2000" i="0" smtClean="0">
                <a:solidFill>
                  <a:srgbClr val="000000"/>
                </a:solidFill>
                <a:effectLst/>
                <a:latin typeface="TimesNewRomanPSMT"/>
              </a:rPr>
              <a:t>à sau cùng là phép chiếu trên mặt </a:t>
            </a:r>
            <a:r>
              <a:rPr lang="en-US" sz="2000" i="0" smtClean="0">
                <a:solidFill>
                  <a:srgbClr val="000000"/>
                </a:solidFill>
                <a:effectLst/>
                <a:latin typeface="TimesNewRomanPSMT"/>
              </a:rPr>
              <a:t> p</a:t>
            </a:r>
            <a:r>
              <a:rPr lang="vi-VN" sz="2000" i="0" smtClean="0">
                <a:solidFill>
                  <a:srgbClr val="000000"/>
                </a:solidFill>
                <a:effectLst/>
                <a:latin typeface="TimesNewRomanPSMT"/>
              </a:rPr>
              <a:t>hẳng z=0 với tâm chiếu tại vô</a:t>
            </a:r>
            <a:r>
              <a:rPr lang="en-US" sz="2000" i="0" smtClean="0">
                <a:solidFill>
                  <a:srgbClr val="000000"/>
                </a:solidFill>
                <a:effectLst/>
                <a:latin typeface="TimesNewRomanPSMT"/>
              </a:rPr>
              <a:t> </a:t>
            </a:r>
            <a:r>
              <a:rPr lang="vi-VN" sz="2000" i="0" smtClean="0">
                <a:solidFill>
                  <a:srgbClr val="000000"/>
                </a:solidFill>
                <a:effectLst/>
                <a:latin typeface="TimesNewRomanPSMT"/>
              </a:rPr>
              <a:t>tận.</a:t>
            </a:r>
            <a:endParaRPr lang="en-US" sz="2000" i="0" smtClean="0">
              <a:solidFill>
                <a:srgbClr val="000000"/>
              </a:solidFill>
              <a:effectLst/>
              <a:latin typeface="TimesNewRomanPSMT"/>
            </a:endParaRPr>
          </a:p>
        </p:txBody>
      </p:sp>
      <p:pic>
        <p:nvPicPr>
          <p:cNvPr id="6" name="Picture 5"/>
          <p:cNvPicPr>
            <a:picLocks noChangeAspect="1"/>
          </p:cNvPicPr>
          <p:nvPr/>
        </p:nvPicPr>
        <p:blipFill>
          <a:blip r:embed="rId3"/>
          <a:stretch>
            <a:fillRect/>
          </a:stretch>
        </p:blipFill>
        <p:spPr>
          <a:xfrm>
            <a:off x="7724774" y="1724305"/>
            <a:ext cx="4279551" cy="4638395"/>
          </a:xfrm>
          <a:prstGeom prst="rect">
            <a:avLst/>
          </a:prstGeom>
        </p:spPr>
      </p:pic>
    </p:spTree>
    <p:extLst>
      <p:ext uri="{BB962C8B-B14F-4D97-AF65-F5344CB8AC3E}">
        <p14:creationId xmlns:p14="http://schemas.microsoft.com/office/powerpoint/2010/main" val="27938022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52" y="373318"/>
            <a:ext cx="7870295" cy="461665"/>
          </a:xfrm>
          <a:prstGeom prst="rect">
            <a:avLst/>
          </a:prstGeom>
          <a:noFill/>
        </p:spPr>
        <p:txBody>
          <a:bodyPr wrap="none" lIns="91440" tIns="45720" rIns="91440" bIns="45720">
            <a:spAutoFit/>
          </a:bodyPr>
          <a:lstStyle/>
          <a:p>
            <a:pPr algn="ctr"/>
            <a:r>
              <a:rPr lang="en-US" sz="2400" b="1" smtClean="0">
                <a:latin typeface="Arial" panose="020B0604020202020204" pitchFamily="34" charset="0"/>
                <a:cs typeface="Arial" panose="020B0604020202020204" pitchFamily="34" charset="0"/>
              </a:rPr>
              <a:t>5.3. </a:t>
            </a:r>
            <a:r>
              <a:rPr lang="fr-FR" sz="2400" b="1" i="0" smtClean="0">
                <a:solidFill>
                  <a:srgbClr val="000000"/>
                </a:solidFill>
                <a:effectLst/>
                <a:latin typeface="TimesNewRomanPS-BoldMT"/>
              </a:rPr>
              <a:t>PHÉP CHIẾU SONG SONG (Parallel Projections )</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1053547"/>
            <a:ext cx="9672338" cy="452432"/>
          </a:xfrm>
          <a:prstGeom prst="rect">
            <a:avLst/>
          </a:prstGeom>
        </p:spPr>
        <p:txBody>
          <a:bodyPr wrap="square">
            <a:spAutoFit/>
          </a:bodyPr>
          <a:lstStyle/>
          <a:p>
            <a:pPr>
              <a:lnSpc>
                <a:spcPct val="130000"/>
              </a:lnSpc>
            </a:pPr>
            <a:r>
              <a:rPr lang="en-US" b="1" i="0" smtClean="0">
                <a:solidFill>
                  <a:srgbClr val="000000"/>
                </a:solidFill>
                <a:effectLst/>
                <a:latin typeface="Arial" panose="020B0604020202020204" pitchFamily="34" charset="0"/>
                <a:cs typeface="Arial" panose="020B0604020202020204" pitchFamily="34" charset="0"/>
              </a:rPr>
              <a:t>5.3.2.1. </a:t>
            </a:r>
            <a:r>
              <a:rPr lang="en-US" b="1" i="1" smtClean="0">
                <a:solidFill>
                  <a:srgbClr val="000000"/>
                </a:solidFill>
                <a:effectLst/>
                <a:latin typeface="TimesNewRomanPS-BoldItalicMT"/>
              </a:rPr>
              <a:t>Phép chiếu Dimetric</a:t>
            </a:r>
            <a:endParaRPr lang="en-US" b="1" i="0" smtClean="0">
              <a:solidFill>
                <a:srgbClr val="000000"/>
              </a:solidFill>
              <a:effectLst/>
              <a:latin typeface="TimesNewRomanPS-BoldMT"/>
            </a:endParaRPr>
          </a:p>
        </p:txBody>
      </p:sp>
      <mc:AlternateContent xmlns:mc="http://schemas.openxmlformats.org/markup-compatibility/2006" xmlns:a14="http://schemas.microsoft.com/office/drawing/2010/main">
        <mc:Choice Requires="a14">
          <p:sp>
            <p:nvSpPr>
              <p:cNvPr id="5" name="Rectangle 4"/>
              <p:cNvSpPr/>
              <p:nvPr/>
            </p:nvSpPr>
            <p:spPr>
              <a:xfrm>
                <a:off x="1457969" y="1724543"/>
                <a:ext cx="9779000" cy="4096634"/>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000" smtClean="0">
                    <a:solidFill>
                      <a:srgbClr val="000000"/>
                    </a:solidFill>
                    <a:latin typeface="TimesNewRomanPSMT"/>
                  </a:rPr>
                  <a:t>[T]=[Rx][Ry][Pz]</a:t>
                </a:r>
                <a:endParaRPr lang="en-US" sz="2000" i="1" smtClean="0">
                  <a:latin typeface="Cambria Math" panose="02040503050406030204" pitchFamily="18" charset="0"/>
                  <a:cs typeface="Arial" panose="020B0604020202020204" pitchFamily="34" charset="0"/>
                </a:endParaRPr>
              </a:p>
              <a:p>
                <a:pPr marL="342900" indent="-342900">
                  <a:lnSpc>
                    <a:spcPct val="150000"/>
                  </a:lnSpc>
                  <a:buFont typeface="Wingdings" panose="05000000000000000000" pitchFamily="2" charset="2"/>
                  <a:buChar char="q"/>
                </a:pPr>
                <a14:m>
                  <m:oMath xmlns:m="http://schemas.openxmlformats.org/officeDocument/2006/math">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𝑇</m:t>
                    </m:r>
                    <m:r>
                      <a:rPr lang="en-US" sz="2000" b="0" i="1" smtClean="0">
                        <a:latin typeface="Cambria Math" panose="02040503050406030204" pitchFamily="18" charset="0"/>
                        <a:cs typeface="Arial" panose="020B0604020202020204" pitchFamily="34" charset="0"/>
                      </a:rPr>
                      <m:t>]=</m:t>
                    </m:r>
                    <m:d>
                      <m:dPr>
                        <m:begChr m:val="["/>
                        <m:endChr m:val="]"/>
                        <m:ctrlPr>
                          <a:rPr lang="en-US" sz="2000" b="0" i="1" smtClean="0">
                            <a:latin typeface="Cambria Math" panose="02040503050406030204" pitchFamily="18" charset="0"/>
                            <a:cs typeface="Arial" panose="020B0604020202020204" pitchFamily="34" charset="0"/>
                          </a:rPr>
                        </m:ctrlPr>
                      </m:dPr>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a:rPr lang="en-US" sz="2000" b="0" i="1" smtClean="0">
                                        <a:latin typeface="Cambria Math" panose="02040503050406030204" pitchFamily="18" charset="0"/>
                                        <a:cs typeface="Arial" panose="020B0604020202020204" pitchFamily="34" charset="0"/>
                                      </a:rPr>
                                      <m:t>𝑐𝑜𝑠</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e>
                                  <m:e>
                                    <m:r>
                                      <a:rPr lang="en-US" sz="2000" b="0" i="1" smtClean="0">
                                        <a:latin typeface="Cambria Math" panose="02040503050406030204" pitchFamily="18" charset="0"/>
                                        <a:cs typeface="Arial" panose="020B0604020202020204" pitchFamily="34" charset="0"/>
                                      </a:rPr>
                                      <m:t>0</m:t>
                                    </m:r>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1</m:t>
                                    </m:r>
                                  </m:e>
                                </m:mr>
                              </m:m>
                            </m:e>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𝑠𝑖𝑛</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e>
                                  <m:e>
                                    <m:r>
                                      <a:rPr lang="en-US" sz="2000" b="0" i="1" smtClean="0">
                                        <a:latin typeface="Cambria Math" panose="02040503050406030204" pitchFamily="18" charset="0"/>
                                        <a:cs typeface="Arial" panose="020B0604020202020204" pitchFamily="34" charset="0"/>
                                      </a:rPr>
                                      <m:t>0</m:t>
                                    </m:r>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0</m:t>
                                    </m:r>
                                  </m:e>
                                </m:mr>
                              </m:m>
                            </m:e>
                          </m:mr>
                          <m:mr>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a:rPr lang="en-US" sz="2000" b="0" i="1" smtClean="0">
                                        <a:latin typeface="Cambria Math" panose="02040503050406030204" pitchFamily="18" charset="0"/>
                                        <a:cs typeface="Arial" panose="020B0604020202020204" pitchFamily="34" charset="0"/>
                                      </a:rPr>
                                      <m:t>𝑠𝑖𝑛</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e>
                                  <m:e>
                                    <m:r>
                                      <a:rPr lang="en-US" sz="2000" b="0" i="1" smtClean="0">
                                        <a:latin typeface="Cambria Math" panose="02040503050406030204" pitchFamily="18" charset="0"/>
                                        <a:cs typeface="Arial" panose="020B0604020202020204" pitchFamily="34" charset="0"/>
                                      </a:rPr>
                                      <m:t>0</m:t>
                                    </m:r>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0</m:t>
                                    </m:r>
                                  </m:e>
                                </m:mr>
                              </m:m>
                            </m:e>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m:rPr>
                                        <m:brk m:alnAt="7"/>
                                      </m:rPr>
                                      <a:rPr lang="en-US" sz="2000" b="0" i="1" smtClean="0">
                                        <a:latin typeface="Cambria Math" panose="02040503050406030204" pitchFamily="18" charset="0"/>
                                        <a:cs typeface="Arial" panose="020B0604020202020204" pitchFamily="34" charset="0"/>
                                      </a:rPr>
                                      <m:t>𝑐</m:t>
                                    </m:r>
                                    <m:r>
                                      <a:rPr lang="en-US" sz="2000" b="0" i="1" smtClean="0">
                                        <a:latin typeface="Cambria Math" panose="02040503050406030204" pitchFamily="18" charset="0"/>
                                        <a:cs typeface="Arial" panose="020B0604020202020204" pitchFamily="34" charset="0"/>
                                      </a:rPr>
                                      <m:t>𝑜𝑠</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e>
                                  <m:e>
                                    <m:r>
                                      <a:rPr lang="en-US" sz="2000" b="0" i="1" smtClean="0">
                                        <a:latin typeface="Cambria Math" panose="02040503050406030204" pitchFamily="18" charset="0"/>
                                        <a:cs typeface="Arial" panose="020B0604020202020204" pitchFamily="34" charset="0"/>
                                      </a:rPr>
                                      <m:t>0</m:t>
                                    </m:r>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1</m:t>
                                    </m:r>
                                  </m:e>
                                </m:mr>
                              </m:m>
                            </m:e>
                          </m:mr>
                        </m:m>
                        <m:r>
                          <a:rPr lang="en-US" sz="2000" b="0" i="1" smtClean="0">
                            <a:latin typeface="Cambria Math" panose="02040503050406030204" pitchFamily="18" charset="0"/>
                          </a:rPr>
                          <m:t> </m:t>
                        </m:r>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cs typeface="Arial" panose="020B0604020202020204" pitchFamily="34" charset="0"/>
                          </a:rPr>
                        </m:ctrlPr>
                      </m:dPr>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a:rPr lang="en-US" sz="2000" b="0" i="1" smtClean="0">
                                        <a:latin typeface="Cambria Math" panose="02040503050406030204" pitchFamily="18" charset="0"/>
                                        <a:cs typeface="Arial" panose="020B0604020202020204" pitchFamily="34" charset="0"/>
                                      </a:rPr>
                                      <m:t>1</m:t>
                                    </m:r>
                                  </m:e>
                                  <m:e>
                                    <m:r>
                                      <a:rPr lang="en-US" sz="2000" b="0" i="1" smtClean="0">
                                        <a:latin typeface="Cambria Math" panose="02040503050406030204" pitchFamily="18" charset="0"/>
                                        <a:cs typeface="Arial" panose="020B0604020202020204" pitchFamily="34" charset="0"/>
                                      </a:rPr>
                                      <m:t>0</m:t>
                                    </m:r>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𝑐𝑜𝑠</m:t>
                                    </m:r>
                                    <m:r>
                                      <a:rPr lang="en-US" sz="2000" b="0" i="1" smtClean="0">
                                        <a:latin typeface="Cambria Math" panose="02040503050406030204" pitchFamily="18" charset="0"/>
                                        <a:ea typeface="Cambria Math" panose="02040503050406030204" pitchFamily="18" charset="0"/>
                                        <a:cs typeface="Arial" panose="020B0604020202020204" pitchFamily="34" charset="0"/>
                                      </a:rPr>
                                      <m:t>𝜑</m:t>
                                    </m:r>
                                  </m:e>
                                </m:mr>
                              </m:m>
                            </m:e>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m:rPr>
                                        <m:brk m:alnAt="7"/>
                                      </m:rP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0</m:t>
                                    </m:r>
                                  </m:e>
                                </m:mr>
                                <m:mr>
                                  <m:e>
                                    <m:r>
                                      <a:rPr lang="en-US" sz="2000" b="0" i="1" smtClean="0">
                                        <a:latin typeface="Cambria Math" panose="02040503050406030204" pitchFamily="18" charset="0"/>
                                        <a:cs typeface="Arial" panose="020B0604020202020204" pitchFamily="34" charset="0"/>
                                      </a:rPr>
                                      <m:t>𝑠𝑖𝑛</m:t>
                                    </m:r>
                                    <m:r>
                                      <a:rPr lang="en-US" sz="2000" b="0" i="1" smtClean="0">
                                        <a:latin typeface="Cambria Math" panose="02040503050406030204" pitchFamily="18" charset="0"/>
                                        <a:ea typeface="Cambria Math" panose="02040503050406030204" pitchFamily="18" charset="0"/>
                                        <a:cs typeface="Arial" panose="020B0604020202020204" pitchFamily="34" charset="0"/>
                                      </a:rPr>
                                      <m:t>𝜑</m:t>
                                    </m:r>
                                  </m:e>
                                  <m:e>
                                    <m:r>
                                      <a:rPr lang="en-US" sz="2000" b="0" i="1" smtClean="0">
                                        <a:latin typeface="Cambria Math" panose="02040503050406030204" pitchFamily="18" charset="0"/>
                                        <a:cs typeface="Arial" panose="020B0604020202020204" pitchFamily="34" charset="0"/>
                                      </a:rPr>
                                      <m:t>0</m:t>
                                    </m:r>
                                  </m:e>
                                </m:mr>
                              </m:m>
                            </m:e>
                          </m:mr>
                          <m:mr>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𝑠𝑖𝑛</m:t>
                                    </m:r>
                                    <m:r>
                                      <a:rPr lang="en-US" sz="2000" b="0" i="1" smtClean="0">
                                        <a:latin typeface="Cambria Math" panose="02040503050406030204" pitchFamily="18" charset="0"/>
                                        <a:ea typeface="Cambria Math" panose="02040503050406030204" pitchFamily="18" charset="0"/>
                                        <a:cs typeface="Arial" panose="020B0604020202020204" pitchFamily="34" charset="0"/>
                                      </a:rPr>
                                      <m:t>𝜑</m:t>
                                    </m:r>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0</m:t>
                                    </m:r>
                                  </m:e>
                                </m:mr>
                              </m:m>
                            </m:e>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a:rPr lang="en-US" sz="2000" b="0" i="1" smtClean="0">
                                        <a:latin typeface="Cambria Math" panose="02040503050406030204" pitchFamily="18" charset="0"/>
                                        <a:cs typeface="Arial" panose="020B0604020202020204" pitchFamily="34" charset="0"/>
                                      </a:rPr>
                                      <m:t>𝑐𝑜𝑠</m:t>
                                    </m:r>
                                    <m:r>
                                      <a:rPr lang="en-US" sz="2000" b="0" i="1" smtClean="0">
                                        <a:latin typeface="Cambria Math" panose="02040503050406030204" pitchFamily="18" charset="0"/>
                                        <a:ea typeface="Cambria Math" panose="02040503050406030204" pitchFamily="18" charset="0"/>
                                        <a:cs typeface="Arial" panose="020B0604020202020204" pitchFamily="34" charset="0"/>
                                      </a:rPr>
                                      <m:t>𝜑</m:t>
                                    </m:r>
                                  </m:e>
                                  <m:e>
                                    <m:r>
                                      <a:rPr lang="en-US" sz="2000" b="0" i="1" smtClean="0">
                                        <a:latin typeface="Cambria Math" panose="02040503050406030204" pitchFamily="18" charset="0"/>
                                        <a:cs typeface="Arial" panose="020B0604020202020204" pitchFamily="34" charset="0"/>
                                      </a:rPr>
                                      <m:t>0</m:t>
                                    </m:r>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1</m:t>
                                    </m:r>
                                  </m:e>
                                </m:mr>
                              </m:m>
                            </m:e>
                          </m:mr>
                        </m:m>
                        <m:r>
                          <a:rPr lang="en-US" sz="2000" b="0" i="1" smtClean="0">
                            <a:latin typeface="Cambria Math" panose="02040503050406030204" pitchFamily="18" charset="0"/>
                          </a:rPr>
                          <m:t> </m:t>
                        </m:r>
                      </m:e>
                    </m:d>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cs typeface="Arial" panose="020B0604020202020204" pitchFamily="34" charset="0"/>
                          </a:rPr>
                        </m:ctrlPr>
                      </m:dPr>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m:rPr>
                                        <m:brk m:alnAt="7"/>
                                      </m:rPr>
                                      <a:rPr lang="en-US" sz="2000" b="0" i="1" smtClean="0">
                                        <a:latin typeface="Cambria Math" panose="02040503050406030204" pitchFamily="18" charset="0"/>
                                        <a:cs typeface="Arial" panose="020B0604020202020204" pitchFamily="34" charset="0"/>
                                      </a:rPr>
                                      <m:t>1</m:t>
                                    </m:r>
                                  </m:e>
                                  <m:e>
                                    <m:r>
                                      <a:rPr lang="en-US" sz="2000" b="0" i="1" smtClean="0">
                                        <a:latin typeface="Cambria Math" panose="02040503050406030204" pitchFamily="18" charset="0"/>
                                        <a:cs typeface="Arial" panose="020B0604020202020204" pitchFamily="34" charset="0"/>
                                      </a:rPr>
                                      <m:t>0</m:t>
                                    </m:r>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1</m:t>
                                    </m:r>
                                  </m:e>
                                </m:mr>
                              </m:m>
                            </m:e>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m:rPr>
                                        <m:brk m:alnAt="7"/>
                                      </m:rP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0</m:t>
                                    </m:r>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0</m:t>
                                    </m:r>
                                  </m:e>
                                </m:mr>
                              </m:m>
                            </m:e>
                          </m:mr>
                          <m:mr>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m:rPr>
                                        <m:brk m:alnAt="7"/>
                                      </m:rP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0</m:t>
                                    </m:r>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0</m:t>
                                    </m:r>
                                  </m:e>
                                </m:mr>
                              </m:m>
                            </m:e>
                            <m:e>
                              <m:m>
                                <m:mPr>
                                  <m:mcs>
                                    <m:mc>
                                      <m:mcPr>
                                        <m:count m:val="2"/>
                                        <m:mcJc m:val="center"/>
                                      </m:mcPr>
                                    </m:mc>
                                  </m:mcs>
                                  <m:ctrlPr>
                                    <a:rPr lang="en-US" sz="2000" b="0" i="1" smtClean="0">
                                      <a:latin typeface="Cambria Math" panose="02040503050406030204" pitchFamily="18" charset="0"/>
                                      <a:cs typeface="Arial" panose="020B0604020202020204" pitchFamily="34" charset="0"/>
                                    </a:rPr>
                                  </m:ctrlPr>
                                </m:mP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0</m:t>
                                    </m:r>
                                  </m:e>
                                </m:mr>
                                <m:mr>
                                  <m:e>
                                    <m:r>
                                      <a:rPr lang="en-US" sz="2000" b="0" i="1" smtClean="0">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1</m:t>
                                    </m:r>
                                  </m:e>
                                </m:mr>
                              </m:m>
                            </m:e>
                          </m:mr>
                        </m:m>
                        <m:r>
                          <a:rPr lang="en-US" sz="2000" b="0" i="1" smtClean="0">
                            <a:latin typeface="Cambria Math" panose="02040503050406030204" pitchFamily="18" charset="0"/>
                          </a:rPr>
                          <m:t> </m:t>
                        </m:r>
                      </m:e>
                    </m:d>
                  </m:oMath>
                </a14:m>
                <a:endParaRPr lang="en-US" sz="2000" b="0" i="0" smtClean="0">
                  <a:latin typeface="TimesNewRomanPSMT"/>
                </a:endParaRPr>
              </a:p>
              <a:p>
                <a:pPr marL="342900" indent="-342900">
                  <a:lnSpc>
                    <a:spcPct val="150000"/>
                  </a:lnSpc>
                  <a:buFont typeface="Wingdings" panose="05000000000000000000" pitchFamily="2" charset="2"/>
                  <a:buChar char="q"/>
                </a:pPr>
                <a14:m>
                  <m:oMath xmlns:m="http://schemas.openxmlformats.org/officeDocument/2006/math">
                    <m:d>
                      <m:dPr>
                        <m:begChr m:val="["/>
                        <m:endChr m:val="]"/>
                        <m:ctrlPr>
                          <a:rPr lang="en-US" sz="2000" i="1">
                            <a:latin typeface="Cambria Math" panose="02040503050406030204" pitchFamily="18" charset="0"/>
                            <a:cs typeface="Arial" panose="020B0604020202020204" pitchFamily="34" charset="0"/>
                          </a:rPr>
                        </m:ctrlPr>
                      </m:dPr>
                      <m:e>
                        <m:r>
                          <a:rPr lang="en-US" sz="2000" i="1">
                            <a:latin typeface="Cambria Math" panose="02040503050406030204" pitchFamily="18" charset="0"/>
                            <a:cs typeface="Arial" panose="020B0604020202020204" pitchFamily="34" charset="0"/>
                          </a:rPr>
                          <m:t>𝑇</m:t>
                        </m:r>
                      </m:e>
                    </m:d>
                    <m:r>
                      <a:rPr lang="en-US" sz="2000" i="1">
                        <a:latin typeface="Cambria Math" panose="02040503050406030204" pitchFamily="18" charset="0"/>
                        <a:cs typeface="Arial" panose="020B0604020202020204" pitchFamily="34" charset="0"/>
                      </a:rPr>
                      <m:t>=</m:t>
                    </m:r>
                    <m:d>
                      <m:dPr>
                        <m:begChr m:val="["/>
                        <m:endChr m:val="]"/>
                        <m:ctrlPr>
                          <a:rPr lang="en-US" sz="2000" i="1">
                            <a:latin typeface="Cambria Math" panose="02040503050406030204" pitchFamily="18" charset="0"/>
                            <a:cs typeface="Arial" panose="020B0604020202020204" pitchFamily="34" charset="0"/>
                          </a:rPr>
                        </m:ctrlPr>
                      </m:dPr>
                      <m:e>
                        <m:m>
                          <m:mPr>
                            <m:mcs>
                              <m:mc>
                                <m:mcPr>
                                  <m:count m:val="2"/>
                                  <m:mcJc m:val="center"/>
                                </m:mcPr>
                              </m:mc>
                            </m:mcs>
                            <m:ctrlPr>
                              <a:rPr lang="en-US" sz="2000" i="1">
                                <a:latin typeface="Cambria Math" panose="02040503050406030204" pitchFamily="18" charset="0"/>
                                <a:cs typeface="Arial" panose="020B0604020202020204" pitchFamily="34" charset="0"/>
                              </a:rPr>
                            </m:ctrlPr>
                          </m:mPr>
                          <m:mr>
                            <m:e>
                              <m:m>
                                <m:mPr>
                                  <m:mcs>
                                    <m:mc>
                                      <m:mcPr>
                                        <m:count m:val="2"/>
                                        <m:mcJc m:val="center"/>
                                      </m:mcPr>
                                    </m:mc>
                                  </m:mcs>
                                  <m:ctrlPr>
                                    <a:rPr lang="en-US" sz="2000" i="1">
                                      <a:latin typeface="Cambria Math" panose="02040503050406030204" pitchFamily="18" charset="0"/>
                                      <a:cs typeface="Arial" panose="020B0604020202020204" pitchFamily="34" charset="0"/>
                                    </a:rPr>
                                  </m:ctrlPr>
                                </m:mPr>
                                <m:mr>
                                  <m:e>
                                    <m:r>
                                      <a:rPr lang="en-US" sz="2000" i="1">
                                        <a:latin typeface="Cambria Math" panose="02040503050406030204" pitchFamily="18" charset="0"/>
                                        <a:cs typeface="Arial" panose="020B0604020202020204" pitchFamily="34" charset="0"/>
                                      </a:rPr>
                                      <m:t>𝑐𝑜𝑠</m:t>
                                    </m:r>
                                    <m:r>
                                      <a:rPr lang="en-US" sz="2000" i="1">
                                        <a:latin typeface="Cambria Math" panose="02040503050406030204" pitchFamily="18" charset="0"/>
                                        <a:ea typeface="Cambria Math" panose="02040503050406030204" pitchFamily="18" charset="0"/>
                                        <a:cs typeface="Arial" panose="020B0604020202020204" pitchFamily="34" charset="0"/>
                                      </a:rPr>
                                      <m:t>∅</m:t>
                                    </m:r>
                                  </m:e>
                                  <m:e>
                                    <m:r>
                                      <a:rPr lang="en-US" sz="2000" b="0" i="1" smtClean="0">
                                        <a:latin typeface="Cambria Math" panose="02040503050406030204" pitchFamily="18" charset="0"/>
                                        <a:cs typeface="Arial" panose="020B0604020202020204" pitchFamily="34" charset="0"/>
                                      </a:rPr>
                                      <m:t>𝑠𝑖𝑛</m:t>
                                    </m:r>
                                    <m:r>
                                      <a:rPr lang="en-US" sz="2000" b="0" i="1" smtClean="0">
                                        <a:latin typeface="Cambria Math" panose="02040503050406030204" pitchFamily="18" charset="0"/>
                                        <a:ea typeface="Cambria Math" panose="02040503050406030204" pitchFamily="18" charset="0"/>
                                        <a:cs typeface="Arial" panose="020B0604020202020204" pitchFamily="34" charset="0"/>
                                      </a:rPr>
                                      <m:t>∅</m:t>
                                    </m:r>
                                    <m:r>
                                      <a:rPr lang="en-US" sz="2000" b="0" i="1" smtClean="0">
                                        <a:latin typeface="Cambria Math" panose="02040503050406030204" pitchFamily="18" charset="0"/>
                                        <a:ea typeface="Cambria Math" panose="02040503050406030204" pitchFamily="18" charset="0"/>
                                        <a:cs typeface="Arial" panose="020B0604020202020204" pitchFamily="34" charset="0"/>
                                      </a:rPr>
                                      <m:t>𝑠𝑖𝑛</m:t>
                                    </m:r>
                                    <m:r>
                                      <a:rPr lang="en-US" sz="2000" b="0" i="1" smtClean="0">
                                        <a:latin typeface="Cambria Math" panose="02040503050406030204" pitchFamily="18" charset="0"/>
                                        <a:ea typeface="Cambria Math" panose="02040503050406030204" pitchFamily="18" charset="0"/>
                                        <a:cs typeface="Arial" panose="020B0604020202020204" pitchFamily="34" charset="0"/>
                                      </a:rPr>
                                      <m:t>𝜑</m:t>
                                    </m:r>
                                  </m:e>
                                </m:mr>
                                <m:mr>
                                  <m:e>
                                    <m:r>
                                      <a:rPr lang="en-US" sz="2000" i="1">
                                        <a:latin typeface="Cambria Math" panose="02040503050406030204" pitchFamily="18" charset="0"/>
                                        <a:cs typeface="Arial" panose="020B0604020202020204" pitchFamily="34" charset="0"/>
                                      </a:rPr>
                                      <m:t>0</m:t>
                                    </m:r>
                                  </m:e>
                                  <m:e>
                                    <m:r>
                                      <a:rPr lang="en-US" sz="2000" b="0" i="1" smtClean="0">
                                        <a:latin typeface="Cambria Math" panose="02040503050406030204" pitchFamily="18" charset="0"/>
                                        <a:cs typeface="Arial" panose="020B0604020202020204" pitchFamily="34" charset="0"/>
                                      </a:rPr>
                                      <m:t>𝑐𝑜𝑠</m:t>
                                    </m:r>
                                    <m:r>
                                      <a:rPr lang="en-US" sz="2000" b="0" i="1" smtClean="0">
                                        <a:latin typeface="Cambria Math" panose="02040503050406030204" pitchFamily="18" charset="0"/>
                                        <a:ea typeface="Cambria Math" panose="02040503050406030204" pitchFamily="18" charset="0"/>
                                        <a:cs typeface="Arial" panose="020B0604020202020204" pitchFamily="34" charset="0"/>
                                      </a:rPr>
                                      <m:t>𝜑</m:t>
                                    </m:r>
                                  </m:e>
                                </m:mr>
                              </m:m>
                            </m:e>
                            <m:e>
                              <m:m>
                                <m:mPr>
                                  <m:mcs>
                                    <m:mc>
                                      <m:mcPr>
                                        <m:count m:val="2"/>
                                        <m:mcJc m:val="center"/>
                                      </m:mcPr>
                                    </m:mc>
                                  </m:mcs>
                                  <m:ctrlPr>
                                    <a:rPr lang="en-US" sz="2000" i="1">
                                      <a:latin typeface="Cambria Math" panose="02040503050406030204" pitchFamily="18" charset="0"/>
                                      <a:cs typeface="Arial" panose="020B0604020202020204" pitchFamily="34" charset="0"/>
                                    </a:rPr>
                                  </m:ctrlPr>
                                </m:mPr>
                                <m:mr>
                                  <m:e>
                                    <m:r>
                                      <a:rPr lang="en-US" sz="2000" b="0" i="1" smtClean="0">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0</m:t>
                                    </m:r>
                                  </m:e>
                                </m:mr>
                                <m:mr>
                                  <m:e>
                                    <m:r>
                                      <a:rPr lang="en-US" sz="2000" i="1">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0</m:t>
                                    </m:r>
                                  </m:e>
                                </m:mr>
                              </m:m>
                            </m:e>
                          </m:mr>
                          <m:mr>
                            <m:e>
                              <m:m>
                                <m:mPr>
                                  <m:mcs>
                                    <m:mc>
                                      <m:mcPr>
                                        <m:count m:val="2"/>
                                        <m:mcJc m:val="center"/>
                                      </m:mcPr>
                                    </m:mc>
                                  </m:mcs>
                                  <m:ctrlPr>
                                    <a:rPr lang="en-US" sz="2000" i="1">
                                      <a:latin typeface="Cambria Math" panose="02040503050406030204" pitchFamily="18" charset="0"/>
                                      <a:cs typeface="Arial" panose="020B0604020202020204" pitchFamily="34" charset="0"/>
                                    </a:rPr>
                                  </m:ctrlPr>
                                </m:mPr>
                                <m:mr>
                                  <m:e>
                                    <m:r>
                                      <a:rPr lang="en-US" sz="2000" i="1">
                                        <a:latin typeface="Cambria Math" panose="02040503050406030204" pitchFamily="18" charset="0"/>
                                        <a:cs typeface="Arial" panose="020B0604020202020204" pitchFamily="34" charset="0"/>
                                      </a:rPr>
                                      <m:t>𝑠𝑖𝑛</m:t>
                                    </m:r>
                                    <m:r>
                                      <a:rPr lang="en-US" sz="2000" i="1">
                                        <a:latin typeface="Cambria Math" panose="02040503050406030204" pitchFamily="18" charset="0"/>
                                        <a:ea typeface="Cambria Math" panose="02040503050406030204" pitchFamily="18" charset="0"/>
                                        <a:cs typeface="Arial" panose="020B0604020202020204" pitchFamily="34" charset="0"/>
                                      </a:rPr>
                                      <m:t>∅</m:t>
                                    </m:r>
                                  </m:e>
                                  <m:e>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𝑐𝑜𝑠</m:t>
                                    </m:r>
                                    <m:r>
                                      <a:rPr lang="en-US" sz="2000" b="0" i="1" smtClean="0">
                                        <a:latin typeface="Cambria Math" panose="02040503050406030204" pitchFamily="18" charset="0"/>
                                        <a:ea typeface="Cambria Math" panose="02040503050406030204" pitchFamily="18" charset="0"/>
                                        <a:cs typeface="Arial" panose="020B0604020202020204" pitchFamily="34" charset="0"/>
                                      </a:rPr>
                                      <m:t>𝜃</m:t>
                                    </m:r>
                                    <m:r>
                                      <a:rPr lang="en-US" sz="2000" b="0" i="1" smtClean="0">
                                        <a:latin typeface="Cambria Math" panose="02040503050406030204" pitchFamily="18" charset="0"/>
                                        <a:ea typeface="Cambria Math" panose="02040503050406030204" pitchFamily="18" charset="0"/>
                                        <a:cs typeface="Arial" panose="020B0604020202020204" pitchFamily="34" charset="0"/>
                                      </a:rPr>
                                      <m:t>𝑠𝑖𝑛</m:t>
                                    </m:r>
                                    <m:r>
                                      <a:rPr lang="en-US" sz="2000" b="0" i="1" smtClean="0">
                                        <a:latin typeface="Cambria Math" panose="02040503050406030204" pitchFamily="18" charset="0"/>
                                        <a:ea typeface="Cambria Math" panose="02040503050406030204" pitchFamily="18" charset="0"/>
                                        <a:cs typeface="Arial" panose="020B0604020202020204" pitchFamily="34" charset="0"/>
                                      </a:rPr>
                                      <m:t>𝜑</m:t>
                                    </m:r>
                                  </m:e>
                                </m:mr>
                                <m:mr>
                                  <m:e>
                                    <m:r>
                                      <a:rPr lang="en-US" sz="2000" i="1">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0</m:t>
                                    </m:r>
                                  </m:e>
                                </m:mr>
                              </m:m>
                            </m:e>
                            <m:e>
                              <m:m>
                                <m:mPr>
                                  <m:mcs>
                                    <m:mc>
                                      <m:mcPr>
                                        <m:count m:val="2"/>
                                        <m:mcJc m:val="center"/>
                                      </m:mcPr>
                                    </m:mc>
                                  </m:mcs>
                                  <m:ctrlPr>
                                    <a:rPr lang="en-US" sz="2000" i="1">
                                      <a:latin typeface="Cambria Math" panose="02040503050406030204" pitchFamily="18" charset="0"/>
                                      <a:cs typeface="Arial" panose="020B0604020202020204" pitchFamily="34" charset="0"/>
                                    </a:rPr>
                                  </m:ctrlPr>
                                </m:mPr>
                                <m:mr>
                                  <m:e>
                                    <m:r>
                                      <a:rPr lang="en-US" sz="2000" b="0" i="1" smtClean="0">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0</m:t>
                                    </m:r>
                                  </m:e>
                                </m:mr>
                                <m:mr>
                                  <m:e>
                                    <m:r>
                                      <a:rPr lang="en-US" sz="2000" i="1">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1</m:t>
                                    </m:r>
                                  </m:e>
                                </m:mr>
                              </m:m>
                            </m:e>
                          </m:mr>
                        </m:m>
                        <m:r>
                          <a:rPr lang="en-US" sz="2000" i="1">
                            <a:latin typeface="Cambria Math" panose="02040503050406030204" pitchFamily="18" charset="0"/>
                          </a:rPr>
                          <m:t> </m:t>
                        </m:r>
                      </m:e>
                    </m:d>
                    <m:r>
                      <a:rPr lang="en-US" sz="2000" b="0" i="1" smtClean="0">
                        <a:latin typeface="Cambria Math" panose="02040503050406030204" pitchFamily="18" charset="0"/>
                      </a:rPr>
                      <m:t>=</m:t>
                    </m:r>
                    <m:d>
                      <m:dPr>
                        <m:begChr m:val="["/>
                        <m:endChr m:val="]"/>
                        <m:ctrlPr>
                          <a:rPr lang="en-US" sz="2000" i="1">
                            <a:latin typeface="Cambria Math" panose="02040503050406030204" pitchFamily="18" charset="0"/>
                            <a:cs typeface="Arial" panose="020B0604020202020204" pitchFamily="34" charset="0"/>
                          </a:rPr>
                        </m:ctrlPr>
                      </m:dPr>
                      <m:e>
                        <m:m>
                          <m:mPr>
                            <m:mcs>
                              <m:mc>
                                <m:mcPr>
                                  <m:count m:val="2"/>
                                  <m:mcJc m:val="center"/>
                                </m:mcPr>
                              </m:mc>
                            </m:mcs>
                            <m:ctrlPr>
                              <a:rPr lang="en-US" sz="2000" i="1">
                                <a:latin typeface="Cambria Math" panose="02040503050406030204" pitchFamily="18" charset="0"/>
                                <a:cs typeface="Arial" panose="020B0604020202020204" pitchFamily="34" charset="0"/>
                              </a:rPr>
                            </m:ctrlPr>
                          </m:mPr>
                          <m:mr>
                            <m:e>
                              <m:m>
                                <m:mPr>
                                  <m:mcs>
                                    <m:mc>
                                      <m:mcPr>
                                        <m:count m:val="2"/>
                                        <m:mcJc m:val="center"/>
                                      </m:mcPr>
                                    </m:mc>
                                  </m:mcs>
                                  <m:ctrlPr>
                                    <a:rPr lang="en-US" sz="2000" i="1">
                                      <a:latin typeface="Cambria Math" panose="02040503050406030204" pitchFamily="18" charset="0"/>
                                      <a:cs typeface="Arial" panose="020B0604020202020204" pitchFamily="34" charset="0"/>
                                    </a:rPr>
                                  </m:ctrlPr>
                                </m:mPr>
                                <m:mr>
                                  <m:e>
                                    <m:sSubSup>
                                      <m:sSubSupPr>
                                        <m:ctrlPr>
                                          <a:rPr lang="en-US" sz="2000" i="1">
                                            <a:latin typeface="Cambria Math" panose="02040503050406030204" pitchFamily="18" charset="0"/>
                                            <a:cs typeface="Arial" panose="020B0604020202020204" pitchFamily="34" charset="0"/>
                                          </a:rPr>
                                        </m:ctrlPr>
                                      </m:sSubSupPr>
                                      <m:e>
                                        <m:r>
                                          <a:rPr lang="en-US" sz="2000" i="1">
                                            <a:latin typeface="Cambria Math" panose="02040503050406030204" pitchFamily="18" charset="0"/>
                                            <a:cs typeface="Arial" panose="020B0604020202020204" pitchFamily="34" charset="0"/>
                                          </a:rPr>
                                          <m:t>𝑥</m:t>
                                        </m:r>
                                      </m:e>
                                      <m:sub>
                                        <m:r>
                                          <a:rPr lang="en-US" sz="2000" i="1">
                                            <a:latin typeface="Cambria Math" panose="02040503050406030204" pitchFamily="18" charset="0"/>
                                            <a:cs typeface="Arial" panose="020B0604020202020204" pitchFamily="34" charset="0"/>
                                          </a:rPr>
                                          <m:t>𝑥</m:t>
                                        </m:r>
                                      </m:sub>
                                      <m:sup>
                                        <m:r>
                                          <a:rPr lang="en-US" sz="2000" i="1">
                                            <a:latin typeface="Cambria Math" panose="02040503050406030204" pitchFamily="18" charset="0"/>
                                            <a:cs typeface="Arial" panose="020B0604020202020204" pitchFamily="34" charset="0"/>
                                          </a:rPr>
                                          <m:t>′</m:t>
                                        </m:r>
                                      </m:sup>
                                    </m:sSubSup>
                                  </m:e>
                                  <m:e>
                                    <m:sSubSup>
                                      <m:sSubSupPr>
                                        <m:ctrlPr>
                                          <a:rPr lang="en-US" sz="2000" i="1">
                                            <a:latin typeface="Cambria Math" panose="02040503050406030204" pitchFamily="18" charset="0"/>
                                            <a:cs typeface="Arial" panose="020B0604020202020204" pitchFamily="34" charset="0"/>
                                          </a:rPr>
                                        </m:ctrlPr>
                                      </m:sSubSupPr>
                                      <m:e>
                                        <m:r>
                                          <a:rPr lang="en-US" sz="2000" i="1">
                                            <a:latin typeface="Cambria Math" panose="02040503050406030204" pitchFamily="18" charset="0"/>
                                            <a:cs typeface="Arial" panose="020B0604020202020204" pitchFamily="34" charset="0"/>
                                          </a:rPr>
                                          <m:t>𝑦</m:t>
                                        </m:r>
                                      </m:e>
                                      <m:sub>
                                        <m:r>
                                          <a:rPr lang="en-US" sz="2000" i="1">
                                            <a:latin typeface="Cambria Math" panose="02040503050406030204" pitchFamily="18" charset="0"/>
                                            <a:cs typeface="Arial" panose="020B0604020202020204" pitchFamily="34" charset="0"/>
                                          </a:rPr>
                                          <m:t>𝑥</m:t>
                                        </m:r>
                                      </m:sub>
                                      <m:sup>
                                        <m:r>
                                          <a:rPr lang="en-US" sz="2000" i="1">
                                            <a:latin typeface="Cambria Math" panose="02040503050406030204" pitchFamily="18" charset="0"/>
                                            <a:cs typeface="Arial" panose="020B0604020202020204" pitchFamily="34" charset="0"/>
                                          </a:rPr>
                                          <m:t>′</m:t>
                                        </m:r>
                                      </m:sup>
                                    </m:sSubSup>
                                  </m:e>
                                </m:mr>
                                <m:mr>
                                  <m:e>
                                    <m:sSubSup>
                                      <m:sSubSupPr>
                                        <m:ctrlPr>
                                          <a:rPr lang="en-US" sz="2000" i="1">
                                            <a:latin typeface="Cambria Math" panose="02040503050406030204" pitchFamily="18" charset="0"/>
                                            <a:cs typeface="Arial" panose="020B0604020202020204" pitchFamily="34" charset="0"/>
                                          </a:rPr>
                                        </m:ctrlPr>
                                      </m:sSubSupPr>
                                      <m:e>
                                        <m:r>
                                          <a:rPr lang="en-US" sz="2000" i="1">
                                            <a:latin typeface="Cambria Math" panose="02040503050406030204" pitchFamily="18" charset="0"/>
                                            <a:cs typeface="Arial" panose="020B0604020202020204" pitchFamily="34" charset="0"/>
                                          </a:rPr>
                                          <m:t>𝑥</m:t>
                                        </m:r>
                                      </m:e>
                                      <m:sub>
                                        <m:r>
                                          <a:rPr lang="en-US" sz="2000" i="1">
                                            <a:latin typeface="Cambria Math" panose="02040503050406030204" pitchFamily="18" charset="0"/>
                                            <a:cs typeface="Arial" panose="020B0604020202020204" pitchFamily="34" charset="0"/>
                                          </a:rPr>
                                          <m:t>𝑦</m:t>
                                        </m:r>
                                      </m:sub>
                                      <m:sup>
                                        <m:r>
                                          <a:rPr lang="en-US" sz="2000" i="1">
                                            <a:latin typeface="Cambria Math" panose="02040503050406030204" pitchFamily="18" charset="0"/>
                                            <a:cs typeface="Arial" panose="020B0604020202020204" pitchFamily="34" charset="0"/>
                                          </a:rPr>
                                          <m:t>′</m:t>
                                        </m:r>
                                      </m:sup>
                                    </m:sSubSup>
                                  </m:e>
                                  <m:e>
                                    <m:sSubSup>
                                      <m:sSubSupPr>
                                        <m:ctrlPr>
                                          <a:rPr lang="en-US" sz="2000" i="1">
                                            <a:latin typeface="Cambria Math" panose="02040503050406030204" pitchFamily="18" charset="0"/>
                                            <a:cs typeface="Arial" panose="020B0604020202020204" pitchFamily="34" charset="0"/>
                                          </a:rPr>
                                        </m:ctrlPr>
                                      </m:sSubSupPr>
                                      <m:e>
                                        <m:r>
                                          <a:rPr lang="en-US" sz="2000" i="1">
                                            <a:latin typeface="Cambria Math" panose="02040503050406030204" pitchFamily="18" charset="0"/>
                                            <a:cs typeface="Arial" panose="020B0604020202020204" pitchFamily="34" charset="0"/>
                                          </a:rPr>
                                          <m:t>𝑦</m:t>
                                        </m:r>
                                      </m:e>
                                      <m:sub>
                                        <m:r>
                                          <a:rPr lang="en-US" sz="2000" i="1">
                                            <a:latin typeface="Cambria Math" panose="02040503050406030204" pitchFamily="18" charset="0"/>
                                            <a:cs typeface="Arial" panose="020B0604020202020204" pitchFamily="34" charset="0"/>
                                          </a:rPr>
                                          <m:t>𝑦</m:t>
                                        </m:r>
                                      </m:sub>
                                      <m:sup>
                                        <m:r>
                                          <a:rPr lang="en-US" sz="2000" i="1">
                                            <a:latin typeface="Cambria Math" panose="02040503050406030204" pitchFamily="18" charset="0"/>
                                            <a:cs typeface="Arial" panose="020B0604020202020204" pitchFamily="34" charset="0"/>
                                          </a:rPr>
                                          <m:t>′</m:t>
                                        </m:r>
                                      </m:sup>
                                    </m:sSubSup>
                                  </m:e>
                                </m:mr>
                              </m:m>
                            </m:e>
                            <m:e>
                              <m:m>
                                <m:mPr>
                                  <m:mcs>
                                    <m:mc>
                                      <m:mcPr>
                                        <m:count m:val="2"/>
                                        <m:mcJc m:val="center"/>
                                      </m:mcPr>
                                    </m:mc>
                                  </m:mcs>
                                  <m:ctrlPr>
                                    <a:rPr lang="en-US" sz="2000" i="1">
                                      <a:latin typeface="Cambria Math" panose="02040503050406030204" pitchFamily="18" charset="0"/>
                                      <a:cs typeface="Arial" panose="020B0604020202020204" pitchFamily="34" charset="0"/>
                                    </a:rPr>
                                  </m:ctrlPr>
                                </m:mPr>
                                <m:mr>
                                  <m:e>
                                    <m:r>
                                      <m:rPr>
                                        <m:brk m:alnAt="7"/>
                                      </m:rPr>
                                      <a:rPr lang="en-US" sz="2000" i="1">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1</m:t>
                                    </m:r>
                                  </m:e>
                                </m:mr>
                                <m:mr>
                                  <m:e>
                                    <m:r>
                                      <a:rPr lang="en-US" sz="2000" i="1">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1</m:t>
                                    </m:r>
                                  </m:e>
                                </m:mr>
                              </m:m>
                            </m:e>
                          </m:mr>
                          <m:mr>
                            <m:e>
                              <m:m>
                                <m:mPr>
                                  <m:mcs>
                                    <m:mc>
                                      <m:mcPr>
                                        <m:count m:val="2"/>
                                        <m:mcJc m:val="center"/>
                                      </m:mcPr>
                                    </m:mc>
                                  </m:mcs>
                                  <m:ctrlPr>
                                    <a:rPr lang="en-US" sz="2000" i="1">
                                      <a:latin typeface="Cambria Math" panose="02040503050406030204" pitchFamily="18" charset="0"/>
                                      <a:cs typeface="Arial" panose="020B0604020202020204" pitchFamily="34" charset="0"/>
                                    </a:rPr>
                                  </m:ctrlPr>
                                </m:mPr>
                                <m:mr>
                                  <m:e>
                                    <m:sSubSup>
                                      <m:sSubSupPr>
                                        <m:ctrlPr>
                                          <a:rPr lang="en-US" sz="2000" i="1">
                                            <a:latin typeface="Cambria Math" panose="02040503050406030204" pitchFamily="18" charset="0"/>
                                            <a:cs typeface="Arial" panose="020B0604020202020204" pitchFamily="34" charset="0"/>
                                          </a:rPr>
                                        </m:ctrlPr>
                                      </m:sSubSupPr>
                                      <m:e>
                                        <m:r>
                                          <a:rPr lang="en-US" sz="2000" i="1">
                                            <a:latin typeface="Cambria Math" panose="02040503050406030204" pitchFamily="18" charset="0"/>
                                            <a:cs typeface="Arial" panose="020B0604020202020204" pitchFamily="34" charset="0"/>
                                          </a:rPr>
                                          <m:t>𝑥</m:t>
                                        </m:r>
                                      </m:e>
                                      <m:sub>
                                        <m:r>
                                          <a:rPr lang="en-US" sz="2000" i="1">
                                            <a:latin typeface="Cambria Math" panose="02040503050406030204" pitchFamily="18" charset="0"/>
                                            <a:cs typeface="Arial" panose="020B0604020202020204" pitchFamily="34" charset="0"/>
                                          </a:rPr>
                                          <m:t>𝑧</m:t>
                                        </m:r>
                                      </m:sub>
                                      <m:sup>
                                        <m:r>
                                          <a:rPr lang="en-US" sz="2000" i="1">
                                            <a:latin typeface="Cambria Math" panose="02040503050406030204" pitchFamily="18" charset="0"/>
                                            <a:cs typeface="Arial" panose="020B0604020202020204" pitchFamily="34" charset="0"/>
                                          </a:rPr>
                                          <m:t>′</m:t>
                                        </m:r>
                                      </m:sup>
                                    </m:sSubSup>
                                  </m:e>
                                  <m:e>
                                    <m:sSubSup>
                                      <m:sSubSupPr>
                                        <m:ctrlPr>
                                          <a:rPr lang="en-US" sz="2000" i="1">
                                            <a:latin typeface="Cambria Math" panose="02040503050406030204" pitchFamily="18" charset="0"/>
                                            <a:cs typeface="Arial" panose="020B0604020202020204" pitchFamily="34" charset="0"/>
                                          </a:rPr>
                                        </m:ctrlPr>
                                      </m:sSubSupPr>
                                      <m:e>
                                        <m:r>
                                          <a:rPr lang="en-US" sz="2000" i="1">
                                            <a:latin typeface="Cambria Math" panose="02040503050406030204" pitchFamily="18" charset="0"/>
                                            <a:cs typeface="Arial" panose="020B0604020202020204" pitchFamily="34" charset="0"/>
                                          </a:rPr>
                                          <m:t>𝑦</m:t>
                                        </m:r>
                                      </m:e>
                                      <m:sub>
                                        <m:r>
                                          <a:rPr lang="en-US" sz="2000" i="1">
                                            <a:latin typeface="Cambria Math" panose="02040503050406030204" pitchFamily="18" charset="0"/>
                                            <a:cs typeface="Arial" panose="020B0604020202020204" pitchFamily="34" charset="0"/>
                                          </a:rPr>
                                          <m:t>𝑧</m:t>
                                        </m:r>
                                      </m:sub>
                                      <m:sup>
                                        <m:r>
                                          <a:rPr lang="en-US" sz="2000" i="1">
                                            <a:latin typeface="Cambria Math" panose="02040503050406030204" pitchFamily="18" charset="0"/>
                                            <a:cs typeface="Arial" panose="020B0604020202020204" pitchFamily="34" charset="0"/>
                                          </a:rPr>
                                          <m:t>′</m:t>
                                        </m:r>
                                      </m:sup>
                                    </m:sSubSup>
                                  </m:e>
                                </m:mr>
                                <m:mr>
                                  <m:e>
                                    <m:r>
                                      <a:rPr lang="en-US" sz="2000" i="1">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0</m:t>
                                    </m:r>
                                  </m:e>
                                </m:mr>
                              </m:m>
                            </m:e>
                            <m:e>
                              <m:m>
                                <m:mPr>
                                  <m:mcs>
                                    <m:mc>
                                      <m:mcPr>
                                        <m:count m:val="2"/>
                                        <m:mcJc m:val="center"/>
                                      </m:mcPr>
                                    </m:mc>
                                  </m:mcs>
                                  <m:ctrlPr>
                                    <a:rPr lang="en-US" sz="2000" i="1">
                                      <a:latin typeface="Cambria Math" panose="02040503050406030204" pitchFamily="18" charset="0"/>
                                      <a:cs typeface="Arial" panose="020B0604020202020204" pitchFamily="34" charset="0"/>
                                    </a:rPr>
                                  </m:ctrlPr>
                                </m:mPr>
                                <m:mr>
                                  <m:e>
                                    <m:r>
                                      <a:rPr lang="en-US" sz="2000" i="1">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1</m:t>
                                    </m:r>
                                  </m:e>
                                </m:mr>
                                <m:mr>
                                  <m:e>
                                    <m:r>
                                      <a:rPr lang="en-US" sz="2000" i="1">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1</m:t>
                                    </m:r>
                                  </m:e>
                                </m:mr>
                              </m:m>
                            </m:e>
                          </m:mr>
                        </m:m>
                        <m:r>
                          <a:rPr lang="en-US" sz="2000" i="1">
                            <a:latin typeface="Cambria Math" panose="02040503050406030204" pitchFamily="18" charset="0"/>
                          </a:rPr>
                          <m:t> </m:t>
                        </m:r>
                      </m:e>
                    </m:d>
                  </m:oMath>
                </a14:m>
                <a:endParaRPr lang="en-US" sz="2000" i="0" smtClean="0">
                  <a:solidFill>
                    <a:srgbClr val="000000"/>
                  </a:solidFill>
                  <a:effectLst/>
                  <a:latin typeface="TimesNewRomanPSMT"/>
                </a:endParaRPr>
              </a:p>
            </p:txBody>
          </p:sp>
        </mc:Choice>
        <mc:Fallback xmlns="">
          <p:sp>
            <p:nvSpPr>
              <p:cNvPr id="5" name="Rectangle 4"/>
              <p:cNvSpPr>
                <a:spLocks noRot="1" noChangeAspect="1" noMove="1" noResize="1" noEditPoints="1" noAdjustHandles="1" noChangeArrowheads="1" noChangeShapeType="1" noTextEdit="1"/>
              </p:cNvSpPr>
              <p:nvPr/>
            </p:nvSpPr>
            <p:spPr>
              <a:xfrm>
                <a:off x="1457969" y="1724543"/>
                <a:ext cx="9779000" cy="4096634"/>
              </a:xfrm>
              <a:prstGeom prst="rect">
                <a:avLst/>
              </a:prstGeom>
              <a:blipFill rotWithShape="0">
                <a:blip r:embed="rId3"/>
                <a:stretch>
                  <a:fillRect l="-561"/>
                </a:stretch>
              </a:blipFill>
            </p:spPr>
            <p:txBody>
              <a:bodyPr/>
              <a:lstStyle/>
              <a:p>
                <a:r>
                  <a:rPr lang="en-US">
                    <a:noFill/>
                  </a:rPr>
                  <a:t> </a:t>
                </a:r>
              </a:p>
            </p:txBody>
          </p:sp>
        </mc:Fallback>
      </mc:AlternateContent>
    </p:spTree>
    <p:extLst>
      <p:ext uri="{BB962C8B-B14F-4D97-AF65-F5344CB8AC3E}">
        <p14:creationId xmlns:p14="http://schemas.microsoft.com/office/powerpoint/2010/main" val="26009592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52" y="373318"/>
            <a:ext cx="7870295" cy="461665"/>
          </a:xfrm>
          <a:prstGeom prst="rect">
            <a:avLst/>
          </a:prstGeom>
          <a:noFill/>
        </p:spPr>
        <p:txBody>
          <a:bodyPr wrap="none" lIns="91440" tIns="45720" rIns="91440" bIns="45720">
            <a:spAutoFit/>
          </a:bodyPr>
          <a:lstStyle/>
          <a:p>
            <a:pPr algn="ctr"/>
            <a:r>
              <a:rPr lang="en-US" sz="2400" b="1" smtClean="0">
                <a:latin typeface="Arial" panose="020B0604020202020204" pitchFamily="34" charset="0"/>
                <a:cs typeface="Arial" panose="020B0604020202020204" pitchFamily="34" charset="0"/>
              </a:rPr>
              <a:t>5.3. </a:t>
            </a:r>
            <a:r>
              <a:rPr lang="fr-FR" sz="2400" b="1" i="0" smtClean="0">
                <a:solidFill>
                  <a:srgbClr val="000000"/>
                </a:solidFill>
                <a:effectLst/>
                <a:latin typeface="TimesNewRomanPS-BoldMT"/>
              </a:rPr>
              <a:t>PHÉP CHIẾU SONG SONG (Parallel Projections )</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1053547"/>
            <a:ext cx="9672338" cy="452432"/>
          </a:xfrm>
          <a:prstGeom prst="rect">
            <a:avLst/>
          </a:prstGeom>
        </p:spPr>
        <p:txBody>
          <a:bodyPr wrap="square">
            <a:spAutoFit/>
          </a:bodyPr>
          <a:lstStyle/>
          <a:p>
            <a:pPr>
              <a:lnSpc>
                <a:spcPct val="130000"/>
              </a:lnSpc>
            </a:pPr>
            <a:r>
              <a:rPr lang="en-US" b="1" i="0" smtClean="0">
                <a:solidFill>
                  <a:srgbClr val="000000"/>
                </a:solidFill>
                <a:effectLst/>
                <a:latin typeface="Arial" panose="020B0604020202020204" pitchFamily="34" charset="0"/>
                <a:cs typeface="Arial" panose="020B0604020202020204" pitchFamily="34" charset="0"/>
              </a:rPr>
              <a:t>5.3.2.1. </a:t>
            </a:r>
            <a:r>
              <a:rPr lang="en-US" b="1" i="1" smtClean="0">
                <a:solidFill>
                  <a:srgbClr val="000000"/>
                </a:solidFill>
                <a:effectLst/>
                <a:latin typeface="TimesNewRomanPS-BoldItalicMT"/>
              </a:rPr>
              <a:t>Phép chiếu Dimetric</a:t>
            </a:r>
            <a:endParaRPr lang="en-US" b="1" i="0" smtClean="0">
              <a:solidFill>
                <a:srgbClr val="000000"/>
              </a:solidFill>
              <a:effectLst/>
              <a:latin typeface="TimesNewRomanPS-BoldMT"/>
            </a:endParaRPr>
          </a:p>
        </p:txBody>
      </p:sp>
      <mc:AlternateContent xmlns:mc="http://schemas.openxmlformats.org/markup-compatibility/2006" xmlns:a14="http://schemas.microsoft.com/office/drawing/2010/main">
        <mc:Choice Requires="a14">
          <p:sp>
            <p:nvSpPr>
              <p:cNvPr id="5" name="Rectangle 4"/>
              <p:cNvSpPr/>
              <p:nvPr/>
            </p:nvSpPr>
            <p:spPr>
              <a:xfrm>
                <a:off x="1457969" y="1724543"/>
                <a:ext cx="9779000" cy="4111125"/>
              </a:xfrm>
              <a:prstGeom prst="rect">
                <a:avLst/>
              </a:prstGeom>
            </p:spPr>
            <p:txBody>
              <a:bodyPr wrap="square">
                <a:spAutoFit/>
              </a:bodyPr>
              <a:lstStyle/>
              <a:p>
                <a:pPr marL="342900" indent="-342900">
                  <a:lnSpc>
                    <a:spcPct val="150000"/>
                  </a:lnSpc>
                  <a:buFont typeface="Wingdings" panose="05000000000000000000" pitchFamily="2" charset="2"/>
                  <a:buChar char="q"/>
                </a:pPr>
                <a14:m>
                  <m:oMath xmlns:m="http://schemas.openxmlformats.org/officeDocument/2006/math">
                    <m:sSubSup>
                      <m:sSubSupPr>
                        <m:ctrlPr>
                          <a:rPr lang="en-US" sz="2000" i="1" smtClean="0">
                            <a:solidFill>
                              <a:srgbClr val="000000"/>
                            </a:solidFill>
                            <a:latin typeface="Cambria Math" panose="02040503050406030204" pitchFamily="18" charset="0"/>
                          </a:rPr>
                        </m:ctrlPr>
                      </m:sSubSupPr>
                      <m:e>
                        <m:r>
                          <a:rPr lang="en-US" sz="2000" b="0" i="1" smtClean="0">
                            <a:solidFill>
                              <a:srgbClr val="000000"/>
                            </a:solidFill>
                            <a:latin typeface="Cambria Math" panose="02040503050406030204" pitchFamily="18" charset="0"/>
                          </a:rPr>
                          <m:t>𝑓</m:t>
                        </m:r>
                      </m:e>
                      <m:sub>
                        <m:r>
                          <a:rPr lang="en-US" sz="2000" b="0" i="1" smtClean="0">
                            <a:solidFill>
                              <a:srgbClr val="000000"/>
                            </a:solidFill>
                            <a:latin typeface="Cambria Math" panose="02040503050406030204" pitchFamily="18" charset="0"/>
                          </a:rPr>
                          <m:t>𝑥</m:t>
                        </m:r>
                      </m:sub>
                      <m:sup>
                        <m:r>
                          <a:rPr lang="en-US" sz="2000" b="0" i="1" smtClean="0">
                            <a:solidFill>
                              <a:srgbClr val="000000"/>
                            </a:solidFill>
                            <a:latin typeface="Cambria Math" panose="02040503050406030204" pitchFamily="18" charset="0"/>
                          </a:rPr>
                          <m:t>2</m:t>
                        </m:r>
                      </m:sup>
                    </m:sSubSup>
                    <m:r>
                      <a:rPr lang="en-US" sz="2000" b="0" i="1" smtClean="0">
                        <a:solidFill>
                          <a:srgbClr val="000000"/>
                        </a:solidFill>
                        <a:latin typeface="Cambria Math" panose="02040503050406030204" pitchFamily="18" charset="0"/>
                      </a:rPr>
                      <m:t>=</m:t>
                    </m:r>
                    <m:d>
                      <m:dPr>
                        <m:ctrlPr>
                          <a:rPr lang="en-US" sz="2000" b="0" i="1" smtClean="0">
                            <a:solidFill>
                              <a:srgbClr val="000000"/>
                            </a:solidFill>
                            <a:latin typeface="Cambria Math" panose="02040503050406030204" pitchFamily="18" charset="0"/>
                          </a:rPr>
                        </m:ctrlPr>
                      </m:dPr>
                      <m:e>
                        <m:sSubSup>
                          <m:sSubSupPr>
                            <m:ctrlPr>
                              <a:rPr lang="en-US" sz="2000" b="0" i="1" smtClean="0">
                                <a:solidFill>
                                  <a:srgbClr val="000000"/>
                                </a:solidFill>
                                <a:latin typeface="Cambria Math" panose="02040503050406030204" pitchFamily="18" charset="0"/>
                              </a:rPr>
                            </m:ctrlPr>
                          </m:sSubSupPr>
                          <m:e>
                            <m:r>
                              <a:rPr lang="en-US" sz="2000" b="0" i="1" smtClean="0">
                                <a:solidFill>
                                  <a:srgbClr val="000000"/>
                                </a:solidFill>
                                <a:latin typeface="Cambria Math" panose="02040503050406030204" pitchFamily="18" charset="0"/>
                              </a:rPr>
                              <m:t>𝑥</m:t>
                            </m:r>
                          </m:e>
                          <m:sub>
                            <m:r>
                              <a:rPr lang="en-US" sz="2000" b="0" i="1" smtClean="0">
                                <a:solidFill>
                                  <a:srgbClr val="000000"/>
                                </a:solidFill>
                                <a:latin typeface="Cambria Math" panose="02040503050406030204" pitchFamily="18" charset="0"/>
                              </a:rPr>
                              <m:t>𝑥</m:t>
                            </m:r>
                          </m:sub>
                          <m:sup>
                            <m:r>
                              <a:rPr lang="en-US" sz="2000" b="0" i="1" smtClean="0">
                                <a:solidFill>
                                  <a:srgbClr val="000000"/>
                                </a:solidFill>
                                <a:latin typeface="Cambria Math" panose="02040503050406030204" pitchFamily="18" charset="0"/>
                              </a:rPr>
                              <m:t>′2</m:t>
                            </m:r>
                          </m:sup>
                        </m:sSubSup>
                        <m:r>
                          <a:rPr lang="en-US" sz="2000" b="0" i="1" smtClean="0">
                            <a:solidFill>
                              <a:srgbClr val="000000"/>
                            </a:solidFill>
                            <a:latin typeface="Cambria Math" panose="02040503050406030204" pitchFamily="18" charset="0"/>
                          </a:rPr>
                          <m:t>+</m:t>
                        </m:r>
                        <m:sSubSup>
                          <m:sSubSupPr>
                            <m:ctrlPr>
                              <a:rPr lang="en-US" sz="2000" i="1">
                                <a:solidFill>
                                  <a:srgbClr val="000000"/>
                                </a:solidFill>
                                <a:latin typeface="Cambria Math" panose="02040503050406030204" pitchFamily="18" charset="0"/>
                              </a:rPr>
                            </m:ctrlPr>
                          </m:sSubSupPr>
                          <m:e>
                            <m:r>
                              <a:rPr lang="en-US" sz="2000" b="0" i="1" smtClean="0">
                                <a:solidFill>
                                  <a:srgbClr val="000000"/>
                                </a:solidFill>
                                <a:latin typeface="Cambria Math" panose="02040503050406030204" pitchFamily="18" charset="0"/>
                              </a:rPr>
                              <m:t>𝑦</m:t>
                            </m:r>
                          </m:e>
                          <m:sub>
                            <m:r>
                              <a:rPr lang="en-US" sz="2000" i="1">
                                <a:solidFill>
                                  <a:srgbClr val="000000"/>
                                </a:solidFill>
                                <a:latin typeface="Cambria Math" panose="02040503050406030204" pitchFamily="18" charset="0"/>
                              </a:rPr>
                              <m:t>𝑥</m:t>
                            </m:r>
                          </m:sub>
                          <m:sup>
                            <m:r>
                              <a:rPr lang="en-US" sz="2000" i="1">
                                <a:solidFill>
                                  <a:srgbClr val="000000"/>
                                </a:solidFill>
                                <a:latin typeface="Cambria Math" panose="02040503050406030204" pitchFamily="18" charset="0"/>
                              </a:rPr>
                              <m:t>′2</m:t>
                            </m:r>
                          </m:sup>
                        </m:sSubSup>
                      </m:e>
                    </m:d>
                    <m:r>
                      <a:rPr lang="en-US" sz="2000" b="0" i="1" smtClean="0">
                        <a:solidFill>
                          <a:srgbClr val="000000"/>
                        </a:solidFill>
                        <a:latin typeface="Cambria Math" panose="02040503050406030204" pitchFamily="18" charset="0"/>
                      </a:rPr>
                      <m:t>=</m:t>
                    </m:r>
                    <m:sSup>
                      <m:sSupPr>
                        <m:ctrlPr>
                          <a:rPr lang="en-US" sz="2000" b="0" i="1" smtClean="0">
                            <a:solidFill>
                              <a:srgbClr val="000000"/>
                            </a:solidFill>
                            <a:latin typeface="Cambria Math" panose="02040503050406030204" pitchFamily="18" charset="0"/>
                          </a:rPr>
                        </m:ctrlPr>
                      </m:sSupPr>
                      <m:e>
                        <m:r>
                          <a:rPr lang="en-US" sz="2000" b="0" i="1" smtClean="0">
                            <a:solidFill>
                              <a:srgbClr val="000000"/>
                            </a:solidFill>
                            <a:latin typeface="Cambria Math" panose="02040503050406030204" pitchFamily="18" charset="0"/>
                          </a:rPr>
                          <m:t>𝑐𝑜𝑠</m:t>
                        </m:r>
                        <m:r>
                          <a:rPr lang="en-US" sz="2000" b="0" i="1" smtClean="0">
                            <a:solidFill>
                              <a:srgbClr val="000000"/>
                            </a:solidFill>
                            <a:latin typeface="Cambria Math" panose="02040503050406030204" pitchFamily="18" charset="0"/>
                            <a:ea typeface="Cambria Math" panose="02040503050406030204" pitchFamily="18" charset="0"/>
                          </a:rPr>
                          <m:t>∅</m:t>
                        </m:r>
                      </m:e>
                      <m:sup>
                        <m:r>
                          <a:rPr lang="en-US" sz="2000" b="0" i="1" smtClean="0">
                            <a:solidFill>
                              <a:srgbClr val="000000"/>
                            </a:solidFill>
                            <a:latin typeface="Cambria Math" panose="02040503050406030204" pitchFamily="18" charset="0"/>
                          </a:rPr>
                          <m:t>2</m:t>
                        </m:r>
                      </m:sup>
                    </m:sSup>
                    <m:r>
                      <a:rPr lang="en-US" sz="2000" b="0" i="1" smtClean="0">
                        <a:solidFill>
                          <a:srgbClr val="000000"/>
                        </a:solidFill>
                        <a:latin typeface="Cambria Math" panose="02040503050406030204" pitchFamily="18" charset="0"/>
                      </a:rPr>
                      <m:t>+</m:t>
                    </m:r>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𝑠</m:t>
                        </m:r>
                        <m:r>
                          <a:rPr lang="en-US" sz="2000" b="0" i="1" smtClean="0">
                            <a:solidFill>
                              <a:srgbClr val="000000"/>
                            </a:solidFill>
                            <a:latin typeface="Cambria Math" panose="02040503050406030204" pitchFamily="18" charset="0"/>
                          </a:rPr>
                          <m:t>𝑖𝑛</m:t>
                        </m:r>
                        <m:r>
                          <a:rPr lang="en-US" sz="2000" i="1">
                            <a:solidFill>
                              <a:srgbClr val="000000"/>
                            </a:solidFill>
                            <a:latin typeface="Cambria Math" panose="02040503050406030204" pitchFamily="18" charset="0"/>
                            <a:ea typeface="Cambria Math" panose="02040503050406030204" pitchFamily="18" charset="0"/>
                          </a:rPr>
                          <m:t>∅</m:t>
                        </m:r>
                      </m:e>
                      <m:sup>
                        <m:r>
                          <a:rPr lang="en-US" sz="2000" i="1">
                            <a:solidFill>
                              <a:srgbClr val="000000"/>
                            </a:solidFill>
                            <a:latin typeface="Cambria Math" panose="02040503050406030204" pitchFamily="18" charset="0"/>
                          </a:rPr>
                          <m:t>2</m:t>
                        </m:r>
                      </m:sup>
                    </m:sSup>
                    <m:r>
                      <a:rPr lang="en-US" sz="2000" b="0" i="1" smtClean="0">
                        <a:solidFill>
                          <a:srgbClr val="000000"/>
                        </a:solidFill>
                        <a:latin typeface="Cambria Math" panose="02040503050406030204" pitchFamily="18" charset="0"/>
                      </a:rPr>
                      <m:t>.</m:t>
                    </m:r>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𝑠</m:t>
                        </m:r>
                        <m:r>
                          <a:rPr lang="en-US" sz="2000" b="0" i="1" smtClean="0">
                            <a:solidFill>
                              <a:srgbClr val="000000"/>
                            </a:solidFill>
                            <a:latin typeface="Cambria Math" panose="02040503050406030204" pitchFamily="18" charset="0"/>
                          </a:rPr>
                          <m:t>𝑖𝑛</m:t>
                        </m:r>
                        <m:r>
                          <a:rPr lang="en-US" sz="2000" i="1" smtClean="0">
                            <a:solidFill>
                              <a:srgbClr val="000000"/>
                            </a:solidFill>
                            <a:latin typeface="Cambria Math" panose="02040503050406030204" pitchFamily="18" charset="0"/>
                            <a:ea typeface="Cambria Math" panose="02040503050406030204" pitchFamily="18" charset="0"/>
                          </a:rPr>
                          <m:t>𝜑</m:t>
                        </m:r>
                      </m:e>
                      <m:sup>
                        <m:r>
                          <a:rPr lang="en-US" sz="2000" i="1">
                            <a:solidFill>
                              <a:srgbClr val="000000"/>
                            </a:solidFill>
                            <a:latin typeface="Cambria Math" panose="02040503050406030204" pitchFamily="18" charset="0"/>
                          </a:rPr>
                          <m:t>2</m:t>
                        </m:r>
                      </m:sup>
                    </m:sSup>
                  </m:oMath>
                </a14:m>
                <a:endParaRPr lang="en-US" sz="2000" i="1" smtClean="0">
                  <a:solidFill>
                    <a:srgbClr val="000000"/>
                  </a:solidFill>
                  <a:latin typeface="Cambria Math" panose="02040503050406030204" pitchFamily="18" charset="0"/>
                </a:endParaRPr>
              </a:p>
              <a:p>
                <a:pPr marL="342900" indent="-342900">
                  <a:lnSpc>
                    <a:spcPct val="150000"/>
                  </a:lnSpc>
                  <a:buFont typeface="Wingdings" panose="05000000000000000000" pitchFamily="2" charset="2"/>
                  <a:buChar char="q"/>
                </a:pPr>
                <a14:m>
                  <m:oMath xmlns:m="http://schemas.openxmlformats.org/officeDocument/2006/math">
                    <m:sSubSup>
                      <m:sSubSupPr>
                        <m:ctrlPr>
                          <a:rPr lang="en-US" sz="2000" i="1">
                            <a:solidFill>
                              <a:srgbClr val="000000"/>
                            </a:solidFill>
                            <a:latin typeface="Cambria Math" panose="02040503050406030204" pitchFamily="18" charset="0"/>
                          </a:rPr>
                        </m:ctrlPr>
                      </m:sSubSupPr>
                      <m:e>
                        <m:r>
                          <a:rPr lang="en-US" sz="2000" i="1">
                            <a:solidFill>
                              <a:srgbClr val="000000"/>
                            </a:solidFill>
                            <a:latin typeface="Cambria Math" panose="02040503050406030204" pitchFamily="18" charset="0"/>
                          </a:rPr>
                          <m:t>𝑓</m:t>
                        </m:r>
                      </m:e>
                      <m:sub>
                        <m:r>
                          <a:rPr lang="en-US" sz="2000" b="0" i="1" smtClean="0">
                            <a:solidFill>
                              <a:srgbClr val="000000"/>
                            </a:solidFill>
                            <a:latin typeface="Cambria Math" panose="02040503050406030204" pitchFamily="18" charset="0"/>
                          </a:rPr>
                          <m:t>𝑦</m:t>
                        </m:r>
                      </m:sub>
                      <m:sup>
                        <m:r>
                          <a:rPr lang="en-US" sz="2000" i="1">
                            <a:solidFill>
                              <a:srgbClr val="000000"/>
                            </a:solidFill>
                            <a:latin typeface="Cambria Math" panose="02040503050406030204" pitchFamily="18" charset="0"/>
                          </a:rPr>
                          <m:t>2</m:t>
                        </m:r>
                      </m:sup>
                    </m:sSubSup>
                    <m:r>
                      <a:rPr lang="en-US" sz="2000" i="1">
                        <a:solidFill>
                          <a:srgbClr val="000000"/>
                        </a:solidFill>
                        <a:latin typeface="Cambria Math" panose="02040503050406030204" pitchFamily="18" charset="0"/>
                      </a:rPr>
                      <m:t>=</m:t>
                    </m:r>
                    <m:d>
                      <m:dPr>
                        <m:ctrlPr>
                          <a:rPr lang="en-US" sz="2000" i="1">
                            <a:solidFill>
                              <a:srgbClr val="000000"/>
                            </a:solidFill>
                            <a:latin typeface="Cambria Math" panose="02040503050406030204" pitchFamily="18" charset="0"/>
                          </a:rPr>
                        </m:ctrlPr>
                      </m:dPr>
                      <m:e>
                        <m:sSubSup>
                          <m:sSubSupPr>
                            <m:ctrlPr>
                              <a:rPr lang="en-US" sz="2000" i="1">
                                <a:solidFill>
                                  <a:srgbClr val="000000"/>
                                </a:solidFill>
                                <a:latin typeface="Cambria Math" panose="02040503050406030204" pitchFamily="18" charset="0"/>
                              </a:rPr>
                            </m:ctrlPr>
                          </m:sSubSupPr>
                          <m:e>
                            <m:r>
                              <a:rPr lang="en-US" sz="2000" i="1">
                                <a:solidFill>
                                  <a:srgbClr val="000000"/>
                                </a:solidFill>
                                <a:latin typeface="Cambria Math" panose="02040503050406030204" pitchFamily="18" charset="0"/>
                              </a:rPr>
                              <m:t>𝑥</m:t>
                            </m:r>
                          </m:e>
                          <m:sub>
                            <m:r>
                              <a:rPr lang="en-US" sz="2000" b="0" i="1" smtClean="0">
                                <a:solidFill>
                                  <a:srgbClr val="000000"/>
                                </a:solidFill>
                                <a:latin typeface="Cambria Math" panose="02040503050406030204" pitchFamily="18" charset="0"/>
                              </a:rPr>
                              <m:t>𝑦</m:t>
                            </m:r>
                          </m:sub>
                          <m:sup>
                            <m:r>
                              <a:rPr lang="en-US" sz="2000" i="1">
                                <a:solidFill>
                                  <a:srgbClr val="000000"/>
                                </a:solidFill>
                                <a:latin typeface="Cambria Math" panose="02040503050406030204" pitchFamily="18" charset="0"/>
                              </a:rPr>
                              <m:t>′2</m:t>
                            </m:r>
                          </m:sup>
                        </m:sSubSup>
                        <m:r>
                          <a:rPr lang="en-US" sz="2000" i="1">
                            <a:solidFill>
                              <a:srgbClr val="000000"/>
                            </a:solidFill>
                            <a:latin typeface="Cambria Math" panose="02040503050406030204" pitchFamily="18" charset="0"/>
                          </a:rPr>
                          <m:t>+</m:t>
                        </m:r>
                        <m:sSubSup>
                          <m:sSubSupPr>
                            <m:ctrlPr>
                              <a:rPr lang="en-US" sz="2000" i="1">
                                <a:solidFill>
                                  <a:srgbClr val="000000"/>
                                </a:solidFill>
                                <a:latin typeface="Cambria Math" panose="02040503050406030204" pitchFamily="18" charset="0"/>
                              </a:rPr>
                            </m:ctrlPr>
                          </m:sSubSupPr>
                          <m:e>
                            <m:r>
                              <a:rPr lang="en-US" sz="2000" i="1">
                                <a:solidFill>
                                  <a:srgbClr val="000000"/>
                                </a:solidFill>
                                <a:latin typeface="Cambria Math" panose="02040503050406030204" pitchFamily="18" charset="0"/>
                              </a:rPr>
                              <m:t>𝑦</m:t>
                            </m:r>
                          </m:e>
                          <m:sub>
                            <m:r>
                              <a:rPr lang="en-US" sz="2000" b="0" i="1" smtClean="0">
                                <a:solidFill>
                                  <a:srgbClr val="000000"/>
                                </a:solidFill>
                                <a:latin typeface="Cambria Math" panose="02040503050406030204" pitchFamily="18" charset="0"/>
                              </a:rPr>
                              <m:t>𝑦</m:t>
                            </m:r>
                          </m:sub>
                          <m:sup>
                            <m:r>
                              <a:rPr lang="en-US" sz="2000" i="1">
                                <a:solidFill>
                                  <a:srgbClr val="000000"/>
                                </a:solidFill>
                                <a:latin typeface="Cambria Math" panose="02040503050406030204" pitchFamily="18" charset="0"/>
                              </a:rPr>
                              <m:t>′2</m:t>
                            </m:r>
                          </m:sup>
                        </m:sSubSup>
                      </m:e>
                    </m:d>
                    <m:r>
                      <a:rPr lang="en-US" sz="2000" i="1">
                        <a:solidFill>
                          <a:srgbClr val="000000"/>
                        </a:solidFill>
                        <a:latin typeface="Cambria Math" panose="02040503050406030204" pitchFamily="18" charset="0"/>
                      </a:rPr>
                      <m:t>=</m:t>
                    </m:r>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𝑐𝑜𝑠</m:t>
                        </m:r>
                        <m:r>
                          <a:rPr lang="en-US" sz="2000" i="1" smtClean="0">
                            <a:solidFill>
                              <a:srgbClr val="000000"/>
                            </a:solidFill>
                            <a:latin typeface="Cambria Math" panose="02040503050406030204" pitchFamily="18" charset="0"/>
                            <a:ea typeface="Cambria Math" panose="02040503050406030204" pitchFamily="18" charset="0"/>
                          </a:rPr>
                          <m:t>𝜑</m:t>
                        </m:r>
                      </m:e>
                      <m:sup>
                        <m:r>
                          <a:rPr lang="en-US" sz="2000" i="1">
                            <a:solidFill>
                              <a:srgbClr val="000000"/>
                            </a:solidFill>
                            <a:latin typeface="Cambria Math" panose="02040503050406030204" pitchFamily="18" charset="0"/>
                          </a:rPr>
                          <m:t>2</m:t>
                        </m:r>
                      </m:sup>
                    </m:sSup>
                  </m:oMath>
                </a14:m>
                <a:endParaRPr lang="en-US" sz="2000" i="1" smtClean="0">
                  <a:latin typeface="Cambria Math" panose="02040503050406030204" pitchFamily="18" charset="0"/>
                  <a:cs typeface="Arial" panose="020B0604020202020204" pitchFamily="34" charset="0"/>
                </a:endParaRPr>
              </a:p>
              <a:p>
                <a:pPr marL="342900" indent="-342900">
                  <a:lnSpc>
                    <a:spcPct val="150000"/>
                  </a:lnSpc>
                  <a:buFont typeface="Wingdings" panose="05000000000000000000" pitchFamily="2" charset="2"/>
                  <a:buChar char="q"/>
                </a:pPr>
                <a:r>
                  <a:rPr lang="en-US" sz="2000">
                    <a:solidFill>
                      <a:srgbClr val="000000"/>
                    </a:solidFill>
                    <a:latin typeface="TimesNewRomanPSMT"/>
                  </a:rPr>
                  <a:t>Tỷ lệ co trên x và y bằng nhau nên ta có</a:t>
                </a:r>
                <a:r>
                  <a:rPr lang="en-US" sz="2000" smtClean="0">
                    <a:solidFill>
                      <a:srgbClr val="000000"/>
                    </a:solidFill>
                    <a:latin typeface="TimesNewRomanPSMT"/>
                  </a:rPr>
                  <a:t>:</a:t>
                </a:r>
              </a:p>
              <a:p>
                <a:pPr marL="342900" indent="-342900">
                  <a:lnSpc>
                    <a:spcPct val="150000"/>
                  </a:lnSpc>
                  <a:buFont typeface="Wingdings" panose="05000000000000000000" pitchFamily="2" charset="2"/>
                  <a:buChar char="q"/>
                </a:pPr>
                <a14:m>
                  <m:oMath xmlns:m="http://schemas.openxmlformats.org/officeDocument/2006/math">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𝑐𝑜𝑠</m:t>
                        </m:r>
                        <m:r>
                          <a:rPr lang="en-US" sz="2000" i="1">
                            <a:solidFill>
                              <a:srgbClr val="000000"/>
                            </a:solidFill>
                            <a:latin typeface="Cambria Math" panose="02040503050406030204" pitchFamily="18" charset="0"/>
                            <a:ea typeface="Cambria Math" panose="02040503050406030204" pitchFamily="18" charset="0"/>
                          </a:rPr>
                          <m:t>𝜑</m:t>
                        </m:r>
                      </m:e>
                      <m:sup>
                        <m:r>
                          <a:rPr lang="en-US" sz="2000" i="1">
                            <a:solidFill>
                              <a:srgbClr val="000000"/>
                            </a:solidFill>
                            <a:latin typeface="Cambria Math" panose="02040503050406030204" pitchFamily="18" charset="0"/>
                          </a:rPr>
                          <m:t>2</m:t>
                        </m:r>
                      </m:sup>
                    </m:sSup>
                  </m:oMath>
                </a14:m>
                <a:r>
                  <a:rPr lang="en-US" sz="2000" i="0" smtClean="0">
                    <a:solidFill>
                      <a:srgbClr val="000000"/>
                    </a:solidFill>
                    <a:effectLst/>
                    <a:latin typeface="TimesNewRomanPSMT"/>
                  </a:rPr>
                  <a:t>=</a:t>
                </a:r>
                <a14:m>
                  <m:oMath xmlns:m="http://schemas.openxmlformats.org/officeDocument/2006/math">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𝑐𝑜𝑠</m:t>
                        </m:r>
                        <m:r>
                          <a:rPr lang="en-US" sz="2000" i="1">
                            <a:solidFill>
                              <a:srgbClr val="000000"/>
                            </a:solidFill>
                            <a:latin typeface="Cambria Math" panose="02040503050406030204" pitchFamily="18" charset="0"/>
                            <a:ea typeface="Cambria Math" panose="02040503050406030204" pitchFamily="18" charset="0"/>
                          </a:rPr>
                          <m:t>∅</m:t>
                        </m:r>
                      </m:e>
                      <m:sup>
                        <m:r>
                          <a:rPr lang="en-US" sz="2000" i="1">
                            <a:solidFill>
                              <a:srgbClr val="000000"/>
                            </a:solidFill>
                            <a:latin typeface="Cambria Math" panose="02040503050406030204" pitchFamily="18" charset="0"/>
                          </a:rPr>
                          <m:t>2</m:t>
                        </m:r>
                      </m:sup>
                    </m:sSup>
                    <m:r>
                      <a:rPr lang="en-US" sz="2000" i="1">
                        <a:solidFill>
                          <a:srgbClr val="000000"/>
                        </a:solidFill>
                        <a:latin typeface="Cambria Math" panose="02040503050406030204" pitchFamily="18" charset="0"/>
                      </a:rPr>
                      <m:t>+</m:t>
                    </m:r>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𝑠𝑖𝑛</m:t>
                        </m:r>
                        <m:r>
                          <a:rPr lang="en-US" sz="2000" i="1">
                            <a:solidFill>
                              <a:srgbClr val="000000"/>
                            </a:solidFill>
                            <a:latin typeface="Cambria Math" panose="02040503050406030204" pitchFamily="18" charset="0"/>
                            <a:ea typeface="Cambria Math" panose="02040503050406030204" pitchFamily="18" charset="0"/>
                          </a:rPr>
                          <m:t>∅</m:t>
                        </m:r>
                      </m:e>
                      <m:sup>
                        <m:r>
                          <a:rPr lang="en-US" sz="2000" i="1">
                            <a:solidFill>
                              <a:srgbClr val="000000"/>
                            </a:solidFill>
                            <a:latin typeface="Cambria Math" panose="02040503050406030204" pitchFamily="18" charset="0"/>
                          </a:rPr>
                          <m:t>2</m:t>
                        </m:r>
                      </m:sup>
                    </m:sSup>
                    <m:r>
                      <a:rPr lang="en-US" sz="2000" i="1">
                        <a:solidFill>
                          <a:srgbClr val="000000"/>
                        </a:solidFill>
                        <a:latin typeface="Cambria Math" panose="02040503050406030204" pitchFamily="18" charset="0"/>
                      </a:rPr>
                      <m:t>.</m:t>
                    </m:r>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𝑠𝑖𝑛</m:t>
                        </m:r>
                        <m:r>
                          <a:rPr lang="en-US" sz="2000" i="1">
                            <a:solidFill>
                              <a:srgbClr val="000000"/>
                            </a:solidFill>
                            <a:latin typeface="Cambria Math" panose="02040503050406030204" pitchFamily="18" charset="0"/>
                            <a:ea typeface="Cambria Math" panose="02040503050406030204" pitchFamily="18" charset="0"/>
                          </a:rPr>
                          <m:t>𝜑</m:t>
                        </m:r>
                      </m:e>
                      <m:sup>
                        <m:r>
                          <a:rPr lang="en-US" sz="2000" i="1">
                            <a:solidFill>
                              <a:srgbClr val="000000"/>
                            </a:solidFill>
                            <a:latin typeface="Cambria Math" panose="02040503050406030204" pitchFamily="18" charset="0"/>
                          </a:rPr>
                          <m:t>2</m:t>
                        </m:r>
                      </m:sup>
                    </m:sSup>
                  </m:oMath>
                </a14:m>
                <a:endParaRPr lang="en-US" sz="2000" i="0" smtClean="0">
                  <a:solidFill>
                    <a:srgbClr val="000000"/>
                  </a:solidFill>
                  <a:effectLst/>
                  <a:latin typeface="TimesNewRomanPSMT"/>
                </a:endParaRPr>
              </a:p>
              <a:p>
                <a:pPr marL="342900" indent="-342900">
                  <a:lnSpc>
                    <a:spcPct val="150000"/>
                  </a:lnSpc>
                  <a:buFont typeface="Wingdings" panose="05000000000000000000" pitchFamily="2" charset="2"/>
                  <a:buChar char="q"/>
                </a:pPr>
                <a14:m>
                  <m:oMath xmlns:m="http://schemas.openxmlformats.org/officeDocument/2006/math">
                    <m:r>
                      <a:rPr lang="en-US" sz="2000" b="0" i="1" smtClean="0">
                        <a:solidFill>
                          <a:srgbClr val="000000"/>
                        </a:solidFill>
                        <a:effectLst/>
                        <a:latin typeface="Cambria Math" panose="02040503050406030204" pitchFamily="18" charset="0"/>
                      </a:rPr>
                      <m:t>1−</m:t>
                    </m:r>
                    <m:func>
                      <m:funcPr>
                        <m:ctrlPr>
                          <a:rPr lang="en-US" sz="2000" b="0" i="1" smtClean="0">
                            <a:solidFill>
                              <a:srgbClr val="000000"/>
                            </a:solidFill>
                            <a:effectLst/>
                            <a:latin typeface="Cambria Math" panose="02040503050406030204" pitchFamily="18" charset="0"/>
                          </a:rPr>
                        </m:ctrlPr>
                      </m:funcPr>
                      <m:fName>
                        <m:sSup>
                          <m:sSupPr>
                            <m:ctrlPr>
                              <a:rPr lang="en-US" sz="2000" b="0" i="1" smtClean="0">
                                <a:solidFill>
                                  <a:srgbClr val="000000"/>
                                </a:solidFill>
                                <a:effectLst/>
                                <a:latin typeface="Cambria Math" panose="02040503050406030204" pitchFamily="18" charset="0"/>
                              </a:rPr>
                            </m:ctrlPr>
                          </m:sSupPr>
                          <m:e>
                            <m:r>
                              <m:rPr>
                                <m:sty m:val="p"/>
                              </m:rPr>
                              <a:rPr lang="en-US" sz="2000" b="0" i="0" smtClean="0">
                                <a:solidFill>
                                  <a:srgbClr val="000000"/>
                                </a:solidFill>
                                <a:effectLst/>
                                <a:latin typeface="Cambria Math" panose="02040503050406030204" pitchFamily="18" charset="0"/>
                              </a:rPr>
                              <m:t>sin</m:t>
                            </m:r>
                          </m:e>
                          <m:sup>
                            <m:r>
                              <a:rPr lang="en-US" sz="2000" b="0" i="1" smtClean="0">
                                <a:solidFill>
                                  <a:srgbClr val="000000"/>
                                </a:solidFill>
                                <a:effectLst/>
                                <a:latin typeface="Cambria Math" panose="02040503050406030204" pitchFamily="18" charset="0"/>
                              </a:rPr>
                              <m:t>2</m:t>
                            </m:r>
                          </m:sup>
                        </m:sSup>
                      </m:fName>
                      <m:e>
                        <m:r>
                          <a:rPr lang="en-US" sz="2000" b="0" i="1" smtClean="0">
                            <a:solidFill>
                              <a:srgbClr val="000000"/>
                            </a:solidFill>
                            <a:effectLst/>
                            <a:latin typeface="Cambria Math" panose="02040503050406030204" pitchFamily="18" charset="0"/>
                            <a:ea typeface="Cambria Math" panose="02040503050406030204" pitchFamily="18" charset="0"/>
                          </a:rPr>
                          <m:t>𝜑</m:t>
                        </m:r>
                        <m:r>
                          <a:rPr lang="en-US" sz="2000" b="0" i="1" smtClean="0">
                            <a:solidFill>
                              <a:srgbClr val="000000"/>
                            </a:solidFill>
                            <a:effectLst/>
                            <a:latin typeface="Cambria Math" panose="02040503050406030204" pitchFamily="18" charset="0"/>
                            <a:ea typeface="Cambria Math" panose="02040503050406030204" pitchFamily="18" charset="0"/>
                          </a:rPr>
                          <m:t>=1−</m:t>
                        </m:r>
                      </m:e>
                    </m:func>
                    <m:func>
                      <m:funcPr>
                        <m:ctrlPr>
                          <a:rPr lang="en-US" sz="2000" b="0" i="1" smtClean="0">
                            <a:solidFill>
                              <a:srgbClr val="000000"/>
                            </a:solidFill>
                            <a:effectLst/>
                            <a:latin typeface="Cambria Math" panose="02040503050406030204" pitchFamily="18" charset="0"/>
                          </a:rPr>
                        </m:ctrlPr>
                      </m:funcPr>
                      <m:fName>
                        <m:sSup>
                          <m:sSupPr>
                            <m:ctrlPr>
                              <a:rPr lang="en-US" sz="2000" b="0" i="1" smtClean="0">
                                <a:solidFill>
                                  <a:srgbClr val="000000"/>
                                </a:solidFill>
                                <a:effectLst/>
                                <a:latin typeface="Cambria Math" panose="02040503050406030204" pitchFamily="18" charset="0"/>
                              </a:rPr>
                            </m:ctrlPr>
                          </m:sSupPr>
                          <m:e>
                            <m:r>
                              <m:rPr>
                                <m:sty m:val="p"/>
                              </m:rPr>
                              <a:rPr lang="en-US" sz="2000" b="0" i="0" smtClean="0">
                                <a:solidFill>
                                  <a:srgbClr val="000000"/>
                                </a:solidFill>
                                <a:effectLst/>
                                <a:latin typeface="Cambria Math" panose="02040503050406030204" pitchFamily="18" charset="0"/>
                              </a:rPr>
                              <m:t>sin</m:t>
                            </m:r>
                          </m:e>
                          <m:sup>
                            <m:r>
                              <a:rPr lang="en-US" sz="2000" b="0" i="1" smtClean="0">
                                <a:solidFill>
                                  <a:srgbClr val="000000"/>
                                </a:solidFill>
                                <a:effectLst/>
                                <a:latin typeface="Cambria Math" panose="02040503050406030204" pitchFamily="18" charset="0"/>
                              </a:rPr>
                              <m:t>2</m:t>
                            </m:r>
                          </m:sup>
                        </m:sSup>
                      </m:fName>
                      <m:e>
                        <m:r>
                          <a:rPr lang="en-US" sz="2000" b="0" i="1" smtClean="0">
                            <a:solidFill>
                              <a:srgbClr val="000000"/>
                            </a:solidFill>
                            <a:effectLst/>
                            <a:latin typeface="Cambria Math" panose="02040503050406030204" pitchFamily="18" charset="0"/>
                            <a:ea typeface="Cambria Math" panose="02040503050406030204" pitchFamily="18" charset="0"/>
                          </a:rPr>
                          <m:t>∅+</m:t>
                        </m:r>
                        <m:func>
                          <m:funcPr>
                            <m:ctrlPr>
                              <a:rPr lang="en-US" sz="2000" i="1">
                                <a:solidFill>
                                  <a:srgbClr val="000000"/>
                                </a:solidFill>
                                <a:latin typeface="Cambria Math" panose="02040503050406030204" pitchFamily="18" charset="0"/>
                              </a:rPr>
                            </m:ctrlPr>
                          </m:funcPr>
                          <m:fName>
                            <m:sSup>
                              <m:sSupPr>
                                <m:ctrlPr>
                                  <a:rPr lang="en-US" sz="2000" i="1">
                                    <a:solidFill>
                                      <a:srgbClr val="000000"/>
                                    </a:solidFill>
                                    <a:latin typeface="Cambria Math" panose="02040503050406030204" pitchFamily="18" charset="0"/>
                                  </a:rPr>
                                </m:ctrlPr>
                              </m:sSupPr>
                              <m:e>
                                <m:r>
                                  <m:rPr>
                                    <m:sty m:val="p"/>
                                  </m:rPr>
                                  <a:rPr lang="en-US" sz="2000">
                                    <a:solidFill>
                                      <a:srgbClr val="000000"/>
                                    </a:solidFill>
                                    <a:latin typeface="Cambria Math" panose="02040503050406030204" pitchFamily="18" charset="0"/>
                                  </a:rPr>
                                  <m:t>sin</m:t>
                                </m:r>
                              </m:e>
                              <m:sup>
                                <m:r>
                                  <a:rPr lang="en-US" sz="2000" i="1">
                                    <a:solidFill>
                                      <a:srgbClr val="000000"/>
                                    </a:solidFill>
                                    <a:latin typeface="Cambria Math" panose="02040503050406030204" pitchFamily="18" charset="0"/>
                                  </a:rPr>
                                  <m:t>2</m:t>
                                </m:r>
                              </m:sup>
                            </m:sSup>
                          </m:fName>
                          <m:e>
                            <m:r>
                              <a:rPr lang="en-US" sz="2000" i="1">
                                <a:solidFill>
                                  <a:srgbClr val="000000"/>
                                </a:solidFill>
                                <a:latin typeface="Cambria Math" panose="02040503050406030204" pitchFamily="18" charset="0"/>
                                <a:ea typeface="Cambria Math" panose="02040503050406030204" pitchFamily="18" charset="0"/>
                              </a:rPr>
                              <m:t>∅</m:t>
                            </m:r>
                            <m:r>
                              <a:rPr lang="en-US" sz="2000" b="0" i="1" smtClean="0">
                                <a:solidFill>
                                  <a:srgbClr val="000000"/>
                                </a:solidFill>
                                <a:latin typeface="Cambria Math" panose="02040503050406030204" pitchFamily="18" charset="0"/>
                                <a:ea typeface="Cambria Math" panose="02040503050406030204" pitchFamily="18" charset="0"/>
                              </a:rPr>
                              <m:t>.</m:t>
                            </m:r>
                            <m:func>
                              <m:funcPr>
                                <m:ctrlPr>
                                  <a:rPr lang="en-US" sz="2000" i="1" smtClean="0">
                                    <a:solidFill>
                                      <a:srgbClr val="000000"/>
                                    </a:solidFill>
                                    <a:latin typeface="Cambria Math" panose="02040503050406030204" pitchFamily="18" charset="0"/>
                                  </a:rPr>
                                </m:ctrlPr>
                              </m:funcPr>
                              <m:fName>
                                <m:sSup>
                                  <m:sSupPr>
                                    <m:ctrlPr>
                                      <a:rPr lang="en-US" sz="2000" i="1">
                                        <a:solidFill>
                                          <a:srgbClr val="000000"/>
                                        </a:solidFill>
                                        <a:latin typeface="Cambria Math" panose="02040503050406030204" pitchFamily="18" charset="0"/>
                                      </a:rPr>
                                    </m:ctrlPr>
                                  </m:sSupPr>
                                  <m:e>
                                    <m:r>
                                      <m:rPr>
                                        <m:sty m:val="p"/>
                                      </m:rPr>
                                      <a:rPr lang="en-US" sz="2000">
                                        <a:solidFill>
                                          <a:srgbClr val="000000"/>
                                        </a:solidFill>
                                        <a:latin typeface="Cambria Math" panose="02040503050406030204" pitchFamily="18" charset="0"/>
                                      </a:rPr>
                                      <m:t>sin</m:t>
                                    </m:r>
                                  </m:e>
                                  <m:sup>
                                    <m:r>
                                      <a:rPr lang="en-US" sz="2000" i="1">
                                        <a:solidFill>
                                          <a:srgbClr val="000000"/>
                                        </a:solidFill>
                                        <a:latin typeface="Cambria Math" panose="02040503050406030204" pitchFamily="18" charset="0"/>
                                      </a:rPr>
                                      <m:t>2</m:t>
                                    </m:r>
                                  </m:sup>
                                </m:sSup>
                              </m:fName>
                              <m:e>
                                <m:r>
                                  <a:rPr lang="en-US" sz="2000" i="1" smtClean="0">
                                    <a:solidFill>
                                      <a:srgbClr val="000000"/>
                                    </a:solidFill>
                                    <a:latin typeface="Cambria Math" panose="02040503050406030204" pitchFamily="18" charset="0"/>
                                    <a:ea typeface="Cambria Math" panose="02040503050406030204" pitchFamily="18" charset="0"/>
                                  </a:rPr>
                                  <m:t>𝜑</m:t>
                                </m:r>
                                <m:r>
                                  <a:rPr lang="en-US" sz="2000" i="1">
                                    <a:solidFill>
                                      <a:srgbClr val="000000"/>
                                    </a:solidFill>
                                    <a:latin typeface="Cambria Math" panose="02040503050406030204" pitchFamily="18" charset="0"/>
                                    <a:ea typeface="Cambria Math" panose="02040503050406030204" pitchFamily="18" charset="0"/>
                                  </a:rPr>
                                  <m:t> </m:t>
                                </m:r>
                              </m:e>
                            </m:func>
                            <m:r>
                              <a:rPr lang="en-US" sz="2000" i="1">
                                <a:solidFill>
                                  <a:srgbClr val="000000"/>
                                </a:solidFill>
                                <a:latin typeface="Cambria Math" panose="02040503050406030204" pitchFamily="18" charset="0"/>
                                <a:ea typeface="Cambria Math" panose="02040503050406030204" pitchFamily="18" charset="0"/>
                              </a:rPr>
                              <m:t> </m:t>
                            </m:r>
                          </m:e>
                        </m:func>
                      </m:e>
                    </m:func>
                  </m:oMath>
                </a14:m>
                <a:endParaRPr lang="en-US" sz="2000" i="0" smtClean="0">
                  <a:solidFill>
                    <a:srgbClr val="000000"/>
                  </a:solidFill>
                  <a:effectLst/>
                  <a:latin typeface="TimesNewRomanPSMT"/>
                </a:endParaRPr>
              </a:p>
              <a:p>
                <a:pPr marL="342900" indent="-342900">
                  <a:lnSpc>
                    <a:spcPct val="150000"/>
                  </a:lnSpc>
                  <a:buFont typeface="Wingdings" panose="05000000000000000000" pitchFamily="2" charset="2"/>
                  <a:buChar char="q"/>
                </a:pPr>
                <a14:m>
                  <m:oMath xmlns:m="http://schemas.openxmlformats.org/officeDocument/2006/math">
                    <m:func>
                      <m:funcPr>
                        <m:ctrlPr>
                          <a:rPr lang="en-US" sz="2000" i="1">
                            <a:solidFill>
                              <a:srgbClr val="000000"/>
                            </a:solidFill>
                            <a:latin typeface="Cambria Math" panose="02040503050406030204" pitchFamily="18" charset="0"/>
                          </a:rPr>
                        </m:ctrlPr>
                      </m:funcPr>
                      <m:fName>
                        <m:sSup>
                          <m:sSupPr>
                            <m:ctrlPr>
                              <a:rPr lang="en-US" sz="2000" i="1">
                                <a:solidFill>
                                  <a:srgbClr val="000000"/>
                                </a:solidFill>
                                <a:latin typeface="Cambria Math" panose="02040503050406030204" pitchFamily="18" charset="0"/>
                              </a:rPr>
                            </m:ctrlPr>
                          </m:sSupPr>
                          <m:e>
                            <m:r>
                              <m:rPr>
                                <m:sty m:val="p"/>
                              </m:rPr>
                              <a:rPr lang="en-US" sz="2000">
                                <a:solidFill>
                                  <a:srgbClr val="000000"/>
                                </a:solidFill>
                                <a:latin typeface="Cambria Math" panose="02040503050406030204" pitchFamily="18" charset="0"/>
                              </a:rPr>
                              <m:t>sin</m:t>
                            </m:r>
                          </m:e>
                          <m:sup>
                            <m:r>
                              <a:rPr lang="en-US" sz="2000" i="1">
                                <a:solidFill>
                                  <a:srgbClr val="000000"/>
                                </a:solidFill>
                                <a:latin typeface="Cambria Math" panose="02040503050406030204" pitchFamily="18" charset="0"/>
                              </a:rPr>
                              <m:t>2</m:t>
                            </m:r>
                          </m:sup>
                        </m:sSup>
                      </m:fName>
                      <m:e>
                        <m:r>
                          <a:rPr lang="en-US" sz="2000" i="1">
                            <a:solidFill>
                              <a:srgbClr val="000000"/>
                            </a:solidFill>
                            <a:latin typeface="Cambria Math" panose="02040503050406030204" pitchFamily="18" charset="0"/>
                            <a:ea typeface="Cambria Math" panose="02040503050406030204" pitchFamily="18" charset="0"/>
                          </a:rPr>
                          <m:t>∅</m:t>
                        </m:r>
                        <m:r>
                          <a:rPr lang="en-US" sz="2000" b="0" i="1" smtClean="0">
                            <a:solidFill>
                              <a:srgbClr val="000000"/>
                            </a:solidFill>
                            <a:latin typeface="Cambria Math" panose="02040503050406030204" pitchFamily="18" charset="0"/>
                            <a:ea typeface="Cambria Math" panose="02040503050406030204" pitchFamily="18" charset="0"/>
                          </a:rPr>
                          <m:t>(</m:t>
                        </m:r>
                        <m:func>
                          <m:funcPr>
                            <m:ctrlPr>
                              <a:rPr lang="en-US" sz="2000" i="1">
                                <a:solidFill>
                                  <a:srgbClr val="000000"/>
                                </a:solidFill>
                                <a:latin typeface="Cambria Math" panose="02040503050406030204" pitchFamily="18" charset="0"/>
                              </a:rPr>
                            </m:ctrlPr>
                          </m:funcPr>
                          <m:fName>
                            <m:sSup>
                              <m:sSupPr>
                                <m:ctrlPr>
                                  <a:rPr lang="en-US" sz="2000" i="1">
                                    <a:solidFill>
                                      <a:srgbClr val="000000"/>
                                    </a:solidFill>
                                    <a:latin typeface="Cambria Math" panose="02040503050406030204" pitchFamily="18" charset="0"/>
                                  </a:rPr>
                                </m:ctrlPr>
                              </m:sSupPr>
                              <m:e>
                                <m:r>
                                  <m:rPr>
                                    <m:sty m:val="p"/>
                                  </m:rPr>
                                  <a:rPr lang="en-US" sz="2000">
                                    <a:solidFill>
                                      <a:srgbClr val="000000"/>
                                    </a:solidFill>
                                    <a:latin typeface="Cambria Math" panose="02040503050406030204" pitchFamily="18" charset="0"/>
                                  </a:rPr>
                                  <m:t>sin</m:t>
                                </m:r>
                              </m:e>
                              <m:sup>
                                <m:r>
                                  <a:rPr lang="en-US" sz="2000" i="1">
                                    <a:solidFill>
                                      <a:srgbClr val="000000"/>
                                    </a:solidFill>
                                    <a:latin typeface="Cambria Math" panose="02040503050406030204" pitchFamily="18" charset="0"/>
                                  </a:rPr>
                                  <m:t>2</m:t>
                                </m:r>
                              </m:sup>
                            </m:sSup>
                          </m:fName>
                          <m:e>
                            <m:r>
                              <a:rPr lang="en-US" sz="2000" i="1">
                                <a:solidFill>
                                  <a:srgbClr val="000000"/>
                                </a:solidFill>
                                <a:latin typeface="Cambria Math" panose="02040503050406030204" pitchFamily="18" charset="0"/>
                                <a:ea typeface="Cambria Math" panose="02040503050406030204" pitchFamily="18" charset="0"/>
                              </a:rPr>
                              <m:t>𝜑</m:t>
                            </m:r>
                            <m:r>
                              <a:rPr lang="en-US" sz="2000" i="1">
                                <a:solidFill>
                                  <a:srgbClr val="000000"/>
                                </a:solidFill>
                                <a:latin typeface="Cambria Math" panose="02040503050406030204" pitchFamily="18" charset="0"/>
                                <a:ea typeface="Cambria Math" panose="02040503050406030204" pitchFamily="18" charset="0"/>
                              </a:rPr>
                              <m:t> </m:t>
                            </m:r>
                          </m:e>
                        </m:func>
                        <m:r>
                          <a:rPr lang="en-US" sz="2000" b="0" i="1" smtClean="0">
                            <a:solidFill>
                              <a:srgbClr val="000000"/>
                            </a:solidFill>
                            <a:latin typeface="Cambria Math" panose="02040503050406030204" pitchFamily="18" charset="0"/>
                            <a:ea typeface="Cambria Math" panose="02040503050406030204" pitchFamily="18" charset="0"/>
                          </a:rPr>
                          <m:t>−1)</m:t>
                        </m:r>
                        <m:r>
                          <a:rPr lang="en-US" sz="2000" i="1">
                            <a:solidFill>
                              <a:srgbClr val="000000"/>
                            </a:solidFill>
                            <a:latin typeface="Cambria Math" panose="02040503050406030204" pitchFamily="18" charset="0"/>
                            <a:ea typeface="Cambria Math" panose="02040503050406030204" pitchFamily="18" charset="0"/>
                          </a:rPr>
                          <m:t> </m:t>
                        </m:r>
                      </m:e>
                    </m:func>
                    <m:r>
                      <a:rPr lang="en-US" sz="2000" b="0" i="1" smtClean="0">
                        <a:solidFill>
                          <a:srgbClr val="000000"/>
                        </a:solidFill>
                        <a:latin typeface="Cambria Math" panose="02040503050406030204" pitchFamily="18" charset="0"/>
                        <a:ea typeface="Cambria Math" panose="02040503050406030204" pitchFamily="18" charset="0"/>
                      </a:rPr>
                      <m:t>=</m:t>
                    </m:r>
                    <m:func>
                      <m:funcPr>
                        <m:ctrlPr>
                          <a:rPr lang="en-US" sz="2000" i="1">
                            <a:solidFill>
                              <a:srgbClr val="000000"/>
                            </a:solidFill>
                            <a:latin typeface="Cambria Math" panose="02040503050406030204" pitchFamily="18" charset="0"/>
                          </a:rPr>
                        </m:ctrlPr>
                      </m:funcPr>
                      <m:fName>
                        <m:sSup>
                          <m:sSupPr>
                            <m:ctrlPr>
                              <a:rPr lang="en-US" sz="2000" i="1">
                                <a:solidFill>
                                  <a:srgbClr val="000000"/>
                                </a:solidFill>
                                <a:latin typeface="Cambria Math" panose="02040503050406030204" pitchFamily="18" charset="0"/>
                              </a:rPr>
                            </m:ctrlPr>
                          </m:sSupPr>
                          <m:e>
                            <m:r>
                              <a:rPr lang="en-US" sz="2000" b="0" i="0" smtClean="0">
                                <a:solidFill>
                                  <a:srgbClr val="000000"/>
                                </a:solidFill>
                                <a:latin typeface="Cambria Math" panose="02040503050406030204" pitchFamily="18" charset="0"/>
                              </a:rPr>
                              <m:t>−</m:t>
                            </m:r>
                            <m:r>
                              <m:rPr>
                                <m:sty m:val="p"/>
                              </m:rPr>
                              <a:rPr lang="en-US" sz="2000">
                                <a:solidFill>
                                  <a:srgbClr val="000000"/>
                                </a:solidFill>
                                <a:latin typeface="Cambria Math" panose="02040503050406030204" pitchFamily="18" charset="0"/>
                              </a:rPr>
                              <m:t>sin</m:t>
                            </m:r>
                          </m:e>
                          <m:sup>
                            <m:r>
                              <a:rPr lang="en-US" sz="2000" i="1">
                                <a:solidFill>
                                  <a:srgbClr val="000000"/>
                                </a:solidFill>
                                <a:latin typeface="Cambria Math" panose="02040503050406030204" pitchFamily="18" charset="0"/>
                              </a:rPr>
                              <m:t>2</m:t>
                            </m:r>
                          </m:sup>
                        </m:sSup>
                      </m:fName>
                      <m:e>
                        <m:r>
                          <a:rPr lang="en-US" sz="2000" i="1">
                            <a:solidFill>
                              <a:srgbClr val="000000"/>
                            </a:solidFill>
                            <a:latin typeface="Cambria Math" panose="02040503050406030204" pitchFamily="18" charset="0"/>
                            <a:ea typeface="Cambria Math" panose="02040503050406030204" pitchFamily="18" charset="0"/>
                          </a:rPr>
                          <m:t>𝜑</m:t>
                        </m:r>
                        <m:r>
                          <a:rPr lang="en-US" sz="2000" i="1">
                            <a:solidFill>
                              <a:srgbClr val="000000"/>
                            </a:solidFill>
                            <a:latin typeface="Cambria Math" panose="02040503050406030204" pitchFamily="18" charset="0"/>
                            <a:ea typeface="Cambria Math" panose="02040503050406030204" pitchFamily="18" charset="0"/>
                          </a:rPr>
                          <m:t> </m:t>
                        </m:r>
                      </m:e>
                    </m:func>
                  </m:oMath>
                </a14:m>
                <a:endParaRPr lang="en-US" sz="2000" i="0" smtClean="0">
                  <a:solidFill>
                    <a:srgbClr val="000000"/>
                  </a:solidFill>
                  <a:latin typeface="TimesNewRomanPSMT"/>
                  <a:ea typeface="Cambria Math" panose="02040503050406030204" pitchFamily="18" charset="0"/>
                </a:endParaRPr>
              </a:p>
              <a:p>
                <a:pPr marL="342900" indent="-342900">
                  <a:lnSpc>
                    <a:spcPct val="150000"/>
                  </a:lnSpc>
                  <a:buFont typeface="Wingdings" panose="05000000000000000000" pitchFamily="2" charset="2"/>
                  <a:buChar char="q"/>
                </a:pPr>
                <a14:m>
                  <m:oMath xmlns:m="http://schemas.openxmlformats.org/officeDocument/2006/math">
                    <m:func>
                      <m:funcPr>
                        <m:ctrlPr>
                          <a:rPr lang="en-US" sz="2000" i="1">
                            <a:solidFill>
                              <a:srgbClr val="000000"/>
                            </a:solidFill>
                            <a:latin typeface="Cambria Math" panose="02040503050406030204" pitchFamily="18" charset="0"/>
                          </a:rPr>
                        </m:ctrlPr>
                      </m:funcPr>
                      <m:fName>
                        <m:sSup>
                          <m:sSupPr>
                            <m:ctrlPr>
                              <a:rPr lang="en-US" sz="2000" i="1">
                                <a:solidFill>
                                  <a:srgbClr val="000000"/>
                                </a:solidFill>
                                <a:latin typeface="Cambria Math" panose="02040503050406030204" pitchFamily="18" charset="0"/>
                              </a:rPr>
                            </m:ctrlPr>
                          </m:sSupPr>
                          <m:e>
                            <m:r>
                              <m:rPr>
                                <m:sty m:val="p"/>
                              </m:rPr>
                              <a:rPr lang="en-US" sz="2000">
                                <a:solidFill>
                                  <a:srgbClr val="000000"/>
                                </a:solidFill>
                                <a:latin typeface="Cambria Math" panose="02040503050406030204" pitchFamily="18" charset="0"/>
                              </a:rPr>
                              <m:t>sin</m:t>
                            </m:r>
                          </m:e>
                          <m:sup>
                            <m:r>
                              <a:rPr lang="en-US" sz="2000" i="1">
                                <a:solidFill>
                                  <a:srgbClr val="000000"/>
                                </a:solidFill>
                                <a:latin typeface="Cambria Math" panose="02040503050406030204" pitchFamily="18" charset="0"/>
                              </a:rPr>
                              <m:t>2</m:t>
                            </m:r>
                          </m:sup>
                        </m:sSup>
                      </m:fName>
                      <m:e>
                        <m:r>
                          <a:rPr lang="en-US" sz="2000" i="1" smtClean="0">
                            <a:solidFill>
                              <a:srgbClr val="000000"/>
                            </a:solidFill>
                            <a:latin typeface="Cambria Math" panose="02040503050406030204" pitchFamily="18" charset="0"/>
                            <a:ea typeface="Cambria Math" panose="02040503050406030204" pitchFamily="18" charset="0"/>
                          </a:rPr>
                          <m:t>∅</m:t>
                        </m:r>
                        <m:r>
                          <a:rPr lang="en-US" sz="2000" b="0" i="1" smtClean="0">
                            <a:solidFill>
                              <a:srgbClr val="000000"/>
                            </a:solidFill>
                            <a:latin typeface="Cambria Math" panose="02040503050406030204" pitchFamily="18" charset="0"/>
                            <a:ea typeface="Cambria Math" panose="02040503050406030204" pitchFamily="18" charset="0"/>
                          </a:rPr>
                          <m:t>=</m:t>
                        </m:r>
                        <m:f>
                          <m:fPr>
                            <m:ctrlPr>
                              <a:rPr lang="en-US" sz="2000" b="0" i="1" smtClean="0">
                                <a:solidFill>
                                  <a:srgbClr val="000000"/>
                                </a:solidFill>
                                <a:latin typeface="Cambria Math" panose="02040503050406030204" pitchFamily="18" charset="0"/>
                                <a:ea typeface="Cambria Math" panose="02040503050406030204" pitchFamily="18" charset="0"/>
                              </a:rPr>
                            </m:ctrlPr>
                          </m:fPr>
                          <m:num>
                            <m:func>
                              <m:funcPr>
                                <m:ctrlPr>
                                  <a:rPr lang="en-US" sz="2000" i="1">
                                    <a:solidFill>
                                      <a:srgbClr val="000000"/>
                                    </a:solidFill>
                                    <a:latin typeface="Cambria Math" panose="02040503050406030204" pitchFamily="18" charset="0"/>
                                  </a:rPr>
                                </m:ctrlPr>
                              </m:funcPr>
                              <m:fName>
                                <m:sSup>
                                  <m:sSupPr>
                                    <m:ctrlPr>
                                      <a:rPr lang="en-US" sz="2000" i="1">
                                        <a:solidFill>
                                          <a:srgbClr val="000000"/>
                                        </a:solidFill>
                                        <a:latin typeface="Cambria Math" panose="02040503050406030204" pitchFamily="18" charset="0"/>
                                      </a:rPr>
                                    </m:ctrlPr>
                                  </m:sSupPr>
                                  <m:e>
                                    <m:r>
                                      <m:rPr>
                                        <m:sty m:val="p"/>
                                      </m:rPr>
                                      <a:rPr lang="en-US" sz="2000">
                                        <a:solidFill>
                                          <a:srgbClr val="000000"/>
                                        </a:solidFill>
                                        <a:latin typeface="Cambria Math" panose="02040503050406030204" pitchFamily="18" charset="0"/>
                                      </a:rPr>
                                      <m:t>sin</m:t>
                                    </m:r>
                                  </m:e>
                                  <m:sup>
                                    <m:r>
                                      <a:rPr lang="en-US" sz="2000" i="1">
                                        <a:solidFill>
                                          <a:srgbClr val="000000"/>
                                        </a:solidFill>
                                        <a:latin typeface="Cambria Math" panose="02040503050406030204" pitchFamily="18" charset="0"/>
                                      </a:rPr>
                                      <m:t>2</m:t>
                                    </m:r>
                                  </m:sup>
                                </m:sSup>
                              </m:fName>
                              <m:e>
                                <m:r>
                                  <a:rPr lang="en-US" sz="2000" i="1">
                                    <a:solidFill>
                                      <a:srgbClr val="000000"/>
                                    </a:solidFill>
                                    <a:latin typeface="Cambria Math" panose="02040503050406030204" pitchFamily="18" charset="0"/>
                                    <a:ea typeface="Cambria Math" panose="02040503050406030204" pitchFamily="18" charset="0"/>
                                  </a:rPr>
                                  <m:t>𝜑</m:t>
                                </m:r>
                                <m:r>
                                  <a:rPr lang="en-US" sz="2000" i="1">
                                    <a:solidFill>
                                      <a:srgbClr val="000000"/>
                                    </a:solidFill>
                                    <a:latin typeface="Cambria Math" panose="02040503050406030204" pitchFamily="18" charset="0"/>
                                    <a:ea typeface="Cambria Math" panose="02040503050406030204" pitchFamily="18" charset="0"/>
                                  </a:rPr>
                                  <m:t> </m:t>
                                </m:r>
                              </m:e>
                            </m:func>
                          </m:num>
                          <m:den>
                            <m:r>
                              <a:rPr lang="en-US" sz="2000" b="0" i="1" smtClean="0">
                                <a:solidFill>
                                  <a:srgbClr val="000000"/>
                                </a:solidFill>
                                <a:latin typeface="Cambria Math" panose="02040503050406030204" pitchFamily="18" charset="0"/>
                                <a:ea typeface="Cambria Math" panose="02040503050406030204" pitchFamily="18" charset="0"/>
                              </a:rPr>
                              <m:t>(1−</m:t>
                            </m:r>
                            <m:func>
                              <m:funcPr>
                                <m:ctrlPr>
                                  <a:rPr lang="en-US" sz="2000" i="1">
                                    <a:solidFill>
                                      <a:srgbClr val="000000"/>
                                    </a:solidFill>
                                    <a:latin typeface="Cambria Math" panose="02040503050406030204" pitchFamily="18" charset="0"/>
                                  </a:rPr>
                                </m:ctrlPr>
                              </m:funcPr>
                              <m:fName>
                                <m:sSup>
                                  <m:sSupPr>
                                    <m:ctrlPr>
                                      <a:rPr lang="en-US" sz="2000" i="1">
                                        <a:solidFill>
                                          <a:srgbClr val="000000"/>
                                        </a:solidFill>
                                        <a:latin typeface="Cambria Math" panose="02040503050406030204" pitchFamily="18" charset="0"/>
                                      </a:rPr>
                                    </m:ctrlPr>
                                  </m:sSupPr>
                                  <m:e>
                                    <m:r>
                                      <m:rPr>
                                        <m:sty m:val="p"/>
                                      </m:rPr>
                                      <a:rPr lang="en-US" sz="2000">
                                        <a:solidFill>
                                          <a:srgbClr val="000000"/>
                                        </a:solidFill>
                                        <a:latin typeface="Cambria Math" panose="02040503050406030204" pitchFamily="18" charset="0"/>
                                      </a:rPr>
                                      <m:t>sin</m:t>
                                    </m:r>
                                  </m:e>
                                  <m:sup>
                                    <m:r>
                                      <a:rPr lang="en-US" sz="2000" i="1">
                                        <a:solidFill>
                                          <a:srgbClr val="000000"/>
                                        </a:solidFill>
                                        <a:latin typeface="Cambria Math" panose="02040503050406030204" pitchFamily="18" charset="0"/>
                                      </a:rPr>
                                      <m:t>2</m:t>
                                    </m:r>
                                  </m:sup>
                                </m:sSup>
                              </m:fName>
                              <m:e>
                                <m:r>
                                  <a:rPr lang="en-US" sz="2000" i="1">
                                    <a:solidFill>
                                      <a:srgbClr val="000000"/>
                                    </a:solidFill>
                                    <a:latin typeface="Cambria Math" panose="02040503050406030204" pitchFamily="18" charset="0"/>
                                    <a:ea typeface="Cambria Math" panose="02040503050406030204" pitchFamily="18" charset="0"/>
                                  </a:rPr>
                                  <m:t>𝜑</m:t>
                                </m:r>
                                <m:r>
                                  <a:rPr lang="en-US" sz="2000" i="1">
                                    <a:solidFill>
                                      <a:srgbClr val="000000"/>
                                    </a:solidFill>
                                    <a:latin typeface="Cambria Math" panose="02040503050406030204" pitchFamily="18" charset="0"/>
                                    <a:ea typeface="Cambria Math" panose="02040503050406030204" pitchFamily="18" charset="0"/>
                                  </a:rPr>
                                  <m:t> </m:t>
                                </m:r>
                              </m:e>
                            </m:func>
                            <m:r>
                              <a:rPr lang="en-US" sz="2000" b="0" i="1" smtClean="0">
                                <a:solidFill>
                                  <a:srgbClr val="000000"/>
                                </a:solidFill>
                                <a:latin typeface="Cambria Math" panose="02040503050406030204" pitchFamily="18" charset="0"/>
                                <a:ea typeface="Cambria Math" panose="02040503050406030204" pitchFamily="18" charset="0"/>
                              </a:rPr>
                              <m:t>)</m:t>
                            </m:r>
                          </m:den>
                        </m:f>
                      </m:e>
                    </m:func>
                  </m:oMath>
                </a14:m>
                <a:endParaRPr lang="en-US" sz="2000" i="0" smtClean="0">
                  <a:solidFill>
                    <a:srgbClr val="000000"/>
                  </a:solidFill>
                  <a:effectLst/>
                  <a:latin typeface="TimesNewRomanPSMT"/>
                </a:endParaRPr>
              </a:p>
              <a:p>
                <a:pPr marL="342900" indent="-342900">
                  <a:lnSpc>
                    <a:spcPct val="150000"/>
                  </a:lnSpc>
                  <a:buFont typeface="Wingdings" panose="05000000000000000000" pitchFamily="2" charset="2"/>
                  <a:buChar char="q"/>
                </a:pPr>
                <a:endParaRPr lang="en-US" sz="2000" i="0" smtClean="0">
                  <a:solidFill>
                    <a:srgbClr val="000000"/>
                  </a:solidFill>
                  <a:effectLst/>
                  <a:latin typeface="TimesNewRomanPSMT"/>
                </a:endParaRPr>
              </a:p>
            </p:txBody>
          </p:sp>
        </mc:Choice>
        <mc:Fallback xmlns="">
          <p:sp>
            <p:nvSpPr>
              <p:cNvPr id="5" name="Rectangle 4"/>
              <p:cNvSpPr>
                <a:spLocks noRot="1" noChangeAspect="1" noMove="1" noResize="1" noEditPoints="1" noAdjustHandles="1" noChangeArrowheads="1" noChangeShapeType="1" noTextEdit="1"/>
              </p:cNvSpPr>
              <p:nvPr/>
            </p:nvSpPr>
            <p:spPr>
              <a:xfrm>
                <a:off x="1457969" y="1724543"/>
                <a:ext cx="9779000" cy="4111125"/>
              </a:xfrm>
              <a:prstGeom prst="rect">
                <a:avLst/>
              </a:prstGeom>
              <a:blipFill rotWithShape="0">
                <a:blip r:embed="rId3"/>
                <a:stretch>
                  <a:fillRect l="-561"/>
                </a:stretch>
              </a:blipFill>
            </p:spPr>
            <p:txBody>
              <a:bodyPr/>
              <a:lstStyle/>
              <a:p>
                <a:r>
                  <a:rPr lang="en-US">
                    <a:noFill/>
                  </a:rPr>
                  <a:t> </a:t>
                </a:r>
              </a:p>
            </p:txBody>
          </p:sp>
        </mc:Fallback>
      </mc:AlternateContent>
    </p:spTree>
    <p:extLst>
      <p:ext uri="{BB962C8B-B14F-4D97-AF65-F5344CB8AC3E}">
        <p14:creationId xmlns:p14="http://schemas.microsoft.com/office/powerpoint/2010/main" val="12027701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52" y="373318"/>
            <a:ext cx="7870295" cy="461665"/>
          </a:xfrm>
          <a:prstGeom prst="rect">
            <a:avLst/>
          </a:prstGeom>
          <a:noFill/>
        </p:spPr>
        <p:txBody>
          <a:bodyPr wrap="none" lIns="91440" tIns="45720" rIns="91440" bIns="45720">
            <a:spAutoFit/>
          </a:bodyPr>
          <a:lstStyle/>
          <a:p>
            <a:pPr algn="ctr"/>
            <a:r>
              <a:rPr lang="en-US" sz="2400" b="1" smtClean="0">
                <a:latin typeface="Arial" panose="020B0604020202020204" pitchFamily="34" charset="0"/>
                <a:cs typeface="Arial" panose="020B0604020202020204" pitchFamily="34" charset="0"/>
              </a:rPr>
              <a:t>5.3. </a:t>
            </a:r>
            <a:r>
              <a:rPr lang="fr-FR" sz="2400" b="1" i="0" smtClean="0">
                <a:solidFill>
                  <a:srgbClr val="000000"/>
                </a:solidFill>
                <a:effectLst/>
                <a:latin typeface="TimesNewRomanPS-BoldMT"/>
              </a:rPr>
              <a:t>PHÉP CHIẾU SONG SONG (Parallel Projections )</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1053547"/>
            <a:ext cx="9672338" cy="452432"/>
          </a:xfrm>
          <a:prstGeom prst="rect">
            <a:avLst/>
          </a:prstGeom>
        </p:spPr>
        <p:txBody>
          <a:bodyPr wrap="square">
            <a:spAutoFit/>
          </a:bodyPr>
          <a:lstStyle/>
          <a:p>
            <a:pPr>
              <a:lnSpc>
                <a:spcPct val="130000"/>
              </a:lnSpc>
            </a:pPr>
            <a:r>
              <a:rPr lang="en-US" b="1" i="0" smtClean="0">
                <a:solidFill>
                  <a:srgbClr val="000000"/>
                </a:solidFill>
                <a:effectLst/>
                <a:latin typeface="Arial" panose="020B0604020202020204" pitchFamily="34" charset="0"/>
                <a:cs typeface="Arial" panose="020B0604020202020204" pitchFamily="34" charset="0"/>
              </a:rPr>
              <a:t>5.3.2.1. </a:t>
            </a:r>
            <a:r>
              <a:rPr lang="en-US" b="1" i="1" smtClean="0">
                <a:solidFill>
                  <a:srgbClr val="000000"/>
                </a:solidFill>
                <a:effectLst/>
                <a:latin typeface="TimesNewRomanPS-BoldItalicMT"/>
              </a:rPr>
              <a:t>Phép chiếu Dimetric</a:t>
            </a:r>
            <a:endParaRPr lang="en-US" b="1" i="0" smtClean="0">
              <a:solidFill>
                <a:srgbClr val="000000"/>
              </a:solidFill>
              <a:effectLst/>
              <a:latin typeface="TimesNewRomanPS-BoldMT"/>
            </a:endParaRPr>
          </a:p>
        </p:txBody>
      </p:sp>
      <mc:AlternateContent xmlns:mc="http://schemas.openxmlformats.org/markup-compatibility/2006" xmlns:a14="http://schemas.microsoft.com/office/drawing/2010/main">
        <mc:Choice Requires="a14">
          <p:sp>
            <p:nvSpPr>
              <p:cNvPr id="5" name="Rectangle 4"/>
              <p:cNvSpPr/>
              <p:nvPr/>
            </p:nvSpPr>
            <p:spPr>
              <a:xfrm>
                <a:off x="1457969" y="1724543"/>
                <a:ext cx="9779000" cy="4716356"/>
              </a:xfrm>
              <a:prstGeom prst="rect">
                <a:avLst/>
              </a:prstGeom>
            </p:spPr>
            <p:txBody>
              <a:bodyPr wrap="square">
                <a:spAutoFit/>
              </a:bodyPr>
              <a:lstStyle/>
              <a:p>
                <a:pPr marL="342900" indent="-342900">
                  <a:lnSpc>
                    <a:spcPct val="150000"/>
                  </a:lnSpc>
                  <a:buFont typeface="Wingdings" panose="05000000000000000000" pitchFamily="2" charset="2"/>
                  <a:buChar char="q"/>
                </a:pPr>
                <a14:m>
                  <m:oMath xmlns:m="http://schemas.openxmlformats.org/officeDocument/2006/math">
                    <m:sSubSup>
                      <m:sSubSupPr>
                        <m:ctrlPr>
                          <a:rPr lang="en-US" sz="2000" i="1" smtClean="0">
                            <a:solidFill>
                              <a:srgbClr val="000000"/>
                            </a:solidFill>
                            <a:latin typeface="Cambria Math" panose="02040503050406030204" pitchFamily="18" charset="0"/>
                          </a:rPr>
                        </m:ctrlPr>
                      </m:sSubSupPr>
                      <m:e>
                        <m:r>
                          <a:rPr lang="en-US" sz="2000" b="0" i="1" smtClean="0">
                            <a:solidFill>
                              <a:srgbClr val="000000"/>
                            </a:solidFill>
                            <a:latin typeface="Cambria Math" panose="02040503050406030204" pitchFamily="18" charset="0"/>
                          </a:rPr>
                          <m:t>𝑓</m:t>
                        </m:r>
                      </m:e>
                      <m:sub>
                        <m:r>
                          <a:rPr lang="en-US" sz="2000" b="0" i="1" smtClean="0">
                            <a:solidFill>
                              <a:srgbClr val="000000"/>
                            </a:solidFill>
                            <a:latin typeface="Cambria Math" panose="02040503050406030204" pitchFamily="18" charset="0"/>
                          </a:rPr>
                          <m:t>𝑧</m:t>
                        </m:r>
                      </m:sub>
                      <m:sup>
                        <m:r>
                          <a:rPr lang="en-US" sz="2000" b="0" i="1" smtClean="0">
                            <a:solidFill>
                              <a:srgbClr val="000000"/>
                            </a:solidFill>
                            <a:latin typeface="Cambria Math" panose="02040503050406030204" pitchFamily="18" charset="0"/>
                          </a:rPr>
                          <m:t>2</m:t>
                        </m:r>
                      </m:sup>
                    </m:sSubSup>
                    <m:r>
                      <a:rPr lang="en-US" sz="2000" b="0" i="1" smtClean="0">
                        <a:solidFill>
                          <a:srgbClr val="000000"/>
                        </a:solidFill>
                        <a:latin typeface="Cambria Math" panose="02040503050406030204" pitchFamily="18" charset="0"/>
                      </a:rPr>
                      <m:t>=</m:t>
                    </m:r>
                    <m:d>
                      <m:dPr>
                        <m:ctrlPr>
                          <a:rPr lang="en-US" sz="2000" b="0" i="1" smtClean="0">
                            <a:solidFill>
                              <a:srgbClr val="000000"/>
                            </a:solidFill>
                            <a:latin typeface="Cambria Math" panose="02040503050406030204" pitchFamily="18" charset="0"/>
                          </a:rPr>
                        </m:ctrlPr>
                      </m:dPr>
                      <m:e>
                        <m:sSubSup>
                          <m:sSubSupPr>
                            <m:ctrlPr>
                              <a:rPr lang="en-US" sz="2000" b="0" i="1" smtClean="0">
                                <a:solidFill>
                                  <a:srgbClr val="000000"/>
                                </a:solidFill>
                                <a:latin typeface="Cambria Math" panose="02040503050406030204" pitchFamily="18" charset="0"/>
                              </a:rPr>
                            </m:ctrlPr>
                          </m:sSubSupPr>
                          <m:e>
                            <m:r>
                              <a:rPr lang="en-US" sz="2000" b="0" i="1" smtClean="0">
                                <a:solidFill>
                                  <a:srgbClr val="000000"/>
                                </a:solidFill>
                                <a:latin typeface="Cambria Math" panose="02040503050406030204" pitchFamily="18" charset="0"/>
                              </a:rPr>
                              <m:t>𝑥</m:t>
                            </m:r>
                          </m:e>
                          <m:sub>
                            <m:r>
                              <a:rPr lang="en-US" sz="2000" b="0" i="1" smtClean="0">
                                <a:solidFill>
                                  <a:srgbClr val="000000"/>
                                </a:solidFill>
                                <a:latin typeface="Cambria Math" panose="02040503050406030204" pitchFamily="18" charset="0"/>
                              </a:rPr>
                              <m:t>𝑧</m:t>
                            </m:r>
                          </m:sub>
                          <m:sup>
                            <m:r>
                              <a:rPr lang="en-US" sz="2000" b="0" i="1" smtClean="0">
                                <a:solidFill>
                                  <a:srgbClr val="000000"/>
                                </a:solidFill>
                                <a:latin typeface="Cambria Math" panose="02040503050406030204" pitchFamily="18" charset="0"/>
                              </a:rPr>
                              <m:t>′2</m:t>
                            </m:r>
                          </m:sup>
                        </m:sSubSup>
                        <m:r>
                          <a:rPr lang="en-US" sz="2000" b="0" i="1" smtClean="0">
                            <a:solidFill>
                              <a:srgbClr val="000000"/>
                            </a:solidFill>
                            <a:latin typeface="Cambria Math" panose="02040503050406030204" pitchFamily="18" charset="0"/>
                          </a:rPr>
                          <m:t>+</m:t>
                        </m:r>
                        <m:sSubSup>
                          <m:sSubSupPr>
                            <m:ctrlPr>
                              <a:rPr lang="en-US" sz="2000" i="1">
                                <a:solidFill>
                                  <a:srgbClr val="000000"/>
                                </a:solidFill>
                                <a:latin typeface="Cambria Math" panose="02040503050406030204" pitchFamily="18" charset="0"/>
                              </a:rPr>
                            </m:ctrlPr>
                          </m:sSubSupPr>
                          <m:e>
                            <m:r>
                              <a:rPr lang="en-US" sz="2000" b="0" i="1" smtClean="0">
                                <a:solidFill>
                                  <a:srgbClr val="000000"/>
                                </a:solidFill>
                                <a:latin typeface="Cambria Math" panose="02040503050406030204" pitchFamily="18" charset="0"/>
                              </a:rPr>
                              <m:t>𝑦</m:t>
                            </m:r>
                          </m:e>
                          <m:sub>
                            <m:r>
                              <a:rPr lang="en-US" sz="2000" b="0" i="1" smtClean="0">
                                <a:solidFill>
                                  <a:srgbClr val="000000"/>
                                </a:solidFill>
                                <a:latin typeface="Cambria Math" panose="02040503050406030204" pitchFamily="18" charset="0"/>
                              </a:rPr>
                              <m:t>𝑧</m:t>
                            </m:r>
                          </m:sub>
                          <m:sup>
                            <m:r>
                              <a:rPr lang="en-US" sz="2000" i="1">
                                <a:solidFill>
                                  <a:srgbClr val="000000"/>
                                </a:solidFill>
                                <a:latin typeface="Cambria Math" panose="02040503050406030204" pitchFamily="18" charset="0"/>
                              </a:rPr>
                              <m:t>′2</m:t>
                            </m:r>
                          </m:sup>
                        </m:sSubSup>
                      </m:e>
                    </m:d>
                    <m:r>
                      <a:rPr lang="en-US" sz="2000" b="0" i="1" smtClean="0">
                        <a:solidFill>
                          <a:srgbClr val="000000"/>
                        </a:solidFill>
                        <a:latin typeface="Cambria Math" panose="02040503050406030204" pitchFamily="18" charset="0"/>
                      </a:rPr>
                      <m:t>=</m:t>
                    </m:r>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𝑠</m:t>
                        </m:r>
                        <m:r>
                          <a:rPr lang="en-US" sz="2000" b="0" i="1" smtClean="0">
                            <a:solidFill>
                              <a:srgbClr val="000000"/>
                            </a:solidFill>
                            <a:latin typeface="Cambria Math" panose="02040503050406030204" pitchFamily="18" charset="0"/>
                          </a:rPr>
                          <m:t>𝑖𝑛</m:t>
                        </m:r>
                        <m:r>
                          <a:rPr lang="en-US" sz="2000" i="1">
                            <a:solidFill>
                              <a:srgbClr val="000000"/>
                            </a:solidFill>
                            <a:latin typeface="Cambria Math" panose="02040503050406030204" pitchFamily="18" charset="0"/>
                            <a:ea typeface="Cambria Math" panose="02040503050406030204" pitchFamily="18" charset="0"/>
                          </a:rPr>
                          <m:t>∅</m:t>
                        </m:r>
                      </m:e>
                      <m:sup>
                        <m:r>
                          <a:rPr lang="en-US" sz="2000" i="1">
                            <a:solidFill>
                              <a:srgbClr val="000000"/>
                            </a:solidFill>
                            <a:latin typeface="Cambria Math" panose="02040503050406030204" pitchFamily="18" charset="0"/>
                          </a:rPr>
                          <m:t>2</m:t>
                        </m:r>
                      </m:sup>
                    </m:sSup>
                    <m:r>
                      <a:rPr lang="en-US" sz="2000" b="0" i="1" smtClean="0">
                        <a:solidFill>
                          <a:srgbClr val="000000"/>
                        </a:solidFill>
                        <a:latin typeface="Cambria Math" panose="02040503050406030204" pitchFamily="18" charset="0"/>
                      </a:rPr>
                      <m:t>+</m:t>
                    </m:r>
                    <m:sSup>
                      <m:sSupPr>
                        <m:ctrlPr>
                          <a:rPr lang="en-US" sz="2000" i="1">
                            <a:solidFill>
                              <a:srgbClr val="000000"/>
                            </a:solidFill>
                            <a:latin typeface="Cambria Math" panose="02040503050406030204" pitchFamily="18" charset="0"/>
                          </a:rPr>
                        </m:ctrlPr>
                      </m:sSupPr>
                      <m:e>
                        <m:r>
                          <a:rPr lang="en-US" sz="2000" i="1" smtClean="0">
                            <a:solidFill>
                              <a:srgbClr val="000000"/>
                            </a:solidFill>
                            <a:latin typeface="Cambria Math" panose="02040503050406030204" pitchFamily="18" charset="0"/>
                          </a:rPr>
                          <m:t>𝑐</m:t>
                        </m:r>
                        <m:r>
                          <a:rPr lang="en-US" sz="2000" b="0" i="1" smtClean="0">
                            <a:solidFill>
                              <a:srgbClr val="000000"/>
                            </a:solidFill>
                            <a:latin typeface="Cambria Math" panose="02040503050406030204" pitchFamily="18" charset="0"/>
                          </a:rPr>
                          <m:t>𝑜𝑠</m:t>
                        </m:r>
                        <m:r>
                          <a:rPr lang="en-US" sz="2000" i="1">
                            <a:solidFill>
                              <a:srgbClr val="000000"/>
                            </a:solidFill>
                            <a:latin typeface="Cambria Math" panose="02040503050406030204" pitchFamily="18" charset="0"/>
                            <a:ea typeface="Cambria Math" panose="02040503050406030204" pitchFamily="18" charset="0"/>
                          </a:rPr>
                          <m:t>∅</m:t>
                        </m:r>
                      </m:e>
                      <m:sup>
                        <m:r>
                          <a:rPr lang="en-US" sz="2000" i="1">
                            <a:solidFill>
                              <a:srgbClr val="000000"/>
                            </a:solidFill>
                            <a:latin typeface="Cambria Math" panose="02040503050406030204" pitchFamily="18" charset="0"/>
                          </a:rPr>
                          <m:t>2</m:t>
                        </m:r>
                      </m:sup>
                    </m:sSup>
                    <m:r>
                      <a:rPr lang="en-US" sz="2000" b="0" i="1" smtClean="0">
                        <a:solidFill>
                          <a:srgbClr val="000000"/>
                        </a:solidFill>
                        <a:latin typeface="Cambria Math" panose="02040503050406030204" pitchFamily="18" charset="0"/>
                      </a:rPr>
                      <m:t>.</m:t>
                    </m:r>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𝑠</m:t>
                        </m:r>
                        <m:r>
                          <a:rPr lang="en-US" sz="2000" b="0" i="1" smtClean="0">
                            <a:solidFill>
                              <a:srgbClr val="000000"/>
                            </a:solidFill>
                            <a:latin typeface="Cambria Math" panose="02040503050406030204" pitchFamily="18" charset="0"/>
                          </a:rPr>
                          <m:t>𝑖𝑛</m:t>
                        </m:r>
                        <m:r>
                          <a:rPr lang="en-US" sz="2000" i="1" smtClean="0">
                            <a:solidFill>
                              <a:srgbClr val="000000"/>
                            </a:solidFill>
                            <a:latin typeface="Cambria Math" panose="02040503050406030204" pitchFamily="18" charset="0"/>
                            <a:ea typeface="Cambria Math" panose="02040503050406030204" pitchFamily="18" charset="0"/>
                          </a:rPr>
                          <m:t>𝜑</m:t>
                        </m:r>
                      </m:e>
                      <m:sup>
                        <m:r>
                          <a:rPr lang="en-US" sz="2000" i="1">
                            <a:solidFill>
                              <a:srgbClr val="000000"/>
                            </a:solidFill>
                            <a:latin typeface="Cambria Math" panose="02040503050406030204" pitchFamily="18" charset="0"/>
                          </a:rPr>
                          <m:t>2</m:t>
                        </m:r>
                      </m:sup>
                    </m:sSup>
                  </m:oMath>
                </a14:m>
                <a:endParaRPr lang="en-US" sz="2000" i="1" smtClean="0">
                  <a:solidFill>
                    <a:srgbClr val="000000"/>
                  </a:solidFill>
                  <a:latin typeface="Cambria Math" panose="02040503050406030204" pitchFamily="18" charset="0"/>
                </a:endParaRPr>
              </a:p>
              <a:p>
                <a:pPr marL="342900" indent="-342900">
                  <a:lnSpc>
                    <a:spcPct val="150000"/>
                  </a:lnSpc>
                  <a:buFont typeface="Wingdings" panose="05000000000000000000" pitchFamily="2" charset="2"/>
                  <a:buChar char="q"/>
                </a:pPr>
                <a14:m>
                  <m:oMath xmlns:m="http://schemas.openxmlformats.org/officeDocument/2006/math">
                    <m:r>
                      <a:rPr lang="en-US" sz="2000" b="0" i="1" smtClean="0">
                        <a:solidFill>
                          <a:srgbClr val="000000"/>
                        </a:solidFill>
                        <a:effectLst/>
                        <a:latin typeface="Cambria Math" panose="02040503050406030204" pitchFamily="18" charset="0"/>
                      </a:rPr>
                      <m:t>=</m:t>
                    </m:r>
                    <m:func>
                      <m:funcPr>
                        <m:ctrlPr>
                          <a:rPr lang="en-US" sz="2000" b="0" i="1" smtClean="0">
                            <a:solidFill>
                              <a:srgbClr val="000000"/>
                            </a:solidFill>
                            <a:effectLst/>
                            <a:latin typeface="Cambria Math" panose="02040503050406030204" pitchFamily="18" charset="0"/>
                          </a:rPr>
                        </m:ctrlPr>
                      </m:funcPr>
                      <m:fName>
                        <m:sSup>
                          <m:sSupPr>
                            <m:ctrlPr>
                              <a:rPr lang="en-US" sz="2000" b="0" i="1" smtClean="0">
                                <a:solidFill>
                                  <a:srgbClr val="000000"/>
                                </a:solidFill>
                                <a:effectLst/>
                                <a:latin typeface="Cambria Math" panose="02040503050406030204" pitchFamily="18" charset="0"/>
                              </a:rPr>
                            </m:ctrlPr>
                          </m:sSupPr>
                          <m:e>
                            <m:r>
                              <m:rPr>
                                <m:sty m:val="p"/>
                              </m:rPr>
                              <a:rPr lang="en-US" sz="2000" b="0" i="0" smtClean="0">
                                <a:solidFill>
                                  <a:srgbClr val="000000"/>
                                </a:solidFill>
                                <a:effectLst/>
                                <a:latin typeface="Cambria Math" panose="02040503050406030204" pitchFamily="18" charset="0"/>
                              </a:rPr>
                              <m:t>sin</m:t>
                            </m:r>
                          </m:e>
                          <m:sup>
                            <m:r>
                              <a:rPr lang="en-US" sz="2000" b="0" i="1" smtClean="0">
                                <a:solidFill>
                                  <a:srgbClr val="000000"/>
                                </a:solidFill>
                                <a:effectLst/>
                                <a:latin typeface="Cambria Math" panose="02040503050406030204" pitchFamily="18" charset="0"/>
                              </a:rPr>
                              <m:t>2</m:t>
                            </m:r>
                          </m:sup>
                        </m:sSup>
                      </m:fName>
                      <m:e>
                        <m:r>
                          <a:rPr lang="en-US" sz="2000" b="0" i="1" smtClean="0">
                            <a:solidFill>
                              <a:srgbClr val="000000"/>
                            </a:solidFill>
                            <a:effectLst/>
                            <a:latin typeface="Cambria Math" panose="02040503050406030204" pitchFamily="18" charset="0"/>
                            <a:ea typeface="Cambria Math" panose="02040503050406030204" pitchFamily="18" charset="0"/>
                          </a:rPr>
                          <m:t>∅+(1−</m:t>
                        </m:r>
                      </m:e>
                    </m:func>
                    <m:func>
                      <m:funcPr>
                        <m:ctrlPr>
                          <a:rPr lang="en-US" sz="2000" b="0" i="1" smtClean="0">
                            <a:solidFill>
                              <a:srgbClr val="000000"/>
                            </a:solidFill>
                            <a:effectLst/>
                            <a:latin typeface="Cambria Math" panose="02040503050406030204" pitchFamily="18" charset="0"/>
                          </a:rPr>
                        </m:ctrlPr>
                      </m:funcPr>
                      <m:fName>
                        <m:sSup>
                          <m:sSupPr>
                            <m:ctrlPr>
                              <a:rPr lang="en-US" sz="2000" b="0" i="1" smtClean="0">
                                <a:solidFill>
                                  <a:srgbClr val="000000"/>
                                </a:solidFill>
                                <a:effectLst/>
                                <a:latin typeface="Cambria Math" panose="02040503050406030204" pitchFamily="18" charset="0"/>
                              </a:rPr>
                            </m:ctrlPr>
                          </m:sSupPr>
                          <m:e>
                            <m:r>
                              <m:rPr>
                                <m:sty m:val="p"/>
                              </m:rPr>
                              <a:rPr lang="en-US" sz="2000" b="0" i="0" smtClean="0">
                                <a:solidFill>
                                  <a:srgbClr val="000000"/>
                                </a:solidFill>
                                <a:effectLst/>
                                <a:latin typeface="Cambria Math" panose="02040503050406030204" pitchFamily="18" charset="0"/>
                              </a:rPr>
                              <m:t>sin</m:t>
                            </m:r>
                          </m:e>
                          <m:sup>
                            <m:r>
                              <a:rPr lang="en-US" sz="2000" b="0" i="1" smtClean="0">
                                <a:solidFill>
                                  <a:srgbClr val="000000"/>
                                </a:solidFill>
                                <a:effectLst/>
                                <a:latin typeface="Cambria Math" panose="02040503050406030204" pitchFamily="18" charset="0"/>
                              </a:rPr>
                              <m:t>2</m:t>
                            </m:r>
                          </m:sup>
                        </m:sSup>
                      </m:fName>
                      <m:e>
                        <m:r>
                          <a:rPr lang="en-US" sz="2000" b="0" i="1" smtClean="0">
                            <a:solidFill>
                              <a:srgbClr val="000000"/>
                            </a:solidFill>
                            <a:effectLst/>
                            <a:latin typeface="Cambria Math" panose="02040503050406030204" pitchFamily="18" charset="0"/>
                            <a:ea typeface="Cambria Math" panose="02040503050406030204" pitchFamily="18" charset="0"/>
                          </a:rPr>
                          <m:t>∅).</m:t>
                        </m:r>
                        <m:sSup>
                          <m:sSupPr>
                            <m:ctrlPr>
                              <a:rPr lang="en-US" sz="2000" i="1">
                                <a:solidFill>
                                  <a:srgbClr val="000000"/>
                                </a:solidFill>
                                <a:latin typeface="Cambria Math" panose="02040503050406030204" pitchFamily="18" charset="0"/>
                              </a:rPr>
                            </m:ctrlPr>
                          </m:sSupPr>
                          <m:e>
                            <m:r>
                              <a:rPr lang="en-US" sz="2000" i="1">
                                <a:solidFill>
                                  <a:srgbClr val="000000"/>
                                </a:solidFill>
                                <a:latin typeface="Cambria Math" panose="02040503050406030204" pitchFamily="18" charset="0"/>
                              </a:rPr>
                              <m:t>𝑠𝑖𝑛</m:t>
                            </m:r>
                            <m:r>
                              <a:rPr lang="en-US" sz="2000" i="1">
                                <a:solidFill>
                                  <a:srgbClr val="000000"/>
                                </a:solidFill>
                                <a:latin typeface="Cambria Math" panose="02040503050406030204" pitchFamily="18" charset="0"/>
                                <a:ea typeface="Cambria Math" panose="02040503050406030204" pitchFamily="18" charset="0"/>
                              </a:rPr>
                              <m:t>𝜑</m:t>
                            </m:r>
                          </m:e>
                          <m:sup>
                            <m:r>
                              <a:rPr lang="en-US" sz="2000" i="1">
                                <a:solidFill>
                                  <a:srgbClr val="000000"/>
                                </a:solidFill>
                                <a:latin typeface="Cambria Math" panose="02040503050406030204" pitchFamily="18" charset="0"/>
                              </a:rPr>
                              <m:t>2</m:t>
                            </m:r>
                          </m:sup>
                        </m:sSup>
                      </m:e>
                    </m:func>
                  </m:oMath>
                </a14:m>
                <a:endParaRPr lang="en-US" sz="2000" i="0" smtClean="0">
                  <a:solidFill>
                    <a:srgbClr val="000000"/>
                  </a:solidFill>
                  <a:effectLst/>
                  <a:latin typeface="TimesNewRomanPSMT"/>
                </a:endParaRPr>
              </a:p>
              <a:p>
                <a:pPr marL="342900" indent="-342900">
                  <a:lnSpc>
                    <a:spcPct val="150000"/>
                  </a:lnSpc>
                  <a:buFont typeface="Wingdings" panose="05000000000000000000" pitchFamily="2" charset="2"/>
                  <a:buChar char="q"/>
                </a:pPr>
                <a14:m>
                  <m:oMath xmlns:m="http://schemas.openxmlformats.org/officeDocument/2006/math">
                    <m:func>
                      <m:funcPr>
                        <m:ctrlPr>
                          <a:rPr lang="en-US" sz="2000" i="1">
                            <a:solidFill>
                              <a:srgbClr val="000000"/>
                            </a:solidFill>
                            <a:latin typeface="Cambria Math" panose="02040503050406030204" pitchFamily="18" charset="0"/>
                          </a:rPr>
                        </m:ctrlPr>
                      </m:funcPr>
                      <m:fName>
                        <m:sSup>
                          <m:sSupPr>
                            <m:ctrlPr>
                              <a:rPr lang="en-US" sz="2000" i="1">
                                <a:solidFill>
                                  <a:srgbClr val="000000"/>
                                </a:solidFill>
                                <a:latin typeface="Cambria Math" panose="02040503050406030204" pitchFamily="18" charset="0"/>
                              </a:rPr>
                            </m:ctrlPr>
                          </m:sSupPr>
                          <m:e>
                            <m:r>
                              <m:rPr>
                                <m:sty m:val="p"/>
                              </m:rPr>
                              <a:rPr lang="en-US" sz="2000">
                                <a:solidFill>
                                  <a:srgbClr val="000000"/>
                                </a:solidFill>
                                <a:latin typeface="Cambria Math" panose="02040503050406030204" pitchFamily="18" charset="0"/>
                              </a:rPr>
                              <m:t>sin</m:t>
                            </m:r>
                          </m:e>
                          <m:sup>
                            <m:r>
                              <a:rPr lang="en-US" sz="2000" i="1">
                                <a:solidFill>
                                  <a:srgbClr val="000000"/>
                                </a:solidFill>
                                <a:latin typeface="Cambria Math" panose="02040503050406030204" pitchFamily="18" charset="0"/>
                              </a:rPr>
                              <m:t>2</m:t>
                            </m:r>
                          </m:sup>
                        </m:sSup>
                      </m:fName>
                      <m:e>
                        <m:r>
                          <a:rPr lang="en-US" sz="2000" i="1">
                            <a:solidFill>
                              <a:srgbClr val="000000"/>
                            </a:solidFill>
                            <a:latin typeface="Cambria Math" panose="02040503050406030204" pitchFamily="18" charset="0"/>
                            <a:ea typeface="Cambria Math" panose="02040503050406030204" pitchFamily="18" charset="0"/>
                          </a:rPr>
                          <m:t>∅</m:t>
                        </m:r>
                      </m:e>
                    </m:func>
                    <m:r>
                      <a:rPr lang="en-US" sz="2000" b="0" i="1" smtClean="0">
                        <a:solidFill>
                          <a:srgbClr val="000000"/>
                        </a:solidFill>
                        <a:latin typeface="Cambria Math" panose="02040503050406030204" pitchFamily="18" charset="0"/>
                        <a:ea typeface="Cambria Math" panose="02040503050406030204" pitchFamily="18" charset="0"/>
                      </a:rPr>
                      <m:t>=</m:t>
                    </m:r>
                    <m:f>
                      <m:fPr>
                        <m:ctrlPr>
                          <a:rPr lang="en-US" sz="2000" b="0" i="1" smtClean="0">
                            <a:solidFill>
                              <a:srgbClr val="000000"/>
                            </a:solidFill>
                            <a:latin typeface="Cambria Math" panose="02040503050406030204" pitchFamily="18" charset="0"/>
                            <a:ea typeface="Cambria Math" panose="02040503050406030204" pitchFamily="18" charset="0"/>
                          </a:rPr>
                        </m:ctrlPr>
                      </m:fPr>
                      <m:num>
                        <m:sSubSup>
                          <m:sSubSupPr>
                            <m:ctrlPr>
                              <a:rPr lang="en-US" sz="2000" i="1">
                                <a:solidFill>
                                  <a:srgbClr val="000000"/>
                                </a:solidFill>
                                <a:latin typeface="Cambria Math" panose="02040503050406030204" pitchFamily="18" charset="0"/>
                              </a:rPr>
                            </m:ctrlPr>
                          </m:sSubSupPr>
                          <m:e>
                            <m:r>
                              <a:rPr lang="en-US" sz="2000" i="1">
                                <a:solidFill>
                                  <a:srgbClr val="000000"/>
                                </a:solidFill>
                                <a:latin typeface="Cambria Math" panose="02040503050406030204" pitchFamily="18" charset="0"/>
                              </a:rPr>
                              <m:t>𝑓</m:t>
                            </m:r>
                          </m:e>
                          <m:sub>
                            <m:r>
                              <a:rPr lang="en-US" sz="2000" i="1">
                                <a:solidFill>
                                  <a:srgbClr val="000000"/>
                                </a:solidFill>
                                <a:latin typeface="Cambria Math" panose="02040503050406030204" pitchFamily="18" charset="0"/>
                              </a:rPr>
                              <m:t>𝑧</m:t>
                            </m:r>
                          </m:sub>
                          <m:sup>
                            <m:r>
                              <a:rPr lang="en-US" sz="2000" i="1">
                                <a:solidFill>
                                  <a:srgbClr val="000000"/>
                                </a:solidFill>
                                <a:latin typeface="Cambria Math" panose="02040503050406030204" pitchFamily="18" charset="0"/>
                              </a:rPr>
                              <m:t>2</m:t>
                            </m:r>
                          </m:sup>
                        </m:sSubSup>
                        <m:func>
                          <m:funcPr>
                            <m:ctrlPr>
                              <a:rPr lang="en-US" sz="2000" i="1">
                                <a:solidFill>
                                  <a:srgbClr val="000000"/>
                                </a:solidFill>
                                <a:latin typeface="Cambria Math" panose="02040503050406030204" pitchFamily="18" charset="0"/>
                              </a:rPr>
                            </m:ctrlPr>
                          </m:funcPr>
                          <m:fName>
                            <m:sSup>
                              <m:sSupPr>
                                <m:ctrlPr>
                                  <a:rPr lang="en-US" sz="2000" i="1">
                                    <a:solidFill>
                                      <a:srgbClr val="000000"/>
                                    </a:solidFill>
                                    <a:latin typeface="Cambria Math" panose="02040503050406030204" pitchFamily="18" charset="0"/>
                                  </a:rPr>
                                </m:ctrlPr>
                              </m:sSupPr>
                              <m:e>
                                <m:r>
                                  <a:rPr lang="en-US" sz="2000">
                                    <a:solidFill>
                                      <a:srgbClr val="000000"/>
                                    </a:solidFill>
                                    <a:latin typeface="Cambria Math" panose="02040503050406030204" pitchFamily="18" charset="0"/>
                                  </a:rPr>
                                  <m:t>−</m:t>
                                </m:r>
                                <m:r>
                                  <m:rPr>
                                    <m:sty m:val="p"/>
                                  </m:rPr>
                                  <a:rPr lang="en-US" sz="2000">
                                    <a:solidFill>
                                      <a:srgbClr val="000000"/>
                                    </a:solidFill>
                                    <a:latin typeface="Cambria Math" panose="02040503050406030204" pitchFamily="18" charset="0"/>
                                  </a:rPr>
                                  <m:t>sin</m:t>
                                </m:r>
                              </m:e>
                              <m:sup>
                                <m:r>
                                  <a:rPr lang="en-US" sz="2000" i="1">
                                    <a:solidFill>
                                      <a:srgbClr val="000000"/>
                                    </a:solidFill>
                                    <a:latin typeface="Cambria Math" panose="02040503050406030204" pitchFamily="18" charset="0"/>
                                  </a:rPr>
                                  <m:t>2</m:t>
                                </m:r>
                              </m:sup>
                            </m:sSup>
                          </m:fName>
                          <m:e>
                            <m:r>
                              <a:rPr lang="en-US" sz="2000" i="1">
                                <a:solidFill>
                                  <a:srgbClr val="000000"/>
                                </a:solidFill>
                                <a:latin typeface="Cambria Math" panose="02040503050406030204" pitchFamily="18" charset="0"/>
                                <a:ea typeface="Cambria Math" panose="02040503050406030204" pitchFamily="18" charset="0"/>
                              </a:rPr>
                              <m:t>𝜑</m:t>
                            </m:r>
                            <m:r>
                              <a:rPr lang="en-US" sz="2000" i="1">
                                <a:solidFill>
                                  <a:srgbClr val="000000"/>
                                </a:solidFill>
                                <a:latin typeface="Cambria Math" panose="02040503050406030204" pitchFamily="18" charset="0"/>
                                <a:ea typeface="Cambria Math" panose="02040503050406030204" pitchFamily="18" charset="0"/>
                              </a:rPr>
                              <m:t> </m:t>
                            </m:r>
                          </m:e>
                        </m:func>
                      </m:num>
                      <m:den>
                        <m:func>
                          <m:funcPr>
                            <m:ctrlPr>
                              <a:rPr lang="en-US" sz="2000" i="1">
                                <a:solidFill>
                                  <a:srgbClr val="000000"/>
                                </a:solidFill>
                                <a:latin typeface="Cambria Math" panose="02040503050406030204" pitchFamily="18" charset="0"/>
                              </a:rPr>
                            </m:ctrlPr>
                          </m:funcPr>
                          <m:fName>
                            <m:sSup>
                              <m:sSupPr>
                                <m:ctrlPr>
                                  <a:rPr lang="en-US" sz="2000" i="1">
                                    <a:solidFill>
                                      <a:srgbClr val="000000"/>
                                    </a:solidFill>
                                    <a:latin typeface="Cambria Math" panose="02040503050406030204" pitchFamily="18" charset="0"/>
                                  </a:rPr>
                                </m:ctrlPr>
                              </m:sSupPr>
                              <m:e>
                                <m:r>
                                  <a:rPr lang="en-US" sz="2000" b="0" i="0" smtClean="0">
                                    <a:solidFill>
                                      <a:srgbClr val="000000"/>
                                    </a:solidFill>
                                    <a:latin typeface="Cambria Math" panose="02040503050406030204" pitchFamily="18" charset="0"/>
                                  </a:rPr>
                                  <m:t>1</m:t>
                                </m:r>
                                <m:r>
                                  <a:rPr lang="en-US" sz="2000">
                                    <a:solidFill>
                                      <a:srgbClr val="000000"/>
                                    </a:solidFill>
                                    <a:latin typeface="Cambria Math" panose="02040503050406030204" pitchFamily="18" charset="0"/>
                                  </a:rPr>
                                  <m:t>−</m:t>
                                </m:r>
                                <m:r>
                                  <m:rPr>
                                    <m:sty m:val="p"/>
                                  </m:rPr>
                                  <a:rPr lang="en-US" sz="2000">
                                    <a:solidFill>
                                      <a:srgbClr val="000000"/>
                                    </a:solidFill>
                                    <a:latin typeface="Cambria Math" panose="02040503050406030204" pitchFamily="18" charset="0"/>
                                  </a:rPr>
                                  <m:t>sin</m:t>
                                </m:r>
                              </m:e>
                              <m:sup>
                                <m:r>
                                  <a:rPr lang="en-US" sz="2000" i="1">
                                    <a:solidFill>
                                      <a:srgbClr val="000000"/>
                                    </a:solidFill>
                                    <a:latin typeface="Cambria Math" panose="02040503050406030204" pitchFamily="18" charset="0"/>
                                  </a:rPr>
                                  <m:t>2</m:t>
                                </m:r>
                              </m:sup>
                            </m:sSup>
                          </m:fName>
                          <m:e>
                            <m:r>
                              <a:rPr lang="en-US" sz="2000" i="1">
                                <a:solidFill>
                                  <a:srgbClr val="000000"/>
                                </a:solidFill>
                                <a:latin typeface="Cambria Math" panose="02040503050406030204" pitchFamily="18" charset="0"/>
                                <a:ea typeface="Cambria Math" panose="02040503050406030204" pitchFamily="18" charset="0"/>
                              </a:rPr>
                              <m:t>𝜑</m:t>
                            </m:r>
                            <m:r>
                              <a:rPr lang="en-US" sz="2000" i="1">
                                <a:solidFill>
                                  <a:srgbClr val="000000"/>
                                </a:solidFill>
                                <a:latin typeface="Cambria Math" panose="02040503050406030204" pitchFamily="18" charset="0"/>
                                <a:ea typeface="Cambria Math" panose="02040503050406030204" pitchFamily="18" charset="0"/>
                              </a:rPr>
                              <m:t> </m:t>
                            </m:r>
                          </m:e>
                        </m:func>
                      </m:den>
                    </m:f>
                    <m:r>
                      <a:rPr lang="en-US" sz="2000" b="0" i="1" smtClean="0">
                        <a:solidFill>
                          <a:srgbClr val="000000"/>
                        </a:solidFill>
                        <a:latin typeface="Cambria Math" panose="02040503050406030204" pitchFamily="18" charset="0"/>
                        <a:ea typeface="Cambria Math" panose="02040503050406030204" pitchFamily="18" charset="0"/>
                      </a:rPr>
                      <m:t>=</m:t>
                    </m:r>
                    <m:f>
                      <m:fPr>
                        <m:ctrlPr>
                          <a:rPr lang="en-US" sz="2000" b="0" i="1" smtClean="0">
                            <a:solidFill>
                              <a:srgbClr val="000000"/>
                            </a:solidFill>
                            <a:latin typeface="Cambria Math" panose="02040503050406030204" pitchFamily="18" charset="0"/>
                            <a:ea typeface="Cambria Math" panose="02040503050406030204" pitchFamily="18" charset="0"/>
                          </a:rPr>
                        </m:ctrlPr>
                      </m:fPr>
                      <m:num>
                        <m:func>
                          <m:funcPr>
                            <m:ctrlPr>
                              <a:rPr lang="en-US" sz="2000" i="1">
                                <a:solidFill>
                                  <a:srgbClr val="000000"/>
                                </a:solidFill>
                                <a:latin typeface="Cambria Math" panose="02040503050406030204" pitchFamily="18" charset="0"/>
                              </a:rPr>
                            </m:ctrlPr>
                          </m:funcPr>
                          <m:fName>
                            <m:sSup>
                              <m:sSupPr>
                                <m:ctrlPr>
                                  <a:rPr lang="en-US" sz="2000" i="1">
                                    <a:solidFill>
                                      <a:srgbClr val="000000"/>
                                    </a:solidFill>
                                    <a:latin typeface="Cambria Math" panose="02040503050406030204" pitchFamily="18" charset="0"/>
                                  </a:rPr>
                                </m:ctrlPr>
                              </m:sSupPr>
                              <m:e>
                                <m:r>
                                  <m:rPr>
                                    <m:sty m:val="p"/>
                                  </m:rPr>
                                  <a:rPr lang="en-US" sz="2000">
                                    <a:solidFill>
                                      <a:srgbClr val="000000"/>
                                    </a:solidFill>
                                    <a:latin typeface="Cambria Math" panose="02040503050406030204" pitchFamily="18" charset="0"/>
                                  </a:rPr>
                                  <m:t>sin</m:t>
                                </m:r>
                              </m:e>
                              <m:sup>
                                <m:r>
                                  <a:rPr lang="en-US" sz="2000" i="1">
                                    <a:solidFill>
                                      <a:srgbClr val="000000"/>
                                    </a:solidFill>
                                    <a:latin typeface="Cambria Math" panose="02040503050406030204" pitchFamily="18" charset="0"/>
                                  </a:rPr>
                                  <m:t>2</m:t>
                                </m:r>
                              </m:sup>
                            </m:sSup>
                          </m:fName>
                          <m:e>
                            <m:r>
                              <a:rPr lang="en-US" sz="2000" i="1">
                                <a:solidFill>
                                  <a:srgbClr val="000000"/>
                                </a:solidFill>
                                <a:latin typeface="Cambria Math" panose="02040503050406030204" pitchFamily="18" charset="0"/>
                                <a:ea typeface="Cambria Math" panose="02040503050406030204" pitchFamily="18" charset="0"/>
                              </a:rPr>
                              <m:t>𝜑</m:t>
                            </m:r>
                            <m:r>
                              <a:rPr lang="en-US" sz="2000" i="1">
                                <a:solidFill>
                                  <a:srgbClr val="000000"/>
                                </a:solidFill>
                                <a:latin typeface="Cambria Math" panose="02040503050406030204" pitchFamily="18" charset="0"/>
                                <a:ea typeface="Cambria Math" panose="02040503050406030204" pitchFamily="18" charset="0"/>
                              </a:rPr>
                              <m:t> </m:t>
                            </m:r>
                          </m:e>
                        </m:func>
                      </m:num>
                      <m:den>
                        <m:r>
                          <a:rPr lang="en-US" sz="2000" b="0" i="1" smtClean="0">
                            <a:solidFill>
                              <a:srgbClr val="000000"/>
                            </a:solidFill>
                            <a:latin typeface="Cambria Math" panose="02040503050406030204" pitchFamily="18" charset="0"/>
                            <a:ea typeface="Cambria Math" panose="02040503050406030204" pitchFamily="18" charset="0"/>
                          </a:rPr>
                          <m:t>1−</m:t>
                        </m:r>
                        <m:func>
                          <m:funcPr>
                            <m:ctrlPr>
                              <a:rPr lang="en-US" sz="2000" i="1">
                                <a:solidFill>
                                  <a:srgbClr val="000000"/>
                                </a:solidFill>
                                <a:latin typeface="Cambria Math" panose="02040503050406030204" pitchFamily="18" charset="0"/>
                              </a:rPr>
                            </m:ctrlPr>
                          </m:funcPr>
                          <m:fName>
                            <m:sSup>
                              <m:sSupPr>
                                <m:ctrlPr>
                                  <a:rPr lang="en-US" sz="2000" i="1">
                                    <a:solidFill>
                                      <a:srgbClr val="000000"/>
                                    </a:solidFill>
                                    <a:latin typeface="Cambria Math" panose="02040503050406030204" pitchFamily="18" charset="0"/>
                                  </a:rPr>
                                </m:ctrlPr>
                              </m:sSupPr>
                              <m:e>
                                <m:r>
                                  <m:rPr>
                                    <m:sty m:val="p"/>
                                  </m:rPr>
                                  <a:rPr lang="en-US" sz="2000">
                                    <a:solidFill>
                                      <a:srgbClr val="000000"/>
                                    </a:solidFill>
                                    <a:latin typeface="Cambria Math" panose="02040503050406030204" pitchFamily="18" charset="0"/>
                                  </a:rPr>
                                  <m:t>sin</m:t>
                                </m:r>
                              </m:e>
                              <m:sup>
                                <m:r>
                                  <a:rPr lang="en-US" sz="2000" i="1">
                                    <a:solidFill>
                                      <a:srgbClr val="000000"/>
                                    </a:solidFill>
                                    <a:latin typeface="Cambria Math" panose="02040503050406030204" pitchFamily="18" charset="0"/>
                                  </a:rPr>
                                  <m:t>2</m:t>
                                </m:r>
                              </m:sup>
                            </m:sSup>
                          </m:fName>
                          <m:e>
                            <m:r>
                              <a:rPr lang="en-US" sz="2000" i="1">
                                <a:solidFill>
                                  <a:srgbClr val="000000"/>
                                </a:solidFill>
                                <a:latin typeface="Cambria Math" panose="02040503050406030204" pitchFamily="18" charset="0"/>
                                <a:ea typeface="Cambria Math" panose="02040503050406030204" pitchFamily="18" charset="0"/>
                              </a:rPr>
                              <m:t>𝜑</m:t>
                            </m:r>
                            <m:r>
                              <a:rPr lang="en-US" sz="2000" i="1">
                                <a:solidFill>
                                  <a:srgbClr val="000000"/>
                                </a:solidFill>
                                <a:latin typeface="Cambria Math" panose="02040503050406030204" pitchFamily="18" charset="0"/>
                                <a:ea typeface="Cambria Math" panose="02040503050406030204" pitchFamily="18" charset="0"/>
                              </a:rPr>
                              <m:t> </m:t>
                            </m:r>
                          </m:e>
                        </m:func>
                      </m:den>
                    </m:f>
                  </m:oMath>
                </a14:m>
                <a:endParaRPr lang="en-US" sz="2000" i="0" smtClean="0">
                  <a:solidFill>
                    <a:srgbClr val="000000"/>
                  </a:solidFill>
                  <a:latin typeface="TimesNewRomanPSMT"/>
                  <a:ea typeface="Cambria Math" panose="02040503050406030204" pitchFamily="18" charset="0"/>
                </a:endParaRPr>
              </a:p>
              <a:p>
                <a:pPr marL="342900" indent="-342900">
                  <a:lnSpc>
                    <a:spcPct val="150000"/>
                  </a:lnSpc>
                  <a:buFont typeface="Wingdings" panose="05000000000000000000" pitchFamily="2" charset="2"/>
                  <a:buChar char="q"/>
                </a:pPr>
                <a14:m>
                  <m:oMath xmlns:m="http://schemas.openxmlformats.org/officeDocument/2006/math">
                    <m:func>
                      <m:funcPr>
                        <m:ctrlPr>
                          <a:rPr lang="en-US" sz="2000" i="1">
                            <a:solidFill>
                              <a:srgbClr val="000000"/>
                            </a:solidFill>
                            <a:latin typeface="Cambria Math" panose="02040503050406030204" pitchFamily="18" charset="0"/>
                          </a:rPr>
                        </m:ctrlPr>
                      </m:funcPr>
                      <m:fName>
                        <m:sSup>
                          <m:sSupPr>
                            <m:ctrlPr>
                              <a:rPr lang="en-US" sz="2000" i="1">
                                <a:solidFill>
                                  <a:srgbClr val="000000"/>
                                </a:solidFill>
                                <a:latin typeface="Cambria Math" panose="02040503050406030204" pitchFamily="18" charset="0"/>
                              </a:rPr>
                            </m:ctrlPr>
                          </m:sSupPr>
                          <m:e>
                            <m:r>
                              <m:rPr>
                                <m:sty m:val="p"/>
                              </m:rPr>
                              <a:rPr lang="en-US" sz="2000">
                                <a:solidFill>
                                  <a:srgbClr val="000000"/>
                                </a:solidFill>
                                <a:latin typeface="Cambria Math" panose="02040503050406030204" pitchFamily="18" charset="0"/>
                              </a:rPr>
                              <m:t>sin</m:t>
                            </m:r>
                          </m:e>
                          <m:sup>
                            <m:r>
                              <a:rPr lang="en-US" sz="2000" i="1">
                                <a:solidFill>
                                  <a:srgbClr val="000000"/>
                                </a:solidFill>
                                <a:latin typeface="Cambria Math" panose="02040503050406030204" pitchFamily="18" charset="0"/>
                              </a:rPr>
                              <m:t>2</m:t>
                            </m:r>
                          </m:sup>
                        </m:sSup>
                      </m:fName>
                      <m:e>
                        <m:r>
                          <a:rPr lang="en-US" sz="2000" i="1" smtClean="0">
                            <a:solidFill>
                              <a:srgbClr val="000000"/>
                            </a:solidFill>
                            <a:latin typeface="Cambria Math" panose="02040503050406030204" pitchFamily="18" charset="0"/>
                            <a:ea typeface="Cambria Math" panose="02040503050406030204" pitchFamily="18" charset="0"/>
                          </a:rPr>
                          <m:t>𝜑</m:t>
                        </m:r>
                        <m:r>
                          <a:rPr lang="en-US" sz="2000" b="0" i="1" smtClean="0">
                            <a:solidFill>
                              <a:srgbClr val="000000"/>
                            </a:solidFill>
                            <a:latin typeface="Cambria Math" panose="02040503050406030204" pitchFamily="18" charset="0"/>
                            <a:ea typeface="Cambria Math" panose="02040503050406030204" pitchFamily="18" charset="0"/>
                          </a:rPr>
                          <m:t>=</m:t>
                        </m:r>
                        <m:f>
                          <m:fPr>
                            <m:ctrlPr>
                              <a:rPr lang="en-US" sz="2000" b="0" i="1" smtClean="0">
                                <a:solidFill>
                                  <a:srgbClr val="000000"/>
                                </a:solidFill>
                                <a:latin typeface="Cambria Math" panose="02040503050406030204" pitchFamily="18" charset="0"/>
                                <a:ea typeface="Cambria Math" panose="02040503050406030204" pitchFamily="18" charset="0"/>
                              </a:rPr>
                            </m:ctrlPr>
                          </m:fPr>
                          <m:num>
                            <m:sSubSup>
                              <m:sSubSupPr>
                                <m:ctrlPr>
                                  <a:rPr lang="en-US" sz="2000" i="1">
                                    <a:solidFill>
                                      <a:srgbClr val="000000"/>
                                    </a:solidFill>
                                    <a:latin typeface="Cambria Math" panose="02040503050406030204" pitchFamily="18" charset="0"/>
                                  </a:rPr>
                                </m:ctrlPr>
                              </m:sSubSupPr>
                              <m:e>
                                <m:r>
                                  <a:rPr lang="en-US" sz="2000" i="1">
                                    <a:solidFill>
                                      <a:srgbClr val="000000"/>
                                    </a:solidFill>
                                    <a:latin typeface="Cambria Math" panose="02040503050406030204" pitchFamily="18" charset="0"/>
                                  </a:rPr>
                                  <m:t>𝑓</m:t>
                                </m:r>
                              </m:e>
                              <m:sub>
                                <m:r>
                                  <a:rPr lang="en-US" sz="2000" i="1">
                                    <a:solidFill>
                                      <a:srgbClr val="000000"/>
                                    </a:solidFill>
                                    <a:latin typeface="Cambria Math" panose="02040503050406030204" pitchFamily="18" charset="0"/>
                                  </a:rPr>
                                  <m:t>𝑧</m:t>
                                </m:r>
                              </m:sub>
                              <m:sup>
                                <m:r>
                                  <a:rPr lang="en-US" sz="2000" i="1">
                                    <a:solidFill>
                                      <a:srgbClr val="000000"/>
                                    </a:solidFill>
                                    <a:latin typeface="Cambria Math" panose="02040503050406030204" pitchFamily="18" charset="0"/>
                                  </a:rPr>
                                  <m:t>2</m:t>
                                </m:r>
                              </m:sup>
                            </m:sSubSup>
                          </m:num>
                          <m:den>
                            <m:r>
                              <a:rPr lang="en-US" sz="2000" b="0" i="1" smtClean="0">
                                <a:solidFill>
                                  <a:srgbClr val="000000"/>
                                </a:solidFill>
                                <a:latin typeface="Cambria Math" panose="02040503050406030204" pitchFamily="18" charset="0"/>
                                <a:ea typeface="Cambria Math" panose="02040503050406030204" pitchFamily="18" charset="0"/>
                              </a:rPr>
                              <m:t>2</m:t>
                            </m:r>
                          </m:den>
                        </m:f>
                      </m:e>
                    </m:func>
                  </m:oMath>
                </a14:m>
                <a:endParaRPr lang="en-US" sz="2000" i="0" smtClean="0">
                  <a:solidFill>
                    <a:srgbClr val="000000"/>
                  </a:solidFill>
                  <a:effectLst/>
                  <a:latin typeface="TimesNewRomanPSMT"/>
                </a:endParaRPr>
              </a:p>
              <a:p>
                <a:pPr marL="342900" indent="-342900">
                  <a:lnSpc>
                    <a:spcPct val="150000"/>
                  </a:lnSpc>
                  <a:buFont typeface="Wingdings" panose="05000000000000000000" pitchFamily="2" charset="2"/>
                  <a:buChar char="q"/>
                </a:pPr>
                <a14:m>
                  <m:oMath xmlns:m="http://schemas.openxmlformats.org/officeDocument/2006/math">
                    <m:r>
                      <a:rPr lang="en-US" sz="2000" i="1" smtClean="0">
                        <a:solidFill>
                          <a:srgbClr val="000000"/>
                        </a:solidFill>
                        <a:effectLst/>
                        <a:latin typeface="Cambria Math" panose="02040503050406030204" pitchFamily="18" charset="0"/>
                        <a:ea typeface="Cambria Math" panose="02040503050406030204" pitchFamily="18" charset="0"/>
                      </a:rPr>
                      <m:t>∅</m:t>
                    </m:r>
                    <m:r>
                      <a:rPr lang="en-US" sz="2000" b="0" i="1" smtClean="0">
                        <a:solidFill>
                          <a:srgbClr val="000000"/>
                        </a:solidFill>
                        <a:effectLst/>
                        <a:latin typeface="Cambria Math" panose="02040503050406030204" pitchFamily="18" charset="0"/>
                        <a:ea typeface="Cambria Math" panose="02040503050406030204" pitchFamily="18" charset="0"/>
                      </a:rPr>
                      <m:t>=</m:t>
                    </m:r>
                    <m:func>
                      <m:funcPr>
                        <m:ctrlPr>
                          <a:rPr lang="en-US" sz="2000" b="0" i="1" smtClean="0">
                            <a:solidFill>
                              <a:srgbClr val="000000"/>
                            </a:solidFill>
                            <a:effectLst/>
                            <a:latin typeface="Cambria Math" panose="02040503050406030204" pitchFamily="18" charset="0"/>
                            <a:ea typeface="Cambria Math" panose="02040503050406030204" pitchFamily="18" charset="0"/>
                          </a:rPr>
                        </m:ctrlPr>
                      </m:funcPr>
                      <m:fName>
                        <m:sSup>
                          <m:sSupPr>
                            <m:ctrlPr>
                              <a:rPr lang="en-US" sz="2000" b="0" i="1" smtClean="0">
                                <a:solidFill>
                                  <a:srgbClr val="000000"/>
                                </a:solidFill>
                                <a:effectLst/>
                                <a:latin typeface="Cambria Math" panose="02040503050406030204" pitchFamily="18" charset="0"/>
                                <a:ea typeface="Cambria Math" panose="02040503050406030204" pitchFamily="18" charset="0"/>
                              </a:rPr>
                            </m:ctrlPr>
                          </m:sSupPr>
                          <m:e>
                            <m:r>
                              <m:rPr>
                                <m:sty m:val="p"/>
                              </m:rPr>
                              <a:rPr lang="en-US" sz="2000" b="0" i="0" smtClean="0">
                                <a:solidFill>
                                  <a:srgbClr val="000000"/>
                                </a:solidFill>
                                <a:effectLst/>
                                <a:latin typeface="Cambria Math" panose="02040503050406030204" pitchFamily="18" charset="0"/>
                                <a:ea typeface="Cambria Math" panose="02040503050406030204" pitchFamily="18" charset="0"/>
                              </a:rPr>
                              <m:t>sin</m:t>
                            </m:r>
                          </m:e>
                          <m:sup>
                            <m:r>
                              <a:rPr lang="en-US" sz="2000" b="0" i="1" smtClean="0">
                                <a:solidFill>
                                  <a:srgbClr val="000000"/>
                                </a:solidFill>
                                <a:effectLst/>
                                <a:latin typeface="Cambria Math" panose="02040503050406030204" pitchFamily="18" charset="0"/>
                                <a:ea typeface="Cambria Math" panose="02040503050406030204" pitchFamily="18" charset="0"/>
                              </a:rPr>
                              <m:t>−1</m:t>
                            </m:r>
                          </m:sup>
                        </m:sSup>
                      </m:fName>
                      <m:e>
                        <m:d>
                          <m:dPr>
                            <m:ctrlPr>
                              <a:rPr lang="en-US" sz="2000" b="0" i="1" smtClean="0">
                                <a:solidFill>
                                  <a:srgbClr val="000000"/>
                                </a:solidFill>
                                <a:effectLst/>
                                <a:latin typeface="Cambria Math" panose="02040503050406030204" pitchFamily="18" charset="0"/>
                                <a:ea typeface="Cambria Math" panose="02040503050406030204" pitchFamily="18" charset="0"/>
                              </a:rPr>
                            </m:ctrlPr>
                          </m:dPr>
                          <m:e>
                            <m:r>
                              <a:rPr lang="en-US" sz="2000" b="0" i="1" smtClean="0">
                                <a:solidFill>
                                  <a:srgbClr val="000000"/>
                                </a:solidFill>
                                <a:effectLst/>
                                <a:latin typeface="Cambria Math" panose="02040503050406030204" pitchFamily="18" charset="0"/>
                                <a:ea typeface="Cambria Math" panose="02040503050406030204" pitchFamily="18" charset="0"/>
                              </a:rPr>
                              <m:t>±</m:t>
                            </m:r>
                            <m:rad>
                              <m:radPr>
                                <m:degHide m:val="on"/>
                                <m:ctrlPr>
                                  <a:rPr lang="en-US" sz="2000" b="0" i="1" smtClean="0">
                                    <a:solidFill>
                                      <a:srgbClr val="000000"/>
                                    </a:solidFill>
                                    <a:effectLst/>
                                    <a:latin typeface="Cambria Math" panose="02040503050406030204" pitchFamily="18" charset="0"/>
                                    <a:ea typeface="Cambria Math" panose="02040503050406030204" pitchFamily="18" charset="0"/>
                                  </a:rPr>
                                </m:ctrlPr>
                              </m:radPr>
                              <m:deg/>
                              <m:e>
                                <m:f>
                                  <m:fPr>
                                    <m:ctrlPr>
                                      <a:rPr lang="en-US" sz="2000" b="0" i="1" smtClean="0">
                                        <a:solidFill>
                                          <a:srgbClr val="000000"/>
                                        </a:solidFill>
                                        <a:effectLst/>
                                        <a:latin typeface="Cambria Math" panose="02040503050406030204" pitchFamily="18" charset="0"/>
                                        <a:ea typeface="Cambria Math" panose="02040503050406030204" pitchFamily="18" charset="0"/>
                                      </a:rPr>
                                    </m:ctrlPr>
                                  </m:fPr>
                                  <m:num>
                                    <m:sSub>
                                      <m:sSubPr>
                                        <m:ctrlPr>
                                          <a:rPr lang="en-US" sz="2000" b="0" i="1" smtClean="0">
                                            <a:solidFill>
                                              <a:srgbClr val="000000"/>
                                            </a:solidFill>
                                            <a:effectLst/>
                                            <a:latin typeface="Cambria Math" panose="02040503050406030204" pitchFamily="18" charset="0"/>
                                            <a:ea typeface="Cambria Math" panose="02040503050406030204" pitchFamily="18" charset="0"/>
                                          </a:rPr>
                                        </m:ctrlPr>
                                      </m:sSubPr>
                                      <m:e>
                                        <m:r>
                                          <a:rPr lang="en-US" sz="2000" b="0" i="1" smtClean="0">
                                            <a:solidFill>
                                              <a:srgbClr val="000000"/>
                                            </a:solidFill>
                                            <a:effectLst/>
                                            <a:latin typeface="Cambria Math" panose="02040503050406030204" pitchFamily="18" charset="0"/>
                                            <a:ea typeface="Cambria Math" panose="02040503050406030204" pitchFamily="18" charset="0"/>
                                          </a:rPr>
                                          <m:t>𝑓</m:t>
                                        </m:r>
                                      </m:e>
                                      <m:sub>
                                        <m:r>
                                          <a:rPr lang="en-US" sz="2000" b="0" i="1" smtClean="0">
                                            <a:solidFill>
                                              <a:srgbClr val="000000"/>
                                            </a:solidFill>
                                            <a:effectLst/>
                                            <a:latin typeface="Cambria Math" panose="02040503050406030204" pitchFamily="18" charset="0"/>
                                            <a:ea typeface="Cambria Math" panose="02040503050406030204" pitchFamily="18" charset="0"/>
                                          </a:rPr>
                                          <m:t>𝑧</m:t>
                                        </m:r>
                                      </m:sub>
                                    </m:sSub>
                                  </m:num>
                                  <m:den>
                                    <m:r>
                                      <a:rPr lang="en-US" sz="2000" b="0" i="1" smtClean="0">
                                        <a:solidFill>
                                          <a:srgbClr val="000000"/>
                                        </a:solidFill>
                                        <a:effectLst/>
                                        <a:latin typeface="Cambria Math" panose="02040503050406030204" pitchFamily="18" charset="0"/>
                                        <a:ea typeface="Cambria Math" panose="02040503050406030204" pitchFamily="18" charset="0"/>
                                      </a:rPr>
                                      <m:t>2−</m:t>
                                    </m:r>
                                    <m:sSubSup>
                                      <m:sSubSupPr>
                                        <m:ctrlPr>
                                          <a:rPr lang="en-US" sz="2000" i="1">
                                            <a:solidFill>
                                              <a:srgbClr val="000000"/>
                                            </a:solidFill>
                                            <a:latin typeface="Cambria Math" panose="02040503050406030204" pitchFamily="18" charset="0"/>
                                          </a:rPr>
                                        </m:ctrlPr>
                                      </m:sSubSupPr>
                                      <m:e>
                                        <m:r>
                                          <a:rPr lang="en-US" sz="2000" i="1">
                                            <a:solidFill>
                                              <a:srgbClr val="000000"/>
                                            </a:solidFill>
                                            <a:latin typeface="Cambria Math" panose="02040503050406030204" pitchFamily="18" charset="0"/>
                                          </a:rPr>
                                          <m:t>𝑓</m:t>
                                        </m:r>
                                      </m:e>
                                      <m:sub>
                                        <m:r>
                                          <a:rPr lang="en-US" sz="2000" i="1">
                                            <a:solidFill>
                                              <a:srgbClr val="000000"/>
                                            </a:solidFill>
                                            <a:latin typeface="Cambria Math" panose="02040503050406030204" pitchFamily="18" charset="0"/>
                                          </a:rPr>
                                          <m:t>𝑧</m:t>
                                        </m:r>
                                      </m:sub>
                                      <m:sup>
                                        <m:r>
                                          <a:rPr lang="en-US" sz="2000" i="1">
                                            <a:solidFill>
                                              <a:srgbClr val="000000"/>
                                            </a:solidFill>
                                            <a:latin typeface="Cambria Math" panose="02040503050406030204" pitchFamily="18" charset="0"/>
                                          </a:rPr>
                                          <m:t>2</m:t>
                                        </m:r>
                                      </m:sup>
                                    </m:sSubSup>
                                  </m:den>
                                </m:f>
                              </m:e>
                            </m:rad>
                          </m:e>
                        </m:d>
                      </m:e>
                    </m:func>
                  </m:oMath>
                </a14:m>
                <a:endParaRPr lang="en-US" sz="2000" i="0" smtClean="0">
                  <a:solidFill>
                    <a:srgbClr val="000000"/>
                  </a:solidFill>
                  <a:effectLst/>
                  <a:latin typeface="TimesNewRomanPSMT"/>
                </a:endParaRPr>
              </a:p>
              <a:p>
                <a:pPr marL="342900" indent="-342900">
                  <a:lnSpc>
                    <a:spcPct val="150000"/>
                  </a:lnSpc>
                  <a:buFont typeface="Wingdings" panose="05000000000000000000" pitchFamily="2" charset="2"/>
                  <a:buChar char="q"/>
                </a:pPr>
                <a14:m>
                  <m:oMath xmlns:m="http://schemas.openxmlformats.org/officeDocument/2006/math">
                    <m:r>
                      <a:rPr lang="en-US" sz="2000" i="1" smtClean="0">
                        <a:solidFill>
                          <a:srgbClr val="000000"/>
                        </a:solidFill>
                        <a:latin typeface="Cambria Math" panose="02040503050406030204" pitchFamily="18" charset="0"/>
                        <a:ea typeface="Cambria Math" panose="02040503050406030204" pitchFamily="18" charset="0"/>
                      </a:rPr>
                      <m:t>𝜑</m:t>
                    </m:r>
                    <m:r>
                      <a:rPr lang="en-US" sz="2000" i="1">
                        <a:solidFill>
                          <a:srgbClr val="000000"/>
                        </a:solidFill>
                        <a:latin typeface="Cambria Math" panose="02040503050406030204" pitchFamily="18" charset="0"/>
                        <a:ea typeface="Cambria Math" panose="02040503050406030204" pitchFamily="18" charset="0"/>
                      </a:rPr>
                      <m:t>=</m:t>
                    </m:r>
                    <m:func>
                      <m:funcPr>
                        <m:ctrlPr>
                          <a:rPr lang="en-US" sz="2000" i="1">
                            <a:solidFill>
                              <a:srgbClr val="000000"/>
                            </a:solidFill>
                            <a:latin typeface="Cambria Math" panose="02040503050406030204" pitchFamily="18" charset="0"/>
                            <a:ea typeface="Cambria Math" panose="02040503050406030204" pitchFamily="18" charset="0"/>
                          </a:rPr>
                        </m:ctrlPr>
                      </m:funcPr>
                      <m:fName>
                        <m:sSup>
                          <m:sSupPr>
                            <m:ctrlPr>
                              <a:rPr lang="en-US" sz="2000" i="1">
                                <a:solidFill>
                                  <a:srgbClr val="000000"/>
                                </a:solidFill>
                                <a:latin typeface="Cambria Math" panose="02040503050406030204" pitchFamily="18" charset="0"/>
                                <a:ea typeface="Cambria Math" panose="02040503050406030204" pitchFamily="18" charset="0"/>
                              </a:rPr>
                            </m:ctrlPr>
                          </m:sSupPr>
                          <m:e>
                            <m:r>
                              <m:rPr>
                                <m:sty m:val="p"/>
                              </m:rPr>
                              <a:rPr lang="en-US" sz="2000">
                                <a:solidFill>
                                  <a:srgbClr val="000000"/>
                                </a:solidFill>
                                <a:latin typeface="Cambria Math" panose="02040503050406030204" pitchFamily="18" charset="0"/>
                                <a:ea typeface="Cambria Math" panose="02040503050406030204" pitchFamily="18" charset="0"/>
                              </a:rPr>
                              <m:t>sin</m:t>
                            </m:r>
                          </m:e>
                          <m:sup>
                            <m:r>
                              <a:rPr lang="en-US" sz="2000" i="1">
                                <a:solidFill>
                                  <a:srgbClr val="000000"/>
                                </a:solidFill>
                                <a:latin typeface="Cambria Math" panose="02040503050406030204" pitchFamily="18" charset="0"/>
                                <a:ea typeface="Cambria Math" panose="02040503050406030204" pitchFamily="18" charset="0"/>
                              </a:rPr>
                              <m:t>−1</m:t>
                            </m:r>
                          </m:sup>
                        </m:sSup>
                      </m:fName>
                      <m:e>
                        <m:d>
                          <m:dPr>
                            <m:ctrlPr>
                              <a:rPr lang="en-US" sz="2000" i="1">
                                <a:solidFill>
                                  <a:srgbClr val="000000"/>
                                </a:solidFill>
                                <a:latin typeface="Cambria Math" panose="02040503050406030204" pitchFamily="18" charset="0"/>
                                <a:ea typeface="Cambria Math" panose="02040503050406030204" pitchFamily="18" charset="0"/>
                              </a:rPr>
                            </m:ctrlPr>
                          </m:dPr>
                          <m:e>
                            <m:r>
                              <a:rPr lang="en-US" sz="2000" i="1">
                                <a:solidFill>
                                  <a:srgbClr val="000000"/>
                                </a:solidFill>
                                <a:latin typeface="Cambria Math" panose="02040503050406030204" pitchFamily="18" charset="0"/>
                                <a:ea typeface="Cambria Math" panose="02040503050406030204" pitchFamily="18" charset="0"/>
                              </a:rPr>
                              <m:t>±</m:t>
                            </m:r>
                            <m:f>
                              <m:fPr>
                                <m:ctrlPr>
                                  <a:rPr lang="en-US" sz="2000" i="1" smtClean="0">
                                    <a:solidFill>
                                      <a:srgbClr val="000000"/>
                                    </a:solidFill>
                                    <a:latin typeface="Cambria Math" panose="02040503050406030204" pitchFamily="18" charset="0"/>
                                    <a:ea typeface="Cambria Math" panose="02040503050406030204" pitchFamily="18" charset="0"/>
                                  </a:rPr>
                                </m:ctrlPr>
                              </m:fPr>
                              <m:num>
                                <m:sSub>
                                  <m:sSubPr>
                                    <m:ctrlPr>
                                      <a:rPr lang="en-US" sz="2000" i="1" smtClean="0">
                                        <a:solidFill>
                                          <a:srgbClr val="000000"/>
                                        </a:solidFill>
                                        <a:latin typeface="Cambria Math" panose="02040503050406030204" pitchFamily="18" charset="0"/>
                                        <a:ea typeface="Cambria Math" panose="02040503050406030204" pitchFamily="18" charset="0"/>
                                      </a:rPr>
                                    </m:ctrlPr>
                                  </m:sSubPr>
                                  <m:e>
                                    <m:r>
                                      <a:rPr lang="en-US" sz="2000" b="0" i="1" smtClean="0">
                                        <a:solidFill>
                                          <a:srgbClr val="000000"/>
                                        </a:solidFill>
                                        <a:latin typeface="Cambria Math" panose="02040503050406030204" pitchFamily="18" charset="0"/>
                                        <a:ea typeface="Cambria Math" panose="02040503050406030204" pitchFamily="18" charset="0"/>
                                      </a:rPr>
                                      <m:t>𝑓</m:t>
                                    </m:r>
                                  </m:e>
                                  <m:sub>
                                    <m:r>
                                      <a:rPr lang="en-US" sz="2000" b="0" i="1" smtClean="0">
                                        <a:solidFill>
                                          <a:srgbClr val="000000"/>
                                        </a:solidFill>
                                        <a:latin typeface="Cambria Math" panose="02040503050406030204" pitchFamily="18" charset="0"/>
                                        <a:ea typeface="Cambria Math" panose="02040503050406030204" pitchFamily="18" charset="0"/>
                                      </a:rPr>
                                      <m:t>𝑧</m:t>
                                    </m:r>
                                  </m:sub>
                                </m:sSub>
                              </m:num>
                              <m:den>
                                <m:rad>
                                  <m:radPr>
                                    <m:degHide m:val="on"/>
                                    <m:ctrlPr>
                                      <a:rPr lang="en-US" sz="2000" i="1" smtClean="0">
                                        <a:solidFill>
                                          <a:srgbClr val="000000"/>
                                        </a:solidFill>
                                        <a:latin typeface="Cambria Math" panose="02040503050406030204" pitchFamily="18" charset="0"/>
                                        <a:ea typeface="Cambria Math" panose="02040503050406030204" pitchFamily="18" charset="0"/>
                                      </a:rPr>
                                    </m:ctrlPr>
                                  </m:radPr>
                                  <m:deg/>
                                  <m:e>
                                    <m:r>
                                      <a:rPr lang="en-US" sz="2000" b="0" i="1" smtClean="0">
                                        <a:solidFill>
                                          <a:srgbClr val="000000"/>
                                        </a:solidFill>
                                        <a:latin typeface="Cambria Math" panose="02040503050406030204" pitchFamily="18" charset="0"/>
                                        <a:ea typeface="Cambria Math" panose="02040503050406030204" pitchFamily="18" charset="0"/>
                                      </a:rPr>
                                      <m:t>2</m:t>
                                    </m:r>
                                  </m:e>
                                </m:rad>
                              </m:den>
                            </m:f>
                          </m:e>
                        </m:d>
                      </m:e>
                    </m:func>
                  </m:oMath>
                </a14:m>
                <a:endParaRPr lang="en-US" sz="2000" i="0" smtClean="0">
                  <a:solidFill>
                    <a:srgbClr val="000000"/>
                  </a:solidFill>
                  <a:effectLst/>
                  <a:latin typeface="TimesNewRomanPSMT"/>
                </a:endParaRPr>
              </a:p>
              <a:p>
                <a:pPr marL="342900" indent="-342900">
                  <a:lnSpc>
                    <a:spcPct val="150000"/>
                  </a:lnSpc>
                  <a:buFont typeface="Wingdings" panose="05000000000000000000" pitchFamily="2" charset="2"/>
                  <a:buChar char="q"/>
                </a:pPr>
                <a:endParaRPr lang="en-US" sz="2000" i="0" smtClean="0">
                  <a:solidFill>
                    <a:srgbClr val="000000"/>
                  </a:solidFill>
                  <a:effectLst/>
                  <a:latin typeface="TimesNewRomanPSMT"/>
                </a:endParaRPr>
              </a:p>
            </p:txBody>
          </p:sp>
        </mc:Choice>
        <mc:Fallback xmlns="">
          <p:sp>
            <p:nvSpPr>
              <p:cNvPr id="5" name="Rectangle 4"/>
              <p:cNvSpPr>
                <a:spLocks noRot="1" noChangeAspect="1" noMove="1" noResize="1" noEditPoints="1" noAdjustHandles="1" noChangeArrowheads="1" noChangeShapeType="1" noTextEdit="1"/>
              </p:cNvSpPr>
              <p:nvPr/>
            </p:nvSpPr>
            <p:spPr>
              <a:xfrm>
                <a:off x="1457969" y="1724543"/>
                <a:ext cx="9779000" cy="4716356"/>
              </a:xfrm>
              <a:prstGeom prst="rect">
                <a:avLst/>
              </a:prstGeom>
              <a:blipFill rotWithShape="0">
                <a:blip r:embed="rId3"/>
                <a:stretch>
                  <a:fillRect l="-561"/>
                </a:stretch>
              </a:blipFill>
            </p:spPr>
            <p:txBody>
              <a:bodyPr/>
              <a:lstStyle/>
              <a:p>
                <a:r>
                  <a:rPr lang="en-US">
                    <a:noFill/>
                  </a:rPr>
                  <a:t> </a:t>
                </a:r>
              </a:p>
            </p:txBody>
          </p:sp>
        </mc:Fallback>
      </mc:AlternateContent>
    </p:spTree>
    <p:extLst>
      <p:ext uri="{BB962C8B-B14F-4D97-AF65-F5344CB8AC3E}">
        <p14:creationId xmlns:p14="http://schemas.microsoft.com/office/powerpoint/2010/main" val="19618210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52" y="373318"/>
            <a:ext cx="7870295" cy="461665"/>
          </a:xfrm>
          <a:prstGeom prst="rect">
            <a:avLst/>
          </a:prstGeom>
          <a:noFill/>
        </p:spPr>
        <p:txBody>
          <a:bodyPr wrap="none" lIns="91440" tIns="45720" rIns="91440" bIns="45720">
            <a:spAutoFit/>
          </a:bodyPr>
          <a:lstStyle/>
          <a:p>
            <a:pPr algn="ctr"/>
            <a:r>
              <a:rPr lang="en-US" sz="2400" b="1" smtClean="0">
                <a:latin typeface="Arial" panose="020B0604020202020204" pitchFamily="34" charset="0"/>
                <a:cs typeface="Arial" panose="020B0604020202020204" pitchFamily="34" charset="0"/>
              </a:rPr>
              <a:t>5.3. </a:t>
            </a:r>
            <a:r>
              <a:rPr lang="fr-FR" sz="2400" b="1" i="0" smtClean="0">
                <a:solidFill>
                  <a:srgbClr val="000000"/>
                </a:solidFill>
                <a:effectLst/>
                <a:latin typeface="TimesNewRomanPS-BoldMT"/>
              </a:rPr>
              <a:t>PHÉP CHIẾU SONG SONG (Parallel Projections )</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1053547"/>
            <a:ext cx="9672338" cy="452432"/>
          </a:xfrm>
          <a:prstGeom prst="rect">
            <a:avLst/>
          </a:prstGeom>
        </p:spPr>
        <p:txBody>
          <a:bodyPr wrap="square">
            <a:spAutoFit/>
          </a:bodyPr>
          <a:lstStyle/>
          <a:p>
            <a:pPr>
              <a:lnSpc>
                <a:spcPct val="130000"/>
              </a:lnSpc>
            </a:pPr>
            <a:r>
              <a:rPr lang="en-US" b="1" i="0" smtClean="0">
                <a:solidFill>
                  <a:srgbClr val="000000"/>
                </a:solidFill>
                <a:effectLst/>
                <a:latin typeface="Arial" panose="020B0604020202020204" pitchFamily="34" charset="0"/>
                <a:cs typeface="Arial" panose="020B0604020202020204" pitchFamily="34" charset="0"/>
              </a:rPr>
              <a:t>5.3.2.1. </a:t>
            </a:r>
            <a:r>
              <a:rPr lang="en-US" b="1" i="1" smtClean="0">
                <a:solidFill>
                  <a:srgbClr val="000000"/>
                </a:solidFill>
                <a:effectLst/>
                <a:latin typeface="TimesNewRomanPS-BoldItalicMT"/>
              </a:rPr>
              <a:t>Phép chiếu Dimetric</a:t>
            </a:r>
            <a:endParaRPr lang="en-US" b="1" i="0" smtClean="0">
              <a:solidFill>
                <a:srgbClr val="000000"/>
              </a:solidFill>
              <a:effectLst/>
              <a:latin typeface="TimesNewRomanPS-BoldMT"/>
            </a:endParaRPr>
          </a:p>
        </p:txBody>
      </p:sp>
      <mc:AlternateContent xmlns:mc="http://schemas.openxmlformats.org/markup-compatibility/2006" xmlns:a14="http://schemas.microsoft.com/office/drawing/2010/main">
        <mc:Choice Requires="a14">
          <p:sp>
            <p:nvSpPr>
              <p:cNvPr id="5" name="Rectangle 4"/>
              <p:cNvSpPr/>
              <p:nvPr/>
            </p:nvSpPr>
            <p:spPr>
              <a:xfrm>
                <a:off x="1457969" y="1724543"/>
                <a:ext cx="9779000" cy="4684296"/>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000" smtClean="0">
                    <a:solidFill>
                      <a:srgbClr val="000000"/>
                    </a:solidFill>
                    <a:latin typeface="TimesNewRomanPSMT"/>
                  </a:rPr>
                  <a:t>Ta thấy tỷ lệ co thuộc khoảng [0 1], với mỗi f</a:t>
                </a:r>
                <a:r>
                  <a:rPr lang="en-US" sz="1100">
                    <a:solidFill>
                      <a:srgbClr val="000000"/>
                    </a:solidFill>
                    <a:latin typeface="TimesNewRomanPSMT"/>
                  </a:rPr>
                  <a:t>z </a:t>
                </a:r>
                <a:r>
                  <a:rPr lang="en-US" sz="2000">
                    <a:solidFill>
                      <a:srgbClr val="000000"/>
                    </a:solidFill>
                    <a:latin typeface="TimesNewRomanPSMT"/>
                  </a:rPr>
                  <a:t>ta có bốn khả năng của phép chiếu</a:t>
                </a:r>
                <a:r>
                  <a:rPr lang="en-US" sz="2000" smtClean="0">
                    <a:solidFill>
                      <a:srgbClr val="000000"/>
                    </a:solidFill>
                    <a:latin typeface="TimesNewRomanPSMT"/>
                  </a:rPr>
                  <a:t>.</a:t>
                </a:r>
              </a:p>
              <a:p>
                <a:pPr marL="342900" indent="-342900">
                  <a:lnSpc>
                    <a:spcPct val="150000"/>
                  </a:lnSpc>
                  <a:buFont typeface="Wingdings" panose="05000000000000000000" pitchFamily="2" charset="2"/>
                  <a:buChar char="q"/>
                </a:pPr>
                <a:endParaRPr lang="en-US" sz="2000" i="0">
                  <a:solidFill>
                    <a:srgbClr val="000000"/>
                  </a:solidFill>
                  <a:effectLst/>
                  <a:latin typeface="TimesNewRomanPSMT"/>
                </a:endParaRPr>
              </a:p>
              <a:p>
                <a:pPr marL="342900" indent="-342900">
                  <a:lnSpc>
                    <a:spcPct val="150000"/>
                  </a:lnSpc>
                  <a:buFont typeface="Wingdings" panose="05000000000000000000" pitchFamily="2" charset="2"/>
                  <a:buChar char="q"/>
                </a:pPr>
                <a:endParaRPr lang="en-US" sz="2000" smtClean="0">
                  <a:solidFill>
                    <a:srgbClr val="000000"/>
                  </a:solidFill>
                  <a:latin typeface="TimesNewRomanPSMT"/>
                </a:endParaRPr>
              </a:p>
              <a:p>
                <a:pPr marL="342900" indent="-342900">
                  <a:lnSpc>
                    <a:spcPct val="150000"/>
                  </a:lnSpc>
                  <a:buFont typeface="Wingdings" panose="05000000000000000000" pitchFamily="2" charset="2"/>
                  <a:buChar char="q"/>
                </a:pPr>
                <a:endParaRPr lang="en-US" sz="2000" i="0">
                  <a:solidFill>
                    <a:srgbClr val="000000"/>
                  </a:solidFill>
                  <a:effectLst/>
                  <a:latin typeface="TimesNewRomanPSMT"/>
                </a:endParaRPr>
              </a:p>
              <a:p>
                <a:pPr marL="342900" indent="-342900">
                  <a:lnSpc>
                    <a:spcPct val="150000"/>
                  </a:lnSpc>
                  <a:buFont typeface="Wingdings" panose="05000000000000000000" pitchFamily="2" charset="2"/>
                  <a:buChar char="q"/>
                </a:pPr>
                <a:endParaRPr lang="en-US" sz="2000" smtClean="0">
                  <a:solidFill>
                    <a:srgbClr val="000000"/>
                  </a:solidFill>
                  <a:latin typeface="TimesNewRomanPSMT"/>
                </a:endParaRPr>
              </a:p>
              <a:p>
                <a:pPr algn="ctr">
                  <a:lnSpc>
                    <a:spcPct val="150000"/>
                  </a:lnSpc>
                </a:pPr>
                <a:r>
                  <a:rPr lang="en-US" sz="1600" i="1">
                    <a:solidFill>
                      <a:srgbClr val="000000"/>
                    </a:solidFill>
                    <a:latin typeface="Arial" panose="020B0604020202020204" pitchFamily="34" charset="0"/>
                    <a:cs typeface="Arial" panose="020B0604020202020204" pitchFamily="34" charset="0"/>
                  </a:rPr>
                  <a:t>Phép chiếu hình hộp với f=0, f=1/2 và </a:t>
                </a:r>
                <a:r>
                  <a:rPr lang="en-US" sz="1600" i="1" smtClean="0">
                    <a:solidFill>
                      <a:srgbClr val="000000"/>
                    </a:solidFill>
                    <a:latin typeface="Arial" panose="020B0604020202020204" pitchFamily="34" charset="0"/>
                    <a:cs typeface="Arial" panose="020B0604020202020204" pitchFamily="34" charset="0"/>
                  </a:rPr>
                  <a:t>f=1</a:t>
                </a:r>
              </a:p>
              <a:p>
                <a:pPr marL="342900" indent="-342900">
                  <a:lnSpc>
                    <a:spcPct val="150000"/>
                  </a:lnSpc>
                  <a:buFont typeface="Wingdings" panose="05000000000000000000" pitchFamily="2" charset="2"/>
                  <a:buChar char="q"/>
                </a:pPr>
                <a:r>
                  <a:rPr lang="pl-PL" sz="2000">
                    <a:solidFill>
                      <a:srgbClr val="000000"/>
                    </a:solidFill>
                    <a:latin typeface="TimesNewRomanPSMT"/>
                  </a:rPr>
                  <a:t>Khi </a:t>
                </a:r>
                <a:r>
                  <a:rPr lang="pl-PL" sz="2000" smtClean="0">
                    <a:solidFill>
                      <a:srgbClr val="000000"/>
                    </a:solidFill>
                    <a:latin typeface="TimesNewRomanPSMT"/>
                  </a:rPr>
                  <a:t>f</a:t>
                </a:r>
                <a:r>
                  <a:rPr lang="pl-PL" sz="1100" smtClean="0">
                    <a:solidFill>
                      <a:srgbClr val="000000"/>
                    </a:solidFill>
                    <a:latin typeface="TimesNewRomanPSMT"/>
                  </a:rPr>
                  <a:t>z </a:t>
                </a:r>
                <a:r>
                  <a:rPr lang="pl-PL" sz="2000">
                    <a:solidFill>
                      <a:srgbClr val="000000"/>
                    </a:solidFill>
                    <a:latin typeface="TimesNewRomanPSMT"/>
                  </a:rPr>
                  <a:t>=1/2 </a:t>
                </a:r>
                <a:r>
                  <a:rPr lang="pl-PL" sz="2000" smtClean="0">
                    <a:solidFill>
                      <a:srgbClr val="000000"/>
                    </a:solidFill>
                    <a:latin typeface="TimesNewRomanPSMT"/>
                  </a:rPr>
                  <a:t>thì</a:t>
                </a:r>
                <a:endParaRPr lang="en-US" sz="2000" smtClean="0">
                  <a:solidFill>
                    <a:srgbClr val="000000"/>
                  </a:solidFill>
                  <a:latin typeface="TimesNewRomanPSMT"/>
                </a:endParaRPr>
              </a:p>
              <a:p>
                <a:pPr marL="342900" indent="-342900">
                  <a:lnSpc>
                    <a:spcPct val="150000"/>
                  </a:lnSpc>
                  <a:buFont typeface="Wingdings" panose="05000000000000000000" pitchFamily="2" charset="2"/>
                  <a:buChar char="q"/>
                </a:pPr>
                <a14:m>
                  <m:oMath xmlns:m="http://schemas.openxmlformats.org/officeDocument/2006/math">
                    <m:r>
                      <a:rPr lang="en-US" sz="2000" i="1" smtClean="0">
                        <a:solidFill>
                          <a:srgbClr val="000000"/>
                        </a:solidFill>
                        <a:effectLst/>
                        <a:latin typeface="Cambria Math" panose="02040503050406030204" pitchFamily="18" charset="0"/>
                        <a:ea typeface="Cambria Math" panose="02040503050406030204" pitchFamily="18" charset="0"/>
                      </a:rPr>
                      <m:t>𝜑</m:t>
                    </m:r>
                    <m:r>
                      <a:rPr lang="en-US" sz="2000" b="0" i="1" smtClean="0">
                        <a:solidFill>
                          <a:srgbClr val="000000"/>
                        </a:solidFill>
                        <a:effectLst/>
                        <a:latin typeface="Cambria Math" panose="02040503050406030204" pitchFamily="18" charset="0"/>
                        <a:ea typeface="Cambria Math" panose="02040503050406030204" pitchFamily="18" charset="0"/>
                      </a:rPr>
                      <m:t>=</m:t>
                    </m:r>
                    <m:func>
                      <m:funcPr>
                        <m:ctrlPr>
                          <a:rPr lang="en-US" sz="2000" b="0" i="1" smtClean="0">
                            <a:solidFill>
                              <a:srgbClr val="000000"/>
                            </a:solidFill>
                            <a:effectLst/>
                            <a:latin typeface="Cambria Math" panose="02040503050406030204" pitchFamily="18" charset="0"/>
                            <a:ea typeface="Cambria Math" panose="02040503050406030204" pitchFamily="18" charset="0"/>
                          </a:rPr>
                        </m:ctrlPr>
                      </m:funcPr>
                      <m:fName>
                        <m:sSup>
                          <m:sSupPr>
                            <m:ctrlPr>
                              <a:rPr lang="en-US" sz="2000" b="0" i="1" smtClean="0">
                                <a:solidFill>
                                  <a:srgbClr val="000000"/>
                                </a:solidFill>
                                <a:effectLst/>
                                <a:latin typeface="Cambria Math" panose="02040503050406030204" pitchFamily="18" charset="0"/>
                                <a:ea typeface="Cambria Math" panose="02040503050406030204" pitchFamily="18" charset="0"/>
                              </a:rPr>
                            </m:ctrlPr>
                          </m:sSupPr>
                          <m:e>
                            <m:r>
                              <m:rPr>
                                <m:sty m:val="p"/>
                              </m:rPr>
                              <a:rPr lang="en-US" sz="2000" b="0" i="0" smtClean="0">
                                <a:solidFill>
                                  <a:srgbClr val="000000"/>
                                </a:solidFill>
                                <a:effectLst/>
                                <a:latin typeface="Cambria Math" panose="02040503050406030204" pitchFamily="18" charset="0"/>
                                <a:ea typeface="Cambria Math" panose="02040503050406030204" pitchFamily="18" charset="0"/>
                              </a:rPr>
                              <m:t>sin</m:t>
                            </m:r>
                          </m:e>
                          <m:sup>
                            <m:r>
                              <a:rPr lang="en-US" sz="2000" b="0" i="1" smtClean="0">
                                <a:solidFill>
                                  <a:srgbClr val="000000"/>
                                </a:solidFill>
                                <a:effectLst/>
                                <a:latin typeface="Cambria Math" panose="02040503050406030204" pitchFamily="18" charset="0"/>
                                <a:ea typeface="Cambria Math" panose="02040503050406030204" pitchFamily="18" charset="0"/>
                              </a:rPr>
                              <m:t>−1</m:t>
                            </m:r>
                          </m:sup>
                        </m:sSup>
                      </m:fName>
                      <m:e>
                        <m:r>
                          <a:rPr lang="en-US" sz="2000" b="0" i="1" smtClean="0">
                            <a:solidFill>
                              <a:srgbClr val="000000"/>
                            </a:solidFill>
                            <a:effectLst/>
                            <a:latin typeface="Cambria Math" panose="02040503050406030204" pitchFamily="18" charset="0"/>
                            <a:ea typeface="Cambria Math" panose="02040503050406030204" pitchFamily="18" charset="0"/>
                          </a:rPr>
                          <m:t>(±</m:t>
                        </m:r>
                        <m:f>
                          <m:fPr>
                            <m:ctrlPr>
                              <a:rPr lang="en-US" sz="2000" b="0" i="1" smtClean="0">
                                <a:solidFill>
                                  <a:srgbClr val="000000"/>
                                </a:solidFill>
                                <a:effectLst/>
                                <a:latin typeface="Cambria Math" panose="02040503050406030204" pitchFamily="18" charset="0"/>
                                <a:ea typeface="Cambria Math" panose="02040503050406030204" pitchFamily="18" charset="0"/>
                              </a:rPr>
                            </m:ctrlPr>
                          </m:fPr>
                          <m:num>
                            <m:r>
                              <a:rPr lang="en-US" sz="2000" b="0" i="1" smtClean="0">
                                <a:solidFill>
                                  <a:srgbClr val="000000"/>
                                </a:solidFill>
                                <a:effectLst/>
                                <a:latin typeface="Cambria Math" panose="02040503050406030204" pitchFamily="18" charset="0"/>
                                <a:ea typeface="Cambria Math" panose="02040503050406030204" pitchFamily="18" charset="0"/>
                              </a:rPr>
                              <m:t>1</m:t>
                            </m:r>
                          </m:num>
                          <m:den>
                            <m:r>
                              <a:rPr lang="en-US" sz="2000" b="0" i="1" smtClean="0">
                                <a:solidFill>
                                  <a:srgbClr val="000000"/>
                                </a:solidFill>
                                <a:effectLst/>
                                <a:latin typeface="Cambria Math" panose="02040503050406030204" pitchFamily="18" charset="0"/>
                                <a:ea typeface="Cambria Math" panose="02040503050406030204" pitchFamily="18" charset="0"/>
                              </a:rPr>
                              <m:t>2</m:t>
                            </m:r>
                            <m:rad>
                              <m:radPr>
                                <m:degHide m:val="on"/>
                                <m:ctrlPr>
                                  <a:rPr lang="en-US" sz="2000" b="0" i="1" smtClean="0">
                                    <a:solidFill>
                                      <a:srgbClr val="000000"/>
                                    </a:solidFill>
                                    <a:effectLst/>
                                    <a:latin typeface="Cambria Math" panose="02040503050406030204" pitchFamily="18" charset="0"/>
                                    <a:ea typeface="Cambria Math" panose="02040503050406030204" pitchFamily="18" charset="0"/>
                                  </a:rPr>
                                </m:ctrlPr>
                              </m:radPr>
                              <m:deg/>
                              <m:e>
                                <m:r>
                                  <a:rPr lang="en-US" sz="2000" b="0" i="1" smtClean="0">
                                    <a:solidFill>
                                      <a:srgbClr val="000000"/>
                                    </a:solidFill>
                                    <a:effectLst/>
                                    <a:latin typeface="Cambria Math" panose="02040503050406030204" pitchFamily="18" charset="0"/>
                                    <a:ea typeface="Cambria Math" panose="02040503050406030204" pitchFamily="18" charset="0"/>
                                  </a:rPr>
                                  <m:t>2</m:t>
                                </m:r>
                              </m:e>
                            </m:rad>
                          </m:den>
                        </m:f>
                        <m:r>
                          <a:rPr lang="en-US" sz="2000" b="0" i="1" smtClean="0">
                            <a:solidFill>
                              <a:srgbClr val="000000"/>
                            </a:solidFill>
                            <a:effectLst/>
                            <a:latin typeface="Cambria Math" panose="02040503050406030204" pitchFamily="18" charset="0"/>
                            <a:ea typeface="Cambria Math" panose="02040503050406030204" pitchFamily="18" charset="0"/>
                          </a:rPr>
                          <m:t>)</m:t>
                        </m:r>
                      </m:e>
                    </m:func>
                    <m:r>
                      <a:rPr lang="en-US" sz="2000" b="0" i="1" smtClean="0">
                        <a:solidFill>
                          <a:srgbClr val="000000"/>
                        </a:solidFill>
                        <a:effectLst/>
                        <a:latin typeface="Cambria Math" panose="02040503050406030204" pitchFamily="18" charset="0"/>
                        <a:ea typeface="Cambria Math" panose="02040503050406030204" pitchFamily="18" charset="0"/>
                      </a:rPr>
                      <m:t>≈</m:t>
                    </m:r>
                    <m:func>
                      <m:funcPr>
                        <m:ctrlPr>
                          <a:rPr lang="en-US" sz="2000" b="0" i="1" smtClean="0">
                            <a:solidFill>
                              <a:srgbClr val="000000"/>
                            </a:solidFill>
                            <a:effectLst/>
                            <a:latin typeface="Cambria Math" panose="02040503050406030204" pitchFamily="18" charset="0"/>
                            <a:ea typeface="Cambria Math" panose="02040503050406030204" pitchFamily="18" charset="0"/>
                          </a:rPr>
                        </m:ctrlPr>
                      </m:funcPr>
                      <m:fName>
                        <m:sSup>
                          <m:sSupPr>
                            <m:ctrlPr>
                              <a:rPr lang="en-US" sz="2000" b="0" i="1" smtClean="0">
                                <a:solidFill>
                                  <a:srgbClr val="000000"/>
                                </a:solidFill>
                                <a:effectLst/>
                                <a:latin typeface="Cambria Math" panose="02040503050406030204" pitchFamily="18" charset="0"/>
                                <a:ea typeface="Cambria Math" panose="02040503050406030204" pitchFamily="18" charset="0"/>
                              </a:rPr>
                            </m:ctrlPr>
                          </m:sSupPr>
                          <m:e>
                            <m:r>
                              <m:rPr>
                                <m:sty m:val="p"/>
                              </m:rPr>
                              <a:rPr lang="en-US" sz="2000" b="0" i="0" smtClean="0">
                                <a:solidFill>
                                  <a:srgbClr val="000000"/>
                                </a:solidFill>
                                <a:effectLst/>
                                <a:latin typeface="Cambria Math" panose="02040503050406030204" pitchFamily="18" charset="0"/>
                                <a:ea typeface="Cambria Math" panose="02040503050406030204" pitchFamily="18" charset="0"/>
                              </a:rPr>
                              <m:t>sin</m:t>
                            </m:r>
                          </m:e>
                          <m:sup>
                            <m:r>
                              <a:rPr lang="en-US" sz="2000" b="0" i="1" smtClean="0">
                                <a:solidFill>
                                  <a:srgbClr val="000000"/>
                                </a:solidFill>
                                <a:effectLst/>
                                <a:latin typeface="Cambria Math" panose="02040503050406030204" pitchFamily="18" charset="0"/>
                                <a:ea typeface="Cambria Math" panose="02040503050406030204" pitchFamily="18" charset="0"/>
                              </a:rPr>
                              <m:t>−1</m:t>
                            </m:r>
                          </m:sup>
                        </m:sSup>
                      </m:fName>
                      <m:e>
                        <m:d>
                          <m:dPr>
                            <m:ctrlPr>
                              <a:rPr lang="en-US" sz="2000" b="0" i="1" smtClean="0">
                                <a:solidFill>
                                  <a:srgbClr val="000000"/>
                                </a:solidFill>
                                <a:effectLst/>
                                <a:latin typeface="Cambria Math" panose="02040503050406030204" pitchFamily="18" charset="0"/>
                                <a:ea typeface="Cambria Math" panose="02040503050406030204" pitchFamily="18" charset="0"/>
                              </a:rPr>
                            </m:ctrlPr>
                          </m:dPr>
                          <m:e>
                            <m:r>
                              <a:rPr lang="en-US" sz="2000" b="0" i="1" smtClean="0">
                                <a:solidFill>
                                  <a:srgbClr val="000000"/>
                                </a:solidFill>
                                <a:effectLst/>
                                <a:latin typeface="Cambria Math" panose="02040503050406030204" pitchFamily="18" charset="0"/>
                                <a:ea typeface="Cambria Math" panose="02040503050406030204" pitchFamily="18" charset="0"/>
                              </a:rPr>
                              <m:t>±0.35355</m:t>
                            </m:r>
                          </m:e>
                        </m:d>
                        <m:r>
                          <a:rPr lang="en-US" sz="2000" i="1">
                            <a:solidFill>
                              <a:srgbClr val="000000"/>
                            </a:solidFill>
                            <a:latin typeface="Cambria Math" panose="02040503050406030204" pitchFamily="18" charset="0"/>
                            <a:ea typeface="Cambria Math" panose="02040503050406030204" pitchFamily="18" charset="0"/>
                          </a:rPr>
                          <m:t>≈</m:t>
                        </m:r>
                        <m:r>
                          <a:rPr lang="en-US" sz="2000" i="1" smtClean="0">
                            <a:solidFill>
                              <a:srgbClr val="000000"/>
                            </a:solidFill>
                            <a:latin typeface="Cambria Math" panose="02040503050406030204" pitchFamily="18" charset="0"/>
                            <a:ea typeface="Cambria Math" panose="02040503050406030204" pitchFamily="18" charset="0"/>
                          </a:rPr>
                          <m:t>±</m:t>
                        </m:r>
                        <m:r>
                          <a:rPr lang="en-US" sz="2000" b="0" i="1" smtClean="0">
                            <a:solidFill>
                              <a:srgbClr val="000000"/>
                            </a:solidFill>
                            <a:latin typeface="Cambria Math" panose="02040503050406030204" pitchFamily="18" charset="0"/>
                            <a:ea typeface="Cambria Math" panose="02040503050406030204" pitchFamily="18" charset="0"/>
                          </a:rPr>
                          <m:t>20.705</m:t>
                        </m:r>
                        <m:r>
                          <a:rPr lang="en-US" sz="2000" b="0" i="1" baseline="30000" smtClean="0">
                            <a:solidFill>
                              <a:srgbClr val="000000"/>
                            </a:solidFill>
                            <a:latin typeface="Cambria Math" panose="02040503050406030204" pitchFamily="18" charset="0"/>
                            <a:ea typeface="Cambria Math" panose="02040503050406030204" pitchFamily="18" charset="0"/>
                          </a:rPr>
                          <m:t>0</m:t>
                        </m:r>
                      </m:e>
                    </m:func>
                  </m:oMath>
                </a14:m>
                <a:endParaRPr lang="en-US" sz="2000" b="0" i="0" smtClean="0">
                  <a:solidFill>
                    <a:srgbClr val="000000"/>
                  </a:solidFill>
                  <a:effectLst/>
                  <a:latin typeface="TimesNewRomanPSMT"/>
                  <a:ea typeface="Cambria Math" panose="02040503050406030204" pitchFamily="18" charset="0"/>
                </a:endParaRPr>
              </a:p>
              <a:p>
                <a:pPr marL="342900" indent="-342900">
                  <a:lnSpc>
                    <a:spcPct val="150000"/>
                  </a:lnSpc>
                  <a:buFont typeface="Wingdings" panose="05000000000000000000" pitchFamily="2" charset="2"/>
                  <a:buChar char="q"/>
                </a:pPr>
                <a14:m>
                  <m:oMath xmlns:m="http://schemas.openxmlformats.org/officeDocument/2006/math">
                    <m:r>
                      <a:rPr lang="en-US" sz="2000" i="1" smtClean="0">
                        <a:solidFill>
                          <a:srgbClr val="000000"/>
                        </a:solidFill>
                        <a:effectLst/>
                        <a:latin typeface="Cambria Math" panose="02040503050406030204" pitchFamily="18" charset="0"/>
                        <a:ea typeface="Cambria Math" panose="02040503050406030204" pitchFamily="18" charset="0"/>
                      </a:rPr>
                      <m:t>∅</m:t>
                    </m:r>
                    <m:r>
                      <a:rPr lang="en-US" sz="2000" b="0" i="1" smtClean="0">
                        <a:solidFill>
                          <a:srgbClr val="000000"/>
                        </a:solidFill>
                        <a:effectLst/>
                        <a:latin typeface="Cambria Math" panose="02040503050406030204" pitchFamily="18" charset="0"/>
                        <a:ea typeface="Cambria Math" panose="02040503050406030204" pitchFamily="18" charset="0"/>
                      </a:rPr>
                      <m:t>=</m:t>
                    </m:r>
                    <m:func>
                      <m:funcPr>
                        <m:ctrlPr>
                          <a:rPr lang="en-US" sz="2000" b="0" i="1" smtClean="0">
                            <a:solidFill>
                              <a:srgbClr val="000000"/>
                            </a:solidFill>
                            <a:effectLst/>
                            <a:latin typeface="Cambria Math" panose="02040503050406030204" pitchFamily="18" charset="0"/>
                            <a:ea typeface="Cambria Math" panose="02040503050406030204" pitchFamily="18" charset="0"/>
                          </a:rPr>
                        </m:ctrlPr>
                      </m:funcPr>
                      <m:fName>
                        <m:sSup>
                          <m:sSupPr>
                            <m:ctrlPr>
                              <a:rPr lang="en-US" sz="2000" b="0" i="1" smtClean="0">
                                <a:solidFill>
                                  <a:srgbClr val="000000"/>
                                </a:solidFill>
                                <a:effectLst/>
                                <a:latin typeface="Cambria Math" panose="02040503050406030204" pitchFamily="18" charset="0"/>
                                <a:ea typeface="Cambria Math" panose="02040503050406030204" pitchFamily="18" charset="0"/>
                              </a:rPr>
                            </m:ctrlPr>
                          </m:sSupPr>
                          <m:e>
                            <m:r>
                              <m:rPr>
                                <m:sty m:val="p"/>
                              </m:rPr>
                              <a:rPr lang="en-US" sz="2000" b="0" i="0" smtClean="0">
                                <a:solidFill>
                                  <a:srgbClr val="000000"/>
                                </a:solidFill>
                                <a:effectLst/>
                                <a:latin typeface="Cambria Math" panose="02040503050406030204" pitchFamily="18" charset="0"/>
                                <a:ea typeface="Cambria Math" panose="02040503050406030204" pitchFamily="18" charset="0"/>
                              </a:rPr>
                              <m:t>sin</m:t>
                            </m:r>
                          </m:e>
                          <m:sup>
                            <m:r>
                              <a:rPr lang="en-US" sz="2000" b="0" i="1" smtClean="0">
                                <a:solidFill>
                                  <a:srgbClr val="000000"/>
                                </a:solidFill>
                                <a:effectLst/>
                                <a:latin typeface="Cambria Math" panose="02040503050406030204" pitchFamily="18" charset="0"/>
                                <a:ea typeface="Cambria Math" panose="02040503050406030204" pitchFamily="18" charset="0"/>
                              </a:rPr>
                              <m:t>−1</m:t>
                            </m:r>
                          </m:sup>
                        </m:sSup>
                      </m:fName>
                      <m:e>
                        <m:r>
                          <a:rPr lang="en-US" sz="2000" b="0" i="1" smtClean="0">
                            <a:solidFill>
                              <a:srgbClr val="000000"/>
                            </a:solidFill>
                            <a:effectLst/>
                            <a:latin typeface="Cambria Math" panose="02040503050406030204" pitchFamily="18" charset="0"/>
                            <a:ea typeface="Cambria Math" panose="02040503050406030204" pitchFamily="18" charset="0"/>
                          </a:rPr>
                          <m:t>(±</m:t>
                        </m:r>
                        <m:f>
                          <m:fPr>
                            <m:ctrlPr>
                              <a:rPr lang="en-US" sz="2000" b="0" i="1" smtClean="0">
                                <a:solidFill>
                                  <a:srgbClr val="000000"/>
                                </a:solidFill>
                                <a:effectLst/>
                                <a:latin typeface="Cambria Math" panose="02040503050406030204" pitchFamily="18" charset="0"/>
                                <a:ea typeface="Cambria Math" panose="02040503050406030204" pitchFamily="18" charset="0"/>
                              </a:rPr>
                            </m:ctrlPr>
                          </m:fPr>
                          <m:num>
                            <m:r>
                              <a:rPr lang="en-US" sz="2000" b="0" i="1" smtClean="0">
                                <a:solidFill>
                                  <a:srgbClr val="000000"/>
                                </a:solidFill>
                                <a:effectLst/>
                                <a:latin typeface="Cambria Math" panose="02040503050406030204" pitchFamily="18" charset="0"/>
                                <a:ea typeface="Cambria Math" panose="02040503050406030204" pitchFamily="18" charset="0"/>
                              </a:rPr>
                              <m:t>1/2</m:t>
                            </m:r>
                          </m:num>
                          <m:den>
                            <m:rad>
                              <m:radPr>
                                <m:degHide m:val="on"/>
                                <m:ctrlPr>
                                  <a:rPr lang="en-US" sz="2000" b="0" i="1" smtClean="0">
                                    <a:solidFill>
                                      <a:srgbClr val="000000"/>
                                    </a:solidFill>
                                    <a:effectLst/>
                                    <a:latin typeface="Cambria Math" panose="02040503050406030204" pitchFamily="18" charset="0"/>
                                    <a:ea typeface="Cambria Math" panose="02040503050406030204" pitchFamily="18" charset="0"/>
                                  </a:rPr>
                                </m:ctrlPr>
                              </m:radPr>
                              <m:deg/>
                              <m:e>
                                <m:r>
                                  <a:rPr lang="en-US" sz="2000" b="0" i="1" smtClean="0">
                                    <a:solidFill>
                                      <a:srgbClr val="000000"/>
                                    </a:solidFill>
                                    <a:effectLst/>
                                    <a:latin typeface="Cambria Math" panose="02040503050406030204" pitchFamily="18" charset="0"/>
                                    <a:ea typeface="Cambria Math" panose="02040503050406030204" pitchFamily="18" charset="0"/>
                                  </a:rPr>
                                  <m:t>7/4</m:t>
                                </m:r>
                              </m:e>
                            </m:rad>
                          </m:den>
                        </m:f>
                        <m:r>
                          <a:rPr lang="en-US" sz="2000" b="0" i="1" smtClean="0">
                            <a:solidFill>
                              <a:srgbClr val="000000"/>
                            </a:solidFill>
                            <a:effectLst/>
                            <a:latin typeface="Cambria Math" panose="02040503050406030204" pitchFamily="18" charset="0"/>
                            <a:ea typeface="Cambria Math" panose="02040503050406030204" pitchFamily="18" charset="0"/>
                          </a:rPr>
                          <m:t>)</m:t>
                        </m:r>
                      </m:e>
                    </m:func>
                    <m:r>
                      <a:rPr lang="en-US" sz="2000" i="1">
                        <a:solidFill>
                          <a:srgbClr val="000000"/>
                        </a:solidFill>
                        <a:latin typeface="Cambria Math" panose="02040503050406030204" pitchFamily="18" charset="0"/>
                        <a:ea typeface="Cambria Math" panose="02040503050406030204" pitchFamily="18" charset="0"/>
                      </a:rPr>
                      <m:t>≈</m:t>
                    </m:r>
                    <m:func>
                      <m:funcPr>
                        <m:ctrlPr>
                          <a:rPr lang="en-US" sz="2000" i="1">
                            <a:solidFill>
                              <a:srgbClr val="000000"/>
                            </a:solidFill>
                            <a:latin typeface="Cambria Math" panose="02040503050406030204" pitchFamily="18" charset="0"/>
                            <a:ea typeface="Cambria Math" panose="02040503050406030204" pitchFamily="18" charset="0"/>
                          </a:rPr>
                        </m:ctrlPr>
                      </m:funcPr>
                      <m:fName>
                        <m:sSup>
                          <m:sSupPr>
                            <m:ctrlPr>
                              <a:rPr lang="en-US" sz="2000" i="1">
                                <a:solidFill>
                                  <a:srgbClr val="000000"/>
                                </a:solidFill>
                                <a:latin typeface="Cambria Math" panose="02040503050406030204" pitchFamily="18" charset="0"/>
                                <a:ea typeface="Cambria Math" panose="02040503050406030204" pitchFamily="18" charset="0"/>
                              </a:rPr>
                            </m:ctrlPr>
                          </m:sSupPr>
                          <m:e>
                            <m:r>
                              <m:rPr>
                                <m:sty m:val="p"/>
                              </m:rPr>
                              <a:rPr lang="en-US" sz="2000">
                                <a:solidFill>
                                  <a:srgbClr val="000000"/>
                                </a:solidFill>
                                <a:latin typeface="Cambria Math" panose="02040503050406030204" pitchFamily="18" charset="0"/>
                                <a:ea typeface="Cambria Math" panose="02040503050406030204" pitchFamily="18" charset="0"/>
                              </a:rPr>
                              <m:t>sin</m:t>
                            </m:r>
                          </m:e>
                          <m:sup>
                            <m:r>
                              <a:rPr lang="en-US" sz="2000" i="1">
                                <a:solidFill>
                                  <a:srgbClr val="000000"/>
                                </a:solidFill>
                                <a:latin typeface="Cambria Math" panose="02040503050406030204" pitchFamily="18" charset="0"/>
                                <a:ea typeface="Cambria Math" panose="02040503050406030204" pitchFamily="18" charset="0"/>
                              </a:rPr>
                              <m:t>−1</m:t>
                            </m:r>
                          </m:sup>
                        </m:sSup>
                      </m:fName>
                      <m:e>
                        <m:d>
                          <m:dPr>
                            <m:ctrlPr>
                              <a:rPr lang="en-US" sz="2000" i="1">
                                <a:solidFill>
                                  <a:srgbClr val="000000"/>
                                </a:solidFill>
                                <a:latin typeface="Cambria Math" panose="02040503050406030204" pitchFamily="18" charset="0"/>
                                <a:ea typeface="Cambria Math" panose="02040503050406030204" pitchFamily="18" charset="0"/>
                              </a:rPr>
                            </m:ctrlPr>
                          </m:dPr>
                          <m:e>
                            <m:r>
                              <a:rPr lang="en-US" sz="2000" i="1">
                                <a:solidFill>
                                  <a:srgbClr val="000000"/>
                                </a:solidFill>
                                <a:latin typeface="Cambria Math" panose="02040503050406030204" pitchFamily="18" charset="0"/>
                                <a:ea typeface="Cambria Math" panose="02040503050406030204" pitchFamily="18" charset="0"/>
                              </a:rPr>
                              <m:t>±0.3</m:t>
                            </m:r>
                            <m:r>
                              <a:rPr lang="en-US" sz="2000" b="0" i="1" smtClean="0">
                                <a:solidFill>
                                  <a:srgbClr val="000000"/>
                                </a:solidFill>
                                <a:latin typeface="Cambria Math" panose="02040503050406030204" pitchFamily="18" charset="0"/>
                                <a:ea typeface="Cambria Math" panose="02040503050406030204" pitchFamily="18" charset="0"/>
                              </a:rPr>
                              <m:t>78</m:t>
                            </m:r>
                          </m:e>
                        </m:d>
                        <m:r>
                          <a:rPr lang="en-US" sz="2000" i="1">
                            <a:solidFill>
                              <a:srgbClr val="000000"/>
                            </a:solidFill>
                            <a:latin typeface="Cambria Math" panose="02040503050406030204" pitchFamily="18" charset="0"/>
                            <a:ea typeface="Cambria Math" panose="02040503050406030204" pitchFamily="18" charset="0"/>
                          </a:rPr>
                          <m:t>≈±2</m:t>
                        </m:r>
                        <m:r>
                          <a:rPr lang="en-US" sz="2000" b="0" i="1" smtClean="0">
                            <a:solidFill>
                              <a:srgbClr val="000000"/>
                            </a:solidFill>
                            <a:latin typeface="Cambria Math" panose="02040503050406030204" pitchFamily="18" charset="0"/>
                            <a:ea typeface="Cambria Math" panose="02040503050406030204" pitchFamily="18" charset="0"/>
                          </a:rPr>
                          <m:t>2</m:t>
                        </m:r>
                        <m:r>
                          <a:rPr lang="en-US" sz="2000" i="1">
                            <a:solidFill>
                              <a:srgbClr val="000000"/>
                            </a:solidFill>
                            <a:latin typeface="Cambria Math" panose="02040503050406030204" pitchFamily="18" charset="0"/>
                            <a:ea typeface="Cambria Math" panose="02040503050406030204" pitchFamily="18" charset="0"/>
                          </a:rPr>
                          <m:t>.</m:t>
                        </m:r>
                        <m:r>
                          <a:rPr lang="en-US" sz="2000" b="0" i="1" smtClean="0">
                            <a:solidFill>
                              <a:srgbClr val="000000"/>
                            </a:solidFill>
                            <a:latin typeface="Cambria Math" panose="02040503050406030204" pitchFamily="18" charset="0"/>
                            <a:ea typeface="Cambria Math" panose="02040503050406030204" pitchFamily="18" charset="0"/>
                          </a:rPr>
                          <m:t>208</m:t>
                        </m:r>
                        <m:r>
                          <a:rPr lang="en-US" sz="2000" i="1" baseline="30000">
                            <a:solidFill>
                              <a:srgbClr val="000000"/>
                            </a:solidFill>
                            <a:latin typeface="Cambria Math" panose="02040503050406030204" pitchFamily="18" charset="0"/>
                            <a:ea typeface="Cambria Math" panose="02040503050406030204" pitchFamily="18" charset="0"/>
                          </a:rPr>
                          <m:t>0</m:t>
                        </m:r>
                      </m:e>
                    </m:func>
                  </m:oMath>
                </a14:m>
                <a:endParaRPr lang="en-US" sz="2000" i="0" smtClean="0">
                  <a:solidFill>
                    <a:srgbClr val="000000"/>
                  </a:solidFill>
                  <a:effectLst/>
                  <a:latin typeface="TimesNewRomanPSMT"/>
                </a:endParaRPr>
              </a:p>
            </p:txBody>
          </p:sp>
        </mc:Choice>
        <mc:Fallback xmlns="">
          <p:sp>
            <p:nvSpPr>
              <p:cNvPr id="5" name="Rectangle 4"/>
              <p:cNvSpPr>
                <a:spLocks noRot="1" noChangeAspect="1" noMove="1" noResize="1" noEditPoints="1" noAdjustHandles="1" noChangeArrowheads="1" noChangeShapeType="1" noTextEdit="1"/>
              </p:cNvSpPr>
              <p:nvPr/>
            </p:nvSpPr>
            <p:spPr>
              <a:xfrm>
                <a:off x="1457969" y="1724543"/>
                <a:ext cx="9779000" cy="4684296"/>
              </a:xfrm>
              <a:prstGeom prst="rect">
                <a:avLst/>
              </a:prstGeom>
              <a:blipFill rotWithShape="0">
                <a:blip r:embed="rId3"/>
                <a:stretch>
                  <a:fillRect l="-561"/>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3954462" y="2398712"/>
            <a:ext cx="4562475" cy="1400175"/>
          </a:xfrm>
          <a:prstGeom prst="rect">
            <a:avLst/>
          </a:prstGeom>
        </p:spPr>
      </p:pic>
    </p:spTree>
    <p:extLst>
      <p:ext uri="{BB962C8B-B14F-4D97-AF65-F5344CB8AC3E}">
        <p14:creationId xmlns:p14="http://schemas.microsoft.com/office/powerpoint/2010/main" val="22295332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52" y="373318"/>
            <a:ext cx="7870295" cy="461665"/>
          </a:xfrm>
          <a:prstGeom prst="rect">
            <a:avLst/>
          </a:prstGeom>
          <a:noFill/>
        </p:spPr>
        <p:txBody>
          <a:bodyPr wrap="none" lIns="91440" tIns="45720" rIns="91440" bIns="45720">
            <a:spAutoFit/>
          </a:bodyPr>
          <a:lstStyle/>
          <a:p>
            <a:pPr algn="ctr"/>
            <a:r>
              <a:rPr lang="en-US" sz="2400" b="1" smtClean="0">
                <a:latin typeface="Arial" panose="020B0604020202020204" pitchFamily="34" charset="0"/>
                <a:cs typeface="Arial" panose="020B0604020202020204" pitchFamily="34" charset="0"/>
              </a:rPr>
              <a:t>5.3. </a:t>
            </a:r>
            <a:r>
              <a:rPr lang="fr-FR" sz="2400" b="1" i="0" smtClean="0">
                <a:solidFill>
                  <a:srgbClr val="000000"/>
                </a:solidFill>
                <a:effectLst/>
                <a:latin typeface="TimesNewRomanPS-BoldMT"/>
              </a:rPr>
              <a:t>PHÉP CHIẾU SONG SONG (Parallel Projections )</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926547"/>
            <a:ext cx="9672338" cy="452432"/>
          </a:xfrm>
          <a:prstGeom prst="rect">
            <a:avLst/>
          </a:prstGeom>
        </p:spPr>
        <p:txBody>
          <a:bodyPr wrap="square">
            <a:spAutoFit/>
          </a:bodyPr>
          <a:lstStyle/>
          <a:p>
            <a:pPr>
              <a:lnSpc>
                <a:spcPct val="130000"/>
              </a:lnSpc>
            </a:pPr>
            <a:r>
              <a:rPr lang="en-US" b="1" i="0" smtClean="0">
                <a:solidFill>
                  <a:srgbClr val="000000"/>
                </a:solidFill>
                <a:effectLst/>
                <a:latin typeface="Arial" panose="020B0604020202020204" pitchFamily="34" charset="0"/>
                <a:cs typeface="Arial" panose="020B0604020202020204" pitchFamily="34" charset="0"/>
              </a:rPr>
              <a:t>5.3.2.2. </a:t>
            </a:r>
            <a:r>
              <a:rPr lang="en-US" b="1" i="1" smtClean="0">
                <a:solidFill>
                  <a:srgbClr val="000000"/>
                </a:solidFill>
                <a:effectLst/>
                <a:latin typeface="TimesNewRomanPS-BoldItalicMT"/>
              </a:rPr>
              <a:t>Phép chiếu </a:t>
            </a:r>
            <a:r>
              <a:rPr lang="en-US" b="1" i="1" smtClean="0"/>
              <a:t>Isometric</a:t>
            </a:r>
            <a:endParaRPr lang="en-US" b="1" i="0" smtClean="0">
              <a:solidFill>
                <a:srgbClr val="000000"/>
              </a:solidFill>
              <a:effectLst/>
              <a:latin typeface="TimesNewRomanPS-BoldMT"/>
            </a:endParaRPr>
          </a:p>
        </p:txBody>
      </p:sp>
      <mc:AlternateContent xmlns:mc="http://schemas.openxmlformats.org/markup-compatibility/2006" xmlns:a14="http://schemas.microsoft.com/office/drawing/2010/main">
        <mc:Choice Requires="a14">
          <p:sp>
            <p:nvSpPr>
              <p:cNvPr id="5" name="Rectangle 4"/>
              <p:cNvSpPr/>
              <p:nvPr/>
            </p:nvSpPr>
            <p:spPr>
              <a:xfrm>
                <a:off x="1457969" y="1378979"/>
                <a:ext cx="9779000" cy="5381666"/>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smtClean="0">
                    <a:solidFill>
                      <a:srgbClr val="000000"/>
                    </a:solidFill>
                    <a:latin typeface="TimesNewRomanPSMT"/>
                  </a:rPr>
                  <a:t>Là phép chiếu trục lượng mà ở đó hệ số co cạnh trên 3 trục là bằng nhau.</a:t>
                </a:r>
                <a:endParaRPr lang="en-US" sz="2000" smtClean="0">
                  <a:solidFill>
                    <a:srgbClr val="000000"/>
                  </a:solidFill>
                  <a:latin typeface="TimesNewRomanPSMT"/>
                </a:endParaRPr>
              </a:p>
              <a:p>
                <a:pPr marL="342900" indent="-342900">
                  <a:lnSpc>
                    <a:spcPct val="150000"/>
                  </a:lnSpc>
                  <a:buFont typeface="Wingdings" panose="05000000000000000000" pitchFamily="2" charset="2"/>
                  <a:buChar char="q"/>
                </a:pPr>
                <a:r>
                  <a:rPr lang="vi-VN" sz="2000" smtClean="0">
                    <a:solidFill>
                      <a:srgbClr val="000000"/>
                    </a:solidFill>
                    <a:latin typeface="TimesNewRomanPSMT"/>
                  </a:rPr>
                  <a:t>Góc </a:t>
                </a:r>
                <a:r>
                  <a:rPr lang="vi-VN" sz="2000">
                    <a:solidFill>
                      <a:srgbClr val="000000"/>
                    </a:solidFill>
                    <a:latin typeface="TimesNewRomanPSMT"/>
                  </a:rPr>
                  <a:t>quay tương ứng là </a:t>
                </a:r>
                <a:r>
                  <a:rPr lang="vi-VN" sz="2000" smtClean="0">
                    <a:solidFill>
                      <a:srgbClr val="000000"/>
                    </a:solidFill>
                    <a:latin typeface="TimesNewRomanPSMT"/>
                  </a:rPr>
                  <a:t>35.2</a:t>
                </a:r>
                <a:r>
                  <a:rPr lang="en-US" sz="2000" smtClean="0">
                    <a:solidFill>
                      <a:srgbClr val="000000"/>
                    </a:solidFill>
                    <a:latin typeface="TimesNewRomanPSMT"/>
                  </a:rPr>
                  <a:t>6</a:t>
                </a:r>
                <a:r>
                  <a:rPr lang="en-US" sz="2000" baseline="30000" smtClean="0">
                    <a:solidFill>
                      <a:srgbClr val="000000"/>
                    </a:solidFill>
                    <a:latin typeface="TimesNewRomanPSMT"/>
                  </a:rPr>
                  <a:t>0</a:t>
                </a:r>
                <a:r>
                  <a:rPr lang="en-US" sz="1100" smtClean="0">
                    <a:solidFill>
                      <a:srgbClr val="000000"/>
                    </a:solidFill>
                    <a:latin typeface="TimesNewRomanPSMT"/>
                  </a:rPr>
                  <a:t> </a:t>
                </a:r>
                <a:r>
                  <a:rPr lang="vi-VN" sz="2000" smtClean="0">
                    <a:solidFill>
                      <a:srgbClr val="000000"/>
                    </a:solidFill>
                    <a:latin typeface="TimesNewRomanPSMT"/>
                  </a:rPr>
                  <a:t>và 4</a:t>
                </a:r>
                <a:r>
                  <a:rPr lang="en-US" sz="2000" smtClean="0">
                    <a:solidFill>
                      <a:srgbClr val="000000"/>
                    </a:solidFill>
                    <a:latin typeface="TimesNewRomanPSMT"/>
                  </a:rPr>
                  <a:t>5</a:t>
                </a:r>
                <a:r>
                  <a:rPr lang="en-US" sz="2000" baseline="30000" smtClean="0">
                    <a:solidFill>
                      <a:srgbClr val="000000"/>
                    </a:solidFill>
                    <a:latin typeface="TimesNewRomanPSMT"/>
                  </a:rPr>
                  <a:t>0</a:t>
                </a:r>
                <a:r>
                  <a:rPr lang="vi-VN" sz="1100" smtClean="0">
                    <a:solidFill>
                      <a:srgbClr val="000000"/>
                    </a:solidFill>
                    <a:latin typeface="TimesNewRomanPSMT"/>
                  </a:rPr>
                  <a:t> </a:t>
                </a:r>
                <a:r>
                  <a:rPr lang="en-US" sz="1100" smtClean="0">
                    <a:solidFill>
                      <a:srgbClr val="000000"/>
                    </a:solidFill>
                    <a:latin typeface="TimesNewRomanPSMT"/>
                  </a:rPr>
                  <a:t> </a:t>
                </a:r>
              </a:p>
              <a:p>
                <a:pPr marL="342900" indent="-342900">
                  <a:lnSpc>
                    <a:spcPct val="150000"/>
                  </a:lnSpc>
                  <a:buFont typeface="Wingdings" panose="05000000000000000000" pitchFamily="2" charset="2"/>
                  <a:buChar char="q"/>
                </a:pPr>
                <a:r>
                  <a:rPr lang="vi-VN" sz="2000" smtClean="0">
                    <a:solidFill>
                      <a:srgbClr val="000000"/>
                    </a:solidFill>
                    <a:latin typeface="TimesNewRomanPSMT"/>
                  </a:rPr>
                  <a:t>Được </a:t>
                </a:r>
                <a:r>
                  <a:rPr lang="vi-VN" sz="2000">
                    <a:solidFill>
                      <a:srgbClr val="000000"/>
                    </a:solidFill>
                    <a:latin typeface="TimesNewRomanPSMT"/>
                  </a:rPr>
                  <a:t>ứng dụng nhiều trong việc xây dựng các góc quan sát chuẩn cho đối tượng trong </a:t>
                </a:r>
                <a:r>
                  <a:rPr lang="vi-VN" sz="2000" smtClean="0">
                    <a:solidFill>
                      <a:srgbClr val="000000"/>
                    </a:solidFill>
                    <a:latin typeface="TimesNewRomanPSMT"/>
                  </a:rPr>
                  <a:t>các</a:t>
                </a:r>
                <a:r>
                  <a:rPr lang="en-US" sz="2000" smtClean="0">
                    <a:solidFill>
                      <a:srgbClr val="000000"/>
                    </a:solidFill>
                    <a:latin typeface="TimesNewRomanPSMT"/>
                  </a:rPr>
                  <a:t> </a:t>
                </a:r>
                <a:r>
                  <a:rPr lang="vi-VN" sz="2000" smtClean="0">
                    <a:solidFill>
                      <a:srgbClr val="000000"/>
                    </a:solidFill>
                    <a:latin typeface="TimesNewRomanPSMT"/>
                  </a:rPr>
                  <a:t>hệ </a:t>
                </a:r>
                <a:r>
                  <a:rPr lang="vi-VN" sz="2000">
                    <a:solidFill>
                      <a:srgbClr val="000000"/>
                    </a:solidFill>
                    <a:latin typeface="TimesNewRomanPSMT"/>
                  </a:rPr>
                  <a:t>soạn thảo đồ hoạ</a:t>
                </a:r>
                <a:r>
                  <a:rPr lang="vi-VN" sz="2000" smtClean="0">
                    <a:solidFill>
                      <a:srgbClr val="000000"/>
                    </a:solidFill>
                    <a:latin typeface="TimesNewRomanPSMT"/>
                  </a:rPr>
                  <a:t>.</a:t>
                </a:r>
                <a:endParaRPr lang="en-US" sz="2000" smtClean="0">
                  <a:solidFill>
                    <a:srgbClr val="000000"/>
                  </a:solidFill>
                  <a:latin typeface="TimesNewRomanPSMT"/>
                </a:endParaRPr>
              </a:p>
              <a:p>
                <a:pPr marL="342900" indent="-342900">
                  <a:lnSpc>
                    <a:spcPct val="150000"/>
                  </a:lnSpc>
                  <a:buFont typeface="Wingdings" panose="05000000000000000000" pitchFamily="2" charset="2"/>
                  <a:buChar char="q"/>
                </a:pPr>
                <a14:m>
                  <m:oMath xmlns:m="http://schemas.openxmlformats.org/officeDocument/2006/math">
                    <m:func>
                      <m:funcPr>
                        <m:ctrlPr>
                          <a:rPr lang="en-US" sz="2000" i="1" smtClean="0">
                            <a:solidFill>
                              <a:srgbClr val="000000"/>
                            </a:solidFill>
                            <a:effectLst/>
                            <a:latin typeface="Cambria Math" panose="02040503050406030204" pitchFamily="18" charset="0"/>
                          </a:rPr>
                        </m:ctrlPr>
                      </m:funcPr>
                      <m:fName>
                        <m:sSup>
                          <m:sSupPr>
                            <m:ctrlPr>
                              <a:rPr lang="en-US" sz="2000" i="1" smtClean="0">
                                <a:solidFill>
                                  <a:srgbClr val="000000"/>
                                </a:solidFill>
                                <a:effectLst/>
                                <a:latin typeface="Cambria Math" panose="02040503050406030204" pitchFamily="18" charset="0"/>
                              </a:rPr>
                            </m:ctrlPr>
                          </m:sSupPr>
                          <m:e>
                            <m:r>
                              <m:rPr>
                                <m:sty m:val="p"/>
                              </m:rPr>
                              <a:rPr lang="en-US" sz="2000" i="0" smtClean="0">
                                <a:solidFill>
                                  <a:srgbClr val="000000"/>
                                </a:solidFill>
                                <a:effectLst/>
                                <a:latin typeface="Cambria Math" panose="02040503050406030204" pitchFamily="18" charset="0"/>
                              </a:rPr>
                              <m:t>sin</m:t>
                            </m:r>
                          </m:e>
                          <m:sup>
                            <m:r>
                              <a:rPr lang="en-US" sz="2000" b="0" i="1" smtClean="0">
                                <a:solidFill>
                                  <a:srgbClr val="000000"/>
                                </a:solidFill>
                                <a:effectLst/>
                                <a:latin typeface="Cambria Math" panose="02040503050406030204" pitchFamily="18" charset="0"/>
                              </a:rPr>
                              <m:t>2</m:t>
                            </m:r>
                          </m:sup>
                        </m:sSup>
                      </m:fName>
                      <m:e>
                        <m:r>
                          <a:rPr lang="en-US" sz="2000" i="1" smtClean="0">
                            <a:solidFill>
                              <a:srgbClr val="000000"/>
                            </a:solidFill>
                            <a:effectLst/>
                            <a:latin typeface="Cambria Math" panose="02040503050406030204" pitchFamily="18" charset="0"/>
                            <a:ea typeface="Cambria Math" panose="02040503050406030204" pitchFamily="18" charset="0"/>
                          </a:rPr>
                          <m:t>∅</m:t>
                        </m:r>
                        <m:r>
                          <a:rPr lang="en-US" sz="2000" b="0" i="1" smtClean="0">
                            <a:solidFill>
                              <a:srgbClr val="000000"/>
                            </a:solidFill>
                            <a:effectLst/>
                            <a:latin typeface="Cambria Math" panose="02040503050406030204" pitchFamily="18" charset="0"/>
                            <a:ea typeface="Cambria Math" panose="02040503050406030204" pitchFamily="18" charset="0"/>
                          </a:rPr>
                          <m:t>=</m:t>
                        </m:r>
                        <m:f>
                          <m:fPr>
                            <m:ctrlPr>
                              <a:rPr lang="en-US" sz="2000" b="0" i="1" smtClean="0">
                                <a:solidFill>
                                  <a:srgbClr val="000000"/>
                                </a:solidFill>
                                <a:effectLst/>
                                <a:latin typeface="Cambria Math" panose="02040503050406030204" pitchFamily="18" charset="0"/>
                                <a:ea typeface="Cambria Math" panose="02040503050406030204" pitchFamily="18" charset="0"/>
                              </a:rPr>
                            </m:ctrlPr>
                          </m:fPr>
                          <m:num>
                            <m:r>
                              <a:rPr lang="en-US" sz="2000" b="0" i="1" smtClean="0">
                                <a:solidFill>
                                  <a:srgbClr val="000000"/>
                                </a:solidFill>
                                <a:effectLst/>
                                <a:latin typeface="Cambria Math" panose="02040503050406030204" pitchFamily="18" charset="0"/>
                                <a:ea typeface="Cambria Math" panose="02040503050406030204" pitchFamily="18" charset="0"/>
                              </a:rPr>
                              <m:t>1−2</m:t>
                            </m:r>
                            <m:func>
                              <m:funcPr>
                                <m:ctrlPr>
                                  <a:rPr lang="en-US" sz="2000" b="0" i="1" smtClean="0">
                                    <a:solidFill>
                                      <a:srgbClr val="000000"/>
                                    </a:solidFill>
                                    <a:effectLst/>
                                    <a:latin typeface="Cambria Math" panose="02040503050406030204" pitchFamily="18" charset="0"/>
                                    <a:ea typeface="Cambria Math" panose="02040503050406030204" pitchFamily="18" charset="0"/>
                                  </a:rPr>
                                </m:ctrlPr>
                              </m:funcPr>
                              <m:fName>
                                <m:sSup>
                                  <m:sSupPr>
                                    <m:ctrlPr>
                                      <a:rPr lang="en-US" sz="2000" b="0" i="1" smtClean="0">
                                        <a:solidFill>
                                          <a:srgbClr val="000000"/>
                                        </a:solidFill>
                                        <a:effectLst/>
                                        <a:latin typeface="Cambria Math" panose="02040503050406030204" pitchFamily="18" charset="0"/>
                                        <a:ea typeface="Cambria Math" panose="02040503050406030204" pitchFamily="18" charset="0"/>
                                      </a:rPr>
                                    </m:ctrlPr>
                                  </m:sSupPr>
                                  <m:e>
                                    <m:r>
                                      <m:rPr>
                                        <m:sty m:val="p"/>
                                      </m:rPr>
                                      <a:rPr lang="en-US" sz="2000" b="0" i="0" smtClean="0">
                                        <a:solidFill>
                                          <a:srgbClr val="000000"/>
                                        </a:solidFill>
                                        <a:effectLst/>
                                        <a:latin typeface="Cambria Math" panose="02040503050406030204" pitchFamily="18" charset="0"/>
                                        <a:ea typeface="Cambria Math" panose="02040503050406030204" pitchFamily="18" charset="0"/>
                                      </a:rPr>
                                      <m:t>sin</m:t>
                                    </m:r>
                                  </m:e>
                                  <m:sup>
                                    <m:r>
                                      <a:rPr lang="en-US" sz="2000" b="0" i="1" smtClean="0">
                                        <a:solidFill>
                                          <a:srgbClr val="000000"/>
                                        </a:solidFill>
                                        <a:effectLst/>
                                        <a:latin typeface="Cambria Math" panose="02040503050406030204" pitchFamily="18" charset="0"/>
                                        <a:ea typeface="Cambria Math" panose="02040503050406030204" pitchFamily="18" charset="0"/>
                                      </a:rPr>
                                      <m:t>2</m:t>
                                    </m:r>
                                  </m:sup>
                                </m:sSup>
                              </m:fName>
                              <m:e>
                                <m:r>
                                  <a:rPr lang="en-US" sz="2000" b="0" i="1" smtClean="0">
                                    <a:solidFill>
                                      <a:srgbClr val="000000"/>
                                    </a:solidFill>
                                    <a:effectLst/>
                                    <a:latin typeface="Cambria Math" panose="02040503050406030204" pitchFamily="18" charset="0"/>
                                    <a:ea typeface="Cambria Math" panose="02040503050406030204" pitchFamily="18" charset="0"/>
                                  </a:rPr>
                                  <m:t>𝜑</m:t>
                                </m:r>
                              </m:e>
                            </m:func>
                          </m:num>
                          <m:den>
                            <m:r>
                              <a:rPr lang="en-US" sz="2000" b="0" i="1" smtClean="0">
                                <a:solidFill>
                                  <a:srgbClr val="000000"/>
                                </a:solidFill>
                                <a:effectLst/>
                                <a:latin typeface="Cambria Math" panose="02040503050406030204" pitchFamily="18" charset="0"/>
                                <a:ea typeface="Cambria Math" panose="02040503050406030204" pitchFamily="18" charset="0"/>
                              </a:rPr>
                              <m:t>1−</m:t>
                            </m:r>
                            <m:func>
                              <m:funcPr>
                                <m:ctrlPr>
                                  <a:rPr lang="en-US" sz="2000" b="0" i="1" smtClean="0">
                                    <a:solidFill>
                                      <a:srgbClr val="000000"/>
                                    </a:solidFill>
                                    <a:effectLst/>
                                    <a:latin typeface="Cambria Math" panose="02040503050406030204" pitchFamily="18" charset="0"/>
                                    <a:ea typeface="Cambria Math" panose="02040503050406030204" pitchFamily="18" charset="0"/>
                                  </a:rPr>
                                </m:ctrlPr>
                              </m:funcPr>
                              <m:fName>
                                <m:sSup>
                                  <m:sSupPr>
                                    <m:ctrlPr>
                                      <a:rPr lang="en-US" sz="2000" b="0" i="1" smtClean="0">
                                        <a:solidFill>
                                          <a:srgbClr val="000000"/>
                                        </a:solidFill>
                                        <a:effectLst/>
                                        <a:latin typeface="Cambria Math" panose="02040503050406030204" pitchFamily="18" charset="0"/>
                                        <a:ea typeface="Cambria Math" panose="02040503050406030204" pitchFamily="18" charset="0"/>
                                      </a:rPr>
                                    </m:ctrlPr>
                                  </m:sSupPr>
                                  <m:e>
                                    <m:r>
                                      <m:rPr>
                                        <m:sty m:val="p"/>
                                      </m:rPr>
                                      <a:rPr lang="en-US" sz="2000" b="0" i="0" smtClean="0">
                                        <a:solidFill>
                                          <a:srgbClr val="000000"/>
                                        </a:solidFill>
                                        <a:effectLst/>
                                        <a:latin typeface="Cambria Math" panose="02040503050406030204" pitchFamily="18" charset="0"/>
                                        <a:ea typeface="Cambria Math" panose="02040503050406030204" pitchFamily="18" charset="0"/>
                                      </a:rPr>
                                      <m:t>sin</m:t>
                                    </m:r>
                                  </m:e>
                                  <m:sup>
                                    <m:r>
                                      <a:rPr lang="en-US" sz="2000" b="0" i="1" smtClean="0">
                                        <a:solidFill>
                                          <a:srgbClr val="000000"/>
                                        </a:solidFill>
                                        <a:effectLst/>
                                        <a:latin typeface="Cambria Math" panose="02040503050406030204" pitchFamily="18" charset="0"/>
                                        <a:ea typeface="Cambria Math" panose="02040503050406030204" pitchFamily="18" charset="0"/>
                                      </a:rPr>
                                      <m:t>2</m:t>
                                    </m:r>
                                  </m:sup>
                                </m:sSup>
                              </m:fName>
                              <m:e>
                                <m:r>
                                  <a:rPr lang="en-US" sz="2000" b="0" i="1" smtClean="0">
                                    <a:solidFill>
                                      <a:srgbClr val="000000"/>
                                    </a:solidFill>
                                    <a:effectLst/>
                                    <a:latin typeface="Cambria Math" panose="02040503050406030204" pitchFamily="18" charset="0"/>
                                    <a:ea typeface="Cambria Math" panose="02040503050406030204" pitchFamily="18" charset="0"/>
                                  </a:rPr>
                                  <m:t>𝜑</m:t>
                                </m:r>
                              </m:e>
                            </m:func>
                          </m:den>
                        </m:f>
                        <m:r>
                          <a:rPr lang="en-US" sz="2000" b="0" i="1" smtClean="0">
                            <a:solidFill>
                              <a:srgbClr val="000000"/>
                            </a:solidFill>
                            <a:effectLst/>
                            <a:latin typeface="Cambria Math" panose="02040503050406030204" pitchFamily="18" charset="0"/>
                            <a:ea typeface="Cambria Math" panose="02040503050406030204" pitchFamily="18" charset="0"/>
                          </a:rPr>
                          <m:t>= </m:t>
                        </m:r>
                        <m:f>
                          <m:fPr>
                            <m:ctrlPr>
                              <a:rPr lang="en-US" sz="2000" b="0" i="1" smtClean="0">
                                <a:solidFill>
                                  <a:srgbClr val="000000"/>
                                </a:solidFill>
                                <a:effectLst/>
                                <a:latin typeface="Cambria Math" panose="02040503050406030204" pitchFamily="18" charset="0"/>
                                <a:ea typeface="Cambria Math" panose="02040503050406030204" pitchFamily="18" charset="0"/>
                              </a:rPr>
                            </m:ctrlPr>
                          </m:fPr>
                          <m:num>
                            <m:func>
                              <m:funcPr>
                                <m:ctrlPr>
                                  <a:rPr lang="en-US" sz="2000" i="1">
                                    <a:solidFill>
                                      <a:srgbClr val="000000"/>
                                    </a:solidFill>
                                    <a:latin typeface="Cambria Math" panose="02040503050406030204" pitchFamily="18" charset="0"/>
                                    <a:ea typeface="Cambria Math" panose="02040503050406030204" pitchFamily="18" charset="0"/>
                                  </a:rPr>
                                </m:ctrlPr>
                              </m:funcPr>
                              <m:fName>
                                <m:sSup>
                                  <m:sSupPr>
                                    <m:ctrlPr>
                                      <a:rPr lang="en-US" sz="2000" i="1">
                                        <a:solidFill>
                                          <a:srgbClr val="000000"/>
                                        </a:solidFill>
                                        <a:latin typeface="Cambria Math" panose="02040503050406030204" pitchFamily="18" charset="0"/>
                                        <a:ea typeface="Cambria Math" panose="02040503050406030204" pitchFamily="18" charset="0"/>
                                      </a:rPr>
                                    </m:ctrlPr>
                                  </m:sSupPr>
                                  <m:e>
                                    <m:r>
                                      <m:rPr>
                                        <m:sty m:val="p"/>
                                      </m:rPr>
                                      <a:rPr lang="en-US" sz="2000">
                                        <a:solidFill>
                                          <a:srgbClr val="000000"/>
                                        </a:solidFill>
                                        <a:latin typeface="Cambria Math" panose="02040503050406030204" pitchFamily="18" charset="0"/>
                                        <a:ea typeface="Cambria Math" panose="02040503050406030204" pitchFamily="18" charset="0"/>
                                      </a:rPr>
                                      <m:t>sin</m:t>
                                    </m:r>
                                  </m:e>
                                  <m:sup>
                                    <m:r>
                                      <a:rPr lang="en-US" sz="2000" i="1">
                                        <a:solidFill>
                                          <a:srgbClr val="000000"/>
                                        </a:solidFill>
                                        <a:latin typeface="Cambria Math" panose="02040503050406030204" pitchFamily="18" charset="0"/>
                                        <a:ea typeface="Cambria Math" panose="02040503050406030204" pitchFamily="18" charset="0"/>
                                      </a:rPr>
                                      <m:t>2</m:t>
                                    </m:r>
                                  </m:sup>
                                </m:sSup>
                              </m:fName>
                              <m:e>
                                <m:r>
                                  <a:rPr lang="en-US" sz="2000" i="1">
                                    <a:solidFill>
                                      <a:srgbClr val="000000"/>
                                    </a:solidFill>
                                    <a:latin typeface="Cambria Math" panose="02040503050406030204" pitchFamily="18" charset="0"/>
                                    <a:ea typeface="Cambria Math" panose="02040503050406030204" pitchFamily="18" charset="0"/>
                                  </a:rPr>
                                  <m:t>𝜑</m:t>
                                </m:r>
                              </m:e>
                            </m:func>
                          </m:num>
                          <m:den>
                            <m:r>
                              <a:rPr lang="en-US" sz="2000" i="1">
                                <a:solidFill>
                                  <a:srgbClr val="000000"/>
                                </a:solidFill>
                                <a:latin typeface="Cambria Math" panose="02040503050406030204" pitchFamily="18" charset="0"/>
                                <a:ea typeface="Cambria Math" panose="02040503050406030204" pitchFamily="18" charset="0"/>
                              </a:rPr>
                              <m:t>1−</m:t>
                            </m:r>
                            <m:func>
                              <m:funcPr>
                                <m:ctrlPr>
                                  <a:rPr lang="en-US" sz="2000" i="1">
                                    <a:solidFill>
                                      <a:srgbClr val="000000"/>
                                    </a:solidFill>
                                    <a:latin typeface="Cambria Math" panose="02040503050406030204" pitchFamily="18" charset="0"/>
                                    <a:ea typeface="Cambria Math" panose="02040503050406030204" pitchFamily="18" charset="0"/>
                                  </a:rPr>
                                </m:ctrlPr>
                              </m:funcPr>
                              <m:fName>
                                <m:sSup>
                                  <m:sSupPr>
                                    <m:ctrlPr>
                                      <a:rPr lang="en-US" sz="2000" i="1">
                                        <a:solidFill>
                                          <a:srgbClr val="000000"/>
                                        </a:solidFill>
                                        <a:latin typeface="Cambria Math" panose="02040503050406030204" pitchFamily="18" charset="0"/>
                                        <a:ea typeface="Cambria Math" panose="02040503050406030204" pitchFamily="18" charset="0"/>
                                      </a:rPr>
                                    </m:ctrlPr>
                                  </m:sSupPr>
                                  <m:e>
                                    <m:r>
                                      <m:rPr>
                                        <m:sty m:val="p"/>
                                      </m:rPr>
                                      <a:rPr lang="en-US" sz="2000">
                                        <a:solidFill>
                                          <a:srgbClr val="000000"/>
                                        </a:solidFill>
                                        <a:latin typeface="Cambria Math" panose="02040503050406030204" pitchFamily="18" charset="0"/>
                                        <a:ea typeface="Cambria Math" panose="02040503050406030204" pitchFamily="18" charset="0"/>
                                      </a:rPr>
                                      <m:t>sin</m:t>
                                    </m:r>
                                  </m:e>
                                  <m:sup>
                                    <m:r>
                                      <a:rPr lang="en-US" sz="2000" i="1">
                                        <a:solidFill>
                                          <a:srgbClr val="000000"/>
                                        </a:solidFill>
                                        <a:latin typeface="Cambria Math" panose="02040503050406030204" pitchFamily="18" charset="0"/>
                                        <a:ea typeface="Cambria Math" panose="02040503050406030204" pitchFamily="18" charset="0"/>
                                      </a:rPr>
                                      <m:t>2</m:t>
                                    </m:r>
                                  </m:sup>
                                </m:sSup>
                              </m:fName>
                              <m:e>
                                <m:r>
                                  <a:rPr lang="en-US" sz="2000" i="1">
                                    <a:solidFill>
                                      <a:srgbClr val="000000"/>
                                    </a:solidFill>
                                    <a:latin typeface="Cambria Math" panose="02040503050406030204" pitchFamily="18" charset="0"/>
                                    <a:ea typeface="Cambria Math" panose="02040503050406030204" pitchFamily="18" charset="0"/>
                                  </a:rPr>
                                  <m:t>𝜑</m:t>
                                </m:r>
                              </m:e>
                            </m:func>
                          </m:den>
                        </m:f>
                      </m:e>
                    </m:func>
                  </m:oMath>
                </a14:m>
                <a:r>
                  <a:rPr lang="en-US" sz="2000" i="0" smtClean="0">
                    <a:solidFill>
                      <a:srgbClr val="000000"/>
                    </a:solidFill>
                    <a:effectLst/>
                    <a:latin typeface="TimesNewRomanPSMT"/>
                  </a:rPr>
                  <a:t> </a:t>
                </a:r>
              </a:p>
              <a:p>
                <a:pPr marL="342900" indent="-342900">
                  <a:lnSpc>
                    <a:spcPct val="150000"/>
                  </a:lnSpc>
                  <a:buFont typeface="Wingdings" panose="05000000000000000000" pitchFamily="2" charset="2"/>
                  <a:buChar char="q"/>
                </a:pPr>
                <a14:m>
                  <m:oMath xmlns:m="http://schemas.openxmlformats.org/officeDocument/2006/math">
                    <m:func>
                      <m:funcPr>
                        <m:ctrlPr>
                          <a:rPr lang="en-US" sz="2000" i="1" smtClean="0">
                            <a:solidFill>
                              <a:srgbClr val="000000"/>
                            </a:solidFill>
                            <a:effectLst/>
                            <a:latin typeface="Cambria Math" panose="02040503050406030204" pitchFamily="18" charset="0"/>
                          </a:rPr>
                        </m:ctrlPr>
                      </m:funcPr>
                      <m:fName>
                        <m:r>
                          <m:rPr>
                            <m:sty m:val="p"/>
                          </m:rPr>
                          <a:rPr lang="en-US" sz="2000" i="0" smtClean="0">
                            <a:solidFill>
                              <a:srgbClr val="000000"/>
                            </a:solidFill>
                            <a:effectLst/>
                            <a:latin typeface="Cambria Math" panose="02040503050406030204" pitchFamily="18" charset="0"/>
                          </a:rPr>
                          <m:t>sin</m:t>
                        </m:r>
                      </m:fName>
                      <m:e>
                        <m:r>
                          <a:rPr lang="en-US" sz="2000" i="1" smtClean="0">
                            <a:solidFill>
                              <a:srgbClr val="000000"/>
                            </a:solidFill>
                            <a:effectLst/>
                            <a:latin typeface="Cambria Math" panose="02040503050406030204" pitchFamily="18" charset="0"/>
                            <a:ea typeface="Cambria Math" panose="02040503050406030204" pitchFamily="18" charset="0"/>
                          </a:rPr>
                          <m:t>𝜑</m:t>
                        </m:r>
                        <m:r>
                          <a:rPr lang="en-US" sz="2000" b="0" i="1" smtClean="0">
                            <a:solidFill>
                              <a:srgbClr val="000000"/>
                            </a:solidFill>
                            <a:effectLst/>
                            <a:latin typeface="Cambria Math" panose="02040503050406030204" pitchFamily="18" charset="0"/>
                            <a:ea typeface="Cambria Math" panose="02040503050406030204" pitchFamily="18" charset="0"/>
                          </a:rPr>
                          <m:t>=±</m:t>
                        </m:r>
                        <m:f>
                          <m:fPr>
                            <m:ctrlPr>
                              <a:rPr lang="en-US" sz="2000" b="0" i="1" smtClean="0">
                                <a:solidFill>
                                  <a:srgbClr val="000000"/>
                                </a:solidFill>
                                <a:effectLst/>
                                <a:latin typeface="Cambria Math" panose="02040503050406030204" pitchFamily="18" charset="0"/>
                                <a:ea typeface="Cambria Math" panose="02040503050406030204" pitchFamily="18" charset="0"/>
                              </a:rPr>
                            </m:ctrlPr>
                          </m:fPr>
                          <m:num>
                            <m:r>
                              <a:rPr lang="en-US" sz="2000" b="0" i="1" smtClean="0">
                                <a:solidFill>
                                  <a:srgbClr val="000000"/>
                                </a:solidFill>
                                <a:effectLst/>
                                <a:latin typeface="Cambria Math" panose="02040503050406030204" pitchFamily="18" charset="0"/>
                                <a:ea typeface="Cambria Math" panose="02040503050406030204" pitchFamily="18" charset="0"/>
                              </a:rPr>
                              <m:t>1</m:t>
                            </m:r>
                          </m:num>
                          <m:den>
                            <m:rad>
                              <m:radPr>
                                <m:degHide m:val="on"/>
                                <m:ctrlPr>
                                  <a:rPr lang="en-US" sz="2000" b="0" i="1" smtClean="0">
                                    <a:solidFill>
                                      <a:srgbClr val="000000"/>
                                    </a:solidFill>
                                    <a:effectLst/>
                                    <a:latin typeface="Cambria Math" panose="02040503050406030204" pitchFamily="18" charset="0"/>
                                    <a:ea typeface="Cambria Math" panose="02040503050406030204" pitchFamily="18" charset="0"/>
                                  </a:rPr>
                                </m:ctrlPr>
                              </m:radPr>
                              <m:deg/>
                              <m:e>
                                <m:r>
                                  <a:rPr lang="en-US" sz="2000" b="0" i="1" smtClean="0">
                                    <a:solidFill>
                                      <a:srgbClr val="000000"/>
                                    </a:solidFill>
                                    <a:effectLst/>
                                    <a:latin typeface="Cambria Math" panose="02040503050406030204" pitchFamily="18" charset="0"/>
                                    <a:ea typeface="Cambria Math" panose="02040503050406030204" pitchFamily="18" charset="0"/>
                                  </a:rPr>
                                  <m:t>3</m:t>
                                </m:r>
                              </m:e>
                            </m:rad>
                          </m:den>
                        </m:f>
                      </m:e>
                    </m:func>
                  </m:oMath>
                </a14:m>
                <a:r>
                  <a:rPr lang="en-US" sz="2000" i="0" smtClean="0">
                    <a:solidFill>
                      <a:srgbClr val="000000"/>
                    </a:solidFill>
                    <a:effectLst/>
                    <a:latin typeface="TimesNewRomanPSMT"/>
                  </a:rPr>
                  <a:t> </a:t>
                </a:r>
                <a:r>
                  <a:rPr lang="en-US" sz="2000" i="0" smtClean="0">
                    <a:solidFill>
                      <a:srgbClr val="000000"/>
                    </a:solidFill>
                    <a:effectLst/>
                    <a:latin typeface="TimesNewRomanPSMT"/>
                    <a:sym typeface="Wingdings" panose="05000000000000000000" pitchFamily="2" charset="2"/>
                  </a:rPr>
                  <a:t> </a:t>
                </a:r>
                <a14:m>
                  <m:oMath xmlns:m="http://schemas.openxmlformats.org/officeDocument/2006/math">
                    <m:r>
                      <a:rPr lang="en-US" sz="2000" i="1" smtClean="0">
                        <a:solidFill>
                          <a:srgbClr val="000000"/>
                        </a:solidFill>
                        <a:effectLst/>
                        <a:latin typeface="Cambria Math" panose="02040503050406030204" pitchFamily="18" charset="0"/>
                        <a:ea typeface="Cambria Math" panose="02040503050406030204" pitchFamily="18" charset="0"/>
                      </a:rPr>
                      <m:t>𝜑</m:t>
                    </m:r>
                    <m:r>
                      <a:rPr lang="en-US" sz="2000" b="0" i="1" smtClean="0">
                        <a:solidFill>
                          <a:srgbClr val="000000"/>
                        </a:solidFill>
                        <a:effectLst/>
                        <a:latin typeface="Cambria Math" panose="02040503050406030204" pitchFamily="18" charset="0"/>
                        <a:ea typeface="Cambria Math" panose="02040503050406030204" pitchFamily="18" charset="0"/>
                      </a:rPr>
                      <m:t>= ±</m:t>
                    </m:r>
                    <m:r>
                      <a:rPr lang="en-US" sz="2000" b="0" i="0" smtClean="0">
                        <a:solidFill>
                          <a:srgbClr val="000000"/>
                        </a:solidFill>
                        <a:effectLst/>
                        <a:latin typeface="Cambria Math" panose="02040503050406030204" pitchFamily="18" charset="0"/>
                        <a:ea typeface="Cambria Math" panose="02040503050406030204" pitchFamily="18" charset="0"/>
                      </a:rPr>
                      <m:t> </m:t>
                    </m:r>
                    <m:sSup>
                      <m:sSupPr>
                        <m:ctrlPr>
                          <a:rPr lang="en-US" sz="2000" b="0" i="1" smtClean="0">
                            <a:solidFill>
                              <a:srgbClr val="000000"/>
                            </a:solidFill>
                            <a:effectLst/>
                            <a:latin typeface="Cambria Math" panose="02040503050406030204" pitchFamily="18" charset="0"/>
                            <a:ea typeface="Cambria Math" panose="02040503050406030204" pitchFamily="18" charset="0"/>
                          </a:rPr>
                        </m:ctrlPr>
                      </m:sSupPr>
                      <m:e>
                        <m:r>
                          <a:rPr lang="en-US" sz="2000" b="0" i="1" smtClean="0">
                            <a:solidFill>
                              <a:srgbClr val="000000"/>
                            </a:solidFill>
                            <a:effectLst/>
                            <a:latin typeface="Cambria Math" panose="02040503050406030204" pitchFamily="18" charset="0"/>
                            <a:ea typeface="Cambria Math" panose="02040503050406030204" pitchFamily="18" charset="0"/>
                          </a:rPr>
                          <m:t>35.26</m:t>
                        </m:r>
                      </m:e>
                      <m:sup>
                        <m:r>
                          <a:rPr lang="en-US" sz="2000" b="0" i="1" smtClean="0">
                            <a:solidFill>
                              <a:srgbClr val="000000"/>
                            </a:solidFill>
                            <a:effectLst/>
                            <a:latin typeface="Cambria Math" panose="02040503050406030204" pitchFamily="18" charset="0"/>
                            <a:ea typeface="Cambria Math" panose="02040503050406030204" pitchFamily="18" charset="0"/>
                          </a:rPr>
                          <m:t>0</m:t>
                        </m:r>
                      </m:sup>
                    </m:sSup>
                  </m:oMath>
                </a14:m>
                <a:endParaRPr lang="en-US" sz="1100" smtClean="0">
                  <a:solidFill>
                    <a:srgbClr val="000000"/>
                  </a:solidFill>
                  <a:latin typeface="TimesNewRomanPSMT"/>
                </a:endParaRPr>
              </a:p>
              <a:p>
                <a:pPr marL="342900" indent="-342900">
                  <a:lnSpc>
                    <a:spcPct val="150000"/>
                  </a:lnSpc>
                  <a:buFont typeface="Wingdings" panose="05000000000000000000" pitchFamily="2" charset="2"/>
                  <a:buChar char="q"/>
                </a:pPr>
                <a14:m>
                  <m:oMath xmlns:m="http://schemas.openxmlformats.org/officeDocument/2006/math">
                    <m:func>
                      <m:funcPr>
                        <m:ctrlPr>
                          <a:rPr lang="en-US" sz="2000" i="1">
                            <a:solidFill>
                              <a:srgbClr val="000000"/>
                            </a:solidFill>
                            <a:latin typeface="Cambria Math" panose="02040503050406030204" pitchFamily="18" charset="0"/>
                          </a:rPr>
                        </m:ctrlPr>
                      </m:funcPr>
                      <m:fName>
                        <m:sSup>
                          <m:sSupPr>
                            <m:ctrlPr>
                              <a:rPr lang="en-US" sz="2000" i="1">
                                <a:solidFill>
                                  <a:srgbClr val="000000"/>
                                </a:solidFill>
                                <a:latin typeface="Cambria Math" panose="02040503050406030204" pitchFamily="18" charset="0"/>
                              </a:rPr>
                            </m:ctrlPr>
                          </m:sSupPr>
                          <m:e>
                            <m:r>
                              <m:rPr>
                                <m:sty m:val="p"/>
                              </m:rPr>
                              <a:rPr lang="en-US" sz="2000">
                                <a:solidFill>
                                  <a:srgbClr val="000000"/>
                                </a:solidFill>
                                <a:latin typeface="Cambria Math" panose="02040503050406030204" pitchFamily="18" charset="0"/>
                              </a:rPr>
                              <m:t>sin</m:t>
                            </m:r>
                          </m:e>
                          <m:sup>
                            <m:r>
                              <a:rPr lang="en-US" sz="2000" i="1">
                                <a:solidFill>
                                  <a:srgbClr val="000000"/>
                                </a:solidFill>
                                <a:latin typeface="Cambria Math" panose="02040503050406030204" pitchFamily="18" charset="0"/>
                              </a:rPr>
                              <m:t>2</m:t>
                            </m:r>
                          </m:sup>
                        </m:sSup>
                      </m:fName>
                      <m:e>
                        <m:r>
                          <a:rPr lang="en-US" sz="2000" i="1">
                            <a:solidFill>
                              <a:srgbClr val="000000"/>
                            </a:solidFill>
                            <a:latin typeface="Cambria Math" panose="02040503050406030204" pitchFamily="18" charset="0"/>
                            <a:ea typeface="Cambria Math" panose="02040503050406030204" pitchFamily="18" charset="0"/>
                          </a:rPr>
                          <m:t>∅=</m:t>
                        </m:r>
                        <m:f>
                          <m:fPr>
                            <m:ctrlPr>
                              <a:rPr lang="en-US" sz="2000" i="1">
                                <a:solidFill>
                                  <a:srgbClr val="000000"/>
                                </a:solidFill>
                                <a:latin typeface="Cambria Math" panose="02040503050406030204" pitchFamily="18" charset="0"/>
                                <a:ea typeface="Cambria Math" panose="02040503050406030204" pitchFamily="18" charset="0"/>
                              </a:rPr>
                            </m:ctrlPr>
                          </m:fPr>
                          <m:num>
                            <m:func>
                              <m:funcPr>
                                <m:ctrlPr>
                                  <a:rPr lang="en-US" sz="2000" i="1">
                                    <a:solidFill>
                                      <a:srgbClr val="000000"/>
                                    </a:solidFill>
                                    <a:latin typeface="Cambria Math" panose="02040503050406030204" pitchFamily="18" charset="0"/>
                                    <a:ea typeface="Cambria Math" panose="02040503050406030204" pitchFamily="18" charset="0"/>
                                  </a:rPr>
                                </m:ctrlPr>
                              </m:funcPr>
                              <m:fName>
                                <m:sSup>
                                  <m:sSupPr>
                                    <m:ctrlPr>
                                      <a:rPr lang="en-US" sz="2000" i="1">
                                        <a:solidFill>
                                          <a:srgbClr val="000000"/>
                                        </a:solidFill>
                                        <a:latin typeface="Cambria Math" panose="02040503050406030204" pitchFamily="18" charset="0"/>
                                        <a:ea typeface="Cambria Math" panose="02040503050406030204" pitchFamily="18" charset="0"/>
                                      </a:rPr>
                                    </m:ctrlPr>
                                  </m:sSupPr>
                                  <m:e>
                                    <m:r>
                                      <m:rPr>
                                        <m:sty m:val="p"/>
                                      </m:rPr>
                                      <a:rPr lang="en-US" sz="2000">
                                        <a:solidFill>
                                          <a:srgbClr val="000000"/>
                                        </a:solidFill>
                                        <a:latin typeface="Cambria Math" panose="02040503050406030204" pitchFamily="18" charset="0"/>
                                        <a:ea typeface="Cambria Math" panose="02040503050406030204" pitchFamily="18" charset="0"/>
                                      </a:rPr>
                                      <m:t>sin</m:t>
                                    </m:r>
                                  </m:e>
                                  <m:sup>
                                    <m:r>
                                      <a:rPr lang="en-US" sz="2000" i="1">
                                        <a:solidFill>
                                          <a:srgbClr val="000000"/>
                                        </a:solidFill>
                                        <a:latin typeface="Cambria Math" panose="02040503050406030204" pitchFamily="18" charset="0"/>
                                        <a:ea typeface="Cambria Math" panose="02040503050406030204" pitchFamily="18" charset="0"/>
                                      </a:rPr>
                                      <m:t>2</m:t>
                                    </m:r>
                                  </m:sup>
                                </m:sSup>
                              </m:fName>
                              <m:e>
                                <m:r>
                                  <a:rPr lang="en-US" sz="2000" i="1">
                                    <a:solidFill>
                                      <a:srgbClr val="000000"/>
                                    </a:solidFill>
                                    <a:latin typeface="Cambria Math" panose="02040503050406030204" pitchFamily="18" charset="0"/>
                                    <a:ea typeface="Cambria Math" panose="02040503050406030204" pitchFamily="18" charset="0"/>
                                  </a:rPr>
                                  <m:t>𝜑</m:t>
                                </m:r>
                              </m:e>
                            </m:func>
                          </m:num>
                          <m:den>
                            <m:r>
                              <a:rPr lang="en-US" sz="2000" i="1">
                                <a:solidFill>
                                  <a:srgbClr val="000000"/>
                                </a:solidFill>
                                <a:latin typeface="Cambria Math" panose="02040503050406030204" pitchFamily="18" charset="0"/>
                                <a:ea typeface="Cambria Math" panose="02040503050406030204" pitchFamily="18" charset="0"/>
                              </a:rPr>
                              <m:t>1−</m:t>
                            </m:r>
                            <m:func>
                              <m:funcPr>
                                <m:ctrlPr>
                                  <a:rPr lang="en-US" sz="2000" i="1">
                                    <a:solidFill>
                                      <a:srgbClr val="000000"/>
                                    </a:solidFill>
                                    <a:latin typeface="Cambria Math" panose="02040503050406030204" pitchFamily="18" charset="0"/>
                                    <a:ea typeface="Cambria Math" panose="02040503050406030204" pitchFamily="18" charset="0"/>
                                  </a:rPr>
                                </m:ctrlPr>
                              </m:funcPr>
                              <m:fName>
                                <m:sSup>
                                  <m:sSupPr>
                                    <m:ctrlPr>
                                      <a:rPr lang="en-US" sz="2000" i="1">
                                        <a:solidFill>
                                          <a:srgbClr val="000000"/>
                                        </a:solidFill>
                                        <a:latin typeface="Cambria Math" panose="02040503050406030204" pitchFamily="18" charset="0"/>
                                        <a:ea typeface="Cambria Math" panose="02040503050406030204" pitchFamily="18" charset="0"/>
                                      </a:rPr>
                                    </m:ctrlPr>
                                  </m:sSupPr>
                                  <m:e>
                                    <m:r>
                                      <m:rPr>
                                        <m:sty m:val="p"/>
                                      </m:rPr>
                                      <a:rPr lang="en-US" sz="2000">
                                        <a:solidFill>
                                          <a:srgbClr val="000000"/>
                                        </a:solidFill>
                                        <a:latin typeface="Cambria Math" panose="02040503050406030204" pitchFamily="18" charset="0"/>
                                        <a:ea typeface="Cambria Math" panose="02040503050406030204" pitchFamily="18" charset="0"/>
                                      </a:rPr>
                                      <m:t>sin</m:t>
                                    </m:r>
                                  </m:e>
                                  <m:sup>
                                    <m:r>
                                      <a:rPr lang="en-US" sz="2000" i="1">
                                        <a:solidFill>
                                          <a:srgbClr val="000000"/>
                                        </a:solidFill>
                                        <a:latin typeface="Cambria Math" panose="02040503050406030204" pitchFamily="18" charset="0"/>
                                        <a:ea typeface="Cambria Math" panose="02040503050406030204" pitchFamily="18" charset="0"/>
                                      </a:rPr>
                                      <m:t>2</m:t>
                                    </m:r>
                                  </m:sup>
                                </m:sSup>
                              </m:fName>
                              <m:e>
                                <m:r>
                                  <a:rPr lang="en-US" sz="2000" i="1">
                                    <a:solidFill>
                                      <a:srgbClr val="000000"/>
                                    </a:solidFill>
                                    <a:latin typeface="Cambria Math" panose="02040503050406030204" pitchFamily="18" charset="0"/>
                                    <a:ea typeface="Cambria Math" panose="02040503050406030204" pitchFamily="18" charset="0"/>
                                  </a:rPr>
                                  <m:t>𝜑</m:t>
                                </m:r>
                              </m:e>
                            </m:func>
                          </m:den>
                        </m:f>
                        <m:r>
                          <a:rPr lang="en-US" sz="2000" b="0" i="1" smtClean="0">
                            <a:solidFill>
                              <a:srgbClr val="000000"/>
                            </a:solidFill>
                            <a:latin typeface="Cambria Math" panose="02040503050406030204" pitchFamily="18" charset="0"/>
                            <a:ea typeface="Cambria Math" panose="02040503050406030204" pitchFamily="18" charset="0"/>
                          </a:rPr>
                          <m:t>= </m:t>
                        </m:r>
                        <m:f>
                          <m:fPr>
                            <m:ctrlPr>
                              <a:rPr lang="en-US" sz="2000" b="0" i="1" smtClean="0">
                                <a:solidFill>
                                  <a:srgbClr val="000000"/>
                                </a:solidFill>
                                <a:latin typeface="Cambria Math" panose="02040503050406030204" pitchFamily="18" charset="0"/>
                                <a:ea typeface="Cambria Math" panose="02040503050406030204" pitchFamily="18" charset="0"/>
                              </a:rPr>
                            </m:ctrlPr>
                          </m:fPr>
                          <m:num>
                            <m:f>
                              <m:fPr>
                                <m:type m:val="lin"/>
                                <m:ctrlPr>
                                  <a:rPr lang="en-US" sz="2000" b="0" i="1" smtClean="0">
                                    <a:solidFill>
                                      <a:srgbClr val="000000"/>
                                    </a:solidFill>
                                    <a:latin typeface="Cambria Math" panose="02040503050406030204" pitchFamily="18" charset="0"/>
                                    <a:ea typeface="Cambria Math" panose="02040503050406030204" pitchFamily="18" charset="0"/>
                                  </a:rPr>
                                </m:ctrlPr>
                              </m:fPr>
                              <m:num>
                                <m:r>
                                  <a:rPr lang="en-US" sz="2000" b="0" i="1" smtClean="0">
                                    <a:solidFill>
                                      <a:srgbClr val="000000"/>
                                    </a:solidFill>
                                    <a:latin typeface="Cambria Math" panose="02040503050406030204" pitchFamily="18" charset="0"/>
                                    <a:ea typeface="Cambria Math" panose="02040503050406030204" pitchFamily="18" charset="0"/>
                                  </a:rPr>
                                  <m:t>1</m:t>
                                </m:r>
                              </m:num>
                              <m:den>
                                <m:r>
                                  <a:rPr lang="en-US" sz="2000" b="0" i="1" smtClean="0">
                                    <a:solidFill>
                                      <a:srgbClr val="000000"/>
                                    </a:solidFill>
                                    <a:latin typeface="Cambria Math" panose="02040503050406030204" pitchFamily="18" charset="0"/>
                                    <a:ea typeface="Cambria Math" panose="02040503050406030204" pitchFamily="18" charset="0"/>
                                  </a:rPr>
                                  <m:t>3</m:t>
                                </m:r>
                              </m:den>
                            </m:f>
                          </m:num>
                          <m:den>
                            <m:r>
                              <a:rPr lang="en-US" sz="2000" b="0" i="1" smtClean="0">
                                <a:solidFill>
                                  <a:srgbClr val="000000"/>
                                </a:solidFill>
                                <a:latin typeface="Cambria Math" panose="02040503050406030204" pitchFamily="18" charset="0"/>
                                <a:ea typeface="Cambria Math" panose="02040503050406030204" pitchFamily="18" charset="0"/>
                              </a:rPr>
                              <m:t>1−</m:t>
                            </m:r>
                            <m:f>
                              <m:fPr>
                                <m:type m:val="lin"/>
                                <m:ctrlPr>
                                  <a:rPr lang="en-US" sz="2000" b="0" i="1" smtClean="0">
                                    <a:solidFill>
                                      <a:srgbClr val="000000"/>
                                    </a:solidFill>
                                    <a:latin typeface="Cambria Math" panose="02040503050406030204" pitchFamily="18" charset="0"/>
                                    <a:ea typeface="Cambria Math" panose="02040503050406030204" pitchFamily="18" charset="0"/>
                                  </a:rPr>
                                </m:ctrlPr>
                              </m:fPr>
                              <m:num>
                                <m:r>
                                  <a:rPr lang="en-US" sz="2000" b="0" i="1" smtClean="0">
                                    <a:solidFill>
                                      <a:srgbClr val="000000"/>
                                    </a:solidFill>
                                    <a:latin typeface="Cambria Math" panose="02040503050406030204" pitchFamily="18" charset="0"/>
                                    <a:ea typeface="Cambria Math" panose="02040503050406030204" pitchFamily="18" charset="0"/>
                                  </a:rPr>
                                  <m:t>1</m:t>
                                </m:r>
                              </m:num>
                              <m:den>
                                <m:r>
                                  <a:rPr lang="en-US" sz="2000" b="0" i="1" smtClean="0">
                                    <a:solidFill>
                                      <a:srgbClr val="000000"/>
                                    </a:solidFill>
                                    <a:latin typeface="Cambria Math" panose="02040503050406030204" pitchFamily="18" charset="0"/>
                                    <a:ea typeface="Cambria Math" panose="02040503050406030204" pitchFamily="18" charset="0"/>
                                  </a:rPr>
                                  <m:t>3</m:t>
                                </m:r>
                              </m:den>
                            </m:f>
                          </m:den>
                        </m:f>
                      </m:e>
                    </m:func>
                    <m:r>
                      <a:rPr lang="en-US" sz="2000" b="0" i="1" smtClean="0">
                        <a:solidFill>
                          <a:srgbClr val="000000"/>
                        </a:solidFill>
                        <a:latin typeface="Cambria Math" panose="02040503050406030204" pitchFamily="18" charset="0"/>
                        <a:ea typeface="Cambria Math" panose="02040503050406030204" pitchFamily="18" charset="0"/>
                      </a:rPr>
                      <m:t>=</m:t>
                    </m:r>
                    <m:f>
                      <m:fPr>
                        <m:ctrlPr>
                          <a:rPr lang="en-US" sz="2000" b="0" i="1" smtClean="0">
                            <a:solidFill>
                              <a:srgbClr val="000000"/>
                            </a:solidFill>
                            <a:latin typeface="Cambria Math" panose="02040503050406030204" pitchFamily="18" charset="0"/>
                            <a:ea typeface="Cambria Math" panose="02040503050406030204" pitchFamily="18" charset="0"/>
                          </a:rPr>
                        </m:ctrlPr>
                      </m:fPr>
                      <m:num>
                        <m:r>
                          <a:rPr lang="en-US" sz="2000" b="0" i="1" smtClean="0">
                            <a:solidFill>
                              <a:srgbClr val="000000"/>
                            </a:solidFill>
                            <a:latin typeface="Cambria Math" panose="02040503050406030204" pitchFamily="18" charset="0"/>
                            <a:ea typeface="Cambria Math" panose="02040503050406030204" pitchFamily="18" charset="0"/>
                          </a:rPr>
                          <m:t>1</m:t>
                        </m:r>
                      </m:num>
                      <m:den>
                        <m:r>
                          <a:rPr lang="en-US" sz="2000" b="0" i="1" smtClean="0">
                            <a:solidFill>
                              <a:srgbClr val="000000"/>
                            </a:solidFill>
                            <a:latin typeface="Cambria Math" panose="02040503050406030204" pitchFamily="18" charset="0"/>
                            <a:ea typeface="Cambria Math" panose="02040503050406030204" pitchFamily="18" charset="0"/>
                          </a:rPr>
                          <m:t>2</m:t>
                        </m:r>
                      </m:den>
                    </m:f>
                  </m:oMath>
                </a14:m>
                <a:endParaRPr lang="en-US" sz="2000" i="0" smtClean="0">
                  <a:solidFill>
                    <a:srgbClr val="000000"/>
                  </a:solidFill>
                  <a:effectLst/>
                  <a:latin typeface="TimesNewRomanPSMT"/>
                </a:endParaRPr>
              </a:p>
              <a:p>
                <a:pPr marL="342900" indent="-342900">
                  <a:lnSpc>
                    <a:spcPct val="150000"/>
                  </a:lnSpc>
                  <a:buFont typeface="Wingdings" panose="05000000000000000000" pitchFamily="2" charset="2"/>
                  <a:buChar char="q"/>
                </a:pPr>
                <a14:m>
                  <m:oMath xmlns:m="http://schemas.openxmlformats.org/officeDocument/2006/math">
                    <m:func>
                      <m:funcPr>
                        <m:ctrlPr>
                          <a:rPr lang="en-US" sz="2000" i="1" smtClean="0">
                            <a:solidFill>
                              <a:srgbClr val="000000"/>
                            </a:solidFill>
                            <a:effectLst/>
                            <a:latin typeface="Cambria Math" panose="02040503050406030204" pitchFamily="18" charset="0"/>
                            <a:ea typeface="Cambria Math" panose="02040503050406030204" pitchFamily="18" charset="0"/>
                          </a:rPr>
                        </m:ctrlPr>
                      </m:funcPr>
                      <m:fName>
                        <m:r>
                          <m:rPr>
                            <m:sty m:val="p"/>
                          </m:rPr>
                          <a:rPr lang="en-US" sz="2000" i="0" smtClean="0">
                            <a:solidFill>
                              <a:srgbClr val="000000"/>
                            </a:solidFill>
                            <a:effectLst/>
                            <a:latin typeface="Cambria Math" panose="02040503050406030204" pitchFamily="18" charset="0"/>
                            <a:ea typeface="Cambria Math" panose="02040503050406030204" pitchFamily="18" charset="0"/>
                          </a:rPr>
                          <m:t>sin</m:t>
                        </m:r>
                      </m:fName>
                      <m:e>
                        <m:r>
                          <a:rPr lang="en-US" sz="2000" i="1" smtClean="0">
                            <a:solidFill>
                              <a:srgbClr val="000000"/>
                            </a:solidFill>
                            <a:effectLst/>
                            <a:latin typeface="Cambria Math" panose="02040503050406030204" pitchFamily="18" charset="0"/>
                            <a:ea typeface="Cambria Math" panose="02040503050406030204" pitchFamily="18" charset="0"/>
                          </a:rPr>
                          <m:t>∅</m:t>
                        </m:r>
                        <m:r>
                          <a:rPr lang="en-US" sz="2000" b="0" i="1" smtClean="0">
                            <a:solidFill>
                              <a:srgbClr val="000000"/>
                            </a:solidFill>
                            <a:effectLst/>
                            <a:latin typeface="Cambria Math" panose="02040503050406030204" pitchFamily="18" charset="0"/>
                            <a:ea typeface="Cambria Math" panose="02040503050406030204" pitchFamily="18" charset="0"/>
                          </a:rPr>
                          <m:t>= ±</m:t>
                        </m:r>
                        <m:f>
                          <m:fPr>
                            <m:ctrlPr>
                              <a:rPr lang="en-US" sz="2000" b="0" i="1" smtClean="0">
                                <a:solidFill>
                                  <a:srgbClr val="000000"/>
                                </a:solidFill>
                                <a:effectLst/>
                                <a:latin typeface="Cambria Math" panose="02040503050406030204" pitchFamily="18" charset="0"/>
                                <a:ea typeface="Cambria Math" panose="02040503050406030204" pitchFamily="18" charset="0"/>
                              </a:rPr>
                            </m:ctrlPr>
                          </m:fPr>
                          <m:num>
                            <m:r>
                              <a:rPr lang="en-US" sz="2000" b="0" i="1" smtClean="0">
                                <a:solidFill>
                                  <a:srgbClr val="000000"/>
                                </a:solidFill>
                                <a:effectLst/>
                                <a:latin typeface="Cambria Math" panose="02040503050406030204" pitchFamily="18" charset="0"/>
                                <a:ea typeface="Cambria Math" panose="02040503050406030204" pitchFamily="18" charset="0"/>
                              </a:rPr>
                              <m:t>1</m:t>
                            </m:r>
                          </m:num>
                          <m:den>
                            <m:rad>
                              <m:radPr>
                                <m:degHide m:val="on"/>
                                <m:ctrlPr>
                                  <a:rPr lang="en-US" sz="2000" b="0" i="1" smtClean="0">
                                    <a:solidFill>
                                      <a:srgbClr val="000000"/>
                                    </a:solidFill>
                                    <a:effectLst/>
                                    <a:latin typeface="Cambria Math" panose="02040503050406030204" pitchFamily="18" charset="0"/>
                                    <a:ea typeface="Cambria Math" panose="02040503050406030204" pitchFamily="18" charset="0"/>
                                  </a:rPr>
                                </m:ctrlPr>
                              </m:radPr>
                              <m:deg/>
                              <m:e>
                                <m:r>
                                  <a:rPr lang="en-US" sz="2000" b="0" i="1" smtClean="0">
                                    <a:solidFill>
                                      <a:srgbClr val="000000"/>
                                    </a:solidFill>
                                    <a:effectLst/>
                                    <a:latin typeface="Cambria Math" panose="02040503050406030204" pitchFamily="18" charset="0"/>
                                    <a:ea typeface="Cambria Math" panose="02040503050406030204" pitchFamily="18" charset="0"/>
                                  </a:rPr>
                                  <m:t>2</m:t>
                                </m:r>
                              </m:e>
                            </m:rad>
                          </m:den>
                        </m:f>
                      </m:e>
                    </m:func>
                  </m:oMath>
                </a14:m>
                <a:r>
                  <a:rPr lang="en-US" sz="2000" i="0" smtClean="0">
                    <a:solidFill>
                      <a:srgbClr val="000000"/>
                    </a:solidFill>
                    <a:effectLst/>
                    <a:latin typeface="TimesNewRomanPSMT"/>
                    <a:ea typeface="Cambria Math" panose="02040503050406030204" pitchFamily="18" charset="0"/>
                  </a:rPr>
                  <a:t> </a:t>
                </a:r>
                <a:r>
                  <a:rPr lang="en-US" sz="2000" i="0" smtClean="0">
                    <a:solidFill>
                      <a:srgbClr val="000000"/>
                    </a:solidFill>
                    <a:effectLst/>
                    <a:latin typeface="TimesNewRomanPSMT"/>
                    <a:ea typeface="Cambria Math" panose="02040503050406030204" pitchFamily="18" charset="0"/>
                    <a:sym typeface="Wingdings" panose="05000000000000000000" pitchFamily="2" charset="2"/>
                  </a:rPr>
                  <a:t> </a:t>
                </a:r>
                <a14:m>
                  <m:oMath xmlns:m="http://schemas.openxmlformats.org/officeDocument/2006/math">
                    <m:r>
                      <a:rPr lang="en-US" sz="2000" i="1" smtClean="0">
                        <a:solidFill>
                          <a:srgbClr val="000000"/>
                        </a:solidFill>
                        <a:effectLst/>
                        <a:latin typeface="Cambria Math" panose="02040503050406030204" pitchFamily="18" charset="0"/>
                        <a:ea typeface="Cambria Math" panose="02040503050406030204" pitchFamily="18" charset="0"/>
                        <a:sym typeface="Wingdings" panose="05000000000000000000" pitchFamily="2" charset="2"/>
                      </a:rPr>
                      <m:t>∅</m:t>
                    </m:r>
                    <m:r>
                      <a:rPr lang="en-US" sz="2000" b="0" i="1" smtClean="0">
                        <a:solidFill>
                          <a:srgbClr val="000000"/>
                        </a:solidFill>
                        <a:effectLst/>
                        <a:latin typeface="Cambria Math" panose="02040503050406030204" pitchFamily="18" charset="0"/>
                        <a:ea typeface="Cambria Math" panose="02040503050406030204" pitchFamily="18" charset="0"/>
                        <a:sym typeface="Wingdings" panose="05000000000000000000" pitchFamily="2" charset="2"/>
                      </a:rPr>
                      <m:t>= ±</m:t>
                    </m:r>
                    <m:sSup>
                      <m:sSupPr>
                        <m:ctrlPr>
                          <a:rPr lang="en-US" sz="2000" b="0" i="1" smtClean="0">
                            <a:solidFill>
                              <a:srgbClr val="000000"/>
                            </a:solidFill>
                            <a:effectLst/>
                            <a:latin typeface="Cambria Math" panose="02040503050406030204" pitchFamily="18" charset="0"/>
                            <a:ea typeface="Cambria Math" panose="02040503050406030204" pitchFamily="18" charset="0"/>
                            <a:sym typeface="Wingdings" panose="05000000000000000000" pitchFamily="2" charset="2"/>
                          </a:rPr>
                        </m:ctrlPr>
                      </m:sSupPr>
                      <m:e>
                        <m:r>
                          <a:rPr lang="en-US" sz="2000" b="0" i="1" smtClean="0">
                            <a:solidFill>
                              <a:srgbClr val="000000"/>
                            </a:solidFill>
                            <a:effectLst/>
                            <a:latin typeface="Cambria Math" panose="02040503050406030204" pitchFamily="18" charset="0"/>
                            <a:ea typeface="Cambria Math" panose="02040503050406030204" pitchFamily="18" charset="0"/>
                            <a:sym typeface="Wingdings" panose="05000000000000000000" pitchFamily="2" charset="2"/>
                          </a:rPr>
                          <m:t>45</m:t>
                        </m:r>
                      </m:e>
                      <m:sup>
                        <m:r>
                          <a:rPr lang="en-US" sz="2000" b="0" i="1" smtClean="0">
                            <a:solidFill>
                              <a:srgbClr val="000000"/>
                            </a:solidFill>
                            <a:effectLst/>
                            <a:latin typeface="Cambria Math" panose="02040503050406030204" pitchFamily="18" charset="0"/>
                            <a:ea typeface="Cambria Math" panose="02040503050406030204" pitchFamily="18" charset="0"/>
                            <a:sym typeface="Wingdings" panose="05000000000000000000" pitchFamily="2" charset="2"/>
                          </a:rPr>
                          <m:t>0</m:t>
                        </m:r>
                      </m:sup>
                    </m:sSup>
                  </m:oMath>
                </a14:m>
                <a:endParaRPr lang="en-US" sz="2000" i="0" smtClean="0">
                  <a:solidFill>
                    <a:srgbClr val="000000"/>
                  </a:solidFill>
                  <a:effectLst/>
                  <a:latin typeface="TimesNewRomanPSMT"/>
                  <a:ea typeface="Cambria Math" panose="02040503050406030204" pitchFamily="18" charset="0"/>
                </a:endParaRPr>
              </a:p>
              <a:p>
                <a:pPr marL="342900" indent="-342900">
                  <a:lnSpc>
                    <a:spcPct val="150000"/>
                  </a:lnSpc>
                  <a:buFont typeface="Wingdings" panose="05000000000000000000" pitchFamily="2" charset="2"/>
                  <a:buChar char="q"/>
                </a:pPr>
                <a14:m>
                  <m:oMath xmlns:m="http://schemas.openxmlformats.org/officeDocument/2006/math">
                    <m:r>
                      <a:rPr lang="en-US" sz="2000" b="0" i="1" smtClean="0">
                        <a:solidFill>
                          <a:srgbClr val="000000"/>
                        </a:solidFill>
                        <a:effectLst/>
                        <a:latin typeface="Cambria Math" panose="02040503050406030204" pitchFamily="18" charset="0"/>
                        <a:ea typeface="Cambria Math" panose="02040503050406030204" pitchFamily="18" charset="0"/>
                      </a:rPr>
                      <m:t>𝑓</m:t>
                    </m:r>
                    <m:r>
                      <a:rPr lang="en-US" sz="2000" b="0" i="1" smtClean="0">
                        <a:solidFill>
                          <a:srgbClr val="000000"/>
                        </a:solidFill>
                        <a:effectLst/>
                        <a:latin typeface="Cambria Math" panose="02040503050406030204" pitchFamily="18" charset="0"/>
                        <a:ea typeface="Cambria Math" panose="02040503050406030204" pitchFamily="18" charset="0"/>
                      </a:rPr>
                      <m:t>=</m:t>
                    </m:r>
                    <m:rad>
                      <m:radPr>
                        <m:degHide m:val="on"/>
                        <m:ctrlPr>
                          <a:rPr lang="en-US" sz="2000" b="0" i="1" smtClean="0">
                            <a:solidFill>
                              <a:srgbClr val="000000"/>
                            </a:solidFill>
                            <a:effectLst/>
                            <a:latin typeface="Cambria Math" panose="02040503050406030204" pitchFamily="18" charset="0"/>
                            <a:ea typeface="Cambria Math" panose="02040503050406030204" pitchFamily="18" charset="0"/>
                          </a:rPr>
                        </m:ctrlPr>
                      </m:radPr>
                      <m:deg/>
                      <m:e>
                        <m:func>
                          <m:funcPr>
                            <m:ctrlPr>
                              <a:rPr lang="en-US" sz="2000" b="0" i="1" smtClean="0">
                                <a:solidFill>
                                  <a:srgbClr val="000000"/>
                                </a:solidFill>
                                <a:effectLst/>
                                <a:latin typeface="Cambria Math" panose="02040503050406030204" pitchFamily="18" charset="0"/>
                                <a:ea typeface="Cambria Math" panose="02040503050406030204" pitchFamily="18" charset="0"/>
                              </a:rPr>
                            </m:ctrlPr>
                          </m:funcPr>
                          <m:fName>
                            <m:sSup>
                              <m:sSupPr>
                                <m:ctrlPr>
                                  <a:rPr lang="en-US" sz="2000" b="0" i="1" smtClean="0">
                                    <a:solidFill>
                                      <a:srgbClr val="000000"/>
                                    </a:solidFill>
                                    <a:effectLst/>
                                    <a:latin typeface="Cambria Math" panose="02040503050406030204" pitchFamily="18" charset="0"/>
                                    <a:ea typeface="Cambria Math" panose="02040503050406030204" pitchFamily="18" charset="0"/>
                                  </a:rPr>
                                </m:ctrlPr>
                              </m:sSupPr>
                              <m:e>
                                <m:r>
                                  <m:rPr>
                                    <m:sty m:val="p"/>
                                  </m:rPr>
                                  <a:rPr lang="en-US" sz="2000" b="0" i="0" smtClean="0">
                                    <a:solidFill>
                                      <a:srgbClr val="000000"/>
                                    </a:solidFill>
                                    <a:effectLst/>
                                    <a:latin typeface="Cambria Math" panose="02040503050406030204" pitchFamily="18" charset="0"/>
                                    <a:ea typeface="Cambria Math" panose="02040503050406030204" pitchFamily="18" charset="0"/>
                                  </a:rPr>
                                  <m:t>cos</m:t>
                                </m:r>
                              </m:e>
                              <m:sup>
                                <m:r>
                                  <a:rPr lang="en-US" sz="2000" b="0" i="1" smtClean="0">
                                    <a:solidFill>
                                      <a:srgbClr val="000000"/>
                                    </a:solidFill>
                                    <a:effectLst/>
                                    <a:latin typeface="Cambria Math" panose="02040503050406030204" pitchFamily="18" charset="0"/>
                                    <a:ea typeface="Cambria Math" panose="02040503050406030204" pitchFamily="18" charset="0"/>
                                  </a:rPr>
                                  <m:t>2</m:t>
                                </m:r>
                              </m:sup>
                            </m:sSup>
                          </m:fName>
                          <m:e>
                            <m:r>
                              <a:rPr lang="en-US" sz="2000" b="0" i="1" smtClean="0">
                                <a:solidFill>
                                  <a:srgbClr val="000000"/>
                                </a:solidFill>
                                <a:effectLst/>
                                <a:latin typeface="Cambria Math" panose="02040503050406030204" pitchFamily="18" charset="0"/>
                                <a:ea typeface="Cambria Math" panose="02040503050406030204" pitchFamily="18" charset="0"/>
                              </a:rPr>
                              <m:t>∅</m:t>
                            </m:r>
                          </m:e>
                        </m:func>
                      </m:e>
                    </m:rad>
                    <m:r>
                      <a:rPr lang="en-US" sz="2000" b="0" i="1" smtClean="0">
                        <a:solidFill>
                          <a:srgbClr val="000000"/>
                        </a:solidFill>
                        <a:effectLst/>
                        <a:latin typeface="Cambria Math" panose="02040503050406030204" pitchFamily="18" charset="0"/>
                        <a:ea typeface="Cambria Math" panose="02040503050406030204" pitchFamily="18" charset="0"/>
                      </a:rPr>
                      <m:t>= </m:t>
                    </m:r>
                    <m:rad>
                      <m:radPr>
                        <m:degHide m:val="on"/>
                        <m:ctrlPr>
                          <a:rPr lang="en-US" sz="2000" b="0" i="1" smtClean="0">
                            <a:solidFill>
                              <a:srgbClr val="000000"/>
                            </a:solidFill>
                            <a:effectLst/>
                            <a:latin typeface="Cambria Math" panose="02040503050406030204" pitchFamily="18" charset="0"/>
                            <a:ea typeface="Cambria Math" panose="02040503050406030204" pitchFamily="18" charset="0"/>
                          </a:rPr>
                        </m:ctrlPr>
                      </m:radPr>
                      <m:deg/>
                      <m:e>
                        <m:f>
                          <m:fPr>
                            <m:type m:val="skw"/>
                            <m:ctrlPr>
                              <a:rPr lang="en-US" sz="2000" b="0" i="1" smtClean="0">
                                <a:solidFill>
                                  <a:srgbClr val="000000"/>
                                </a:solidFill>
                                <a:effectLst/>
                                <a:latin typeface="Cambria Math" panose="02040503050406030204" pitchFamily="18" charset="0"/>
                                <a:ea typeface="Cambria Math" panose="02040503050406030204" pitchFamily="18" charset="0"/>
                              </a:rPr>
                            </m:ctrlPr>
                          </m:fPr>
                          <m:num>
                            <m:r>
                              <a:rPr lang="en-US" sz="2000" b="0" i="1" smtClean="0">
                                <a:solidFill>
                                  <a:srgbClr val="000000"/>
                                </a:solidFill>
                                <a:effectLst/>
                                <a:latin typeface="Cambria Math" panose="02040503050406030204" pitchFamily="18" charset="0"/>
                                <a:ea typeface="Cambria Math" panose="02040503050406030204" pitchFamily="18" charset="0"/>
                              </a:rPr>
                              <m:t>2</m:t>
                            </m:r>
                          </m:num>
                          <m:den>
                            <m:r>
                              <a:rPr lang="en-US" sz="2000" b="0" i="1" smtClean="0">
                                <a:solidFill>
                                  <a:srgbClr val="000000"/>
                                </a:solidFill>
                                <a:effectLst/>
                                <a:latin typeface="Cambria Math" panose="02040503050406030204" pitchFamily="18" charset="0"/>
                                <a:ea typeface="Cambria Math" panose="02040503050406030204" pitchFamily="18" charset="0"/>
                              </a:rPr>
                              <m:t>3</m:t>
                            </m:r>
                          </m:den>
                        </m:f>
                      </m:e>
                    </m:rad>
                    <m:r>
                      <a:rPr lang="en-US" sz="2000" b="0" i="1" smtClean="0">
                        <a:solidFill>
                          <a:srgbClr val="000000"/>
                        </a:solidFill>
                        <a:effectLst/>
                        <a:latin typeface="Cambria Math" panose="02040503050406030204" pitchFamily="18" charset="0"/>
                        <a:ea typeface="Cambria Math" panose="02040503050406030204" pitchFamily="18" charset="0"/>
                      </a:rPr>
                      <m:t>=0.8165</m:t>
                    </m:r>
                  </m:oMath>
                </a14:m>
                <a:endParaRPr lang="en-US" sz="2000" i="0" smtClean="0">
                  <a:solidFill>
                    <a:srgbClr val="000000"/>
                  </a:solidFill>
                  <a:effectLst/>
                  <a:latin typeface="TimesNewRomanPSMT"/>
                  <a:ea typeface="Cambria Math" panose="02040503050406030204" pitchFamily="18" charset="0"/>
                </a:endParaRPr>
              </a:p>
            </p:txBody>
          </p:sp>
        </mc:Choice>
        <mc:Fallback xmlns="">
          <p:sp>
            <p:nvSpPr>
              <p:cNvPr id="5" name="Rectangle 4"/>
              <p:cNvSpPr>
                <a:spLocks noRot="1" noChangeAspect="1" noMove="1" noResize="1" noEditPoints="1" noAdjustHandles="1" noChangeArrowheads="1" noChangeShapeType="1" noTextEdit="1"/>
              </p:cNvSpPr>
              <p:nvPr/>
            </p:nvSpPr>
            <p:spPr>
              <a:xfrm>
                <a:off x="1457969" y="1378979"/>
                <a:ext cx="9779000" cy="5381666"/>
              </a:xfrm>
              <a:prstGeom prst="rect">
                <a:avLst/>
              </a:prstGeom>
              <a:blipFill rotWithShape="0">
                <a:blip r:embed="rId3"/>
                <a:stretch>
                  <a:fillRect l="-561" r="-810"/>
                </a:stretch>
              </a:blipFill>
            </p:spPr>
            <p:txBody>
              <a:bodyPr/>
              <a:lstStyle/>
              <a:p>
                <a:r>
                  <a:rPr lang="en-US">
                    <a:noFill/>
                  </a:rPr>
                  <a:t> </a:t>
                </a:r>
              </a:p>
            </p:txBody>
          </p:sp>
        </mc:Fallback>
      </mc:AlternateContent>
    </p:spTree>
    <p:extLst>
      <p:ext uri="{BB962C8B-B14F-4D97-AF65-F5344CB8AC3E}">
        <p14:creationId xmlns:p14="http://schemas.microsoft.com/office/powerpoint/2010/main" val="37968936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4162" y="373318"/>
            <a:ext cx="3605474" cy="461665"/>
          </a:xfrm>
          <a:prstGeom prst="rect">
            <a:avLst/>
          </a:prstGeom>
          <a:noFill/>
        </p:spPr>
        <p:txBody>
          <a:bodyPr wrap="none" lIns="91440" tIns="45720" rIns="91440" bIns="45720">
            <a:spAutoFit/>
          </a:bodyPr>
          <a:lstStyle/>
          <a:p>
            <a:pPr algn="ctr"/>
            <a:r>
              <a:rPr lang="en-US" sz="2400" b="1" smtClean="0">
                <a:latin typeface="Arial" panose="020B0604020202020204" pitchFamily="34" charset="0"/>
                <a:cs typeface="Arial" panose="020B0604020202020204" pitchFamily="34" charset="0"/>
              </a:rPr>
              <a:t>5.1. KHÁI </a:t>
            </a:r>
            <a:r>
              <a:rPr lang="en-US" sz="2400" b="1">
                <a:latin typeface="Arial" panose="020B0604020202020204" pitchFamily="34" charset="0"/>
                <a:cs typeface="Arial" panose="020B0604020202020204" pitchFamily="34" charset="0"/>
              </a:rPr>
              <a:t>NIỆM CHUNG</a:t>
            </a:r>
          </a:p>
        </p:txBody>
      </p:sp>
      <p:sp>
        <p:nvSpPr>
          <p:cNvPr id="3" name="Rectangle 2"/>
          <p:cNvSpPr/>
          <p:nvPr/>
        </p:nvSpPr>
        <p:spPr>
          <a:xfrm>
            <a:off x="1651000" y="1479519"/>
            <a:ext cx="9779000" cy="3266985"/>
          </a:xfrm>
          <a:prstGeom prst="rect">
            <a:avLst/>
          </a:prstGeom>
        </p:spPr>
        <p:txBody>
          <a:bodyPr wrap="square">
            <a:spAutoFit/>
          </a:bodyPr>
          <a:lstStyle/>
          <a:p>
            <a:pPr marL="342900" indent="-342900" algn="just">
              <a:lnSpc>
                <a:spcPct val="150000"/>
              </a:lnSpc>
              <a:buFont typeface="Wingdings" panose="05000000000000000000" pitchFamily="2" charset="2"/>
              <a:buChar char="q"/>
            </a:pPr>
            <a:r>
              <a:rPr lang="vi-VN" sz="2000" smtClean="0">
                <a:latin typeface="Arial" panose="020B0604020202020204" pitchFamily="34" charset="0"/>
                <a:cs typeface="Arial" panose="020B0604020202020204" pitchFamily="34" charset="0"/>
              </a:rPr>
              <a:t>Đồ </a:t>
            </a:r>
            <a:r>
              <a:rPr lang="vi-VN" sz="2000">
                <a:latin typeface="Arial" panose="020B0604020202020204" pitchFamily="34" charset="0"/>
                <a:cs typeface="Arial" panose="020B0604020202020204" pitchFamily="34" charset="0"/>
              </a:rPr>
              <a:t>họa 3 chiều (3D computer graphics) bao gồm việc bổ xung kích thước về chiều sâu </a:t>
            </a:r>
            <a:r>
              <a:rPr lang="vi-VN" sz="2000" smtClean="0">
                <a:latin typeface="Arial" panose="020B0604020202020204" pitchFamily="34" charset="0"/>
                <a:cs typeface="Arial" panose="020B0604020202020204" pitchFamily="34" charset="0"/>
              </a:rPr>
              <a:t>của</a:t>
            </a:r>
            <a:r>
              <a:rPr lang="en-US" sz="2000" smtClean="0">
                <a:latin typeface="Arial" panose="020B0604020202020204" pitchFamily="34" charset="0"/>
                <a:cs typeface="Arial" panose="020B0604020202020204" pitchFamily="34" charset="0"/>
              </a:rPr>
              <a:t> </a:t>
            </a:r>
            <a:r>
              <a:rPr lang="vi-VN" sz="2000" smtClean="0">
                <a:latin typeface="Arial" panose="020B0604020202020204" pitchFamily="34" charset="0"/>
                <a:cs typeface="Arial" panose="020B0604020202020204" pitchFamily="34" charset="0"/>
              </a:rPr>
              <a:t>đối </a:t>
            </a:r>
            <a:r>
              <a:rPr lang="vi-VN" sz="2000">
                <a:latin typeface="Arial" panose="020B0604020202020204" pitchFamily="34" charset="0"/>
                <a:cs typeface="Arial" panose="020B0604020202020204" pitchFamily="34" charset="0"/>
              </a:rPr>
              <a:t>tượng, cho phép ta biểu diễn chúng trong thế giới thực một cách chính xác và sinh động </a:t>
            </a:r>
            <a:r>
              <a:rPr lang="vi-VN" sz="2000" smtClean="0">
                <a:latin typeface="Arial" panose="020B0604020202020204" pitchFamily="34" charset="0"/>
                <a:cs typeface="Arial" panose="020B0604020202020204" pitchFamily="34" charset="0"/>
              </a:rPr>
              <a:t>hơn.</a:t>
            </a:r>
            <a:endParaRPr lang="en-US" sz="2000" smtClean="0">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q"/>
            </a:pPr>
            <a:r>
              <a:rPr lang="vi-VN" sz="2000" smtClean="0">
                <a:latin typeface="Arial" panose="020B0604020202020204" pitchFamily="34" charset="0"/>
                <a:cs typeface="Arial" panose="020B0604020202020204" pitchFamily="34" charset="0"/>
              </a:rPr>
              <a:t>Tuy </a:t>
            </a:r>
            <a:r>
              <a:rPr lang="vi-VN" sz="2000">
                <a:latin typeface="Arial" panose="020B0604020202020204" pitchFamily="34" charset="0"/>
                <a:cs typeface="Arial" panose="020B0604020202020204" pitchFamily="34" charset="0"/>
              </a:rPr>
              <a:t>nhiên các thiết bị truy xuất hiện tại đều là 2 chiều, Do vậy việc biểu diễn </a:t>
            </a:r>
            <a:r>
              <a:rPr lang="vi-VN" sz="2000" smtClean="0">
                <a:latin typeface="Arial" panose="020B0604020202020204" pitchFamily="34" charset="0"/>
                <a:cs typeface="Arial" panose="020B0604020202020204" pitchFamily="34" charset="0"/>
              </a:rPr>
              <a:t>được </a:t>
            </a:r>
            <a:r>
              <a:rPr lang="vi-VN" sz="2000">
                <a:latin typeface="Arial" panose="020B0604020202020204" pitchFamily="34" charset="0"/>
                <a:cs typeface="Arial" panose="020B0604020202020204" pitchFamily="34" charset="0"/>
              </a:rPr>
              <a:t>thực </a:t>
            </a:r>
            <a:r>
              <a:rPr lang="vi-VN" sz="2000" smtClean="0">
                <a:latin typeface="Arial" panose="020B0604020202020204" pitchFamily="34" charset="0"/>
                <a:cs typeface="Arial" panose="020B0604020202020204" pitchFamily="34" charset="0"/>
              </a:rPr>
              <a:t>thi</a:t>
            </a:r>
            <a:r>
              <a:rPr lang="en-US" sz="2000" smtClean="0">
                <a:latin typeface="Arial" panose="020B0604020202020204" pitchFamily="34" charset="0"/>
                <a:cs typeface="Arial" panose="020B0604020202020204" pitchFamily="34" charset="0"/>
              </a:rPr>
              <a:t> </a:t>
            </a:r>
            <a:r>
              <a:rPr lang="vi-VN" sz="2000" smtClean="0">
                <a:latin typeface="Arial" panose="020B0604020202020204" pitchFamily="34" charset="0"/>
                <a:cs typeface="Arial" panose="020B0604020202020204" pitchFamily="34" charset="0"/>
              </a:rPr>
              <a:t>thông </a:t>
            </a:r>
            <a:r>
              <a:rPr lang="vi-VN" sz="2000">
                <a:latin typeface="Arial" panose="020B0604020202020204" pitchFamily="34" charset="0"/>
                <a:cs typeface="Arial" panose="020B0604020202020204" pitchFamily="34" charset="0"/>
              </a:rPr>
              <a:t>qua phép tô chát (render) để gây ảo giác (illusion) về độ </a:t>
            </a:r>
            <a:r>
              <a:rPr lang="vi-VN" sz="2000" smtClean="0">
                <a:latin typeface="Arial" panose="020B0604020202020204" pitchFamily="34" charset="0"/>
                <a:cs typeface="Arial" panose="020B0604020202020204" pitchFamily="34" charset="0"/>
              </a:rPr>
              <a:t>sâu</a:t>
            </a:r>
            <a:endParaRPr lang="en-US" sz="2000">
              <a:latin typeface="Arial" panose="020B0604020202020204" pitchFamily="34" charset="0"/>
              <a:cs typeface="Arial" panose="020B0604020202020204" pitchFamily="34" charset="0"/>
            </a:endParaRPr>
          </a:p>
          <a:p>
            <a:pPr marL="342900" indent="-342900" algn="just">
              <a:lnSpc>
                <a:spcPct val="150000"/>
              </a:lnSpc>
              <a:buFont typeface="Wingdings" panose="05000000000000000000" pitchFamily="2" charset="2"/>
              <a:buChar char="q"/>
            </a:pPr>
            <a:r>
              <a:rPr lang="vi-VN" sz="2000" smtClean="0">
                <a:latin typeface="Arial" panose="020B0604020202020204" pitchFamily="34" charset="0"/>
                <a:cs typeface="Arial" panose="020B0604020202020204" pitchFamily="34" charset="0"/>
              </a:rPr>
              <a:t>Đồ </a:t>
            </a:r>
            <a:r>
              <a:rPr lang="vi-VN" sz="2000">
                <a:latin typeface="Arial" panose="020B0604020202020204" pitchFamily="34" charset="0"/>
                <a:cs typeface="Arial" panose="020B0604020202020204" pitchFamily="34" charset="0"/>
              </a:rPr>
              <a:t>hoạ 3D là việc chyển thế giới tự nhiên dưới dạng các mô hình biểu diễn trên các thiết </a:t>
            </a:r>
            <a:r>
              <a:rPr lang="vi-VN" sz="2000" smtClean="0">
                <a:latin typeface="Arial" panose="020B0604020202020204" pitchFamily="34" charset="0"/>
                <a:cs typeface="Arial" panose="020B0604020202020204" pitchFamily="34" charset="0"/>
              </a:rPr>
              <a:t>bị</a:t>
            </a:r>
            <a:r>
              <a:rPr lang="en-US" sz="2000" smtClean="0">
                <a:latin typeface="Arial" panose="020B0604020202020204" pitchFamily="34" charset="0"/>
                <a:cs typeface="Arial" panose="020B0604020202020204" pitchFamily="34" charset="0"/>
              </a:rPr>
              <a:t> </a:t>
            </a:r>
            <a:r>
              <a:rPr lang="vi-VN" sz="2000" smtClean="0">
                <a:latin typeface="Arial" panose="020B0604020202020204" pitchFamily="34" charset="0"/>
                <a:cs typeface="Arial" panose="020B0604020202020204" pitchFamily="34" charset="0"/>
              </a:rPr>
              <a:t>hiển </a:t>
            </a:r>
            <a:r>
              <a:rPr lang="vi-VN" sz="2000">
                <a:latin typeface="Arial" panose="020B0604020202020204" pitchFamily="34" charset="0"/>
                <a:cs typeface="Arial" panose="020B0604020202020204" pitchFamily="34" charset="0"/>
              </a:rPr>
              <a:t>thị thông qua kỹ thuật tô </a:t>
            </a:r>
            <a:r>
              <a:rPr lang="en-US" sz="2000" smtClean="0">
                <a:latin typeface="Arial" panose="020B0604020202020204" pitchFamily="34" charset="0"/>
                <a:cs typeface="Arial" panose="020B0604020202020204" pitchFamily="34" charset="0"/>
              </a:rPr>
              <a:t>tr</a:t>
            </a:r>
            <a:r>
              <a:rPr lang="vi-VN" sz="2000" smtClean="0">
                <a:latin typeface="Arial" panose="020B0604020202020204" pitchFamily="34" charset="0"/>
                <a:cs typeface="Arial" panose="020B0604020202020204" pitchFamily="34" charset="0"/>
              </a:rPr>
              <a:t>át </a:t>
            </a:r>
            <a:r>
              <a:rPr lang="vi-VN" sz="2000">
                <a:latin typeface="Arial" panose="020B0604020202020204" pitchFamily="34" charset="0"/>
                <a:cs typeface="Arial" panose="020B0604020202020204" pitchFamily="34" charset="0"/>
              </a:rPr>
              <a:t>(rendering</a:t>
            </a:r>
            <a:r>
              <a:rPr lang="vi-VN" sz="2000" smtClean="0">
                <a:latin typeface="Arial" panose="020B0604020202020204" pitchFamily="34" charset="0"/>
                <a:cs typeface="Arial" panose="020B0604020202020204" pitchFamily="34" charset="0"/>
              </a:rPr>
              <a:t>).</a:t>
            </a:r>
            <a:endParaRPr lang="en-US" sz="2000" smtClean="0">
              <a:latin typeface="Arial" panose="020B0604020202020204" pitchFamily="34" charset="0"/>
              <a:cs typeface="Arial" panose="020B0604020202020204" pitchFamily="34" charset="0"/>
            </a:endParaRPr>
          </a:p>
        </p:txBody>
      </p:sp>
      <p:sp>
        <p:nvSpPr>
          <p:cNvPr id="6" name="Rectangle 5"/>
          <p:cNvSpPr/>
          <p:nvPr/>
        </p:nvSpPr>
        <p:spPr>
          <a:xfrm>
            <a:off x="1651000" y="931035"/>
            <a:ext cx="9779000" cy="452432"/>
          </a:xfrm>
          <a:prstGeom prst="rect">
            <a:avLst/>
          </a:prstGeom>
        </p:spPr>
        <p:txBody>
          <a:bodyPr wrap="square">
            <a:spAutoFit/>
          </a:bodyPr>
          <a:lstStyle/>
          <a:p>
            <a:pPr algn="just">
              <a:lnSpc>
                <a:spcPct val="130000"/>
              </a:lnSpc>
            </a:pPr>
            <a:r>
              <a:rPr lang="en-US" b="1" i="0" smtClean="0">
                <a:solidFill>
                  <a:srgbClr val="000000"/>
                </a:solidFill>
                <a:effectLst/>
                <a:latin typeface="Arial" panose="020B0604020202020204" pitchFamily="34" charset="0"/>
                <a:cs typeface="Arial" panose="020B0604020202020204" pitchFamily="34" charset="0"/>
              </a:rPr>
              <a:t>5.1.1. Nguyên lý về 3D (three-Dimension)</a:t>
            </a:r>
          </a:p>
        </p:txBody>
      </p:sp>
    </p:spTree>
    <p:extLst>
      <p:ext uri="{BB962C8B-B14F-4D97-AF65-F5344CB8AC3E}">
        <p14:creationId xmlns:p14="http://schemas.microsoft.com/office/powerpoint/2010/main" val="32483052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52" y="373318"/>
            <a:ext cx="7870295" cy="461665"/>
          </a:xfrm>
          <a:prstGeom prst="rect">
            <a:avLst/>
          </a:prstGeom>
          <a:noFill/>
        </p:spPr>
        <p:txBody>
          <a:bodyPr wrap="none" lIns="91440" tIns="45720" rIns="91440" bIns="45720">
            <a:spAutoFit/>
          </a:bodyPr>
          <a:lstStyle/>
          <a:p>
            <a:pPr algn="ctr"/>
            <a:r>
              <a:rPr lang="en-US" sz="2400" b="1" smtClean="0">
                <a:latin typeface="Arial" panose="020B0604020202020204" pitchFamily="34" charset="0"/>
                <a:cs typeface="Arial" panose="020B0604020202020204" pitchFamily="34" charset="0"/>
              </a:rPr>
              <a:t>5.3. </a:t>
            </a:r>
            <a:r>
              <a:rPr lang="fr-FR" sz="2400" b="1" i="0" smtClean="0">
                <a:solidFill>
                  <a:srgbClr val="000000"/>
                </a:solidFill>
                <a:effectLst/>
                <a:latin typeface="TimesNewRomanPS-BoldMT"/>
              </a:rPr>
              <a:t>PHÉP CHIẾU SONG SONG (Parallel Projections )</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926547"/>
            <a:ext cx="9672338" cy="452432"/>
          </a:xfrm>
          <a:prstGeom prst="rect">
            <a:avLst/>
          </a:prstGeom>
        </p:spPr>
        <p:txBody>
          <a:bodyPr wrap="square">
            <a:spAutoFit/>
          </a:bodyPr>
          <a:lstStyle/>
          <a:p>
            <a:pPr>
              <a:lnSpc>
                <a:spcPct val="130000"/>
              </a:lnSpc>
            </a:pPr>
            <a:r>
              <a:rPr lang="en-US" b="1" i="0" smtClean="0">
                <a:solidFill>
                  <a:srgbClr val="000000"/>
                </a:solidFill>
                <a:effectLst/>
                <a:latin typeface="Arial" panose="020B0604020202020204" pitchFamily="34" charset="0"/>
                <a:cs typeface="Arial" panose="020B0604020202020204" pitchFamily="34" charset="0"/>
              </a:rPr>
              <a:t>5.3.3. </a:t>
            </a:r>
            <a:r>
              <a:rPr lang="en-US" b="1" i="1" smtClean="0">
                <a:solidFill>
                  <a:srgbClr val="000000"/>
                </a:solidFill>
                <a:effectLst/>
                <a:latin typeface="TimesNewRomanPS-BoldItalicMT"/>
              </a:rPr>
              <a:t>Phép </a:t>
            </a:r>
            <a:r>
              <a:rPr lang="en-US" b="1" i="1" smtClean="0">
                <a:solidFill>
                  <a:srgbClr val="000000"/>
                </a:solidFill>
                <a:effectLst/>
                <a:latin typeface="TimesNewRomanPS-BoldItalicMT"/>
              </a:rPr>
              <a:t>chiếu </a:t>
            </a:r>
            <a:r>
              <a:rPr lang="en-US" b="1" i="1" smtClean="0">
                <a:solidFill>
                  <a:srgbClr val="000000"/>
                </a:solidFill>
                <a:latin typeface="TimesNewRomanPS-BoldMT"/>
              </a:rPr>
              <a:t>Oblique</a:t>
            </a:r>
            <a:endParaRPr lang="en-US" b="1" i="1" smtClean="0">
              <a:solidFill>
                <a:srgbClr val="000000"/>
              </a:solidFill>
              <a:effectLst/>
              <a:latin typeface="TimesNewRomanPS-BoldMT"/>
            </a:endParaRPr>
          </a:p>
        </p:txBody>
      </p:sp>
      <p:sp>
        <p:nvSpPr>
          <p:cNvPr id="5" name="Rectangle 4"/>
          <p:cNvSpPr/>
          <p:nvPr/>
        </p:nvSpPr>
        <p:spPr>
          <a:xfrm>
            <a:off x="1457969" y="1378979"/>
            <a:ext cx="9779000" cy="5170646"/>
          </a:xfrm>
          <a:prstGeom prst="rect">
            <a:avLst/>
          </a:prstGeom>
        </p:spPr>
        <p:txBody>
          <a:bodyPr wrap="square">
            <a:spAutoFit/>
          </a:bodyPr>
          <a:lstStyle/>
          <a:p>
            <a:pPr>
              <a:lnSpc>
                <a:spcPct val="150000"/>
              </a:lnSpc>
            </a:pPr>
            <a:r>
              <a:rPr lang="en-US" sz="2000">
                <a:solidFill>
                  <a:srgbClr val="000000"/>
                </a:solidFill>
                <a:latin typeface="TimesNewRomanPSMT"/>
              </a:rPr>
              <a:t>5.3.3.1. </a:t>
            </a:r>
            <a:r>
              <a:rPr lang="fr-FR" sz="2000">
                <a:solidFill>
                  <a:srgbClr val="000000"/>
                </a:solidFill>
                <a:latin typeface="TimesNewRomanPSMT"/>
              </a:rPr>
              <a:t>Phép </a:t>
            </a:r>
            <a:r>
              <a:rPr lang="fr-FR" sz="2000">
                <a:solidFill>
                  <a:srgbClr val="000000"/>
                </a:solidFill>
                <a:latin typeface="TimesNewRomanPSMT"/>
              </a:rPr>
              <a:t>chiếu </a:t>
            </a:r>
            <a:r>
              <a:rPr lang="fr-FR" sz="2000">
                <a:solidFill>
                  <a:srgbClr val="000000"/>
                </a:solidFill>
                <a:latin typeface="TimesNewRomanPSMT"/>
              </a:rPr>
              <a:t>Cavalier</a:t>
            </a:r>
          </a:p>
          <a:p>
            <a:pPr marL="342900" indent="-342900">
              <a:lnSpc>
                <a:spcPct val="150000"/>
              </a:lnSpc>
              <a:buFont typeface="Wingdings" panose="05000000000000000000" pitchFamily="2" charset="2"/>
              <a:buChar char="q"/>
            </a:pPr>
            <a:r>
              <a:rPr lang="vi-VN" sz="2000">
                <a:solidFill>
                  <a:srgbClr val="000000"/>
                </a:solidFill>
                <a:latin typeface="TimesNewRomanPSMT"/>
              </a:rPr>
              <a:t>Phép chiếu cavalier là phép chiếu xiên được tạo thành khi các tia chiếu làm thành </a:t>
            </a:r>
            <a:r>
              <a:rPr lang="vi-VN" sz="2000">
                <a:solidFill>
                  <a:srgbClr val="000000"/>
                </a:solidFill>
                <a:latin typeface="TimesNewRomanPSMT"/>
              </a:rPr>
              <a:t>với </a:t>
            </a:r>
            <a:r>
              <a:rPr lang="vi-VN" sz="2000" smtClean="0">
                <a:solidFill>
                  <a:srgbClr val="000000"/>
                </a:solidFill>
                <a:latin typeface="TimesNewRomanPSMT"/>
              </a:rPr>
              <a:t>mặt</a:t>
            </a:r>
            <a:r>
              <a:rPr lang="en-US" sz="2000" smtClean="0">
                <a:solidFill>
                  <a:srgbClr val="000000"/>
                </a:solidFill>
                <a:latin typeface="TimesNewRomanPSMT"/>
              </a:rPr>
              <a:t> </a:t>
            </a:r>
            <a:r>
              <a:rPr lang="vi-VN" sz="2000" smtClean="0">
                <a:solidFill>
                  <a:srgbClr val="000000"/>
                </a:solidFill>
                <a:latin typeface="TimesNewRomanPSMT"/>
              </a:rPr>
              <a:t>phẳng </a:t>
            </a:r>
            <a:r>
              <a:rPr lang="vi-VN" sz="2000">
                <a:solidFill>
                  <a:srgbClr val="000000"/>
                </a:solidFill>
                <a:latin typeface="TimesNewRomanPSMT"/>
              </a:rPr>
              <a:t>chiếu một </a:t>
            </a:r>
            <a:r>
              <a:rPr lang="vi-VN" sz="2000">
                <a:solidFill>
                  <a:srgbClr val="000000"/>
                </a:solidFill>
                <a:latin typeface="TimesNewRomanPSMT"/>
              </a:rPr>
              <a:t>góc </a:t>
            </a:r>
            <a:r>
              <a:rPr lang="vi-VN" sz="2000" smtClean="0">
                <a:solidFill>
                  <a:srgbClr val="000000"/>
                </a:solidFill>
                <a:latin typeface="TimesNewRomanPSMT"/>
              </a:rPr>
              <a:t>4</a:t>
            </a:r>
            <a:r>
              <a:rPr lang="en-US" sz="2000" smtClean="0">
                <a:solidFill>
                  <a:srgbClr val="000000"/>
                </a:solidFill>
                <a:latin typeface="TimesNewRomanPSMT"/>
              </a:rPr>
              <a:t>5</a:t>
            </a:r>
            <a:r>
              <a:rPr lang="en-US" sz="2000" baseline="30000" smtClean="0">
                <a:solidFill>
                  <a:srgbClr val="000000"/>
                </a:solidFill>
                <a:latin typeface="TimesNewRomanPSMT"/>
              </a:rPr>
              <a:t>0</a:t>
            </a:r>
            <a:endParaRPr lang="en-US" sz="1100" smtClean="0">
              <a:solidFill>
                <a:srgbClr val="000000"/>
              </a:solidFill>
              <a:latin typeface="TimesNewRomanPSMT"/>
            </a:endParaRPr>
          </a:p>
          <a:p>
            <a:pPr marL="342900" indent="-342900">
              <a:lnSpc>
                <a:spcPct val="150000"/>
              </a:lnSpc>
              <a:buFont typeface="Wingdings" panose="05000000000000000000" pitchFamily="2" charset="2"/>
              <a:buChar char="q"/>
            </a:pPr>
            <a:r>
              <a:rPr lang="vi-VN" sz="2000" smtClean="0">
                <a:solidFill>
                  <a:srgbClr val="000000"/>
                </a:solidFill>
                <a:latin typeface="TimesNewRomanPSMT"/>
              </a:rPr>
              <a:t>Hệ </a:t>
            </a:r>
            <a:r>
              <a:rPr lang="vi-VN" sz="2000">
                <a:solidFill>
                  <a:srgbClr val="000000"/>
                </a:solidFill>
                <a:latin typeface="TimesNewRomanPSMT"/>
              </a:rPr>
              <a:t>số co trên các hệ trục toạ độ </a:t>
            </a:r>
            <a:r>
              <a:rPr lang="vi-VN" sz="2000">
                <a:solidFill>
                  <a:srgbClr val="000000"/>
                </a:solidFill>
                <a:latin typeface="TimesNewRomanPSMT"/>
              </a:rPr>
              <a:t>bằng </a:t>
            </a:r>
            <a:r>
              <a:rPr lang="vi-VN" sz="2000" smtClean="0">
                <a:solidFill>
                  <a:srgbClr val="000000"/>
                </a:solidFill>
                <a:latin typeface="TimesNewRomanPSMT"/>
              </a:rPr>
              <a:t>nhau.</a:t>
            </a:r>
            <a:endParaRPr lang="en-US" sz="2000" smtClean="0">
              <a:solidFill>
                <a:srgbClr val="000000"/>
              </a:solidFill>
              <a:latin typeface="TimesNewRomanPSMT"/>
            </a:endParaRPr>
          </a:p>
          <a:p>
            <a:pPr marL="342900" indent="-342900">
              <a:lnSpc>
                <a:spcPct val="150000"/>
              </a:lnSpc>
              <a:buFont typeface="Wingdings" panose="05000000000000000000" pitchFamily="2" charset="2"/>
              <a:buChar char="q"/>
            </a:pPr>
            <a:r>
              <a:rPr lang="vi-VN" sz="2000" smtClean="0">
                <a:solidFill>
                  <a:srgbClr val="000000"/>
                </a:solidFill>
                <a:latin typeface="TimesNewRomanPSMT"/>
              </a:rPr>
              <a:t>Ta </a:t>
            </a:r>
            <a:r>
              <a:rPr lang="vi-VN" sz="2000">
                <a:solidFill>
                  <a:srgbClr val="000000"/>
                </a:solidFill>
                <a:latin typeface="TimesNewRomanPSMT"/>
              </a:rPr>
              <a:t>có vectơ đơn vị theo trục z là P=[0 0 </a:t>
            </a:r>
            <a:r>
              <a:rPr lang="vi-VN" sz="2000">
                <a:solidFill>
                  <a:srgbClr val="000000"/>
                </a:solidFill>
                <a:latin typeface="TimesNewRomanPSMT"/>
              </a:rPr>
              <a:t>1</a:t>
            </a:r>
            <a:r>
              <a:rPr lang="vi-VN" sz="2000" smtClean="0">
                <a:solidFill>
                  <a:srgbClr val="000000"/>
                </a:solidFill>
                <a:latin typeface="TimesNewRomanPSMT"/>
              </a:rPr>
              <a:t>]</a:t>
            </a:r>
            <a:r>
              <a:rPr lang="en-US" sz="2000" smtClean="0">
                <a:solidFill>
                  <a:srgbClr val="000000"/>
                </a:solidFill>
                <a:latin typeface="TimesNewRomanPSMT"/>
              </a:rPr>
              <a:t>,</a:t>
            </a:r>
            <a:r>
              <a:rPr lang="vi-VN" sz="2000" smtClean="0">
                <a:solidFill>
                  <a:srgbClr val="000000"/>
                </a:solidFill>
                <a:latin typeface="TimesNewRomanPSMT"/>
              </a:rPr>
              <a:t> </a:t>
            </a:r>
            <a:r>
              <a:rPr lang="vi-VN" sz="2000">
                <a:solidFill>
                  <a:srgbClr val="000000"/>
                </a:solidFill>
                <a:latin typeface="TimesNewRomanPSMT"/>
              </a:rPr>
              <a:t>tia chiếu làm với mặt phẳng một góc </a:t>
            </a:r>
            <a:r>
              <a:rPr lang="vi-VN" sz="2000">
                <a:solidFill>
                  <a:srgbClr val="000000"/>
                </a:solidFill>
                <a:latin typeface="TimesNewRomanPSMT"/>
              </a:rPr>
              <a:t>và </a:t>
            </a:r>
            <a:r>
              <a:rPr lang="en-US" sz="2000" smtClean="0">
                <a:solidFill>
                  <a:srgbClr val="000000"/>
                </a:solidFill>
                <a:latin typeface="TimesNewRomanPSMT"/>
              </a:rPr>
              <a:t>P</a:t>
            </a:r>
            <a:r>
              <a:rPr lang="vi-VN" sz="2000" smtClean="0">
                <a:solidFill>
                  <a:srgbClr val="000000"/>
                </a:solidFill>
                <a:latin typeface="TimesNewRomanPSMT"/>
              </a:rPr>
              <a:t> được</a:t>
            </a:r>
            <a:r>
              <a:rPr lang="en-US" sz="2000" smtClean="0">
                <a:solidFill>
                  <a:srgbClr val="000000"/>
                </a:solidFill>
                <a:latin typeface="TimesNewRomanPSMT"/>
              </a:rPr>
              <a:t> </a:t>
            </a:r>
            <a:r>
              <a:rPr lang="vi-VN" sz="2000" smtClean="0">
                <a:solidFill>
                  <a:srgbClr val="000000"/>
                </a:solidFill>
                <a:latin typeface="TimesNewRomanPSMT"/>
              </a:rPr>
              <a:t>chiếu </a:t>
            </a:r>
            <a:r>
              <a:rPr lang="vi-VN" sz="2000">
                <a:solidFill>
                  <a:srgbClr val="000000"/>
                </a:solidFill>
                <a:latin typeface="TimesNewRomanPSMT"/>
              </a:rPr>
              <a:t>lên mặt </a:t>
            </a:r>
            <a:r>
              <a:rPr lang="vi-VN" sz="2000">
                <a:solidFill>
                  <a:srgbClr val="000000"/>
                </a:solidFill>
                <a:latin typeface="TimesNewRomanPSMT"/>
              </a:rPr>
              <a:t>phẳng </a:t>
            </a:r>
            <a:r>
              <a:rPr lang="vi-VN" sz="2000" smtClean="0">
                <a:solidFill>
                  <a:srgbClr val="000000"/>
                </a:solidFill>
                <a:latin typeface="TimesNewRomanPSMT"/>
              </a:rPr>
              <a:t>chiếu.</a:t>
            </a:r>
            <a:endParaRPr lang="en-US" sz="2000" smtClean="0">
              <a:solidFill>
                <a:srgbClr val="000000"/>
              </a:solidFill>
              <a:latin typeface="TimesNewRomanPSMT"/>
            </a:endParaRPr>
          </a:p>
          <a:p>
            <a:pPr marL="342900" indent="-342900">
              <a:lnSpc>
                <a:spcPct val="150000"/>
              </a:lnSpc>
              <a:buFont typeface="Wingdings" panose="05000000000000000000" pitchFamily="2" charset="2"/>
              <a:buChar char="q"/>
            </a:pPr>
            <a:r>
              <a:rPr lang="vi-VN" sz="2000" smtClean="0">
                <a:solidFill>
                  <a:srgbClr val="000000"/>
                </a:solidFill>
                <a:latin typeface="TimesNewRomanPSMT"/>
              </a:rPr>
              <a:t>Ta </a:t>
            </a:r>
            <a:r>
              <a:rPr lang="vi-VN" sz="2000">
                <a:solidFill>
                  <a:srgbClr val="000000"/>
                </a:solidFill>
                <a:latin typeface="TimesNewRomanPSMT"/>
              </a:rPr>
              <a:t>có P1O và PP2 là 2 tia chiếu của phép chiếu xiên với góc </a:t>
            </a:r>
            <a:r>
              <a:rPr lang="el-GR" sz="2000">
                <a:solidFill>
                  <a:srgbClr val="000000"/>
                </a:solidFill>
                <a:latin typeface="SymbolMT"/>
              </a:rPr>
              <a:t>β </a:t>
            </a:r>
            <a:r>
              <a:rPr lang="vi-VN" sz="2000">
                <a:solidFill>
                  <a:srgbClr val="000000"/>
                </a:solidFill>
                <a:latin typeface="TimesNewRomanPSMT"/>
              </a:rPr>
              <a:t>với mặt </a:t>
            </a:r>
            <a:r>
              <a:rPr lang="vi-VN" sz="2000">
                <a:solidFill>
                  <a:srgbClr val="000000"/>
                </a:solidFill>
                <a:latin typeface="TimesNewRomanPSMT"/>
              </a:rPr>
              <a:t>phẳng </a:t>
            </a:r>
            <a:r>
              <a:rPr lang="vi-VN" sz="2000" smtClean="0">
                <a:solidFill>
                  <a:srgbClr val="000000"/>
                </a:solidFill>
                <a:latin typeface="TimesNewRomanPSMT"/>
              </a:rPr>
              <a:t>chiếu.</a:t>
            </a:r>
            <a:r>
              <a:rPr lang="en-US" sz="2000" smtClean="0">
                <a:solidFill>
                  <a:srgbClr val="000000"/>
                </a:solidFill>
                <a:latin typeface="TimesNewRomanPSMT"/>
              </a:rPr>
              <a:t> Trong đó:</a:t>
            </a:r>
          </a:p>
          <a:p>
            <a:pPr marL="342900" indent="-342900">
              <a:lnSpc>
                <a:spcPct val="150000"/>
              </a:lnSpc>
              <a:buFont typeface="Wingdings" panose="05000000000000000000" pitchFamily="2" charset="2"/>
              <a:buChar char="q"/>
            </a:pPr>
            <a:r>
              <a:rPr lang="vi-VN" sz="2000" smtClean="0">
                <a:solidFill>
                  <a:srgbClr val="000000"/>
                </a:solidFill>
                <a:latin typeface="TimesNewRomanPSMT"/>
              </a:rPr>
              <a:t>P2 </a:t>
            </a:r>
            <a:r>
              <a:rPr lang="vi-VN" sz="2000">
                <a:solidFill>
                  <a:srgbClr val="000000"/>
                </a:solidFill>
                <a:latin typeface="TimesNewRomanPSMT"/>
              </a:rPr>
              <a:t>là ảnh </a:t>
            </a:r>
            <a:r>
              <a:rPr lang="vi-VN" sz="2000">
                <a:solidFill>
                  <a:srgbClr val="000000"/>
                </a:solidFill>
                <a:latin typeface="TimesNewRomanPSMT"/>
              </a:rPr>
              <a:t>của </a:t>
            </a:r>
            <a:r>
              <a:rPr lang="vi-VN" sz="2000" smtClean="0">
                <a:solidFill>
                  <a:srgbClr val="000000"/>
                </a:solidFill>
                <a:latin typeface="TimesNewRomanPSMT"/>
              </a:rPr>
              <a:t>P</a:t>
            </a:r>
            <a:endParaRPr lang="en-US" sz="2000" smtClean="0">
              <a:solidFill>
                <a:srgbClr val="000000"/>
              </a:solidFill>
              <a:latin typeface="TimesNewRomanPSMT"/>
            </a:endParaRPr>
          </a:p>
          <a:p>
            <a:pPr marL="342900" indent="-342900">
              <a:lnSpc>
                <a:spcPct val="150000"/>
              </a:lnSpc>
              <a:buFont typeface="Wingdings" panose="05000000000000000000" pitchFamily="2" charset="2"/>
              <a:buChar char="q"/>
            </a:pPr>
            <a:r>
              <a:rPr lang="vi-VN" sz="2000" smtClean="0">
                <a:solidFill>
                  <a:srgbClr val="000000"/>
                </a:solidFill>
                <a:latin typeface="TimesNewRomanPSMT"/>
              </a:rPr>
              <a:t>P1 </a:t>
            </a:r>
            <a:r>
              <a:rPr lang="vi-VN" sz="2000">
                <a:solidFill>
                  <a:srgbClr val="000000"/>
                </a:solidFill>
                <a:latin typeface="TimesNewRomanPSMT"/>
              </a:rPr>
              <a:t>là điểm dịch chuyển của P tạo ra tia chiếu song </a:t>
            </a:r>
            <a:r>
              <a:rPr lang="vi-VN" sz="2000">
                <a:solidFill>
                  <a:srgbClr val="000000"/>
                </a:solidFill>
                <a:latin typeface="TimesNewRomanPSMT"/>
              </a:rPr>
              <a:t>song </a:t>
            </a:r>
            <a:r>
              <a:rPr lang="vi-VN" sz="2000" smtClean="0">
                <a:solidFill>
                  <a:srgbClr val="000000"/>
                </a:solidFill>
                <a:latin typeface="TimesNewRomanPSMT"/>
              </a:rPr>
              <a:t>PP2</a:t>
            </a:r>
            <a:endParaRPr lang="en-US" sz="2000" smtClean="0">
              <a:solidFill>
                <a:srgbClr val="000000"/>
              </a:solidFill>
              <a:latin typeface="TimesNewRomanPSMT"/>
            </a:endParaRPr>
          </a:p>
          <a:p>
            <a:pPr marL="342900" indent="-342900">
              <a:lnSpc>
                <a:spcPct val="150000"/>
              </a:lnSpc>
              <a:buFont typeface="Wingdings" panose="05000000000000000000" pitchFamily="2" charset="2"/>
              <a:buChar char="q"/>
            </a:pPr>
            <a:r>
              <a:rPr lang="vi-VN" sz="2000" smtClean="0">
                <a:solidFill>
                  <a:srgbClr val="000000"/>
                </a:solidFill>
                <a:latin typeface="TimesNewRomanPSMT"/>
              </a:rPr>
              <a:t>Tia </a:t>
            </a:r>
            <a:r>
              <a:rPr lang="vi-VN" sz="2000">
                <a:solidFill>
                  <a:srgbClr val="000000"/>
                </a:solidFill>
                <a:latin typeface="TimesNewRomanPSMT"/>
              </a:rPr>
              <a:t>chiếu P1O có thể thu được từ phép biến đổi P đến điểm </a:t>
            </a:r>
            <a:r>
              <a:rPr lang="vi-VN" sz="2000">
                <a:solidFill>
                  <a:srgbClr val="000000"/>
                </a:solidFill>
                <a:latin typeface="TimesNewRomanPSMT"/>
              </a:rPr>
              <a:t>[-</a:t>
            </a:r>
            <a:r>
              <a:rPr lang="vi-VN" sz="2000" smtClean="0">
                <a:solidFill>
                  <a:srgbClr val="000000"/>
                </a:solidFill>
                <a:latin typeface="TimesNewRomanPSMT"/>
              </a:rPr>
              <a:t>a-b]</a:t>
            </a:r>
            <a:endParaRPr lang="fr-FR" sz="2000" smtClean="0">
              <a:solidFill>
                <a:srgbClr val="000000"/>
              </a:solidFill>
              <a:latin typeface="TimesNewRomanPSMT"/>
            </a:endParaRPr>
          </a:p>
        </p:txBody>
      </p:sp>
    </p:spTree>
    <p:extLst>
      <p:ext uri="{BB962C8B-B14F-4D97-AF65-F5344CB8AC3E}">
        <p14:creationId xmlns:p14="http://schemas.microsoft.com/office/powerpoint/2010/main" val="41584335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52" y="373318"/>
            <a:ext cx="7870295" cy="461665"/>
          </a:xfrm>
          <a:prstGeom prst="rect">
            <a:avLst/>
          </a:prstGeom>
          <a:noFill/>
        </p:spPr>
        <p:txBody>
          <a:bodyPr wrap="none" lIns="91440" tIns="45720" rIns="91440" bIns="45720">
            <a:spAutoFit/>
          </a:bodyPr>
          <a:lstStyle/>
          <a:p>
            <a:pPr algn="ctr"/>
            <a:r>
              <a:rPr lang="en-US" sz="2400" b="1" smtClean="0">
                <a:latin typeface="Arial" panose="020B0604020202020204" pitchFamily="34" charset="0"/>
                <a:cs typeface="Arial" panose="020B0604020202020204" pitchFamily="34" charset="0"/>
              </a:rPr>
              <a:t>5.3. </a:t>
            </a:r>
            <a:r>
              <a:rPr lang="fr-FR" sz="2400" b="1" i="0" smtClean="0">
                <a:solidFill>
                  <a:srgbClr val="000000"/>
                </a:solidFill>
                <a:effectLst/>
                <a:latin typeface="TimesNewRomanPS-BoldMT"/>
              </a:rPr>
              <a:t>PHÉP CHIẾU SONG SONG (Parallel Projections )</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926547"/>
            <a:ext cx="9672338" cy="452432"/>
          </a:xfrm>
          <a:prstGeom prst="rect">
            <a:avLst/>
          </a:prstGeom>
        </p:spPr>
        <p:txBody>
          <a:bodyPr wrap="square">
            <a:spAutoFit/>
          </a:bodyPr>
          <a:lstStyle/>
          <a:p>
            <a:pPr>
              <a:lnSpc>
                <a:spcPct val="130000"/>
              </a:lnSpc>
            </a:pPr>
            <a:r>
              <a:rPr lang="en-US" b="1" i="0" smtClean="0">
                <a:solidFill>
                  <a:srgbClr val="000000"/>
                </a:solidFill>
                <a:effectLst/>
                <a:latin typeface="Arial" panose="020B0604020202020204" pitchFamily="34" charset="0"/>
                <a:cs typeface="Arial" panose="020B0604020202020204" pitchFamily="34" charset="0"/>
              </a:rPr>
              <a:t>5.3.3. </a:t>
            </a:r>
            <a:r>
              <a:rPr lang="en-US" b="1" i="1" smtClean="0">
                <a:solidFill>
                  <a:srgbClr val="000000"/>
                </a:solidFill>
                <a:effectLst/>
                <a:latin typeface="TimesNewRomanPS-BoldItalicMT"/>
              </a:rPr>
              <a:t>Phép </a:t>
            </a:r>
            <a:r>
              <a:rPr lang="en-US" b="1" i="1" smtClean="0">
                <a:solidFill>
                  <a:srgbClr val="000000"/>
                </a:solidFill>
                <a:effectLst/>
                <a:latin typeface="TimesNewRomanPS-BoldItalicMT"/>
              </a:rPr>
              <a:t>chiếu </a:t>
            </a:r>
            <a:r>
              <a:rPr lang="en-US" b="1" i="1" smtClean="0">
                <a:solidFill>
                  <a:srgbClr val="000000"/>
                </a:solidFill>
                <a:latin typeface="TimesNewRomanPS-BoldMT"/>
              </a:rPr>
              <a:t>Oblique</a:t>
            </a:r>
            <a:endParaRPr lang="en-US" b="1" i="1" smtClean="0">
              <a:solidFill>
                <a:srgbClr val="000000"/>
              </a:solidFill>
              <a:effectLst/>
              <a:latin typeface="TimesNewRomanPS-BoldMT"/>
            </a:endParaRPr>
          </a:p>
        </p:txBody>
      </p:sp>
      <p:sp>
        <p:nvSpPr>
          <p:cNvPr id="5" name="Rectangle 4"/>
          <p:cNvSpPr/>
          <p:nvPr/>
        </p:nvSpPr>
        <p:spPr>
          <a:xfrm>
            <a:off x="1457970" y="1378979"/>
            <a:ext cx="5677200" cy="1015663"/>
          </a:xfrm>
          <a:prstGeom prst="rect">
            <a:avLst/>
          </a:prstGeom>
        </p:spPr>
        <p:txBody>
          <a:bodyPr wrap="square">
            <a:spAutoFit/>
          </a:bodyPr>
          <a:lstStyle/>
          <a:p>
            <a:pPr>
              <a:lnSpc>
                <a:spcPct val="150000"/>
              </a:lnSpc>
            </a:pPr>
            <a:r>
              <a:rPr lang="en-US" sz="2000" smtClean="0">
                <a:solidFill>
                  <a:srgbClr val="000000"/>
                </a:solidFill>
                <a:latin typeface="TimesNewRomanPSMT"/>
              </a:rPr>
              <a:t>5.3.3.1. </a:t>
            </a:r>
            <a:r>
              <a:rPr lang="fr-FR" sz="2000">
                <a:solidFill>
                  <a:srgbClr val="000000"/>
                </a:solidFill>
                <a:latin typeface="TimesNewRomanPSMT"/>
              </a:rPr>
              <a:t>Phép </a:t>
            </a:r>
            <a:r>
              <a:rPr lang="fr-FR" sz="2000">
                <a:solidFill>
                  <a:srgbClr val="000000"/>
                </a:solidFill>
                <a:latin typeface="TimesNewRomanPSMT"/>
              </a:rPr>
              <a:t>chiếu </a:t>
            </a:r>
            <a:r>
              <a:rPr lang="fr-FR" sz="2000" smtClean="0">
                <a:solidFill>
                  <a:srgbClr val="000000"/>
                </a:solidFill>
                <a:latin typeface="TimesNewRomanPSMT"/>
              </a:rPr>
              <a:t>Cavalier</a:t>
            </a:r>
          </a:p>
          <a:p>
            <a:pPr marL="342900" indent="-342900">
              <a:lnSpc>
                <a:spcPct val="150000"/>
              </a:lnSpc>
              <a:buFont typeface="Wingdings" panose="05000000000000000000" pitchFamily="2" charset="2"/>
              <a:buChar char="q"/>
            </a:pPr>
            <a:r>
              <a:rPr lang="en-US" sz="2000">
                <a:solidFill>
                  <a:srgbClr val="000000"/>
                </a:solidFill>
                <a:latin typeface="TimesNewRomanPSMT"/>
              </a:rPr>
              <a:t>Trong không gian hai chiều dịch </a:t>
            </a:r>
            <a:r>
              <a:rPr lang="en-US" sz="2000">
                <a:solidFill>
                  <a:srgbClr val="000000"/>
                </a:solidFill>
                <a:latin typeface="TimesNewRomanPSMT"/>
              </a:rPr>
              <a:t>chuyển </a:t>
            </a:r>
            <a:r>
              <a:rPr lang="en-US" sz="2000" smtClean="0">
                <a:solidFill>
                  <a:srgbClr val="000000"/>
                </a:solidFill>
                <a:latin typeface="TimesNewRomanPSMT"/>
              </a:rPr>
              <a:t>là:</a:t>
            </a:r>
          </a:p>
        </p:txBody>
      </p:sp>
      <p:sp>
        <p:nvSpPr>
          <p:cNvPr id="7" name="Rectangle 6"/>
          <p:cNvSpPr/>
          <p:nvPr/>
        </p:nvSpPr>
        <p:spPr>
          <a:xfrm>
            <a:off x="1457970" y="2463610"/>
            <a:ext cx="10490200" cy="1015663"/>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smtClean="0"/>
              <a:t>Trong </a:t>
            </a:r>
            <a:r>
              <a:rPr lang="vi-VN" sz="2000"/>
              <a:t>không gian ba chiều, f là chiều dài của hình chiếu vectơ đơn vị trục z trên </a:t>
            </a:r>
            <a:r>
              <a:rPr lang="vi-VN" sz="2000"/>
              <a:t>mặt </a:t>
            </a:r>
            <a:r>
              <a:rPr lang="vi-VN" sz="2000" smtClean="0"/>
              <a:t>phẳng</a:t>
            </a:r>
            <a:r>
              <a:rPr lang="en-US" sz="2000" smtClean="0"/>
              <a:t> </a:t>
            </a:r>
            <a:r>
              <a:rPr lang="vi-VN" sz="2000" smtClean="0"/>
              <a:t>chiếu</a:t>
            </a:r>
            <a:r>
              <a:rPr lang="vi-VN" sz="2000"/>
              <a:t>, đó chính là hệ số </a:t>
            </a:r>
            <a:r>
              <a:rPr lang="vi-VN" sz="2000"/>
              <a:t>co</a:t>
            </a:r>
            <a:r>
              <a:rPr lang="vi-VN" sz="2000" smtClean="0"/>
              <a:t>.</a:t>
            </a:r>
            <a:endParaRPr lang="en-US" sz="2000" smtClean="0">
              <a:solidFill>
                <a:srgbClr val="000000"/>
              </a:solidFill>
              <a:latin typeface="TimesNewRomanPSMT"/>
            </a:endParaRPr>
          </a:p>
        </p:txBody>
      </p:sp>
      <mc:AlternateContent xmlns:mc="http://schemas.openxmlformats.org/markup-compatibility/2006">
        <mc:Choice xmlns:a14="http://schemas.microsoft.com/office/drawing/2010/main" Requires="a14">
          <p:sp>
            <p:nvSpPr>
              <p:cNvPr id="8" name="Rectangle 7"/>
              <p:cNvSpPr/>
              <p:nvPr/>
            </p:nvSpPr>
            <p:spPr>
              <a:xfrm>
                <a:off x="1511300" y="3087616"/>
                <a:ext cx="3342631" cy="1793183"/>
              </a:xfrm>
              <a:prstGeom prst="rect">
                <a:avLst/>
              </a:prstGeom>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cs typeface="Arial" panose="020B0604020202020204" pitchFamily="34" charset="0"/>
                        </a:rPr>
                        <m:t>[</m:t>
                      </m:r>
                      <m:r>
                        <a:rPr lang="en-US" sz="2000" i="1" smtClean="0">
                          <a:latin typeface="Cambria Math" panose="02040503050406030204" pitchFamily="18" charset="0"/>
                          <a:cs typeface="Arial" panose="020B0604020202020204" pitchFamily="34" charset="0"/>
                        </a:rPr>
                        <m:t>𝑇</m:t>
                      </m:r>
                      <m:r>
                        <a:rPr lang="en-US" sz="2000" i="1" smtClean="0">
                          <a:latin typeface="Cambria Math" panose="02040503050406030204" pitchFamily="18" charset="0"/>
                          <a:cs typeface="Arial" panose="020B0604020202020204" pitchFamily="34" charset="0"/>
                        </a:rPr>
                        <m:t>]=</m:t>
                      </m:r>
                      <m:d>
                        <m:dPr>
                          <m:begChr m:val="["/>
                          <m:endChr m:val="]"/>
                          <m:ctrlPr>
                            <a:rPr lang="en-US" sz="2000" i="1">
                              <a:latin typeface="Cambria Math" panose="02040503050406030204" pitchFamily="18" charset="0"/>
                              <a:cs typeface="Arial" panose="020B0604020202020204" pitchFamily="34" charset="0"/>
                            </a:rPr>
                          </m:ctrlPr>
                        </m:dPr>
                        <m:e>
                          <m:m>
                            <m:mPr>
                              <m:mcs>
                                <m:mc>
                                  <m:mcPr>
                                    <m:count m:val="2"/>
                                    <m:mcJc m:val="center"/>
                                  </m:mcPr>
                                </m:mc>
                              </m:mcs>
                              <m:ctrlPr>
                                <a:rPr lang="en-US" sz="2000" i="1">
                                  <a:latin typeface="Cambria Math" panose="02040503050406030204" pitchFamily="18" charset="0"/>
                                  <a:cs typeface="Arial" panose="020B0604020202020204" pitchFamily="34" charset="0"/>
                                </a:rPr>
                              </m:ctrlPr>
                            </m:mPr>
                            <m:mr>
                              <m:e>
                                <m:m>
                                  <m:mPr>
                                    <m:mcs>
                                      <m:mc>
                                        <m:mcPr>
                                          <m:count m:val="2"/>
                                          <m:mcJc m:val="center"/>
                                        </m:mcPr>
                                      </m:mc>
                                    </m:mcs>
                                    <m:ctrlPr>
                                      <a:rPr lang="en-US" sz="2000" i="1">
                                        <a:latin typeface="Cambria Math" panose="02040503050406030204" pitchFamily="18" charset="0"/>
                                        <a:cs typeface="Arial" panose="020B0604020202020204" pitchFamily="34" charset="0"/>
                                      </a:rPr>
                                    </m:ctrlPr>
                                  </m:mPr>
                                  <m:mr>
                                    <m:e>
                                      <m:r>
                                        <a:rPr lang="en-US" sz="2000" b="0" i="1" smtClean="0">
                                          <a:latin typeface="Cambria Math" panose="02040503050406030204" pitchFamily="18" charset="0"/>
                                          <a:cs typeface="Arial" panose="020B0604020202020204" pitchFamily="34" charset="0"/>
                                        </a:rPr>
                                        <m:t>1</m:t>
                                      </m:r>
                                    </m:e>
                                    <m:e>
                                      <m:r>
                                        <a:rPr lang="en-US" sz="2000" i="1">
                                          <a:latin typeface="Cambria Math" panose="02040503050406030204" pitchFamily="18" charset="0"/>
                                          <a:cs typeface="Arial" panose="020B0604020202020204" pitchFamily="34" charset="0"/>
                                        </a:rPr>
                                        <m:t>0</m:t>
                                      </m:r>
                                    </m:e>
                                  </m:mr>
                                  <m:mr>
                                    <m:e>
                                      <m:r>
                                        <a:rPr lang="en-US" sz="2000" i="1">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1</m:t>
                                      </m:r>
                                    </m:e>
                                  </m:mr>
                                </m:m>
                              </m:e>
                              <m:e>
                                <m:m>
                                  <m:mPr>
                                    <m:mcs>
                                      <m:mc>
                                        <m:mcPr>
                                          <m:count m:val="2"/>
                                          <m:mcJc m:val="center"/>
                                        </m:mcPr>
                                      </m:mc>
                                    </m:mcs>
                                    <m:ctrlPr>
                                      <a:rPr lang="en-US" sz="2000" i="1">
                                        <a:latin typeface="Cambria Math" panose="02040503050406030204" pitchFamily="18" charset="0"/>
                                        <a:cs typeface="Arial" panose="020B0604020202020204" pitchFamily="34" charset="0"/>
                                      </a:rPr>
                                    </m:ctrlPr>
                                  </m:mPr>
                                  <m:mr>
                                    <m:e>
                                      <m:r>
                                        <a:rPr lang="en-US" sz="2000" b="0" i="1" smtClean="0">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0</m:t>
                                      </m:r>
                                    </m:e>
                                  </m:mr>
                                  <m:mr>
                                    <m:e>
                                      <m:r>
                                        <a:rPr lang="en-US" sz="2000" i="1">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0</m:t>
                                      </m:r>
                                    </m:e>
                                  </m:mr>
                                </m:m>
                              </m:e>
                            </m:mr>
                            <m:mr>
                              <m:e>
                                <m:m>
                                  <m:mPr>
                                    <m:mcs>
                                      <m:mc>
                                        <m:mcPr>
                                          <m:count m:val="2"/>
                                          <m:mcJc m:val="center"/>
                                        </m:mcPr>
                                      </m:mc>
                                    </m:mcs>
                                    <m:ctrlPr>
                                      <a:rPr lang="en-US" sz="2000" i="1">
                                        <a:latin typeface="Cambria Math" panose="02040503050406030204" pitchFamily="18" charset="0"/>
                                        <a:cs typeface="Arial" panose="020B0604020202020204" pitchFamily="34" charset="0"/>
                                      </a:rPr>
                                    </m:ctrlPr>
                                  </m:mPr>
                                  <m:mr>
                                    <m:e>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𝑎</m:t>
                                      </m:r>
                                    </m:e>
                                    <m:e>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𝑏</m:t>
                                      </m:r>
                                    </m:e>
                                  </m:mr>
                                  <m:mr>
                                    <m:e>
                                      <m:r>
                                        <a:rPr lang="en-US" sz="2000" i="1">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0</m:t>
                                      </m:r>
                                    </m:e>
                                  </m:mr>
                                </m:m>
                              </m:e>
                              <m:e>
                                <m:m>
                                  <m:mPr>
                                    <m:mcs>
                                      <m:mc>
                                        <m:mcPr>
                                          <m:count m:val="2"/>
                                          <m:mcJc m:val="center"/>
                                        </m:mcPr>
                                      </m:mc>
                                    </m:mcs>
                                    <m:ctrlPr>
                                      <a:rPr lang="en-US" sz="2000" i="1">
                                        <a:latin typeface="Cambria Math" panose="02040503050406030204" pitchFamily="18" charset="0"/>
                                        <a:cs typeface="Arial" panose="020B0604020202020204" pitchFamily="34" charset="0"/>
                                      </a:rPr>
                                    </m:ctrlPr>
                                  </m:mPr>
                                  <m:mr>
                                    <m:e>
                                      <m:r>
                                        <a:rPr lang="en-US" sz="2000" b="0" i="1" smtClean="0">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0</m:t>
                                      </m:r>
                                    </m:e>
                                  </m:mr>
                                  <m:mr>
                                    <m:e>
                                      <m:r>
                                        <a:rPr lang="en-US" sz="2000" i="1">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1</m:t>
                                      </m:r>
                                    </m:e>
                                  </m:mr>
                                </m:m>
                              </m:e>
                            </m:mr>
                          </m:m>
                          <m:r>
                            <a:rPr lang="en-US" sz="2000" i="1">
                              <a:latin typeface="Cambria Math" panose="02040503050406030204" pitchFamily="18" charset="0"/>
                            </a:rPr>
                            <m:t> </m:t>
                          </m:r>
                        </m:e>
                      </m:d>
                    </m:oMath>
                  </m:oMathPara>
                </a14:m>
                <a:endParaRPr lang="en-US" sz="2000" smtClean="0">
                  <a:solidFill>
                    <a:srgbClr val="000000"/>
                  </a:solidFill>
                  <a:latin typeface="TimesNewRomanPSMT"/>
                </a:endParaRPr>
              </a:p>
            </p:txBody>
          </p:sp>
        </mc:Choice>
        <mc:Fallback>
          <p:sp>
            <p:nvSpPr>
              <p:cNvPr id="8" name="Rectangle 7"/>
              <p:cNvSpPr>
                <a:spLocks noRot="1" noChangeAspect="1" noMove="1" noResize="1" noEditPoints="1" noAdjustHandles="1" noChangeArrowheads="1" noChangeShapeType="1" noTextEdit="1"/>
              </p:cNvSpPr>
              <p:nvPr/>
            </p:nvSpPr>
            <p:spPr>
              <a:xfrm>
                <a:off x="1511300" y="3087616"/>
                <a:ext cx="3342631" cy="1793183"/>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4853931" y="3703156"/>
                <a:ext cx="1879600" cy="1015663"/>
              </a:xfrm>
              <a:prstGeom prst="rect">
                <a:avLst/>
              </a:prstGeom>
            </p:spPr>
            <p:txBody>
              <a:bodyPr wrap="square">
                <a:spAutoFit/>
              </a:bodyPr>
              <a:lstStyle/>
              <a:p>
                <a:pPr marL="342900" indent="-342900">
                  <a:lnSpc>
                    <a:spcPct val="150000"/>
                  </a:lnSpc>
                  <a:buFont typeface="Wingdings" panose="05000000000000000000" pitchFamily="2" charset="2"/>
                  <a:buChar char="q"/>
                </a:pPr>
                <a14:m>
                  <m:oMath xmlns:m="http://schemas.openxmlformats.org/officeDocument/2006/math">
                    <m:r>
                      <a:rPr lang="en-US" sz="2000" i="1" smtClean="0">
                        <a:latin typeface="Cambria Math" panose="02040503050406030204" pitchFamily="18" charset="0"/>
                        <a:cs typeface="Arial" panose="020B0604020202020204" pitchFamily="34" charset="0"/>
                      </a:rPr>
                      <m:t>𝑎</m:t>
                    </m:r>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𝑓</m:t>
                    </m:r>
                    <m:r>
                      <a:rPr lang="en-US" sz="2000" b="0" i="1" smtClean="0">
                        <a:latin typeface="Cambria Math" panose="02040503050406030204" pitchFamily="18" charset="0"/>
                        <a:cs typeface="Arial" panose="020B0604020202020204" pitchFamily="34" charset="0"/>
                      </a:rPr>
                      <m:t> </m:t>
                    </m:r>
                    <m:r>
                      <a:rPr lang="en-US" sz="2000" b="0" i="1" smtClean="0">
                        <a:latin typeface="Cambria Math" panose="02040503050406030204" pitchFamily="18" charset="0"/>
                        <a:cs typeface="Arial" panose="020B0604020202020204" pitchFamily="34" charset="0"/>
                      </a:rPr>
                      <m:t>𝑐𝑜𝑠</m:t>
                    </m:r>
                    <m:r>
                      <a:rPr lang="en-US" sz="2000" b="0" i="1" smtClean="0">
                        <a:latin typeface="Cambria Math" panose="02040503050406030204" pitchFamily="18" charset="0"/>
                        <a:ea typeface="Cambria Math" panose="02040503050406030204" pitchFamily="18" charset="0"/>
                        <a:cs typeface="Arial" panose="020B0604020202020204" pitchFamily="34" charset="0"/>
                      </a:rPr>
                      <m:t>𝛼</m:t>
                    </m:r>
                  </m:oMath>
                </a14:m>
                <a:endParaRPr lang="en-US" sz="2000" b="0" smtClean="0">
                  <a:latin typeface="TimesNewRomanPSMT"/>
                  <a:ea typeface="Cambria Math" panose="02040503050406030204" pitchFamily="18" charset="0"/>
                  <a:cs typeface="Arial" panose="020B0604020202020204" pitchFamily="34" charset="0"/>
                </a:endParaRPr>
              </a:p>
              <a:p>
                <a:pPr marL="342900" indent="-342900">
                  <a:lnSpc>
                    <a:spcPct val="150000"/>
                  </a:lnSpc>
                  <a:buFont typeface="Wingdings" panose="05000000000000000000" pitchFamily="2" charset="2"/>
                  <a:buChar char="q"/>
                </a:pPr>
                <a14:m>
                  <m:oMath xmlns:m="http://schemas.openxmlformats.org/officeDocument/2006/math">
                    <m:r>
                      <a:rPr lang="en-US" sz="2000" b="0" i="1" smtClean="0">
                        <a:latin typeface="Cambria Math" panose="02040503050406030204" pitchFamily="18" charset="0"/>
                        <a:cs typeface="Arial" panose="020B0604020202020204" pitchFamily="34" charset="0"/>
                      </a:rPr>
                      <m:t>𝑏</m:t>
                    </m:r>
                    <m:r>
                      <a:rPr lang="en-US" sz="2000" i="1">
                        <a:latin typeface="Cambria Math" panose="02040503050406030204" pitchFamily="18" charset="0"/>
                        <a:cs typeface="Arial" panose="020B0604020202020204" pitchFamily="34" charset="0"/>
                      </a:rPr>
                      <m:t>=</m:t>
                    </m:r>
                    <m:r>
                      <a:rPr lang="en-US" sz="2000" i="1">
                        <a:latin typeface="Cambria Math" panose="02040503050406030204" pitchFamily="18" charset="0"/>
                        <a:cs typeface="Arial" panose="020B0604020202020204" pitchFamily="34" charset="0"/>
                      </a:rPr>
                      <m:t>𝑓</m:t>
                    </m:r>
                    <m:r>
                      <a:rPr lang="en-US" sz="2000" i="1">
                        <a:latin typeface="Cambria Math" panose="02040503050406030204" pitchFamily="18" charset="0"/>
                        <a:cs typeface="Arial" panose="020B0604020202020204" pitchFamily="34" charset="0"/>
                      </a:rPr>
                      <m:t> </m:t>
                    </m:r>
                    <m:r>
                      <a:rPr lang="en-US" sz="2000" b="0" i="1" smtClean="0">
                        <a:latin typeface="Cambria Math" panose="02040503050406030204" pitchFamily="18" charset="0"/>
                        <a:cs typeface="Arial" panose="020B0604020202020204" pitchFamily="34" charset="0"/>
                      </a:rPr>
                      <m:t>𝑠𝑖𝑛</m:t>
                    </m:r>
                    <m:r>
                      <a:rPr lang="en-US" sz="2000" i="1">
                        <a:latin typeface="Cambria Math" panose="02040503050406030204" pitchFamily="18" charset="0"/>
                        <a:ea typeface="Cambria Math" panose="02040503050406030204" pitchFamily="18" charset="0"/>
                        <a:cs typeface="Arial" panose="020B0604020202020204" pitchFamily="34" charset="0"/>
                      </a:rPr>
                      <m:t>𝛼</m:t>
                    </m:r>
                  </m:oMath>
                </a14:m>
                <a:endParaRPr lang="en-US" sz="2000">
                  <a:latin typeface="TimesNewRomanPSMT"/>
                  <a:ea typeface="Cambria Math" panose="02040503050406030204" pitchFamily="18" charset="0"/>
                  <a:cs typeface="Arial" panose="020B0604020202020204" pitchFamily="34" charset="0"/>
                </a:endParaRPr>
              </a:p>
            </p:txBody>
          </p:sp>
        </mc:Choice>
        <mc:Fallback>
          <p:sp>
            <p:nvSpPr>
              <p:cNvPr id="9" name="Rectangle 8"/>
              <p:cNvSpPr>
                <a:spLocks noRot="1" noChangeAspect="1" noMove="1" noResize="1" noEditPoints="1" noAdjustHandles="1" noChangeArrowheads="1" noChangeShapeType="1" noTextEdit="1"/>
              </p:cNvSpPr>
              <p:nvPr/>
            </p:nvSpPr>
            <p:spPr>
              <a:xfrm>
                <a:off x="4853931" y="3703156"/>
                <a:ext cx="1879600" cy="1015663"/>
              </a:xfrm>
              <a:prstGeom prst="rect">
                <a:avLst/>
              </a:prstGeom>
              <a:blipFill rotWithShape="0">
                <a:blip r:embed="rId4"/>
                <a:stretch>
                  <a:fillRect l="-2913" b="-299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p:cNvSpPr/>
              <p:nvPr/>
            </p:nvSpPr>
            <p:spPr>
              <a:xfrm>
                <a:off x="7135169" y="3060480"/>
                <a:ext cx="4381500" cy="1793183"/>
              </a:xfrm>
              <a:prstGeom prst="rect">
                <a:avLst/>
              </a:prstGeom>
            </p:spPr>
            <p:txBody>
              <a:bodyPr wrap="square">
                <a:spAutoFit/>
              </a:bodyPr>
              <a:lstStyle/>
              <a:p>
                <a:pPr algn="just">
                  <a:lnSpc>
                    <a:spcPct val="150000"/>
                  </a:lnSpc>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cs typeface="Arial" panose="020B0604020202020204" pitchFamily="34" charset="0"/>
                        </a:rPr>
                        <m:t>[</m:t>
                      </m:r>
                      <m:r>
                        <a:rPr lang="en-US" sz="2000" i="1" smtClean="0">
                          <a:latin typeface="Cambria Math" panose="02040503050406030204" pitchFamily="18" charset="0"/>
                          <a:cs typeface="Arial" panose="020B0604020202020204" pitchFamily="34" charset="0"/>
                        </a:rPr>
                        <m:t>𝑇</m:t>
                      </m:r>
                      <m:r>
                        <a:rPr lang="en-US" sz="2000" i="1" smtClean="0">
                          <a:latin typeface="Cambria Math" panose="02040503050406030204" pitchFamily="18" charset="0"/>
                          <a:cs typeface="Arial" panose="020B0604020202020204" pitchFamily="34" charset="0"/>
                        </a:rPr>
                        <m:t>]=</m:t>
                      </m:r>
                      <m:d>
                        <m:dPr>
                          <m:begChr m:val="["/>
                          <m:endChr m:val="]"/>
                          <m:ctrlPr>
                            <a:rPr lang="en-US" sz="2000" i="1">
                              <a:latin typeface="Cambria Math" panose="02040503050406030204" pitchFamily="18" charset="0"/>
                              <a:cs typeface="Arial" panose="020B0604020202020204" pitchFamily="34" charset="0"/>
                            </a:rPr>
                          </m:ctrlPr>
                        </m:dPr>
                        <m:e>
                          <m:m>
                            <m:mPr>
                              <m:mcs>
                                <m:mc>
                                  <m:mcPr>
                                    <m:count m:val="2"/>
                                    <m:mcJc m:val="center"/>
                                  </m:mcPr>
                                </m:mc>
                              </m:mcs>
                              <m:ctrlPr>
                                <a:rPr lang="en-US" sz="2000" i="1">
                                  <a:latin typeface="Cambria Math" panose="02040503050406030204" pitchFamily="18" charset="0"/>
                                  <a:cs typeface="Arial" panose="020B0604020202020204" pitchFamily="34" charset="0"/>
                                </a:rPr>
                              </m:ctrlPr>
                            </m:mPr>
                            <m:mr>
                              <m:e>
                                <m:m>
                                  <m:mPr>
                                    <m:mcs>
                                      <m:mc>
                                        <m:mcPr>
                                          <m:count m:val="2"/>
                                          <m:mcJc m:val="center"/>
                                        </m:mcPr>
                                      </m:mc>
                                    </m:mcs>
                                    <m:ctrlPr>
                                      <a:rPr lang="en-US" sz="2000" i="1">
                                        <a:latin typeface="Cambria Math" panose="02040503050406030204" pitchFamily="18" charset="0"/>
                                        <a:cs typeface="Arial" panose="020B0604020202020204" pitchFamily="34" charset="0"/>
                                      </a:rPr>
                                    </m:ctrlPr>
                                  </m:mPr>
                                  <m:mr>
                                    <m:e>
                                      <m:r>
                                        <a:rPr lang="en-US" sz="2000" b="0" i="1" smtClean="0">
                                          <a:latin typeface="Cambria Math" panose="02040503050406030204" pitchFamily="18" charset="0"/>
                                          <a:cs typeface="Arial" panose="020B0604020202020204" pitchFamily="34" charset="0"/>
                                        </a:rPr>
                                        <m:t>1</m:t>
                                      </m:r>
                                    </m:e>
                                    <m:e>
                                      <m:r>
                                        <a:rPr lang="en-US" sz="2000" i="1">
                                          <a:latin typeface="Cambria Math" panose="02040503050406030204" pitchFamily="18" charset="0"/>
                                          <a:cs typeface="Arial" panose="020B0604020202020204" pitchFamily="34" charset="0"/>
                                        </a:rPr>
                                        <m:t>0</m:t>
                                      </m:r>
                                    </m:e>
                                  </m:mr>
                                  <m:mr>
                                    <m:e>
                                      <m:r>
                                        <a:rPr lang="en-US" sz="2000" i="1">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1</m:t>
                                      </m:r>
                                    </m:e>
                                  </m:mr>
                                </m:m>
                              </m:e>
                              <m:e>
                                <m:m>
                                  <m:mPr>
                                    <m:mcs>
                                      <m:mc>
                                        <m:mcPr>
                                          <m:count m:val="2"/>
                                          <m:mcJc m:val="center"/>
                                        </m:mcPr>
                                      </m:mc>
                                    </m:mcs>
                                    <m:ctrlPr>
                                      <a:rPr lang="en-US" sz="2000" i="1">
                                        <a:latin typeface="Cambria Math" panose="02040503050406030204" pitchFamily="18" charset="0"/>
                                        <a:cs typeface="Arial" panose="020B0604020202020204" pitchFamily="34" charset="0"/>
                                      </a:rPr>
                                    </m:ctrlPr>
                                  </m:mPr>
                                  <m:mr>
                                    <m:e>
                                      <m:r>
                                        <a:rPr lang="en-US" sz="2000" b="0" i="1" smtClean="0">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0</m:t>
                                      </m:r>
                                    </m:e>
                                  </m:mr>
                                  <m:mr>
                                    <m:e>
                                      <m:r>
                                        <a:rPr lang="en-US" sz="2000" i="1">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0</m:t>
                                      </m:r>
                                    </m:e>
                                  </m:mr>
                                </m:m>
                              </m:e>
                            </m:mr>
                            <m:mr>
                              <m:e>
                                <m:m>
                                  <m:mPr>
                                    <m:mcs>
                                      <m:mc>
                                        <m:mcPr>
                                          <m:count m:val="2"/>
                                          <m:mcJc m:val="center"/>
                                        </m:mcPr>
                                      </m:mc>
                                    </m:mcs>
                                    <m:ctrlPr>
                                      <a:rPr lang="en-US" sz="2000" i="1">
                                        <a:latin typeface="Cambria Math" panose="02040503050406030204" pitchFamily="18" charset="0"/>
                                        <a:cs typeface="Arial" panose="020B0604020202020204" pitchFamily="34" charset="0"/>
                                      </a:rPr>
                                    </m:ctrlPr>
                                  </m:mPr>
                                  <m:mr>
                                    <m:e>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𝑓</m:t>
                                      </m:r>
                                      <m:r>
                                        <a:rPr lang="en-US" sz="2000" b="0" i="1" smtClean="0">
                                          <a:latin typeface="Cambria Math" panose="02040503050406030204" pitchFamily="18" charset="0"/>
                                          <a:cs typeface="Arial" panose="020B0604020202020204" pitchFamily="34" charset="0"/>
                                        </a:rPr>
                                        <m:t> </m:t>
                                      </m:r>
                                      <m:r>
                                        <a:rPr lang="en-US" sz="2000" b="0" i="1" smtClean="0">
                                          <a:latin typeface="Cambria Math" panose="02040503050406030204" pitchFamily="18" charset="0"/>
                                          <a:cs typeface="Arial" panose="020B0604020202020204" pitchFamily="34" charset="0"/>
                                        </a:rPr>
                                        <m:t>𝑐𝑜𝑠</m:t>
                                      </m:r>
                                      <m:r>
                                        <a:rPr lang="en-US" sz="2000" b="0" i="1" smtClean="0">
                                          <a:latin typeface="Cambria Math" panose="02040503050406030204" pitchFamily="18" charset="0"/>
                                          <a:ea typeface="Cambria Math" panose="02040503050406030204" pitchFamily="18" charset="0"/>
                                          <a:cs typeface="Arial" panose="020B0604020202020204" pitchFamily="34" charset="0"/>
                                        </a:rPr>
                                        <m:t>𝛼</m:t>
                                      </m:r>
                                    </m:e>
                                    <m:e>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𝑓𝑠𝑖𝑛</m:t>
                                      </m:r>
                                      <m:r>
                                        <a:rPr lang="en-US" sz="2000" b="0" i="1" smtClean="0">
                                          <a:latin typeface="Cambria Math" panose="02040503050406030204" pitchFamily="18" charset="0"/>
                                          <a:ea typeface="Cambria Math" panose="02040503050406030204" pitchFamily="18" charset="0"/>
                                          <a:cs typeface="Arial" panose="020B0604020202020204" pitchFamily="34" charset="0"/>
                                        </a:rPr>
                                        <m:t>𝛼</m:t>
                                      </m:r>
                                    </m:e>
                                  </m:mr>
                                  <m:mr>
                                    <m:e>
                                      <m:r>
                                        <a:rPr lang="en-US" sz="2000" i="1">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0</m:t>
                                      </m:r>
                                    </m:e>
                                  </m:mr>
                                </m:m>
                              </m:e>
                              <m:e>
                                <m:m>
                                  <m:mPr>
                                    <m:mcs>
                                      <m:mc>
                                        <m:mcPr>
                                          <m:count m:val="2"/>
                                          <m:mcJc m:val="center"/>
                                        </m:mcPr>
                                      </m:mc>
                                    </m:mcs>
                                    <m:ctrlPr>
                                      <a:rPr lang="en-US" sz="2000" i="1">
                                        <a:latin typeface="Cambria Math" panose="02040503050406030204" pitchFamily="18" charset="0"/>
                                        <a:cs typeface="Arial" panose="020B0604020202020204" pitchFamily="34" charset="0"/>
                                      </a:rPr>
                                    </m:ctrlPr>
                                  </m:mPr>
                                  <m:mr>
                                    <m:e>
                                      <m:r>
                                        <a:rPr lang="en-US" sz="2000" b="0" i="1" smtClean="0">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0</m:t>
                                      </m:r>
                                    </m:e>
                                  </m:mr>
                                  <m:mr>
                                    <m:e>
                                      <m:r>
                                        <a:rPr lang="en-US" sz="2000" i="1">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1</m:t>
                                      </m:r>
                                    </m:e>
                                  </m:mr>
                                </m:m>
                              </m:e>
                            </m:mr>
                          </m:m>
                          <m:r>
                            <a:rPr lang="en-US" sz="2000" i="1">
                              <a:latin typeface="Cambria Math" panose="02040503050406030204" pitchFamily="18" charset="0"/>
                            </a:rPr>
                            <m:t> </m:t>
                          </m:r>
                        </m:e>
                      </m:d>
                    </m:oMath>
                  </m:oMathPara>
                </a14:m>
                <a:endParaRPr lang="en-US" sz="2000" smtClean="0">
                  <a:solidFill>
                    <a:srgbClr val="000000"/>
                  </a:solidFill>
                  <a:latin typeface="TimesNewRomanPSMT"/>
                </a:endParaRPr>
              </a:p>
            </p:txBody>
          </p:sp>
        </mc:Choice>
        <mc:Fallback>
          <p:sp>
            <p:nvSpPr>
              <p:cNvPr id="10" name="Rectangle 9"/>
              <p:cNvSpPr>
                <a:spLocks noRot="1" noChangeAspect="1" noMove="1" noResize="1" noEditPoints="1" noAdjustHandles="1" noChangeArrowheads="1" noChangeShapeType="1" noTextEdit="1"/>
              </p:cNvSpPr>
              <p:nvPr/>
            </p:nvSpPr>
            <p:spPr>
              <a:xfrm>
                <a:off x="7135169" y="3060480"/>
                <a:ext cx="4381500" cy="1793183"/>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angle 10"/>
              <p:cNvSpPr/>
              <p:nvPr/>
            </p:nvSpPr>
            <p:spPr>
              <a:xfrm>
                <a:off x="7024988" y="926547"/>
                <a:ext cx="2300931" cy="1313180"/>
              </a:xfrm>
              <a:prstGeom prst="rect">
                <a:avLst/>
              </a:prstGeom>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en-US" sz="2000" b="0" i="1" smtClean="0">
                          <a:solidFill>
                            <a:srgbClr val="000000"/>
                          </a:solidFill>
                          <a:latin typeface="Cambria Math" panose="02040503050406030204" pitchFamily="18" charset="0"/>
                        </a:rPr>
                        <m:t>𝑇</m:t>
                      </m:r>
                      <m:r>
                        <a:rPr lang="en-US" sz="2000" b="0" i="1" smtClean="0">
                          <a:solidFill>
                            <a:srgbClr val="000000"/>
                          </a:solidFill>
                          <a:latin typeface="Cambria Math" panose="02040503050406030204" pitchFamily="18" charset="0"/>
                        </a:rPr>
                        <m:t>=</m:t>
                      </m:r>
                      <m:d>
                        <m:dPr>
                          <m:begChr m:val="["/>
                          <m:endChr m:val="]"/>
                          <m:ctrlPr>
                            <a:rPr lang="en-US" sz="2000" b="0" i="1" smtClean="0">
                              <a:solidFill>
                                <a:srgbClr val="000000"/>
                              </a:solidFill>
                              <a:latin typeface="Cambria Math" panose="02040503050406030204" pitchFamily="18" charset="0"/>
                            </a:rPr>
                          </m:ctrlPr>
                        </m:dPr>
                        <m:e>
                          <m:m>
                            <m:mPr>
                              <m:mcs>
                                <m:mc>
                                  <m:mcPr>
                                    <m:count m:val="3"/>
                                    <m:mcJc m:val="center"/>
                                  </m:mcPr>
                                </m:mc>
                              </m:mcs>
                              <m:ctrlPr>
                                <a:rPr lang="en-US" sz="2000" b="0" i="1" smtClean="0">
                                  <a:solidFill>
                                    <a:srgbClr val="000000"/>
                                  </a:solidFill>
                                  <a:latin typeface="Cambria Math" panose="02040503050406030204" pitchFamily="18" charset="0"/>
                                </a:rPr>
                              </m:ctrlPr>
                            </m:mPr>
                            <m:mr>
                              <m:e>
                                <m:r>
                                  <m:rPr>
                                    <m:brk m:alnAt="7"/>
                                  </m:rPr>
                                  <a:rPr lang="en-US" sz="2000" b="0" i="1" smtClean="0">
                                    <a:solidFill>
                                      <a:srgbClr val="000000"/>
                                    </a:solidFill>
                                    <a:latin typeface="Cambria Math" panose="02040503050406030204" pitchFamily="18" charset="0"/>
                                  </a:rPr>
                                  <m:t>1</m:t>
                                </m:r>
                              </m:e>
                              <m:e>
                                <m:r>
                                  <a:rPr lang="en-US" sz="2000" b="0" i="1" smtClean="0">
                                    <a:solidFill>
                                      <a:srgbClr val="000000"/>
                                    </a:solidFill>
                                    <a:latin typeface="Cambria Math" panose="02040503050406030204" pitchFamily="18" charset="0"/>
                                  </a:rPr>
                                  <m:t>0</m:t>
                                </m:r>
                              </m:e>
                              <m:e>
                                <m:r>
                                  <a:rPr lang="en-US" sz="2000" b="0" i="1" smtClean="0">
                                    <a:solidFill>
                                      <a:srgbClr val="000000"/>
                                    </a:solidFill>
                                    <a:latin typeface="Cambria Math" panose="02040503050406030204" pitchFamily="18" charset="0"/>
                                  </a:rPr>
                                  <m:t>0</m:t>
                                </m:r>
                              </m:e>
                            </m:mr>
                            <m:mr>
                              <m:e>
                                <m:r>
                                  <a:rPr lang="en-US" sz="2000" b="0" i="1" smtClean="0">
                                    <a:solidFill>
                                      <a:srgbClr val="000000"/>
                                    </a:solidFill>
                                    <a:latin typeface="Cambria Math" panose="02040503050406030204" pitchFamily="18" charset="0"/>
                                  </a:rPr>
                                  <m:t>0</m:t>
                                </m:r>
                              </m:e>
                              <m:e>
                                <m:r>
                                  <a:rPr lang="en-US" sz="2000" b="0" i="1" smtClean="0">
                                    <a:solidFill>
                                      <a:srgbClr val="000000"/>
                                    </a:solidFill>
                                    <a:latin typeface="Cambria Math" panose="02040503050406030204" pitchFamily="18" charset="0"/>
                                  </a:rPr>
                                  <m:t>1</m:t>
                                </m:r>
                              </m:e>
                              <m:e>
                                <m:r>
                                  <a:rPr lang="en-US" sz="2000" b="0" i="1" smtClean="0">
                                    <a:solidFill>
                                      <a:srgbClr val="000000"/>
                                    </a:solidFill>
                                    <a:latin typeface="Cambria Math" panose="02040503050406030204" pitchFamily="18" charset="0"/>
                                  </a:rPr>
                                  <m:t>0</m:t>
                                </m:r>
                              </m:e>
                            </m:mr>
                            <m:mr>
                              <m:e>
                                <m:r>
                                  <a:rPr lang="en-US" sz="2000" b="0" i="1" smtClean="0">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𝑎</m:t>
                                </m:r>
                              </m:e>
                              <m:e>
                                <m:r>
                                  <a:rPr lang="en-US" sz="2000" b="0" i="1" smtClean="0">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𝑏</m:t>
                                </m:r>
                              </m:e>
                              <m:e>
                                <m:r>
                                  <a:rPr lang="en-US" sz="2000" b="0" i="1" smtClean="0">
                                    <a:solidFill>
                                      <a:srgbClr val="000000"/>
                                    </a:solidFill>
                                    <a:latin typeface="Cambria Math" panose="02040503050406030204" pitchFamily="18" charset="0"/>
                                  </a:rPr>
                                  <m:t>1</m:t>
                                </m:r>
                              </m:e>
                            </m:mr>
                          </m:m>
                        </m:e>
                      </m:d>
                    </m:oMath>
                  </m:oMathPara>
                </a14:m>
                <a:endParaRPr lang="en-US" sz="2000" smtClean="0">
                  <a:solidFill>
                    <a:srgbClr val="000000"/>
                  </a:solidFill>
                  <a:latin typeface="TimesNewRomanPSMT"/>
                </a:endParaRPr>
              </a:p>
            </p:txBody>
          </p:sp>
        </mc:Choice>
        <mc:Fallback>
          <p:sp>
            <p:nvSpPr>
              <p:cNvPr id="11" name="Rectangle 10"/>
              <p:cNvSpPr>
                <a:spLocks noRot="1" noChangeAspect="1" noMove="1" noResize="1" noEditPoints="1" noAdjustHandles="1" noChangeArrowheads="1" noChangeShapeType="1" noTextEdit="1"/>
              </p:cNvSpPr>
              <p:nvPr/>
            </p:nvSpPr>
            <p:spPr>
              <a:xfrm>
                <a:off x="7024988" y="926547"/>
                <a:ext cx="2300931" cy="1313180"/>
              </a:xfrm>
              <a:prstGeom prst="rect">
                <a:avLst/>
              </a:prstGeom>
              <a:blipFill rotWithShape="0">
                <a:blip r:embed="rId6"/>
                <a:stretch>
                  <a:fillRect/>
                </a:stretch>
              </a:blipFill>
            </p:spPr>
            <p:txBody>
              <a:bodyPr/>
              <a:lstStyle/>
              <a:p>
                <a:r>
                  <a:rPr lang="en-US">
                    <a:noFill/>
                  </a:rPr>
                  <a:t> </a:t>
                </a:r>
              </a:p>
            </p:txBody>
          </p:sp>
        </mc:Fallback>
      </mc:AlternateContent>
      <p:sp>
        <p:nvSpPr>
          <p:cNvPr id="12" name="Rectangle 11"/>
          <p:cNvSpPr/>
          <p:nvPr/>
        </p:nvSpPr>
        <p:spPr>
          <a:xfrm>
            <a:off x="1457970" y="4942702"/>
            <a:ext cx="10490200" cy="1477328"/>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a:solidFill>
                  <a:srgbClr val="000000"/>
                </a:solidFill>
                <a:latin typeface="TimesNewRomanPSMT"/>
              </a:rPr>
              <a:t>f = 0, b </a:t>
            </a:r>
            <a:r>
              <a:rPr lang="vi-VN" sz="2000">
                <a:solidFill>
                  <a:srgbClr val="000000"/>
                </a:solidFill>
                <a:latin typeface="TimesNewRomanPSMT"/>
              </a:rPr>
              <a:t>= </a:t>
            </a:r>
            <a:r>
              <a:rPr lang="vi-VN" sz="2000" smtClean="0">
                <a:solidFill>
                  <a:srgbClr val="000000"/>
                </a:solidFill>
                <a:latin typeface="TimesNewRomanPSMT"/>
              </a:rPr>
              <a:t>9</a:t>
            </a:r>
            <a:r>
              <a:rPr lang="en-US" sz="2000" smtClean="0">
                <a:solidFill>
                  <a:srgbClr val="000000"/>
                </a:solidFill>
                <a:latin typeface="TimesNewRomanPSMT"/>
              </a:rPr>
              <a:t>0</a:t>
            </a:r>
            <a:r>
              <a:rPr lang="vi-VN" sz="2000" baseline="30000" smtClean="0">
                <a:solidFill>
                  <a:srgbClr val="000000"/>
                </a:solidFill>
                <a:latin typeface="TimesNewRomanPSMT"/>
              </a:rPr>
              <a:t>0</a:t>
            </a:r>
            <a:r>
              <a:rPr lang="vi-VN" sz="1100" smtClean="0">
                <a:solidFill>
                  <a:srgbClr val="000000"/>
                </a:solidFill>
                <a:latin typeface="TimesNewRomanPSMT"/>
              </a:rPr>
              <a:t> </a:t>
            </a:r>
            <a:r>
              <a:rPr lang="vi-VN" sz="2000">
                <a:solidFill>
                  <a:srgbClr val="000000"/>
                </a:solidFill>
                <a:latin typeface="TimesNewRomanPSMT"/>
              </a:rPr>
              <a:t>phép chiếu sẽ trở thành phép chiếu </a:t>
            </a:r>
            <a:r>
              <a:rPr lang="vi-VN" sz="2000">
                <a:solidFill>
                  <a:srgbClr val="000000"/>
                </a:solidFill>
                <a:latin typeface="TimesNewRomanPSMT"/>
              </a:rPr>
              <a:t>trực </a:t>
            </a:r>
            <a:r>
              <a:rPr lang="vi-VN" sz="2000" smtClean="0">
                <a:solidFill>
                  <a:srgbClr val="000000"/>
                </a:solidFill>
                <a:latin typeface="TimesNewRomanPSMT"/>
              </a:rPr>
              <a:t>giao.</a:t>
            </a:r>
            <a:endParaRPr lang="en-US" sz="2000" smtClean="0">
              <a:solidFill>
                <a:srgbClr val="000000"/>
              </a:solidFill>
              <a:latin typeface="TimesNewRomanPSMT"/>
            </a:endParaRPr>
          </a:p>
          <a:p>
            <a:pPr marL="342900" indent="-342900">
              <a:lnSpc>
                <a:spcPct val="150000"/>
              </a:lnSpc>
              <a:buFont typeface="Wingdings" panose="05000000000000000000" pitchFamily="2" charset="2"/>
              <a:buChar char="q"/>
            </a:pPr>
            <a:r>
              <a:rPr lang="vi-VN" sz="2000" smtClean="0">
                <a:solidFill>
                  <a:srgbClr val="000000"/>
                </a:solidFill>
                <a:latin typeface="TimesNewRomanPSMT"/>
              </a:rPr>
              <a:t>Còn </a:t>
            </a:r>
            <a:r>
              <a:rPr lang="vi-VN" sz="2000">
                <a:solidFill>
                  <a:srgbClr val="000000"/>
                </a:solidFill>
                <a:latin typeface="TimesNewRomanPSMT"/>
              </a:rPr>
              <a:t>với f = 1 kích thước của hình chiếu bằng kích thước của đối tượng </a:t>
            </a:r>
            <a:r>
              <a:rPr lang="vi-VN" sz="2000">
                <a:solidFill>
                  <a:srgbClr val="000000"/>
                </a:solidFill>
                <a:latin typeface="TimesNewRomanPSMT"/>
              </a:rPr>
              <a:t>=&gt; </a:t>
            </a:r>
            <a:r>
              <a:rPr lang="vi-VN" sz="2000" smtClean="0">
                <a:solidFill>
                  <a:srgbClr val="000000"/>
                </a:solidFill>
                <a:latin typeface="TimesNewRomanPSMT"/>
              </a:rPr>
              <a:t>cavalier</a:t>
            </a:r>
            <a:endParaRPr lang="en-US" sz="2000" smtClean="0">
              <a:solidFill>
                <a:srgbClr val="000000"/>
              </a:solidFill>
              <a:latin typeface="TimesNewRomanPSMT"/>
            </a:endParaRPr>
          </a:p>
          <a:p>
            <a:pPr marL="342900" indent="-342900">
              <a:lnSpc>
                <a:spcPct val="150000"/>
              </a:lnSpc>
              <a:buFont typeface="Wingdings" panose="05000000000000000000" pitchFamily="2" charset="2"/>
              <a:buChar char="q"/>
            </a:pPr>
            <a:r>
              <a:rPr lang="vi-VN" sz="2000" smtClean="0">
                <a:solidFill>
                  <a:srgbClr val="000000"/>
                </a:solidFill>
                <a:latin typeface="TimesNewRomanPSMT"/>
              </a:rPr>
              <a:t>Phép </a:t>
            </a:r>
            <a:r>
              <a:rPr lang="vi-VN" sz="2000">
                <a:solidFill>
                  <a:srgbClr val="000000"/>
                </a:solidFill>
                <a:latin typeface="TimesNewRomanPSMT"/>
              </a:rPr>
              <a:t>chiếu Cavalier cho phép giá trị của a biến đổi một cách tự do a </a:t>
            </a:r>
            <a:r>
              <a:rPr lang="vi-VN" sz="2000">
                <a:solidFill>
                  <a:srgbClr val="000000"/>
                </a:solidFill>
                <a:latin typeface="TimesNewRomanPSMT"/>
              </a:rPr>
              <a:t>= </a:t>
            </a:r>
            <a:r>
              <a:rPr lang="vi-VN" sz="2000" smtClean="0">
                <a:solidFill>
                  <a:srgbClr val="000000"/>
                </a:solidFill>
                <a:latin typeface="TimesNewRomanPSMT"/>
              </a:rPr>
              <a:t>3</a:t>
            </a:r>
            <a:r>
              <a:rPr lang="en-US" sz="2000" smtClean="0">
                <a:solidFill>
                  <a:srgbClr val="000000"/>
                </a:solidFill>
                <a:latin typeface="TimesNewRomanPSMT"/>
              </a:rPr>
              <a:t>0</a:t>
            </a:r>
            <a:r>
              <a:rPr lang="vi-VN" sz="2000" baseline="30000" smtClean="0">
                <a:solidFill>
                  <a:srgbClr val="000000"/>
                </a:solidFill>
                <a:latin typeface="TimesNewRomanPSMT"/>
              </a:rPr>
              <a:t>0</a:t>
            </a:r>
            <a:r>
              <a:rPr lang="vi-VN" sz="1100" smtClean="0">
                <a:solidFill>
                  <a:srgbClr val="000000"/>
                </a:solidFill>
                <a:latin typeface="TimesNewRomanPSMT"/>
              </a:rPr>
              <a:t> </a:t>
            </a:r>
            <a:r>
              <a:rPr lang="vi-VN" sz="2000">
                <a:solidFill>
                  <a:srgbClr val="000000"/>
                </a:solidFill>
                <a:latin typeface="TimesNewRomanPSMT"/>
              </a:rPr>
              <a:t>và </a:t>
            </a:r>
            <a:r>
              <a:rPr lang="vi-VN" sz="2000" smtClean="0">
                <a:solidFill>
                  <a:srgbClr val="000000"/>
                </a:solidFill>
                <a:latin typeface="TimesNewRomanPSMT"/>
              </a:rPr>
              <a:t>4</a:t>
            </a:r>
            <a:r>
              <a:rPr lang="en-US" sz="2000" smtClean="0">
                <a:solidFill>
                  <a:srgbClr val="000000"/>
                </a:solidFill>
                <a:latin typeface="TimesNewRomanPSMT"/>
              </a:rPr>
              <a:t>5</a:t>
            </a:r>
            <a:r>
              <a:rPr lang="en-US" sz="2000" baseline="30000" smtClean="0">
                <a:solidFill>
                  <a:srgbClr val="000000"/>
                </a:solidFill>
                <a:latin typeface="TimesNewRomanPSMT"/>
              </a:rPr>
              <a:t>0</a:t>
            </a:r>
            <a:endParaRPr lang="en-US" sz="2000" smtClean="0">
              <a:solidFill>
                <a:srgbClr val="000000"/>
              </a:solidFill>
              <a:latin typeface="TimesNewRomanPSMT"/>
            </a:endParaRPr>
          </a:p>
        </p:txBody>
      </p:sp>
    </p:spTree>
    <p:extLst>
      <p:ext uri="{BB962C8B-B14F-4D97-AF65-F5344CB8AC3E}">
        <p14:creationId xmlns:p14="http://schemas.microsoft.com/office/powerpoint/2010/main" val="28991442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52" y="373318"/>
            <a:ext cx="7870295" cy="461665"/>
          </a:xfrm>
          <a:prstGeom prst="rect">
            <a:avLst/>
          </a:prstGeom>
          <a:noFill/>
        </p:spPr>
        <p:txBody>
          <a:bodyPr wrap="none" lIns="91440" tIns="45720" rIns="91440" bIns="45720">
            <a:spAutoFit/>
          </a:bodyPr>
          <a:lstStyle/>
          <a:p>
            <a:pPr algn="ctr"/>
            <a:r>
              <a:rPr lang="en-US" sz="2400" b="1" smtClean="0">
                <a:latin typeface="Arial" panose="020B0604020202020204" pitchFamily="34" charset="0"/>
                <a:cs typeface="Arial" panose="020B0604020202020204" pitchFamily="34" charset="0"/>
              </a:rPr>
              <a:t>5.3. </a:t>
            </a:r>
            <a:r>
              <a:rPr lang="fr-FR" sz="2400" b="1" i="0" smtClean="0">
                <a:solidFill>
                  <a:srgbClr val="000000"/>
                </a:solidFill>
                <a:effectLst/>
                <a:latin typeface="TimesNewRomanPS-BoldMT"/>
              </a:rPr>
              <a:t>PHÉP CHIẾU SONG SONG (Parallel Projections )</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926547"/>
            <a:ext cx="9672338" cy="452432"/>
          </a:xfrm>
          <a:prstGeom prst="rect">
            <a:avLst/>
          </a:prstGeom>
        </p:spPr>
        <p:txBody>
          <a:bodyPr wrap="square">
            <a:spAutoFit/>
          </a:bodyPr>
          <a:lstStyle/>
          <a:p>
            <a:pPr>
              <a:lnSpc>
                <a:spcPct val="130000"/>
              </a:lnSpc>
            </a:pPr>
            <a:r>
              <a:rPr lang="en-US" b="1" i="0" smtClean="0">
                <a:solidFill>
                  <a:srgbClr val="000000"/>
                </a:solidFill>
                <a:effectLst/>
                <a:latin typeface="Arial" panose="020B0604020202020204" pitchFamily="34" charset="0"/>
                <a:cs typeface="Arial" panose="020B0604020202020204" pitchFamily="34" charset="0"/>
              </a:rPr>
              <a:t>5.3.3. </a:t>
            </a:r>
            <a:r>
              <a:rPr lang="en-US" b="1" i="1" smtClean="0">
                <a:solidFill>
                  <a:srgbClr val="000000"/>
                </a:solidFill>
                <a:effectLst/>
                <a:latin typeface="TimesNewRomanPS-BoldItalicMT"/>
              </a:rPr>
              <a:t>Phép </a:t>
            </a:r>
            <a:r>
              <a:rPr lang="en-US" b="1" i="1" smtClean="0">
                <a:solidFill>
                  <a:srgbClr val="000000"/>
                </a:solidFill>
                <a:effectLst/>
                <a:latin typeface="TimesNewRomanPS-BoldItalicMT"/>
              </a:rPr>
              <a:t>chiếu </a:t>
            </a:r>
            <a:r>
              <a:rPr lang="en-US" b="1" i="1" smtClean="0">
                <a:solidFill>
                  <a:srgbClr val="000000"/>
                </a:solidFill>
                <a:latin typeface="TimesNewRomanPS-BoldMT"/>
              </a:rPr>
              <a:t>Oblique</a:t>
            </a:r>
            <a:endParaRPr lang="en-US" b="1" i="1" smtClean="0">
              <a:solidFill>
                <a:srgbClr val="000000"/>
              </a:solidFill>
              <a:effectLst/>
              <a:latin typeface="TimesNewRomanPS-BoldMT"/>
            </a:endParaRPr>
          </a:p>
        </p:txBody>
      </p:sp>
      <mc:AlternateContent xmlns:mc="http://schemas.openxmlformats.org/markup-compatibility/2006">
        <mc:Choice xmlns:a14="http://schemas.microsoft.com/office/drawing/2010/main" Requires="a14">
          <p:sp>
            <p:nvSpPr>
              <p:cNvPr id="5" name="Rectangle 4"/>
              <p:cNvSpPr/>
              <p:nvPr/>
            </p:nvSpPr>
            <p:spPr>
              <a:xfrm>
                <a:off x="1457969" y="1378979"/>
                <a:ext cx="5666731" cy="2236510"/>
              </a:xfrm>
              <a:prstGeom prst="rect">
                <a:avLst/>
              </a:prstGeom>
            </p:spPr>
            <p:txBody>
              <a:bodyPr wrap="square">
                <a:spAutoFit/>
              </a:bodyPr>
              <a:lstStyle/>
              <a:p>
                <a:pPr>
                  <a:lnSpc>
                    <a:spcPct val="150000"/>
                  </a:lnSpc>
                </a:pPr>
                <a:r>
                  <a:rPr lang="en-US" sz="2000" smtClean="0">
                    <a:solidFill>
                      <a:srgbClr val="000000"/>
                    </a:solidFill>
                    <a:latin typeface="TimesNewRomanPSMT"/>
                  </a:rPr>
                  <a:t>5.3.3.1. </a:t>
                </a:r>
                <a:r>
                  <a:rPr lang="fr-FR" sz="2000">
                    <a:solidFill>
                      <a:srgbClr val="000000"/>
                    </a:solidFill>
                    <a:latin typeface="TimesNewRomanPSMT"/>
                  </a:rPr>
                  <a:t>Phép </a:t>
                </a:r>
                <a:r>
                  <a:rPr lang="fr-FR" sz="2000">
                    <a:solidFill>
                      <a:srgbClr val="000000"/>
                    </a:solidFill>
                    <a:latin typeface="TimesNewRomanPSMT"/>
                  </a:rPr>
                  <a:t>chiếu </a:t>
                </a:r>
                <a:r>
                  <a:rPr lang="fr-FR" sz="2000" smtClean="0">
                    <a:solidFill>
                      <a:srgbClr val="000000"/>
                    </a:solidFill>
                    <a:latin typeface="TimesNewRomanPSMT"/>
                  </a:rPr>
                  <a:t>Cavalier</a:t>
                </a:r>
              </a:p>
              <a:p>
                <a:pPr marL="342900" indent="-342900">
                  <a:lnSpc>
                    <a:spcPct val="150000"/>
                  </a:lnSpc>
                  <a:buFont typeface="Wingdings" panose="05000000000000000000" pitchFamily="2" charset="2"/>
                  <a:buChar char="q"/>
                </a:pPr>
                <a:r>
                  <a:rPr lang="en-US" sz="2000">
                    <a:solidFill>
                      <a:srgbClr val="000000"/>
                    </a:solidFill>
                    <a:latin typeface="TimesNewRomanPSMT"/>
                  </a:rPr>
                  <a:t>Trong không gian hai chiều dịch </a:t>
                </a:r>
                <a:r>
                  <a:rPr lang="en-US" sz="2000">
                    <a:solidFill>
                      <a:srgbClr val="000000"/>
                    </a:solidFill>
                    <a:latin typeface="TimesNewRomanPSMT"/>
                  </a:rPr>
                  <a:t>chuyển </a:t>
                </a:r>
                <a:r>
                  <a:rPr lang="en-US" sz="2000" smtClean="0">
                    <a:solidFill>
                      <a:srgbClr val="000000"/>
                    </a:solidFill>
                    <a:latin typeface="TimesNewRomanPSMT"/>
                  </a:rPr>
                  <a:t>là:</a:t>
                </a:r>
                <a:endParaRPr lang="en-US" sz="2000" b="0" i="0" smtClean="0">
                  <a:solidFill>
                    <a:srgbClr val="000000"/>
                  </a:solidFill>
                  <a:latin typeface="Cambria Math" panose="02040503050406030204" pitchFamily="18" charset="0"/>
                </a:endParaRPr>
              </a:p>
              <a:p>
                <a:pPr marL="342900" indent="-342900">
                  <a:lnSpc>
                    <a:spcPct val="150000"/>
                  </a:lnSpc>
                  <a:buFont typeface="Wingdings" panose="05000000000000000000" pitchFamily="2" charset="2"/>
                  <a:buChar char="q"/>
                </a:pPr>
                <a14:m>
                  <m:oMath xmlns:m="http://schemas.openxmlformats.org/officeDocument/2006/math">
                    <m:r>
                      <a:rPr lang="en-US" sz="2000" b="0" i="0" smtClean="0">
                        <a:solidFill>
                          <a:srgbClr val="000000"/>
                        </a:solidFill>
                        <a:latin typeface="Cambria Math" panose="02040503050406030204" pitchFamily="18" charset="0"/>
                      </a:rPr>
                      <m:t> </m:t>
                    </m:r>
                    <m:r>
                      <a:rPr lang="en-US" sz="2000" b="0" i="1" smtClean="0">
                        <a:solidFill>
                          <a:srgbClr val="000000"/>
                        </a:solidFill>
                        <a:latin typeface="Cambria Math" panose="02040503050406030204" pitchFamily="18" charset="0"/>
                      </a:rPr>
                      <m:t>𝑇</m:t>
                    </m:r>
                    <m:r>
                      <a:rPr lang="en-US" sz="2000" b="0" i="1" smtClean="0">
                        <a:solidFill>
                          <a:srgbClr val="000000"/>
                        </a:solidFill>
                        <a:latin typeface="Cambria Math" panose="02040503050406030204" pitchFamily="18" charset="0"/>
                      </a:rPr>
                      <m:t>=</m:t>
                    </m:r>
                    <m:d>
                      <m:dPr>
                        <m:begChr m:val="["/>
                        <m:endChr m:val="]"/>
                        <m:ctrlPr>
                          <a:rPr lang="en-US" sz="2000" b="0" i="1" smtClean="0">
                            <a:solidFill>
                              <a:srgbClr val="000000"/>
                            </a:solidFill>
                            <a:latin typeface="Cambria Math" panose="02040503050406030204" pitchFamily="18" charset="0"/>
                          </a:rPr>
                        </m:ctrlPr>
                      </m:dPr>
                      <m:e>
                        <m:m>
                          <m:mPr>
                            <m:mcs>
                              <m:mc>
                                <m:mcPr>
                                  <m:count m:val="3"/>
                                  <m:mcJc m:val="center"/>
                                </m:mcPr>
                              </m:mc>
                            </m:mcs>
                            <m:ctrlPr>
                              <a:rPr lang="en-US" sz="2000" b="0" i="1" smtClean="0">
                                <a:solidFill>
                                  <a:srgbClr val="000000"/>
                                </a:solidFill>
                                <a:latin typeface="Cambria Math" panose="02040503050406030204" pitchFamily="18" charset="0"/>
                              </a:rPr>
                            </m:ctrlPr>
                          </m:mPr>
                          <m:mr>
                            <m:e>
                              <m:r>
                                <m:rPr>
                                  <m:brk m:alnAt="7"/>
                                </m:rPr>
                                <a:rPr lang="en-US" sz="2000" b="0" i="1" smtClean="0">
                                  <a:solidFill>
                                    <a:srgbClr val="000000"/>
                                  </a:solidFill>
                                  <a:latin typeface="Cambria Math" panose="02040503050406030204" pitchFamily="18" charset="0"/>
                                </a:rPr>
                                <m:t>1</m:t>
                              </m:r>
                            </m:e>
                            <m:e>
                              <m:r>
                                <a:rPr lang="en-US" sz="2000" b="0" i="1" smtClean="0">
                                  <a:solidFill>
                                    <a:srgbClr val="000000"/>
                                  </a:solidFill>
                                  <a:latin typeface="Cambria Math" panose="02040503050406030204" pitchFamily="18" charset="0"/>
                                </a:rPr>
                                <m:t>0</m:t>
                              </m:r>
                            </m:e>
                            <m:e>
                              <m:r>
                                <a:rPr lang="en-US" sz="2000" b="0" i="1" smtClean="0">
                                  <a:solidFill>
                                    <a:srgbClr val="000000"/>
                                  </a:solidFill>
                                  <a:latin typeface="Cambria Math" panose="02040503050406030204" pitchFamily="18" charset="0"/>
                                </a:rPr>
                                <m:t>0</m:t>
                              </m:r>
                            </m:e>
                          </m:mr>
                          <m:mr>
                            <m:e>
                              <m:r>
                                <a:rPr lang="en-US" sz="2000" b="0" i="1" smtClean="0">
                                  <a:solidFill>
                                    <a:srgbClr val="000000"/>
                                  </a:solidFill>
                                  <a:latin typeface="Cambria Math" panose="02040503050406030204" pitchFamily="18" charset="0"/>
                                </a:rPr>
                                <m:t>0</m:t>
                              </m:r>
                            </m:e>
                            <m:e>
                              <m:r>
                                <a:rPr lang="en-US" sz="2000" b="0" i="1" smtClean="0">
                                  <a:solidFill>
                                    <a:srgbClr val="000000"/>
                                  </a:solidFill>
                                  <a:latin typeface="Cambria Math" panose="02040503050406030204" pitchFamily="18" charset="0"/>
                                </a:rPr>
                                <m:t>1</m:t>
                              </m:r>
                            </m:e>
                            <m:e>
                              <m:r>
                                <a:rPr lang="en-US" sz="2000" b="0" i="1" smtClean="0">
                                  <a:solidFill>
                                    <a:srgbClr val="000000"/>
                                  </a:solidFill>
                                  <a:latin typeface="Cambria Math" panose="02040503050406030204" pitchFamily="18" charset="0"/>
                                </a:rPr>
                                <m:t>0</m:t>
                              </m:r>
                            </m:e>
                          </m:mr>
                          <m:mr>
                            <m:e>
                              <m:r>
                                <a:rPr lang="en-US" sz="2000" b="0" i="1" smtClean="0">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𝑎</m:t>
                              </m:r>
                            </m:e>
                            <m:e>
                              <m:r>
                                <a:rPr lang="en-US" sz="2000" b="0" i="1" smtClean="0">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𝑏</m:t>
                              </m:r>
                            </m:e>
                            <m:e>
                              <m:r>
                                <a:rPr lang="en-US" sz="2000" b="0" i="1" smtClean="0">
                                  <a:solidFill>
                                    <a:srgbClr val="000000"/>
                                  </a:solidFill>
                                  <a:latin typeface="Cambria Math" panose="02040503050406030204" pitchFamily="18" charset="0"/>
                                </a:rPr>
                                <m:t>1</m:t>
                              </m:r>
                            </m:e>
                          </m:mr>
                        </m:m>
                      </m:e>
                    </m:d>
                  </m:oMath>
                </a14:m>
                <a:endParaRPr lang="en-US" sz="2000" smtClean="0">
                  <a:solidFill>
                    <a:srgbClr val="000000"/>
                  </a:solidFill>
                  <a:latin typeface="TimesNewRomanPSMT"/>
                </a:endParaRPr>
              </a:p>
            </p:txBody>
          </p:sp>
        </mc:Choice>
        <mc:Fallback>
          <p:sp>
            <p:nvSpPr>
              <p:cNvPr id="5" name="Rectangle 4"/>
              <p:cNvSpPr>
                <a:spLocks noRot="1" noChangeAspect="1" noMove="1" noResize="1" noEditPoints="1" noAdjustHandles="1" noChangeArrowheads="1" noChangeShapeType="1" noTextEdit="1"/>
              </p:cNvSpPr>
              <p:nvPr/>
            </p:nvSpPr>
            <p:spPr>
              <a:xfrm>
                <a:off x="1457969" y="1378979"/>
                <a:ext cx="5666731" cy="2236510"/>
              </a:xfrm>
              <a:prstGeom prst="rect">
                <a:avLst/>
              </a:prstGeom>
              <a:blipFill rotWithShape="0">
                <a:blip r:embed="rId3"/>
                <a:stretch>
                  <a:fillRect l="-1075"/>
                </a:stretch>
              </a:blipFill>
            </p:spPr>
            <p:txBody>
              <a:bodyPr/>
              <a:lstStyle/>
              <a:p>
                <a:r>
                  <a:rPr lang="en-US">
                    <a:noFill/>
                  </a:rPr>
                  <a:t> </a:t>
                </a:r>
              </a:p>
            </p:txBody>
          </p:sp>
        </mc:Fallback>
      </mc:AlternateContent>
      <p:pic>
        <p:nvPicPr>
          <p:cNvPr id="6" name="Picture 5"/>
          <p:cNvPicPr>
            <a:picLocks noChangeAspect="1"/>
          </p:cNvPicPr>
          <p:nvPr/>
        </p:nvPicPr>
        <p:blipFill>
          <a:blip r:embed="rId4"/>
          <a:stretch>
            <a:fillRect/>
          </a:stretch>
        </p:blipFill>
        <p:spPr>
          <a:xfrm>
            <a:off x="6826894" y="926547"/>
            <a:ext cx="5057775" cy="2962275"/>
          </a:xfrm>
          <a:prstGeom prst="rect">
            <a:avLst/>
          </a:prstGeom>
        </p:spPr>
      </p:pic>
      <p:sp>
        <p:nvSpPr>
          <p:cNvPr id="7" name="Rectangle 6"/>
          <p:cNvSpPr/>
          <p:nvPr/>
        </p:nvSpPr>
        <p:spPr>
          <a:xfrm>
            <a:off x="1457969" y="4031385"/>
            <a:ext cx="10490200" cy="1015663"/>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smtClean="0"/>
              <a:t>Trong </a:t>
            </a:r>
            <a:r>
              <a:rPr lang="vi-VN" sz="2000"/>
              <a:t>không gian ba chiều, f là chiều dài của hình chiếu vectơ đơn vị trục z trên </a:t>
            </a:r>
            <a:r>
              <a:rPr lang="vi-VN" sz="2000"/>
              <a:t>mặt </a:t>
            </a:r>
            <a:r>
              <a:rPr lang="vi-VN" sz="2000" smtClean="0"/>
              <a:t>phẳng</a:t>
            </a:r>
            <a:r>
              <a:rPr lang="en-US" sz="2000" smtClean="0"/>
              <a:t> </a:t>
            </a:r>
            <a:r>
              <a:rPr lang="vi-VN" sz="2000" smtClean="0"/>
              <a:t>chiếu</a:t>
            </a:r>
            <a:r>
              <a:rPr lang="vi-VN" sz="2000"/>
              <a:t>, đó chính là hệ số </a:t>
            </a:r>
            <a:r>
              <a:rPr lang="vi-VN" sz="2000"/>
              <a:t>co</a:t>
            </a:r>
            <a:r>
              <a:rPr lang="vi-VN" sz="2000" smtClean="0"/>
              <a:t>.</a:t>
            </a:r>
            <a:endParaRPr lang="en-US" sz="2000" smtClean="0">
              <a:solidFill>
                <a:srgbClr val="000000"/>
              </a:solidFill>
              <a:latin typeface="TimesNewRomanPSMT"/>
            </a:endParaRPr>
          </a:p>
        </p:txBody>
      </p:sp>
      <mc:AlternateContent xmlns:mc="http://schemas.openxmlformats.org/markup-compatibility/2006">
        <mc:Choice xmlns:a14="http://schemas.microsoft.com/office/drawing/2010/main" Requires="a14">
          <p:sp>
            <p:nvSpPr>
              <p:cNvPr id="8" name="Rectangle 7"/>
              <p:cNvSpPr/>
              <p:nvPr/>
            </p:nvSpPr>
            <p:spPr>
              <a:xfrm>
                <a:off x="1541162" y="4566352"/>
                <a:ext cx="3342631" cy="1793183"/>
              </a:xfrm>
              <a:prstGeom prst="rect">
                <a:avLst/>
              </a:prstGeom>
            </p:spPr>
            <p:txBody>
              <a:bodyPr wrap="square">
                <a:spAutoFit/>
              </a:bodyPr>
              <a:lstStyle/>
              <a:p>
                <a:pPr>
                  <a:lnSpc>
                    <a:spcPct val="150000"/>
                  </a:lnSpc>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cs typeface="Arial" panose="020B0604020202020204" pitchFamily="34" charset="0"/>
                        </a:rPr>
                        <m:t>[</m:t>
                      </m:r>
                      <m:r>
                        <a:rPr lang="en-US" sz="2000" i="1" smtClean="0">
                          <a:latin typeface="Cambria Math" panose="02040503050406030204" pitchFamily="18" charset="0"/>
                          <a:cs typeface="Arial" panose="020B0604020202020204" pitchFamily="34" charset="0"/>
                        </a:rPr>
                        <m:t>𝑇</m:t>
                      </m:r>
                      <m:r>
                        <a:rPr lang="en-US" sz="2000" i="1" smtClean="0">
                          <a:latin typeface="Cambria Math" panose="02040503050406030204" pitchFamily="18" charset="0"/>
                          <a:cs typeface="Arial" panose="020B0604020202020204" pitchFamily="34" charset="0"/>
                        </a:rPr>
                        <m:t>]=</m:t>
                      </m:r>
                      <m:d>
                        <m:dPr>
                          <m:begChr m:val="["/>
                          <m:endChr m:val="]"/>
                          <m:ctrlPr>
                            <a:rPr lang="en-US" sz="2000" i="1">
                              <a:latin typeface="Cambria Math" panose="02040503050406030204" pitchFamily="18" charset="0"/>
                              <a:cs typeface="Arial" panose="020B0604020202020204" pitchFamily="34" charset="0"/>
                            </a:rPr>
                          </m:ctrlPr>
                        </m:dPr>
                        <m:e>
                          <m:m>
                            <m:mPr>
                              <m:mcs>
                                <m:mc>
                                  <m:mcPr>
                                    <m:count m:val="2"/>
                                    <m:mcJc m:val="center"/>
                                  </m:mcPr>
                                </m:mc>
                              </m:mcs>
                              <m:ctrlPr>
                                <a:rPr lang="en-US" sz="2000" i="1">
                                  <a:latin typeface="Cambria Math" panose="02040503050406030204" pitchFamily="18" charset="0"/>
                                  <a:cs typeface="Arial" panose="020B0604020202020204" pitchFamily="34" charset="0"/>
                                </a:rPr>
                              </m:ctrlPr>
                            </m:mPr>
                            <m:mr>
                              <m:e>
                                <m:m>
                                  <m:mPr>
                                    <m:mcs>
                                      <m:mc>
                                        <m:mcPr>
                                          <m:count m:val="2"/>
                                          <m:mcJc m:val="center"/>
                                        </m:mcPr>
                                      </m:mc>
                                    </m:mcs>
                                    <m:ctrlPr>
                                      <a:rPr lang="en-US" sz="2000" i="1">
                                        <a:latin typeface="Cambria Math" panose="02040503050406030204" pitchFamily="18" charset="0"/>
                                        <a:cs typeface="Arial" panose="020B0604020202020204" pitchFamily="34" charset="0"/>
                                      </a:rPr>
                                    </m:ctrlPr>
                                  </m:mPr>
                                  <m:mr>
                                    <m:e>
                                      <m:r>
                                        <a:rPr lang="en-US" sz="2000" b="0" i="1" smtClean="0">
                                          <a:latin typeface="Cambria Math" panose="02040503050406030204" pitchFamily="18" charset="0"/>
                                          <a:cs typeface="Arial" panose="020B0604020202020204" pitchFamily="34" charset="0"/>
                                        </a:rPr>
                                        <m:t>1</m:t>
                                      </m:r>
                                    </m:e>
                                    <m:e>
                                      <m:r>
                                        <a:rPr lang="en-US" sz="2000" i="1">
                                          <a:latin typeface="Cambria Math" panose="02040503050406030204" pitchFamily="18" charset="0"/>
                                          <a:cs typeface="Arial" panose="020B0604020202020204" pitchFamily="34" charset="0"/>
                                        </a:rPr>
                                        <m:t>0</m:t>
                                      </m:r>
                                    </m:e>
                                  </m:mr>
                                  <m:mr>
                                    <m:e>
                                      <m:r>
                                        <a:rPr lang="en-US" sz="2000" i="1">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1</m:t>
                                      </m:r>
                                    </m:e>
                                  </m:mr>
                                </m:m>
                              </m:e>
                              <m:e>
                                <m:m>
                                  <m:mPr>
                                    <m:mcs>
                                      <m:mc>
                                        <m:mcPr>
                                          <m:count m:val="2"/>
                                          <m:mcJc m:val="center"/>
                                        </m:mcPr>
                                      </m:mc>
                                    </m:mcs>
                                    <m:ctrlPr>
                                      <a:rPr lang="en-US" sz="2000" i="1">
                                        <a:latin typeface="Cambria Math" panose="02040503050406030204" pitchFamily="18" charset="0"/>
                                        <a:cs typeface="Arial" panose="020B0604020202020204" pitchFamily="34" charset="0"/>
                                      </a:rPr>
                                    </m:ctrlPr>
                                  </m:mPr>
                                  <m:mr>
                                    <m:e>
                                      <m:r>
                                        <a:rPr lang="en-US" sz="2000" b="0" i="1" smtClean="0">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0</m:t>
                                      </m:r>
                                    </m:e>
                                  </m:mr>
                                  <m:mr>
                                    <m:e>
                                      <m:r>
                                        <a:rPr lang="en-US" sz="2000" i="1">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0</m:t>
                                      </m:r>
                                    </m:e>
                                  </m:mr>
                                </m:m>
                              </m:e>
                            </m:mr>
                            <m:mr>
                              <m:e>
                                <m:m>
                                  <m:mPr>
                                    <m:mcs>
                                      <m:mc>
                                        <m:mcPr>
                                          <m:count m:val="2"/>
                                          <m:mcJc m:val="center"/>
                                        </m:mcPr>
                                      </m:mc>
                                    </m:mcs>
                                    <m:ctrlPr>
                                      <a:rPr lang="en-US" sz="2000" i="1">
                                        <a:latin typeface="Cambria Math" panose="02040503050406030204" pitchFamily="18" charset="0"/>
                                        <a:cs typeface="Arial" panose="020B0604020202020204" pitchFamily="34" charset="0"/>
                                      </a:rPr>
                                    </m:ctrlPr>
                                  </m:mPr>
                                  <m:mr>
                                    <m:e>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𝑎</m:t>
                                      </m:r>
                                    </m:e>
                                    <m:e>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𝑏</m:t>
                                      </m:r>
                                    </m:e>
                                  </m:mr>
                                  <m:mr>
                                    <m:e>
                                      <m:r>
                                        <a:rPr lang="en-US" sz="2000" i="1">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0</m:t>
                                      </m:r>
                                    </m:e>
                                  </m:mr>
                                </m:m>
                              </m:e>
                              <m:e>
                                <m:m>
                                  <m:mPr>
                                    <m:mcs>
                                      <m:mc>
                                        <m:mcPr>
                                          <m:count m:val="2"/>
                                          <m:mcJc m:val="center"/>
                                        </m:mcPr>
                                      </m:mc>
                                    </m:mcs>
                                    <m:ctrlPr>
                                      <a:rPr lang="en-US" sz="2000" i="1">
                                        <a:latin typeface="Cambria Math" panose="02040503050406030204" pitchFamily="18" charset="0"/>
                                        <a:cs typeface="Arial" panose="020B0604020202020204" pitchFamily="34" charset="0"/>
                                      </a:rPr>
                                    </m:ctrlPr>
                                  </m:mPr>
                                  <m:mr>
                                    <m:e>
                                      <m:r>
                                        <a:rPr lang="en-US" sz="2000" b="0" i="1" smtClean="0">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0</m:t>
                                      </m:r>
                                    </m:e>
                                  </m:mr>
                                  <m:mr>
                                    <m:e>
                                      <m:r>
                                        <a:rPr lang="en-US" sz="2000" i="1">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1</m:t>
                                      </m:r>
                                    </m:e>
                                  </m:mr>
                                </m:m>
                              </m:e>
                            </m:mr>
                          </m:m>
                          <m:r>
                            <a:rPr lang="en-US" sz="2000" i="1">
                              <a:latin typeface="Cambria Math" panose="02040503050406030204" pitchFamily="18" charset="0"/>
                            </a:rPr>
                            <m:t> </m:t>
                          </m:r>
                        </m:e>
                      </m:d>
                    </m:oMath>
                  </m:oMathPara>
                </a14:m>
                <a:endParaRPr lang="en-US" sz="2000" smtClean="0">
                  <a:solidFill>
                    <a:srgbClr val="000000"/>
                  </a:solidFill>
                  <a:latin typeface="TimesNewRomanPSMT"/>
                </a:endParaRPr>
              </a:p>
            </p:txBody>
          </p:sp>
        </mc:Choice>
        <mc:Fallback>
          <p:sp>
            <p:nvSpPr>
              <p:cNvPr id="8" name="Rectangle 7"/>
              <p:cNvSpPr>
                <a:spLocks noRot="1" noChangeAspect="1" noMove="1" noResize="1" noEditPoints="1" noAdjustHandles="1" noChangeArrowheads="1" noChangeShapeType="1" noTextEdit="1"/>
              </p:cNvSpPr>
              <p:nvPr/>
            </p:nvSpPr>
            <p:spPr>
              <a:xfrm>
                <a:off x="1541162" y="4566352"/>
                <a:ext cx="3342631" cy="1793183"/>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8"/>
              <p:cNvSpPr/>
              <p:nvPr/>
            </p:nvSpPr>
            <p:spPr>
              <a:xfrm>
                <a:off x="4883793" y="5181892"/>
                <a:ext cx="1879600" cy="1015663"/>
              </a:xfrm>
              <a:prstGeom prst="rect">
                <a:avLst/>
              </a:prstGeom>
            </p:spPr>
            <p:txBody>
              <a:bodyPr wrap="square">
                <a:spAutoFit/>
              </a:bodyPr>
              <a:lstStyle/>
              <a:p>
                <a:pPr marL="342900" indent="-342900">
                  <a:lnSpc>
                    <a:spcPct val="150000"/>
                  </a:lnSpc>
                  <a:buFont typeface="Wingdings" panose="05000000000000000000" pitchFamily="2" charset="2"/>
                  <a:buChar char="q"/>
                </a:pPr>
                <a14:m>
                  <m:oMath xmlns:m="http://schemas.openxmlformats.org/officeDocument/2006/math">
                    <m:r>
                      <a:rPr lang="en-US" sz="2000" i="1" smtClean="0">
                        <a:latin typeface="Cambria Math" panose="02040503050406030204" pitchFamily="18" charset="0"/>
                        <a:cs typeface="Arial" panose="020B0604020202020204" pitchFamily="34" charset="0"/>
                      </a:rPr>
                      <m:t>𝑎</m:t>
                    </m:r>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𝑓</m:t>
                    </m:r>
                    <m:r>
                      <a:rPr lang="en-US" sz="2000" b="0" i="1" smtClean="0">
                        <a:latin typeface="Cambria Math" panose="02040503050406030204" pitchFamily="18" charset="0"/>
                        <a:cs typeface="Arial" panose="020B0604020202020204" pitchFamily="34" charset="0"/>
                      </a:rPr>
                      <m:t> </m:t>
                    </m:r>
                    <m:r>
                      <a:rPr lang="en-US" sz="2000" b="0" i="1" smtClean="0">
                        <a:latin typeface="Cambria Math" panose="02040503050406030204" pitchFamily="18" charset="0"/>
                        <a:cs typeface="Arial" panose="020B0604020202020204" pitchFamily="34" charset="0"/>
                      </a:rPr>
                      <m:t>𝑐𝑜𝑠</m:t>
                    </m:r>
                    <m:r>
                      <a:rPr lang="en-US" sz="2000" b="0" i="1" smtClean="0">
                        <a:latin typeface="Cambria Math" panose="02040503050406030204" pitchFamily="18" charset="0"/>
                        <a:ea typeface="Cambria Math" panose="02040503050406030204" pitchFamily="18" charset="0"/>
                        <a:cs typeface="Arial" panose="020B0604020202020204" pitchFamily="34" charset="0"/>
                      </a:rPr>
                      <m:t>𝛼</m:t>
                    </m:r>
                  </m:oMath>
                </a14:m>
                <a:endParaRPr lang="en-US" sz="2000" b="0" smtClean="0">
                  <a:latin typeface="TimesNewRomanPSMT"/>
                  <a:ea typeface="Cambria Math" panose="02040503050406030204" pitchFamily="18" charset="0"/>
                  <a:cs typeface="Arial" panose="020B0604020202020204" pitchFamily="34" charset="0"/>
                </a:endParaRPr>
              </a:p>
              <a:p>
                <a:pPr marL="342900" indent="-342900">
                  <a:lnSpc>
                    <a:spcPct val="150000"/>
                  </a:lnSpc>
                  <a:buFont typeface="Wingdings" panose="05000000000000000000" pitchFamily="2" charset="2"/>
                  <a:buChar char="q"/>
                </a:pPr>
                <a14:m>
                  <m:oMath xmlns:m="http://schemas.openxmlformats.org/officeDocument/2006/math">
                    <m:r>
                      <a:rPr lang="en-US" sz="2000" b="0" i="1" smtClean="0">
                        <a:latin typeface="Cambria Math" panose="02040503050406030204" pitchFamily="18" charset="0"/>
                        <a:cs typeface="Arial" panose="020B0604020202020204" pitchFamily="34" charset="0"/>
                      </a:rPr>
                      <m:t>𝑏</m:t>
                    </m:r>
                    <m:r>
                      <a:rPr lang="en-US" sz="2000" i="1">
                        <a:latin typeface="Cambria Math" panose="02040503050406030204" pitchFamily="18" charset="0"/>
                        <a:cs typeface="Arial" panose="020B0604020202020204" pitchFamily="34" charset="0"/>
                      </a:rPr>
                      <m:t>=</m:t>
                    </m:r>
                    <m:r>
                      <a:rPr lang="en-US" sz="2000" i="1">
                        <a:latin typeface="Cambria Math" panose="02040503050406030204" pitchFamily="18" charset="0"/>
                        <a:cs typeface="Arial" panose="020B0604020202020204" pitchFamily="34" charset="0"/>
                      </a:rPr>
                      <m:t>𝑓</m:t>
                    </m:r>
                    <m:r>
                      <a:rPr lang="en-US" sz="2000" i="1">
                        <a:latin typeface="Cambria Math" panose="02040503050406030204" pitchFamily="18" charset="0"/>
                        <a:cs typeface="Arial" panose="020B0604020202020204" pitchFamily="34" charset="0"/>
                      </a:rPr>
                      <m:t> </m:t>
                    </m:r>
                    <m:r>
                      <a:rPr lang="en-US" sz="2000" b="0" i="1" smtClean="0">
                        <a:latin typeface="Cambria Math" panose="02040503050406030204" pitchFamily="18" charset="0"/>
                        <a:cs typeface="Arial" panose="020B0604020202020204" pitchFamily="34" charset="0"/>
                      </a:rPr>
                      <m:t>𝑠𝑖𝑛</m:t>
                    </m:r>
                    <m:r>
                      <a:rPr lang="en-US" sz="2000" i="1">
                        <a:latin typeface="Cambria Math" panose="02040503050406030204" pitchFamily="18" charset="0"/>
                        <a:ea typeface="Cambria Math" panose="02040503050406030204" pitchFamily="18" charset="0"/>
                        <a:cs typeface="Arial" panose="020B0604020202020204" pitchFamily="34" charset="0"/>
                      </a:rPr>
                      <m:t>𝛼</m:t>
                    </m:r>
                  </m:oMath>
                </a14:m>
                <a:endParaRPr lang="en-US" sz="2000">
                  <a:latin typeface="TimesNewRomanPSMT"/>
                  <a:ea typeface="Cambria Math" panose="02040503050406030204" pitchFamily="18" charset="0"/>
                  <a:cs typeface="Arial" panose="020B0604020202020204" pitchFamily="34" charset="0"/>
                </a:endParaRPr>
              </a:p>
            </p:txBody>
          </p:sp>
        </mc:Choice>
        <mc:Fallback>
          <p:sp>
            <p:nvSpPr>
              <p:cNvPr id="9" name="Rectangle 8"/>
              <p:cNvSpPr>
                <a:spLocks noRot="1" noChangeAspect="1" noMove="1" noResize="1" noEditPoints="1" noAdjustHandles="1" noChangeArrowheads="1" noChangeShapeType="1" noTextEdit="1"/>
              </p:cNvSpPr>
              <p:nvPr/>
            </p:nvSpPr>
            <p:spPr>
              <a:xfrm>
                <a:off x="4883793" y="5181892"/>
                <a:ext cx="1879600" cy="1015663"/>
              </a:xfrm>
              <a:prstGeom prst="rect">
                <a:avLst/>
              </a:prstGeom>
              <a:blipFill rotWithShape="0">
                <a:blip r:embed="rId6"/>
                <a:stretch>
                  <a:fillRect l="-2922" b="-299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p:cNvSpPr/>
              <p:nvPr/>
            </p:nvSpPr>
            <p:spPr>
              <a:xfrm>
                <a:off x="7165031" y="4539216"/>
                <a:ext cx="4381500" cy="1793183"/>
              </a:xfrm>
              <a:prstGeom prst="rect">
                <a:avLst/>
              </a:prstGeom>
            </p:spPr>
            <p:txBody>
              <a:bodyPr wrap="square">
                <a:spAutoFit/>
              </a:bodyPr>
              <a:lstStyle/>
              <a:p>
                <a:pPr marL="342900" indent="-342900">
                  <a:lnSpc>
                    <a:spcPct val="150000"/>
                  </a:lnSpc>
                  <a:buFont typeface="Wingdings" panose="05000000000000000000" pitchFamily="2" charset="2"/>
                  <a:buChar char="q"/>
                </a:pPr>
                <a14:m>
                  <m:oMath xmlns:m="http://schemas.openxmlformats.org/officeDocument/2006/math">
                    <m:r>
                      <a:rPr lang="en-US" sz="2000" i="1" smtClean="0">
                        <a:latin typeface="Cambria Math" panose="02040503050406030204" pitchFamily="18" charset="0"/>
                        <a:cs typeface="Arial" panose="020B0604020202020204" pitchFamily="34" charset="0"/>
                      </a:rPr>
                      <m:t>[</m:t>
                    </m:r>
                    <m:r>
                      <a:rPr lang="en-US" sz="2000" i="1" smtClean="0">
                        <a:latin typeface="Cambria Math" panose="02040503050406030204" pitchFamily="18" charset="0"/>
                        <a:cs typeface="Arial" panose="020B0604020202020204" pitchFamily="34" charset="0"/>
                      </a:rPr>
                      <m:t>𝑇</m:t>
                    </m:r>
                    <m:r>
                      <a:rPr lang="en-US" sz="2000" i="1" smtClean="0">
                        <a:latin typeface="Cambria Math" panose="02040503050406030204" pitchFamily="18" charset="0"/>
                        <a:cs typeface="Arial" panose="020B0604020202020204" pitchFamily="34" charset="0"/>
                      </a:rPr>
                      <m:t>]=</m:t>
                    </m:r>
                    <m:d>
                      <m:dPr>
                        <m:begChr m:val="["/>
                        <m:endChr m:val="]"/>
                        <m:ctrlPr>
                          <a:rPr lang="en-US" sz="2000" i="1">
                            <a:latin typeface="Cambria Math" panose="02040503050406030204" pitchFamily="18" charset="0"/>
                            <a:cs typeface="Arial" panose="020B0604020202020204" pitchFamily="34" charset="0"/>
                          </a:rPr>
                        </m:ctrlPr>
                      </m:dPr>
                      <m:e>
                        <m:m>
                          <m:mPr>
                            <m:mcs>
                              <m:mc>
                                <m:mcPr>
                                  <m:count m:val="2"/>
                                  <m:mcJc m:val="center"/>
                                </m:mcPr>
                              </m:mc>
                            </m:mcs>
                            <m:ctrlPr>
                              <a:rPr lang="en-US" sz="2000" i="1">
                                <a:latin typeface="Cambria Math" panose="02040503050406030204" pitchFamily="18" charset="0"/>
                                <a:cs typeface="Arial" panose="020B0604020202020204" pitchFamily="34" charset="0"/>
                              </a:rPr>
                            </m:ctrlPr>
                          </m:mPr>
                          <m:mr>
                            <m:e>
                              <m:m>
                                <m:mPr>
                                  <m:mcs>
                                    <m:mc>
                                      <m:mcPr>
                                        <m:count m:val="2"/>
                                        <m:mcJc m:val="center"/>
                                      </m:mcPr>
                                    </m:mc>
                                  </m:mcs>
                                  <m:ctrlPr>
                                    <a:rPr lang="en-US" sz="2000" i="1">
                                      <a:latin typeface="Cambria Math" panose="02040503050406030204" pitchFamily="18" charset="0"/>
                                      <a:cs typeface="Arial" panose="020B0604020202020204" pitchFamily="34" charset="0"/>
                                    </a:rPr>
                                  </m:ctrlPr>
                                </m:mPr>
                                <m:mr>
                                  <m:e>
                                    <m:r>
                                      <a:rPr lang="en-US" sz="2000" b="0" i="1" smtClean="0">
                                        <a:latin typeface="Cambria Math" panose="02040503050406030204" pitchFamily="18" charset="0"/>
                                        <a:cs typeface="Arial" panose="020B0604020202020204" pitchFamily="34" charset="0"/>
                                      </a:rPr>
                                      <m:t>1</m:t>
                                    </m:r>
                                  </m:e>
                                  <m:e>
                                    <m:r>
                                      <a:rPr lang="en-US" sz="2000" i="1">
                                        <a:latin typeface="Cambria Math" panose="02040503050406030204" pitchFamily="18" charset="0"/>
                                        <a:cs typeface="Arial" panose="020B0604020202020204" pitchFamily="34" charset="0"/>
                                      </a:rPr>
                                      <m:t>0</m:t>
                                    </m:r>
                                  </m:e>
                                </m:mr>
                                <m:mr>
                                  <m:e>
                                    <m:r>
                                      <a:rPr lang="en-US" sz="2000" i="1">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1</m:t>
                                    </m:r>
                                  </m:e>
                                </m:mr>
                              </m:m>
                            </m:e>
                            <m:e>
                              <m:m>
                                <m:mPr>
                                  <m:mcs>
                                    <m:mc>
                                      <m:mcPr>
                                        <m:count m:val="2"/>
                                        <m:mcJc m:val="center"/>
                                      </m:mcPr>
                                    </m:mc>
                                  </m:mcs>
                                  <m:ctrlPr>
                                    <a:rPr lang="en-US" sz="2000" i="1">
                                      <a:latin typeface="Cambria Math" panose="02040503050406030204" pitchFamily="18" charset="0"/>
                                      <a:cs typeface="Arial" panose="020B0604020202020204" pitchFamily="34" charset="0"/>
                                    </a:rPr>
                                  </m:ctrlPr>
                                </m:mPr>
                                <m:mr>
                                  <m:e>
                                    <m:r>
                                      <a:rPr lang="en-US" sz="2000" b="0" i="1" smtClean="0">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0</m:t>
                                    </m:r>
                                  </m:e>
                                </m:mr>
                                <m:mr>
                                  <m:e>
                                    <m:r>
                                      <a:rPr lang="en-US" sz="2000" i="1">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0</m:t>
                                    </m:r>
                                  </m:e>
                                </m:mr>
                              </m:m>
                            </m:e>
                          </m:mr>
                          <m:mr>
                            <m:e>
                              <m:m>
                                <m:mPr>
                                  <m:mcs>
                                    <m:mc>
                                      <m:mcPr>
                                        <m:count m:val="2"/>
                                        <m:mcJc m:val="center"/>
                                      </m:mcPr>
                                    </m:mc>
                                  </m:mcs>
                                  <m:ctrlPr>
                                    <a:rPr lang="en-US" sz="2000" i="1">
                                      <a:latin typeface="Cambria Math" panose="02040503050406030204" pitchFamily="18" charset="0"/>
                                      <a:cs typeface="Arial" panose="020B0604020202020204" pitchFamily="34" charset="0"/>
                                    </a:rPr>
                                  </m:ctrlPr>
                                </m:mPr>
                                <m:mr>
                                  <m:e>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𝑓</m:t>
                                    </m:r>
                                    <m:r>
                                      <a:rPr lang="en-US" sz="2000" b="0" i="1" smtClean="0">
                                        <a:latin typeface="Cambria Math" panose="02040503050406030204" pitchFamily="18" charset="0"/>
                                        <a:cs typeface="Arial" panose="020B0604020202020204" pitchFamily="34" charset="0"/>
                                      </a:rPr>
                                      <m:t> </m:t>
                                    </m:r>
                                    <m:r>
                                      <a:rPr lang="en-US" sz="2000" b="0" i="1" smtClean="0">
                                        <a:latin typeface="Cambria Math" panose="02040503050406030204" pitchFamily="18" charset="0"/>
                                        <a:cs typeface="Arial" panose="020B0604020202020204" pitchFamily="34" charset="0"/>
                                      </a:rPr>
                                      <m:t>𝑐𝑜𝑠</m:t>
                                    </m:r>
                                    <m:r>
                                      <a:rPr lang="en-US" sz="2000" b="0" i="1" smtClean="0">
                                        <a:latin typeface="Cambria Math" panose="02040503050406030204" pitchFamily="18" charset="0"/>
                                        <a:ea typeface="Cambria Math" panose="02040503050406030204" pitchFamily="18" charset="0"/>
                                        <a:cs typeface="Arial" panose="020B0604020202020204" pitchFamily="34" charset="0"/>
                                      </a:rPr>
                                      <m:t>𝛼</m:t>
                                    </m:r>
                                  </m:e>
                                  <m:e>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𝑓𝑠𝑖𝑛</m:t>
                                    </m:r>
                                    <m:r>
                                      <a:rPr lang="en-US" sz="2000" b="0" i="1" smtClean="0">
                                        <a:latin typeface="Cambria Math" panose="02040503050406030204" pitchFamily="18" charset="0"/>
                                        <a:ea typeface="Cambria Math" panose="02040503050406030204" pitchFamily="18" charset="0"/>
                                        <a:cs typeface="Arial" panose="020B0604020202020204" pitchFamily="34" charset="0"/>
                                      </a:rPr>
                                      <m:t>𝛼</m:t>
                                    </m:r>
                                  </m:e>
                                </m:mr>
                                <m:mr>
                                  <m:e>
                                    <m:r>
                                      <a:rPr lang="en-US" sz="2000" i="1">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0</m:t>
                                    </m:r>
                                  </m:e>
                                </m:mr>
                              </m:m>
                            </m:e>
                            <m:e>
                              <m:m>
                                <m:mPr>
                                  <m:mcs>
                                    <m:mc>
                                      <m:mcPr>
                                        <m:count m:val="2"/>
                                        <m:mcJc m:val="center"/>
                                      </m:mcPr>
                                    </m:mc>
                                  </m:mcs>
                                  <m:ctrlPr>
                                    <a:rPr lang="en-US" sz="2000" i="1">
                                      <a:latin typeface="Cambria Math" panose="02040503050406030204" pitchFamily="18" charset="0"/>
                                      <a:cs typeface="Arial" panose="020B0604020202020204" pitchFamily="34" charset="0"/>
                                    </a:rPr>
                                  </m:ctrlPr>
                                </m:mPr>
                                <m:mr>
                                  <m:e>
                                    <m:r>
                                      <a:rPr lang="en-US" sz="2000" b="0" i="1" smtClean="0">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0</m:t>
                                    </m:r>
                                  </m:e>
                                </m:mr>
                                <m:mr>
                                  <m:e>
                                    <m:r>
                                      <a:rPr lang="en-US" sz="2000" i="1">
                                        <a:latin typeface="Cambria Math" panose="02040503050406030204" pitchFamily="18" charset="0"/>
                                        <a:cs typeface="Arial" panose="020B0604020202020204" pitchFamily="34" charset="0"/>
                                      </a:rPr>
                                      <m:t>0</m:t>
                                    </m:r>
                                  </m:e>
                                  <m:e>
                                    <m:r>
                                      <a:rPr lang="en-US" sz="2000" i="1">
                                        <a:latin typeface="Cambria Math" panose="02040503050406030204" pitchFamily="18" charset="0"/>
                                        <a:cs typeface="Arial" panose="020B0604020202020204" pitchFamily="34" charset="0"/>
                                      </a:rPr>
                                      <m:t>1</m:t>
                                    </m:r>
                                  </m:e>
                                </m:mr>
                              </m:m>
                            </m:e>
                          </m:mr>
                        </m:m>
                        <m:r>
                          <a:rPr lang="en-US" sz="2000" i="1">
                            <a:latin typeface="Cambria Math" panose="02040503050406030204" pitchFamily="18" charset="0"/>
                          </a:rPr>
                          <m:t> </m:t>
                        </m:r>
                      </m:e>
                    </m:d>
                  </m:oMath>
                </a14:m>
                <a:endParaRPr lang="en-US" sz="2000" smtClean="0">
                  <a:solidFill>
                    <a:srgbClr val="000000"/>
                  </a:solidFill>
                  <a:latin typeface="TimesNewRomanPSMT"/>
                </a:endParaRPr>
              </a:p>
            </p:txBody>
          </p:sp>
        </mc:Choice>
        <mc:Fallback>
          <p:sp>
            <p:nvSpPr>
              <p:cNvPr id="10" name="Rectangle 9"/>
              <p:cNvSpPr>
                <a:spLocks noRot="1" noChangeAspect="1" noMove="1" noResize="1" noEditPoints="1" noAdjustHandles="1" noChangeArrowheads="1" noChangeShapeType="1" noTextEdit="1"/>
              </p:cNvSpPr>
              <p:nvPr/>
            </p:nvSpPr>
            <p:spPr>
              <a:xfrm>
                <a:off x="7165031" y="4539216"/>
                <a:ext cx="4381500" cy="1793183"/>
              </a:xfrm>
              <a:prstGeom prst="rect">
                <a:avLst/>
              </a:prstGeom>
              <a:blipFill rotWithShape="0">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852926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52" y="373318"/>
            <a:ext cx="7870295" cy="461665"/>
          </a:xfrm>
          <a:prstGeom prst="rect">
            <a:avLst/>
          </a:prstGeom>
          <a:noFill/>
        </p:spPr>
        <p:txBody>
          <a:bodyPr wrap="none" lIns="91440" tIns="45720" rIns="91440" bIns="45720">
            <a:spAutoFit/>
          </a:bodyPr>
          <a:lstStyle/>
          <a:p>
            <a:pPr algn="ctr"/>
            <a:r>
              <a:rPr lang="en-US" sz="2400" b="1" smtClean="0">
                <a:latin typeface="Arial" panose="020B0604020202020204" pitchFamily="34" charset="0"/>
                <a:cs typeface="Arial" panose="020B0604020202020204" pitchFamily="34" charset="0"/>
              </a:rPr>
              <a:t>5.3. </a:t>
            </a:r>
            <a:r>
              <a:rPr lang="fr-FR" sz="2400" b="1" i="0" smtClean="0">
                <a:solidFill>
                  <a:srgbClr val="000000"/>
                </a:solidFill>
                <a:effectLst/>
                <a:latin typeface="TimesNewRomanPS-BoldMT"/>
              </a:rPr>
              <a:t>PHÉP CHIẾU SONG SONG (Parallel Projections )</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926547"/>
            <a:ext cx="9672338" cy="452432"/>
          </a:xfrm>
          <a:prstGeom prst="rect">
            <a:avLst/>
          </a:prstGeom>
        </p:spPr>
        <p:txBody>
          <a:bodyPr wrap="square">
            <a:spAutoFit/>
          </a:bodyPr>
          <a:lstStyle/>
          <a:p>
            <a:pPr>
              <a:lnSpc>
                <a:spcPct val="130000"/>
              </a:lnSpc>
            </a:pPr>
            <a:r>
              <a:rPr lang="en-US" b="1" i="0" smtClean="0">
                <a:solidFill>
                  <a:srgbClr val="000000"/>
                </a:solidFill>
                <a:effectLst/>
                <a:latin typeface="Arial" panose="020B0604020202020204" pitchFamily="34" charset="0"/>
                <a:cs typeface="Arial" panose="020B0604020202020204" pitchFamily="34" charset="0"/>
              </a:rPr>
              <a:t>5.3.3. </a:t>
            </a:r>
            <a:r>
              <a:rPr lang="en-US" b="1" i="1" smtClean="0">
                <a:solidFill>
                  <a:srgbClr val="000000"/>
                </a:solidFill>
                <a:effectLst/>
                <a:latin typeface="TimesNewRomanPS-BoldItalicMT"/>
              </a:rPr>
              <a:t>Phép </a:t>
            </a:r>
            <a:r>
              <a:rPr lang="en-US" b="1" i="1" smtClean="0">
                <a:solidFill>
                  <a:srgbClr val="000000"/>
                </a:solidFill>
                <a:effectLst/>
                <a:latin typeface="TimesNewRomanPS-BoldItalicMT"/>
              </a:rPr>
              <a:t>chiếu </a:t>
            </a:r>
            <a:r>
              <a:rPr lang="en-US" b="1" i="1" smtClean="0">
                <a:solidFill>
                  <a:srgbClr val="000000"/>
                </a:solidFill>
                <a:latin typeface="TimesNewRomanPS-BoldMT"/>
              </a:rPr>
              <a:t>Oblique</a:t>
            </a:r>
            <a:endParaRPr lang="en-US" b="1" i="1" smtClean="0">
              <a:solidFill>
                <a:srgbClr val="000000"/>
              </a:solidFill>
              <a:effectLst/>
              <a:latin typeface="TimesNewRomanPS-BoldMT"/>
            </a:endParaRPr>
          </a:p>
        </p:txBody>
      </p:sp>
      <mc:AlternateContent xmlns:mc="http://schemas.openxmlformats.org/markup-compatibility/2006">
        <mc:Choice xmlns:a14="http://schemas.microsoft.com/office/drawing/2010/main" Requires="a14">
          <p:sp>
            <p:nvSpPr>
              <p:cNvPr id="5" name="Rectangle 4"/>
              <p:cNvSpPr/>
              <p:nvPr/>
            </p:nvSpPr>
            <p:spPr>
              <a:xfrm>
                <a:off x="1457969" y="1378979"/>
                <a:ext cx="9779000" cy="4904228"/>
              </a:xfrm>
              <a:prstGeom prst="rect">
                <a:avLst/>
              </a:prstGeom>
            </p:spPr>
            <p:txBody>
              <a:bodyPr wrap="square">
                <a:spAutoFit/>
              </a:bodyPr>
              <a:lstStyle/>
              <a:p>
                <a:pPr>
                  <a:lnSpc>
                    <a:spcPct val="150000"/>
                  </a:lnSpc>
                </a:pPr>
                <a:r>
                  <a:rPr lang="en-US" sz="2000" i="1" smtClean="0">
                    <a:solidFill>
                      <a:srgbClr val="000000"/>
                    </a:solidFill>
                    <a:latin typeface="TimesNewRomanPSMT"/>
                  </a:rPr>
                  <a:t>5.3.3.1</a:t>
                </a:r>
                <a:r>
                  <a:rPr lang="en-US" sz="2000" i="1">
                    <a:solidFill>
                      <a:srgbClr val="000000"/>
                    </a:solidFill>
                    <a:latin typeface="TimesNewRomanPSMT"/>
                  </a:rPr>
                  <a:t>. </a:t>
                </a:r>
                <a:r>
                  <a:rPr lang="en-US" sz="2000" i="1">
                    <a:solidFill>
                      <a:srgbClr val="000000"/>
                    </a:solidFill>
                    <a:latin typeface="TimesNewRomanPS-BoldItalicMT"/>
                  </a:rPr>
                  <a:t>Phép </a:t>
                </a:r>
                <a:r>
                  <a:rPr lang="en-US" sz="2000" i="1">
                    <a:solidFill>
                      <a:srgbClr val="000000"/>
                    </a:solidFill>
                    <a:latin typeface="TimesNewRomanPS-BoldItalicMT"/>
                  </a:rPr>
                  <a:t>chiếu </a:t>
                </a:r>
                <a:r>
                  <a:rPr lang="en-US" sz="2000" i="1" smtClean="0">
                    <a:solidFill>
                      <a:srgbClr val="000000"/>
                    </a:solidFill>
                    <a:latin typeface="TimesNewRomanPS-BoldItalicMT"/>
                  </a:rPr>
                  <a:t>Cabinet</a:t>
                </a:r>
                <a:endParaRPr lang="fr-FR" sz="2000">
                  <a:solidFill>
                    <a:srgbClr val="000000"/>
                  </a:solidFill>
                  <a:latin typeface="TimesNewRomanPSMT"/>
                </a:endParaRPr>
              </a:p>
              <a:p>
                <a:pPr marL="342900" indent="-342900">
                  <a:lnSpc>
                    <a:spcPct val="150000"/>
                  </a:lnSpc>
                  <a:buFont typeface="Wingdings" panose="05000000000000000000" pitchFamily="2" charset="2"/>
                  <a:buChar char="q"/>
                </a:pPr>
                <a:r>
                  <a:rPr lang="vi-VN" sz="2000">
                    <a:solidFill>
                      <a:srgbClr val="000000"/>
                    </a:solidFill>
                    <a:latin typeface="TimesNewRomanPSMT"/>
                  </a:rPr>
                  <a:t>Phép chiếu xiên với hệ số co tỉ lệ f = </a:t>
                </a:r>
                <a:r>
                  <a:rPr lang="vi-VN" sz="2000">
                    <a:solidFill>
                      <a:srgbClr val="000000"/>
                    </a:solidFill>
                    <a:latin typeface="TimesNewRomanPSMT"/>
                  </a:rPr>
                  <a:t>1/2 </a:t>
                </a:r>
                <a:r>
                  <a:rPr lang="vi-VN" sz="2000" smtClean="0">
                    <a:solidFill>
                      <a:srgbClr val="000000"/>
                    </a:solidFill>
                    <a:latin typeface="TimesNewRomanPSMT"/>
                  </a:rPr>
                  <a:t>.</a:t>
                </a:r>
                <a:endParaRPr lang="en-US" sz="2000" smtClean="0">
                  <a:solidFill>
                    <a:srgbClr val="000000"/>
                  </a:solidFill>
                  <a:latin typeface="TimesNewRomanPSMT"/>
                </a:endParaRPr>
              </a:p>
              <a:p>
                <a:pPr marL="342900" indent="-342900">
                  <a:lnSpc>
                    <a:spcPct val="150000"/>
                  </a:lnSpc>
                  <a:buFont typeface="Wingdings" panose="05000000000000000000" pitchFamily="2" charset="2"/>
                  <a:buChar char="q"/>
                </a:pPr>
                <a:r>
                  <a:rPr lang="vi-VN" sz="2000" smtClean="0">
                    <a:solidFill>
                      <a:srgbClr val="000000"/>
                    </a:solidFill>
                    <a:latin typeface="TimesNewRomanPSMT"/>
                  </a:rPr>
                  <a:t>Với </a:t>
                </a:r>
                <a:r>
                  <a:rPr lang="vi-VN" sz="2000">
                    <a:solidFill>
                      <a:srgbClr val="000000"/>
                    </a:solidFill>
                    <a:latin typeface="TimesNewRomanPSMT"/>
                  </a:rPr>
                  <a:t>phép chiếu cabinet, giá trị của </a:t>
                </a:r>
                <a:r>
                  <a:rPr lang="el-GR" sz="2000">
                    <a:solidFill>
                      <a:srgbClr val="000000"/>
                    </a:solidFill>
                    <a:latin typeface="SymbolMT"/>
                  </a:rPr>
                  <a:t>α </a:t>
                </a:r>
                <a:r>
                  <a:rPr lang="vi-VN" sz="2000">
                    <a:solidFill>
                      <a:srgbClr val="000000"/>
                    </a:solidFill>
                    <a:latin typeface="TimesNewRomanPSMT"/>
                  </a:rPr>
                  <a:t>có thể thay đổi tuỳ ý. Thông thường thì các giá </a:t>
                </a:r>
                <a:r>
                  <a:rPr lang="vi-VN" sz="2000">
                    <a:solidFill>
                      <a:srgbClr val="000000"/>
                    </a:solidFill>
                    <a:latin typeface="TimesNewRomanPSMT"/>
                  </a:rPr>
                  <a:t>trị </a:t>
                </a:r>
                <a:r>
                  <a:rPr lang="vi-VN" sz="2000" smtClean="0">
                    <a:solidFill>
                      <a:srgbClr val="000000"/>
                    </a:solidFill>
                    <a:latin typeface="TimesNewRomanPSMT"/>
                  </a:rPr>
                  <a:t>hay</a:t>
                </a:r>
                <a:r>
                  <a:rPr lang="en-US" sz="2000" smtClean="0">
                    <a:solidFill>
                      <a:srgbClr val="000000"/>
                    </a:solidFill>
                    <a:latin typeface="TimesNewRomanPSMT"/>
                  </a:rPr>
                  <a:t> </a:t>
                </a:r>
                <a:r>
                  <a:rPr lang="vi-VN" sz="2000" smtClean="0">
                    <a:solidFill>
                      <a:srgbClr val="000000"/>
                    </a:solidFill>
                    <a:latin typeface="TimesNewRomanPSMT"/>
                  </a:rPr>
                  <a:t>được </a:t>
                </a:r>
                <a:r>
                  <a:rPr lang="vi-VN" sz="2000">
                    <a:solidFill>
                      <a:srgbClr val="000000"/>
                    </a:solidFill>
                    <a:latin typeface="TimesNewRomanPSMT"/>
                  </a:rPr>
                  <a:t>sử dụng </a:t>
                </a:r>
                <a:r>
                  <a:rPr lang="vi-VN" sz="2000">
                    <a:solidFill>
                      <a:srgbClr val="000000"/>
                    </a:solidFill>
                    <a:latin typeface="TimesNewRomanPSMT"/>
                  </a:rPr>
                  <a:t>là </a:t>
                </a:r>
                <a:r>
                  <a:rPr lang="vi-VN" sz="2000" smtClean="0">
                    <a:solidFill>
                      <a:srgbClr val="000000"/>
                    </a:solidFill>
                    <a:latin typeface="TimesNewRomanPSMT"/>
                  </a:rPr>
                  <a:t>3</a:t>
                </a:r>
                <a:r>
                  <a:rPr lang="en-US" sz="2000" smtClean="0">
                    <a:solidFill>
                      <a:srgbClr val="000000"/>
                    </a:solidFill>
                    <a:latin typeface="TimesNewRomanPSMT"/>
                  </a:rPr>
                  <a:t>0</a:t>
                </a:r>
                <a:r>
                  <a:rPr lang="vi-VN" sz="2000" baseline="30000" smtClean="0">
                    <a:solidFill>
                      <a:srgbClr val="000000"/>
                    </a:solidFill>
                    <a:latin typeface="TimesNewRomanPSMT"/>
                  </a:rPr>
                  <a:t>0</a:t>
                </a:r>
                <a:r>
                  <a:rPr lang="vi-VN" sz="1100" smtClean="0">
                    <a:solidFill>
                      <a:srgbClr val="000000"/>
                    </a:solidFill>
                    <a:latin typeface="TimesNewRomanPSMT"/>
                  </a:rPr>
                  <a:t> </a:t>
                </a:r>
                <a:r>
                  <a:rPr lang="vi-VN" sz="2000">
                    <a:solidFill>
                      <a:srgbClr val="000000"/>
                    </a:solidFill>
                    <a:latin typeface="TimesNewRomanPSMT"/>
                  </a:rPr>
                  <a:t>và </a:t>
                </a:r>
                <a:r>
                  <a:rPr lang="vi-VN" sz="2000" smtClean="0">
                    <a:solidFill>
                      <a:srgbClr val="000000"/>
                    </a:solidFill>
                    <a:latin typeface="TimesNewRomanPSMT"/>
                  </a:rPr>
                  <a:t>45</a:t>
                </a:r>
                <a:r>
                  <a:rPr lang="en-US" sz="2000" baseline="30000" smtClean="0">
                    <a:solidFill>
                      <a:srgbClr val="000000"/>
                    </a:solidFill>
                    <a:latin typeface="TimesNewRomanPSMT"/>
                  </a:rPr>
                  <a:t>0</a:t>
                </a:r>
                <a:r>
                  <a:rPr lang="vi-VN" sz="2000" smtClean="0">
                    <a:solidFill>
                      <a:srgbClr val="000000"/>
                    </a:solidFill>
                    <a:latin typeface="TimesNewRomanPSMT"/>
                  </a:rPr>
                  <a:t>.</a:t>
                </a:r>
                <a:endParaRPr lang="en-US" sz="2000" smtClean="0">
                  <a:solidFill>
                    <a:srgbClr val="000000"/>
                  </a:solidFill>
                  <a:latin typeface="TimesNewRomanPSMT"/>
                </a:endParaRPr>
              </a:p>
              <a:p>
                <a:pPr marL="342900" indent="-342900">
                  <a:lnSpc>
                    <a:spcPct val="150000"/>
                  </a:lnSpc>
                  <a:buFont typeface="Wingdings" panose="05000000000000000000" pitchFamily="2" charset="2"/>
                  <a:buChar char="q"/>
                </a:pPr>
                <a:r>
                  <a:rPr lang="vi-VN" sz="2000" smtClean="0">
                    <a:solidFill>
                      <a:srgbClr val="000000"/>
                    </a:solidFill>
                    <a:latin typeface="TimesNewRomanPSMT"/>
                  </a:rPr>
                  <a:t>Theo </a:t>
                </a:r>
                <a:r>
                  <a:rPr lang="vi-VN" sz="2000">
                    <a:solidFill>
                      <a:srgbClr val="000000"/>
                    </a:solidFill>
                    <a:latin typeface="TimesNewRomanPSMT"/>
                  </a:rPr>
                  <a:t>phép chiếu xiên một số mặt của đối tượng có thể được hiển thị như hình dạng </a:t>
                </a:r>
                <a:r>
                  <a:rPr lang="vi-VN" sz="2000">
                    <a:solidFill>
                      <a:srgbClr val="000000"/>
                    </a:solidFill>
                    <a:latin typeface="TimesNewRomanPSMT"/>
                  </a:rPr>
                  <a:t>thật </a:t>
                </a:r>
                <a:r>
                  <a:rPr lang="vi-VN" sz="2000" smtClean="0">
                    <a:solidFill>
                      <a:srgbClr val="000000"/>
                    </a:solidFill>
                    <a:latin typeface="TimesNewRomanPSMT"/>
                  </a:rPr>
                  <a:t>cho</a:t>
                </a:r>
                <a:r>
                  <a:rPr lang="en-US" sz="2000" smtClean="0">
                    <a:solidFill>
                      <a:srgbClr val="000000"/>
                    </a:solidFill>
                    <a:latin typeface="TimesNewRomanPSMT"/>
                  </a:rPr>
                  <a:t> </a:t>
                </a:r>
                <a:r>
                  <a:rPr lang="vi-VN" sz="2000" smtClean="0">
                    <a:solidFill>
                      <a:srgbClr val="000000"/>
                    </a:solidFill>
                    <a:latin typeface="TimesNewRomanPSMT"/>
                  </a:rPr>
                  <a:t>nên </a:t>
                </a:r>
                <a:r>
                  <a:rPr lang="vi-VN" sz="2000">
                    <a:solidFill>
                      <a:srgbClr val="000000"/>
                    </a:solidFill>
                    <a:latin typeface="TimesNewRomanPSMT"/>
                  </a:rPr>
                  <a:t>rất phù hợp với việc mô tả các đối tượng có hình dạng tròn hay các bề mặt </a:t>
                </a:r>
                <a:r>
                  <a:rPr lang="vi-VN" sz="2000">
                    <a:solidFill>
                      <a:srgbClr val="000000"/>
                    </a:solidFill>
                    <a:latin typeface="TimesNewRomanPSMT"/>
                  </a:rPr>
                  <a:t>cong</a:t>
                </a:r>
                <a:r>
                  <a:rPr lang="vi-VN" sz="2000" smtClean="0">
                    <a:solidFill>
                      <a:srgbClr val="000000"/>
                    </a:solidFill>
                    <a:latin typeface="TimesNewRomanPSMT"/>
                  </a:rPr>
                  <a:t>.</a:t>
                </a:r>
                <a:endParaRPr lang="en-US" sz="2000" smtClean="0">
                  <a:solidFill>
                    <a:srgbClr val="000000"/>
                  </a:solidFill>
                  <a:latin typeface="TimesNewRomanPSMT"/>
                </a:endParaRPr>
              </a:p>
              <a:p>
                <a:pPr marL="342900" indent="-342900">
                  <a:lnSpc>
                    <a:spcPct val="150000"/>
                  </a:lnSpc>
                  <a:buFont typeface="Wingdings" panose="05000000000000000000" pitchFamily="2" charset="2"/>
                  <a:buChar char="q"/>
                </a:pPr>
                <a14:m>
                  <m:oMath xmlns:m="http://schemas.openxmlformats.org/officeDocument/2006/math">
                    <m:r>
                      <a:rPr lang="fr-FR" sz="2000" i="1" smtClean="0">
                        <a:solidFill>
                          <a:srgbClr val="000000"/>
                        </a:solidFill>
                        <a:latin typeface="Cambria Math" panose="02040503050406030204" pitchFamily="18" charset="0"/>
                        <a:ea typeface="Cambria Math" panose="02040503050406030204" pitchFamily="18" charset="0"/>
                      </a:rPr>
                      <m:t>𝛽</m:t>
                    </m:r>
                    <m:r>
                      <a:rPr lang="en-US" sz="2000" b="0" i="1" smtClean="0">
                        <a:solidFill>
                          <a:srgbClr val="000000"/>
                        </a:solidFill>
                        <a:latin typeface="Cambria Math" panose="02040503050406030204" pitchFamily="18" charset="0"/>
                        <a:ea typeface="Cambria Math" panose="02040503050406030204" pitchFamily="18" charset="0"/>
                      </a:rPr>
                      <m:t>= </m:t>
                    </m:r>
                    <m:func>
                      <m:funcPr>
                        <m:ctrlPr>
                          <a:rPr lang="en-US" sz="2000" b="0" i="1" smtClean="0">
                            <a:solidFill>
                              <a:srgbClr val="000000"/>
                            </a:solidFill>
                            <a:latin typeface="Cambria Math" panose="02040503050406030204" pitchFamily="18" charset="0"/>
                            <a:ea typeface="Cambria Math" panose="02040503050406030204" pitchFamily="18" charset="0"/>
                          </a:rPr>
                        </m:ctrlPr>
                      </m:funcPr>
                      <m:fName>
                        <m:sSup>
                          <m:sSupPr>
                            <m:ctrlPr>
                              <a:rPr lang="en-US" sz="2000" b="0" i="1" smtClean="0">
                                <a:solidFill>
                                  <a:srgbClr val="000000"/>
                                </a:solidFill>
                                <a:latin typeface="Cambria Math" panose="02040503050406030204" pitchFamily="18" charset="0"/>
                                <a:ea typeface="Cambria Math" panose="02040503050406030204" pitchFamily="18" charset="0"/>
                              </a:rPr>
                            </m:ctrlPr>
                          </m:sSupPr>
                          <m:e>
                            <m:r>
                              <m:rPr>
                                <m:sty m:val="p"/>
                              </m:rPr>
                              <a:rPr lang="en-US" sz="2000" b="0" i="0" smtClean="0">
                                <a:solidFill>
                                  <a:srgbClr val="000000"/>
                                </a:solidFill>
                                <a:latin typeface="Cambria Math" panose="02040503050406030204" pitchFamily="18" charset="0"/>
                                <a:ea typeface="Cambria Math" panose="02040503050406030204" pitchFamily="18" charset="0"/>
                              </a:rPr>
                              <m:t>cos</m:t>
                            </m:r>
                          </m:e>
                          <m:sup>
                            <m:r>
                              <a:rPr lang="en-US" sz="2000" b="0" i="1" smtClean="0">
                                <a:solidFill>
                                  <a:srgbClr val="000000"/>
                                </a:solidFill>
                                <a:latin typeface="Cambria Math" panose="02040503050406030204" pitchFamily="18" charset="0"/>
                                <a:ea typeface="Cambria Math" panose="02040503050406030204" pitchFamily="18" charset="0"/>
                              </a:rPr>
                              <m:t>−1</m:t>
                            </m:r>
                          </m:sup>
                        </m:sSup>
                      </m:fName>
                      <m:e>
                        <m:d>
                          <m:dPr>
                            <m:ctrlPr>
                              <a:rPr lang="en-US" sz="2000" b="0" i="1" smtClean="0">
                                <a:solidFill>
                                  <a:srgbClr val="000000"/>
                                </a:solidFill>
                                <a:latin typeface="Cambria Math" panose="02040503050406030204" pitchFamily="18" charset="0"/>
                                <a:ea typeface="Cambria Math" panose="02040503050406030204" pitchFamily="18" charset="0"/>
                              </a:rPr>
                            </m:ctrlPr>
                          </m:dPr>
                          <m:e>
                            <m:f>
                              <m:fPr>
                                <m:ctrlPr>
                                  <a:rPr lang="en-US" sz="2000" b="0" i="1" smtClean="0">
                                    <a:solidFill>
                                      <a:srgbClr val="000000"/>
                                    </a:solidFill>
                                    <a:latin typeface="Cambria Math" panose="02040503050406030204" pitchFamily="18" charset="0"/>
                                    <a:ea typeface="Cambria Math" panose="02040503050406030204" pitchFamily="18" charset="0"/>
                                  </a:rPr>
                                </m:ctrlPr>
                              </m:fPr>
                              <m:num>
                                <m:r>
                                  <a:rPr lang="en-US" sz="2000" b="0" i="1" smtClean="0">
                                    <a:solidFill>
                                      <a:srgbClr val="000000"/>
                                    </a:solidFill>
                                    <a:latin typeface="Cambria Math" panose="02040503050406030204" pitchFamily="18" charset="0"/>
                                    <a:ea typeface="Cambria Math" panose="02040503050406030204" pitchFamily="18" charset="0"/>
                                  </a:rPr>
                                  <m:t>𝑓</m:t>
                                </m:r>
                              </m:num>
                              <m:den>
                                <m:rad>
                                  <m:radPr>
                                    <m:degHide m:val="on"/>
                                    <m:ctrlPr>
                                      <a:rPr lang="en-US" sz="2000" b="0" i="1" smtClean="0">
                                        <a:solidFill>
                                          <a:srgbClr val="000000"/>
                                        </a:solidFill>
                                        <a:latin typeface="Cambria Math" panose="02040503050406030204" pitchFamily="18" charset="0"/>
                                        <a:ea typeface="Cambria Math" panose="02040503050406030204" pitchFamily="18" charset="0"/>
                                      </a:rPr>
                                    </m:ctrlPr>
                                  </m:radPr>
                                  <m:deg/>
                                  <m:e>
                                    <m:r>
                                      <a:rPr lang="en-US" sz="2000" i="1">
                                        <a:solidFill>
                                          <a:srgbClr val="000000"/>
                                        </a:solidFill>
                                        <a:latin typeface="Cambria Math" panose="02040503050406030204" pitchFamily="18" charset="0"/>
                                        <a:ea typeface="Cambria Math" panose="02040503050406030204" pitchFamily="18" charset="0"/>
                                      </a:rPr>
                                      <m:t>1+</m:t>
                                    </m:r>
                                    <m:sSup>
                                      <m:sSupPr>
                                        <m:ctrlPr>
                                          <a:rPr lang="en-US" sz="2000" i="1">
                                            <a:solidFill>
                                              <a:srgbClr val="000000"/>
                                            </a:solidFill>
                                            <a:latin typeface="Cambria Math" panose="02040503050406030204" pitchFamily="18" charset="0"/>
                                            <a:ea typeface="Cambria Math" panose="02040503050406030204" pitchFamily="18" charset="0"/>
                                          </a:rPr>
                                        </m:ctrlPr>
                                      </m:sSupPr>
                                      <m:e>
                                        <m:r>
                                          <a:rPr lang="en-US" sz="2000" i="1">
                                            <a:solidFill>
                                              <a:srgbClr val="000000"/>
                                            </a:solidFill>
                                            <a:latin typeface="Cambria Math" panose="02040503050406030204" pitchFamily="18" charset="0"/>
                                            <a:ea typeface="Cambria Math" panose="02040503050406030204" pitchFamily="18" charset="0"/>
                                          </a:rPr>
                                          <m:t>𝑓</m:t>
                                        </m:r>
                                      </m:e>
                                      <m:sup>
                                        <m:r>
                                          <a:rPr lang="en-US" sz="2000" i="1">
                                            <a:solidFill>
                                              <a:srgbClr val="000000"/>
                                            </a:solidFill>
                                            <a:latin typeface="Cambria Math" panose="02040503050406030204" pitchFamily="18" charset="0"/>
                                            <a:ea typeface="Cambria Math" panose="02040503050406030204" pitchFamily="18" charset="0"/>
                                          </a:rPr>
                                          <m:t>2</m:t>
                                        </m:r>
                                      </m:sup>
                                    </m:sSup>
                                  </m:e>
                                </m:rad>
                              </m:den>
                            </m:f>
                          </m:e>
                        </m:d>
                      </m:e>
                    </m:func>
                    <m:r>
                      <a:rPr lang="en-US" sz="2000" b="0" i="1" smtClean="0">
                        <a:solidFill>
                          <a:srgbClr val="000000"/>
                        </a:solidFill>
                        <a:latin typeface="Cambria Math" panose="02040503050406030204" pitchFamily="18" charset="0"/>
                        <a:ea typeface="Cambria Math" panose="02040503050406030204" pitchFamily="18" charset="0"/>
                      </a:rPr>
                      <m:t>=</m:t>
                    </m:r>
                    <m:func>
                      <m:funcPr>
                        <m:ctrlPr>
                          <a:rPr lang="en-US" sz="2000" i="1">
                            <a:solidFill>
                              <a:srgbClr val="000000"/>
                            </a:solidFill>
                            <a:latin typeface="Cambria Math" panose="02040503050406030204" pitchFamily="18" charset="0"/>
                            <a:ea typeface="Cambria Math" panose="02040503050406030204" pitchFamily="18" charset="0"/>
                          </a:rPr>
                        </m:ctrlPr>
                      </m:funcPr>
                      <m:fName>
                        <m:sSup>
                          <m:sSupPr>
                            <m:ctrlPr>
                              <a:rPr lang="en-US" sz="2000" i="1">
                                <a:solidFill>
                                  <a:srgbClr val="000000"/>
                                </a:solidFill>
                                <a:latin typeface="Cambria Math" panose="02040503050406030204" pitchFamily="18" charset="0"/>
                                <a:ea typeface="Cambria Math" panose="02040503050406030204" pitchFamily="18" charset="0"/>
                              </a:rPr>
                            </m:ctrlPr>
                          </m:sSupPr>
                          <m:e>
                            <m:r>
                              <m:rPr>
                                <m:sty m:val="p"/>
                              </m:rPr>
                              <a:rPr lang="en-US" sz="2000">
                                <a:solidFill>
                                  <a:srgbClr val="000000"/>
                                </a:solidFill>
                                <a:latin typeface="Cambria Math" panose="02040503050406030204" pitchFamily="18" charset="0"/>
                                <a:ea typeface="Cambria Math" panose="02040503050406030204" pitchFamily="18" charset="0"/>
                              </a:rPr>
                              <m:t>cos</m:t>
                            </m:r>
                          </m:e>
                          <m:sup>
                            <m:r>
                              <a:rPr lang="en-US" sz="2000" i="1">
                                <a:solidFill>
                                  <a:srgbClr val="000000"/>
                                </a:solidFill>
                                <a:latin typeface="Cambria Math" panose="02040503050406030204" pitchFamily="18" charset="0"/>
                                <a:ea typeface="Cambria Math" panose="02040503050406030204" pitchFamily="18" charset="0"/>
                              </a:rPr>
                              <m:t>−1</m:t>
                            </m:r>
                          </m:sup>
                        </m:sSup>
                      </m:fName>
                      <m:e>
                        <m:d>
                          <m:dPr>
                            <m:ctrlPr>
                              <a:rPr lang="en-US" sz="2000" i="1">
                                <a:solidFill>
                                  <a:srgbClr val="000000"/>
                                </a:solidFill>
                                <a:latin typeface="Cambria Math" panose="02040503050406030204" pitchFamily="18" charset="0"/>
                                <a:ea typeface="Cambria Math" panose="02040503050406030204" pitchFamily="18" charset="0"/>
                              </a:rPr>
                            </m:ctrlPr>
                          </m:dPr>
                          <m:e>
                            <m:f>
                              <m:fPr>
                                <m:ctrlPr>
                                  <a:rPr lang="en-US" sz="2000" i="1">
                                    <a:solidFill>
                                      <a:srgbClr val="000000"/>
                                    </a:solidFill>
                                    <a:latin typeface="Cambria Math" panose="02040503050406030204" pitchFamily="18" charset="0"/>
                                    <a:ea typeface="Cambria Math" panose="02040503050406030204" pitchFamily="18" charset="0"/>
                                  </a:rPr>
                                </m:ctrlPr>
                              </m:fPr>
                              <m:num>
                                <m:f>
                                  <m:fPr>
                                    <m:type m:val="skw"/>
                                    <m:ctrlPr>
                                      <a:rPr lang="en-US" sz="2000" i="1" smtClean="0">
                                        <a:solidFill>
                                          <a:srgbClr val="000000"/>
                                        </a:solidFill>
                                        <a:latin typeface="Cambria Math" panose="02040503050406030204" pitchFamily="18" charset="0"/>
                                        <a:ea typeface="Cambria Math" panose="02040503050406030204" pitchFamily="18" charset="0"/>
                                      </a:rPr>
                                    </m:ctrlPr>
                                  </m:fPr>
                                  <m:num>
                                    <m:r>
                                      <a:rPr lang="en-US" sz="2000" b="0" i="1" smtClean="0">
                                        <a:solidFill>
                                          <a:srgbClr val="000000"/>
                                        </a:solidFill>
                                        <a:latin typeface="Cambria Math" panose="02040503050406030204" pitchFamily="18" charset="0"/>
                                        <a:ea typeface="Cambria Math" panose="02040503050406030204" pitchFamily="18" charset="0"/>
                                      </a:rPr>
                                      <m:t>1</m:t>
                                    </m:r>
                                  </m:num>
                                  <m:den>
                                    <m:r>
                                      <a:rPr lang="en-US" sz="2000" b="0" i="1" smtClean="0">
                                        <a:solidFill>
                                          <a:srgbClr val="000000"/>
                                        </a:solidFill>
                                        <a:latin typeface="Cambria Math" panose="02040503050406030204" pitchFamily="18" charset="0"/>
                                        <a:ea typeface="Cambria Math" panose="02040503050406030204" pitchFamily="18" charset="0"/>
                                      </a:rPr>
                                      <m:t>2</m:t>
                                    </m:r>
                                  </m:den>
                                </m:f>
                              </m:num>
                              <m:den>
                                <m:rad>
                                  <m:radPr>
                                    <m:degHide m:val="on"/>
                                    <m:ctrlPr>
                                      <a:rPr lang="en-US" sz="2000" i="1">
                                        <a:solidFill>
                                          <a:srgbClr val="000000"/>
                                        </a:solidFill>
                                        <a:latin typeface="Cambria Math" panose="02040503050406030204" pitchFamily="18" charset="0"/>
                                        <a:ea typeface="Cambria Math" panose="02040503050406030204" pitchFamily="18" charset="0"/>
                                      </a:rPr>
                                    </m:ctrlPr>
                                  </m:radPr>
                                  <m:deg/>
                                  <m:e>
                                    <m:r>
                                      <a:rPr lang="en-US" sz="2000" i="1">
                                        <a:solidFill>
                                          <a:srgbClr val="000000"/>
                                        </a:solidFill>
                                        <a:latin typeface="Cambria Math" panose="02040503050406030204" pitchFamily="18" charset="0"/>
                                        <a:ea typeface="Cambria Math" panose="02040503050406030204" pitchFamily="18" charset="0"/>
                                      </a:rPr>
                                      <m:t>1+</m:t>
                                    </m:r>
                                    <m:sSup>
                                      <m:sSupPr>
                                        <m:ctrlPr>
                                          <a:rPr lang="en-US" sz="2000" i="1">
                                            <a:solidFill>
                                              <a:srgbClr val="000000"/>
                                            </a:solidFill>
                                            <a:latin typeface="Cambria Math" panose="02040503050406030204" pitchFamily="18" charset="0"/>
                                            <a:ea typeface="Cambria Math" panose="02040503050406030204" pitchFamily="18" charset="0"/>
                                          </a:rPr>
                                        </m:ctrlPr>
                                      </m:sSupPr>
                                      <m:e>
                                        <m:f>
                                          <m:fPr>
                                            <m:type m:val="skw"/>
                                            <m:ctrlPr>
                                              <a:rPr lang="en-US" sz="2000" i="1" smtClean="0">
                                                <a:solidFill>
                                                  <a:srgbClr val="000000"/>
                                                </a:solidFill>
                                                <a:latin typeface="Cambria Math" panose="02040503050406030204" pitchFamily="18" charset="0"/>
                                                <a:ea typeface="Cambria Math" panose="02040503050406030204" pitchFamily="18" charset="0"/>
                                              </a:rPr>
                                            </m:ctrlPr>
                                          </m:fPr>
                                          <m:num>
                                            <m:r>
                                              <a:rPr lang="en-US" sz="2000" b="0" i="1" smtClean="0">
                                                <a:solidFill>
                                                  <a:srgbClr val="000000"/>
                                                </a:solidFill>
                                                <a:latin typeface="Cambria Math" panose="02040503050406030204" pitchFamily="18" charset="0"/>
                                                <a:ea typeface="Cambria Math" panose="02040503050406030204" pitchFamily="18" charset="0"/>
                                              </a:rPr>
                                              <m:t>1</m:t>
                                            </m:r>
                                          </m:num>
                                          <m:den>
                                            <m:r>
                                              <a:rPr lang="en-US" sz="2000" b="0" i="1" smtClean="0">
                                                <a:solidFill>
                                                  <a:srgbClr val="000000"/>
                                                </a:solidFill>
                                                <a:latin typeface="Cambria Math" panose="02040503050406030204" pitchFamily="18" charset="0"/>
                                                <a:ea typeface="Cambria Math" panose="02040503050406030204" pitchFamily="18" charset="0"/>
                                              </a:rPr>
                                              <m:t>2</m:t>
                                            </m:r>
                                          </m:den>
                                        </m:f>
                                      </m:e>
                                      <m:sup>
                                        <m:r>
                                          <a:rPr lang="en-US" sz="2000" i="1">
                                            <a:solidFill>
                                              <a:srgbClr val="000000"/>
                                            </a:solidFill>
                                            <a:latin typeface="Cambria Math" panose="02040503050406030204" pitchFamily="18" charset="0"/>
                                            <a:ea typeface="Cambria Math" panose="02040503050406030204" pitchFamily="18" charset="0"/>
                                          </a:rPr>
                                          <m:t>2</m:t>
                                        </m:r>
                                      </m:sup>
                                    </m:sSup>
                                  </m:e>
                                </m:rad>
                              </m:den>
                            </m:f>
                          </m:e>
                        </m:d>
                      </m:e>
                    </m:func>
                    <m:r>
                      <a:rPr lang="en-US" sz="2000" b="0" i="1" smtClean="0">
                        <a:solidFill>
                          <a:srgbClr val="000000"/>
                        </a:solidFill>
                        <a:latin typeface="Cambria Math" panose="02040503050406030204" pitchFamily="18" charset="0"/>
                        <a:ea typeface="Cambria Math" panose="02040503050406030204" pitchFamily="18" charset="0"/>
                      </a:rPr>
                      <m:t>=63.345</m:t>
                    </m:r>
                    <m:r>
                      <a:rPr lang="en-US" sz="2000" b="0" i="1" baseline="30000" smtClean="0">
                        <a:solidFill>
                          <a:srgbClr val="000000"/>
                        </a:solidFill>
                        <a:latin typeface="Cambria Math" panose="02040503050406030204" pitchFamily="18" charset="0"/>
                        <a:ea typeface="Cambria Math" panose="02040503050406030204" pitchFamily="18" charset="0"/>
                      </a:rPr>
                      <m:t>0</m:t>
                    </m:r>
                  </m:oMath>
                </a14:m>
                <a:endParaRPr lang="fr-FR" sz="2000" baseline="30000" smtClean="0">
                  <a:solidFill>
                    <a:srgbClr val="000000"/>
                  </a:solidFill>
                  <a:latin typeface="TimesNewRomanPSMT"/>
                </a:endParaRPr>
              </a:p>
              <a:p>
                <a:pPr marL="342900" indent="-342900">
                  <a:lnSpc>
                    <a:spcPct val="150000"/>
                  </a:lnSpc>
                  <a:buFont typeface="Wingdings" panose="05000000000000000000" pitchFamily="2" charset="2"/>
                  <a:buChar char="q"/>
                </a:pPr>
                <a:r>
                  <a:rPr lang="fr-FR" sz="2000">
                    <a:solidFill>
                      <a:srgbClr val="000000"/>
                    </a:solidFill>
                    <a:latin typeface="TimesNewRomanPSMT"/>
                  </a:rPr>
                  <a:t>Ví dụ về phép chiếu xiên (Oblique </a:t>
                </a:r>
                <a:r>
                  <a:rPr lang="fr-FR" sz="2000">
                    <a:solidFill>
                      <a:srgbClr val="000000"/>
                    </a:solidFill>
                    <a:latin typeface="TimesNewRomanPSMT"/>
                  </a:rPr>
                  <a:t>Projections</a:t>
                </a:r>
                <a:r>
                  <a:rPr lang="fr-FR" sz="2000" smtClean="0">
                    <a:solidFill>
                      <a:srgbClr val="000000"/>
                    </a:solidFill>
                    <a:latin typeface="TimesNewRomanPSMT"/>
                  </a:rPr>
                  <a:t>)</a:t>
                </a:r>
                <a:endParaRPr lang="fr-FR" sz="2000" baseline="30000" smtClean="0">
                  <a:solidFill>
                    <a:srgbClr val="000000"/>
                  </a:solidFill>
                  <a:latin typeface="TimesNewRomanPSMT"/>
                </a:endParaRPr>
              </a:p>
            </p:txBody>
          </p:sp>
        </mc:Choice>
        <mc:Fallback>
          <p:sp>
            <p:nvSpPr>
              <p:cNvPr id="5" name="Rectangle 4"/>
              <p:cNvSpPr>
                <a:spLocks noRot="1" noChangeAspect="1" noMove="1" noResize="1" noEditPoints="1" noAdjustHandles="1" noChangeArrowheads="1" noChangeShapeType="1" noTextEdit="1"/>
              </p:cNvSpPr>
              <p:nvPr/>
            </p:nvSpPr>
            <p:spPr>
              <a:xfrm>
                <a:off x="1457969" y="1378979"/>
                <a:ext cx="9779000" cy="4904228"/>
              </a:xfrm>
              <a:prstGeom prst="rect">
                <a:avLst/>
              </a:prstGeom>
              <a:blipFill rotWithShape="0">
                <a:blip r:embed="rId3"/>
                <a:stretch>
                  <a:fillRect l="-623" r="-935" b="-124"/>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7265044" y="4219574"/>
            <a:ext cx="4568531" cy="1774825"/>
          </a:xfrm>
          <a:prstGeom prst="rect">
            <a:avLst/>
          </a:prstGeom>
        </p:spPr>
      </p:pic>
    </p:spTree>
    <p:extLst>
      <p:ext uri="{BB962C8B-B14F-4D97-AF65-F5344CB8AC3E}">
        <p14:creationId xmlns:p14="http://schemas.microsoft.com/office/powerpoint/2010/main" val="17497220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6755" y="373318"/>
            <a:ext cx="8080289" cy="461665"/>
          </a:xfrm>
          <a:prstGeom prst="rect">
            <a:avLst/>
          </a:prstGeom>
          <a:noFill/>
        </p:spPr>
        <p:txBody>
          <a:bodyPr wrap="none" lIns="91440" tIns="45720" rIns="91440" bIns="45720">
            <a:spAutoFit/>
          </a:bodyPr>
          <a:lstStyle/>
          <a:p>
            <a:pPr algn="ctr"/>
            <a:r>
              <a:rPr lang="en-US" sz="2400" b="1" smtClean="0">
                <a:latin typeface="Arial" panose="020B0604020202020204" pitchFamily="34" charset="0"/>
                <a:cs typeface="Arial" panose="020B0604020202020204" pitchFamily="34" charset="0"/>
              </a:rPr>
              <a:t>5.4. </a:t>
            </a:r>
            <a:r>
              <a:rPr lang="fr-FR" sz="2400" b="1">
                <a:solidFill>
                  <a:srgbClr val="000000"/>
                </a:solidFill>
                <a:latin typeface="TimesNewRomanPS-BoldMT"/>
              </a:rPr>
              <a:t>PHÉP CHIẾU PHỐI CẢNH (Perspective </a:t>
            </a:r>
            <a:r>
              <a:rPr lang="fr-FR" sz="2400" b="1">
                <a:solidFill>
                  <a:srgbClr val="000000"/>
                </a:solidFill>
                <a:latin typeface="TimesNewRomanPS-BoldMT"/>
              </a:rPr>
              <a:t>Projection</a:t>
            </a:r>
            <a:r>
              <a:rPr lang="fr-FR" sz="2400" b="1" smtClean="0">
                <a:solidFill>
                  <a:srgbClr val="000000"/>
                </a:solidFill>
                <a:latin typeface="TimesNewRomanPS-BoldMT"/>
              </a:rPr>
              <a:t>)</a:t>
            </a:r>
            <a:endParaRPr lang="en-US" sz="2400" b="1">
              <a:latin typeface="Arial" panose="020B0604020202020204" pitchFamily="34" charset="0"/>
              <a:cs typeface="Arial" panose="020B0604020202020204" pitchFamily="34" charset="0"/>
            </a:endParaRPr>
          </a:p>
        </p:txBody>
      </p:sp>
      <p:sp>
        <p:nvSpPr>
          <p:cNvPr id="5" name="Rectangle 4"/>
          <p:cNvSpPr/>
          <p:nvPr/>
        </p:nvSpPr>
        <p:spPr>
          <a:xfrm>
            <a:off x="1457969" y="1378979"/>
            <a:ext cx="9779000" cy="3785652"/>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i="1">
                <a:solidFill>
                  <a:srgbClr val="000000"/>
                </a:solidFill>
                <a:latin typeface="TimesNewRomanPS-BoldItalicMT"/>
              </a:rPr>
              <a:t>Phép chiếu phối cảnh </a:t>
            </a:r>
            <a:r>
              <a:rPr lang="vi-VN" sz="2000">
                <a:solidFill>
                  <a:srgbClr val="000000"/>
                </a:solidFill>
                <a:latin typeface="TimesNewRomanPSMT"/>
              </a:rPr>
              <a:t>là phép chiếu mà các tia chiếu không song song với nhau </a:t>
            </a:r>
            <a:r>
              <a:rPr lang="vi-VN" sz="2000">
                <a:solidFill>
                  <a:srgbClr val="000000"/>
                </a:solidFill>
                <a:latin typeface="TimesNewRomanPSMT"/>
              </a:rPr>
              <a:t>mà </a:t>
            </a:r>
            <a:r>
              <a:rPr lang="vi-VN" sz="2000" smtClean="0">
                <a:solidFill>
                  <a:srgbClr val="000000"/>
                </a:solidFill>
                <a:latin typeface="TimesNewRomanPSMT"/>
              </a:rPr>
              <a:t>xuất</a:t>
            </a:r>
            <a:r>
              <a:rPr lang="en-US" sz="2000" smtClean="0">
                <a:solidFill>
                  <a:srgbClr val="000000"/>
                </a:solidFill>
                <a:latin typeface="TimesNewRomanPSMT"/>
              </a:rPr>
              <a:t> </a:t>
            </a:r>
            <a:r>
              <a:rPr lang="vi-VN" sz="2000" smtClean="0">
                <a:solidFill>
                  <a:srgbClr val="000000"/>
                </a:solidFill>
                <a:latin typeface="TimesNewRomanPSMT"/>
              </a:rPr>
              <a:t>phát </a:t>
            </a:r>
            <a:r>
              <a:rPr lang="vi-VN" sz="2000">
                <a:solidFill>
                  <a:srgbClr val="000000"/>
                </a:solidFill>
                <a:latin typeface="TimesNewRomanPSMT"/>
              </a:rPr>
              <a:t>từ một điểm gọi là tâm chiếu</a:t>
            </a:r>
            <a:r>
              <a:rPr lang="vi-VN" sz="2000">
                <a:solidFill>
                  <a:srgbClr val="000000"/>
                </a:solidFill>
                <a:latin typeface="TimesNewRomanPSMT"/>
              </a:rPr>
              <a:t>. </a:t>
            </a:r>
            <a:endParaRPr lang="en-US" sz="2000" smtClean="0">
              <a:solidFill>
                <a:srgbClr val="000000"/>
              </a:solidFill>
              <a:latin typeface="TimesNewRomanPSMT"/>
            </a:endParaRPr>
          </a:p>
          <a:p>
            <a:pPr marL="342900" indent="-342900">
              <a:lnSpc>
                <a:spcPct val="150000"/>
              </a:lnSpc>
              <a:buFont typeface="Wingdings" panose="05000000000000000000" pitchFamily="2" charset="2"/>
              <a:buChar char="q"/>
            </a:pPr>
            <a:r>
              <a:rPr lang="vi-VN" sz="2000" smtClean="0">
                <a:solidFill>
                  <a:srgbClr val="000000"/>
                </a:solidFill>
                <a:latin typeface="TimesNewRomanPSMT"/>
              </a:rPr>
              <a:t>Phép </a:t>
            </a:r>
            <a:r>
              <a:rPr lang="vi-VN" sz="2000">
                <a:solidFill>
                  <a:srgbClr val="000000"/>
                </a:solidFill>
                <a:latin typeface="TimesNewRomanPSMT"/>
              </a:rPr>
              <a:t>chiếu phối cảnh tạo ra hiệu ứng về luật xa gần </a:t>
            </a:r>
            <a:r>
              <a:rPr lang="vi-VN" sz="2000">
                <a:solidFill>
                  <a:srgbClr val="000000"/>
                </a:solidFill>
                <a:latin typeface="TimesNewRomanPSMT"/>
              </a:rPr>
              <a:t>tạo </a:t>
            </a:r>
            <a:r>
              <a:rPr lang="vi-VN" sz="2000" smtClean="0">
                <a:solidFill>
                  <a:srgbClr val="000000"/>
                </a:solidFill>
                <a:latin typeface="TimesNewRomanPSMT"/>
              </a:rPr>
              <a:t>cảm</a:t>
            </a:r>
            <a:r>
              <a:rPr lang="en-US" sz="2000" smtClean="0">
                <a:solidFill>
                  <a:srgbClr val="000000"/>
                </a:solidFill>
                <a:latin typeface="TimesNewRomanPSMT"/>
              </a:rPr>
              <a:t> </a:t>
            </a:r>
            <a:r>
              <a:rPr lang="vi-VN" sz="2000" smtClean="0">
                <a:solidFill>
                  <a:srgbClr val="000000"/>
                </a:solidFill>
                <a:latin typeface="TimesNewRomanPSMT"/>
              </a:rPr>
              <a:t>giác </a:t>
            </a:r>
            <a:r>
              <a:rPr lang="vi-VN" sz="2000">
                <a:solidFill>
                  <a:srgbClr val="000000"/>
                </a:solidFill>
                <a:latin typeface="TimesNewRomanPSMT"/>
              </a:rPr>
              <a:t>về độ sâu của đối tượng trong thế giới thật mà phép chiếu song song không lột </a:t>
            </a:r>
            <a:r>
              <a:rPr lang="vi-VN" sz="2000">
                <a:solidFill>
                  <a:srgbClr val="000000"/>
                </a:solidFill>
                <a:latin typeface="TimesNewRomanPSMT"/>
              </a:rPr>
              <a:t>tả </a:t>
            </a:r>
            <a:r>
              <a:rPr lang="vi-VN" sz="2000" smtClean="0">
                <a:solidFill>
                  <a:srgbClr val="000000"/>
                </a:solidFill>
                <a:latin typeface="TimesNewRomanPSMT"/>
              </a:rPr>
              <a:t>được.</a:t>
            </a:r>
            <a:endParaRPr lang="en-US" sz="2000" smtClean="0">
              <a:solidFill>
                <a:srgbClr val="000000"/>
              </a:solidFill>
              <a:latin typeface="TimesNewRomanPSMT"/>
            </a:endParaRPr>
          </a:p>
          <a:p>
            <a:pPr marL="342900" indent="-342900">
              <a:lnSpc>
                <a:spcPct val="150000"/>
              </a:lnSpc>
              <a:buFont typeface="Wingdings" panose="05000000000000000000" pitchFamily="2" charset="2"/>
              <a:buChar char="q"/>
            </a:pPr>
            <a:r>
              <a:rPr lang="vi-VN" sz="2000" smtClean="0">
                <a:solidFill>
                  <a:srgbClr val="000000"/>
                </a:solidFill>
                <a:latin typeface="TimesNewRomanPSMT"/>
              </a:rPr>
              <a:t>Các </a:t>
            </a:r>
            <a:r>
              <a:rPr lang="vi-VN" sz="2000">
                <a:solidFill>
                  <a:srgbClr val="000000"/>
                </a:solidFill>
                <a:latin typeface="TimesNewRomanPSMT"/>
              </a:rPr>
              <a:t>đoạn thẳng song song của mô hình 3D sau phép chiếu hội tụ tại một điểm gọi </a:t>
            </a:r>
            <a:r>
              <a:rPr lang="vi-VN" sz="2000">
                <a:solidFill>
                  <a:srgbClr val="000000"/>
                </a:solidFill>
                <a:latin typeface="TimesNewRomanPSMT"/>
              </a:rPr>
              <a:t>là </a:t>
            </a:r>
            <a:r>
              <a:rPr lang="vi-VN" sz="2000" smtClean="0">
                <a:solidFill>
                  <a:srgbClr val="000000"/>
                </a:solidFill>
                <a:latin typeface="TimesNewRomanPSMT"/>
              </a:rPr>
              <a:t>điểm</a:t>
            </a:r>
            <a:r>
              <a:rPr lang="en-US" sz="2000" smtClean="0">
                <a:solidFill>
                  <a:srgbClr val="000000"/>
                </a:solidFill>
                <a:latin typeface="TimesNewRomanPSMT"/>
              </a:rPr>
              <a:t> </a:t>
            </a:r>
            <a:r>
              <a:rPr lang="vi-VN" sz="2000" smtClean="0">
                <a:solidFill>
                  <a:srgbClr val="000000"/>
                </a:solidFill>
                <a:latin typeface="TimesNewRomanPSMT"/>
              </a:rPr>
              <a:t>triệt </a:t>
            </a:r>
            <a:r>
              <a:rPr lang="vi-VN" sz="2000">
                <a:solidFill>
                  <a:srgbClr val="000000"/>
                </a:solidFill>
                <a:latin typeface="TimesNewRomanPSMT"/>
              </a:rPr>
              <a:t>tiêu (vanishing </a:t>
            </a:r>
            <a:r>
              <a:rPr lang="vi-VN" sz="2000">
                <a:solidFill>
                  <a:srgbClr val="000000"/>
                </a:solidFill>
                <a:latin typeface="TimesNewRomanPSMT"/>
              </a:rPr>
              <a:t>point</a:t>
            </a:r>
            <a:r>
              <a:rPr lang="vi-VN" sz="2000" smtClean="0">
                <a:solidFill>
                  <a:srgbClr val="000000"/>
                </a:solidFill>
                <a:latin typeface="TimesNewRomanPSMT"/>
              </a:rPr>
              <a:t>).</a:t>
            </a:r>
            <a:endParaRPr lang="en-US" sz="2000" smtClean="0">
              <a:solidFill>
                <a:srgbClr val="000000"/>
              </a:solidFill>
              <a:latin typeface="TimesNewRomanPSMT"/>
            </a:endParaRPr>
          </a:p>
          <a:p>
            <a:pPr marL="342900" indent="-342900">
              <a:lnSpc>
                <a:spcPct val="150000"/>
              </a:lnSpc>
              <a:buFont typeface="Wingdings" panose="05000000000000000000" pitchFamily="2" charset="2"/>
              <a:buChar char="q"/>
            </a:pPr>
            <a:r>
              <a:rPr lang="vi-VN" sz="2000" i="1" smtClean="0">
                <a:solidFill>
                  <a:srgbClr val="000000"/>
                </a:solidFill>
                <a:latin typeface="TimesNewRomanPS-ItalicMT"/>
              </a:rPr>
              <a:t>Phân </a:t>
            </a:r>
            <a:r>
              <a:rPr lang="vi-VN" sz="2000" i="1">
                <a:solidFill>
                  <a:srgbClr val="000000"/>
                </a:solidFill>
                <a:latin typeface="TimesNewRomanPS-ItalicMT"/>
              </a:rPr>
              <a:t>loại phép chiếu phối cảnh </a:t>
            </a:r>
            <a:r>
              <a:rPr lang="vi-VN" sz="2000">
                <a:solidFill>
                  <a:srgbClr val="000000"/>
                </a:solidFill>
                <a:latin typeface="TimesNewRomanPSMT"/>
              </a:rPr>
              <a:t>dựa vào tâm </a:t>
            </a:r>
            <a:r>
              <a:rPr lang="vi-VN" sz="2000">
                <a:solidFill>
                  <a:srgbClr val="000000"/>
                </a:solidFill>
                <a:latin typeface="TimesNewRomanPSMT"/>
              </a:rPr>
              <a:t>chiếu </a:t>
            </a:r>
            <a:r>
              <a:rPr lang="en-US" sz="2000" smtClean="0">
                <a:solidFill>
                  <a:srgbClr val="000000"/>
                </a:solidFill>
                <a:latin typeface="TimesNewRomanPSMT"/>
              </a:rPr>
              <a:t>(</a:t>
            </a:r>
            <a:r>
              <a:rPr lang="vi-VN" sz="2000" i="1" smtClean="0">
                <a:solidFill>
                  <a:srgbClr val="000000"/>
                </a:solidFill>
                <a:latin typeface="TimesNewRomanPS-ItalicMT"/>
              </a:rPr>
              <a:t>Centre </a:t>
            </a:r>
            <a:r>
              <a:rPr lang="vi-VN" sz="2000" i="1">
                <a:solidFill>
                  <a:srgbClr val="000000"/>
                </a:solidFill>
                <a:latin typeface="TimesNewRomanPS-ItalicMT"/>
              </a:rPr>
              <a:t>Of </a:t>
            </a:r>
            <a:r>
              <a:rPr lang="vi-VN" sz="2000" i="1" smtClean="0">
                <a:solidFill>
                  <a:srgbClr val="000000"/>
                </a:solidFill>
                <a:latin typeface="TimesNewRomanPS-ItalicMT"/>
              </a:rPr>
              <a:t>Projection</a:t>
            </a:r>
            <a:r>
              <a:rPr lang="en-US" sz="2000" i="1" smtClean="0">
                <a:solidFill>
                  <a:srgbClr val="000000"/>
                </a:solidFill>
                <a:latin typeface="TimesNewRomanPS-ItalicMT"/>
              </a:rPr>
              <a:t> -</a:t>
            </a:r>
            <a:r>
              <a:rPr lang="vi-VN" sz="2000" smtClean="0">
                <a:solidFill>
                  <a:srgbClr val="000000"/>
                </a:solidFill>
                <a:latin typeface="TimesNewRomanPSMT"/>
              </a:rPr>
              <a:t>COP</a:t>
            </a:r>
            <a:r>
              <a:rPr lang="vi-VN" sz="2000">
                <a:solidFill>
                  <a:srgbClr val="000000"/>
                </a:solidFill>
                <a:latin typeface="TimesNewRomanPSMT"/>
              </a:rPr>
              <a:t>) </a:t>
            </a:r>
            <a:r>
              <a:rPr lang="vi-VN" sz="2000">
                <a:solidFill>
                  <a:srgbClr val="000000"/>
                </a:solidFill>
                <a:latin typeface="TimesNewRomanPSMT"/>
              </a:rPr>
              <a:t>và </a:t>
            </a:r>
            <a:r>
              <a:rPr lang="vi-VN" sz="2000" smtClean="0">
                <a:solidFill>
                  <a:srgbClr val="000000"/>
                </a:solidFill>
                <a:latin typeface="TimesNewRomanPSMT"/>
              </a:rPr>
              <a:t>mặt</a:t>
            </a:r>
            <a:r>
              <a:rPr lang="en-US" sz="2000" smtClean="0">
                <a:solidFill>
                  <a:srgbClr val="000000"/>
                </a:solidFill>
                <a:latin typeface="TimesNewRomanPSMT"/>
              </a:rPr>
              <a:t> </a:t>
            </a:r>
            <a:r>
              <a:rPr lang="vi-VN" sz="2000" smtClean="0">
                <a:solidFill>
                  <a:srgbClr val="000000"/>
                </a:solidFill>
                <a:latin typeface="TimesNewRomanPSMT"/>
              </a:rPr>
              <a:t>phẳng </a:t>
            </a:r>
            <a:r>
              <a:rPr lang="vi-VN" sz="2000">
                <a:solidFill>
                  <a:srgbClr val="000000"/>
                </a:solidFill>
                <a:latin typeface="TimesNewRomanPSMT"/>
              </a:rPr>
              <a:t>chiếu </a:t>
            </a:r>
            <a:r>
              <a:rPr lang="vi-VN" sz="2000">
                <a:solidFill>
                  <a:srgbClr val="000000"/>
                </a:solidFill>
                <a:latin typeface="TimesNewRomanPSMT"/>
              </a:rPr>
              <a:t>projection </a:t>
            </a:r>
            <a:r>
              <a:rPr lang="vi-VN" sz="2000" smtClean="0">
                <a:solidFill>
                  <a:srgbClr val="000000"/>
                </a:solidFill>
                <a:latin typeface="TimesNewRomanPSMT"/>
              </a:rPr>
              <a:t>plane</a:t>
            </a:r>
            <a:endParaRPr lang="fr-FR" sz="2000" baseline="30000" smtClean="0">
              <a:solidFill>
                <a:srgbClr val="000000"/>
              </a:solidFill>
              <a:latin typeface="TimesNewRomanPSMT"/>
            </a:endParaRPr>
          </a:p>
        </p:txBody>
      </p:sp>
    </p:spTree>
    <p:extLst>
      <p:ext uri="{BB962C8B-B14F-4D97-AF65-F5344CB8AC3E}">
        <p14:creationId xmlns:p14="http://schemas.microsoft.com/office/powerpoint/2010/main" val="42034818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6755" y="373318"/>
            <a:ext cx="8080289" cy="461665"/>
          </a:xfrm>
          <a:prstGeom prst="rect">
            <a:avLst/>
          </a:prstGeom>
          <a:noFill/>
        </p:spPr>
        <p:txBody>
          <a:bodyPr wrap="none" lIns="91440" tIns="45720" rIns="91440" bIns="45720">
            <a:spAutoFit/>
          </a:bodyPr>
          <a:lstStyle/>
          <a:p>
            <a:pPr algn="ctr"/>
            <a:r>
              <a:rPr lang="en-US" sz="2400" b="1" smtClean="0">
                <a:latin typeface="Arial" panose="020B0604020202020204" pitchFamily="34" charset="0"/>
                <a:cs typeface="Arial" panose="020B0604020202020204" pitchFamily="34" charset="0"/>
              </a:rPr>
              <a:t>5.4. </a:t>
            </a:r>
            <a:r>
              <a:rPr lang="fr-FR" sz="2400" b="1">
                <a:solidFill>
                  <a:srgbClr val="000000"/>
                </a:solidFill>
                <a:latin typeface="TimesNewRomanPS-BoldMT"/>
              </a:rPr>
              <a:t>PHÉP CHIẾU PHỐI CẢNH (Perspective </a:t>
            </a:r>
            <a:r>
              <a:rPr lang="fr-FR" sz="2400" b="1">
                <a:solidFill>
                  <a:srgbClr val="000000"/>
                </a:solidFill>
                <a:latin typeface="TimesNewRomanPS-BoldMT"/>
              </a:rPr>
              <a:t>Projection</a:t>
            </a:r>
            <a:r>
              <a:rPr lang="fr-FR" sz="2400" b="1" smtClean="0">
                <a:solidFill>
                  <a:srgbClr val="000000"/>
                </a:solidFill>
                <a:latin typeface="TimesNewRomanPS-BoldMT"/>
              </a:rPr>
              <a:t>)</a:t>
            </a:r>
            <a:endParaRPr lang="en-US" sz="2400" b="1">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3"/>
          <a:stretch>
            <a:fillRect/>
          </a:stretch>
        </p:blipFill>
        <p:spPr>
          <a:xfrm>
            <a:off x="5676899" y="1059180"/>
            <a:ext cx="5162550" cy="4191000"/>
          </a:xfrm>
          <a:prstGeom prst="rect">
            <a:avLst/>
          </a:prstGeom>
        </p:spPr>
      </p:pic>
      <p:pic>
        <p:nvPicPr>
          <p:cNvPr id="6" name="Picture 5"/>
          <p:cNvPicPr>
            <a:picLocks noChangeAspect="1"/>
          </p:cNvPicPr>
          <p:nvPr/>
        </p:nvPicPr>
        <p:blipFill>
          <a:blip r:embed="rId4"/>
          <a:stretch>
            <a:fillRect/>
          </a:stretch>
        </p:blipFill>
        <p:spPr>
          <a:xfrm>
            <a:off x="1511300" y="1730692"/>
            <a:ext cx="4072719" cy="3519488"/>
          </a:xfrm>
          <a:prstGeom prst="rect">
            <a:avLst/>
          </a:prstGeom>
        </p:spPr>
      </p:pic>
      <p:sp>
        <p:nvSpPr>
          <p:cNvPr id="7" name="Rectangle 6"/>
          <p:cNvSpPr/>
          <p:nvPr/>
        </p:nvSpPr>
        <p:spPr>
          <a:xfrm>
            <a:off x="1636755" y="5601893"/>
            <a:ext cx="3947264" cy="452432"/>
          </a:xfrm>
          <a:prstGeom prst="rect">
            <a:avLst/>
          </a:prstGeom>
        </p:spPr>
        <p:txBody>
          <a:bodyPr wrap="square">
            <a:spAutoFit/>
          </a:bodyPr>
          <a:lstStyle/>
          <a:p>
            <a:pPr>
              <a:lnSpc>
                <a:spcPct val="130000"/>
              </a:lnSpc>
            </a:pPr>
            <a:r>
              <a:rPr lang="en-US" i="1" smtClean="0">
                <a:solidFill>
                  <a:srgbClr val="000000"/>
                </a:solidFill>
                <a:effectLst/>
                <a:latin typeface="Arial" panose="020B0604020202020204" pitchFamily="34" charset="0"/>
                <a:cs typeface="Arial" panose="020B0604020202020204" pitchFamily="34" charset="0"/>
              </a:rPr>
              <a:t>Phép chiếu với tâm chiếu trên trục z</a:t>
            </a:r>
            <a:endParaRPr lang="en-US" i="1" smtClean="0">
              <a:solidFill>
                <a:srgbClr val="000000"/>
              </a:solidFill>
              <a:effectLst/>
              <a:latin typeface="TimesNewRomanPS-BoldMT"/>
            </a:endParaRPr>
          </a:p>
        </p:txBody>
      </p:sp>
      <p:sp>
        <p:nvSpPr>
          <p:cNvPr id="8" name="Rectangle 7"/>
          <p:cNvSpPr/>
          <p:nvPr/>
        </p:nvSpPr>
        <p:spPr>
          <a:xfrm>
            <a:off x="6669676" y="5573695"/>
            <a:ext cx="3947264" cy="414985"/>
          </a:xfrm>
          <a:prstGeom prst="rect">
            <a:avLst/>
          </a:prstGeom>
        </p:spPr>
        <p:txBody>
          <a:bodyPr wrap="square">
            <a:spAutoFit/>
          </a:bodyPr>
          <a:lstStyle/>
          <a:p>
            <a:pPr algn="ctr">
              <a:lnSpc>
                <a:spcPct val="130000"/>
              </a:lnSpc>
            </a:pPr>
            <a:r>
              <a:rPr lang="en-US" i="1" smtClean="0">
                <a:solidFill>
                  <a:srgbClr val="000000"/>
                </a:solidFill>
                <a:effectLst/>
                <a:latin typeface="Arial" panose="020B0604020202020204" pitchFamily="34" charset="0"/>
                <a:cs typeface="Arial" panose="020B0604020202020204" pitchFamily="34" charset="0"/>
              </a:rPr>
              <a:t>Phép biến đổi phối cảnh</a:t>
            </a:r>
            <a:endParaRPr lang="en-US" i="1" smtClean="0">
              <a:solidFill>
                <a:srgbClr val="000000"/>
              </a:solidFill>
              <a:effectLst/>
              <a:latin typeface="TimesNewRomanPS-BoldMT"/>
            </a:endParaRPr>
          </a:p>
        </p:txBody>
      </p:sp>
    </p:spTree>
    <p:extLst>
      <p:ext uri="{BB962C8B-B14F-4D97-AF65-F5344CB8AC3E}">
        <p14:creationId xmlns:p14="http://schemas.microsoft.com/office/powerpoint/2010/main" val="13580461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6755" y="373318"/>
            <a:ext cx="8080289" cy="461665"/>
          </a:xfrm>
          <a:prstGeom prst="rect">
            <a:avLst/>
          </a:prstGeom>
          <a:noFill/>
        </p:spPr>
        <p:txBody>
          <a:bodyPr wrap="none" lIns="91440" tIns="45720" rIns="91440" bIns="45720">
            <a:spAutoFit/>
          </a:bodyPr>
          <a:lstStyle/>
          <a:p>
            <a:pPr algn="ctr"/>
            <a:r>
              <a:rPr lang="en-US" sz="2400" b="1" smtClean="0">
                <a:latin typeface="Arial" panose="020B0604020202020204" pitchFamily="34" charset="0"/>
                <a:cs typeface="Arial" panose="020B0604020202020204" pitchFamily="34" charset="0"/>
              </a:rPr>
              <a:t>5.4. </a:t>
            </a:r>
            <a:r>
              <a:rPr lang="fr-FR" sz="2400" b="1">
                <a:solidFill>
                  <a:srgbClr val="000000"/>
                </a:solidFill>
                <a:latin typeface="TimesNewRomanPS-BoldMT"/>
              </a:rPr>
              <a:t>PHÉP CHIẾU PHỐI CẢNH (Perspective </a:t>
            </a:r>
            <a:r>
              <a:rPr lang="fr-FR" sz="2400" b="1">
                <a:solidFill>
                  <a:srgbClr val="000000"/>
                </a:solidFill>
                <a:latin typeface="TimesNewRomanPS-BoldMT"/>
              </a:rPr>
              <a:t>Projection</a:t>
            </a:r>
            <a:r>
              <a:rPr lang="fr-FR" sz="2400" b="1" smtClean="0">
                <a:solidFill>
                  <a:srgbClr val="000000"/>
                </a:solidFill>
                <a:latin typeface="TimesNewRomanPS-BoldMT"/>
              </a:rPr>
              <a:t>)</a:t>
            </a:r>
            <a:endParaRPr lang="en-US" sz="2400" b="1">
              <a:latin typeface="Arial" panose="020B0604020202020204" pitchFamily="34" charset="0"/>
              <a:cs typeface="Arial" panose="020B0604020202020204" pitchFamily="34" charset="0"/>
            </a:endParaRPr>
          </a:p>
        </p:txBody>
      </p:sp>
      <p:sp>
        <p:nvSpPr>
          <p:cNvPr id="4" name="Rectangle 3"/>
          <p:cNvSpPr/>
          <p:nvPr/>
        </p:nvSpPr>
        <p:spPr>
          <a:xfrm>
            <a:off x="1511300" y="926547"/>
            <a:ext cx="9672338" cy="452432"/>
          </a:xfrm>
          <a:prstGeom prst="rect">
            <a:avLst/>
          </a:prstGeom>
        </p:spPr>
        <p:txBody>
          <a:bodyPr wrap="square">
            <a:spAutoFit/>
          </a:bodyPr>
          <a:lstStyle/>
          <a:p>
            <a:pPr>
              <a:lnSpc>
                <a:spcPct val="130000"/>
              </a:lnSpc>
            </a:pPr>
            <a:r>
              <a:rPr lang="en-US" b="1" i="0" smtClean="0">
                <a:solidFill>
                  <a:srgbClr val="000000"/>
                </a:solidFill>
                <a:effectLst/>
                <a:latin typeface="Arial" panose="020B0604020202020204" pitchFamily="34" charset="0"/>
                <a:cs typeface="Arial" panose="020B0604020202020204" pitchFamily="34" charset="0"/>
              </a:rPr>
              <a:t>5.4.1. </a:t>
            </a:r>
            <a:r>
              <a:rPr lang="en-US" b="1">
                <a:solidFill>
                  <a:srgbClr val="000000"/>
                </a:solidFill>
                <a:latin typeface="TimesNewRomanPS-BoldMT"/>
              </a:rPr>
              <a:t>Phép chiếu phối cảnh một </a:t>
            </a:r>
            <a:r>
              <a:rPr lang="en-US" b="1">
                <a:solidFill>
                  <a:srgbClr val="000000"/>
                </a:solidFill>
                <a:latin typeface="TimesNewRomanPS-BoldMT"/>
              </a:rPr>
              <a:t>tâm </a:t>
            </a:r>
            <a:r>
              <a:rPr lang="en-US" b="1" smtClean="0">
                <a:solidFill>
                  <a:srgbClr val="000000"/>
                </a:solidFill>
                <a:latin typeface="TimesNewRomanPS-BoldMT"/>
              </a:rPr>
              <a:t>chiếu</a:t>
            </a:r>
            <a:endParaRPr lang="en-US" b="1" i="1" smtClean="0">
              <a:solidFill>
                <a:srgbClr val="000000"/>
              </a:solidFill>
              <a:effectLst/>
              <a:latin typeface="TimesNewRomanPS-BoldMT"/>
            </a:endParaRPr>
          </a:p>
        </p:txBody>
      </p:sp>
      <p:sp>
        <p:nvSpPr>
          <p:cNvPr id="9" name="Rectangle 8"/>
          <p:cNvSpPr/>
          <p:nvPr/>
        </p:nvSpPr>
        <p:spPr>
          <a:xfrm>
            <a:off x="1511300" y="1614093"/>
            <a:ext cx="9982199" cy="2400657"/>
          </a:xfrm>
          <a:prstGeom prst="rect">
            <a:avLst/>
          </a:prstGeom>
        </p:spPr>
        <p:txBody>
          <a:bodyPr wrap="square">
            <a:spAutoFit/>
          </a:bodyPr>
          <a:lstStyle/>
          <a:p>
            <a:pPr marL="285750" indent="-285750">
              <a:lnSpc>
                <a:spcPct val="150000"/>
              </a:lnSpc>
              <a:buFont typeface="Wingdings" panose="05000000000000000000" pitchFamily="2" charset="2"/>
              <a:buChar char="q"/>
            </a:pPr>
            <a:r>
              <a:rPr lang="vi-VN" sz="2000">
                <a:solidFill>
                  <a:srgbClr val="000000"/>
                </a:solidFill>
                <a:latin typeface="TimesNewRomanPSMT"/>
              </a:rPr>
              <a:t>Giả sử khi mặt phẳng được đặt tại z = 0 và tâm phép chiếu nằm trên trục z , cách trục </a:t>
            </a:r>
            <a:r>
              <a:rPr lang="vi-VN" sz="2000">
                <a:solidFill>
                  <a:srgbClr val="000000"/>
                </a:solidFill>
                <a:latin typeface="TimesNewRomanPSMT"/>
              </a:rPr>
              <a:t>z </a:t>
            </a:r>
            <a:r>
              <a:rPr lang="vi-VN" sz="2000" smtClean="0">
                <a:solidFill>
                  <a:srgbClr val="000000"/>
                </a:solidFill>
                <a:latin typeface="TimesNewRomanPSMT"/>
              </a:rPr>
              <a:t>một</a:t>
            </a:r>
            <a:r>
              <a:rPr lang="en-US" sz="2000" smtClean="0">
                <a:solidFill>
                  <a:srgbClr val="000000"/>
                </a:solidFill>
                <a:latin typeface="TimesNewRomanPSMT"/>
              </a:rPr>
              <a:t> </a:t>
            </a:r>
            <a:r>
              <a:rPr lang="vi-VN" sz="2000" smtClean="0">
                <a:solidFill>
                  <a:srgbClr val="000000"/>
                </a:solidFill>
                <a:latin typeface="TimesNewRomanPSMT"/>
              </a:rPr>
              <a:t>khoảng </a:t>
            </a:r>
            <a:r>
              <a:rPr lang="vi-VN" sz="2000">
                <a:solidFill>
                  <a:srgbClr val="000000"/>
                </a:solidFill>
                <a:latin typeface="TimesNewRomanPSMT"/>
              </a:rPr>
              <a:t>zc = </a:t>
            </a:r>
            <a:r>
              <a:rPr lang="vi-VN" sz="2000">
                <a:solidFill>
                  <a:srgbClr val="000000"/>
                </a:solidFill>
                <a:latin typeface="TimesNewRomanPSMT"/>
              </a:rPr>
              <a:t>-</a:t>
            </a:r>
            <a:r>
              <a:rPr lang="vi-VN" sz="2000" smtClean="0">
                <a:solidFill>
                  <a:srgbClr val="000000"/>
                </a:solidFill>
                <a:latin typeface="TimesNewRomanPSMT"/>
              </a:rPr>
              <a:t>1/r.</a:t>
            </a:r>
            <a:r>
              <a:rPr lang="en-US" sz="2000" smtClean="0">
                <a:solidFill>
                  <a:srgbClr val="000000"/>
                </a:solidFill>
                <a:latin typeface="TimesNewRomanPSMT"/>
              </a:rPr>
              <a:t> </a:t>
            </a:r>
          </a:p>
          <a:p>
            <a:pPr marL="285750" indent="-285750">
              <a:lnSpc>
                <a:spcPct val="150000"/>
              </a:lnSpc>
              <a:buFont typeface="Wingdings" panose="05000000000000000000" pitchFamily="2" charset="2"/>
              <a:buChar char="q"/>
            </a:pPr>
            <a:r>
              <a:rPr lang="vi-VN" sz="2000" smtClean="0">
                <a:solidFill>
                  <a:srgbClr val="000000"/>
                </a:solidFill>
                <a:latin typeface="TimesNewRomanPSMT"/>
              </a:rPr>
              <a:t>Nếu </a:t>
            </a:r>
            <a:r>
              <a:rPr lang="vi-VN" sz="2000">
                <a:solidFill>
                  <a:srgbClr val="000000"/>
                </a:solidFill>
                <a:latin typeface="TimesNewRomanPSMT"/>
              </a:rPr>
              <a:t>đối tượng cũng nằm trên mặt phẳng z = 0 thì đối tượng sẽ cho hình </a:t>
            </a:r>
            <a:r>
              <a:rPr lang="vi-VN" sz="2000">
                <a:solidFill>
                  <a:srgbClr val="000000"/>
                </a:solidFill>
                <a:latin typeface="TimesNewRomanPSMT"/>
              </a:rPr>
              <a:t>ảnh </a:t>
            </a:r>
            <a:r>
              <a:rPr lang="vi-VN" sz="2000" smtClean="0">
                <a:solidFill>
                  <a:srgbClr val="000000"/>
                </a:solidFill>
                <a:latin typeface="TimesNewRomanPSMT"/>
              </a:rPr>
              <a:t>thật.</a:t>
            </a:r>
            <a:endParaRPr lang="en-US" sz="2000" smtClean="0">
              <a:solidFill>
                <a:srgbClr val="000000"/>
              </a:solidFill>
              <a:latin typeface="TimesNewRomanPSMT"/>
            </a:endParaRPr>
          </a:p>
          <a:p>
            <a:pPr marL="285750" indent="-285750">
              <a:lnSpc>
                <a:spcPct val="150000"/>
              </a:lnSpc>
              <a:buFont typeface="Wingdings" panose="05000000000000000000" pitchFamily="2" charset="2"/>
              <a:buChar char="q"/>
            </a:pPr>
            <a:r>
              <a:rPr lang="vi-VN" sz="2000" smtClean="0">
                <a:solidFill>
                  <a:srgbClr val="000000"/>
                </a:solidFill>
                <a:latin typeface="TimesNewRomanPSMT"/>
              </a:rPr>
              <a:t>Phương </a:t>
            </a:r>
            <a:r>
              <a:rPr lang="vi-VN" sz="2000">
                <a:solidFill>
                  <a:srgbClr val="000000"/>
                </a:solidFill>
                <a:latin typeface="TimesNewRomanPSMT"/>
              </a:rPr>
              <a:t>trình biến </a:t>
            </a:r>
            <a:r>
              <a:rPr lang="vi-VN" sz="2000">
                <a:solidFill>
                  <a:srgbClr val="000000"/>
                </a:solidFill>
                <a:latin typeface="TimesNewRomanPSMT"/>
              </a:rPr>
              <a:t>đổi</a:t>
            </a:r>
            <a:r>
              <a:rPr lang="vi-VN" sz="2000" smtClean="0">
                <a:solidFill>
                  <a:srgbClr val="000000"/>
                </a:solidFill>
                <a:latin typeface="TimesNewRomanPSMT"/>
              </a:rPr>
              <a:t>:</a:t>
            </a:r>
            <a:r>
              <a:rPr lang="en-US" sz="2000" smtClean="0">
                <a:solidFill>
                  <a:srgbClr val="000000"/>
                </a:solidFill>
                <a:latin typeface="TimesNewRomanPSMT"/>
              </a:rPr>
              <a:t> </a:t>
            </a:r>
            <a:r>
              <a:rPr lang="vi-VN" sz="2000" smtClean="0">
                <a:solidFill>
                  <a:srgbClr val="000000"/>
                </a:solidFill>
                <a:latin typeface="TimesNewRomanPSMT"/>
              </a:rPr>
              <a:t>[ </a:t>
            </a:r>
            <a:r>
              <a:rPr lang="vi-VN" sz="2000">
                <a:solidFill>
                  <a:srgbClr val="000000"/>
                </a:solidFill>
                <a:latin typeface="TimesNewRomanPSMT"/>
              </a:rPr>
              <a:t>x y z 1 ][ Tr ] = [ x y </a:t>
            </a:r>
            <a:r>
              <a:rPr lang="vi-VN" sz="2000">
                <a:solidFill>
                  <a:srgbClr val="000000"/>
                </a:solidFill>
                <a:latin typeface="TimesNewRomanPSMT"/>
              </a:rPr>
              <a:t>z </a:t>
            </a:r>
            <a:r>
              <a:rPr lang="vi-VN" sz="2000" smtClean="0">
                <a:solidFill>
                  <a:srgbClr val="000000"/>
                </a:solidFill>
                <a:latin typeface="TimesNewRomanPSMT"/>
              </a:rPr>
              <a:t>rz+1]</a:t>
            </a:r>
            <a:r>
              <a:rPr lang="en-US" sz="2000" smtClean="0">
                <a:solidFill>
                  <a:srgbClr val="000000"/>
                </a:solidFill>
                <a:latin typeface="TimesNewRomanPSMT"/>
              </a:rPr>
              <a:t>.</a:t>
            </a:r>
          </a:p>
          <a:p>
            <a:pPr marL="285750" indent="-285750">
              <a:lnSpc>
                <a:spcPct val="150000"/>
              </a:lnSpc>
              <a:buFont typeface="Wingdings" panose="05000000000000000000" pitchFamily="2" charset="2"/>
              <a:buChar char="q"/>
            </a:pPr>
            <a:r>
              <a:rPr lang="en-US" sz="2000" smtClean="0">
                <a:solidFill>
                  <a:srgbClr val="000000"/>
                </a:solidFill>
                <a:latin typeface="TimesNewRomanPSMT"/>
              </a:rPr>
              <a:t>M</a:t>
            </a:r>
            <a:r>
              <a:rPr lang="vi-VN" sz="2000" smtClean="0">
                <a:solidFill>
                  <a:srgbClr val="000000"/>
                </a:solidFill>
                <a:latin typeface="TimesNewRomanPSMT"/>
              </a:rPr>
              <a:t>a </a:t>
            </a:r>
            <a:r>
              <a:rPr lang="vi-VN" sz="2000">
                <a:solidFill>
                  <a:srgbClr val="000000"/>
                </a:solidFill>
                <a:latin typeface="TimesNewRomanPSMT"/>
              </a:rPr>
              <a:t>trận biến đổi một điểm phối cảnh [ Tr ] </a:t>
            </a:r>
            <a:r>
              <a:rPr lang="vi-VN" sz="2000">
                <a:solidFill>
                  <a:srgbClr val="000000"/>
                </a:solidFill>
                <a:latin typeface="TimesNewRomanPSMT"/>
              </a:rPr>
              <a:t>có </a:t>
            </a:r>
            <a:r>
              <a:rPr lang="vi-VN" sz="2000" smtClean="0">
                <a:solidFill>
                  <a:srgbClr val="000000"/>
                </a:solidFill>
                <a:latin typeface="TimesNewRomanPSMT"/>
              </a:rPr>
              <a:t>dạng</a:t>
            </a:r>
            <a:r>
              <a:rPr lang="en-US" sz="2000" smtClean="0">
                <a:solidFill>
                  <a:srgbClr val="000000"/>
                </a:solidFill>
                <a:latin typeface="TimesNewRomanPSMT"/>
              </a:rPr>
              <a:t>:</a:t>
            </a:r>
            <a:endParaRPr lang="en-US" sz="2000" i="1" smtClean="0">
              <a:solidFill>
                <a:srgbClr val="000000"/>
              </a:solidFill>
              <a:effectLst/>
              <a:latin typeface="TimesNewRomanPS-BoldMT"/>
            </a:endParaRPr>
          </a:p>
        </p:txBody>
      </p:sp>
      <p:pic>
        <p:nvPicPr>
          <p:cNvPr id="5" name="Picture 4"/>
          <p:cNvPicPr>
            <a:picLocks noChangeAspect="1"/>
          </p:cNvPicPr>
          <p:nvPr/>
        </p:nvPicPr>
        <p:blipFill>
          <a:blip r:embed="rId3"/>
          <a:stretch>
            <a:fillRect/>
          </a:stretch>
        </p:blipFill>
        <p:spPr>
          <a:xfrm>
            <a:off x="7693648" y="3138614"/>
            <a:ext cx="4046791" cy="2550986"/>
          </a:xfrm>
          <a:prstGeom prst="rect">
            <a:avLst/>
          </a:prstGeom>
        </p:spPr>
      </p:pic>
      <mc:AlternateContent xmlns:mc="http://schemas.openxmlformats.org/markup-compatibility/2006">
        <mc:Choice xmlns:a14="http://schemas.microsoft.com/office/drawing/2010/main" Requires="a14">
          <p:sp>
            <p:nvSpPr>
              <p:cNvPr id="10" name="Rectangle 9"/>
              <p:cNvSpPr/>
              <p:nvPr/>
            </p:nvSpPr>
            <p:spPr>
              <a:xfrm>
                <a:off x="1353873" y="4414106"/>
                <a:ext cx="1700081" cy="111280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1</m:t>
                                      </m:r>
                                    </m:e>
                                    <m:e>
                                      <m:r>
                                        <a:rPr lang="en-US" b="0" i="1" smtClean="0">
                                          <a:latin typeface="Cambria Math" panose="02040503050406030204" pitchFamily="18" charset="0"/>
                                          <a:cs typeface="Arial" panose="020B0604020202020204" pitchFamily="34" charset="0"/>
                                        </a:rPr>
                                        <m:t>𝑟</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oMath>
                  </m:oMathPara>
                </a14:m>
                <a:endParaRPr lang="en-US"/>
              </a:p>
            </p:txBody>
          </p:sp>
        </mc:Choice>
        <mc:Fallback>
          <p:sp>
            <p:nvSpPr>
              <p:cNvPr id="10" name="Rectangle 9"/>
              <p:cNvSpPr>
                <a:spLocks noRot="1" noChangeAspect="1" noMove="1" noResize="1" noEditPoints="1" noAdjustHandles="1" noChangeArrowheads="1" noChangeShapeType="1" noTextEdit="1"/>
              </p:cNvSpPr>
              <p:nvPr/>
            </p:nvSpPr>
            <p:spPr>
              <a:xfrm>
                <a:off x="1353873" y="4414106"/>
                <a:ext cx="1700081" cy="1112805"/>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angle 10"/>
              <p:cNvSpPr/>
              <p:nvPr/>
            </p:nvSpPr>
            <p:spPr>
              <a:xfrm>
                <a:off x="2858315" y="4414105"/>
                <a:ext cx="3433889" cy="1112805"/>
              </a:xfrm>
              <a:prstGeom prst="rect">
                <a:avLst/>
              </a:prstGeom>
            </p:spPr>
            <p:txBody>
              <a:bodyPr wrap="none">
                <a:spAutoFit/>
              </a:bodyPr>
              <a:lstStyle/>
              <a:p>
                <a14:m>
                  <m:oMath xmlns:m="http://schemas.openxmlformats.org/officeDocument/2006/math">
                    <m:d>
                      <m:dPr>
                        <m:begChr m:val="["/>
                        <m:endChr m:val="]"/>
                        <m:ctrlPr>
                          <a:rPr lang="en-US" i="1" smtClean="0">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oMath>
                </a14:m>
                <a:r>
                  <a:rPr lang="en-US" smtClean="0"/>
                  <a:t> </a:t>
                </a:r>
                <a:r>
                  <a:rPr lang="en-US" smtClean="0"/>
                  <a:t>= </a:t>
                </a: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𝑥</m:t>
                              </m:r>
                            </m:e>
                            <m:e>
                              <m:r>
                                <a:rPr lang="en-US" b="0" i="1" smtClean="0">
                                  <a:latin typeface="Cambria Math" panose="02040503050406030204" pitchFamily="18" charset="0"/>
                                </a:rPr>
                                <m:t>𝑦</m:t>
                              </m:r>
                            </m:e>
                            <m:e>
                              <m:m>
                                <m:mPr>
                                  <m:mcs>
                                    <m:mc>
                                      <m:mcPr>
                                        <m:count m:val="2"/>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𝑧</m:t>
                                    </m:r>
                                  </m:e>
                                  <m:e>
                                    <m:r>
                                      <a:rPr lang="en-US" b="0" i="1" smtClean="0">
                                        <a:latin typeface="Cambria Math" panose="02040503050406030204" pitchFamily="18" charset="0"/>
                                      </a:rPr>
                                      <m:t>1</m:t>
                                    </m:r>
                                  </m:e>
                                </m:mr>
                              </m:m>
                              <m:r>
                                <a:rPr lang="en-US" b="0" i="1" smtClean="0">
                                  <a:latin typeface="Cambria Math" panose="02040503050406030204" pitchFamily="18" charset="0"/>
                                </a:rPr>
                                <m:t> </m:t>
                              </m:r>
                            </m:e>
                          </m:mr>
                        </m:m>
                      </m:e>
                    </m:d>
                  </m:oMath>
                </a14:m>
                <a:endParaRPr lang="en-US"/>
              </a:p>
            </p:txBody>
          </p:sp>
        </mc:Choice>
        <mc:Fallback>
          <p:sp>
            <p:nvSpPr>
              <p:cNvPr id="11" name="Rectangle 10"/>
              <p:cNvSpPr>
                <a:spLocks noRot="1" noChangeAspect="1" noMove="1" noResize="1" noEditPoints="1" noAdjustHandles="1" noChangeArrowheads="1" noChangeShapeType="1" noTextEdit="1"/>
              </p:cNvSpPr>
              <p:nvPr/>
            </p:nvSpPr>
            <p:spPr>
              <a:xfrm>
                <a:off x="2858315" y="4414105"/>
                <a:ext cx="3433889" cy="1112805"/>
              </a:xfrm>
              <a:prstGeom prst="rect">
                <a:avLst/>
              </a:prstGeom>
              <a:blipFill rotWithShape="0">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p:cNvSpPr/>
              <p:nvPr/>
            </p:nvSpPr>
            <p:spPr>
              <a:xfrm>
                <a:off x="5993567" y="4426466"/>
                <a:ext cx="1700081" cy="111280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cs typeface="Arial" panose="020B0604020202020204" pitchFamily="34" charset="0"/>
                            </a:rPr>
                          </m:ctrlPr>
                        </m:dPr>
                        <m:e>
                          <m:m>
                            <m:mPr>
                              <m:mcs>
                                <m:mc>
                                  <m:mcPr>
                                    <m:count m:val="2"/>
                                    <m:mcJc m:val="center"/>
                                  </m:mcPr>
                                </m:mc>
                              </m:mcs>
                              <m:ctrlPr>
                                <a:rPr lang="en-US" i="1">
                                  <a:latin typeface="Cambria Math" panose="02040503050406030204" pitchFamily="18" charset="0"/>
                                  <a:cs typeface="Arial" panose="020B0604020202020204" pitchFamily="34" charset="0"/>
                                </a:rPr>
                              </m:ctrlPr>
                            </m:mPr>
                            <m:mr>
                              <m:e>
                                <m:m>
                                  <m:mPr>
                                    <m:mcs>
                                      <m:mc>
                                        <m:mcPr>
                                          <m:count m:val="2"/>
                                          <m:mcJc m:val="center"/>
                                        </m:mcPr>
                                      </m:mc>
                                    </m:mcs>
                                    <m:ctrlPr>
                                      <a:rPr lang="en-US" i="1" smtClean="0">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1</m:t>
                                      </m:r>
                                    </m:e>
                                    <m:e>
                                      <m:r>
                                        <a:rPr lang="en-US" i="1">
                                          <a:latin typeface="Cambria Math" panose="02040503050406030204" pitchFamily="18" charset="0"/>
                                          <a:cs typeface="Arial" panose="020B0604020202020204" pitchFamily="34" charset="0"/>
                                        </a:rPr>
                                        <m:t>0</m:t>
                                      </m:r>
                                    </m:e>
                                  </m:mr>
                                  <m:mr>
                                    <m:e>
                                      <m:r>
                                        <a:rPr lang="en-US" i="1" smtClean="0">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mr>
                            <m:mr>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0</m:t>
                                      </m:r>
                                    </m:e>
                                    <m:e>
                                      <m:r>
                                        <a:rPr lang="en-US" b="0" i="1" smtClean="0">
                                          <a:latin typeface="Cambria Math" panose="02040503050406030204" pitchFamily="18" charset="0"/>
                                          <a:cs typeface="Arial" panose="020B0604020202020204" pitchFamily="34" charset="0"/>
                                        </a:rPr>
                                        <m:t>0</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0</m:t>
                                      </m:r>
                                    </m:e>
                                  </m:mr>
                                </m:m>
                              </m:e>
                              <m:e>
                                <m:m>
                                  <m:mPr>
                                    <m:mcs>
                                      <m:mc>
                                        <m:mcPr>
                                          <m:count m:val="2"/>
                                          <m:mcJc m:val="center"/>
                                        </m:mcPr>
                                      </m:mc>
                                    </m:mcs>
                                    <m:ctrlPr>
                                      <a:rPr lang="en-US" i="1">
                                        <a:latin typeface="Cambria Math" panose="02040503050406030204" pitchFamily="18" charset="0"/>
                                        <a:cs typeface="Arial" panose="020B0604020202020204" pitchFamily="34" charset="0"/>
                                      </a:rPr>
                                    </m:ctrlPr>
                                  </m:mPr>
                                  <m:mr>
                                    <m:e>
                                      <m:r>
                                        <a:rPr lang="en-US" b="0" i="1" smtClean="0">
                                          <a:latin typeface="Cambria Math" panose="02040503050406030204" pitchFamily="18" charset="0"/>
                                          <a:cs typeface="Arial" panose="020B0604020202020204" pitchFamily="34" charset="0"/>
                                        </a:rPr>
                                        <m:t>1</m:t>
                                      </m:r>
                                    </m:e>
                                    <m:e>
                                      <m:r>
                                        <a:rPr lang="en-US" b="0" i="1" smtClean="0">
                                          <a:latin typeface="Cambria Math" panose="02040503050406030204" pitchFamily="18" charset="0"/>
                                          <a:cs typeface="Arial" panose="020B0604020202020204" pitchFamily="34" charset="0"/>
                                        </a:rPr>
                                        <m:t>𝑟</m:t>
                                      </m:r>
                                    </m:e>
                                  </m:mr>
                                  <m:mr>
                                    <m:e>
                                      <m:r>
                                        <a:rPr lang="en-US" i="1">
                                          <a:latin typeface="Cambria Math" panose="02040503050406030204" pitchFamily="18" charset="0"/>
                                          <a:cs typeface="Arial" panose="020B0604020202020204" pitchFamily="34" charset="0"/>
                                        </a:rPr>
                                        <m:t>0</m:t>
                                      </m:r>
                                    </m:e>
                                    <m:e>
                                      <m:r>
                                        <a:rPr lang="en-US" i="1">
                                          <a:latin typeface="Cambria Math" panose="02040503050406030204" pitchFamily="18" charset="0"/>
                                          <a:cs typeface="Arial" panose="020B0604020202020204" pitchFamily="34" charset="0"/>
                                        </a:rPr>
                                        <m:t>1</m:t>
                                      </m:r>
                                    </m:e>
                                  </m:mr>
                                </m:m>
                              </m:e>
                            </m:mr>
                          </m:m>
                          <m:r>
                            <a:rPr lang="en-US" i="1">
                              <a:latin typeface="Cambria Math" panose="02040503050406030204" pitchFamily="18" charset="0"/>
                            </a:rPr>
                            <m:t> </m:t>
                          </m:r>
                        </m:e>
                      </m:d>
                    </m:oMath>
                  </m:oMathPara>
                </a14:m>
                <a:endParaRPr lang="en-US"/>
              </a:p>
            </p:txBody>
          </p:sp>
        </mc:Choice>
        <mc:Fallback>
          <p:sp>
            <p:nvSpPr>
              <p:cNvPr id="12" name="Rectangle 11"/>
              <p:cNvSpPr>
                <a:spLocks noRot="1" noChangeAspect="1" noMove="1" noResize="1" noEditPoints="1" noAdjustHandles="1" noChangeArrowheads="1" noChangeShapeType="1" noTextEdit="1"/>
              </p:cNvSpPr>
              <p:nvPr/>
            </p:nvSpPr>
            <p:spPr>
              <a:xfrm>
                <a:off x="5993567" y="4426466"/>
                <a:ext cx="1700081" cy="1112805"/>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Rectangle 12"/>
              <p:cNvSpPr/>
              <p:nvPr/>
            </p:nvSpPr>
            <p:spPr>
              <a:xfrm>
                <a:off x="2858315" y="5683766"/>
                <a:ext cx="2315249" cy="369332"/>
              </a:xfrm>
              <a:prstGeom prst="rect">
                <a:avLst/>
              </a:prstGeom>
            </p:spPr>
            <p:txBody>
              <a:bodyPr wrap="none">
                <a:spAutoFit/>
              </a:bodyPr>
              <a:lstStyle/>
              <a:p>
                <a:r>
                  <a:rPr lang="en-US" smtClean="0"/>
                  <a:t>= </a:t>
                </a:r>
                <a14:m>
                  <m:oMath xmlns:m="http://schemas.openxmlformats.org/officeDocument/2006/math">
                    <m:d>
                      <m:dPr>
                        <m:begChr m:val="["/>
                        <m:endChr m:val="]"/>
                        <m:ctrlPr>
                          <a:rPr lang="en-US" i="1" smtClean="0">
                            <a:latin typeface="Cambria Math" panose="02040503050406030204" pitchFamily="18" charset="0"/>
                          </a:rPr>
                        </m:ctrlPr>
                      </m:dPr>
                      <m:e>
                        <m:m>
                          <m:mPr>
                            <m:mcs>
                              <m:mc>
                                <m:mcPr>
                                  <m:count m:val="3"/>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𝑥</m:t>
                              </m:r>
                            </m:e>
                            <m:e>
                              <m:r>
                                <a:rPr lang="en-US" b="0" i="1" smtClean="0">
                                  <a:latin typeface="Cambria Math" panose="02040503050406030204" pitchFamily="18" charset="0"/>
                                </a:rPr>
                                <m:t>𝑦</m:t>
                              </m:r>
                            </m:e>
                            <m:e>
                              <m:m>
                                <m:mPr>
                                  <m:mcs>
                                    <m:mc>
                                      <m:mcPr>
                                        <m:count m:val="2"/>
                                        <m:mcJc m:val="center"/>
                                      </m:mcPr>
                                    </m:mc>
                                  </m:mcs>
                                  <m:ctrlPr>
                                    <a:rPr lang="en-US" i="1" smtClean="0">
                                      <a:latin typeface="Cambria Math" panose="02040503050406030204" pitchFamily="18" charset="0"/>
                                    </a:rPr>
                                  </m:ctrlPr>
                                </m:mPr>
                                <m:mr>
                                  <m:e>
                                    <m:r>
                                      <a:rPr lang="en-US" b="0" i="1" smtClean="0">
                                        <a:latin typeface="Cambria Math" panose="02040503050406030204" pitchFamily="18" charset="0"/>
                                      </a:rPr>
                                      <m:t>0</m:t>
                                    </m:r>
                                  </m:e>
                                  <m:e>
                                    <m:r>
                                      <a:rPr lang="en-US" b="0" i="1" smtClean="0">
                                        <a:latin typeface="Cambria Math" panose="02040503050406030204" pitchFamily="18" charset="0"/>
                                      </a:rPr>
                                      <m:t>𝑟𝑧</m:t>
                                    </m:r>
                                    <m:r>
                                      <a:rPr lang="en-US" b="0" i="1" smtClean="0">
                                        <a:latin typeface="Cambria Math" panose="02040503050406030204" pitchFamily="18" charset="0"/>
                                      </a:rPr>
                                      <m:t>+1</m:t>
                                    </m:r>
                                  </m:e>
                                </m:mr>
                              </m:m>
                              <m:r>
                                <a:rPr lang="en-US" b="0" i="1" smtClean="0">
                                  <a:latin typeface="Cambria Math" panose="02040503050406030204" pitchFamily="18" charset="0"/>
                                </a:rPr>
                                <m:t> </m:t>
                              </m:r>
                            </m:e>
                          </m:mr>
                        </m:m>
                      </m:e>
                    </m:d>
                  </m:oMath>
                </a14:m>
                <a:endParaRPr lang="en-US"/>
              </a:p>
            </p:txBody>
          </p:sp>
        </mc:Choice>
        <mc:Fallback>
          <p:sp>
            <p:nvSpPr>
              <p:cNvPr id="13" name="Rectangle 12"/>
              <p:cNvSpPr>
                <a:spLocks noRot="1" noChangeAspect="1" noMove="1" noResize="1" noEditPoints="1" noAdjustHandles="1" noChangeArrowheads="1" noChangeShapeType="1" noTextEdit="1"/>
              </p:cNvSpPr>
              <p:nvPr/>
            </p:nvSpPr>
            <p:spPr>
              <a:xfrm>
                <a:off x="2858315" y="5683766"/>
                <a:ext cx="2315249" cy="369332"/>
              </a:xfrm>
              <a:prstGeom prst="rect">
                <a:avLst/>
              </a:prstGeom>
              <a:blipFill rotWithShape="0">
                <a:blip r:embed="rId7"/>
                <a:stretch>
                  <a:fillRect l="-2368" t="-8197" b="-24590"/>
                </a:stretch>
              </a:blipFill>
            </p:spPr>
            <p:txBody>
              <a:bodyPr/>
              <a:lstStyle/>
              <a:p>
                <a:r>
                  <a:rPr lang="en-US">
                    <a:noFill/>
                  </a:rPr>
                  <a:t> </a:t>
                </a:r>
              </a:p>
            </p:txBody>
          </p:sp>
        </mc:Fallback>
      </mc:AlternateContent>
    </p:spTree>
    <p:extLst>
      <p:ext uri="{BB962C8B-B14F-4D97-AF65-F5344CB8AC3E}">
        <p14:creationId xmlns:p14="http://schemas.microsoft.com/office/powerpoint/2010/main" val="191442941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4162" y="373318"/>
            <a:ext cx="3605474" cy="461665"/>
          </a:xfrm>
          <a:prstGeom prst="rect">
            <a:avLst/>
          </a:prstGeom>
          <a:noFill/>
        </p:spPr>
        <p:txBody>
          <a:bodyPr wrap="none" lIns="91440" tIns="45720" rIns="91440" bIns="45720">
            <a:spAutoFit/>
          </a:bodyPr>
          <a:lstStyle/>
          <a:p>
            <a:pPr algn="ctr"/>
            <a:r>
              <a:rPr lang="en-US" sz="2400" b="1" smtClean="0">
                <a:latin typeface="Arial" panose="020B0604020202020204" pitchFamily="34" charset="0"/>
                <a:cs typeface="Arial" panose="020B0604020202020204" pitchFamily="34" charset="0"/>
              </a:rPr>
              <a:t>5.1. KHÁI </a:t>
            </a:r>
            <a:r>
              <a:rPr lang="en-US" sz="2400" b="1">
                <a:latin typeface="Arial" panose="020B0604020202020204" pitchFamily="34" charset="0"/>
                <a:cs typeface="Arial" panose="020B0604020202020204" pitchFamily="34" charset="0"/>
              </a:rPr>
              <a:t>NIỆM CHUNG</a:t>
            </a:r>
          </a:p>
        </p:txBody>
      </p:sp>
      <p:sp>
        <p:nvSpPr>
          <p:cNvPr id="3" name="Rectangle 2"/>
          <p:cNvSpPr/>
          <p:nvPr/>
        </p:nvSpPr>
        <p:spPr>
          <a:xfrm>
            <a:off x="1676400" y="1416635"/>
            <a:ext cx="9779000" cy="3728649"/>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smtClean="0">
                <a:latin typeface="Arial" panose="020B0604020202020204" pitchFamily="34" charset="0"/>
                <a:cs typeface="Arial" panose="020B0604020202020204" pitchFamily="34" charset="0"/>
              </a:rPr>
              <a:t>Có </a:t>
            </a:r>
            <a:r>
              <a:rPr lang="vi-VN" sz="2000">
                <a:latin typeface="Arial" panose="020B0604020202020204" pitchFamily="34" charset="0"/>
                <a:cs typeface="Arial" panose="020B0604020202020204" pitchFamily="34" charset="0"/>
              </a:rPr>
              <a:t>các đối tượng phức tạp hơn các đối tượng trong không gian </a:t>
            </a:r>
            <a:r>
              <a:rPr lang="vi-VN" sz="2000" smtClean="0">
                <a:latin typeface="Arial" panose="020B0604020202020204" pitchFamily="34" charset="0"/>
                <a:cs typeface="Arial" panose="020B0604020202020204" pitchFamily="34" charset="0"/>
              </a:rPr>
              <a:t>2D</a:t>
            </a:r>
            <a:r>
              <a:rPr lang="en-US" sz="2000" smtClean="0">
                <a:latin typeface="Arial" panose="020B0604020202020204" pitchFamily="34" charset="0"/>
                <a:cs typeface="Arial" panose="020B0604020202020204" pitchFamily="34" charset="0"/>
              </a:rPr>
              <a:t>:</a:t>
            </a:r>
          </a:p>
          <a:p>
            <a:pPr marL="800100" lvl="1" indent="-342900">
              <a:lnSpc>
                <a:spcPct val="150000"/>
              </a:lnSpc>
              <a:buFont typeface="Wingdings" panose="05000000000000000000" pitchFamily="2" charset="2"/>
              <a:buChar char="§"/>
            </a:pPr>
            <a:r>
              <a:rPr lang="vi-VN" sz="2000" smtClean="0">
                <a:latin typeface="Arial" panose="020B0604020202020204" pitchFamily="34" charset="0"/>
                <a:cs typeface="Arial" panose="020B0604020202020204" pitchFamily="34" charset="0"/>
              </a:rPr>
              <a:t>Bao </a:t>
            </a:r>
            <a:r>
              <a:rPr lang="vi-VN" sz="2000">
                <a:latin typeface="Arial" panose="020B0604020202020204" pitchFamily="34" charset="0"/>
                <a:cs typeface="Arial" panose="020B0604020202020204" pitchFamily="34" charset="0"/>
              </a:rPr>
              <a:t>bởi các mặt phẳng hay các bề </a:t>
            </a:r>
            <a:r>
              <a:rPr lang="vi-VN" sz="2000" smtClean="0">
                <a:latin typeface="Arial" panose="020B0604020202020204" pitchFamily="34" charset="0"/>
                <a:cs typeface="Arial" panose="020B0604020202020204" pitchFamily="34" charset="0"/>
              </a:rPr>
              <a:t>mặt</a:t>
            </a:r>
            <a:endParaRPr lang="en-US" sz="2000" smtClean="0">
              <a:latin typeface="Arial" panose="020B0604020202020204" pitchFamily="34" charset="0"/>
              <a:cs typeface="Arial" panose="020B0604020202020204" pitchFamily="34" charset="0"/>
            </a:endParaRPr>
          </a:p>
          <a:p>
            <a:pPr marL="800100" lvl="1" indent="-342900">
              <a:lnSpc>
                <a:spcPct val="150000"/>
              </a:lnSpc>
              <a:buFont typeface="Wingdings" panose="05000000000000000000" pitchFamily="2" charset="2"/>
              <a:buChar char="§"/>
            </a:pPr>
            <a:r>
              <a:rPr lang="vi-VN" sz="2000" smtClean="0">
                <a:latin typeface="Arial" panose="020B0604020202020204" pitchFamily="34" charset="0"/>
                <a:cs typeface="Arial" panose="020B0604020202020204" pitchFamily="34" charset="0"/>
              </a:rPr>
              <a:t>Có </a:t>
            </a:r>
            <a:r>
              <a:rPr lang="vi-VN" sz="2000">
                <a:latin typeface="Arial" panose="020B0604020202020204" pitchFamily="34" charset="0"/>
                <a:cs typeface="Arial" panose="020B0604020202020204" pitchFamily="34" charset="0"/>
              </a:rPr>
              <a:t>các thành phần trong và </a:t>
            </a:r>
            <a:r>
              <a:rPr lang="vi-VN" sz="2000" smtClean="0">
                <a:latin typeface="Arial" panose="020B0604020202020204" pitchFamily="34" charset="0"/>
                <a:cs typeface="Arial" panose="020B0604020202020204" pitchFamily="34" charset="0"/>
              </a:rPr>
              <a:t>ngoài</a:t>
            </a:r>
            <a:endParaRPr lang="en-US" sz="2000" smtClean="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q"/>
            </a:pPr>
            <a:r>
              <a:rPr lang="vi-VN" sz="2000" smtClean="0">
                <a:latin typeface="Arial" panose="020B0604020202020204" pitchFamily="34" charset="0"/>
                <a:cs typeface="Arial" panose="020B0604020202020204" pitchFamily="34" charset="0"/>
              </a:rPr>
              <a:t>Các </a:t>
            </a:r>
            <a:r>
              <a:rPr lang="vi-VN" sz="2000">
                <a:latin typeface="Arial" panose="020B0604020202020204" pitchFamily="34" charset="0"/>
                <a:cs typeface="Arial" panose="020B0604020202020204" pitchFamily="34" charset="0"/>
              </a:rPr>
              <a:t>phép biến đổi hình học phức </a:t>
            </a:r>
            <a:r>
              <a:rPr lang="vi-VN" sz="2000" smtClean="0">
                <a:latin typeface="Arial" panose="020B0604020202020204" pitchFamily="34" charset="0"/>
                <a:cs typeface="Arial" panose="020B0604020202020204" pitchFamily="34" charset="0"/>
              </a:rPr>
              <a:t>tạp</a:t>
            </a:r>
            <a:endParaRPr lang="en-US" sz="2000" smtClean="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q"/>
            </a:pPr>
            <a:r>
              <a:rPr lang="vi-VN" sz="2000" smtClean="0">
                <a:latin typeface="Arial" panose="020B0604020202020204" pitchFamily="34" charset="0"/>
                <a:cs typeface="Arial" panose="020B0604020202020204" pitchFamily="34" charset="0"/>
              </a:rPr>
              <a:t>Các </a:t>
            </a:r>
            <a:r>
              <a:rPr lang="vi-VN" sz="2000">
                <a:latin typeface="Arial" panose="020B0604020202020204" pitchFamily="34" charset="0"/>
                <a:cs typeface="Arial" panose="020B0604020202020204" pitchFamily="34" charset="0"/>
              </a:rPr>
              <a:t>phép biến đổi hệ toạ độ phức tạp </a:t>
            </a:r>
            <a:r>
              <a:rPr lang="vi-VN" sz="2000" smtClean="0">
                <a:latin typeface="Arial" panose="020B0604020202020204" pitchFamily="34" charset="0"/>
                <a:cs typeface="Arial" panose="020B0604020202020204" pitchFamily="34" charset="0"/>
              </a:rPr>
              <a:t>hơn</a:t>
            </a:r>
            <a:endParaRPr lang="en-US" sz="2000" smtClean="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q"/>
            </a:pPr>
            <a:r>
              <a:rPr lang="vi-VN" sz="2000" smtClean="0">
                <a:latin typeface="Arial" panose="020B0604020202020204" pitchFamily="34" charset="0"/>
                <a:cs typeface="Arial" panose="020B0604020202020204" pitchFamily="34" charset="0"/>
              </a:rPr>
              <a:t>Thường </a:t>
            </a:r>
            <a:r>
              <a:rPr lang="vi-VN" sz="2000">
                <a:latin typeface="Arial" panose="020B0604020202020204" pitchFamily="34" charset="0"/>
                <a:cs typeface="Arial" panose="020B0604020202020204" pitchFamily="34" charset="0"/>
              </a:rPr>
              <a:t>xuyên phải bổ xung thêm phép chiếu từ không gian 3D vào </a:t>
            </a:r>
            <a:r>
              <a:rPr lang="vi-VN" sz="2000" smtClean="0">
                <a:latin typeface="Arial" panose="020B0604020202020204" pitchFamily="34" charset="0"/>
                <a:cs typeface="Arial" panose="020B0604020202020204" pitchFamily="34" charset="0"/>
              </a:rPr>
              <a:t>2D</a:t>
            </a:r>
            <a:endParaRPr lang="en-US" sz="2000" smtClean="0">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q"/>
            </a:pPr>
            <a:r>
              <a:rPr lang="vi-VN" sz="2000" smtClean="0">
                <a:latin typeface="Arial" panose="020B0604020202020204" pitchFamily="34" charset="0"/>
                <a:cs typeface="Arial" panose="020B0604020202020204" pitchFamily="34" charset="0"/>
              </a:rPr>
              <a:t>Luôn </a:t>
            </a:r>
            <a:r>
              <a:rPr lang="vi-VN" sz="2000">
                <a:latin typeface="Arial" panose="020B0604020202020204" pitchFamily="34" charset="0"/>
                <a:cs typeface="Arial" panose="020B0604020202020204" pitchFamily="34" charset="0"/>
              </a:rPr>
              <a:t>phải xác định các bề mặt hiển </a:t>
            </a:r>
            <a:r>
              <a:rPr lang="vi-VN" sz="2000" smtClean="0">
                <a:latin typeface="Arial" panose="020B0604020202020204" pitchFamily="34" charset="0"/>
                <a:cs typeface="Arial" panose="020B0604020202020204" pitchFamily="34" charset="0"/>
              </a:rPr>
              <a:t>thị</a:t>
            </a:r>
            <a:endParaRPr lang="en-US" sz="2000" smtClean="0">
              <a:latin typeface="Arial" panose="020B0604020202020204" pitchFamily="34" charset="0"/>
              <a:cs typeface="Arial" panose="020B0604020202020204" pitchFamily="34" charset="0"/>
            </a:endParaRPr>
          </a:p>
          <a:p>
            <a:pPr>
              <a:lnSpc>
                <a:spcPct val="150000"/>
              </a:lnSpc>
            </a:pPr>
            <a:endParaRPr lang="en-US" sz="2000" smtClean="0">
              <a:latin typeface="Arial" panose="020B0604020202020204" pitchFamily="34" charset="0"/>
              <a:cs typeface="Arial" panose="020B0604020202020204" pitchFamily="34" charset="0"/>
            </a:endParaRPr>
          </a:p>
        </p:txBody>
      </p:sp>
      <p:sp>
        <p:nvSpPr>
          <p:cNvPr id="4" name="Rectangle 3"/>
          <p:cNvSpPr/>
          <p:nvPr/>
        </p:nvSpPr>
        <p:spPr>
          <a:xfrm>
            <a:off x="1676400" y="918797"/>
            <a:ext cx="9672338" cy="414024"/>
          </a:xfrm>
          <a:prstGeom prst="rect">
            <a:avLst/>
          </a:prstGeom>
        </p:spPr>
        <p:txBody>
          <a:bodyPr wrap="square">
            <a:spAutoFit/>
          </a:bodyPr>
          <a:lstStyle/>
          <a:p>
            <a:pPr>
              <a:lnSpc>
                <a:spcPct val="130000"/>
              </a:lnSpc>
            </a:pPr>
            <a:r>
              <a:rPr lang="en-US" b="1" i="0" smtClean="0">
                <a:solidFill>
                  <a:srgbClr val="000000"/>
                </a:solidFill>
                <a:effectLst/>
                <a:latin typeface="Arial" panose="020B0604020202020204" pitchFamily="34" charset="0"/>
                <a:cs typeface="Arial" panose="020B0604020202020204" pitchFamily="34" charset="0"/>
              </a:rPr>
              <a:t>5.1.2. </a:t>
            </a:r>
            <a:r>
              <a:rPr lang="vi-VN" b="1" smtClean="0">
                <a:latin typeface="Arial" panose="020B0604020202020204" pitchFamily="34" charset="0"/>
                <a:cs typeface="Arial" panose="020B0604020202020204" pitchFamily="34" charset="0"/>
              </a:rPr>
              <a:t>Đặc điểm của kỹ thuật đồ hoạ 3D</a:t>
            </a:r>
            <a:endParaRPr lang="en-US" b="1"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327733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4162" y="373318"/>
            <a:ext cx="3605474" cy="461665"/>
          </a:xfrm>
          <a:prstGeom prst="rect">
            <a:avLst/>
          </a:prstGeom>
          <a:noFill/>
        </p:spPr>
        <p:txBody>
          <a:bodyPr wrap="none" lIns="91440" tIns="45720" rIns="91440" bIns="45720">
            <a:spAutoFit/>
          </a:bodyPr>
          <a:lstStyle/>
          <a:p>
            <a:pPr algn="ctr"/>
            <a:r>
              <a:rPr lang="en-US" sz="2400" b="1" smtClean="0">
                <a:latin typeface="Arial" panose="020B0604020202020204" pitchFamily="34" charset="0"/>
                <a:cs typeface="Arial" panose="020B0604020202020204" pitchFamily="34" charset="0"/>
              </a:rPr>
              <a:t>5.1. KHÁI </a:t>
            </a:r>
            <a:r>
              <a:rPr lang="en-US" sz="2400" b="1">
                <a:latin typeface="Arial" panose="020B0604020202020204" pitchFamily="34" charset="0"/>
                <a:cs typeface="Arial" panose="020B0604020202020204" pitchFamily="34" charset="0"/>
              </a:rPr>
              <a:t>NIỆM CHUNG</a:t>
            </a:r>
          </a:p>
        </p:txBody>
      </p:sp>
      <p:sp>
        <p:nvSpPr>
          <p:cNvPr id="3" name="Rectangle 2"/>
          <p:cNvSpPr/>
          <p:nvPr/>
        </p:nvSpPr>
        <p:spPr>
          <a:xfrm>
            <a:off x="1676400" y="1416635"/>
            <a:ext cx="9779000" cy="5170646"/>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i="0" smtClean="0">
                <a:solidFill>
                  <a:srgbClr val="000000"/>
                </a:solidFill>
                <a:effectLst/>
                <a:latin typeface="TimesNewRomanPSMT"/>
              </a:rPr>
              <a:t>Với các thiết bị hiển thị 2D thì chúng ta có các phương pháp sau để biểu diễn đối tượng 3D:</a:t>
            </a:r>
            <a:endParaRPr lang="en-US" sz="2000" i="0" smtClean="0">
              <a:solidFill>
                <a:srgbClr val="000000"/>
              </a:solidFill>
              <a:effectLst/>
              <a:latin typeface="TimesNewRomanPSMT"/>
            </a:endParaRPr>
          </a:p>
          <a:p>
            <a:pPr marL="800100" lvl="1" indent="-342900">
              <a:lnSpc>
                <a:spcPct val="150000"/>
              </a:lnSpc>
              <a:buFont typeface="Wingdings" panose="05000000000000000000" pitchFamily="2" charset="2"/>
              <a:buChar char="§"/>
            </a:pPr>
            <a:r>
              <a:rPr lang="vi-VN" sz="2000" i="0" smtClean="0">
                <a:solidFill>
                  <a:srgbClr val="000000"/>
                </a:solidFill>
                <a:effectLst/>
                <a:latin typeface="TimesNewRomanPSMT"/>
              </a:rPr>
              <a:t>Kỹ thuật chiếu (projection): Trực giao (orthographic)/phối cảnh (perspective)</a:t>
            </a:r>
            <a:endParaRPr lang="en-US" sz="2000" i="0" smtClean="0">
              <a:solidFill>
                <a:srgbClr val="000000"/>
              </a:solidFill>
              <a:effectLst/>
              <a:latin typeface="TimesNewRomanPSMT"/>
            </a:endParaRPr>
          </a:p>
          <a:p>
            <a:pPr marL="800100" lvl="1" indent="-342900">
              <a:lnSpc>
                <a:spcPct val="150000"/>
              </a:lnSpc>
              <a:buFont typeface="Wingdings" panose="05000000000000000000" pitchFamily="2" charset="2"/>
              <a:buChar char="§"/>
            </a:pPr>
            <a:r>
              <a:rPr lang="vi-VN" sz="2000" i="0" smtClean="0">
                <a:solidFill>
                  <a:srgbClr val="000000"/>
                </a:solidFill>
                <a:effectLst/>
                <a:latin typeface="TimesNewRomanPSMT"/>
              </a:rPr>
              <a:t>Kỹ thuật đánh dấu độ sâu (depth cueing)</a:t>
            </a:r>
            <a:endParaRPr lang="en-US" sz="2000" i="0" smtClean="0">
              <a:solidFill>
                <a:srgbClr val="000000"/>
              </a:solidFill>
              <a:effectLst/>
              <a:latin typeface="TimesNewRomanPSMT"/>
            </a:endParaRPr>
          </a:p>
          <a:p>
            <a:pPr marL="800100" lvl="1" indent="-342900">
              <a:lnSpc>
                <a:spcPct val="150000"/>
              </a:lnSpc>
              <a:buFont typeface="Wingdings" panose="05000000000000000000" pitchFamily="2" charset="2"/>
              <a:buChar char="§"/>
            </a:pPr>
            <a:r>
              <a:rPr lang="vi-VN" sz="2000" i="0" smtClean="0">
                <a:solidFill>
                  <a:srgbClr val="000000"/>
                </a:solidFill>
                <a:effectLst/>
                <a:latin typeface="TimesNewRomanPSMT"/>
              </a:rPr>
              <a:t>Nét khuất (visible line/surface identification)</a:t>
            </a:r>
            <a:endParaRPr lang="en-US" sz="2000" i="0" smtClean="0">
              <a:solidFill>
                <a:srgbClr val="000000"/>
              </a:solidFill>
              <a:effectLst/>
              <a:latin typeface="TimesNewRomanPSMT"/>
            </a:endParaRPr>
          </a:p>
          <a:p>
            <a:pPr marL="800100" lvl="1" indent="-342900">
              <a:lnSpc>
                <a:spcPct val="150000"/>
              </a:lnSpc>
              <a:buFont typeface="Wingdings" panose="05000000000000000000" pitchFamily="2" charset="2"/>
              <a:buChar char="§"/>
            </a:pPr>
            <a:r>
              <a:rPr lang="vi-VN" sz="2000" i="0" smtClean="0">
                <a:solidFill>
                  <a:srgbClr val="000000"/>
                </a:solidFill>
                <a:effectLst/>
                <a:latin typeface="TimesNewRomanPSMT"/>
              </a:rPr>
              <a:t>Tô </a:t>
            </a:r>
            <a:r>
              <a:rPr lang="en-US" sz="2000" i="0" smtClean="0">
                <a:solidFill>
                  <a:srgbClr val="000000"/>
                </a:solidFill>
                <a:effectLst/>
                <a:latin typeface="TimesNewRomanPSMT"/>
              </a:rPr>
              <a:t>tr</a:t>
            </a:r>
            <a:r>
              <a:rPr lang="vi-VN" sz="2000" i="0" smtClean="0">
                <a:solidFill>
                  <a:srgbClr val="000000"/>
                </a:solidFill>
                <a:effectLst/>
                <a:latin typeface="TimesNewRomanPSMT"/>
              </a:rPr>
              <a:t>át bề mặt (surface rendering)</a:t>
            </a:r>
            <a:endParaRPr lang="en-US" sz="2000" i="0" smtClean="0">
              <a:solidFill>
                <a:srgbClr val="000000"/>
              </a:solidFill>
              <a:effectLst/>
              <a:latin typeface="TimesNewRomanPSMT"/>
            </a:endParaRPr>
          </a:p>
          <a:p>
            <a:pPr marL="800100" lvl="1" indent="-342900">
              <a:lnSpc>
                <a:spcPct val="150000"/>
              </a:lnSpc>
              <a:buFont typeface="Wingdings" panose="05000000000000000000" pitchFamily="2" charset="2"/>
              <a:buChar char="§"/>
            </a:pPr>
            <a:r>
              <a:rPr lang="vi-VN" sz="2000" i="0" smtClean="0">
                <a:solidFill>
                  <a:srgbClr val="000000"/>
                </a:solidFill>
                <a:effectLst/>
                <a:latin typeface="TimesNewRomanPSMT"/>
              </a:rPr>
              <a:t>Cắt lát (exploded/cutaway scenes, cross-sections)</a:t>
            </a:r>
            <a:endParaRPr lang="en-US" sz="2000" i="0" smtClean="0">
              <a:solidFill>
                <a:srgbClr val="000000"/>
              </a:solidFill>
              <a:effectLst/>
              <a:latin typeface="TimesNewRomanPSMT"/>
            </a:endParaRPr>
          </a:p>
          <a:p>
            <a:pPr marL="342900" indent="-342900">
              <a:lnSpc>
                <a:spcPct val="150000"/>
              </a:lnSpc>
              <a:buFont typeface="Wingdings" panose="05000000000000000000" pitchFamily="2" charset="2"/>
              <a:buChar char="q"/>
            </a:pPr>
            <a:r>
              <a:rPr lang="vi-VN" sz="2000" i="0" smtClean="0">
                <a:solidFill>
                  <a:srgbClr val="000000"/>
                </a:solidFill>
                <a:effectLst/>
                <a:latin typeface="TimesNewRomanPSMT"/>
              </a:rPr>
              <a:t>Các thiết bị hiển thị 3D:</a:t>
            </a:r>
            <a:endParaRPr lang="en-US" sz="2000" i="0" smtClean="0">
              <a:solidFill>
                <a:srgbClr val="000000"/>
              </a:solidFill>
              <a:effectLst/>
              <a:latin typeface="TimesNewRomanPSMT"/>
            </a:endParaRPr>
          </a:p>
          <a:p>
            <a:pPr marL="800100" lvl="1" indent="-342900">
              <a:lnSpc>
                <a:spcPct val="150000"/>
              </a:lnSpc>
              <a:buFont typeface="Wingdings" panose="05000000000000000000" pitchFamily="2" charset="2"/>
              <a:buChar char="§"/>
            </a:pPr>
            <a:r>
              <a:rPr lang="vi-VN" sz="2000" i="0" smtClean="0">
                <a:solidFill>
                  <a:srgbClr val="000000"/>
                </a:solidFill>
                <a:effectLst/>
                <a:latin typeface="TimesNewRomanPSMT"/>
              </a:rPr>
              <a:t>Kính stereo - Stereoscopic displays*</a:t>
            </a:r>
            <a:endParaRPr lang="en-US" sz="2000" i="0" smtClean="0">
              <a:solidFill>
                <a:srgbClr val="000000"/>
              </a:solidFill>
              <a:effectLst/>
              <a:latin typeface="TimesNewRomanPSMT"/>
            </a:endParaRPr>
          </a:p>
          <a:p>
            <a:pPr marL="800100" lvl="1" indent="-342900">
              <a:lnSpc>
                <a:spcPct val="150000"/>
              </a:lnSpc>
              <a:buFont typeface="Wingdings" panose="05000000000000000000" pitchFamily="2" charset="2"/>
              <a:buChar char="§"/>
            </a:pPr>
            <a:r>
              <a:rPr lang="vi-VN" sz="2000" i="0" smtClean="0">
                <a:solidFill>
                  <a:srgbClr val="000000"/>
                </a:solidFill>
                <a:effectLst/>
                <a:latin typeface="TimesNewRomanPSMT"/>
              </a:rPr>
              <a:t>Màn hình 3D – Holograms</a:t>
            </a:r>
            <a:br>
              <a:rPr lang="vi-VN" sz="2000" i="0" smtClean="0">
                <a:solidFill>
                  <a:srgbClr val="000000"/>
                </a:solidFill>
                <a:effectLst/>
                <a:latin typeface="TimesNewRomanPSMT"/>
              </a:rPr>
            </a:br>
            <a:endParaRPr lang="en-US" sz="2000" smtClean="0">
              <a:latin typeface="Arial" panose="020B0604020202020204" pitchFamily="34" charset="0"/>
              <a:cs typeface="Arial" panose="020B0604020202020204" pitchFamily="34" charset="0"/>
            </a:endParaRPr>
          </a:p>
        </p:txBody>
      </p:sp>
      <p:sp>
        <p:nvSpPr>
          <p:cNvPr id="4" name="Rectangle 3"/>
          <p:cNvSpPr/>
          <p:nvPr/>
        </p:nvSpPr>
        <p:spPr>
          <a:xfrm>
            <a:off x="1676400" y="918797"/>
            <a:ext cx="9672338" cy="452432"/>
          </a:xfrm>
          <a:prstGeom prst="rect">
            <a:avLst/>
          </a:prstGeom>
        </p:spPr>
        <p:txBody>
          <a:bodyPr wrap="square">
            <a:spAutoFit/>
          </a:bodyPr>
          <a:lstStyle/>
          <a:p>
            <a:pPr>
              <a:lnSpc>
                <a:spcPct val="130000"/>
              </a:lnSpc>
            </a:pPr>
            <a:r>
              <a:rPr lang="en-US" b="1" i="0" smtClean="0">
                <a:solidFill>
                  <a:srgbClr val="000000"/>
                </a:solidFill>
                <a:effectLst/>
                <a:latin typeface="Arial" panose="020B0604020202020204" pitchFamily="34" charset="0"/>
                <a:cs typeface="Arial" panose="020B0604020202020204" pitchFamily="34" charset="0"/>
              </a:rPr>
              <a:t>5.1.3. </a:t>
            </a:r>
            <a:r>
              <a:rPr lang="vi-VN" b="1"/>
              <a:t>Các phương pháp hiển thị </a:t>
            </a:r>
            <a:r>
              <a:rPr lang="vi-VN" b="1" smtClean="0"/>
              <a:t>3D</a:t>
            </a:r>
            <a:endParaRPr lang="en-US" b="1"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98303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4162" y="373318"/>
            <a:ext cx="3605474" cy="461665"/>
          </a:xfrm>
          <a:prstGeom prst="rect">
            <a:avLst/>
          </a:prstGeom>
          <a:noFill/>
        </p:spPr>
        <p:txBody>
          <a:bodyPr wrap="none" lIns="91440" tIns="45720" rIns="91440" bIns="45720">
            <a:spAutoFit/>
          </a:bodyPr>
          <a:lstStyle/>
          <a:p>
            <a:pPr algn="ctr"/>
            <a:r>
              <a:rPr lang="en-US" sz="2400" b="1" smtClean="0">
                <a:latin typeface="Arial" panose="020B0604020202020204" pitchFamily="34" charset="0"/>
                <a:cs typeface="Arial" panose="020B0604020202020204" pitchFamily="34" charset="0"/>
              </a:rPr>
              <a:t>5.1. KHÁI </a:t>
            </a:r>
            <a:r>
              <a:rPr lang="en-US" sz="2400" b="1">
                <a:latin typeface="Arial" panose="020B0604020202020204" pitchFamily="34" charset="0"/>
                <a:cs typeface="Arial" panose="020B0604020202020204" pitchFamily="34" charset="0"/>
              </a:rPr>
              <a:t>NIỆM CHUNG</a:t>
            </a:r>
          </a:p>
        </p:txBody>
      </p:sp>
      <p:pic>
        <p:nvPicPr>
          <p:cNvPr id="5" name="Picture 4"/>
          <p:cNvPicPr>
            <a:picLocks noChangeAspect="1"/>
          </p:cNvPicPr>
          <p:nvPr/>
        </p:nvPicPr>
        <p:blipFill>
          <a:blip r:embed="rId3"/>
          <a:stretch>
            <a:fillRect/>
          </a:stretch>
        </p:blipFill>
        <p:spPr>
          <a:xfrm>
            <a:off x="3371186" y="834983"/>
            <a:ext cx="6534150" cy="2615945"/>
          </a:xfrm>
          <a:prstGeom prst="rect">
            <a:avLst/>
          </a:prstGeom>
        </p:spPr>
      </p:pic>
      <p:pic>
        <p:nvPicPr>
          <p:cNvPr id="6" name="Picture 5"/>
          <p:cNvPicPr>
            <a:picLocks noChangeAspect="1"/>
          </p:cNvPicPr>
          <p:nvPr/>
        </p:nvPicPr>
        <p:blipFill>
          <a:blip r:embed="rId4"/>
          <a:stretch>
            <a:fillRect/>
          </a:stretch>
        </p:blipFill>
        <p:spPr>
          <a:xfrm>
            <a:off x="3371186" y="4074940"/>
            <a:ext cx="6534150" cy="2262799"/>
          </a:xfrm>
          <a:prstGeom prst="rect">
            <a:avLst/>
          </a:prstGeom>
        </p:spPr>
      </p:pic>
      <p:sp>
        <p:nvSpPr>
          <p:cNvPr id="7" name="Rectangle 6"/>
          <p:cNvSpPr/>
          <p:nvPr/>
        </p:nvSpPr>
        <p:spPr>
          <a:xfrm>
            <a:off x="4219575" y="6337739"/>
            <a:ext cx="4838700" cy="369332"/>
          </a:xfrm>
          <a:prstGeom prst="rect">
            <a:avLst/>
          </a:prstGeom>
        </p:spPr>
        <p:txBody>
          <a:bodyPr wrap="square">
            <a:spAutoFit/>
          </a:bodyPr>
          <a:lstStyle/>
          <a:p>
            <a:r>
              <a:rPr lang="en-US" b="1" i="1" smtClean="0">
                <a:solidFill>
                  <a:srgbClr val="000000"/>
                </a:solidFill>
                <a:effectLst/>
                <a:latin typeface="TimesNewRomanPS-BoldMT"/>
              </a:rPr>
              <a:t>Các góc nhìn khác nhau của mô hình 3D</a:t>
            </a:r>
            <a:endParaRPr lang="en-US" i="1"/>
          </a:p>
        </p:txBody>
      </p:sp>
      <p:sp>
        <p:nvSpPr>
          <p:cNvPr id="8" name="Rectangle 7"/>
          <p:cNvSpPr/>
          <p:nvPr/>
        </p:nvSpPr>
        <p:spPr>
          <a:xfrm>
            <a:off x="3263900" y="3520942"/>
            <a:ext cx="6096000" cy="369332"/>
          </a:xfrm>
          <a:prstGeom prst="rect">
            <a:avLst/>
          </a:prstGeom>
        </p:spPr>
        <p:txBody>
          <a:bodyPr>
            <a:spAutoFit/>
          </a:bodyPr>
          <a:lstStyle/>
          <a:p>
            <a:pPr algn="ctr"/>
            <a:r>
              <a:rPr lang="vi-VN" b="1" i="1" smtClean="0">
                <a:solidFill>
                  <a:srgbClr val="000000"/>
                </a:solidFill>
                <a:effectLst/>
                <a:latin typeface="TimesNewRomanPS-BoldMT"/>
              </a:rPr>
              <a:t>Các cách mô tả đối tượng 3D</a:t>
            </a:r>
            <a:endParaRPr lang="en-US" i="1"/>
          </a:p>
        </p:txBody>
      </p:sp>
    </p:spTree>
    <p:extLst>
      <p:ext uri="{BB962C8B-B14F-4D97-AF65-F5344CB8AC3E}">
        <p14:creationId xmlns:p14="http://schemas.microsoft.com/office/powerpoint/2010/main" val="3855156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74162" y="373318"/>
            <a:ext cx="3605474" cy="461665"/>
          </a:xfrm>
          <a:prstGeom prst="rect">
            <a:avLst/>
          </a:prstGeom>
          <a:noFill/>
        </p:spPr>
        <p:txBody>
          <a:bodyPr wrap="none" lIns="91440" tIns="45720" rIns="91440" bIns="45720">
            <a:spAutoFit/>
          </a:bodyPr>
          <a:lstStyle/>
          <a:p>
            <a:pPr algn="ctr"/>
            <a:r>
              <a:rPr lang="en-US" sz="2400" b="1" smtClean="0">
                <a:latin typeface="Arial" panose="020B0604020202020204" pitchFamily="34" charset="0"/>
                <a:cs typeface="Arial" panose="020B0604020202020204" pitchFamily="34" charset="0"/>
              </a:rPr>
              <a:t>5.1. KHÁI </a:t>
            </a:r>
            <a:r>
              <a:rPr lang="en-US" sz="2400" b="1">
                <a:latin typeface="Arial" panose="020B0604020202020204" pitchFamily="34" charset="0"/>
                <a:cs typeface="Arial" panose="020B0604020202020204" pitchFamily="34" charset="0"/>
              </a:rPr>
              <a:t>NIỆM CHUNG</a:t>
            </a:r>
          </a:p>
        </p:txBody>
      </p:sp>
      <p:pic>
        <p:nvPicPr>
          <p:cNvPr id="3" name="Picture 2"/>
          <p:cNvPicPr>
            <a:picLocks noChangeAspect="1"/>
          </p:cNvPicPr>
          <p:nvPr/>
        </p:nvPicPr>
        <p:blipFill>
          <a:blip r:embed="rId3"/>
          <a:stretch>
            <a:fillRect/>
          </a:stretch>
        </p:blipFill>
        <p:spPr>
          <a:xfrm>
            <a:off x="3095624" y="834983"/>
            <a:ext cx="6149975" cy="5198432"/>
          </a:xfrm>
          <a:prstGeom prst="rect">
            <a:avLst/>
          </a:prstGeom>
        </p:spPr>
      </p:pic>
      <p:sp>
        <p:nvSpPr>
          <p:cNvPr id="4" name="Rectangle 3"/>
          <p:cNvSpPr/>
          <p:nvPr/>
        </p:nvSpPr>
        <p:spPr>
          <a:xfrm>
            <a:off x="4127500" y="6125748"/>
            <a:ext cx="3657600" cy="369332"/>
          </a:xfrm>
          <a:prstGeom prst="rect">
            <a:avLst/>
          </a:prstGeom>
        </p:spPr>
        <p:txBody>
          <a:bodyPr wrap="square">
            <a:spAutoFit/>
          </a:bodyPr>
          <a:lstStyle/>
          <a:p>
            <a:pPr algn="ctr"/>
            <a:r>
              <a:rPr lang="vi-VN" b="1" i="1" smtClean="0">
                <a:solidFill>
                  <a:srgbClr val="000000"/>
                </a:solidFill>
                <a:effectLst/>
                <a:latin typeface="Arial" panose="020B0604020202020204" pitchFamily="34" charset="0"/>
                <a:cs typeface="Arial" panose="020B0604020202020204" pitchFamily="34" charset="0"/>
              </a:rPr>
              <a:t>Các cách mô tả đối tượng 3D</a:t>
            </a:r>
            <a:endParaRPr lang="en-US" i="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95807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47430" y="373318"/>
            <a:ext cx="2658934" cy="461665"/>
          </a:xfrm>
          <a:prstGeom prst="rect">
            <a:avLst/>
          </a:prstGeom>
          <a:noFill/>
        </p:spPr>
        <p:txBody>
          <a:bodyPr wrap="none" lIns="91440" tIns="45720" rIns="91440" bIns="45720">
            <a:spAutoFit/>
          </a:bodyPr>
          <a:lstStyle/>
          <a:p>
            <a:pPr algn="ctr"/>
            <a:r>
              <a:rPr lang="en-US" sz="2400" b="1" smtClean="0">
                <a:latin typeface="Arial" panose="020B0604020202020204" pitchFamily="34" charset="0"/>
                <a:cs typeface="Arial" panose="020B0604020202020204" pitchFamily="34" charset="0"/>
              </a:rPr>
              <a:t>5.2. </a:t>
            </a:r>
            <a:r>
              <a:rPr lang="en-US" sz="2400" b="1">
                <a:latin typeface="Arial" panose="020B0604020202020204" pitchFamily="34" charset="0"/>
                <a:cs typeface="Arial" panose="020B0604020202020204" pitchFamily="34" charset="0"/>
              </a:rPr>
              <a:t>PHÉP </a:t>
            </a:r>
            <a:r>
              <a:rPr lang="en-US" sz="2400" b="1" smtClean="0">
                <a:latin typeface="Arial" panose="020B0604020202020204" pitchFamily="34" charset="0"/>
                <a:cs typeface="Arial" panose="020B0604020202020204" pitchFamily="34" charset="0"/>
              </a:rPr>
              <a:t>CHIẾU</a:t>
            </a:r>
            <a:endParaRPr lang="en-US" sz="2400" b="1">
              <a:latin typeface="Arial" panose="020B0604020202020204" pitchFamily="34" charset="0"/>
              <a:cs typeface="Arial" panose="020B0604020202020204" pitchFamily="34" charset="0"/>
            </a:endParaRPr>
          </a:p>
        </p:txBody>
      </p:sp>
      <p:sp>
        <p:nvSpPr>
          <p:cNvPr id="3" name="Rectangle 2"/>
          <p:cNvSpPr/>
          <p:nvPr/>
        </p:nvSpPr>
        <p:spPr>
          <a:xfrm>
            <a:off x="1676400" y="834983"/>
            <a:ext cx="9779000" cy="1420325"/>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i="1" smtClean="0">
                <a:solidFill>
                  <a:srgbClr val="000000"/>
                </a:solidFill>
                <a:effectLst/>
                <a:latin typeface="TimesNewRomanPS-BoldItalicMT"/>
              </a:rPr>
              <a:t>Định nghĩa về phép chiếu</a:t>
            </a:r>
            <a:r>
              <a:rPr lang="en-US" sz="2000" i="1" smtClean="0">
                <a:solidFill>
                  <a:srgbClr val="000000"/>
                </a:solidFill>
                <a:effectLst/>
                <a:latin typeface="TimesNewRomanPS-BoldItalicMT"/>
              </a:rPr>
              <a:t>: </a:t>
            </a:r>
            <a:r>
              <a:rPr lang="vi-VN" sz="2000" i="0" smtClean="0">
                <a:solidFill>
                  <a:srgbClr val="000000"/>
                </a:solidFill>
                <a:effectLst/>
                <a:latin typeface="TimesNewRomanPSMT"/>
              </a:rPr>
              <a:t>Một cách tổng quát, phép chiếu là phép chuyển đổi những điểm của đối tượng trong hệ</a:t>
            </a:r>
            <a:r>
              <a:rPr lang="en-US" sz="2000" i="0" smtClean="0">
                <a:solidFill>
                  <a:srgbClr val="000000"/>
                </a:solidFill>
                <a:effectLst/>
                <a:latin typeface="TimesNewRomanPSMT"/>
              </a:rPr>
              <a:t> </a:t>
            </a:r>
            <a:r>
              <a:rPr lang="vi-VN" sz="2000" i="0" smtClean="0">
                <a:solidFill>
                  <a:srgbClr val="000000"/>
                </a:solidFill>
                <a:effectLst/>
                <a:latin typeface="TimesNewRomanPSMT"/>
              </a:rPr>
              <a:t>thống tọa độ n chiều thành những điểm trong hệ thống tọa độ có số chiều nhỏ hơn n.</a:t>
            </a:r>
            <a:endParaRPr lang="en-US" sz="2000" i="0" smtClean="0">
              <a:solidFill>
                <a:srgbClr val="000000"/>
              </a:solidFill>
              <a:effectLst/>
              <a:latin typeface="TimesNewRomanPSMT"/>
            </a:endParaRPr>
          </a:p>
        </p:txBody>
      </p:sp>
      <p:pic>
        <p:nvPicPr>
          <p:cNvPr id="6" name="Picture 5"/>
          <p:cNvPicPr>
            <a:picLocks noChangeAspect="1"/>
          </p:cNvPicPr>
          <p:nvPr/>
        </p:nvPicPr>
        <p:blipFill>
          <a:blip r:embed="rId3"/>
          <a:stretch>
            <a:fillRect/>
          </a:stretch>
        </p:blipFill>
        <p:spPr>
          <a:xfrm>
            <a:off x="2507389" y="2356908"/>
            <a:ext cx="4922111" cy="4225478"/>
          </a:xfrm>
          <a:prstGeom prst="rect">
            <a:avLst/>
          </a:prstGeom>
        </p:spPr>
      </p:pic>
    </p:spTree>
    <p:extLst>
      <p:ext uri="{BB962C8B-B14F-4D97-AF65-F5344CB8AC3E}">
        <p14:creationId xmlns:p14="http://schemas.microsoft.com/office/powerpoint/2010/main" val="8888403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47430" y="373318"/>
            <a:ext cx="2658934" cy="461665"/>
          </a:xfrm>
          <a:prstGeom prst="rect">
            <a:avLst/>
          </a:prstGeom>
          <a:noFill/>
        </p:spPr>
        <p:txBody>
          <a:bodyPr wrap="none" lIns="91440" tIns="45720" rIns="91440" bIns="45720">
            <a:spAutoFit/>
          </a:bodyPr>
          <a:lstStyle/>
          <a:p>
            <a:pPr algn="ctr"/>
            <a:r>
              <a:rPr lang="en-US" sz="2400" b="1" smtClean="0">
                <a:latin typeface="Arial" panose="020B0604020202020204" pitchFamily="34" charset="0"/>
                <a:cs typeface="Arial" panose="020B0604020202020204" pitchFamily="34" charset="0"/>
              </a:rPr>
              <a:t>5.2. </a:t>
            </a:r>
            <a:r>
              <a:rPr lang="en-US" sz="2400" b="1">
                <a:latin typeface="Arial" panose="020B0604020202020204" pitchFamily="34" charset="0"/>
                <a:cs typeface="Arial" panose="020B0604020202020204" pitchFamily="34" charset="0"/>
              </a:rPr>
              <a:t>PHÉP </a:t>
            </a:r>
            <a:r>
              <a:rPr lang="en-US" sz="2400" b="1" smtClean="0">
                <a:latin typeface="Arial" panose="020B0604020202020204" pitchFamily="34" charset="0"/>
                <a:cs typeface="Arial" panose="020B0604020202020204" pitchFamily="34" charset="0"/>
              </a:rPr>
              <a:t>CHIẾU</a:t>
            </a:r>
            <a:endParaRPr lang="en-US" sz="2400" b="1">
              <a:latin typeface="Arial" panose="020B0604020202020204" pitchFamily="34" charset="0"/>
              <a:cs typeface="Arial" panose="020B0604020202020204" pitchFamily="34" charset="0"/>
            </a:endParaRPr>
          </a:p>
        </p:txBody>
      </p:sp>
      <p:sp>
        <p:nvSpPr>
          <p:cNvPr id="3" name="Rectangle 2"/>
          <p:cNvSpPr/>
          <p:nvPr/>
        </p:nvSpPr>
        <p:spPr>
          <a:xfrm>
            <a:off x="1676400" y="1038183"/>
            <a:ext cx="9779000" cy="5170646"/>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i="1" smtClean="0">
                <a:solidFill>
                  <a:srgbClr val="000000"/>
                </a:solidFill>
                <a:effectLst/>
                <a:latin typeface="TimesNewRomanPS-BoldItalicMT"/>
              </a:rPr>
              <a:t>Định nghĩa về hình chiếu</a:t>
            </a:r>
            <a:r>
              <a:rPr lang="en-US" sz="2000" i="1" smtClean="0">
                <a:solidFill>
                  <a:srgbClr val="000000"/>
                </a:solidFill>
                <a:effectLst/>
                <a:latin typeface="TimesNewRomanPS-BoldItalicMT"/>
              </a:rPr>
              <a:t>: </a:t>
            </a:r>
            <a:r>
              <a:rPr lang="vi-VN" sz="2000" i="0" smtClean="0">
                <a:solidFill>
                  <a:srgbClr val="000000"/>
                </a:solidFill>
                <a:effectLst/>
                <a:latin typeface="TimesNewRomanPSMT"/>
              </a:rPr>
              <a:t>Ảnh của đối tượng trên mặt phẳng chiếu được hình thành từ phép chiếu bởi các đường</a:t>
            </a:r>
            <a:r>
              <a:rPr lang="en-US" sz="2000" i="0" smtClean="0">
                <a:solidFill>
                  <a:srgbClr val="000000"/>
                </a:solidFill>
                <a:effectLst/>
                <a:latin typeface="TimesNewRomanPSMT"/>
              </a:rPr>
              <a:t> </a:t>
            </a:r>
            <a:r>
              <a:rPr lang="vi-VN" sz="2000" i="0" smtClean="0">
                <a:solidFill>
                  <a:srgbClr val="000000"/>
                </a:solidFill>
                <a:effectLst/>
                <a:latin typeface="TimesNewRomanPSMT"/>
              </a:rPr>
              <a:t>thẳng gọi là tia chiếu (projector) xuất phát từ một điểm gọi là tâm chiếu (center of projection) điqua các điểm của đối tượng giao với mặt chiếu (projection plan).</a:t>
            </a:r>
            <a:endParaRPr lang="en-US" sz="2000" smtClean="0">
              <a:latin typeface="Arial" panose="020B0604020202020204" pitchFamily="34" charset="0"/>
              <a:cs typeface="Arial" panose="020B0604020202020204" pitchFamily="34" charset="0"/>
            </a:endParaRPr>
          </a:p>
          <a:p>
            <a:pPr marL="342900" lvl="0" indent="-342900">
              <a:lnSpc>
                <a:spcPct val="150000"/>
              </a:lnSpc>
              <a:buFont typeface="Wingdings" panose="05000000000000000000" pitchFamily="2" charset="2"/>
              <a:buChar char="q"/>
            </a:pPr>
            <a:r>
              <a:rPr lang="vi-VN" sz="2000" i="1" smtClean="0">
                <a:solidFill>
                  <a:srgbClr val="000000"/>
                </a:solidFill>
                <a:latin typeface="TimesNewRomanPS-BoldItalicMT"/>
              </a:rPr>
              <a:t>Các </a:t>
            </a:r>
            <a:r>
              <a:rPr lang="vi-VN" sz="2000" i="1">
                <a:solidFill>
                  <a:srgbClr val="000000"/>
                </a:solidFill>
                <a:latin typeface="TimesNewRomanPS-BoldItalicMT"/>
              </a:rPr>
              <a:t>bước xây dựng hình chiếu</a:t>
            </a:r>
            <a:r>
              <a:rPr lang="en-US" sz="2000" i="1">
                <a:solidFill>
                  <a:srgbClr val="000000"/>
                </a:solidFill>
                <a:latin typeface="TimesNewRomanPS-BoldItalicMT"/>
              </a:rPr>
              <a:t>:</a:t>
            </a:r>
            <a:r>
              <a:rPr lang="vi-VN" sz="2000">
                <a:solidFill>
                  <a:srgbClr val="000000"/>
                </a:solidFill>
                <a:latin typeface="TimesNewRomanPS-BoldItalicMT"/>
              </a:rPr>
              <a:t/>
            </a:r>
            <a:br>
              <a:rPr lang="vi-VN" sz="2000">
                <a:solidFill>
                  <a:srgbClr val="000000"/>
                </a:solidFill>
                <a:latin typeface="TimesNewRomanPS-BoldItalicMT"/>
              </a:rPr>
            </a:br>
            <a:r>
              <a:rPr lang="vi-VN" sz="2000" smtClean="0">
                <a:solidFill>
                  <a:srgbClr val="000000"/>
                </a:solidFill>
                <a:latin typeface="TimesNewRomanPSMT"/>
                <a:sym typeface="Wingdings" panose="05000000000000000000" pitchFamily="2" charset="2"/>
              </a:rPr>
              <a:t></a:t>
            </a:r>
            <a:r>
              <a:rPr lang="en-US" sz="2000" smtClean="0">
                <a:solidFill>
                  <a:srgbClr val="000000"/>
                </a:solidFill>
                <a:latin typeface="TimesNewRomanPSMT"/>
                <a:sym typeface="Wingdings" panose="05000000000000000000" pitchFamily="2" charset="2"/>
              </a:rPr>
              <a:t> </a:t>
            </a:r>
            <a:r>
              <a:rPr lang="vi-VN" sz="2000" smtClean="0">
                <a:solidFill>
                  <a:srgbClr val="000000"/>
                </a:solidFill>
                <a:latin typeface="TimesNewRomanPSMT"/>
              </a:rPr>
              <a:t>Đối </a:t>
            </a:r>
            <a:r>
              <a:rPr lang="vi-VN" sz="2000">
                <a:solidFill>
                  <a:srgbClr val="000000"/>
                </a:solidFill>
                <a:latin typeface="TimesNewRomanPSMT"/>
              </a:rPr>
              <a:t>tượng trong không gian 3D với tọa độ thực được cắt theo một không gian xác </a:t>
            </a:r>
            <a:r>
              <a:rPr lang="vi-VN" sz="2000" smtClean="0">
                <a:solidFill>
                  <a:srgbClr val="000000"/>
                </a:solidFill>
                <a:latin typeface="TimesNewRomanPSMT"/>
              </a:rPr>
              <a:t>định</a:t>
            </a:r>
            <a:r>
              <a:rPr lang="en-US" sz="2000" smtClean="0">
                <a:solidFill>
                  <a:srgbClr val="000000"/>
                </a:solidFill>
                <a:latin typeface="TimesNewRomanPSMT"/>
              </a:rPr>
              <a:t> </a:t>
            </a:r>
            <a:r>
              <a:rPr lang="vi-VN" sz="2000" smtClean="0">
                <a:solidFill>
                  <a:srgbClr val="000000"/>
                </a:solidFill>
                <a:latin typeface="TimesNewRomanPSMT"/>
              </a:rPr>
              <a:t>gọi </a:t>
            </a:r>
            <a:r>
              <a:rPr lang="vi-VN" sz="2000">
                <a:solidFill>
                  <a:srgbClr val="000000"/>
                </a:solidFill>
                <a:latin typeface="TimesNewRomanPSMT"/>
              </a:rPr>
              <a:t>là view </a:t>
            </a:r>
            <a:r>
              <a:rPr lang="vi-VN" sz="2000" smtClean="0">
                <a:solidFill>
                  <a:srgbClr val="000000"/>
                </a:solidFill>
                <a:latin typeface="TimesNewRomanPSMT"/>
              </a:rPr>
              <a:t>volume.</a:t>
            </a:r>
            <a:br>
              <a:rPr lang="vi-VN" sz="2000" smtClean="0">
                <a:solidFill>
                  <a:srgbClr val="000000"/>
                </a:solidFill>
                <a:latin typeface="TimesNewRomanPSMT"/>
              </a:rPr>
            </a:br>
            <a:r>
              <a:rPr lang="vi-VN" sz="2000" smtClean="0">
                <a:solidFill>
                  <a:srgbClr val="000000"/>
                </a:solidFill>
                <a:latin typeface="TimesNewRomanPSMT"/>
                <a:sym typeface="Wingdings" panose="05000000000000000000" pitchFamily="2" charset="2"/>
              </a:rPr>
              <a:t></a:t>
            </a:r>
            <a:r>
              <a:rPr lang="vi-VN" sz="2000" smtClean="0">
                <a:solidFill>
                  <a:srgbClr val="000000"/>
                </a:solidFill>
                <a:latin typeface="TimesNewRomanPSMT"/>
              </a:rPr>
              <a:t> View </a:t>
            </a:r>
            <a:r>
              <a:rPr lang="vi-VN" sz="2000">
                <a:solidFill>
                  <a:srgbClr val="000000"/>
                </a:solidFill>
                <a:latin typeface="TimesNewRomanPSMT"/>
              </a:rPr>
              <a:t>volume được chiếu lên mặt phẳng chiếu. Diện tích choán bởi view volume trên </a:t>
            </a:r>
            <a:r>
              <a:rPr lang="vi-VN" sz="2000" smtClean="0">
                <a:solidFill>
                  <a:srgbClr val="000000"/>
                </a:solidFill>
                <a:latin typeface="TimesNewRomanPSMT"/>
              </a:rPr>
              <a:t>mặt</a:t>
            </a:r>
            <a:r>
              <a:rPr lang="en-US" sz="2000" smtClean="0">
                <a:solidFill>
                  <a:srgbClr val="000000"/>
                </a:solidFill>
                <a:latin typeface="TimesNewRomanPSMT"/>
              </a:rPr>
              <a:t> </a:t>
            </a:r>
            <a:r>
              <a:rPr lang="vi-VN" sz="2000" smtClean="0">
                <a:solidFill>
                  <a:srgbClr val="000000"/>
                </a:solidFill>
                <a:latin typeface="TimesNewRomanPSMT"/>
              </a:rPr>
              <a:t>phẳng </a:t>
            </a:r>
            <a:r>
              <a:rPr lang="vi-VN" sz="2000">
                <a:solidFill>
                  <a:srgbClr val="000000"/>
                </a:solidFill>
                <a:latin typeface="TimesNewRomanPSMT"/>
              </a:rPr>
              <a:t>chiếu đó sẽ cho chúng ta khung nhìn.</a:t>
            </a:r>
            <a:br>
              <a:rPr lang="vi-VN" sz="2000">
                <a:solidFill>
                  <a:srgbClr val="000000"/>
                </a:solidFill>
                <a:latin typeface="TimesNewRomanPSMT"/>
              </a:rPr>
            </a:br>
            <a:r>
              <a:rPr lang="vi-VN" sz="2000" smtClean="0">
                <a:solidFill>
                  <a:srgbClr val="000000"/>
                </a:solidFill>
                <a:latin typeface="TimesNewRomanPSMT"/>
                <a:sym typeface="Wingdings" panose="05000000000000000000" pitchFamily="2" charset="2"/>
              </a:rPr>
              <a:t></a:t>
            </a:r>
            <a:r>
              <a:rPr lang="en-US" sz="2000" smtClean="0">
                <a:solidFill>
                  <a:srgbClr val="000000"/>
                </a:solidFill>
                <a:latin typeface="TimesNewRomanPSMT"/>
                <a:sym typeface="Wingdings" panose="05000000000000000000" pitchFamily="2" charset="2"/>
              </a:rPr>
              <a:t> </a:t>
            </a:r>
            <a:r>
              <a:rPr lang="vi-VN" sz="2000" smtClean="0">
                <a:solidFill>
                  <a:srgbClr val="000000"/>
                </a:solidFill>
                <a:latin typeface="TimesNewRomanPSMT"/>
              </a:rPr>
              <a:t>Là </a:t>
            </a:r>
            <a:r>
              <a:rPr lang="vi-VN" sz="2000">
                <a:solidFill>
                  <a:srgbClr val="000000"/>
                </a:solidFill>
                <a:latin typeface="TimesNewRomanPSMT"/>
              </a:rPr>
              <a:t>việc ánh xạ khung nhìn vào trong một cổng nhìn bất kỳ cho trước trên màn hình </a:t>
            </a:r>
            <a:r>
              <a:rPr lang="vi-VN" sz="2000" smtClean="0">
                <a:solidFill>
                  <a:srgbClr val="000000"/>
                </a:solidFill>
                <a:latin typeface="TimesNewRomanPSMT"/>
              </a:rPr>
              <a:t>để</a:t>
            </a:r>
            <a:r>
              <a:rPr lang="en-US" sz="2000" smtClean="0">
                <a:solidFill>
                  <a:srgbClr val="000000"/>
                </a:solidFill>
                <a:latin typeface="TimesNewRomanPSMT"/>
              </a:rPr>
              <a:t> </a:t>
            </a:r>
            <a:r>
              <a:rPr lang="vi-VN" sz="2000" smtClean="0">
                <a:solidFill>
                  <a:srgbClr val="000000"/>
                </a:solidFill>
                <a:latin typeface="TimesNewRomanPSMT"/>
              </a:rPr>
              <a:t>hiển </a:t>
            </a:r>
            <a:r>
              <a:rPr lang="vi-VN" sz="2000">
                <a:solidFill>
                  <a:srgbClr val="000000"/>
                </a:solidFill>
                <a:latin typeface="TimesNewRomanPSMT"/>
              </a:rPr>
              <a:t>thị hình ảnh</a:t>
            </a:r>
            <a:r>
              <a:rPr lang="vi-VN" sz="2000" smtClean="0">
                <a:solidFill>
                  <a:srgbClr val="000000"/>
                </a:solidFill>
                <a:latin typeface="TimesNewRomanPSMT"/>
              </a:rPr>
              <a:t>.</a:t>
            </a:r>
            <a:endParaRPr lang="en-US" sz="200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47972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41752" y="373318"/>
            <a:ext cx="7870295" cy="461665"/>
          </a:xfrm>
          <a:prstGeom prst="rect">
            <a:avLst/>
          </a:prstGeom>
          <a:noFill/>
        </p:spPr>
        <p:txBody>
          <a:bodyPr wrap="none" lIns="91440" tIns="45720" rIns="91440" bIns="45720">
            <a:spAutoFit/>
          </a:bodyPr>
          <a:lstStyle/>
          <a:p>
            <a:pPr algn="ctr"/>
            <a:r>
              <a:rPr lang="en-US" sz="2400" b="1" smtClean="0">
                <a:latin typeface="Arial" panose="020B0604020202020204" pitchFamily="34" charset="0"/>
                <a:cs typeface="Arial" panose="020B0604020202020204" pitchFamily="34" charset="0"/>
              </a:rPr>
              <a:t>5.3. </a:t>
            </a:r>
            <a:r>
              <a:rPr lang="fr-FR" sz="2400" b="1" i="0" smtClean="0">
                <a:solidFill>
                  <a:srgbClr val="000000"/>
                </a:solidFill>
                <a:effectLst/>
                <a:latin typeface="TimesNewRomanPS-BoldMT"/>
              </a:rPr>
              <a:t>PHÉP CHIẾU SONG SONG (Parallel Projections )</a:t>
            </a:r>
            <a:endParaRPr lang="en-US" sz="2400" b="1">
              <a:latin typeface="Arial" panose="020B0604020202020204" pitchFamily="34" charset="0"/>
              <a:cs typeface="Arial" panose="020B0604020202020204" pitchFamily="34" charset="0"/>
            </a:endParaRPr>
          </a:p>
        </p:txBody>
      </p:sp>
      <p:sp>
        <p:nvSpPr>
          <p:cNvPr id="3" name="Rectangle 2"/>
          <p:cNvSpPr/>
          <p:nvPr/>
        </p:nvSpPr>
        <p:spPr>
          <a:xfrm>
            <a:off x="1676400" y="1097527"/>
            <a:ext cx="9779000" cy="1938992"/>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i="0" smtClean="0">
                <a:solidFill>
                  <a:srgbClr val="000000"/>
                </a:solidFill>
                <a:effectLst/>
                <a:latin typeface="TimesNewRomanPSMT"/>
              </a:rPr>
              <a:t>Phép chiếu song song (Parallel Projections) là phép chiếu mà ở đó các tia chiếu song song</a:t>
            </a:r>
            <a:r>
              <a:rPr lang="en-US" sz="2000" i="0" smtClean="0">
                <a:solidFill>
                  <a:srgbClr val="000000"/>
                </a:solidFill>
                <a:effectLst/>
                <a:latin typeface="TimesNewRomanPSMT"/>
              </a:rPr>
              <a:t> </a:t>
            </a:r>
            <a:r>
              <a:rPr lang="vi-VN" sz="2000" i="0" smtClean="0">
                <a:solidFill>
                  <a:srgbClr val="000000"/>
                </a:solidFill>
                <a:effectLst/>
                <a:latin typeface="TimesNewRomanPSMT"/>
              </a:rPr>
              <a:t>với nhau hay xuất phát từ điểm vô cùng.</a:t>
            </a:r>
            <a:endParaRPr lang="en-US" sz="2000" i="0" smtClean="0">
              <a:solidFill>
                <a:srgbClr val="000000"/>
              </a:solidFill>
              <a:effectLst/>
              <a:latin typeface="TimesNewRomanPSMT"/>
            </a:endParaRPr>
          </a:p>
          <a:p>
            <a:pPr marL="342900" indent="-342900">
              <a:lnSpc>
                <a:spcPct val="150000"/>
              </a:lnSpc>
              <a:buFont typeface="Wingdings" panose="05000000000000000000" pitchFamily="2" charset="2"/>
              <a:buChar char="q"/>
            </a:pPr>
            <a:r>
              <a:rPr lang="vi-VN" sz="2000" i="0" smtClean="0">
                <a:solidFill>
                  <a:srgbClr val="000000"/>
                </a:solidFill>
                <a:effectLst/>
                <a:latin typeface="TimesNewRomanPSMT"/>
              </a:rPr>
              <a:t>Phân loại phép chiếu song song dựa trên hướng của tia chiếu (</a:t>
            </a:r>
            <a:r>
              <a:rPr lang="vi-VN" sz="2000" i="1" smtClean="0">
                <a:solidFill>
                  <a:srgbClr val="000000"/>
                </a:solidFill>
                <a:effectLst/>
                <a:latin typeface="TimesNewRomanPS-ItalicMT"/>
              </a:rPr>
              <a:t>Direction Of Projection) </a:t>
            </a:r>
            <a:r>
              <a:rPr lang="vi-VN" sz="2000" i="0" smtClean="0">
                <a:solidFill>
                  <a:srgbClr val="000000"/>
                </a:solidFill>
                <a:effectLst/>
                <a:latin typeface="TimesNewRomanPSMT"/>
              </a:rPr>
              <a:t>và</a:t>
            </a:r>
            <a:r>
              <a:rPr lang="en-US" sz="2000" i="0" smtClean="0">
                <a:solidFill>
                  <a:srgbClr val="000000"/>
                </a:solidFill>
                <a:effectLst/>
                <a:latin typeface="TimesNewRomanPSMT"/>
              </a:rPr>
              <a:t> </a:t>
            </a:r>
            <a:r>
              <a:rPr lang="vi-VN" sz="2000" i="0" smtClean="0">
                <a:solidFill>
                  <a:srgbClr val="000000"/>
                </a:solidFill>
                <a:effectLst/>
                <a:latin typeface="TimesNewRomanPSMT"/>
              </a:rPr>
              <a:t>mặt phẳng chiếu </a:t>
            </a:r>
            <a:r>
              <a:rPr lang="vi-VN" sz="2000" i="1" smtClean="0">
                <a:solidFill>
                  <a:srgbClr val="000000"/>
                </a:solidFill>
                <a:effectLst/>
                <a:latin typeface="TimesNewRomanPS-ItalicMT"/>
              </a:rPr>
              <a:t>(projection plane)</a:t>
            </a:r>
            <a:r>
              <a:rPr lang="vi-VN" sz="2000" i="0" smtClean="0">
                <a:solidFill>
                  <a:srgbClr val="000000"/>
                </a:solidFill>
                <a:effectLst/>
                <a:latin typeface="TimesNewRomanPSMT"/>
              </a:rPr>
              <a:t>.</a:t>
            </a:r>
            <a:endParaRPr lang="en-US" sz="2000" smtClean="0">
              <a:latin typeface="Arial" panose="020B0604020202020204" pitchFamily="34" charset="0"/>
              <a:cs typeface="Arial" panose="020B0604020202020204" pitchFamily="34" charset="0"/>
            </a:endParaRPr>
          </a:p>
        </p:txBody>
      </p:sp>
      <p:sp>
        <p:nvSpPr>
          <p:cNvPr id="4" name="Rectangle 3"/>
          <p:cNvSpPr/>
          <p:nvPr/>
        </p:nvSpPr>
        <p:spPr>
          <a:xfrm>
            <a:off x="1676400" y="3072847"/>
            <a:ext cx="9672338" cy="414985"/>
          </a:xfrm>
          <a:prstGeom prst="rect">
            <a:avLst/>
          </a:prstGeom>
        </p:spPr>
        <p:txBody>
          <a:bodyPr wrap="square">
            <a:spAutoFit/>
          </a:bodyPr>
          <a:lstStyle/>
          <a:p>
            <a:pPr>
              <a:lnSpc>
                <a:spcPct val="130000"/>
              </a:lnSpc>
            </a:pPr>
            <a:r>
              <a:rPr lang="en-US" b="1" i="0" smtClean="0">
                <a:solidFill>
                  <a:srgbClr val="000000"/>
                </a:solidFill>
                <a:effectLst/>
                <a:latin typeface="Arial" panose="020B0604020202020204" pitchFamily="34" charset="0"/>
                <a:cs typeface="Arial" panose="020B0604020202020204" pitchFamily="34" charset="0"/>
              </a:rPr>
              <a:t>5.3.1. </a:t>
            </a:r>
            <a:r>
              <a:rPr lang="en-US" b="1" i="0" smtClean="0">
                <a:solidFill>
                  <a:srgbClr val="000000"/>
                </a:solidFill>
                <a:effectLst/>
                <a:latin typeface="TimesNewRomanPS-BoldMT"/>
              </a:rPr>
              <a:t>Phép chiếu trực giao (Orthographic projection)</a:t>
            </a:r>
          </a:p>
        </p:txBody>
      </p:sp>
      <p:sp>
        <p:nvSpPr>
          <p:cNvPr id="5" name="Rectangle 4"/>
          <p:cNvSpPr/>
          <p:nvPr/>
        </p:nvSpPr>
        <p:spPr>
          <a:xfrm>
            <a:off x="1676400" y="3591015"/>
            <a:ext cx="9779000" cy="2862322"/>
          </a:xfrm>
          <a:prstGeom prst="rect">
            <a:avLst/>
          </a:prstGeom>
        </p:spPr>
        <p:txBody>
          <a:bodyPr wrap="square">
            <a:spAutoFit/>
          </a:bodyPr>
          <a:lstStyle/>
          <a:p>
            <a:pPr marL="342900" indent="-342900">
              <a:lnSpc>
                <a:spcPct val="150000"/>
              </a:lnSpc>
              <a:buFont typeface="Wingdings" panose="05000000000000000000" pitchFamily="2" charset="2"/>
              <a:buChar char="q"/>
            </a:pPr>
            <a:r>
              <a:rPr lang="vi-VN" sz="2000" i="0" smtClean="0">
                <a:solidFill>
                  <a:srgbClr val="000000"/>
                </a:solidFill>
                <a:effectLst/>
                <a:latin typeface="TimesNewRomanPSMT"/>
              </a:rPr>
              <a:t>Là phép chiếu song song và tia chiếu vuông góc với mặt phẳng chiếu. Về mặt toán học,</a:t>
            </a:r>
            <a:r>
              <a:rPr lang="en-US" sz="2000" i="0" smtClean="0">
                <a:solidFill>
                  <a:srgbClr val="000000"/>
                </a:solidFill>
                <a:effectLst/>
                <a:latin typeface="TimesNewRomanPSMT"/>
              </a:rPr>
              <a:t> </a:t>
            </a:r>
            <a:r>
              <a:rPr lang="vi-VN" sz="2000" i="0" smtClean="0">
                <a:solidFill>
                  <a:srgbClr val="000000"/>
                </a:solidFill>
                <a:effectLst/>
                <a:latin typeface="TimesNewRomanPSMT"/>
              </a:rPr>
              <a:t>phép chiếu trực giao là phép chiếu với một trong các mặt phẳng toạ độ có giá trị bằng 0. Thường</a:t>
            </a:r>
            <a:r>
              <a:rPr lang="en-US" sz="2000" i="0" smtClean="0">
                <a:solidFill>
                  <a:srgbClr val="000000"/>
                </a:solidFill>
                <a:effectLst/>
                <a:latin typeface="TimesNewRomanPSMT"/>
              </a:rPr>
              <a:t> </a:t>
            </a:r>
            <a:r>
              <a:rPr lang="vi-VN" sz="2000" i="0" smtClean="0">
                <a:solidFill>
                  <a:srgbClr val="000000"/>
                </a:solidFill>
                <a:effectLst/>
                <a:latin typeface="TimesNewRomanPSMT"/>
              </a:rPr>
              <a:t>dùng mặt phẳng z=0, ngoài ra x=0 và y=0.</a:t>
            </a:r>
            <a:endParaRPr lang="en-US" sz="2000" i="0" smtClean="0">
              <a:solidFill>
                <a:srgbClr val="000000"/>
              </a:solidFill>
              <a:effectLst/>
              <a:latin typeface="TimesNewRomanPSMT"/>
            </a:endParaRPr>
          </a:p>
          <a:p>
            <a:pPr marL="342900" indent="-342900">
              <a:lnSpc>
                <a:spcPct val="150000"/>
              </a:lnSpc>
              <a:buFont typeface="Wingdings" panose="05000000000000000000" pitchFamily="2" charset="2"/>
              <a:buChar char="q"/>
            </a:pPr>
            <a:r>
              <a:rPr lang="vi-VN" sz="2000" i="0" smtClean="0">
                <a:solidFill>
                  <a:srgbClr val="000000"/>
                </a:solidFill>
                <a:effectLst/>
                <a:latin typeface="TimesNewRomanPSMT"/>
              </a:rPr>
              <a:t>Ứng với mỗi mặt phẳng chiếu ta có một ma trận chiếu tương ứng.</a:t>
            </a:r>
            <a:endParaRPr lang="en-US" sz="2000" i="0" smtClean="0">
              <a:solidFill>
                <a:srgbClr val="000000"/>
              </a:solidFill>
              <a:effectLst/>
              <a:latin typeface="TimesNewRomanPSMT"/>
            </a:endParaRPr>
          </a:p>
          <a:p>
            <a:pPr marL="342900" indent="-342900">
              <a:lnSpc>
                <a:spcPct val="150000"/>
              </a:lnSpc>
              <a:buFont typeface="Wingdings" panose="05000000000000000000" pitchFamily="2" charset="2"/>
              <a:buChar char="q"/>
            </a:pPr>
            <a:r>
              <a:rPr lang="vi-VN" sz="2000" i="0" smtClean="0">
                <a:solidFill>
                  <a:srgbClr val="000000"/>
                </a:solidFill>
                <a:effectLst/>
                <a:latin typeface="TimesNewRomanPSMT"/>
              </a:rPr>
              <a:t>Thông thường người ta chỉ sử dụng một </a:t>
            </a:r>
            <a:r>
              <a:rPr lang="en-US" sz="2000" i="0" smtClean="0">
                <a:solidFill>
                  <a:srgbClr val="000000"/>
                </a:solidFill>
                <a:effectLst/>
                <a:latin typeface="TimesNewRomanPSMT"/>
              </a:rPr>
              <a:t>mặt phẳng để suy diễn ngược hình của một đối tượng</a:t>
            </a:r>
            <a:r>
              <a:rPr lang="vi-VN" sz="2000" i="0" smtClean="0">
                <a:solidFill>
                  <a:srgbClr val="000000"/>
                </a:solidFill>
                <a:effectLst/>
                <a:latin typeface="TimesNewRomanPSMT"/>
              </a:rPr>
              <a:t> như: hình chiếu bằng, đứng, cạnh.</a:t>
            </a:r>
            <a:endParaRPr lang="en-US" sz="200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6233014"/>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543</TotalTime>
  <Words>2182</Words>
  <Application>Microsoft Office PowerPoint</Application>
  <PresentationFormat>Widescreen</PresentationFormat>
  <Paragraphs>259</Paragraphs>
  <Slides>26</Slides>
  <Notes>26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26</vt:i4>
      </vt:variant>
    </vt:vector>
  </HeadingPairs>
  <TitlesOfParts>
    <vt:vector size="39" baseType="lpstr">
      <vt:lpstr>Arial</vt:lpstr>
      <vt:lpstr>Calibri</vt:lpstr>
      <vt:lpstr>Cambria Math</vt:lpstr>
      <vt:lpstr>Century Gothic</vt:lpstr>
      <vt:lpstr>SymbolMT</vt:lpstr>
      <vt:lpstr>Tahoma</vt:lpstr>
      <vt:lpstr>TimesNewRomanPS-BoldItalicMT</vt:lpstr>
      <vt:lpstr>TimesNewRomanPS-BoldMT</vt:lpstr>
      <vt:lpstr>TimesNewRomanPS-ItalicMT</vt:lpstr>
      <vt:lpstr>TimesNewRomanPSMT</vt:lpstr>
      <vt:lpstr>Wingdings</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altera</dc:creator>
  <cp:lastModifiedBy> </cp:lastModifiedBy>
  <cp:revision>26</cp:revision>
  <dcterms:created xsi:type="dcterms:W3CDTF">2019-01-13T14:26:01Z</dcterms:created>
  <dcterms:modified xsi:type="dcterms:W3CDTF">2019-02-02T14:59:25Z</dcterms:modified>
</cp:coreProperties>
</file>