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50"/>
  </p:notesMasterIdLst>
  <p:sldIdLst>
    <p:sldId id="257"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1171" autoAdjust="0"/>
  </p:normalViewPr>
  <p:slideViewPr>
    <p:cSldViewPr snapToGrid="0">
      <p:cViewPr varScale="1">
        <p:scale>
          <a:sx n="68" d="100"/>
          <a:sy n="68" d="100"/>
        </p:scale>
        <p:origin x="4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0B8AA6-8A76-408C-948F-27602E16498A}" type="datetimeFigureOut">
              <a:rPr lang="en-US" smtClean="0"/>
              <a:t>06/02/2019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FDE8F-43C6-423C-AA64-78C061BD70D1}" type="slidenum">
              <a:rPr lang="en-US" smtClean="0"/>
              <a:t>‹#›</a:t>
            </a:fld>
            <a:endParaRPr lang="en-US"/>
          </a:p>
        </p:txBody>
      </p:sp>
    </p:spTree>
    <p:extLst>
      <p:ext uri="{BB962C8B-B14F-4D97-AF65-F5344CB8AC3E}">
        <p14:creationId xmlns:p14="http://schemas.microsoft.com/office/powerpoint/2010/main" val="270496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i="0" kern="1200" smtClean="0">
                <a:solidFill>
                  <a:schemeClr val="tx1"/>
                </a:solidFill>
                <a:effectLst/>
                <a:latin typeface="+mn-lt"/>
                <a:ea typeface="+mn-ea"/>
                <a:cs typeface="+mn-cs"/>
              </a:rPr>
              <a:t>Xấp xỉ bán tông với ảnh màu: Ta lấy mỗi cell không phải là một đơn vị nữa mà là ba đơn vị</a:t>
            </a:r>
            <a:r>
              <a:rPr lang="en-US" sz="1200" i="0" kern="1200" smtClean="0">
                <a:solidFill>
                  <a:schemeClr val="tx1"/>
                </a:solidFill>
                <a:effectLst/>
                <a:latin typeface="+mn-lt"/>
                <a:ea typeface="+mn-ea"/>
                <a:cs typeface="+mn-cs"/>
              </a:rPr>
              <a:t> </a:t>
            </a:r>
            <a:r>
              <a:rPr lang="vi-VN" sz="1200" i="0" kern="1200" smtClean="0">
                <a:solidFill>
                  <a:schemeClr val="tx1"/>
                </a:solidFill>
                <a:effectLst/>
                <a:latin typeface="+mn-lt"/>
                <a:ea typeface="+mn-ea"/>
                <a:cs typeface="+mn-cs"/>
              </a:rPr>
              <a:t>nhỏ đặc trưng cho ba màu (Red, Green, Blue).</a:t>
            </a:r>
            <a:endParaRPr lang="en-US"/>
          </a:p>
        </p:txBody>
      </p:sp>
      <p:sp>
        <p:nvSpPr>
          <p:cNvPr id="4" name="Slide Number Placeholder 3"/>
          <p:cNvSpPr>
            <a:spLocks noGrp="1"/>
          </p:cNvSpPr>
          <p:nvPr>
            <p:ph type="sldNum" sz="quarter" idx="10"/>
          </p:nvPr>
        </p:nvSpPr>
        <p:spPr/>
        <p:txBody>
          <a:bodyPr/>
          <a:lstStyle/>
          <a:p>
            <a:fld id="{7C5FDE8F-43C6-423C-AA64-78C061BD70D1}" type="slidenum">
              <a:rPr lang="en-US" smtClean="0"/>
              <a:t>19</a:t>
            </a:fld>
            <a:endParaRPr lang="en-US"/>
          </a:p>
        </p:txBody>
      </p:sp>
    </p:spTree>
    <p:extLst>
      <p:ext uri="{BB962C8B-B14F-4D97-AF65-F5344CB8AC3E}">
        <p14:creationId xmlns:p14="http://schemas.microsoft.com/office/powerpoint/2010/main" val="848209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7C5FDE8F-43C6-423C-AA64-78C061BD70D1}" type="slidenum">
              <a:rPr lang="en-US" smtClean="0"/>
              <a:t>29</a:t>
            </a:fld>
            <a:endParaRPr lang="en-US"/>
          </a:p>
        </p:txBody>
      </p:sp>
    </p:spTree>
    <p:extLst>
      <p:ext uri="{BB962C8B-B14F-4D97-AF65-F5344CB8AC3E}">
        <p14:creationId xmlns:p14="http://schemas.microsoft.com/office/powerpoint/2010/main" val="347939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7C5FDE8F-43C6-423C-AA64-78C061BD70D1}" type="slidenum">
              <a:rPr lang="en-US" smtClean="0"/>
              <a:t>30</a:t>
            </a:fld>
            <a:endParaRPr lang="en-US"/>
          </a:p>
        </p:txBody>
      </p:sp>
    </p:spTree>
    <p:extLst>
      <p:ext uri="{BB962C8B-B14F-4D97-AF65-F5344CB8AC3E}">
        <p14:creationId xmlns:p14="http://schemas.microsoft.com/office/powerpoint/2010/main" val="2776639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mtClean="0"/>
              <a:t>HWB-Một mô hình màu dựa trên màu sắc trực quan hơn</a:t>
            </a:r>
            <a:endParaRPr lang="en-US" smtClean="0"/>
          </a:p>
        </p:txBody>
      </p:sp>
      <p:sp>
        <p:nvSpPr>
          <p:cNvPr id="4" name="Slide Number Placeholder 3"/>
          <p:cNvSpPr>
            <a:spLocks noGrp="1"/>
          </p:cNvSpPr>
          <p:nvPr>
            <p:ph type="sldNum" sz="quarter" idx="10"/>
          </p:nvPr>
        </p:nvSpPr>
        <p:spPr/>
        <p:txBody>
          <a:bodyPr/>
          <a:lstStyle/>
          <a:p>
            <a:fld id="{7C5FDE8F-43C6-423C-AA64-78C061BD70D1}" type="slidenum">
              <a:rPr lang="en-US" smtClean="0"/>
              <a:t>31</a:t>
            </a:fld>
            <a:endParaRPr lang="en-US"/>
          </a:p>
        </p:txBody>
      </p:sp>
    </p:spTree>
    <p:extLst>
      <p:ext uri="{BB962C8B-B14F-4D97-AF65-F5344CB8AC3E}">
        <p14:creationId xmlns:p14="http://schemas.microsoft.com/office/powerpoint/2010/main" val="3992566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7C5FDE8F-43C6-423C-AA64-78C061BD70D1}" type="slidenum">
              <a:rPr lang="en-US" smtClean="0"/>
              <a:t>32</a:t>
            </a:fld>
            <a:endParaRPr lang="en-US"/>
          </a:p>
        </p:txBody>
      </p:sp>
    </p:spTree>
    <p:extLst>
      <p:ext uri="{BB962C8B-B14F-4D97-AF65-F5344CB8AC3E}">
        <p14:creationId xmlns:p14="http://schemas.microsoft.com/office/powerpoint/2010/main" val="991987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7C5FDE8F-43C6-423C-AA64-78C061BD70D1}" type="slidenum">
              <a:rPr lang="en-US" smtClean="0"/>
              <a:t>33</a:t>
            </a:fld>
            <a:endParaRPr lang="en-US"/>
          </a:p>
        </p:txBody>
      </p:sp>
    </p:spTree>
    <p:extLst>
      <p:ext uri="{BB962C8B-B14F-4D97-AF65-F5344CB8AC3E}">
        <p14:creationId xmlns:p14="http://schemas.microsoft.com/office/powerpoint/2010/main" val="2039736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7C5FDE8F-43C6-423C-AA64-78C061BD70D1}" type="slidenum">
              <a:rPr lang="en-US" smtClean="0"/>
              <a:t>34</a:t>
            </a:fld>
            <a:endParaRPr lang="en-US"/>
          </a:p>
        </p:txBody>
      </p:sp>
    </p:spTree>
    <p:extLst>
      <p:ext uri="{BB962C8B-B14F-4D97-AF65-F5344CB8AC3E}">
        <p14:creationId xmlns:p14="http://schemas.microsoft.com/office/powerpoint/2010/main" val="2943576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7C5FDE8F-43C6-423C-AA64-78C061BD70D1}" type="slidenum">
              <a:rPr lang="en-US" smtClean="0"/>
              <a:t>35</a:t>
            </a:fld>
            <a:endParaRPr lang="en-US"/>
          </a:p>
        </p:txBody>
      </p:sp>
    </p:spTree>
    <p:extLst>
      <p:ext uri="{BB962C8B-B14F-4D97-AF65-F5344CB8AC3E}">
        <p14:creationId xmlns:p14="http://schemas.microsoft.com/office/powerpoint/2010/main" val="3053449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7C5FDE8F-43C6-423C-AA64-78C061BD70D1}" type="slidenum">
              <a:rPr lang="en-US" smtClean="0"/>
              <a:t>36</a:t>
            </a:fld>
            <a:endParaRPr lang="en-US"/>
          </a:p>
        </p:txBody>
      </p:sp>
    </p:spTree>
    <p:extLst>
      <p:ext uri="{BB962C8B-B14F-4D97-AF65-F5344CB8AC3E}">
        <p14:creationId xmlns:p14="http://schemas.microsoft.com/office/powerpoint/2010/main" val="2408333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7C5FDE8F-43C6-423C-AA64-78C061BD70D1}" type="slidenum">
              <a:rPr lang="en-US" smtClean="0"/>
              <a:t>37</a:t>
            </a:fld>
            <a:endParaRPr lang="en-US"/>
          </a:p>
        </p:txBody>
      </p:sp>
    </p:spTree>
    <p:extLst>
      <p:ext uri="{BB962C8B-B14F-4D97-AF65-F5344CB8AC3E}">
        <p14:creationId xmlns:p14="http://schemas.microsoft.com/office/powerpoint/2010/main" val="3408089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7C5FDE8F-43C6-423C-AA64-78C061BD70D1}" type="slidenum">
              <a:rPr lang="en-US" smtClean="0"/>
              <a:t>38</a:t>
            </a:fld>
            <a:endParaRPr lang="en-US"/>
          </a:p>
        </p:txBody>
      </p:sp>
    </p:spTree>
    <p:extLst>
      <p:ext uri="{BB962C8B-B14F-4D97-AF65-F5344CB8AC3E}">
        <p14:creationId xmlns:p14="http://schemas.microsoft.com/office/powerpoint/2010/main" val="2243184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i="0" kern="1200" smtClean="0">
                <a:solidFill>
                  <a:schemeClr val="tx1"/>
                </a:solidFill>
                <a:effectLst/>
                <a:latin typeface="+mn-lt"/>
                <a:ea typeface="+mn-ea"/>
                <a:cs typeface="+mn-cs"/>
              </a:rPr>
              <a:t>Để xác định điểm (x,y) là bật hay tắt, ta cần xác định vị trí điểm tương ứng với vị trí ma trận</a:t>
            </a:r>
            <a:r>
              <a:rPr lang="en-US" sz="1200" i="0" kern="1200" smtClean="0">
                <a:solidFill>
                  <a:schemeClr val="tx1"/>
                </a:solidFill>
                <a:effectLst/>
                <a:latin typeface="+mn-lt"/>
                <a:ea typeface="+mn-ea"/>
                <a:cs typeface="+mn-cs"/>
              </a:rPr>
              <a:t> </a:t>
            </a:r>
            <a:r>
              <a:rPr lang="vi-VN" sz="1200" i="0" kern="1200" smtClean="0">
                <a:solidFill>
                  <a:schemeClr val="tx1"/>
                </a:solidFill>
                <a:effectLst/>
                <a:latin typeface="+mn-lt"/>
                <a:ea typeface="+mn-ea"/>
                <a:cs typeface="+mn-cs"/>
              </a:rPr>
              <a:t>Dither để so sánh cường độ sáng trung bình S với giá trị đó trong ma trận. Nếu S&gt;Dij thì bật.</a:t>
            </a:r>
            <a:endParaRPr lang="en-US"/>
          </a:p>
        </p:txBody>
      </p:sp>
      <p:sp>
        <p:nvSpPr>
          <p:cNvPr id="4" name="Slide Number Placeholder 3"/>
          <p:cNvSpPr>
            <a:spLocks noGrp="1"/>
          </p:cNvSpPr>
          <p:nvPr>
            <p:ph type="sldNum" sz="quarter" idx="10"/>
          </p:nvPr>
        </p:nvSpPr>
        <p:spPr/>
        <p:txBody>
          <a:bodyPr/>
          <a:lstStyle/>
          <a:p>
            <a:fld id="{7C5FDE8F-43C6-423C-AA64-78C061BD70D1}" type="slidenum">
              <a:rPr lang="en-US" smtClean="0"/>
              <a:t>21</a:t>
            </a:fld>
            <a:endParaRPr lang="en-US"/>
          </a:p>
        </p:txBody>
      </p:sp>
    </p:spTree>
    <p:extLst>
      <p:ext uri="{BB962C8B-B14F-4D97-AF65-F5344CB8AC3E}">
        <p14:creationId xmlns:p14="http://schemas.microsoft.com/office/powerpoint/2010/main" val="1052491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7C5FDE8F-43C6-423C-AA64-78C061BD70D1}" type="slidenum">
              <a:rPr lang="en-US" smtClean="0"/>
              <a:t>39</a:t>
            </a:fld>
            <a:endParaRPr lang="en-US"/>
          </a:p>
        </p:txBody>
      </p:sp>
    </p:spTree>
    <p:extLst>
      <p:ext uri="{BB962C8B-B14F-4D97-AF65-F5344CB8AC3E}">
        <p14:creationId xmlns:p14="http://schemas.microsoft.com/office/powerpoint/2010/main" val="2676960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7C5FDE8F-43C6-423C-AA64-78C061BD70D1}" type="slidenum">
              <a:rPr lang="en-US" smtClean="0"/>
              <a:t>40</a:t>
            </a:fld>
            <a:endParaRPr lang="en-US"/>
          </a:p>
        </p:txBody>
      </p:sp>
    </p:spTree>
    <p:extLst>
      <p:ext uri="{BB962C8B-B14F-4D97-AF65-F5344CB8AC3E}">
        <p14:creationId xmlns:p14="http://schemas.microsoft.com/office/powerpoint/2010/main" val="516818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7C5FDE8F-43C6-423C-AA64-78C061BD70D1}" type="slidenum">
              <a:rPr lang="en-US" smtClean="0"/>
              <a:t>41</a:t>
            </a:fld>
            <a:endParaRPr lang="en-US"/>
          </a:p>
        </p:txBody>
      </p:sp>
    </p:spTree>
    <p:extLst>
      <p:ext uri="{BB962C8B-B14F-4D97-AF65-F5344CB8AC3E}">
        <p14:creationId xmlns:p14="http://schemas.microsoft.com/office/powerpoint/2010/main" val="2759115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7C5FDE8F-43C6-423C-AA64-78C061BD70D1}" type="slidenum">
              <a:rPr lang="en-US" smtClean="0"/>
              <a:t>42</a:t>
            </a:fld>
            <a:endParaRPr lang="en-US"/>
          </a:p>
        </p:txBody>
      </p:sp>
    </p:spTree>
    <p:extLst>
      <p:ext uri="{BB962C8B-B14F-4D97-AF65-F5344CB8AC3E}">
        <p14:creationId xmlns:p14="http://schemas.microsoft.com/office/powerpoint/2010/main" val="14754695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7C5FDE8F-43C6-423C-AA64-78C061BD70D1}" type="slidenum">
              <a:rPr lang="en-US" smtClean="0"/>
              <a:t>43</a:t>
            </a:fld>
            <a:endParaRPr lang="en-US"/>
          </a:p>
        </p:txBody>
      </p:sp>
    </p:spTree>
    <p:extLst>
      <p:ext uri="{BB962C8B-B14F-4D97-AF65-F5344CB8AC3E}">
        <p14:creationId xmlns:p14="http://schemas.microsoft.com/office/powerpoint/2010/main" val="1365942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7C5FDE8F-43C6-423C-AA64-78C061BD70D1}" type="slidenum">
              <a:rPr lang="en-US" smtClean="0"/>
              <a:t>44</a:t>
            </a:fld>
            <a:endParaRPr lang="en-US"/>
          </a:p>
        </p:txBody>
      </p:sp>
    </p:spTree>
    <p:extLst>
      <p:ext uri="{BB962C8B-B14F-4D97-AF65-F5344CB8AC3E}">
        <p14:creationId xmlns:p14="http://schemas.microsoft.com/office/powerpoint/2010/main" val="4191427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7C5FDE8F-43C6-423C-AA64-78C061BD70D1}" type="slidenum">
              <a:rPr lang="en-US" smtClean="0"/>
              <a:t>45</a:t>
            </a:fld>
            <a:endParaRPr lang="en-US"/>
          </a:p>
        </p:txBody>
      </p:sp>
    </p:spTree>
    <p:extLst>
      <p:ext uri="{BB962C8B-B14F-4D97-AF65-F5344CB8AC3E}">
        <p14:creationId xmlns:p14="http://schemas.microsoft.com/office/powerpoint/2010/main" val="113208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5FDE8F-43C6-423C-AA64-78C061BD70D1}" type="slidenum">
              <a:rPr lang="en-US" smtClean="0"/>
              <a:t>22</a:t>
            </a:fld>
            <a:endParaRPr lang="en-US"/>
          </a:p>
        </p:txBody>
      </p:sp>
    </p:spTree>
    <p:extLst>
      <p:ext uri="{BB962C8B-B14F-4D97-AF65-F5344CB8AC3E}">
        <p14:creationId xmlns:p14="http://schemas.microsoft.com/office/powerpoint/2010/main" val="1688389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5FDE8F-43C6-423C-AA64-78C061BD70D1}" type="slidenum">
              <a:rPr lang="en-US" smtClean="0"/>
              <a:t>23</a:t>
            </a:fld>
            <a:endParaRPr lang="en-US"/>
          </a:p>
        </p:txBody>
      </p:sp>
    </p:spTree>
    <p:extLst>
      <p:ext uri="{BB962C8B-B14F-4D97-AF65-F5344CB8AC3E}">
        <p14:creationId xmlns:p14="http://schemas.microsoft.com/office/powerpoint/2010/main" val="611785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mtClean="0"/>
              <a:t>Đường chéo chính của khối lập phương với sự cân bằng về số lượng từng</a:t>
            </a:r>
            <a:r>
              <a:rPr lang="en-US" smtClean="0"/>
              <a:t> </a:t>
            </a:r>
            <a:r>
              <a:rPr lang="vi-VN" smtClean="0"/>
              <a:t>màu gốc tương ứng với các mức độ xám với đen là (0,0,0) và trắng (1,1,1)</a:t>
            </a:r>
            <a:r>
              <a:rPr lang="en-US" smtClean="0"/>
              <a:t>.</a:t>
            </a:r>
          </a:p>
        </p:txBody>
      </p:sp>
      <p:sp>
        <p:nvSpPr>
          <p:cNvPr id="4" name="Slide Number Placeholder 3"/>
          <p:cNvSpPr>
            <a:spLocks noGrp="1"/>
          </p:cNvSpPr>
          <p:nvPr>
            <p:ph type="sldNum" sz="quarter" idx="10"/>
          </p:nvPr>
        </p:nvSpPr>
        <p:spPr/>
        <p:txBody>
          <a:bodyPr/>
          <a:lstStyle/>
          <a:p>
            <a:fld id="{7C5FDE8F-43C6-423C-AA64-78C061BD70D1}" type="slidenum">
              <a:rPr lang="en-US" smtClean="0"/>
              <a:t>24</a:t>
            </a:fld>
            <a:endParaRPr lang="en-US"/>
          </a:p>
        </p:txBody>
      </p:sp>
    </p:spTree>
    <p:extLst>
      <p:ext uri="{BB962C8B-B14F-4D97-AF65-F5344CB8AC3E}">
        <p14:creationId xmlns:p14="http://schemas.microsoft.com/office/powerpoint/2010/main" val="1829097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7C5FDE8F-43C6-423C-AA64-78C061BD70D1}" type="slidenum">
              <a:rPr lang="en-US" smtClean="0"/>
              <a:t>25</a:t>
            </a:fld>
            <a:endParaRPr lang="en-US"/>
          </a:p>
        </p:txBody>
      </p:sp>
    </p:spTree>
    <p:extLst>
      <p:ext uri="{BB962C8B-B14F-4D97-AF65-F5344CB8AC3E}">
        <p14:creationId xmlns:p14="http://schemas.microsoft.com/office/powerpoint/2010/main" val="3391001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7C5FDE8F-43C6-423C-AA64-78C061BD70D1}" type="slidenum">
              <a:rPr lang="en-US" smtClean="0"/>
              <a:t>26</a:t>
            </a:fld>
            <a:endParaRPr lang="en-US"/>
          </a:p>
        </p:txBody>
      </p:sp>
    </p:spTree>
    <p:extLst>
      <p:ext uri="{BB962C8B-B14F-4D97-AF65-F5344CB8AC3E}">
        <p14:creationId xmlns:p14="http://schemas.microsoft.com/office/powerpoint/2010/main" val="426854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7C5FDE8F-43C6-423C-AA64-78C061BD70D1}" type="slidenum">
              <a:rPr lang="en-US" smtClean="0"/>
              <a:t>27</a:t>
            </a:fld>
            <a:endParaRPr lang="en-US"/>
          </a:p>
        </p:txBody>
      </p:sp>
    </p:spTree>
    <p:extLst>
      <p:ext uri="{BB962C8B-B14F-4D97-AF65-F5344CB8AC3E}">
        <p14:creationId xmlns:p14="http://schemas.microsoft.com/office/powerpoint/2010/main" val="3498669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7C5FDE8F-43C6-423C-AA64-78C061BD70D1}" type="slidenum">
              <a:rPr lang="en-US" smtClean="0"/>
              <a:t>28</a:t>
            </a:fld>
            <a:endParaRPr lang="en-US"/>
          </a:p>
        </p:txBody>
      </p:sp>
    </p:spTree>
    <p:extLst>
      <p:ext uri="{BB962C8B-B14F-4D97-AF65-F5344CB8AC3E}">
        <p14:creationId xmlns:p14="http://schemas.microsoft.com/office/powerpoint/2010/main" val="3846646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smtClean="0"/>
              <a:t>06/02/2019</a:t>
            </a:fld>
            <a:endParaRPr lang="en-US"/>
          </a:p>
        </p:txBody>
      </p:sp>
      <p:sp>
        <p:nvSpPr>
          <p:cNvPr id="5" name="Footer Placeholder 4"/>
          <p:cNvSpPr>
            <a:spLocks noGrp="1"/>
          </p:cNvSpPr>
          <p:nvPr>
            <p:ph type="ftr" sz="quarter" idx="11"/>
          </p:nvPr>
        </p:nvSpPr>
        <p:spPr>
          <a:xfrm>
            <a:off x="1777464" y="6370430"/>
            <a:ext cx="4973915" cy="309201"/>
          </a:xfrm>
        </p:spPr>
        <p:txBody>
          <a:bodyPr/>
          <a:lstStyle/>
          <a:p>
            <a:r>
              <a:rPr lang="en-ZA" dirty="0"/>
              <a:t>Add Footer Here</a:t>
            </a:r>
            <a:endParaRPr lang="en-US" dirty="0"/>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smtClean="0"/>
              <a:pPr/>
              <a:t>06/02/2019</a:t>
            </a:fld>
            <a:endParaRPr lang="en-US"/>
          </a:p>
        </p:txBody>
      </p:sp>
      <p:sp>
        <p:nvSpPr>
          <p:cNvPr id="6" name="Footer Placeholder 5"/>
          <p:cNvSpPr>
            <a:spLocks noGrp="1"/>
          </p:cNvSpPr>
          <p:nvPr>
            <p:ph type="ftr" sz="quarter" idx="11"/>
          </p:nvPr>
        </p:nvSpPr>
        <p:spPr>
          <a:xfrm>
            <a:off x="1447382" y="6332578"/>
            <a:ext cx="5541004" cy="320931"/>
          </a:xfrm>
        </p:spPr>
        <p:txBody>
          <a:bodyPr/>
          <a:lstStyle/>
          <a:p>
            <a:r>
              <a:rPr lang="en-ZA" dirty="0"/>
              <a:t>Add Footer Here</a:t>
            </a:r>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a:bodyPr>
          <a:lstStyle>
            <a:lvl1pPr>
              <a:defRPr sz="24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400">
                <a:latin typeface="Arial" panose="020B0604020202020204" pitchFamily="34" charset="0"/>
                <a:cs typeface="Arial" panose="020B0604020202020204" pitchFamily="34" charset="0"/>
              </a:defRPr>
            </a:lvl4pPr>
            <a:lvl5pPr>
              <a:defRPr sz="24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smtClean="0"/>
              <a:t>06/02/2019</a:t>
            </a:fld>
            <a:endParaRPr lang="en-US"/>
          </a:p>
        </p:txBody>
      </p:sp>
      <p:sp>
        <p:nvSpPr>
          <p:cNvPr id="5" name="Footer Placeholder 4"/>
          <p:cNvSpPr>
            <a:spLocks noGrp="1"/>
          </p:cNvSpPr>
          <p:nvPr>
            <p:ph type="ftr" sz="quarter" idx="11"/>
          </p:nvPr>
        </p:nvSpPr>
        <p:spPr/>
        <p:txBody>
          <a:bodyPr/>
          <a:lstStyle/>
          <a:p>
            <a:r>
              <a:rPr lang="en-ZA" dirty="0"/>
              <a:t>Add Footer Here</a:t>
            </a:r>
            <a:endParaRPr lang="en-US" dirty="0"/>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 xmlns:a16="http://schemas.microsoft.com/office/drawing/2014/main" id="{C414FF1F-6558-4E39-87DB-276E44F5477C}"/>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smtClean="0"/>
              <a:t>06/02/2019</a:t>
            </a:fld>
            <a:endParaRPr lang="en-US"/>
          </a:p>
        </p:txBody>
      </p:sp>
      <p:sp>
        <p:nvSpPr>
          <p:cNvPr id="5" name="Footer Placeholder 4"/>
          <p:cNvSpPr>
            <a:spLocks noGrp="1"/>
          </p:cNvSpPr>
          <p:nvPr>
            <p:ph type="ftr" sz="quarter" idx="11"/>
          </p:nvPr>
        </p:nvSpPr>
        <p:spPr/>
        <p:txBody>
          <a:bodyPr/>
          <a:lstStyle/>
          <a:p>
            <a:r>
              <a:rPr lang="en-ZA" dirty="0"/>
              <a:t>Add Footer Here</a:t>
            </a:r>
            <a:endParaRPr lang="en-US" dirty="0"/>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58679" y="2168318"/>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202488-4139-4052-B998-251C9C912739}" type="datetimeFigureOut">
              <a:rPr lang="en-US" smtClean="0"/>
              <a:t>06/02/2019</a:t>
            </a:fld>
            <a:endParaRPr lang="en-US"/>
          </a:p>
        </p:txBody>
      </p:sp>
      <p:sp>
        <p:nvSpPr>
          <p:cNvPr id="6" name="Footer Placeholder 5"/>
          <p:cNvSpPr>
            <a:spLocks noGrp="1"/>
          </p:cNvSpPr>
          <p:nvPr>
            <p:ph type="ftr" sz="quarter" idx="11"/>
          </p:nvPr>
        </p:nvSpPr>
        <p:spPr/>
        <p:txBody>
          <a:bodyPr/>
          <a:lstStyle/>
          <a:p>
            <a:r>
              <a:rPr lang="en-ZA" dirty="0"/>
              <a:t>Add Footer Here</a:t>
            </a:r>
            <a:endParaRPr lang="en-US" dirty="0"/>
          </a:p>
        </p:txBody>
      </p:sp>
      <p:cxnSp>
        <p:nvCxnSpPr>
          <p:cNvPr id="9" name="Straight Connector 8">
            <a:extLst>
              <a:ext uri="{FF2B5EF4-FFF2-40B4-BE49-F238E27FC236}">
                <a16:creationId xmlns=""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 xmlns:a16="http://schemas.microsoft.com/office/drawing/2014/main" id="{2F96D46B-C1B8-46AB-87DF-61A8058B1F42}"/>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202488-4139-4052-B998-251C9C912739}" type="datetimeFigureOut">
              <a:rPr lang="en-US" smtClean="0"/>
              <a:t>06/02/2019</a:t>
            </a:fld>
            <a:endParaRPr lang="en-US"/>
          </a:p>
        </p:txBody>
      </p:sp>
      <p:sp>
        <p:nvSpPr>
          <p:cNvPr id="8" name="Footer Placeholder 7"/>
          <p:cNvSpPr>
            <a:spLocks noGrp="1"/>
          </p:cNvSpPr>
          <p:nvPr>
            <p:ph type="ftr" sz="quarter" idx="11"/>
          </p:nvPr>
        </p:nvSpPr>
        <p:spPr/>
        <p:txBody>
          <a:bodyPr/>
          <a:lstStyle/>
          <a:p>
            <a:r>
              <a:rPr lang="en-ZA" dirty="0"/>
              <a:t>Add Footer Here</a:t>
            </a:r>
            <a:endParaRPr lang="en-US" dirty="0"/>
          </a:p>
        </p:txBody>
      </p:sp>
      <p:cxnSp>
        <p:nvCxnSpPr>
          <p:cNvPr id="11" name="Straight Connector 10">
            <a:extLst>
              <a:ext uri="{FF2B5EF4-FFF2-40B4-BE49-F238E27FC236}">
                <a16:creationId xmlns=""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 xmlns:a16="http://schemas.microsoft.com/office/drawing/2014/main" id="{09471694-1220-4CFC-A31F-622E5D3DE2D5}"/>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smtClean="0"/>
              <a:t>06/02/2019</a:t>
            </a:fld>
            <a:endParaRPr lang="en-US"/>
          </a:p>
        </p:txBody>
      </p:sp>
      <p:sp>
        <p:nvSpPr>
          <p:cNvPr id="4" name="Footer Placeholder 3"/>
          <p:cNvSpPr>
            <a:spLocks noGrp="1"/>
          </p:cNvSpPr>
          <p:nvPr>
            <p:ph type="ftr" sz="quarter" idx="11"/>
          </p:nvPr>
        </p:nvSpPr>
        <p:spPr/>
        <p:txBody>
          <a:bodyPr/>
          <a:lstStyle/>
          <a:p>
            <a:r>
              <a:rPr lang="en-ZA" dirty="0"/>
              <a:t>Add Footer Here</a:t>
            </a:r>
            <a:endParaRPr lang="en-US" dirty="0"/>
          </a:p>
        </p:txBody>
      </p:sp>
      <p:cxnSp>
        <p:nvCxnSpPr>
          <p:cNvPr id="7" name="Straight Connector 6">
            <a:extLst>
              <a:ext uri="{FF2B5EF4-FFF2-40B4-BE49-F238E27FC236}">
                <a16:creationId xmlns=""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 xmlns:a16="http://schemas.microsoft.com/office/drawing/2014/main" id="{3DF0054B-B64C-418E-A1B8-428EE4A1DB50}"/>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smtClean="0"/>
              <a:t>06/02/2019</a:t>
            </a:fld>
            <a:endParaRPr lang="en-US"/>
          </a:p>
        </p:txBody>
      </p:sp>
      <p:sp>
        <p:nvSpPr>
          <p:cNvPr id="3" name="Footer Placeholder 2"/>
          <p:cNvSpPr>
            <a:spLocks noGrp="1"/>
          </p:cNvSpPr>
          <p:nvPr>
            <p:ph type="ftr" sz="quarter" idx="11"/>
          </p:nvPr>
        </p:nvSpPr>
        <p:spPr/>
        <p:txBody>
          <a:bodyPr/>
          <a:lstStyle/>
          <a:p>
            <a:r>
              <a:rPr lang="en-ZA" dirty="0"/>
              <a:t>Add Footer Here </a:t>
            </a:r>
            <a:endParaRPr lang="en-US" dirty="0"/>
          </a:p>
        </p:txBody>
      </p:sp>
    </p:spTree>
    <p:extLst>
      <p:ext uri="{BB962C8B-B14F-4D97-AF65-F5344CB8AC3E}">
        <p14:creationId xmlns:p14="http://schemas.microsoft.com/office/powerpoint/2010/main" val="3771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smtClean="0"/>
              <a:t>06/02/2019</a:t>
            </a:fld>
            <a:endParaRPr lang="en-US"/>
          </a:p>
        </p:txBody>
      </p:sp>
      <p:sp>
        <p:nvSpPr>
          <p:cNvPr id="6" name="Footer Placeholder 5"/>
          <p:cNvSpPr>
            <a:spLocks noGrp="1"/>
          </p:cNvSpPr>
          <p:nvPr>
            <p:ph type="ftr" sz="quarter" idx="11"/>
          </p:nvPr>
        </p:nvSpPr>
        <p:spPr/>
        <p:txBody>
          <a:bodyPr/>
          <a:lstStyle/>
          <a:p>
            <a:r>
              <a:rPr lang="en-ZA" dirty="0"/>
              <a:t>Add Footer Here</a:t>
            </a:r>
            <a:endParaRPr lang="en-US" dirty="0"/>
          </a:p>
        </p:txBody>
      </p:sp>
      <p:cxnSp>
        <p:nvCxnSpPr>
          <p:cNvPr id="9" name="Straight Connector 8">
            <a:extLst>
              <a:ext uri="{FF2B5EF4-FFF2-40B4-BE49-F238E27FC236}">
                <a16:creationId xmlns=""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 xmlns:a16="http://schemas.microsoft.com/office/drawing/2014/main" id="{1B74F78C-6D32-47C3-ABB2-6E7092A9C4A3}"/>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8165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smtClean="0"/>
              <a:t>06/02/2019</a:t>
            </a:fld>
            <a:endParaRPr lang="en-US"/>
          </a:p>
        </p:txBody>
      </p:sp>
      <p:sp>
        <p:nvSpPr>
          <p:cNvPr id="6" name="Footer Placeholder 5"/>
          <p:cNvSpPr>
            <a:spLocks noGrp="1"/>
          </p:cNvSpPr>
          <p:nvPr>
            <p:ph type="ftr" sz="quarter" idx="11"/>
          </p:nvPr>
        </p:nvSpPr>
        <p:spPr/>
        <p:txBody>
          <a:bodyPr/>
          <a:lstStyle/>
          <a:p>
            <a:r>
              <a:rPr lang="en-ZA" dirty="0"/>
              <a:t>Add Footer Here</a:t>
            </a:r>
            <a:endParaRPr lang="en-US" dirty="0"/>
          </a:p>
        </p:txBody>
      </p:sp>
      <p:cxnSp>
        <p:nvCxnSpPr>
          <p:cNvPr id="9" name="Straight Connector 8">
            <a:extLst>
              <a:ext uri="{FF2B5EF4-FFF2-40B4-BE49-F238E27FC236}">
                <a16:creationId xmlns=""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a:extLst>
              <a:ext uri="{FF2B5EF4-FFF2-40B4-BE49-F238E27FC236}">
                <a16:creationId xmlns=""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2" name="Text Placeholder 3">
            <a:extLst>
              <a:ext uri="{FF2B5EF4-FFF2-40B4-BE49-F238E27FC236}">
                <a16:creationId xmlns=""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13" name="Straight Connector 12">
            <a:extLst>
              <a:ext uri="{FF2B5EF4-FFF2-40B4-BE49-F238E27FC236}">
                <a16:creationId xmlns=""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a:extLst>
              <a:ext uri="{FF2B5EF4-FFF2-40B4-BE49-F238E27FC236}">
                <a16:creationId xmlns="" xmlns:a16="http://schemas.microsoft.com/office/drawing/2014/main" id="{2C1ABD52-D5FE-4FC2-8449-5DA0E52853E1}"/>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4270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screen">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smtClean="0"/>
              <a:pPr/>
              <a:t>06/02/2019</a:t>
            </a:fld>
            <a:endParaRPr lang="en-US"/>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ZA"/>
              <a:t>Add Footer Here</a:t>
            </a:r>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6" r:id="rId9"/>
    <p:sldLayoutId id="2147483693" r:id="rId10"/>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6.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6.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6.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6.sv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6.sv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6.sv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6.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6.sv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6.sv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8.gi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6.sv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6.sv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6.sv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6.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sv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jpeg"/><Relationship Id="rId7"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1294363" y="804519"/>
            <a:ext cx="9603275" cy="1049235"/>
          </a:xfrm>
        </p:spPr>
        <p:txBody>
          <a:bodyPr>
            <a:normAutofit/>
          </a:bodyPr>
          <a:lstStyle/>
          <a:p>
            <a:r>
              <a:rPr lang="vi-VN" b="1">
                <a:solidFill>
                  <a:srgbClr val="000000"/>
                </a:solidFill>
                <a:latin typeface="Arial-BoldMT"/>
              </a:rPr>
              <a:t>CHƯƠNG 6: MÀU SẮC TRONG ĐỒ </a:t>
            </a:r>
            <a:r>
              <a:rPr lang="vi-VN" b="1" smtClean="0">
                <a:solidFill>
                  <a:srgbClr val="000000"/>
                </a:solidFill>
                <a:latin typeface="Arial-BoldMT"/>
              </a:rPr>
              <a:t>HOẠ</a:t>
            </a:r>
            <a:endParaRPr lang="en-US" b="1"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1041289" y="1736332"/>
            <a:ext cx="10789639" cy="4158031"/>
          </a:xfrm>
        </p:spPr>
        <p:txBody>
          <a:bodyPr>
            <a:noAutofit/>
          </a:bodyPr>
          <a:lstStyle/>
          <a:p>
            <a:pPr lvl="0" algn="just">
              <a:lnSpc>
                <a:spcPct val="160000"/>
              </a:lnSpc>
              <a:spcBef>
                <a:spcPts val="0"/>
              </a:spcBef>
            </a:pPr>
            <a:r>
              <a:rPr lang="en-US" b="1" smtClean="0">
                <a:solidFill>
                  <a:srgbClr val="000000"/>
                </a:solidFill>
                <a:latin typeface="TimesNewRomanPS-BoldMT"/>
              </a:rPr>
              <a:t>6.1. ÁNH </a:t>
            </a:r>
            <a:r>
              <a:rPr lang="en-US" b="1">
                <a:solidFill>
                  <a:srgbClr val="000000"/>
                </a:solidFill>
                <a:latin typeface="TimesNewRomanPS-BoldMT"/>
              </a:rPr>
              <a:t>SÁNG VÀ MÀU SẮC (light and color</a:t>
            </a:r>
            <a:r>
              <a:rPr lang="en-US" b="1" smtClean="0">
                <a:solidFill>
                  <a:srgbClr val="000000"/>
                </a:solidFill>
                <a:latin typeface="TimesNewRomanPS-BoldMT"/>
              </a:rPr>
              <a:t>)</a:t>
            </a:r>
          </a:p>
          <a:p>
            <a:pPr lvl="0" algn="just">
              <a:lnSpc>
                <a:spcPct val="160000"/>
              </a:lnSpc>
              <a:spcBef>
                <a:spcPts val="0"/>
              </a:spcBef>
            </a:pPr>
            <a:r>
              <a:rPr lang="en-US" b="1" smtClean="0">
                <a:solidFill>
                  <a:srgbClr val="000000"/>
                </a:solidFill>
                <a:latin typeface="TimesNewRomanPS-BoldMT"/>
              </a:rPr>
              <a:t>6.1.1. </a:t>
            </a:r>
            <a:r>
              <a:rPr lang="en-US" b="1">
                <a:solidFill>
                  <a:srgbClr val="000000"/>
                </a:solidFill>
                <a:latin typeface="TimesNewRomanPS-BoldMT"/>
              </a:rPr>
              <a:t>Quan niệm về ánh </a:t>
            </a:r>
            <a:r>
              <a:rPr lang="en-US" b="1" smtClean="0">
                <a:solidFill>
                  <a:srgbClr val="000000"/>
                </a:solidFill>
                <a:latin typeface="TimesNewRomanPS-BoldMT"/>
              </a:rPr>
              <a:t>sang: </a:t>
            </a:r>
            <a:r>
              <a:rPr lang="vi-VN">
                <a:solidFill>
                  <a:srgbClr val="000000"/>
                </a:solidFill>
                <a:latin typeface="TimesNewRomanPSMT"/>
              </a:rPr>
              <a:t>Ánh sáng đem đến màu sắc cho con </a:t>
            </a:r>
            <a:r>
              <a:rPr lang="vi-VN" smtClean="0">
                <a:solidFill>
                  <a:srgbClr val="000000"/>
                </a:solidFill>
                <a:latin typeface="TimesNewRomanPSMT"/>
              </a:rPr>
              <a:t>người</a:t>
            </a:r>
            <a:endParaRPr lang="en-US" smtClean="0">
              <a:solidFill>
                <a:srgbClr val="000000"/>
              </a:solidFill>
              <a:latin typeface="TimesNewRomanPSMT"/>
            </a:endParaRPr>
          </a:p>
          <a:p>
            <a:pPr lvl="0">
              <a:lnSpc>
                <a:spcPct val="160000"/>
              </a:lnSpc>
              <a:spcBef>
                <a:spcPts val="0"/>
              </a:spcBef>
            </a:pPr>
            <a:r>
              <a:rPr lang="vi-VN">
                <a:solidFill>
                  <a:srgbClr val="000000"/>
                </a:solidFill>
                <a:latin typeface="TimesNewRomanPSMT"/>
              </a:rPr>
              <a:t>Màu sắc là cảm giác mà nó xảy ra khi có năng lượng của ánh sáng, xuất hiện trên võng </a:t>
            </a:r>
            <a:r>
              <a:rPr lang="vi-VN" smtClean="0">
                <a:solidFill>
                  <a:srgbClr val="000000"/>
                </a:solidFill>
                <a:latin typeface="TimesNewRomanPSMT"/>
              </a:rPr>
              <a:t>mạc</a:t>
            </a:r>
            <a:r>
              <a:rPr lang="en-US" smtClean="0">
                <a:solidFill>
                  <a:srgbClr val="000000"/>
                </a:solidFill>
                <a:latin typeface="TimesNewRomanPSMT"/>
              </a:rPr>
              <a:t> </a:t>
            </a:r>
            <a:r>
              <a:rPr lang="vi-VN" smtClean="0">
                <a:solidFill>
                  <a:srgbClr val="000000"/>
                </a:solidFill>
                <a:latin typeface="TimesNewRomanPSMT"/>
              </a:rPr>
              <a:t>và </a:t>
            </a:r>
            <a:r>
              <a:rPr lang="vi-VN">
                <a:solidFill>
                  <a:srgbClr val="000000"/>
                </a:solidFill>
                <a:latin typeface="TimesNewRomanPSMT"/>
              </a:rPr>
              <a:t>nhận biết được nhờ não</a:t>
            </a:r>
            <a:r>
              <a:rPr lang="vi-VN" smtClean="0">
                <a:solidFill>
                  <a:srgbClr val="000000"/>
                </a:solidFill>
                <a:latin typeface="TimesNewRomanPSMT"/>
              </a:rPr>
              <a:t>.</a:t>
            </a:r>
            <a:endParaRPr lang="en-US" smtClean="0">
              <a:solidFill>
                <a:srgbClr val="000000"/>
              </a:solidFill>
              <a:latin typeface="TimesNewRomanPSMT"/>
            </a:endParaRPr>
          </a:p>
          <a:p>
            <a:pPr lvl="0">
              <a:lnSpc>
                <a:spcPct val="160000"/>
              </a:lnSpc>
              <a:spcBef>
                <a:spcPts val="0"/>
              </a:spcBef>
            </a:pPr>
            <a:r>
              <a:rPr lang="vi-VN" smtClean="0">
                <a:solidFill>
                  <a:srgbClr val="000000"/>
                </a:solidFill>
                <a:latin typeface="TimesNewRomanPSMT"/>
              </a:rPr>
              <a:t>Nguyên </a:t>
            </a:r>
            <a:r>
              <a:rPr lang="vi-VN">
                <a:solidFill>
                  <a:srgbClr val="000000"/>
                </a:solidFill>
                <a:latin typeface="TimesNewRomanPSMT"/>
              </a:rPr>
              <a:t>tắc của ánh sáng dựa trên hai góc </a:t>
            </a:r>
            <a:r>
              <a:rPr lang="vi-VN" smtClean="0">
                <a:solidFill>
                  <a:srgbClr val="000000"/>
                </a:solidFill>
                <a:latin typeface="TimesNewRomanPSMT"/>
              </a:rPr>
              <a:t>độ</a:t>
            </a:r>
            <a:r>
              <a:rPr lang="en-US" smtClean="0">
                <a:solidFill>
                  <a:srgbClr val="000000"/>
                </a:solidFill>
                <a:latin typeface="TimesNewRomanPSMT"/>
              </a:rPr>
              <a:t>: </a:t>
            </a:r>
          </a:p>
          <a:p>
            <a:pPr lvl="1">
              <a:lnSpc>
                <a:spcPct val="160000"/>
              </a:lnSpc>
              <a:spcBef>
                <a:spcPts val="0"/>
              </a:spcBef>
            </a:pPr>
            <a:r>
              <a:rPr lang="vi-VN" smtClean="0">
                <a:solidFill>
                  <a:srgbClr val="000000"/>
                </a:solidFill>
                <a:latin typeface="TimesNewRomanPSMT"/>
              </a:rPr>
              <a:t>Vật </a:t>
            </a:r>
            <a:r>
              <a:rPr lang="vi-VN">
                <a:solidFill>
                  <a:srgbClr val="000000"/>
                </a:solidFill>
                <a:latin typeface="TimesNewRomanPSMT"/>
              </a:rPr>
              <a:t>lý </a:t>
            </a:r>
            <a:r>
              <a:rPr lang="en-US">
                <a:solidFill>
                  <a:srgbClr val="000000"/>
                </a:solidFill>
                <a:latin typeface="TimesNewRomanPSMT"/>
              </a:rPr>
              <a:t>-</a:t>
            </a:r>
            <a:r>
              <a:rPr lang="vi-VN" smtClean="0">
                <a:solidFill>
                  <a:srgbClr val="000000"/>
                </a:solidFill>
                <a:latin typeface="TimesNewRomanPSMT"/>
              </a:rPr>
              <a:t> physics</a:t>
            </a:r>
            <a:endParaRPr lang="en-US" smtClean="0">
              <a:solidFill>
                <a:srgbClr val="000000"/>
              </a:solidFill>
              <a:latin typeface="TimesNewRomanPSMT"/>
            </a:endParaRPr>
          </a:p>
          <a:p>
            <a:pPr lvl="1">
              <a:lnSpc>
                <a:spcPct val="160000"/>
              </a:lnSpc>
              <a:spcBef>
                <a:spcPts val="0"/>
              </a:spcBef>
            </a:pPr>
            <a:r>
              <a:rPr lang="vi-VN" smtClean="0">
                <a:solidFill>
                  <a:srgbClr val="000000"/>
                </a:solidFill>
                <a:latin typeface="TimesNewRomanPSMT"/>
              </a:rPr>
              <a:t>Sinh </a:t>
            </a:r>
            <a:r>
              <a:rPr lang="vi-VN">
                <a:solidFill>
                  <a:srgbClr val="000000"/>
                </a:solidFill>
                <a:latin typeface="TimesNewRomanPSMT"/>
              </a:rPr>
              <a:t>lý - </a:t>
            </a:r>
            <a:r>
              <a:rPr lang="vi-VN" smtClean="0">
                <a:solidFill>
                  <a:srgbClr val="000000"/>
                </a:solidFill>
                <a:latin typeface="TimesNewRomanPSMT"/>
              </a:rPr>
              <a:t>physiology</a:t>
            </a:r>
            <a:endParaRPr lang="en-US" dirty="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209429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lstStyle/>
          <a:p>
            <a:r>
              <a:rPr lang="en-US" b="1">
                <a:solidFill>
                  <a:srgbClr val="000000"/>
                </a:solidFill>
                <a:latin typeface="TimesNewRomanPS-BoldMT"/>
              </a:rPr>
              <a:t>6.1. ÁNH SÁNG VÀ MÀU </a:t>
            </a:r>
            <a:r>
              <a:rPr lang="en-US" b="1" smtClean="0">
                <a:solidFill>
                  <a:srgbClr val="000000"/>
                </a:solidFill>
                <a:latin typeface="TimesNewRomanPS-BoldMT"/>
              </a:rPr>
              <a:t>SẮC (Tt)</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8"/>
            <a:ext cx="7661236" cy="2465972"/>
          </a:xfrm>
        </p:spPr>
        <p:txBody>
          <a:bodyPr>
            <a:noAutofit/>
          </a:bodyPr>
          <a:lstStyle/>
          <a:p>
            <a:pPr lvl="0">
              <a:lnSpc>
                <a:spcPct val="160000"/>
              </a:lnSpc>
              <a:spcBef>
                <a:spcPts val="0"/>
              </a:spcBef>
            </a:pPr>
            <a:r>
              <a:rPr lang="en-US" sz="2000" b="1" smtClean="0"/>
              <a:t>6.1.4. </a:t>
            </a:r>
            <a:r>
              <a:rPr lang="vi-VN" sz="2000" b="1">
                <a:solidFill>
                  <a:srgbClr val="000000"/>
                </a:solidFill>
                <a:latin typeface="TimesNewRomanPS-BoldMT"/>
              </a:rPr>
              <a:t>Các đặc trưng cơ bản của ánh </a:t>
            </a:r>
            <a:r>
              <a:rPr lang="vi-VN" sz="2000" b="1" smtClean="0">
                <a:solidFill>
                  <a:srgbClr val="000000"/>
                </a:solidFill>
                <a:latin typeface="TimesNewRomanPS-BoldMT"/>
              </a:rPr>
              <a:t>sáng</a:t>
            </a:r>
            <a:endParaRPr lang="en-US" sz="2000" smtClean="0">
              <a:solidFill>
                <a:srgbClr val="000000"/>
              </a:solidFill>
              <a:latin typeface="TimesNewRomanPS-BoldMT"/>
            </a:endParaRPr>
          </a:p>
          <a:p>
            <a:pPr lvl="0" algn="just">
              <a:lnSpc>
                <a:spcPct val="160000"/>
              </a:lnSpc>
              <a:spcBef>
                <a:spcPts val="0"/>
              </a:spcBef>
            </a:pPr>
            <a:r>
              <a:rPr lang="vi-VN" sz="2000"/>
              <a:t>Ánh sáng có thể được mô tả bằng ba thuật </a:t>
            </a:r>
            <a:r>
              <a:rPr lang="vi-VN" sz="2000" smtClean="0"/>
              <a:t>ngữ:</a:t>
            </a:r>
            <a:endParaRPr lang="en-US" sz="2000" smtClean="0"/>
          </a:p>
          <a:p>
            <a:pPr lvl="0" algn="just">
              <a:lnSpc>
                <a:spcPct val="160000"/>
              </a:lnSpc>
              <a:spcBef>
                <a:spcPts val="0"/>
              </a:spcBef>
            </a:pPr>
            <a:r>
              <a:rPr lang="vi-VN" sz="2000" b="1" smtClean="0"/>
              <a:t>Độ </a:t>
            </a:r>
            <a:r>
              <a:rPr lang="vi-VN" sz="2000" b="1"/>
              <a:t>sáng (Lightness): </a:t>
            </a:r>
            <a:r>
              <a:rPr lang="vi-VN" sz="2000"/>
              <a:t>dựa vào tính chất vật lý của nó, hay còn gọi là tính phát </a:t>
            </a:r>
            <a:r>
              <a:rPr lang="vi-VN" sz="2000" smtClean="0"/>
              <a:t>s</a:t>
            </a:r>
            <a:r>
              <a:rPr lang="en-US" sz="2000"/>
              <a:t>á</a:t>
            </a:r>
            <a:r>
              <a:rPr lang="vi-VN" sz="2000" smtClean="0"/>
              <a:t>ng</a:t>
            </a:r>
            <a:r>
              <a:rPr lang="en-US" sz="2000" smtClean="0"/>
              <a:t> </a:t>
            </a:r>
            <a:r>
              <a:rPr lang="vi-VN" sz="2000" smtClean="0"/>
              <a:t>(brightness</a:t>
            </a:r>
            <a:r>
              <a:rPr lang="vi-VN" sz="2000"/>
              <a:t>). Tính phát sáng đo lường năng lượng toàn phần trong ánh sáng. </a:t>
            </a:r>
            <a:endParaRPr lang="en-US" sz="2000"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0028262" y="206686"/>
            <a:ext cx="1122450" cy="1122450"/>
          </a:xfrm>
          <a:prstGeom prst="rect">
            <a:avLst/>
          </a:prstGeom>
        </p:spPr>
      </p:pic>
      <p:pic>
        <p:nvPicPr>
          <p:cNvPr id="5" name="Picture 4"/>
          <p:cNvPicPr>
            <a:picLocks noChangeAspect="1"/>
          </p:cNvPicPr>
          <p:nvPr/>
        </p:nvPicPr>
        <p:blipFill>
          <a:blip r:embed="rId5"/>
          <a:stretch>
            <a:fillRect/>
          </a:stretch>
        </p:blipFill>
        <p:spPr>
          <a:xfrm>
            <a:off x="8420100" y="1550038"/>
            <a:ext cx="3771900" cy="2200275"/>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 xmlns:a16="http://schemas.microsoft.com/office/drawing/2014/main" id="{C3C0199F-A274-44C6-BF37-784A855E6EEA}"/>
                  </a:ext>
                </a:extLst>
              </p:cNvPr>
              <p:cNvSpPr txBox="1">
                <a:spLocks/>
              </p:cNvSpPr>
              <p:nvPr/>
            </p:nvSpPr>
            <p:spPr>
              <a:xfrm>
                <a:off x="765313" y="4236912"/>
                <a:ext cx="10756127" cy="1868467"/>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4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400" kern="120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400" kern="120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lnSpc>
                    <a:spcPct val="160000"/>
                  </a:lnSpc>
                  <a:spcBef>
                    <a:spcPts val="0"/>
                  </a:spcBef>
                </a:pPr>
                <a:r>
                  <a:rPr lang="vi-VN" sz="2000" smtClean="0"/>
                  <a:t>Nó </a:t>
                </a:r>
                <a:r>
                  <a:rPr lang="vi-VN" sz="2000"/>
                  <a:t>tỷ lệ với diện </a:t>
                </a:r>
                <a:r>
                  <a:rPr lang="vi-VN" sz="2000" smtClean="0"/>
                  <a:t>tích</a:t>
                </a:r>
                <a:r>
                  <a:rPr lang="en-US" sz="2000" smtClean="0"/>
                  <a:t> </a:t>
                </a:r>
                <a:r>
                  <a:rPr lang="vi-VN" sz="2000" smtClean="0"/>
                  <a:t>giới </a:t>
                </a:r>
                <a:r>
                  <a:rPr lang="vi-VN" sz="2000"/>
                  <a:t>hạn bởi P(</a:t>
                </a:r>
                <a:r>
                  <a:rPr lang="el-GR" sz="2000"/>
                  <a:t>λ) </a:t>
                </a:r>
                <a:r>
                  <a:rPr lang="vi-VN" sz="2000"/>
                  <a:t>và trục </a:t>
                </a:r>
                <a:r>
                  <a:rPr lang="el-GR" sz="2000"/>
                  <a:t>λ </a:t>
                </a:r>
                <a:r>
                  <a:rPr lang="vi-VN" sz="2000"/>
                  <a:t>trong dãy 400 đến 700 nm. </a:t>
                </a:r>
                <a:r>
                  <a:rPr lang="vi-VN" sz="2000" smtClean="0"/>
                  <a:t>Diện </a:t>
                </a:r>
                <a:r>
                  <a:rPr lang="vi-VN" sz="2000"/>
                  <a:t>tích này được tính như </a:t>
                </a:r>
                <a:r>
                  <a:rPr lang="vi-VN" sz="2000" smtClean="0"/>
                  <a:t>sau</a:t>
                </a:r>
                <a:r>
                  <a:rPr lang="en-US" sz="2000" smtClean="0"/>
                  <a:t>: </a:t>
                </a:r>
                <a14:m>
                  <m:oMath xmlns:m="http://schemas.openxmlformats.org/officeDocument/2006/math">
                    <m:nary>
                      <m:naryPr>
                        <m:limLoc m:val="undOvr"/>
                        <m:ctrlPr>
                          <a:rPr lang="en-US" sz="2000" i="1" smtClean="0">
                            <a:latin typeface="Cambria Math" panose="02040503050406030204" pitchFamily="18" charset="0"/>
                          </a:rPr>
                        </m:ctrlPr>
                      </m:naryPr>
                      <m:sub>
                        <m:r>
                          <m:rPr>
                            <m:brk m:alnAt="24"/>
                          </m:rPr>
                          <a:rPr lang="en-US" sz="2000" i="1" smtClean="0">
                            <a:latin typeface="Cambria Math" panose="02040503050406030204" pitchFamily="18" charset="0"/>
                            <a:ea typeface="Cambria Math" panose="02040503050406030204" pitchFamily="18" charset="0"/>
                          </a:rPr>
                          <m:t>𝜆</m:t>
                        </m:r>
                      </m:sub>
                      <m:sup/>
                      <m:e>
                        <m:r>
                          <a:rPr lang="en-US" sz="2000" i="1" smtClean="0">
                            <a:latin typeface="Cambria Math" panose="02040503050406030204" pitchFamily="18" charset="0"/>
                          </a:rPr>
                          <m:t>𝑃</m:t>
                        </m:r>
                        <m:d>
                          <m:dPr>
                            <m:ctrlPr>
                              <a:rPr lang="en-US" sz="2000" i="1" smtClean="0">
                                <a:latin typeface="Cambria Math" panose="02040503050406030204" pitchFamily="18" charset="0"/>
                              </a:rPr>
                            </m:ctrlPr>
                          </m:dPr>
                          <m:e>
                            <m:r>
                              <a:rPr lang="en-US" sz="2000" i="1" smtClean="0">
                                <a:latin typeface="Cambria Math" panose="02040503050406030204" pitchFamily="18" charset="0"/>
                                <a:ea typeface="Cambria Math" panose="02040503050406030204" pitchFamily="18" charset="0"/>
                              </a:rPr>
                              <m:t>𝜆</m:t>
                            </m:r>
                          </m:e>
                        </m:d>
                        <m:r>
                          <a:rPr lang="en-US" sz="2000" i="1" smtClean="0">
                            <a:latin typeface="Cambria Math" panose="02040503050406030204" pitchFamily="18" charset="0"/>
                            <a:ea typeface="Cambria Math" panose="02040503050406030204" pitchFamily="18" charset="0"/>
                          </a:rPr>
                          <m:t>𝑑</m:t>
                        </m:r>
                        <m:r>
                          <a:rPr lang="en-US" sz="2000" i="1" smtClean="0">
                            <a:latin typeface="Cambria Math" panose="02040503050406030204" pitchFamily="18" charset="0"/>
                            <a:ea typeface="Cambria Math" panose="02040503050406030204" pitchFamily="18" charset="0"/>
                          </a:rPr>
                          <m:t>𝜆</m:t>
                        </m:r>
                      </m:e>
                    </m:nary>
                  </m:oMath>
                </a14:m>
                <a:endParaRPr lang="en-US" sz="2000" smtClean="0">
                  <a:solidFill>
                    <a:srgbClr val="000000"/>
                  </a:solidFill>
                  <a:latin typeface="TimesNewRomanPSMT"/>
                </a:endParaRPr>
              </a:p>
              <a:p>
                <a:pPr algn="just">
                  <a:lnSpc>
                    <a:spcPct val="160000"/>
                  </a:lnSpc>
                  <a:spcBef>
                    <a:spcPts val="0"/>
                  </a:spcBef>
                </a:pPr>
                <a:r>
                  <a:rPr lang="vi-VN" sz="2000">
                    <a:solidFill>
                      <a:srgbClr val="000000"/>
                    </a:solidFill>
                    <a:latin typeface="TimesNewRomanPSMT"/>
                  </a:rPr>
                  <a:t>Tính phát sáng càng cao, thì độ sáng càng sáng hơn đối với người quan </a:t>
                </a:r>
                <a:r>
                  <a:rPr lang="vi-VN" sz="2000" smtClean="0">
                    <a:solidFill>
                      <a:srgbClr val="000000"/>
                    </a:solidFill>
                    <a:latin typeface="TimesNewRomanPSMT"/>
                  </a:rPr>
                  <a:t>sát</a:t>
                </a:r>
                <a:endParaRPr lang="en-US" sz="2000" smtClean="0">
                  <a:solidFill>
                    <a:srgbClr val="000000"/>
                  </a:solidFill>
                  <a:latin typeface="TimesNewRomanPSMT"/>
                </a:endParaRPr>
              </a:p>
            </p:txBody>
          </p:sp>
        </mc:Choice>
        <mc:Fallback xmlns="">
          <p:sp>
            <p:nvSpPr>
              <p:cNvPr id="6" name="Content Placeholder 2">
                <a:extLst>
                  <a:ext uri="{FF2B5EF4-FFF2-40B4-BE49-F238E27FC236}">
                    <a16:creationId xmlns:a16="http://schemas.microsoft.com/office/drawing/2014/main" xmlns="" id="{C3C0199F-A274-44C6-BF37-784A855E6EEA}"/>
                  </a:ext>
                </a:extLst>
              </p:cNvPr>
              <p:cNvSpPr txBox="1">
                <a:spLocks noRot="1" noChangeAspect="1" noMove="1" noResize="1" noEditPoints="1" noAdjustHandles="1" noChangeArrowheads="1" noChangeShapeType="1" noTextEdit="1"/>
              </p:cNvSpPr>
              <p:nvPr/>
            </p:nvSpPr>
            <p:spPr>
              <a:xfrm>
                <a:off x="765313" y="4236912"/>
                <a:ext cx="10756127" cy="1868467"/>
              </a:xfrm>
              <a:prstGeom prst="rect">
                <a:avLst/>
              </a:prstGeom>
              <a:blipFill rotWithShape="0">
                <a:blip r:embed="rId6"/>
                <a:stretch>
                  <a:fillRect l="-510" r="-567"/>
                </a:stretch>
              </a:blipFill>
            </p:spPr>
            <p:txBody>
              <a:bodyPr/>
              <a:lstStyle/>
              <a:p>
                <a:r>
                  <a:rPr lang="en-US">
                    <a:noFill/>
                  </a:rPr>
                  <a:t> </a:t>
                </a:r>
              </a:p>
            </p:txBody>
          </p:sp>
        </mc:Fallback>
      </mc:AlternateContent>
    </p:spTree>
    <p:extLst>
      <p:ext uri="{BB962C8B-B14F-4D97-AF65-F5344CB8AC3E}">
        <p14:creationId xmlns:p14="http://schemas.microsoft.com/office/powerpoint/2010/main" val="383140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fade">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lstStyle/>
          <a:p>
            <a:r>
              <a:rPr lang="en-US" b="1">
                <a:solidFill>
                  <a:srgbClr val="000000"/>
                </a:solidFill>
                <a:latin typeface="TimesNewRomanPS-BoldMT"/>
              </a:rPr>
              <a:t>6.1. ÁNH SÁNG VÀ MÀU </a:t>
            </a:r>
            <a:r>
              <a:rPr lang="en-US" b="1" smtClean="0">
                <a:solidFill>
                  <a:srgbClr val="000000"/>
                </a:solidFill>
                <a:latin typeface="TimesNewRomanPS-BoldMT"/>
              </a:rPr>
              <a:t>SẮC (Tt)</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8"/>
            <a:ext cx="7661236" cy="2465972"/>
          </a:xfrm>
        </p:spPr>
        <p:txBody>
          <a:bodyPr>
            <a:noAutofit/>
          </a:bodyPr>
          <a:lstStyle/>
          <a:p>
            <a:pPr lvl="0">
              <a:lnSpc>
                <a:spcPct val="160000"/>
              </a:lnSpc>
              <a:spcBef>
                <a:spcPts val="0"/>
              </a:spcBef>
            </a:pPr>
            <a:r>
              <a:rPr lang="en-US" sz="2000" b="1" smtClean="0"/>
              <a:t>6.1.4. </a:t>
            </a:r>
            <a:r>
              <a:rPr lang="vi-VN" sz="2000" b="1">
                <a:solidFill>
                  <a:srgbClr val="000000"/>
                </a:solidFill>
                <a:latin typeface="TimesNewRomanPS-BoldMT"/>
              </a:rPr>
              <a:t>Các đặc trưng cơ bản của ánh </a:t>
            </a:r>
            <a:r>
              <a:rPr lang="vi-VN" sz="2000" b="1" smtClean="0">
                <a:solidFill>
                  <a:srgbClr val="000000"/>
                </a:solidFill>
                <a:latin typeface="TimesNewRomanPS-BoldMT"/>
              </a:rPr>
              <a:t>sáng</a:t>
            </a:r>
            <a:endParaRPr lang="en-US" sz="2000" smtClean="0">
              <a:solidFill>
                <a:srgbClr val="000000"/>
              </a:solidFill>
              <a:latin typeface="TimesNewRomanPS-BoldMT"/>
            </a:endParaRPr>
          </a:p>
          <a:p>
            <a:pPr lvl="0" algn="just">
              <a:lnSpc>
                <a:spcPct val="160000"/>
              </a:lnSpc>
              <a:spcBef>
                <a:spcPts val="0"/>
              </a:spcBef>
            </a:pPr>
            <a:r>
              <a:rPr lang="vi-VN" sz="2000" b="1" smtClean="0"/>
              <a:t>Độ </a:t>
            </a:r>
            <a:r>
              <a:rPr lang="vi-VN" sz="2000" b="1"/>
              <a:t>bão hoà (Saturation): </a:t>
            </a:r>
            <a:r>
              <a:rPr lang="vi-VN" sz="2000"/>
              <a:t>mô tả mức độ chói lọi của ánh </a:t>
            </a:r>
            <a:r>
              <a:rPr lang="vi-VN" sz="2000" smtClean="0"/>
              <a:t>sáng.</a:t>
            </a:r>
            <a:endParaRPr lang="en-US" sz="2000" smtClean="0"/>
          </a:p>
          <a:p>
            <a:pPr lvl="0">
              <a:lnSpc>
                <a:spcPct val="160000"/>
              </a:lnSpc>
              <a:spcBef>
                <a:spcPts val="0"/>
              </a:spcBef>
            </a:pPr>
            <a:r>
              <a:rPr lang="vi-VN" sz="2000" smtClean="0"/>
              <a:t>Ví </a:t>
            </a:r>
            <a:r>
              <a:rPr lang="vi-VN" sz="2000"/>
              <a:t>dụ hai ánh sáng màu </a:t>
            </a:r>
            <a:r>
              <a:rPr lang="vi-VN" sz="2000" smtClean="0"/>
              <a:t>đỏ</a:t>
            </a:r>
            <a:r>
              <a:rPr lang="en-US" sz="2000" smtClean="0"/>
              <a:t> </a:t>
            </a:r>
            <a:r>
              <a:rPr lang="vi-VN" sz="2000" smtClean="0"/>
              <a:t>có </a:t>
            </a:r>
            <a:r>
              <a:rPr lang="vi-VN" sz="2000"/>
              <a:t>thể khác nhau ở tính phát sáng/độ sáng và chúng có thể khác nhau ở mức độ chói lọi (ví </a:t>
            </a:r>
            <a:r>
              <a:rPr lang="vi-VN" sz="2000" smtClean="0"/>
              <a:t>dụ</a:t>
            </a:r>
            <a:r>
              <a:rPr lang="en-US" sz="2000" smtClean="0"/>
              <a:t> </a:t>
            </a:r>
            <a:r>
              <a:rPr lang="vi-VN" sz="2000" smtClean="0"/>
              <a:t>màu </a:t>
            </a:r>
            <a:r>
              <a:rPr lang="vi-VN" sz="2000"/>
              <a:t>đỏ tươi/bão hoà khác với màu đỏ tái/ không bão hoà). </a:t>
            </a:r>
            <a:endParaRPr lang="en-US" sz="2000"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0028262" y="206686"/>
            <a:ext cx="1122450" cy="1122450"/>
          </a:xfrm>
          <a:prstGeom prst="rect">
            <a:avLst/>
          </a:prstGeom>
        </p:spPr>
      </p:pic>
      <p:pic>
        <p:nvPicPr>
          <p:cNvPr id="5" name="Picture 4"/>
          <p:cNvPicPr>
            <a:picLocks noChangeAspect="1"/>
          </p:cNvPicPr>
          <p:nvPr/>
        </p:nvPicPr>
        <p:blipFill>
          <a:blip r:embed="rId5"/>
          <a:stretch>
            <a:fillRect/>
          </a:stretch>
        </p:blipFill>
        <p:spPr>
          <a:xfrm>
            <a:off x="8420100" y="1550038"/>
            <a:ext cx="3771900" cy="2200275"/>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 xmlns:a16="http://schemas.microsoft.com/office/drawing/2014/main" id="{C3C0199F-A274-44C6-BF37-784A855E6EEA}"/>
                  </a:ext>
                </a:extLst>
              </p:cNvPr>
              <p:cNvSpPr txBox="1">
                <a:spLocks/>
              </p:cNvSpPr>
              <p:nvPr/>
            </p:nvSpPr>
            <p:spPr>
              <a:xfrm>
                <a:off x="765313" y="4016011"/>
                <a:ext cx="10756127" cy="92175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4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400" kern="120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400" kern="120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0" algn="just">
                  <a:lnSpc>
                    <a:spcPct val="160000"/>
                  </a:lnSpc>
                  <a:spcBef>
                    <a:spcPts val="0"/>
                  </a:spcBef>
                </a:pPr>
                <a:r>
                  <a:rPr lang="vi-VN" sz="2000" smtClean="0"/>
                  <a:t>Chúng ta </a:t>
                </a:r>
                <a:r>
                  <a:rPr lang="vi-VN" sz="2000"/>
                  <a:t>có</a:t>
                </a:r>
                <a:r>
                  <a:rPr lang="vi-VN" sz="2000" smtClean="0"/>
                  <a:t>:</a:t>
                </a:r>
                <a:r>
                  <a:rPr lang="en-US" sz="2000">
                    <a:solidFill>
                      <a:srgbClr val="000000"/>
                    </a:solidFill>
                    <a:latin typeface="TimesNewRomanPSMT"/>
                  </a:rPr>
                  <a:t> </a:t>
                </a:r>
                <a14:m>
                  <m:oMath xmlns:m="http://schemas.openxmlformats.org/officeDocument/2006/math">
                    <m:r>
                      <a:rPr lang="en-US" sz="2000" b="0" i="1" smtClean="0">
                        <a:solidFill>
                          <a:srgbClr val="000000"/>
                        </a:solidFill>
                        <a:latin typeface="Cambria Math" panose="02040503050406030204" pitchFamily="18" charset="0"/>
                      </a:rPr>
                      <m:t>Độ </m:t>
                    </m:r>
                    <m:r>
                      <a:rPr lang="en-US" sz="2000" b="0" i="1" smtClean="0">
                        <a:solidFill>
                          <a:srgbClr val="000000"/>
                        </a:solidFill>
                        <a:latin typeface="Cambria Math" panose="02040503050406030204" pitchFamily="18" charset="0"/>
                      </a:rPr>
                      <m:t>𝑏</m:t>
                    </m:r>
                    <m:r>
                      <a:rPr lang="en-US" sz="2000" b="0" i="1" smtClean="0">
                        <a:solidFill>
                          <a:srgbClr val="000000"/>
                        </a:solidFill>
                        <a:latin typeface="Cambria Math" panose="02040503050406030204" pitchFamily="18" charset="0"/>
                      </a:rPr>
                      <m:t>ã</m:t>
                    </m:r>
                    <m:r>
                      <a:rPr lang="en-US" sz="2000" b="0" i="1" smtClean="0">
                        <a:solidFill>
                          <a:srgbClr val="000000"/>
                        </a:solidFill>
                        <a:latin typeface="Cambria Math" panose="02040503050406030204" pitchFamily="18" charset="0"/>
                      </a:rPr>
                      <m:t>𝑜</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h</m:t>
                    </m:r>
                    <m:r>
                      <a:rPr lang="en-US" sz="2000" b="0" i="1" smtClean="0">
                        <a:solidFill>
                          <a:srgbClr val="000000"/>
                        </a:solidFill>
                        <a:latin typeface="Cambria Math" panose="02040503050406030204" pitchFamily="18" charset="0"/>
                      </a:rPr>
                      <m:t>ò</m:t>
                    </m:r>
                    <m:r>
                      <a:rPr lang="en-US" sz="2000" b="0" i="1" smtClean="0">
                        <a:solidFill>
                          <a:srgbClr val="000000"/>
                        </a:solidFill>
                        <a:latin typeface="Cambria Math" panose="02040503050406030204" pitchFamily="18" charset="0"/>
                      </a:rPr>
                      <m:t>𝑎</m:t>
                    </m:r>
                    <m:r>
                      <a:rPr lang="en-US" sz="2000" b="0" i="1" smtClean="0">
                        <a:solidFill>
                          <a:srgbClr val="000000"/>
                        </a:solidFill>
                        <a:latin typeface="Cambria Math" panose="02040503050406030204" pitchFamily="18" charset="0"/>
                      </a:rPr>
                      <m:t>= </m:t>
                    </m:r>
                    <m:f>
                      <m:fPr>
                        <m:ctrlPr>
                          <a:rPr lang="en-US" sz="2000" b="0" i="1" smtClean="0">
                            <a:solidFill>
                              <a:srgbClr val="000000"/>
                            </a:solidFill>
                            <a:latin typeface="Cambria Math" panose="02040503050406030204" pitchFamily="18" charset="0"/>
                          </a:rPr>
                        </m:ctrlPr>
                      </m:fPr>
                      <m:num>
                        <m:r>
                          <a:rPr lang="en-US" sz="2000" b="0" i="1" smtClean="0">
                            <a:solidFill>
                              <a:srgbClr val="000000"/>
                            </a:solidFill>
                            <a:latin typeface="Cambria Math" panose="02040503050406030204" pitchFamily="18" charset="0"/>
                          </a:rPr>
                          <m:t>𝑚</m:t>
                        </m:r>
                        <m:r>
                          <a:rPr lang="en-US" sz="2000" b="0" i="1" smtClean="0">
                            <a:solidFill>
                              <a:srgbClr val="000000"/>
                            </a:solidFill>
                            <a:latin typeface="Cambria Math" panose="02040503050406030204" pitchFamily="18" charset="0"/>
                          </a:rPr>
                          <m:t>à</m:t>
                        </m:r>
                        <m:r>
                          <a:rPr lang="en-US" sz="2000" b="0" i="1" smtClean="0">
                            <a:solidFill>
                              <a:srgbClr val="000000"/>
                            </a:solidFill>
                            <a:latin typeface="Cambria Math" panose="02040503050406030204" pitchFamily="18" charset="0"/>
                          </a:rPr>
                          <m:t>𝑢</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𝑡</m:t>
                        </m:r>
                        <m:r>
                          <a:rPr lang="en-US" sz="2000" b="0" i="1" smtClean="0">
                            <a:solidFill>
                              <a:srgbClr val="000000"/>
                            </a:solidFill>
                            <a:latin typeface="Cambria Math" panose="02040503050406030204" pitchFamily="18" charset="0"/>
                          </a:rPr>
                          <m:t>ươ</m:t>
                        </m:r>
                        <m:r>
                          <a:rPr lang="en-US" sz="2000" b="0" i="1" smtClean="0">
                            <a:solidFill>
                              <a:srgbClr val="000000"/>
                            </a:solidFill>
                            <a:latin typeface="Cambria Math" panose="02040503050406030204" pitchFamily="18" charset="0"/>
                          </a:rPr>
                          <m:t>𝑖</m:t>
                        </m:r>
                      </m:num>
                      <m:den>
                        <m:r>
                          <a:rPr lang="en-US" sz="2000" b="0" i="1" smtClean="0">
                            <a:solidFill>
                              <a:srgbClr val="000000"/>
                            </a:solidFill>
                            <a:latin typeface="Cambria Math" panose="02040503050406030204" pitchFamily="18" charset="0"/>
                          </a:rPr>
                          <m:t>𝑚</m:t>
                        </m:r>
                        <m:r>
                          <a:rPr lang="en-US" sz="2000" b="0" i="1" smtClean="0">
                            <a:solidFill>
                              <a:srgbClr val="000000"/>
                            </a:solidFill>
                            <a:latin typeface="Cambria Math" panose="02040503050406030204" pitchFamily="18" charset="0"/>
                          </a:rPr>
                          <m:t>à</m:t>
                        </m:r>
                        <m:r>
                          <a:rPr lang="en-US" sz="2000" b="0" i="1" smtClean="0">
                            <a:solidFill>
                              <a:srgbClr val="000000"/>
                            </a:solidFill>
                            <a:latin typeface="Cambria Math" panose="02040503050406030204" pitchFamily="18" charset="0"/>
                          </a:rPr>
                          <m:t>𝑢</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𝑡</m:t>
                        </m:r>
                        <m:r>
                          <a:rPr lang="en-US" sz="2000" b="0" i="1" smtClean="0">
                            <a:solidFill>
                              <a:srgbClr val="000000"/>
                            </a:solidFill>
                            <a:latin typeface="Cambria Math" panose="02040503050406030204" pitchFamily="18" charset="0"/>
                          </a:rPr>
                          <m:t>ươ</m:t>
                        </m:r>
                        <m:r>
                          <a:rPr lang="en-US" sz="2000" b="0" i="1" smtClean="0">
                            <a:solidFill>
                              <a:srgbClr val="000000"/>
                            </a:solidFill>
                            <a:latin typeface="Cambria Math" panose="02040503050406030204" pitchFamily="18" charset="0"/>
                          </a:rPr>
                          <m:t>𝑖</m:t>
                        </m:r>
                        <m: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𝑚</m:t>
                        </m:r>
                        <m:r>
                          <a:rPr lang="en-US" sz="2000" b="0" i="1" smtClean="0">
                            <a:solidFill>
                              <a:srgbClr val="000000"/>
                            </a:solidFill>
                            <a:latin typeface="Cambria Math" panose="02040503050406030204" pitchFamily="18" charset="0"/>
                          </a:rPr>
                          <m:t>à</m:t>
                        </m:r>
                        <m:r>
                          <a:rPr lang="en-US" sz="2000" b="0" i="1" smtClean="0">
                            <a:solidFill>
                              <a:srgbClr val="000000"/>
                            </a:solidFill>
                            <a:latin typeface="Cambria Math" panose="02040503050406030204" pitchFamily="18" charset="0"/>
                          </a:rPr>
                          <m:t>𝑢</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𝑡𝑟</m:t>
                        </m:r>
                        <m:r>
                          <a:rPr lang="en-US" sz="2000" b="0" i="1" smtClean="0">
                            <a:solidFill>
                              <a:srgbClr val="000000"/>
                            </a:solidFill>
                            <a:latin typeface="Cambria Math" panose="02040503050406030204" pitchFamily="18" charset="0"/>
                          </a:rPr>
                          <m:t>ắ</m:t>
                        </m:r>
                        <m:r>
                          <a:rPr lang="en-US" sz="2000" b="0" i="1" smtClean="0">
                            <a:solidFill>
                              <a:srgbClr val="000000"/>
                            </a:solidFill>
                            <a:latin typeface="Cambria Math" panose="02040503050406030204" pitchFamily="18" charset="0"/>
                          </a:rPr>
                          <m:t>𝑛𝑔</m:t>
                        </m:r>
                      </m:den>
                    </m:f>
                  </m:oMath>
                </a14:m>
                <a:endParaRPr lang="en-US" sz="2000"/>
              </a:p>
            </p:txBody>
          </p:sp>
        </mc:Choice>
        <mc:Fallback xmlns="">
          <p:sp>
            <p:nvSpPr>
              <p:cNvPr id="6" name="Content Placeholder 2">
                <a:extLst>
                  <a:ext uri="{FF2B5EF4-FFF2-40B4-BE49-F238E27FC236}">
                    <a16:creationId xmlns:a16="http://schemas.microsoft.com/office/drawing/2014/main" xmlns="" id="{C3C0199F-A274-44C6-BF37-784A855E6EEA}"/>
                  </a:ext>
                </a:extLst>
              </p:cNvPr>
              <p:cNvSpPr txBox="1">
                <a:spLocks noRot="1" noChangeAspect="1" noMove="1" noResize="1" noEditPoints="1" noAdjustHandles="1" noChangeArrowheads="1" noChangeShapeType="1" noTextEdit="1"/>
              </p:cNvSpPr>
              <p:nvPr/>
            </p:nvSpPr>
            <p:spPr>
              <a:xfrm>
                <a:off x="765313" y="4016011"/>
                <a:ext cx="10756127" cy="921750"/>
              </a:xfrm>
              <a:prstGeom prst="rect">
                <a:avLst/>
              </a:prstGeom>
              <a:blipFill rotWithShape="0">
                <a:blip r:embed="rId6"/>
                <a:stretch>
                  <a:fillRect l="-510"/>
                </a:stretch>
              </a:blipFill>
            </p:spPr>
            <p:txBody>
              <a:bodyPr/>
              <a:lstStyle/>
              <a:p>
                <a:r>
                  <a:rPr lang="en-US">
                    <a:noFill/>
                  </a:rPr>
                  <a:t> </a:t>
                </a:r>
              </a:p>
            </p:txBody>
          </p:sp>
        </mc:Fallback>
      </mc:AlternateContent>
    </p:spTree>
    <p:extLst>
      <p:ext uri="{BB962C8B-B14F-4D97-AF65-F5344CB8AC3E}">
        <p14:creationId xmlns:p14="http://schemas.microsoft.com/office/powerpoint/2010/main" val="420499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lstStyle/>
          <a:p>
            <a:r>
              <a:rPr lang="en-US" b="1" smtClean="0">
                <a:solidFill>
                  <a:srgbClr val="000000"/>
                </a:solidFill>
                <a:latin typeface="TimesNewRomanPS-BoldMT"/>
              </a:rPr>
              <a:t>6.2. </a:t>
            </a:r>
            <a:r>
              <a:rPr lang="en-US" b="1">
                <a:solidFill>
                  <a:srgbClr val="000000"/>
                </a:solidFill>
                <a:latin typeface="TimesNewRomanPS-BoldMT"/>
              </a:rPr>
              <a:t>ÁNH SÁNG </a:t>
            </a:r>
            <a:r>
              <a:rPr lang="en-US" b="1" smtClean="0">
                <a:solidFill>
                  <a:srgbClr val="000000"/>
                </a:solidFill>
                <a:latin typeface="TimesNewRomanPS-BoldMT"/>
              </a:rPr>
              <a:t>ĐƠN SẮC</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2" y="1550038"/>
            <a:ext cx="10924939" cy="4020768"/>
          </a:xfrm>
        </p:spPr>
        <p:txBody>
          <a:bodyPr>
            <a:noAutofit/>
          </a:bodyPr>
          <a:lstStyle/>
          <a:p>
            <a:pPr lvl="0">
              <a:lnSpc>
                <a:spcPct val="160000"/>
              </a:lnSpc>
              <a:spcBef>
                <a:spcPts val="0"/>
              </a:spcBef>
            </a:pPr>
            <a:r>
              <a:rPr lang="vi-VN" sz="2000"/>
              <a:t>Không cảm nhận được các sắc màu khác như vàng, đỏ, tím… khi quan sát trên màn hình</a:t>
            </a:r>
            <a:br>
              <a:rPr lang="vi-VN" sz="2000"/>
            </a:br>
            <a:r>
              <a:rPr lang="vi-VN" sz="2000"/>
              <a:t>đen </a:t>
            </a:r>
            <a:r>
              <a:rPr lang="vi-VN" sz="2000" smtClean="0"/>
              <a:t>trắng</a:t>
            </a:r>
            <a:r>
              <a:rPr lang="en-US" sz="2000" smtClean="0"/>
              <a:t>. </a:t>
            </a:r>
            <a:r>
              <a:rPr lang="vi-VN" sz="2000" smtClean="0"/>
              <a:t>Định </a:t>
            </a:r>
            <a:r>
              <a:rPr lang="vi-VN" sz="2000"/>
              <a:t>lượng là thuộc tính duy nhất của các tia sáng đơn sắc và về mặt vật lý nó được </a:t>
            </a:r>
            <a:r>
              <a:rPr lang="vi-VN" sz="2000" smtClean="0"/>
              <a:t>tính</a:t>
            </a:r>
            <a:r>
              <a:rPr lang="en-US" sz="2000" smtClean="0"/>
              <a:t> </a:t>
            </a:r>
            <a:r>
              <a:rPr lang="vi-VN" sz="2000" smtClean="0"/>
              <a:t>bằng </a:t>
            </a:r>
            <a:r>
              <a:rPr lang="vi-VN" sz="2000"/>
              <a:t>năng lượng của tia sáng được mô tả cường độ (intensity) hay độ chiếu sáng </a:t>
            </a:r>
            <a:r>
              <a:rPr lang="vi-VN" sz="2000" smtClean="0"/>
              <a:t>(luminance).</a:t>
            </a:r>
            <a:r>
              <a:rPr lang="en-US" sz="2000" smtClean="0"/>
              <a:t>  </a:t>
            </a:r>
            <a:r>
              <a:rPr lang="vi-VN" sz="2000" smtClean="0"/>
              <a:t>Dưới </a:t>
            </a:r>
            <a:r>
              <a:rPr lang="vi-VN" sz="2000"/>
              <a:t>góc độ cảm nhận về mặt tâm lý thì cường độ của tia sáng chính là độ sáng của </a:t>
            </a:r>
            <a:r>
              <a:rPr lang="vi-VN" sz="2000" smtClean="0"/>
              <a:t>vật</a:t>
            </a:r>
            <a:r>
              <a:rPr lang="en-US" sz="2000" smtClean="0"/>
              <a:t> </a:t>
            </a:r>
            <a:r>
              <a:rPr lang="vi-VN" sz="2000" smtClean="0"/>
              <a:t>(brighness)</a:t>
            </a:r>
            <a:r>
              <a:rPr lang="en-US" sz="2000" smtClean="0"/>
              <a:t>.</a:t>
            </a:r>
          </a:p>
          <a:p>
            <a:pPr lvl="0">
              <a:lnSpc>
                <a:spcPct val="160000"/>
              </a:lnSpc>
              <a:spcBef>
                <a:spcPts val="0"/>
              </a:spcBef>
            </a:pPr>
            <a:r>
              <a:rPr lang="vi-VN" sz="2000" smtClean="0"/>
              <a:t>Sử </a:t>
            </a:r>
            <a:r>
              <a:rPr lang="vi-VN" sz="2000"/>
              <a:t>dụng phổ kế - photometer để đo độ sáng thấp nhất (min) và cao nhất (max) của màn</a:t>
            </a:r>
            <a:br>
              <a:rPr lang="vi-VN" sz="2000"/>
            </a:br>
            <a:r>
              <a:rPr lang="vi-VN" sz="2000"/>
              <a:t>hình. Và đó là khoảng </a:t>
            </a:r>
            <a:r>
              <a:rPr lang="vi-VN" sz="2000" smtClean="0"/>
              <a:t>động.</a:t>
            </a:r>
            <a:r>
              <a:rPr lang="en-US" sz="2000" smtClean="0"/>
              <a:t> </a:t>
            </a:r>
            <a:r>
              <a:rPr lang="vi-VN" sz="2000" smtClean="0"/>
              <a:t>Khoảng </a:t>
            </a:r>
            <a:r>
              <a:rPr lang="vi-VN" sz="2000"/>
              <a:t>cường độ nhận giá trị min là I0, đến max là 1.0. Làm thế nào để thể hiện được </a:t>
            </a:r>
            <a:r>
              <a:rPr lang="vi-VN" sz="2000" smtClean="0"/>
              <a:t>256</a:t>
            </a:r>
            <a:r>
              <a:rPr lang="en-US" sz="2000" smtClean="0"/>
              <a:t> </a:t>
            </a:r>
            <a:r>
              <a:rPr lang="vi-VN" sz="2000" smtClean="0"/>
              <a:t>mức </a:t>
            </a:r>
            <a:r>
              <a:rPr lang="vi-VN" sz="2000"/>
              <a:t>xám khác nhau</a:t>
            </a:r>
            <a:r>
              <a:rPr lang="vi-VN" sz="2000" smtClean="0"/>
              <a:t>?</a:t>
            </a:r>
            <a:endParaRPr lang="en-US" sz="2000"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428747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lstStyle/>
          <a:p>
            <a:r>
              <a:rPr lang="en-US" b="1" smtClean="0">
                <a:solidFill>
                  <a:srgbClr val="000000"/>
                </a:solidFill>
                <a:latin typeface="TimesNewRomanPS-BoldMT"/>
              </a:rPr>
              <a:t>6.2. </a:t>
            </a:r>
            <a:r>
              <a:rPr lang="en-US" b="1">
                <a:solidFill>
                  <a:srgbClr val="000000"/>
                </a:solidFill>
                <a:latin typeface="TimesNewRomanPS-BoldMT"/>
              </a:rPr>
              <a:t>ÁNH SÁNG </a:t>
            </a:r>
            <a:r>
              <a:rPr lang="en-US" b="1" smtClean="0">
                <a:solidFill>
                  <a:srgbClr val="000000"/>
                </a:solidFill>
                <a:latin typeface="TimesNewRomanPS-BoldMT"/>
              </a:rPr>
              <a:t>ĐƠN SẮC</a:t>
            </a:r>
            <a:endParaRPr lang="en-US" b="1" cap="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2" y="1550038"/>
                <a:ext cx="10924939" cy="4020768"/>
              </a:xfrm>
            </p:spPr>
            <p:txBody>
              <a:bodyPr>
                <a:noAutofit/>
              </a:bodyPr>
              <a:lstStyle/>
              <a:p>
                <a:pPr lvl="0">
                  <a:lnSpc>
                    <a:spcPct val="160000"/>
                  </a:lnSpc>
                  <a:spcBef>
                    <a:spcPts val="0"/>
                  </a:spcBef>
                </a:pPr>
                <a:r>
                  <a:rPr lang="en-US" sz="2000" b="1" smtClean="0"/>
                  <a:t>6.2.1. </a:t>
                </a:r>
                <a:r>
                  <a:rPr lang="vi-VN" sz="2000" b="1" smtClean="0"/>
                  <a:t>Cường </a:t>
                </a:r>
                <a:r>
                  <a:rPr lang="vi-VN" sz="2000" b="1"/>
                  <a:t>độ sáng và cách </a:t>
                </a:r>
                <a:r>
                  <a:rPr lang="vi-VN" sz="2000" b="1" smtClean="0"/>
                  <a:t>tính</a:t>
                </a:r>
                <a:endParaRPr lang="en-US" sz="2000" b="1" smtClean="0"/>
              </a:p>
              <a:p>
                <a:pPr lvl="0">
                  <a:lnSpc>
                    <a:spcPct val="160000"/>
                  </a:lnSpc>
                  <a:spcBef>
                    <a:spcPts val="0"/>
                  </a:spcBef>
                </a:pPr>
                <a:r>
                  <a:rPr lang="vi-VN" sz="2000"/>
                  <a:t>Cường độ của nguồn sáng sẽ thay đổi trong khoảng từ 0 đến 1: 0 qui ước cho màu đen và 1</a:t>
                </a:r>
                <a:br>
                  <a:rPr lang="vi-VN" sz="2000"/>
                </a:br>
                <a:r>
                  <a:rPr lang="vi-VN" sz="2000"/>
                  <a:t>cho màu trắng</a:t>
                </a:r>
                <a:r>
                  <a:rPr lang="vi-VN" sz="2000" smtClean="0"/>
                  <a:t>.</a:t>
                </a:r>
                <a:r>
                  <a:rPr lang="en-US" sz="2000" smtClean="0"/>
                  <a:t> K</a:t>
                </a:r>
                <a:r>
                  <a:rPr lang="vi-VN" sz="2000" smtClean="0"/>
                  <a:t>hoảng </a:t>
                </a:r>
                <a:r>
                  <a:rPr lang="vi-VN" sz="2000"/>
                  <a:t>tăng của cường độ sáng sẽ phân chia theo hàm </a:t>
                </a:r>
                <a:r>
                  <a:rPr lang="vi-VN" sz="2000" smtClean="0"/>
                  <a:t>logarit</a:t>
                </a:r>
                <a:r>
                  <a:rPr lang="en-US" sz="2000" smtClean="0"/>
                  <a:t>.</a:t>
                </a:r>
              </a:p>
              <a:p>
                <a:pPr lvl="0">
                  <a:lnSpc>
                    <a:spcPct val="160000"/>
                  </a:lnSpc>
                  <a:spcBef>
                    <a:spcPts val="0"/>
                  </a:spcBef>
                </a:pPr>
                <a:r>
                  <a:rPr lang="vi-VN" sz="2000" smtClean="0"/>
                  <a:t>I</a:t>
                </a:r>
                <a:r>
                  <a:rPr lang="vi-VN" sz="2000" baseline="-25000" smtClean="0"/>
                  <a:t>0</a:t>
                </a:r>
                <a:r>
                  <a:rPr lang="vi-VN" sz="2000" smtClean="0"/>
                  <a:t> </a:t>
                </a:r>
                <a:r>
                  <a:rPr lang="vi-VN" sz="2000"/>
                  <a:t>= I</a:t>
                </a:r>
                <a:r>
                  <a:rPr lang="vi-VN" sz="2000" baseline="-25000"/>
                  <a:t>0</a:t>
                </a:r>
                <a:r>
                  <a:rPr lang="vi-VN" sz="2000"/>
                  <a:t> , I</a:t>
                </a:r>
                <a:r>
                  <a:rPr lang="vi-VN" sz="2000" baseline="-25000"/>
                  <a:t>1</a:t>
                </a:r>
                <a:r>
                  <a:rPr lang="vi-VN" sz="2000"/>
                  <a:t> = </a:t>
                </a:r>
                <a:r>
                  <a:rPr lang="vi-VN" sz="2000" smtClean="0"/>
                  <a:t>rI</a:t>
                </a:r>
                <a:r>
                  <a:rPr lang="vi-VN" sz="2000" baseline="-25000" smtClean="0"/>
                  <a:t>0</a:t>
                </a:r>
                <a:r>
                  <a:rPr lang="vi-VN" sz="2000" smtClean="0"/>
                  <a:t> </a:t>
                </a:r>
                <a:r>
                  <a:rPr lang="vi-VN" sz="2000"/>
                  <a:t>, I</a:t>
                </a:r>
                <a:r>
                  <a:rPr lang="vi-VN" sz="2000" baseline="-25000"/>
                  <a:t>2</a:t>
                </a:r>
                <a:r>
                  <a:rPr lang="vi-VN" sz="2000"/>
                  <a:t> = </a:t>
                </a:r>
                <a:r>
                  <a:rPr lang="vi-VN" sz="2000" smtClean="0"/>
                  <a:t>rI</a:t>
                </a:r>
                <a:r>
                  <a:rPr lang="vi-VN" sz="2000" baseline="-25000" smtClean="0"/>
                  <a:t>1</a:t>
                </a:r>
                <a:r>
                  <a:rPr lang="vi-VN" sz="2000" smtClean="0"/>
                  <a:t> </a:t>
                </a:r>
                <a:r>
                  <a:rPr lang="vi-VN" sz="2000"/>
                  <a:t>= </a:t>
                </a:r>
                <a:r>
                  <a:rPr lang="vi-VN" sz="2000" smtClean="0"/>
                  <a:t>r</a:t>
                </a:r>
                <a:r>
                  <a:rPr lang="vi-VN" sz="2000" baseline="30000" smtClean="0"/>
                  <a:t>2</a:t>
                </a:r>
                <a:r>
                  <a:rPr lang="vi-VN" sz="2000" smtClean="0"/>
                  <a:t>I</a:t>
                </a:r>
                <a:r>
                  <a:rPr lang="vi-VN" sz="2000" baseline="-25000" smtClean="0"/>
                  <a:t>0</a:t>
                </a:r>
                <a:r>
                  <a:rPr lang="vi-VN" sz="2000" smtClean="0"/>
                  <a:t> </a:t>
                </a:r>
                <a:r>
                  <a:rPr lang="vi-VN" sz="2000"/>
                  <a:t>, ... , I</a:t>
                </a:r>
                <a:r>
                  <a:rPr lang="vi-VN" sz="2000" baseline="-25000"/>
                  <a:t>255</a:t>
                </a:r>
                <a:r>
                  <a:rPr lang="vi-VN" sz="2000"/>
                  <a:t> = </a:t>
                </a:r>
                <a:r>
                  <a:rPr lang="vi-VN" sz="2000" smtClean="0"/>
                  <a:t>r</a:t>
                </a:r>
                <a:r>
                  <a:rPr lang="vi-VN" sz="2000" baseline="30000" smtClean="0"/>
                  <a:t>255</a:t>
                </a:r>
                <a:r>
                  <a:rPr lang="vi-VN" sz="2000" smtClean="0"/>
                  <a:t>I</a:t>
                </a:r>
                <a:r>
                  <a:rPr lang="vi-VN" sz="2000" baseline="-25000" smtClean="0"/>
                  <a:t>0</a:t>
                </a:r>
                <a:r>
                  <a:rPr lang="vi-VN" sz="2000" smtClean="0"/>
                  <a:t>=1</a:t>
                </a:r>
                <a:endParaRPr lang="en-US" sz="2000" smtClean="0"/>
              </a:p>
              <a:p>
                <a:pPr lvl="0">
                  <a:lnSpc>
                    <a:spcPct val="160000"/>
                  </a:lnSpc>
                  <a:spcBef>
                    <a:spcPts val="0"/>
                  </a:spcBef>
                </a:pPr>
                <a:r>
                  <a:rPr lang="en-US" sz="2000"/>
                  <a:t>r=(</a:t>
                </a:r>
                <a:r>
                  <a:rPr lang="en-US" sz="2000" smtClean="0"/>
                  <a:t>1/I</a:t>
                </a:r>
                <a:r>
                  <a:rPr lang="en-US" sz="2000" baseline="-25000" smtClean="0"/>
                  <a:t>0</a:t>
                </a:r>
                <a:r>
                  <a:rPr lang="en-US" sz="2000" smtClean="0"/>
                  <a:t>)</a:t>
                </a:r>
                <a:r>
                  <a:rPr lang="en-US" sz="2000" baseline="30000" smtClean="0"/>
                  <a:t>1/255</a:t>
                </a:r>
                <a:r>
                  <a:rPr lang="en-US" sz="2000" smtClean="0"/>
                  <a:t>, </a:t>
                </a:r>
                <a:r>
                  <a:rPr lang="en-US" sz="2000"/>
                  <a:t>I</a:t>
                </a:r>
                <a:r>
                  <a:rPr lang="en-US" sz="2000" baseline="-25000"/>
                  <a:t>j</a:t>
                </a:r>
                <a:r>
                  <a:rPr lang="en-US" sz="2000"/>
                  <a:t> = </a:t>
                </a:r>
                <a:r>
                  <a:rPr lang="en-US" sz="2000" smtClean="0"/>
                  <a:t>rjI</a:t>
                </a:r>
                <a:r>
                  <a:rPr lang="en-US" sz="2000" baseline="-25000" smtClean="0"/>
                  <a:t>0</a:t>
                </a:r>
                <a:r>
                  <a:rPr lang="en-US" sz="2000" smtClean="0"/>
                  <a:t> </a:t>
                </a:r>
                <a:r>
                  <a:rPr lang="en-US" sz="2000"/>
                  <a:t>= I</a:t>
                </a:r>
                <a:r>
                  <a:rPr lang="en-US" sz="2000" baseline="-25000"/>
                  <a:t>0</a:t>
                </a:r>
                <a:r>
                  <a:rPr lang="en-US" sz="2000" baseline="30000"/>
                  <a:t>(255-j)/</a:t>
                </a:r>
                <a:r>
                  <a:rPr lang="en-US" sz="2000" baseline="30000" smtClean="0"/>
                  <a:t>255</a:t>
                </a:r>
                <a:endParaRPr lang="en-US" sz="2000"/>
              </a:p>
              <a:p>
                <a:pPr lvl="0">
                  <a:lnSpc>
                    <a:spcPct val="160000"/>
                  </a:lnSpc>
                  <a:spcBef>
                    <a:spcPts val="0"/>
                  </a:spcBef>
                </a:pPr>
                <a14:m>
                  <m:oMath xmlns:m="http://schemas.openxmlformats.org/officeDocument/2006/math">
                    <m:r>
                      <a:rPr lang="en-US" sz="2000" b="0" i="1" smtClean="0">
                        <a:latin typeface="Cambria Math" panose="02040503050406030204" pitchFamily="18" charset="0"/>
                      </a:rPr>
                      <m:t>𝐼</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𝑁</m:t>
                        </m:r>
                      </m:e>
                      <m:sup>
                        <m:r>
                          <a:rPr lang="en-US" sz="2000" b="0" i="1" smtClean="0">
                            <a:latin typeface="Cambria Math" panose="02040503050406030204" pitchFamily="18" charset="0"/>
                            <a:ea typeface="Cambria Math" panose="02040503050406030204" pitchFamily="18" charset="0"/>
                          </a:rPr>
                          <m:t>𝛾</m:t>
                        </m:r>
                      </m:sup>
                    </m:sSup>
                  </m:oMath>
                </a14:m>
                <a:endParaRPr lang="en-US" sz="2000" smtClean="0"/>
              </a:p>
              <a:p>
                <a:pPr lvl="0">
                  <a:lnSpc>
                    <a:spcPct val="160000"/>
                  </a:lnSpc>
                  <a:spcBef>
                    <a:spcPts val="0"/>
                  </a:spcBef>
                </a:pPr>
                <a:r>
                  <a:rPr lang="vi-VN" sz="2000"/>
                  <a:t>Với k và </a:t>
                </a:r>
                <a14:m>
                  <m:oMath xmlns:m="http://schemas.openxmlformats.org/officeDocument/2006/math">
                    <m:r>
                      <a:rPr lang="en-US" sz="2000" i="1">
                        <a:latin typeface="Cambria Math" panose="02040503050406030204" pitchFamily="18" charset="0"/>
                        <a:ea typeface="Cambria Math" panose="02040503050406030204" pitchFamily="18" charset="0"/>
                      </a:rPr>
                      <m:t>𝛾</m:t>
                    </m:r>
                  </m:oMath>
                </a14:m>
                <a:r>
                  <a:rPr lang="el-GR" sz="2000"/>
                  <a:t> </a:t>
                </a:r>
                <a:r>
                  <a:rPr lang="vi-VN" sz="2000"/>
                  <a:t>là các hằng số (có </a:t>
                </a:r>
                <a14:m>
                  <m:oMath xmlns:m="http://schemas.openxmlformats.org/officeDocument/2006/math">
                    <m:r>
                      <a:rPr lang="en-US" sz="2000" i="1">
                        <a:latin typeface="Cambria Math" panose="02040503050406030204" pitchFamily="18" charset="0"/>
                        <a:ea typeface="Cambria Math" panose="02040503050406030204" pitchFamily="18" charset="0"/>
                      </a:rPr>
                      <m:t>𝛾</m:t>
                    </m:r>
                  </m:oMath>
                </a14:m>
                <a:r>
                  <a:rPr lang="el-GR" sz="2000"/>
                  <a:t> </a:t>
                </a:r>
                <a:r>
                  <a:rPr lang="vi-VN" sz="2000"/>
                  <a:t>từ 2.2 </a:t>
                </a:r>
                <a:r>
                  <a:rPr lang="en-US" sz="2000" smtClean="0"/>
                  <a:t>- </a:t>
                </a:r>
                <a:r>
                  <a:rPr lang="vi-VN" sz="2000" smtClean="0"/>
                  <a:t>2.6</a:t>
                </a:r>
                <a:r>
                  <a:rPr lang="vi-VN" sz="2000"/>
                  <a:t>), </a:t>
                </a:r>
                <a:endParaRPr lang="en-US" sz="2000" smtClean="0"/>
              </a:p>
              <a:p>
                <a:pPr lvl="0">
                  <a:lnSpc>
                    <a:spcPct val="160000"/>
                  </a:lnSpc>
                  <a:spcBef>
                    <a:spcPts val="0"/>
                  </a:spcBef>
                </a:pPr>
                <a:r>
                  <a:rPr lang="vi-VN" sz="2000" smtClean="0"/>
                  <a:t>N </a:t>
                </a:r>
                <a:r>
                  <a:rPr lang="vi-VN" sz="2000"/>
                  <a:t>số lượng hạt tại một thời điểm phát ra </a:t>
                </a:r>
                <a:r>
                  <a:rPr lang="vi-VN" sz="2000" smtClean="0"/>
                  <a:t>từ</a:t>
                </a:r>
                <a:r>
                  <a:rPr lang="en-US" sz="2000" smtClean="0"/>
                  <a:t> </a:t>
                </a:r>
                <a:r>
                  <a:rPr lang="vi-VN" sz="2000" smtClean="0"/>
                  <a:t>cathode </a:t>
                </a:r>
                <a:r>
                  <a:rPr lang="vi-VN" sz="2000"/>
                  <a:t>trong một chùm tia điện tử</a:t>
                </a:r>
                <a:r>
                  <a:rPr lang="vi-VN" sz="2000" smtClean="0"/>
                  <a:t>.</a:t>
                </a:r>
                <a:endParaRPr lang="en-US" sz="2000" smtClean="0"/>
              </a:p>
            </p:txBody>
          </p:sp>
        </mc:Choice>
        <mc:Fallback xmlns="">
          <p:sp>
            <p:nvSpPr>
              <p:cNvPr id="3" name="Content Placeholder 2">
                <a:extLst>
                  <a:ext uri="{FF2B5EF4-FFF2-40B4-BE49-F238E27FC236}">
                    <a16:creationId xmlns:a16="http://schemas.microsoft.com/office/drawing/2014/main" xmlns="" id="{C3C0199F-A274-44C6-BF37-784A855E6EEA}"/>
                  </a:ext>
                </a:extLst>
              </p:cNvPr>
              <p:cNvSpPr>
                <a:spLocks noGrp="1" noRot="1" noChangeAspect="1" noMove="1" noResize="1" noEditPoints="1" noAdjustHandles="1" noChangeArrowheads="1" noChangeShapeType="1" noTextEdit="1"/>
              </p:cNvSpPr>
              <p:nvPr>
                <p:ph idx="1"/>
              </p:nvPr>
            </p:nvSpPr>
            <p:spPr>
              <a:xfrm>
                <a:off x="765312" y="1550038"/>
                <a:ext cx="10924939" cy="4020768"/>
              </a:xfrm>
              <a:blipFill rotWithShape="0">
                <a:blip r:embed="rId3"/>
                <a:stretch>
                  <a:fillRect l="-502" b="-455"/>
                </a:stretch>
              </a:blipFill>
            </p:spPr>
            <p:txBody>
              <a:bodyPr/>
              <a:lstStyle/>
              <a:p>
                <a:r>
                  <a:rPr lang="en-US">
                    <a:noFill/>
                  </a:rPr>
                  <a:t> </a:t>
                </a:r>
              </a:p>
            </p:txBody>
          </p:sp>
        </mc:Fallback>
      </mc:AlternateContent>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p:pic>
        <p:nvPicPr>
          <p:cNvPr id="5" name="Picture 4"/>
          <p:cNvPicPr>
            <a:picLocks noChangeAspect="1"/>
          </p:cNvPicPr>
          <p:nvPr/>
        </p:nvPicPr>
        <p:blipFill>
          <a:blip r:embed="rId6"/>
          <a:stretch>
            <a:fillRect/>
          </a:stretch>
        </p:blipFill>
        <p:spPr>
          <a:xfrm>
            <a:off x="10028262" y="3091865"/>
            <a:ext cx="2150104" cy="2851556"/>
          </a:xfrm>
          <a:prstGeom prst="rect">
            <a:avLst/>
          </a:prstGeom>
        </p:spPr>
      </p:pic>
    </p:spTree>
    <p:extLst>
      <p:ext uri="{BB962C8B-B14F-4D97-AF65-F5344CB8AC3E}">
        <p14:creationId xmlns:p14="http://schemas.microsoft.com/office/powerpoint/2010/main" val="294436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lstStyle/>
          <a:p>
            <a:r>
              <a:rPr lang="en-US" b="1" smtClean="0">
                <a:solidFill>
                  <a:srgbClr val="000000"/>
                </a:solidFill>
                <a:latin typeface="TimesNewRomanPS-BoldMT"/>
              </a:rPr>
              <a:t>6.2. </a:t>
            </a:r>
            <a:r>
              <a:rPr lang="en-US" b="1">
                <a:solidFill>
                  <a:srgbClr val="000000"/>
                </a:solidFill>
                <a:latin typeface="TimesNewRomanPS-BoldMT"/>
              </a:rPr>
              <a:t>ÁNH SÁNG </a:t>
            </a:r>
            <a:r>
              <a:rPr lang="en-US" b="1" smtClean="0">
                <a:solidFill>
                  <a:srgbClr val="000000"/>
                </a:solidFill>
                <a:latin typeface="TimesNewRomanPS-BoldMT"/>
              </a:rPr>
              <a:t>ĐƠN SẮC</a:t>
            </a:r>
            <a:endParaRPr lang="en-US" b="1" cap="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2" y="1550038"/>
                <a:ext cx="10924939" cy="4020768"/>
              </a:xfrm>
            </p:spPr>
            <p:txBody>
              <a:bodyPr>
                <a:noAutofit/>
              </a:bodyPr>
              <a:lstStyle/>
              <a:p>
                <a:pPr lvl="0">
                  <a:lnSpc>
                    <a:spcPct val="160000"/>
                  </a:lnSpc>
                  <a:spcBef>
                    <a:spcPts val="0"/>
                  </a:spcBef>
                </a:pPr>
                <a:r>
                  <a:rPr lang="en-US" sz="2000" b="1" smtClean="0"/>
                  <a:t>6.2.2. </a:t>
                </a:r>
                <a:r>
                  <a:rPr lang="en-US" sz="2000" b="1"/>
                  <a:t>Phép hiệu chỉnh </a:t>
                </a:r>
                <a:r>
                  <a:rPr lang="en-US" sz="2000" b="1" smtClean="0"/>
                  <a:t>gama</a:t>
                </a:r>
              </a:p>
              <a:p>
                <a:pPr lvl="0">
                  <a:lnSpc>
                    <a:spcPct val="160000"/>
                  </a:lnSpc>
                  <a:spcBef>
                    <a:spcPts val="0"/>
                  </a:spcBef>
                </a:pPr>
                <a:r>
                  <a:rPr lang="en-US" sz="2000"/>
                  <a:t>Ta có I = </a:t>
                </a:r>
                <a:r>
                  <a:rPr lang="en-US" sz="2000" smtClean="0"/>
                  <a:t>K.V</a:t>
                </a:r>
                <a14:m>
                  <m:oMath xmlns:m="http://schemas.openxmlformats.org/officeDocument/2006/math">
                    <m:r>
                      <a:rPr lang="en-US" sz="2000" i="1" baseline="30000">
                        <a:latin typeface="Cambria Math" panose="02040503050406030204" pitchFamily="18" charset="0"/>
                        <a:ea typeface="Cambria Math" panose="02040503050406030204" pitchFamily="18" charset="0"/>
                      </a:rPr>
                      <m:t>𝛾</m:t>
                    </m:r>
                  </m:oMath>
                </a14:m>
                <a:r>
                  <a:rPr lang="el-GR" sz="2000" smtClean="0"/>
                  <a:t> </a:t>
                </a:r>
                <a:r>
                  <a:rPr lang="en-US" sz="2000"/>
                  <a:t>hay V = (</a:t>
                </a:r>
                <a:r>
                  <a:rPr lang="en-US" sz="2000" smtClean="0"/>
                  <a:t>I/K)</a:t>
                </a:r>
                <a:r>
                  <a:rPr lang="en-US" sz="2000" baseline="30000" smtClean="0"/>
                  <a:t>1/</a:t>
                </a:r>
                <a14:m>
                  <m:oMath xmlns:m="http://schemas.openxmlformats.org/officeDocument/2006/math">
                    <m:r>
                      <a:rPr lang="en-US" sz="2000" i="1" baseline="30000">
                        <a:latin typeface="Cambria Math" panose="02040503050406030204" pitchFamily="18" charset="0"/>
                        <a:ea typeface="Cambria Math" panose="02040503050406030204" pitchFamily="18" charset="0"/>
                      </a:rPr>
                      <m:t>𝛾</m:t>
                    </m:r>
                  </m:oMath>
                </a14:m>
                <a:r>
                  <a:rPr lang="en-US" sz="2000" smtClean="0"/>
                  <a:t>. Trong </a:t>
                </a:r>
                <a:r>
                  <a:rPr lang="en-US" sz="2000"/>
                  <a:t>đó V điện áp tỉ lệ với N trên mỗi điểm ảnh</a:t>
                </a:r>
                <a:r>
                  <a:rPr lang="en-US" sz="2000" smtClean="0"/>
                  <a:t>.</a:t>
                </a:r>
              </a:p>
              <a:p>
                <a:pPr lvl="0">
                  <a:lnSpc>
                    <a:spcPct val="160000"/>
                  </a:lnSpc>
                  <a:spcBef>
                    <a:spcPts val="0"/>
                  </a:spcBef>
                </a:pPr>
                <a:r>
                  <a:rPr lang="vi-VN" sz="2000"/>
                  <a:t>Giả sử chúng ta có một cường độ sáng I thì bước đầu tiên ta phải làm là tìm ra giá trị Ij gần</a:t>
                </a:r>
                <a:br>
                  <a:rPr lang="vi-VN" sz="2000"/>
                </a:br>
                <a:r>
                  <a:rPr lang="vi-VN" sz="2000"/>
                  <a:t>nhất qua phép làm tròn. Giá trị j tìm được I= </a:t>
                </a:r>
                <a:r>
                  <a:rPr lang="vi-VN" sz="2000" smtClean="0"/>
                  <a:t>r</a:t>
                </a:r>
                <a:r>
                  <a:rPr lang="vi-VN" sz="2000" baseline="30000" smtClean="0"/>
                  <a:t>j</a:t>
                </a:r>
                <a:r>
                  <a:rPr lang="en-US" sz="2000" smtClean="0"/>
                  <a:t>I</a:t>
                </a:r>
                <a:r>
                  <a:rPr lang="vi-VN" sz="2000" baseline="-25000" smtClean="0"/>
                  <a:t>0</a:t>
                </a:r>
                <a:r>
                  <a:rPr lang="vi-VN" sz="2000" smtClean="0"/>
                  <a:t> </a:t>
                </a:r>
                <a:r>
                  <a:rPr lang="vi-VN" sz="2000"/>
                  <a:t>vậy r</a:t>
                </a:r>
                <a:r>
                  <a:rPr lang="vi-VN" sz="2000" baseline="30000"/>
                  <a:t>j</a:t>
                </a:r>
                <a:r>
                  <a:rPr lang="vi-VN" sz="2000"/>
                  <a:t>=I/I</a:t>
                </a:r>
                <a:r>
                  <a:rPr lang="vi-VN" sz="2000" baseline="-25000"/>
                  <a:t>0</a:t>
                </a:r>
                <a:r>
                  <a:rPr lang="vi-VN" sz="2000"/>
                  <a:t> suy ra j = </a:t>
                </a:r>
                <a:r>
                  <a:rPr lang="vi-VN" sz="2000" smtClean="0"/>
                  <a:t>ROUND(log</a:t>
                </a:r>
                <a:r>
                  <a:rPr lang="vi-VN" sz="2000" baseline="-25000" smtClean="0"/>
                  <a:t>r</a:t>
                </a:r>
                <a:r>
                  <a:rPr lang="vi-VN" sz="2000" smtClean="0"/>
                  <a:t>(I/I</a:t>
                </a:r>
                <a:r>
                  <a:rPr lang="vi-VN" sz="2000" baseline="-25000" smtClean="0"/>
                  <a:t>0</a:t>
                </a:r>
                <a:r>
                  <a:rPr lang="vi-VN" sz="2000" smtClean="0"/>
                  <a:t>)).</a:t>
                </a:r>
                <a:r>
                  <a:rPr lang="vi-VN" sz="2000"/>
                  <a:t/>
                </a:r>
                <a:br>
                  <a:rPr lang="vi-VN" sz="2000"/>
                </a:br>
                <a:r>
                  <a:rPr lang="vi-VN" sz="2000"/>
                  <a:t>Thay j vào công thức ta </a:t>
                </a:r>
                <a:r>
                  <a:rPr lang="vi-VN" sz="2000" smtClean="0"/>
                  <a:t>có:</a:t>
                </a:r>
                <a:r>
                  <a:rPr lang="en-US" sz="2000" smtClean="0"/>
                  <a:t> </a:t>
                </a:r>
                <a:r>
                  <a:rPr lang="vi-VN" sz="2000" smtClean="0"/>
                  <a:t>I</a:t>
                </a:r>
                <a:r>
                  <a:rPr lang="vi-VN" sz="2000" baseline="-25000" smtClean="0"/>
                  <a:t>j</a:t>
                </a:r>
                <a:r>
                  <a:rPr lang="vi-VN" sz="2000" smtClean="0"/>
                  <a:t> </a:t>
                </a:r>
                <a:r>
                  <a:rPr lang="vi-VN" sz="2000"/>
                  <a:t>= </a:t>
                </a:r>
                <a:r>
                  <a:rPr lang="vi-VN" sz="2000" smtClean="0"/>
                  <a:t>r</a:t>
                </a:r>
                <a:r>
                  <a:rPr lang="vi-VN" sz="2000" baseline="30000" smtClean="0"/>
                  <a:t>j</a:t>
                </a:r>
                <a:r>
                  <a:rPr lang="vi-VN" sz="2000" smtClean="0"/>
                  <a:t>.I</a:t>
                </a:r>
                <a:r>
                  <a:rPr lang="vi-VN" sz="2000" baseline="-25000" smtClean="0"/>
                  <a:t>0</a:t>
                </a:r>
                <a:endParaRPr lang="en-US" sz="2000" baseline="-25000" smtClean="0"/>
              </a:p>
              <a:p>
                <a:pPr lvl="0">
                  <a:lnSpc>
                    <a:spcPct val="160000"/>
                  </a:lnSpc>
                  <a:spcBef>
                    <a:spcPts val="0"/>
                  </a:spcBef>
                </a:pPr>
                <a:r>
                  <a:rPr lang="vi-VN" sz="2000" smtClean="0"/>
                  <a:t>Bước </a:t>
                </a:r>
                <a:r>
                  <a:rPr lang="vi-VN" sz="2000"/>
                  <a:t>tiếp theo của tiến trình là xây dựng mức điện áp V</a:t>
                </a:r>
                <a:r>
                  <a:rPr lang="vi-VN" sz="2000" baseline="-25000"/>
                  <a:t>j</a:t>
                </a:r>
                <a:r>
                  <a:rPr lang="vi-VN" sz="2000"/>
                  <a:t> cho điểm ảnh mà cường độ ánh</a:t>
                </a:r>
                <a:br>
                  <a:rPr lang="vi-VN" sz="2000"/>
                </a:br>
                <a:r>
                  <a:rPr lang="vi-VN" sz="2000"/>
                  <a:t>sáng có giá trị tương ứng là </a:t>
                </a:r>
                <a:r>
                  <a:rPr lang="vi-VN" sz="2000" smtClean="0"/>
                  <a:t>I</a:t>
                </a:r>
                <a:r>
                  <a:rPr lang="vi-VN" sz="2000" baseline="-25000" smtClean="0"/>
                  <a:t>j</a:t>
                </a:r>
                <a:r>
                  <a:rPr lang="vi-VN" sz="2000" smtClean="0"/>
                  <a:t>.</a:t>
                </a:r>
                <a:endParaRPr lang="en-US" sz="2000" smtClean="0"/>
              </a:p>
              <a:p>
                <a:pPr lvl="0">
                  <a:lnSpc>
                    <a:spcPct val="160000"/>
                  </a:lnSpc>
                  <a:spcBef>
                    <a:spcPts val="0"/>
                  </a:spcBef>
                </a:pPr>
                <a:r>
                  <a:rPr lang="vi-VN" sz="2000" smtClean="0"/>
                  <a:t>V</a:t>
                </a:r>
                <a:r>
                  <a:rPr lang="vi-VN" sz="2000" baseline="-25000" smtClean="0"/>
                  <a:t>j</a:t>
                </a:r>
                <a:r>
                  <a:rPr lang="vi-VN" sz="2000" smtClean="0"/>
                  <a:t> </a:t>
                </a:r>
                <a:r>
                  <a:rPr lang="vi-VN" sz="2000"/>
                  <a:t>= </a:t>
                </a:r>
                <a:r>
                  <a:rPr lang="vi-VN" sz="2000" smtClean="0"/>
                  <a:t>ROUND(I</a:t>
                </a:r>
                <a:r>
                  <a:rPr lang="vi-VN" sz="2000" baseline="-25000" smtClean="0"/>
                  <a:t>j</a:t>
                </a:r>
                <a:r>
                  <a:rPr lang="vi-VN" sz="2000" smtClean="0"/>
                  <a:t>/K </a:t>
                </a:r>
                <a:r>
                  <a:rPr lang="vi-VN" sz="2000"/>
                  <a:t>)</a:t>
                </a:r>
                <a:r>
                  <a:rPr lang="vi-VN" sz="2000" baseline="30000"/>
                  <a:t>1/</a:t>
                </a:r>
                <a:r>
                  <a:rPr lang="en-US" sz="2000" baseline="30000">
                    <a:ea typeface="Cambria Math" panose="02040503050406030204" pitchFamily="18" charset="0"/>
                  </a:rPr>
                  <a:t> </a:t>
                </a:r>
                <a14:m>
                  <m:oMath xmlns:m="http://schemas.openxmlformats.org/officeDocument/2006/math">
                    <m:r>
                      <a:rPr lang="en-US" sz="2000" i="1" baseline="30000">
                        <a:latin typeface="Cambria Math" panose="02040503050406030204" pitchFamily="18" charset="0"/>
                        <a:ea typeface="Cambria Math" panose="02040503050406030204" pitchFamily="18" charset="0"/>
                      </a:rPr>
                      <m:t>𝛾</m:t>
                    </m:r>
                  </m:oMath>
                </a14:m>
                <a:endParaRPr lang="en-US" sz="2000" smtClean="0"/>
              </a:p>
            </p:txBody>
          </p:sp>
        </mc:Choice>
        <mc:Fallback xmlns="">
          <p:sp>
            <p:nvSpPr>
              <p:cNvPr id="3" name="Content Placeholder 2">
                <a:extLst>
                  <a:ext uri="{FF2B5EF4-FFF2-40B4-BE49-F238E27FC236}">
                    <a16:creationId xmlns:a16="http://schemas.microsoft.com/office/drawing/2014/main" xmlns="" id="{C3C0199F-A274-44C6-BF37-784A855E6EEA}"/>
                  </a:ext>
                </a:extLst>
              </p:cNvPr>
              <p:cNvSpPr>
                <a:spLocks noGrp="1" noRot="1" noChangeAspect="1" noMove="1" noResize="1" noEditPoints="1" noAdjustHandles="1" noChangeArrowheads="1" noChangeShapeType="1" noTextEdit="1"/>
              </p:cNvSpPr>
              <p:nvPr>
                <p:ph idx="1"/>
              </p:nvPr>
            </p:nvSpPr>
            <p:spPr>
              <a:xfrm>
                <a:off x="765312" y="1550038"/>
                <a:ext cx="10924939" cy="4020768"/>
              </a:xfrm>
              <a:blipFill rotWithShape="0">
                <a:blip r:embed="rId3"/>
                <a:stretch>
                  <a:fillRect l="-502" b="-455"/>
                </a:stretch>
              </a:blipFill>
            </p:spPr>
            <p:txBody>
              <a:bodyPr/>
              <a:lstStyle/>
              <a:p>
                <a:r>
                  <a:rPr lang="en-US">
                    <a:noFill/>
                  </a:rPr>
                  <a:t> </a:t>
                </a:r>
              </a:p>
            </p:txBody>
          </p:sp>
        </mc:Fallback>
      </mc:AlternateContent>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162990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lstStyle/>
          <a:p>
            <a:r>
              <a:rPr lang="en-US" b="1" smtClean="0">
                <a:solidFill>
                  <a:srgbClr val="000000"/>
                </a:solidFill>
                <a:latin typeface="TimesNewRomanPS-BoldMT"/>
              </a:rPr>
              <a:t>6.2. </a:t>
            </a:r>
            <a:r>
              <a:rPr lang="en-US" b="1">
                <a:solidFill>
                  <a:srgbClr val="000000"/>
                </a:solidFill>
                <a:latin typeface="TimesNewRomanPS-BoldMT"/>
              </a:rPr>
              <a:t>ÁNH SÁNG </a:t>
            </a:r>
            <a:r>
              <a:rPr lang="en-US" b="1" smtClean="0">
                <a:solidFill>
                  <a:srgbClr val="000000"/>
                </a:solidFill>
                <a:latin typeface="TimesNewRomanPS-BoldMT"/>
              </a:rPr>
              <a:t>ĐƠN SẮC</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2" y="1550038"/>
            <a:ext cx="10924939" cy="4020768"/>
          </a:xfrm>
        </p:spPr>
        <p:txBody>
          <a:bodyPr>
            <a:noAutofit/>
          </a:bodyPr>
          <a:lstStyle/>
          <a:p>
            <a:pPr lvl="0">
              <a:lnSpc>
                <a:spcPct val="160000"/>
              </a:lnSpc>
              <a:spcBef>
                <a:spcPts val="0"/>
              </a:spcBef>
            </a:pPr>
            <a:r>
              <a:rPr lang="en-US" sz="2000" b="1" smtClean="0"/>
              <a:t>6.2.2. </a:t>
            </a:r>
            <a:r>
              <a:rPr lang="en-US" sz="2000" b="1"/>
              <a:t>Phép hiệu chỉnh </a:t>
            </a:r>
            <a:r>
              <a:rPr lang="en-US" sz="2000" b="1" smtClean="0"/>
              <a:t>gama</a:t>
            </a:r>
          </a:p>
          <a:p>
            <a:pPr lvl="0">
              <a:lnSpc>
                <a:spcPct val="160000"/>
              </a:lnSpc>
              <a:spcBef>
                <a:spcPts val="0"/>
              </a:spcBef>
            </a:pPr>
            <a:r>
              <a:rPr lang="vi-VN" sz="2000"/>
              <a:t>Ta thấy để cường độ sáng là như nhau cho các màn hình (hay ảnh là như nhau), thì chỉ </a:t>
            </a:r>
            <a:r>
              <a:rPr lang="vi-VN" sz="2000" smtClean="0"/>
              <a:t>còn</a:t>
            </a:r>
            <a:r>
              <a:rPr lang="en-US" sz="2000" smtClean="0"/>
              <a:t> </a:t>
            </a:r>
            <a:r>
              <a:rPr lang="vi-VN" sz="2000" smtClean="0"/>
              <a:t>thay </a:t>
            </a:r>
            <a:r>
              <a:rPr lang="vi-VN" sz="2000"/>
              <a:t>đổi giá trị gama. Giá trị gama là số mũ của hàm luỹ thừa, giá trị đó đối với loại </a:t>
            </a:r>
            <a:r>
              <a:rPr lang="vi-VN" sz="2000" smtClean="0"/>
              <a:t>phim</a:t>
            </a:r>
            <a:r>
              <a:rPr lang="en-US" sz="2000" smtClean="0"/>
              <a:t> n</a:t>
            </a:r>
            <a:r>
              <a:rPr lang="vi-VN" sz="2000" smtClean="0"/>
              <a:t>hựa</a:t>
            </a:r>
            <a:r>
              <a:rPr lang="en-US" sz="2000" smtClean="0"/>
              <a:t> </a:t>
            </a:r>
            <a:r>
              <a:rPr lang="vi-VN" sz="2000" smtClean="0"/>
              <a:t>35mm </a:t>
            </a:r>
            <a:r>
              <a:rPr lang="vi-VN" sz="2000"/>
              <a:t>trong phòng tối là 1.5. Nhưng hệ số gama của CRT là loại thiết bị độ sáng phụ thuộc </a:t>
            </a:r>
            <a:r>
              <a:rPr lang="vi-VN" sz="2000" smtClean="0"/>
              <a:t>vào</a:t>
            </a:r>
            <a:r>
              <a:rPr lang="en-US" sz="2000" smtClean="0"/>
              <a:t> </a:t>
            </a:r>
            <a:r>
              <a:rPr lang="vi-VN" sz="2000" smtClean="0"/>
              <a:t>ống </a:t>
            </a:r>
            <a:r>
              <a:rPr lang="vi-VN" sz="2000"/>
              <a:t>phóng tia điện tử. Thực tế giá trị gama của CRT dao động từ 2.3 đến 2.6</a:t>
            </a:r>
            <a:r>
              <a:rPr lang="vi-VN" sz="2000" smtClean="0"/>
              <a:t>.</a:t>
            </a:r>
            <a:endParaRPr lang="en-US" sz="2000" smtClean="0"/>
          </a:p>
          <a:p>
            <a:pPr lvl="0">
              <a:lnSpc>
                <a:spcPct val="160000"/>
              </a:lnSpc>
              <a:spcBef>
                <a:spcPts val="0"/>
              </a:spcBef>
            </a:pPr>
            <a:r>
              <a:rPr lang="vi-VN" sz="2000"/>
              <a:t>Việc sử dụng Ij làm chỉ số trong Lookup table (LUT) </a:t>
            </a:r>
            <a:r>
              <a:rPr lang="vi-VN" sz="2000" smtClean="0"/>
              <a:t>để</a:t>
            </a:r>
            <a:r>
              <a:rPr lang="en-US" sz="2000" smtClean="0"/>
              <a:t> </a:t>
            </a:r>
            <a:r>
              <a:rPr lang="vi-VN" sz="2000" smtClean="0"/>
              <a:t>tìm </a:t>
            </a:r>
            <a:r>
              <a:rPr lang="vi-VN" sz="2000"/>
              <a:t>ra cường độ sáng cho các điểm ảnh trên màn hình gọi là phép hiệu chỉnh gama với bảng LUT</a:t>
            </a:r>
            <a:r>
              <a:rPr lang="vi-VN" sz="2000" smtClean="0"/>
              <a:t>. </a:t>
            </a:r>
            <a:r>
              <a:rPr lang="en-US" sz="2000" smtClean="0"/>
              <a:t> </a:t>
            </a:r>
            <a:r>
              <a:rPr lang="vi-VN" sz="2000" smtClean="0"/>
              <a:t>Theo</a:t>
            </a:r>
            <a:r>
              <a:rPr lang="en-US" sz="2000" smtClean="0"/>
              <a:t> </a:t>
            </a:r>
            <a:r>
              <a:rPr lang="vi-VN" sz="2000" smtClean="0"/>
              <a:t>tính </a:t>
            </a:r>
            <a:r>
              <a:rPr lang="vi-VN" sz="2000"/>
              <a:t>toán thì r=1.01 là mức ngưỡng phân biệt của mắt. Nếu r&lt;1.01 thì mắt sẽ không phân </a:t>
            </a:r>
            <a:r>
              <a:rPr lang="vi-VN" sz="2000" smtClean="0"/>
              <a:t>biệt</a:t>
            </a:r>
            <a:r>
              <a:rPr lang="en-US" sz="2000" smtClean="0"/>
              <a:t> </a:t>
            </a:r>
            <a:r>
              <a:rPr lang="vi-VN" sz="2000" smtClean="0"/>
              <a:t>được </a:t>
            </a:r>
            <a:r>
              <a:rPr lang="vi-VN" sz="2000"/>
              <a:t>sự khác lệnh giữa hai cường độ lân cận nhau Ij và </a:t>
            </a:r>
            <a:r>
              <a:rPr lang="vi-VN" sz="2000" smtClean="0"/>
              <a:t>Ij+1.</a:t>
            </a:r>
            <a:endParaRPr lang="en-US" sz="2000" smtClean="0"/>
          </a:p>
          <a:p>
            <a:pPr lvl="0">
              <a:lnSpc>
                <a:spcPct val="160000"/>
              </a:lnSpc>
              <a:spcBef>
                <a:spcPts val="0"/>
              </a:spcBef>
            </a:pPr>
            <a:r>
              <a:rPr lang="vi-VN" sz="2000" smtClean="0"/>
              <a:t>r</a:t>
            </a:r>
            <a:r>
              <a:rPr lang="vi-VN" sz="2000"/>
              <a:t>=(1/I0).1/n =1.01 vậy n=log1.01(1/I0) với (1/I0) là khoảng biến động của thiết bị phần cứng.</a:t>
            </a:r>
            <a:br>
              <a:rPr lang="vi-VN" sz="2000"/>
            </a:br>
            <a:r>
              <a:rPr lang="vi-VN" sz="2000"/>
              <a:t/>
            </a:r>
            <a:br>
              <a:rPr lang="vi-VN" sz="2000"/>
            </a:br>
            <a:endParaRPr lang="en-US" sz="2000"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332413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lstStyle/>
          <a:p>
            <a:r>
              <a:rPr lang="en-US" b="1" smtClean="0">
                <a:solidFill>
                  <a:srgbClr val="000000"/>
                </a:solidFill>
                <a:latin typeface="TimesNewRomanPS-BoldMT"/>
              </a:rPr>
              <a:t>6.2. </a:t>
            </a:r>
            <a:r>
              <a:rPr lang="en-US" b="1">
                <a:solidFill>
                  <a:srgbClr val="000000"/>
                </a:solidFill>
                <a:latin typeface="TimesNewRomanPS-BoldMT"/>
              </a:rPr>
              <a:t>ÁNH SÁNG </a:t>
            </a:r>
            <a:r>
              <a:rPr lang="en-US" b="1" smtClean="0">
                <a:solidFill>
                  <a:srgbClr val="000000"/>
                </a:solidFill>
                <a:latin typeface="TimesNewRomanPS-BoldMT"/>
              </a:rPr>
              <a:t>ĐƠN SẮC</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2" y="1550038"/>
            <a:ext cx="10924939" cy="4020768"/>
          </a:xfrm>
        </p:spPr>
        <p:txBody>
          <a:bodyPr>
            <a:noAutofit/>
          </a:bodyPr>
          <a:lstStyle/>
          <a:p>
            <a:pPr lvl="0">
              <a:lnSpc>
                <a:spcPct val="160000"/>
              </a:lnSpc>
              <a:spcBef>
                <a:spcPts val="0"/>
              </a:spcBef>
            </a:pPr>
            <a:r>
              <a:rPr lang="en-US" sz="2000" b="1" smtClean="0"/>
              <a:t>6.2.3. </a:t>
            </a:r>
            <a:r>
              <a:rPr lang="en-US" sz="2000" b="1"/>
              <a:t>Xấp xỉ bán tông - </a:t>
            </a:r>
            <a:r>
              <a:rPr lang="en-US" sz="2000" b="1" smtClean="0"/>
              <a:t>halftone</a:t>
            </a:r>
          </a:p>
          <a:p>
            <a:pPr lvl="0">
              <a:lnSpc>
                <a:spcPct val="160000"/>
              </a:lnSpc>
              <a:spcBef>
                <a:spcPts val="0"/>
              </a:spcBef>
            </a:pPr>
            <a:r>
              <a:rPr lang="vi-VN" sz="2000"/>
              <a:t>Sử dụng đen trắng để mô tả ảnh nhiều </a:t>
            </a:r>
            <a:r>
              <a:rPr lang="vi-VN" sz="2000" smtClean="0"/>
              <a:t>màu?</a:t>
            </a:r>
            <a:r>
              <a:rPr lang="en-US" sz="2000" smtClean="0"/>
              <a:t> </a:t>
            </a:r>
          </a:p>
          <a:p>
            <a:pPr lvl="0">
              <a:lnSpc>
                <a:spcPct val="160000"/>
              </a:lnSpc>
              <a:spcBef>
                <a:spcPts val="0"/>
              </a:spcBef>
            </a:pPr>
            <a:r>
              <a:rPr lang="vi-VN" sz="2000" smtClean="0"/>
              <a:t>Phương </a:t>
            </a:r>
            <a:r>
              <a:rPr lang="vi-VN" sz="2000"/>
              <a:t>pháp trên dựa vào cấu tạo mắt của người cũng như nguyên lý thu nhận ảnh của </a:t>
            </a:r>
            <a:r>
              <a:rPr lang="vi-VN" sz="2000" smtClean="0"/>
              <a:t>mắt</a:t>
            </a:r>
            <a:r>
              <a:rPr lang="en-US" sz="2000" smtClean="0"/>
              <a:t> </a:t>
            </a:r>
            <a:r>
              <a:rPr lang="vi-VN" sz="2000" smtClean="0"/>
              <a:t>khi </a:t>
            </a:r>
            <a:r>
              <a:rPr lang="vi-VN" sz="2000"/>
              <a:t>nhìn những vùng nhỏ ở khoảng cách xa. Lúc đó mắt không thể phân biệt được các </a:t>
            </a:r>
            <a:r>
              <a:rPr lang="en-US" sz="2000" smtClean="0"/>
              <a:t>v</a:t>
            </a:r>
            <a:r>
              <a:rPr lang="vi-VN" sz="2000" smtClean="0"/>
              <a:t>ật một</a:t>
            </a:r>
            <a:r>
              <a:rPr lang="en-US" sz="2000" smtClean="0"/>
              <a:t> </a:t>
            </a:r>
            <a:r>
              <a:rPr lang="vi-VN" sz="2000" smtClean="0"/>
              <a:t>cách </a:t>
            </a:r>
            <a:r>
              <a:rPr lang="vi-VN" sz="2000"/>
              <a:t>cụ thể mà chỉ ghi nhận cường độ trung bình của vùng ảnh đó. Phương pháp này được gọi </a:t>
            </a:r>
            <a:r>
              <a:rPr lang="vi-VN" sz="2000" smtClean="0"/>
              <a:t>là</a:t>
            </a:r>
            <a:r>
              <a:rPr lang="en-US" sz="2000" smtClean="0"/>
              <a:t> </a:t>
            </a:r>
            <a:r>
              <a:rPr lang="vi-VN" sz="2000" smtClean="0"/>
              <a:t>xấp </a:t>
            </a:r>
            <a:r>
              <a:rPr lang="vi-VN" sz="2000"/>
              <a:t>xỉ bán </a:t>
            </a:r>
            <a:r>
              <a:rPr lang="vi-VN" sz="2000" smtClean="0"/>
              <a:t>tông.</a:t>
            </a:r>
            <a:r>
              <a:rPr lang="en-US" sz="2000" smtClean="0"/>
              <a:t> </a:t>
            </a:r>
          </a:p>
          <a:p>
            <a:pPr lvl="0">
              <a:lnSpc>
                <a:spcPct val="160000"/>
              </a:lnSpc>
              <a:spcBef>
                <a:spcPts val="0"/>
              </a:spcBef>
            </a:pPr>
            <a:r>
              <a:rPr lang="vi-VN" sz="2000" smtClean="0"/>
              <a:t>Phương </a:t>
            </a:r>
            <a:r>
              <a:rPr lang="vi-VN" sz="2000"/>
              <a:t>pháp này cho phép đạt được độ phân giải trong in ảnh báo vào khoảng từ 60-&gt;80</a:t>
            </a:r>
            <a:br>
              <a:rPr lang="vi-VN" sz="2000"/>
            </a:br>
            <a:r>
              <a:rPr lang="vi-VN" sz="2000"/>
              <a:t>dpi, còn trong tạp chí và sách cao hơn là khoảng từ 110 -&gt; 120 dpi</a:t>
            </a:r>
            <a:r>
              <a:rPr lang="vi-VN" sz="2000" smtClean="0"/>
              <a:t>.</a:t>
            </a:r>
            <a:endParaRPr lang="en-US" sz="2000"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371776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lstStyle/>
          <a:p>
            <a:r>
              <a:rPr lang="en-US" b="1" smtClean="0">
                <a:solidFill>
                  <a:srgbClr val="000000"/>
                </a:solidFill>
                <a:latin typeface="TimesNewRomanPS-BoldMT"/>
              </a:rPr>
              <a:t>6.2. </a:t>
            </a:r>
            <a:r>
              <a:rPr lang="en-US" b="1">
                <a:solidFill>
                  <a:srgbClr val="000000"/>
                </a:solidFill>
                <a:latin typeface="TimesNewRomanPS-BoldMT"/>
              </a:rPr>
              <a:t>ÁNH SÁNG </a:t>
            </a:r>
            <a:r>
              <a:rPr lang="en-US" b="1" smtClean="0">
                <a:solidFill>
                  <a:srgbClr val="000000"/>
                </a:solidFill>
                <a:latin typeface="TimesNewRomanPS-BoldMT"/>
              </a:rPr>
              <a:t>ĐƠN SẮC</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8"/>
            <a:ext cx="5614376" cy="4020768"/>
          </a:xfrm>
        </p:spPr>
        <p:txBody>
          <a:bodyPr>
            <a:noAutofit/>
          </a:bodyPr>
          <a:lstStyle/>
          <a:p>
            <a:pPr lvl="0">
              <a:lnSpc>
                <a:spcPct val="160000"/>
              </a:lnSpc>
              <a:spcBef>
                <a:spcPts val="0"/>
              </a:spcBef>
            </a:pPr>
            <a:r>
              <a:rPr lang="en-US" sz="2000" b="1" smtClean="0"/>
              <a:t>6.2.3. </a:t>
            </a:r>
            <a:r>
              <a:rPr lang="en-US" sz="2000" b="1"/>
              <a:t>Xấp xỉ bán tông </a:t>
            </a:r>
            <a:r>
              <a:rPr lang="en-US" sz="2000" b="1" smtClean="0"/>
              <a:t>– halftone</a:t>
            </a:r>
          </a:p>
          <a:p>
            <a:pPr lvl="0">
              <a:lnSpc>
                <a:spcPct val="160000"/>
              </a:lnSpc>
              <a:spcBef>
                <a:spcPts val="0"/>
              </a:spcBef>
            </a:pPr>
            <a:r>
              <a:rPr lang="vi-VN" sz="2000"/>
              <a:t>Ta có giải thuật phân ngưỡng (Thread Hold). Phân ngưỡng là lấy một giá trị trung bình của</a:t>
            </a:r>
            <a:br>
              <a:rPr lang="vi-VN" sz="2000"/>
            </a:br>
            <a:r>
              <a:rPr lang="vi-VN" sz="2000"/>
              <a:t>cả vùng ảnh làm ngưỡng và so sánh nó </a:t>
            </a:r>
            <a:r>
              <a:rPr lang="vi-VN" sz="2000" smtClean="0"/>
              <a:t>với</a:t>
            </a:r>
            <a:r>
              <a:rPr lang="en-US" sz="2000" smtClean="0"/>
              <a:t> </a:t>
            </a:r>
            <a:r>
              <a:rPr lang="vi-VN" sz="2000" smtClean="0"/>
              <a:t>mức </a:t>
            </a:r>
            <a:r>
              <a:rPr lang="vi-VN" sz="2000"/>
              <a:t>sáng của từng điểm ảnh trong ô. Nếu giá trị </a:t>
            </a:r>
            <a:r>
              <a:rPr lang="vi-VN" sz="2000" smtClean="0"/>
              <a:t>của</a:t>
            </a:r>
            <a:r>
              <a:rPr lang="en-US" sz="2000" smtClean="0"/>
              <a:t> </a:t>
            </a:r>
            <a:r>
              <a:rPr lang="vi-VN" sz="2000" smtClean="0"/>
              <a:t>nó </a:t>
            </a:r>
            <a:r>
              <a:rPr lang="vi-VN" sz="2000"/>
              <a:t>lớn hơn ngưỡng thì điểm đó được bật (on), nếu ngược lại thì tắt (off</a:t>
            </a:r>
            <a:r>
              <a:rPr lang="vi-VN" sz="2000" smtClean="0"/>
              <a:t>).</a:t>
            </a:r>
            <a:endParaRPr lang="en-US" sz="2000"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0028262" y="206686"/>
            <a:ext cx="1122450" cy="1122450"/>
          </a:xfrm>
          <a:prstGeom prst="rect">
            <a:avLst/>
          </a:prstGeom>
        </p:spPr>
      </p:pic>
      <p:pic>
        <p:nvPicPr>
          <p:cNvPr id="5" name="Picture 4"/>
          <p:cNvPicPr>
            <a:picLocks noChangeAspect="1"/>
          </p:cNvPicPr>
          <p:nvPr/>
        </p:nvPicPr>
        <p:blipFill>
          <a:blip r:embed="rId5"/>
          <a:stretch>
            <a:fillRect/>
          </a:stretch>
        </p:blipFill>
        <p:spPr>
          <a:xfrm>
            <a:off x="6379688" y="1616779"/>
            <a:ext cx="5591175" cy="2095500"/>
          </a:xfrm>
          <a:prstGeom prst="rect">
            <a:avLst/>
          </a:prstGeom>
        </p:spPr>
      </p:pic>
      <p:sp>
        <p:nvSpPr>
          <p:cNvPr id="6" name="Content Placeholder 2">
            <a:extLst>
              <a:ext uri="{FF2B5EF4-FFF2-40B4-BE49-F238E27FC236}">
                <a16:creationId xmlns="" xmlns:a16="http://schemas.microsoft.com/office/drawing/2014/main" id="{C3C0199F-A274-44C6-BF37-784A855E6EEA}"/>
              </a:ext>
            </a:extLst>
          </p:cNvPr>
          <p:cNvSpPr txBox="1">
            <a:spLocks/>
          </p:cNvSpPr>
          <p:nvPr/>
        </p:nvSpPr>
        <p:spPr>
          <a:xfrm>
            <a:off x="6379688" y="3779020"/>
            <a:ext cx="5812312" cy="2079429"/>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4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400" kern="120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400" kern="120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60000"/>
              </a:lnSpc>
              <a:spcBef>
                <a:spcPts val="0"/>
              </a:spcBef>
            </a:pPr>
            <a:r>
              <a:rPr lang="vi-VN" sz="2000"/>
              <a:t>Ta thấy với phương pháp này mất đi nhiều thông tin của ảnh gây ra một số hiệu ứng </a:t>
            </a:r>
            <a:r>
              <a:rPr lang="vi-VN" sz="2000" smtClean="0"/>
              <a:t>phụ</a:t>
            </a:r>
            <a:r>
              <a:rPr lang="en-US" sz="2000"/>
              <a:t>.</a:t>
            </a:r>
            <a:r>
              <a:rPr lang="vi-VN" sz="2000" smtClean="0"/>
              <a:t> </a:t>
            </a:r>
            <a:r>
              <a:rPr lang="vi-VN" sz="2000"/>
              <a:t>Để giải quyết ta dùng phương pháp sau</a:t>
            </a:r>
            <a:r>
              <a:rPr lang="vi-VN" sz="2000" smtClean="0"/>
              <a:t>:</a:t>
            </a:r>
            <a:endParaRPr lang="en-US" sz="2000" smtClean="0"/>
          </a:p>
        </p:txBody>
      </p:sp>
    </p:spTree>
    <p:extLst>
      <p:ext uri="{BB962C8B-B14F-4D97-AF65-F5344CB8AC3E}">
        <p14:creationId xmlns:p14="http://schemas.microsoft.com/office/powerpoint/2010/main" val="179246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lstStyle/>
          <a:p>
            <a:r>
              <a:rPr lang="en-US" b="1" smtClean="0">
                <a:solidFill>
                  <a:srgbClr val="000000"/>
                </a:solidFill>
                <a:latin typeface="TimesNewRomanPS-BoldMT"/>
              </a:rPr>
              <a:t>6.2. </a:t>
            </a:r>
            <a:r>
              <a:rPr lang="en-US" b="1">
                <a:solidFill>
                  <a:srgbClr val="000000"/>
                </a:solidFill>
                <a:latin typeface="TimesNewRomanPS-BoldMT"/>
              </a:rPr>
              <a:t>ÁNH SÁNG </a:t>
            </a:r>
            <a:r>
              <a:rPr lang="en-US" b="1" smtClean="0">
                <a:solidFill>
                  <a:srgbClr val="000000"/>
                </a:solidFill>
                <a:latin typeface="TimesNewRomanPS-BoldMT"/>
              </a:rPr>
              <a:t>ĐƠN SẮC</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8"/>
            <a:ext cx="6620225" cy="1980953"/>
          </a:xfrm>
        </p:spPr>
        <p:txBody>
          <a:bodyPr>
            <a:noAutofit/>
          </a:bodyPr>
          <a:lstStyle/>
          <a:p>
            <a:pPr lvl="0">
              <a:lnSpc>
                <a:spcPct val="160000"/>
              </a:lnSpc>
              <a:spcBef>
                <a:spcPts val="0"/>
              </a:spcBef>
            </a:pPr>
            <a:r>
              <a:rPr lang="en-US" sz="2000" b="1" smtClean="0"/>
              <a:t>6.2.3. </a:t>
            </a:r>
            <a:r>
              <a:rPr lang="en-US" sz="2000" b="1"/>
              <a:t>Xấp xỉ bán tông </a:t>
            </a:r>
            <a:r>
              <a:rPr lang="en-US" sz="2000" b="1" smtClean="0"/>
              <a:t>– halftone</a:t>
            </a:r>
          </a:p>
          <a:p>
            <a:pPr lvl="0" algn="just">
              <a:lnSpc>
                <a:spcPct val="160000"/>
              </a:lnSpc>
              <a:spcBef>
                <a:spcPts val="0"/>
              </a:spcBef>
            </a:pPr>
            <a:r>
              <a:rPr lang="vi-VN" sz="2000" b="1"/>
              <a:t>Mẫu tô: </a:t>
            </a:r>
            <a:r>
              <a:rPr lang="vi-VN" sz="2000"/>
              <a:t>ta biểu diễn một điểm ảnh trên màn hình theo các mẫu tô. Đơn vị nhỏ nhất của </a:t>
            </a:r>
            <a:r>
              <a:rPr lang="vi-VN" sz="2000" smtClean="0"/>
              <a:t>ảnh</a:t>
            </a:r>
            <a:r>
              <a:rPr lang="en-US" sz="2000" smtClean="0"/>
              <a:t> </a:t>
            </a:r>
            <a:r>
              <a:rPr lang="vi-VN" sz="2000" smtClean="0"/>
              <a:t>lưới </a:t>
            </a:r>
            <a:r>
              <a:rPr lang="vi-VN" sz="2000"/>
              <a:t>là 2x2 ta có 5 mức độ để thể hiện cường độ sáng của vùng đơn vị. </a:t>
            </a:r>
            <a:endParaRPr lang="en-US" sz="2000"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0028262" y="206686"/>
            <a:ext cx="1122450" cy="1122450"/>
          </a:xfrm>
          <a:prstGeom prst="rect">
            <a:avLst/>
          </a:prstGeom>
        </p:spPr>
      </p:pic>
      <p:pic>
        <p:nvPicPr>
          <p:cNvPr id="7" name="Picture 6"/>
          <p:cNvPicPr>
            <a:picLocks noChangeAspect="1"/>
          </p:cNvPicPr>
          <p:nvPr/>
        </p:nvPicPr>
        <p:blipFill rotWithShape="1">
          <a:blip r:embed="rId5"/>
          <a:srcRect r="41466"/>
          <a:stretch/>
        </p:blipFill>
        <p:spPr>
          <a:xfrm>
            <a:off x="7711990" y="1255541"/>
            <a:ext cx="3466839" cy="2392088"/>
          </a:xfrm>
          <a:prstGeom prst="rect">
            <a:avLst/>
          </a:prstGeom>
        </p:spPr>
      </p:pic>
      <p:pic>
        <p:nvPicPr>
          <p:cNvPr id="8" name="Picture 7"/>
          <p:cNvPicPr>
            <a:picLocks noChangeAspect="1"/>
          </p:cNvPicPr>
          <p:nvPr/>
        </p:nvPicPr>
        <p:blipFill rotWithShape="1">
          <a:blip r:embed="rId5"/>
          <a:srcRect l="61147"/>
          <a:stretch/>
        </p:blipFill>
        <p:spPr>
          <a:xfrm>
            <a:off x="8877694" y="3647629"/>
            <a:ext cx="2301135" cy="2392088"/>
          </a:xfrm>
          <a:prstGeom prst="rect">
            <a:avLst/>
          </a:prstGeom>
        </p:spPr>
      </p:pic>
      <p:sp>
        <p:nvSpPr>
          <p:cNvPr id="9" name="Content Placeholder 2">
            <a:extLst>
              <a:ext uri="{FF2B5EF4-FFF2-40B4-BE49-F238E27FC236}">
                <a16:creationId xmlns="" xmlns:a16="http://schemas.microsoft.com/office/drawing/2014/main" id="{C3C0199F-A274-44C6-BF37-784A855E6EEA}"/>
              </a:ext>
            </a:extLst>
          </p:cNvPr>
          <p:cNvSpPr txBox="1">
            <a:spLocks/>
          </p:cNvSpPr>
          <p:nvPr/>
        </p:nvSpPr>
        <p:spPr>
          <a:xfrm>
            <a:off x="765313" y="3530992"/>
            <a:ext cx="7914454" cy="209608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4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400" kern="120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400" kern="120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lnSpc>
                <a:spcPct val="160000"/>
              </a:lnSpc>
              <a:spcBef>
                <a:spcPts val="0"/>
              </a:spcBef>
            </a:pPr>
            <a:r>
              <a:rPr lang="vi-VN" sz="2000" smtClean="0"/>
              <a:t>Ma trận lưới kích thước</a:t>
            </a:r>
            <a:r>
              <a:rPr lang="en-US" sz="2000" smtClean="0"/>
              <a:t> </a:t>
            </a:r>
            <a:r>
              <a:rPr lang="vi-VN" sz="2000" smtClean="0"/>
              <a:t>nxn chúng ta có n</a:t>
            </a:r>
            <a:r>
              <a:rPr lang="vi-VN" sz="2000" baseline="30000" smtClean="0"/>
              <a:t>2</a:t>
            </a:r>
            <a:r>
              <a:rPr lang="vi-VN" sz="2000" smtClean="0"/>
              <a:t>+1 độ phân giải khác nhau. Hình dưới đây là ma trận 3x3 và các đơn vị mã là 0</a:t>
            </a:r>
            <a:r>
              <a:rPr lang="en-US" sz="2000" smtClean="0"/>
              <a:t> </a:t>
            </a:r>
            <a:r>
              <a:rPr lang="vi-VN" sz="2000" smtClean="0"/>
              <a:t>đến 9.</a:t>
            </a:r>
            <a:endParaRPr lang="en-US" sz="2000" smtClean="0"/>
          </a:p>
          <a:p>
            <a:pPr algn="just">
              <a:lnSpc>
                <a:spcPct val="160000"/>
              </a:lnSpc>
              <a:spcBef>
                <a:spcPts val="0"/>
              </a:spcBef>
            </a:pPr>
            <a:r>
              <a:rPr lang="vi-VN" sz="2000" smtClean="0"/>
              <a:t>Việc thể hiện cường độ vùng ảnh I bây giờ chỉ còn đơn thuần là bật tất cả các vị trí &lt; I</a:t>
            </a:r>
            <a:endParaRPr lang="en-US" sz="2000" smtClean="0"/>
          </a:p>
        </p:txBody>
      </p:sp>
    </p:spTree>
    <p:extLst>
      <p:ext uri="{BB962C8B-B14F-4D97-AF65-F5344CB8AC3E}">
        <p14:creationId xmlns:p14="http://schemas.microsoft.com/office/powerpoint/2010/main" val="419560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lstStyle/>
          <a:p>
            <a:r>
              <a:rPr lang="en-US" b="1" smtClean="0">
                <a:solidFill>
                  <a:srgbClr val="000000"/>
                </a:solidFill>
                <a:latin typeface="TimesNewRomanPS-BoldMT"/>
              </a:rPr>
              <a:t>6.2. </a:t>
            </a:r>
            <a:r>
              <a:rPr lang="en-US" b="1">
                <a:solidFill>
                  <a:srgbClr val="000000"/>
                </a:solidFill>
                <a:latin typeface="TimesNewRomanPS-BoldMT"/>
              </a:rPr>
              <a:t>ÁNH SÁNG </a:t>
            </a:r>
            <a:r>
              <a:rPr lang="en-US" b="1" smtClean="0">
                <a:solidFill>
                  <a:srgbClr val="000000"/>
                </a:solidFill>
                <a:latin typeface="TimesNewRomanPS-BoldMT"/>
              </a:rPr>
              <a:t>ĐƠN SẮC</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8"/>
            <a:ext cx="10953075" cy="4569408"/>
          </a:xfrm>
        </p:spPr>
        <p:txBody>
          <a:bodyPr>
            <a:noAutofit/>
          </a:bodyPr>
          <a:lstStyle/>
          <a:p>
            <a:pPr lvl="0">
              <a:lnSpc>
                <a:spcPct val="160000"/>
              </a:lnSpc>
              <a:spcBef>
                <a:spcPts val="0"/>
              </a:spcBef>
            </a:pPr>
            <a:r>
              <a:rPr lang="en-US" sz="2000" b="1" smtClean="0"/>
              <a:t>6.2.3. </a:t>
            </a:r>
            <a:r>
              <a:rPr lang="en-US" sz="2000" b="1"/>
              <a:t>Xấp xỉ bán tông </a:t>
            </a:r>
            <a:r>
              <a:rPr lang="en-US" sz="2000" b="1" smtClean="0"/>
              <a:t>– halftone</a:t>
            </a:r>
          </a:p>
          <a:p>
            <a:pPr lvl="0" algn="just">
              <a:lnSpc>
                <a:spcPct val="160000"/>
              </a:lnSpc>
              <a:spcBef>
                <a:spcPts val="0"/>
              </a:spcBef>
            </a:pPr>
            <a:r>
              <a:rPr lang="vi-VN" sz="2000"/>
              <a:t>Thứ nhất</a:t>
            </a:r>
            <a:r>
              <a:rPr lang="vi-VN" sz="2000" smtClean="0"/>
              <a:t>:</a:t>
            </a:r>
            <a:r>
              <a:rPr lang="en-US" sz="2000" smtClean="0"/>
              <a:t> </a:t>
            </a:r>
            <a:r>
              <a:rPr lang="vi-VN" sz="2000" smtClean="0"/>
              <a:t>Không </a:t>
            </a:r>
            <a:r>
              <a:rPr lang="vi-VN" sz="2000"/>
              <a:t>dùng ma trận mẫu có dạng đường thẳng </a:t>
            </a:r>
            <a:r>
              <a:rPr lang="vi-VN" sz="2000" smtClean="0"/>
              <a:t>ngang</a:t>
            </a:r>
            <a:endParaRPr lang="en-US" sz="2000" smtClean="0"/>
          </a:p>
          <a:p>
            <a:pPr lvl="0" algn="just">
              <a:lnSpc>
                <a:spcPct val="160000"/>
              </a:lnSpc>
              <a:spcBef>
                <a:spcPts val="0"/>
              </a:spcBef>
            </a:pPr>
            <a:r>
              <a:rPr lang="vi-VN" sz="2000" smtClean="0"/>
              <a:t>Thứ </a:t>
            </a:r>
            <a:r>
              <a:rPr lang="vi-VN" sz="2000"/>
              <a:t>hai: Các mẫu phải được hình thành theo chuỗi các bước liên tiếp nhau sao cho mọi</a:t>
            </a:r>
            <a:br>
              <a:rPr lang="vi-VN" sz="2000"/>
            </a:br>
            <a:r>
              <a:rPr lang="vi-VN" sz="2000"/>
              <a:t>điểm ảnh có mật độ thể hiện ngưỡng a đều phải có mặt để thể hiện mọi ngưỡng b </a:t>
            </a:r>
            <a:r>
              <a:rPr lang="en-US" sz="2000" smtClean="0"/>
              <a:t>(</a:t>
            </a:r>
            <a:r>
              <a:rPr lang="vi-VN" sz="2000" smtClean="0"/>
              <a:t>b&gt;a</a:t>
            </a:r>
            <a:r>
              <a:rPr lang="en-US" sz="2000" smtClean="0"/>
              <a:t>)</a:t>
            </a:r>
            <a:r>
              <a:rPr lang="vi-VN" sz="2000" smtClean="0"/>
              <a:t>.</a:t>
            </a:r>
            <a:endParaRPr lang="en-US" sz="2000" smtClean="0"/>
          </a:p>
          <a:p>
            <a:pPr lvl="0" algn="just">
              <a:lnSpc>
                <a:spcPct val="160000"/>
              </a:lnSpc>
              <a:spcBef>
                <a:spcPts val="0"/>
              </a:spcBef>
            </a:pPr>
            <a:r>
              <a:rPr lang="vi-VN" sz="2000" smtClean="0"/>
              <a:t>Thứ </a:t>
            </a:r>
            <a:r>
              <a:rPr lang="vi-VN" sz="2000"/>
              <a:t>ba: Các mẫu phải được phát triển theo quy tắc từ tâm đi dần ra xung quanh. Nhờ </a:t>
            </a:r>
            <a:r>
              <a:rPr lang="vi-VN" sz="2000" smtClean="0"/>
              <a:t>đó</a:t>
            </a:r>
            <a:r>
              <a:rPr lang="en-US" sz="2000" smtClean="0"/>
              <a:t> </a:t>
            </a:r>
            <a:r>
              <a:rPr lang="vi-VN" sz="2000" smtClean="0"/>
              <a:t>sẽ </a:t>
            </a:r>
            <a:r>
              <a:rPr lang="vi-VN" sz="2000"/>
              <a:t>gây được cho người sử dụng hiệu ứng tăng kích thước </a:t>
            </a:r>
            <a:r>
              <a:rPr lang="vi-VN" sz="2000" smtClean="0"/>
              <a:t>điểm.</a:t>
            </a:r>
            <a:endParaRPr lang="en-US" sz="2000" smtClean="0"/>
          </a:p>
          <a:p>
            <a:pPr lvl="0" algn="just">
              <a:lnSpc>
                <a:spcPct val="160000"/>
              </a:lnSpc>
              <a:spcBef>
                <a:spcPts val="0"/>
              </a:spcBef>
            </a:pPr>
            <a:r>
              <a:rPr lang="vi-VN" sz="2000" smtClean="0"/>
              <a:t>Thứ </a:t>
            </a:r>
            <a:r>
              <a:rPr lang="vi-VN" sz="2000"/>
              <a:t>tư: Với một số các thiết bị in như máy in laser hay các thiết bị ghi hình, vấn đề về</a:t>
            </a:r>
            <a:br>
              <a:rPr lang="vi-VN" sz="2000"/>
            </a:br>
            <a:r>
              <a:rPr lang="vi-VN" sz="2000"/>
              <a:t>các điểm độc lập tuyệt đối là rất khó có khả năng đạt được. Khi mà đại đa phần các </a:t>
            </a:r>
            <a:r>
              <a:rPr lang="vi-VN" sz="2000" smtClean="0"/>
              <a:t>điểm</a:t>
            </a:r>
            <a:r>
              <a:rPr lang="en-US" sz="2000" smtClean="0"/>
              <a:t> </a:t>
            </a:r>
            <a:r>
              <a:rPr lang="vi-VN" sz="2000" smtClean="0"/>
              <a:t>ảnh </a:t>
            </a:r>
            <a:r>
              <a:rPr lang="vi-VN" sz="2000"/>
              <a:t>được bật cho một cường độ sáng thì chúng sẽ gây ra các thay đổi cho các điểm </a:t>
            </a:r>
            <a:r>
              <a:rPr lang="vi-VN" sz="2000" smtClean="0"/>
              <a:t>còn</a:t>
            </a:r>
            <a:r>
              <a:rPr lang="en-US" sz="2000" smtClean="0"/>
              <a:t> </a:t>
            </a:r>
            <a:r>
              <a:rPr lang="vi-VN" sz="2000" smtClean="0"/>
              <a:t>lại.</a:t>
            </a:r>
            <a:endParaRPr lang="en-US" sz="2000"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416573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lstStyle/>
          <a:p>
            <a:r>
              <a:rPr lang="en-US" b="1">
                <a:solidFill>
                  <a:srgbClr val="000000"/>
                </a:solidFill>
                <a:latin typeface="TimesNewRomanPS-BoldMT"/>
              </a:rPr>
              <a:t>6.1. ÁNH SÁNG VÀ MÀU </a:t>
            </a:r>
            <a:r>
              <a:rPr lang="en-US" b="1" smtClean="0">
                <a:solidFill>
                  <a:srgbClr val="000000"/>
                </a:solidFill>
                <a:latin typeface="TimesNewRomanPS-BoldMT"/>
              </a:rPr>
              <a:t>SẮC (Tt)</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2" y="1550038"/>
            <a:ext cx="8052837" cy="4335586"/>
          </a:xfrm>
        </p:spPr>
        <p:txBody>
          <a:bodyPr>
            <a:noAutofit/>
          </a:bodyPr>
          <a:lstStyle/>
          <a:p>
            <a:pPr lvl="0">
              <a:lnSpc>
                <a:spcPct val="160000"/>
              </a:lnSpc>
              <a:spcBef>
                <a:spcPts val="0"/>
              </a:spcBef>
            </a:pPr>
            <a:r>
              <a:rPr lang="en-US" b="1" smtClean="0"/>
              <a:t>6.2.1. Yếu </a:t>
            </a:r>
            <a:r>
              <a:rPr lang="en-US" b="1"/>
              <a:t>tố vật </a:t>
            </a:r>
            <a:r>
              <a:rPr lang="en-US" b="1" smtClean="0"/>
              <a:t>lý</a:t>
            </a:r>
          </a:p>
          <a:p>
            <a:pPr lvl="0" algn="just">
              <a:lnSpc>
                <a:spcPct val="160000"/>
              </a:lnSpc>
              <a:spcBef>
                <a:spcPts val="0"/>
              </a:spcBef>
            </a:pPr>
            <a:r>
              <a:rPr lang="vi-VN">
                <a:solidFill>
                  <a:srgbClr val="000000"/>
                </a:solidFill>
              </a:rPr>
              <a:t>Ánh sáng phụ thuộc vào mức năng lượng được truyền hay bước sóng của ánh sáng. </a:t>
            </a:r>
            <a:r>
              <a:rPr lang="vi-VN" smtClean="0">
                <a:solidFill>
                  <a:srgbClr val="000000"/>
                </a:solidFill>
              </a:rPr>
              <a:t>Ánh</a:t>
            </a:r>
            <a:r>
              <a:rPr lang="en-US" smtClean="0">
                <a:solidFill>
                  <a:srgbClr val="000000"/>
                </a:solidFill>
              </a:rPr>
              <a:t> </a:t>
            </a:r>
            <a:r>
              <a:rPr lang="vi-VN" smtClean="0">
                <a:solidFill>
                  <a:srgbClr val="000000"/>
                </a:solidFill>
              </a:rPr>
              <a:t>sáng </a:t>
            </a:r>
            <a:r>
              <a:rPr lang="vi-VN">
                <a:solidFill>
                  <a:srgbClr val="000000"/>
                </a:solidFill>
              </a:rPr>
              <a:t>trắng hay dải sóng mà mắt người có thể cảm nhận được, sau khi phân tích qua lăng </a:t>
            </a:r>
            <a:r>
              <a:rPr lang="vi-VN" smtClean="0">
                <a:solidFill>
                  <a:srgbClr val="000000"/>
                </a:solidFill>
              </a:rPr>
              <a:t>kính</a:t>
            </a:r>
            <a:r>
              <a:rPr lang="en-US" smtClean="0">
                <a:solidFill>
                  <a:srgbClr val="000000"/>
                </a:solidFill>
              </a:rPr>
              <a:t> </a:t>
            </a:r>
            <a:r>
              <a:rPr lang="vi-VN" smtClean="0">
                <a:solidFill>
                  <a:srgbClr val="000000"/>
                </a:solidFill>
              </a:rPr>
              <a:t>thành </a:t>
            </a:r>
            <a:r>
              <a:rPr lang="vi-VN">
                <a:solidFill>
                  <a:srgbClr val="000000"/>
                </a:solidFill>
              </a:rPr>
              <a:t>các phổ màu: tím, chàm, lam, lục, vàng, da cam, đỏ….Ánh sáng là sóng điện từ có </a:t>
            </a:r>
            <a:r>
              <a:rPr lang="vi-VN" smtClean="0">
                <a:solidFill>
                  <a:srgbClr val="000000"/>
                </a:solidFill>
              </a:rPr>
              <a:t>bước</a:t>
            </a:r>
            <a:r>
              <a:rPr lang="en-US" smtClean="0">
                <a:solidFill>
                  <a:srgbClr val="000000"/>
                </a:solidFill>
              </a:rPr>
              <a:t> </a:t>
            </a:r>
            <a:r>
              <a:rPr lang="vi-VN" smtClean="0">
                <a:solidFill>
                  <a:srgbClr val="000000"/>
                </a:solidFill>
              </a:rPr>
              <a:t>sóng </a:t>
            </a:r>
            <a:r>
              <a:rPr lang="el-GR">
                <a:solidFill>
                  <a:srgbClr val="000000"/>
                </a:solidFill>
              </a:rPr>
              <a:t>λ </a:t>
            </a:r>
            <a:r>
              <a:rPr lang="vi-VN">
                <a:solidFill>
                  <a:srgbClr val="000000"/>
                </a:solidFill>
              </a:rPr>
              <a:t>đi từ 400nm – 700nm</a:t>
            </a:r>
            <a:r>
              <a:rPr lang="vi-VN" smtClean="0">
                <a:solidFill>
                  <a:srgbClr val="000000"/>
                </a:solidFill>
              </a:rPr>
              <a:t>.</a:t>
            </a:r>
            <a:endParaRPr lang="en-US"/>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0028262" y="206686"/>
            <a:ext cx="1122450" cy="1122450"/>
          </a:xfrm>
          <a:prstGeom prst="rect">
            <a:avLst/>
          </a:prstGeom>
        </p:spPr>
      </p:pic>
      <p:pic>
        <p:nvPicPr>
          <p:cNvPr id="5" name="Picture 4"/>
          <p:cNvPicPr>
            <a:picLocks noChangeAspect="1"/>
          </p:cNvPicPr>
          <p:nvPr/>
        </p:nvPicPr>
        <p:blipFill>
          <a:blip r:embed="rId5"/>
          <a:stretch>
            <a:fillRect/>
          </a:stretch>
        </p:blipFill>
        <p:spPr>
          <a:xfrm>
            <a:off x="9071223" y="2451587"/>
            <a:ext cx="3036528" cy="2532489"/>
          </a:xfrm>
          <a:prstGeom prst="rect">
            <a:avLst/>
          </a:prstGeom>
        </p:spPr>
      </p:pic>
    </p:spTree>
    <p:extLst>
      <p:ext uri="{BB962C8B-B14F-4D97-AF65-F5344CB8AC3E}">
        <p14:creationId xmlns:p14="http://schemas.microsoft.com/office/powerpoint/2010/main" val="21047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lstStyle/>
          <a:p>
            <a:r>
              <a:rPr lang="en-US" b="1" smtClean="0">
                <a:solidFill>
                  <a:srgbClr val="000000"/>
                </a:solidFill>
                <a:latin typeface="TimesNewRomanPS-BoldMT"/>
              </a:rPr>
              <a:t>6.2. </a:t>
            </a:r>
            <a:r>
              <a:rPr lang="en-US" b="1">
                <a:solidFill>
                  <a:srgbClr val="000000"/>
                </a:solidFill>
                <a:latin typeface="TimesNewRomanPS-BoldMT"/>
              </a:rPr>
              <a:t>ÁNH SÁNG </a:t>
            </a:r>
            <a:r>
              <a:rPr lang="en-US" b="1" smtClean="0">
                <a:solidFill>
                  <a:srgbClr val="000000"/>
                </a:solidFill>
                <a:latin typeface="TimesNewRomanPS-BoldMT"/>
              </a:rPr>
              <a:t>ĐƠN SẮC</a:t>
            </a:r>
            <a:endParaRPr lang="en-US" b="1" cap="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8"/>
                <a:ext cx="10953075" cy="4569408"/>
              </a:xfrm>
            </p:spPr>
            <p:txBody>
              <a:bodyPr>
                <a:noAutofit/>
              </a:bodyPr>
              <a:lstStyle/>
              <a:p>
                <a:pPr lvl="0">
                  <a:lnSpc>
                    <a:spcPct val="160000"/>
                  </a:lnSpc>
                  <a:spcBef>
                    <a:spcPts val="0"/>
                  </a:spcBef>
                </a:pPr>
                <a:r>
                  <a:rPr lang="en-US" sz="2000" b="1" smtClean="0"/>
                  <a:t>6.2.4. </a:t>
                </a:r>
                <a:r>
                  <a:rPr lang="en-US" sz="2000" b="1"/>
                  <a:t>Ma trận Dither và phép lấy xấp xỉ bán </a:t>
                </a:r>
                <a:r>
                  <a:rPr lang="en-US" sz="2000" b="1" smtClean="0"/>
                  <a:t>tông</a:t>
                </a:r>
              </a:p>
              <a:p>
                <a:pPr lvl="0">
                  <a:lnSpc>
                    <a:spcPct val="160000"/>
                  </a:lnSpc>
                  <a:spcBef>
                    <a:spcPts val="0"/>
                  </a:spcBef>
                </a:pPr>
                <a:r>
                  <a:rPr lang="vi-VN" sz="2000"/>
                  <a:t>Bayer năm 1973 đã đưa ra dạng ma trận </a:t>
                </a:r>
                <a:r>
                  <a:rPr lang="vi-VN" sz="2000" smtClean="0"/>
                  <a:t>Dither </a:t>
                </a:r>
                <a:r>
                  <a:rPr lang="vi-VN" sz="2000"/>
                  <a:t>mà nhờ đó tăng được độ mịn của ảnh khi</a:t>
                </a:r>
                <a:br>
                  <a:rPr lang="vi-VN" sz="2000"/>
                </a:br>
                <a:r>
                  <a:rPr lang="vi-VN" sz="2000"/>
                  <a:t>hiển </a:t>
                </a:r>
                <a:r>
                  <a:rPr lang="vi-VN" sz="2000" smtClean="0"/>
                  <a:t>thị.</a:t>
                </a:r>
                <a:endParaRPr lang="en-US" sz="2000" smtClean="0"/>
              </a:p>
              <a:p>
                <a:pPr lvl="0">
                  <a:lnSpc>
                    <a:spcPct val="160000"/>
                  </a:lnSpc>
                  <a:spcBef>
                    <a:spcPts val="0"/>
                  </a:spcBef>
                </a:pPr>
                <a:r>
                  <a:rPr lang="vi-VN" sz="2000" smtClean="0"/>
                  <a:t>Ma </a:t>
                </a:r>
                <a:r>
                  <a:rPr lang="vi-VN" sz="2000"/>
                  <a:t>trận </a:t>
                </a:r>
                <a:r>
                  <a:rPr lang="vi-VN" sz="2000" smtClean="0"/>
                  <a:t>2×2 </a:t>
                </a:r>
                <a:r>
                  <a:rPr lang="vi-VN" sz="2000"/>
                  <a:t>ma trận </a:t>
                </a:r>
                <a:r>
                  <a:rPr lang="vi-VN" sz="2000" smtClean="0"/>
                  <a:t>Dither có </a:t>
                </a:r>
                <a:r>
                  <a:rPr lang="vi-VN" sz="2000"/>
                  <a:t>ký hiệu D</a:t>
                </a:r>
                <a:r>
                  <a:rPr lang="vi-VN" sz="2000" baseline="30000"/>
                  <a:t>(2</a:t>
                </a:r>
                <a:r>
                  <a:rPr lang="vi-VN" sz="2000" baseline="30000" smtClean="0"/>
                  <a:t>)</a:t>
                </a:r>
                <a:r>
                  <a:rPr lang="vi-VN" sz="2000" smtClean="0"/>
                  <a:t>:</a:t>
                </a:r>
                <a:r>
                  <a:rPr lang="en-US" sz="2000" smtClean="0"/>
                  <a:t> </a:t>
                </a:r>
                <a:r>
                  <a:rPr lang="vi-VN" sz="2000" smtClean="0"/>
                  <a:t>Tính </a:t>
                </a:r>
                <a:r>
                  <a:rPr lang="vi-VN" sz="2000"/>
                  <a:t>các ma trận D</a:t>
                </a:r>
                <a:r>
                  <a:rPr lang="vi-VN" sz="2000" baseline="30000"/>
                  <a:t>(2n) </a:t>
                </a:r>
                <a:r>
                  <a:rPr lang="vi-VN" sz="2000"/>
                  <a:t>thông qua D</a:t>
                </a:r>
                <a:r>
                  <a:rPr lang="vi-VN" sz="2000" baseline="30000"/>
                  <a:t>(n</a:t>
                </a:r>
                <a:r>
                  <a:rPr lang="vi-VN" sz="2000" baseline="30000" smtClean="0"/>
                  <a:t>)</a:t>
                </a:r>
                <a:r>
                  <a:rPr lang="vi-VN" sz="2000" smtClean="0"/>
                  <a:t>:</a:t>
                </a:r>
                <a:endParaRPr lang="en-US" sz="2000" smtClean="0"/>
              </a:p>
              <a:p>
                <a:pPr lvl="0">
                  <a:lnSpc>
                    <a:spcPct val="160000"/>
                  </a:lnSpc>
                  <a:spcBef>
                    <a:spcPts val="0"/>
                  </a:spcBef>
                </a:pP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𝐷</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0</m:t>
                              </m:r>
                            </m:e>
                            <m:e>
                              <m:r>
                                <a:rPr lang="en-US" sz="2000" b="0" i="1" smtClean="0">
                                  <a:latin typeface="Cambria Math" panose="02040503050406030204" pitchFamily="18" charset="0"/>
                                </a:rPr>
                                <m:t>2</m:t>
                              </m:r>
                            </m:e>
                          </m:mr>
                          <m:mr>
                            <m:e>
                              <m:r>
                                <a:rPr lang="en-US" sz="2000" b="0" i="1" smtClean="0">
                                  <a:latin typeface="Cambria Math" panose="02040503050406030204" pitchFamily="18" charset="0"/>
                                </a:rPr>
                                <m:t>3</m:t>
                              </m:r>
                            </m:e>
                            <m:e>
                              <m:r>
                                <a:rPr lang="en-US" sz="2000" b="0" i="1" smtClean="0">
                                  <a:latin typeface="Cambria Math" panose="02040503050406030204" pitchFamily="18" charset="0"/>
                                </a:rPr>
                                <m:t>1</m:t>
                              </m:r>
                            </m:e>
                          </m:mr>
                        </m:m>
                      </m:e>
                    </m:d>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𝐷</m:t>
                        </m:r>
                      </m:e>
                      <m:sup>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sup>
                    </m:sSup>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4</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𝐷</m:t>
                                  </m:r>
                                </m:e>
                                <m: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m:t>
                                  </m:r>
                                </m:sup>
                              </m:sSup>
                              <m:r>
                                <m:rPr>
                                  <m:brk m:alnAt="7"/>
                                </m:rP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𝐷</m:t>
                                  </m:r>
                                </m:e>
                                <m:sub>
                                  <m:r>
                                    <a:rPr lang="en-US" sz="2000" b="0" i="1" smtClean="0">
                                      <a:latin typeface="Cambria Math" panose="02040503050406030204" pitchFamily="18" charset="0"/>
                                    </a:rPr>
                                    <m:t>00</m:t>
                                  </m:r>
                                </m:sub>
                                <m:sup>
                                  <m:r>
                                    <a:rPr lang="en-US" sz="2000" b="0" i="1" smtClean="0">
                                      <a:latin typeface="Cambria Math" panose="02040503050406030204" pitchFamily="18" charset="0"/>
                                    </a:rPr>
                                    <m:t>(2)</m:t>
                                  </m:r>
                                </m:sup>
                              </m:sSub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𝑈</m:t>
                                  </m:r>
                                </m:e>
                                <m: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m:t>
                                  </m:r>
                                </m:sup>
                              </m:sSup>
                            </m:e>
                            <m:e>
                              <m:r>
                                <m:rPr>
                                  <m:brk m:alnAt="7"/>
                                </m:rPr>
                                <a:rPr lang="en-US" sz="2000" i="1">
                                  <a:latin typeface="Cambria Math" panose="02040503050406030204" pitchFamily="18" charset="0"/>
                                </a:rPr>
                                <m:t>4</m:t>
                              </m:r>
                              <m:sSup>
                                <m:sSupPr>
                                  <m:ctrlPr>
                                    <a:rPr lang="en-US" sz="2000" i="1">
                                      <a:latin typeface="Cambria Math" panose="02040503050406030204" pitchFamily="18" charset="0"/>
                                    </a:rPr>
                                  </m:ctrlPr>
                                </m:sSupPr>
                                <m:e>
                                  <m:r>
                                    <a:rPr lang="en-US" sz="2000" i="1">
                                      <a:latin typeface="Cambria Math" panose="02040503050406030204" pitchFamily="18" charset="0"/>
                                    </a:rPr>
                                    <m:t>𝐷</m:t>
                                  </m:r>
                                </m:e>
                                <m:sup>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𝑛</m:t>
                                      </m:r>
                                    </m:num>
                                    <m:den>
                                      <m:r>
                                        <a:rPr lang="en-US" sz="2000" i="1">
                                          <a:latin typeface="Cambria Math" panose="02040503050406030204" pitchFamily="18" charset="0"/>
                                        </a:rPr>
                                        <m:t>2</m:t>
                                      </m:r>
                                    </m:den>
                                  </m:f>
                                  <m:r>
                                    <a:rPr lang="en-US" sz="2000" i="1">
                                      <a:latin typeface="Cambria Math" panose="02040503050406030204" pitchFamily="18" charset="0"/>
                                    </a:rPr>
                                    <m:t>)</m:t>
                                  </m:r>
                                </m:sup>
                              </m:sSup>
                              <m:r>
                                <m:rPr>
                                  <m:brk m:alnAt="7"/>
                                </m:rP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𝐷</m:t>
                                  </m:r>
                                </m:e>
                                <m:sub>
                                  <m:r>
                                    <a:rPr lang="en-US" sz="2000" i="1">
                                      <a:latin typeface="Cambria Math" panose="02040503050406030204" pitchFamily="18" charset="0"/>
                                    </a:rPr>
                                    <m:t>0</m:t>
                                  </m:r>
                                  <m:r>
                                    <a:rPr lang="en-US" sz="2000" b="0" i="1" smtClean="0">
                                      <a:latin typeface="Cambria Math" panose="02040503050406030204" pitchFamily="18" charset="0"/>
                                    </a:rPr>
                                    <m:t>1</m:t>
                                  </m:r>
                                </m:sub>
                                <m:sup>
                                  <m:r>
                                    <a:rPr lang="en-US" sz="2000" i="1">
                                      <a:latin typeface="Cambria Math" panose="02040503050406030204" pitchFamily="18" charset="0"/>
                                    </a:rPr>
                                    <m:t>(2)</m:t>
                                  </m:r>
                                </m:sup>
                              </m:sSubSup>
                              <m:sSup>
                                <m:sSupPr>
                                  <m:ctrlPr>
                                    <a:rPr lang="en-US" sz="2000" i="1">
                                      <a:latin typeface="Cambria Math" panose="02040503050406030204" pitchFamily="18" charset="0"/>
                                    </a:rPr>
                                  </m:ctrlPr>
                                </m:sSupPr>
                                <m:e>
                                  <m:r>
                                    <a:rPr lang="en-US" sz="2000" i="1">
                                      <a:latin typeface="Cambria Math" panose="02040503050406030204" pitchFamily="18" charset="0"/>
                                    </a:rPr>
                                    <m:t>𝑈</m:t>
                                  </m:r>
                                </m:e>
                                <m:sup>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𝑛</m:t>
                                      </m:r>
                                    </m:num>
                                    <m:den>
                                      <m:r>
                                        <a:rPr lang="en-US" sz="2000" i="1">
                                          <a:latin typeface="Cambria Math" panose="02040503050406030204" pitchFamily="18" charset="0"/>
                                        </a:rPr>
                                        <m:t>2</m:t>
                                      </m:r>
                                    </m:den>
                                  </m:f>
                                  <m:r>
                                    <a:rPr lang="en-US" sz="2000" i="1">
                                      <a:latin typeface="Cambria Math" panose="02040503050406030204" pitchFamily="18" charset="0"/>
                                    </a:rPr>
                                    <m:t>)</m:t>
                                  </m:r>
                                </m:sup>
                              </m:sSup>
                            </m:e>
                          </m:mr>
                          <m:mr>
                            <m:e>
                              <m:r>
                                <m:rPr>
                                  <m:brk m:alnAt="7"/>
                                </m:rPr>
                                <a:rPr lang="en-US" sz="2000" i="1">
                                  <a:latin typeface="Cambria Math" panose="02040503050406030204" pitchFamily="18" charset="0"/>
                                </a:rPr>
                                <m:t>4</m:t>
                              </m:r>
                              <m:sSup>
                                <m:sSupPr>
                                  <m:ctrlPr>
                                    <a:rPr lang="en-US" sz="2000" i="1">
                                      <a:latin typeface="Cambria Math" panose="02040503050406030204" pitchFamily="18" charset="0"/>
                                    </a:rPr>
                                  </m:ctrlPr>
                                </m:sSupPr>
                                <m:e>
                                  <m:r>
                                    <a:rPr lang="en-US" sz="2000" i="1">
                                      <a:latin typeface="Cambria Math" panose="02040503050406030204" pitchFamily="18" charset="0"/>
                                    </a:rPr>
                                    <m:t>𝐷</m:t>
                                  </m:r>
                                </m:e>
                                <m:sup>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𝑛</m:t>
                                      </m:r>
                                    </m:num>
                                    <m:den>
                                      <m:r>
                                        <a:rPr lang="en-US" sz="2000" i="1">
                                          <a:latin typeface="Cambria Math" panose="02040503050406030204" pitchFamily="18" charset="0"/>
                                        </a:rPr>
                                        <m:t>2</m:t>
                                      </m:r>
                                    </m:den>
                                  </m:f>
                                  <m:r>
                                    <a:rPr lang="en-US" sz="2000" i="1">
                                      <a:latin typeface="Cambria Math" panose="02040503050406030204" pitchFamily="18" charset="0"/>
                                    </a:rPr>
                                    <m:t>)</m:t>
                                  </m:r>
                                </m:sup>
                              </m:s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𝐷</m:t>
                                  </m:r>
                                </m:e>
                                <m:sub>
                                  <m:r>
                                    <a:rPr lang="en-US" sz="2000" b="0" i="1" smtClean="0">
                                      <a:latin typeface="Cambria Math" panose="02040503050406030204" pitchFamily="18" charset="0"/>
                                    </a:rPr>
                                    <m:t>1</m:t>
                                  </m:r>
                                  <m:r>
                                    <a:rPr lang="en-US" sz="2000" i="1">
                                      <a:latin typeface="Cambria Math" panose="02040503050406030204" pitchFamily="18" charset="0"/>
                                    </a:rPr>
                                    <m:t>0</m:t>
                                  </m:r>
                                </m:sub>
                                <m:sup>
                                  <m:r>
                                    <a:rPr lang="en-US" sz="2000" i="1">
                                      <a:latin typeface="Cambria Math" panose="02040503050406030204" pitchFamily="18" charset="0"/>
                                    </a:rPr>
                                    <m:t>(2)</m:t>
                                  </m:r>
                                </m:sup>
                              </m:sSubSup>
                              <m:sSup>
                                <m:sSupPr>
                                  <m:ctrlPr>
                                    <a:rPr lang="en-US" sz="2000" i="1">
                                      <a:latin typeface="Cambria Math" panose="02040503050406030204" pitchFamily="18" charset="0"/>
                                    </a:rPr>
                                  </m:ctrlPr>
                                </m:sSupPr>
                                <m:e>
                                  <m:r>
                                    <a:rPr lang="en-US" sz="2000" i="1">
                                      <a:latin typeface="Cambria Math" panose="02040503050406030204" pitchFamily="18" charset="0"/>
                                    </a:rPr>
                                    <m:t>𝑈</m:t>
                                  </m:r>
                                </m:e>
                                <m:sup>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𝑛</m:t>
                                      </m:r>
                                    </m:num>
                                    <m:den>
                                      <m:r>
                                        <a:rPr lang="en-US" sz="2000" i="1">
                                          <a:latin typeface="Cambria Math" panose="02040503050406030204" pitchFamily="18" charset="0"/>
                                        </a:rPr>
                                        <m:t>2</m:t>
                                      </m:r>
                                    </m:den>
                                  </m:f>
                                  <m:r>
                                    <a:rPr lang="en-US" sz="2000" i="1">
                                      <a:latin typeface="Cambria Math" panose="02040503050406030204" pitchFamily="18" charset="0"/>
                                    </a:rPr>
                                    <m:t>)</m:t>
                                  </m:r>
                                </m:sup>
                              </m:sSup>
                            </m:e>
                            <m:e>
                              <m:r>
                                <m:rPr>
                                  <m:brk m:alnAt="7"/>
                                </m:rPr>
                                <a:rPr lang="en-US" sz="2000" i="1">
                                  <a:latin typeface="Cambria Math" panose="02040503050406030204" pitchFamily="18" charset="0"/>
                                </a:rPr>
                                <m:t>4</m:t>
                              </m:r>
                              <m:sSup>
                                <m:sSupPr>
                                  <m:ctrlPr>
                                    <a:rPr lang="en-US" sz="2000" i="1">
                                      <a:latin typeface="Cambria Math" panose="02040503050406030204" pitchFamily="18" charset="0"/>
                                    </a:rPr>
                                  </m:ctrlPr>
                                </m:sSupPr>
                                <m:e>
                                  <m:r>
                                    <a:rPr lang="en-US" sz="2000" i="1">
                                      <a:latin typeface="Cambria Math" panose="02040503050406030204" pitchFamily="18" charset="0"/>
                                    </a:rPr>
                                    <m:t>𝐷</m:t>
                                  </m:r>
                                </m:e>
                                <m:sup>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𝑛</m:t>
                                      </m:r>
                                    </m:num>
                                    <m:den>
                                      <m:r>
                                        <a:rPr lang="en-US" sz="2000" i="1">
                                          <a:latin typeface="Cambria Math" panose="02040503050406030204" pitchFamily="18" charset="0"/>
                                        </a:rPr>
                                        <m:t>2</m:t>
                                      </m:r>
                                    </m:den>
                                  </m:f>
                                  <m:r>
                                    <a:rPr lang="en-US" sz="2000" i="1">
                                      <a:latin typeface="Cambria Math" panose="02040503050406030204" pitchFamily="18" charset="0"/>
                                    </a:rPr>
                                    <m:t>)</m:t>
                                  </m:r>
                                </m:sup>
                              </m:sSup>
                              <m:r>
                                <m:rPr>
                                  <m:brk m:alnAt="7"/>
                                </m:rP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𝐷</m:t>
                                  </m:r>
                                </m:e>
                                <m:sub>
                                  <m:r>
                                    <a:rPr lang="en-US" sz="2000" b="0" i="1" smtClean="0">
                                      <a:latin typeface="Cambria Math" panose="02040503050406030204" pitchFamily="18" charset="0"/>
                                    </a:rPr>
                                    <m:t>11</m:t>
                                  </m:r>
                                </m:sub>
                                <m:sup>
                                  <m:r>
                                    <a:rPr lang="en-US" sz="2000" i="1">
                                      <a:latin typeface="Cambria Math" panose="02040503050406030204" pitchFamily="18" charset="0"/>
                                    </a:rPr>
                                    <m:t>(2)</m:t>
                                  </m:r>
                                </m:sup>
                              </m:sSubSup>
                              <m:sSup>
                                <m:sSupPr>
                                  <m:ctrlPr>
                                    <a:rPr lang="en-US" sz="2000" i="1">
                                      <a:latin typeface="Cambria Math" panose="02040503050406030204" pitchFamily="18" charset="0"/>
                                    </a:rPr>
                                  </m:ctrlPr>
                                </m:sSupPr>
                                <m:e>
                                  <m:r>
                                    <a:rPr lang="en-US" sz="2000" i="1">
                                      <a:latin typeface="Cambria Math" panose="02040503050406030204" pitchFamily="18" charset="0"/>
                                    </a:rPr>
                                    <m:t>𝑈</m:t>
                                  </m:r>
                                </m:e>
                                <m:sup>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𝑛</m:t>
                                      </m:r>
                                    </m:num>
                                    <m:den>
                                      <m:r>
                                        <a:rPr lang="en-US" sz="2000" i="1">
                                          <a:latin typeface="Cambria Math" panose="02040503050406030204" pitchFamily="18" charset="0"/>
                                        </a:rPr>
                                        <m:t>2</m:t>
                                      </m:r>
                                    </m:den>
                                  </m:f>
                                  <m:r>
                                    <a:rPr lang="en-US" sz="2000" i="1">
                                      <a:latin typeface="Cambria Math" panose="02040503050406030204" pitchFamily="18" charset="0"/>
                                    </a:rPr>
                                    <m:t>)</m:t>
                                  </m:r>
                                </m:sup>
                              </m:sSup>
                            </m:e>
                          </m:mr>
                        </m:m>
                      </m:e>
                    </m:d>
                  </m:oMath>
                </a14:m>
                <a:endParaRPr lang="en-US" sz="2000" smtClean="0"/>
              </a:p>
              <a:p>
                <a:pPr lvl="0">
                  <a:lnSpc>
                    <a:spcPct val="160000"/>
                  </a:lnSpc>
                  <a:spcBef>
                    <a:spcPts val="0"/>
                  </a:spcBef>
                </a:pPr>
                <a:r>
                  <a:rPr lang="en-US" sz="2000"/>
                  <a:t>U</a:t>
                </a:r>
                <a:r>
                  <a:rPr lang="en-US" sz="2000" baseline="30000"/>
                  <a:t>(n)</a:t>
                </a:r>
                <a:r>
                  <a:rPr lang="en-US" sz="2000"/>
                  <a:t> là ma trận n × n với tất cả các phần tử = </a:t>
                </a:r>
                <a:r>
                  <a:rPr lang="en-US" sz="2000" smtClean="0"/>
                  <a:t>1</a:t>
                </a:r>
              </a:p>
            </p:txBody>
          </p:sp>
        </mc:Choice>
        <mc:Fallback xmlns="">
          <p:sp>
            <p:nvSpPr>
              <p:cNvPr id="3" name="Content Placeholder 2">
                <a:extLst>
                  <a:ext uri="{FF2B5EF4-FFF2-40B4-BE49-F238E27FC236}">
                    <a16:creationId xmlns:a16="http://schemas.microsoft.com/office/drawing/2014/main" xmlns="" id="{C3C0199F-A274-44C6-BF37-784A855E6EEA}"/>
                  </a:ext>
                </a:extLst>
              </p:cNvPr>
              <p:cNvSpPr>
                <a:spLocks noGrp="1" noRot="1" noChangeAspect="1" noMove="1" noResize="1" noEditPoints="1" noAdjustHandles="1" noChangeArrowheads="1" noChangeShapeType="1" noTextEdit="1"/>
              </p:cNvSpPr>
              <p:nvPr>
                <p:ph idx="1"/>
              </p:nvPr>
            </p:nvSpPr>
            <p:spPr>
              <a:xfrm>
                <a:off x="765313" y="1550038"/>
                <a:ext cx="10953075" cy="4569408"/>
              </a:xfrm>
              <a:blipFill rotWithShape="0">
                <a:blip r:embed="rId3"/>
                <a:stretch>
                  <a:fillRect l="-501"/>
                </a:stretch>
              </a:blipFill>
            </p:spPr>
            <p:txBody>
              <a:bodyPr/>
              <a:lstStyle/>
              <a:p>
                <a:r>
                  <a:rPr lang="en-US">
                    <a:noFill/>
                  </a:rPr>
                  <a:t> </a:t>
                </a:r>
              </a:p>
            </p:txBody>
          </p:sp>
        </mc:Fallback>
      </mc:AlternateContent>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249903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lstStyle/>
          <a:p>
            <a:r>
              <a:rPr lang="en-US" b="1" smtClean="0">
                <a:solidFill>
                  <a:srgbClr val="000000"/>
                </a:solidFill>
                <a:latin typeface="TimesNewRomanPS-BoldMT"/>
              </a:rPr>
              <a:t>6.2. </a:t>
            </a:r>
            <a:r>
              <a:rPr lang="en-US" b="1">
                <a:solidFill>
                  <a:srgbClr val="000000"/>
                </a:solidFill>
                <a:latin typeface="TimesNewRomanPS-BoldMT"/>
              </a:rPr>
              <a:t>ÁNH SÁNG </a:t>
            </a:r>
            <a:r>
              <a:rPr lang="en-US" b="1" smtClean="0">
                <a:solidFill>
                  <a:srgbClr val="000000"/>
                </a:solidFill>
                <a:latin typeface="TimesNewRomanPS-BoldMT"/>
              </a:rPr>
              <a:t>ĐƠN SẮC</a:t>
            </a:r>
            <a:endParaRPr lang="en-US" b="1" cap="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7"/>
                <a:ext cx="10953075" cy="4569408"/>
              </a:xfrm>
            </p:spPr>
            <p:txBody>
              <a:bodyPr>
                <a:noAutofit/>
              </a:bodyPr>
              <a:lstStyle/>
              <a:p>
                <a:pPr lvl="0">
                  <a:lnSpc>
                    <a:spcPct val="150000"/>
                  </a:lnSpc>
                  <a:spcBef>
                    <a:spcPts val="0"/>
                  </a:spcBef>
                </a:pPr>
                <a:r>
                  <a:rPr lang="en-US" sz="2000" b="1" smtClean="0"/>
                  <a:t>6.2.4. </a:t>
                </a:r>
                <a:r>
                  <a:rPr lang="en-US" sz="2000" b="1"/>
                  <a:t>Ma trận Dither và phép lấy xấp xỉ bán </a:t>
                </a:r>
                <a:r>
                  <a:rPr lang="en-US" sz="2000" b="1" smtClean="0"/>
                  <a:t>tông</a:t>
                </a:r>
              </a:p>
              <a:p>
                <a:pPr lvl="0">
                  <a:lnSpc>
                    <a:spcPct val="150000"/>
                  </a:lnSpc>
                  <a:spcBef>
                    <a:spcPts val="0"/>
                  </a:spcBef>
                </a:pPr>
                <a:r>
                  <a:rPr lang="en-US" sz="2000"/>
                  <a:t>Với n = 4 và kết quả từ D</a:t>
                </a:r>
                <a:r>
                  <a:rPr lang="en-US" sz="2000" baseline="30000"/>
                  <a:t>(2</a:t>
                </a:r>
                <a:r>
                  <a:rPr lang="en-US" sz="2000" baseline="30000" smtClean="0"/>
                  <a:t>)</a:t>
                </a:r>
                <a:r>
                  <a:rPr lang="vi-VN" sz="2000" smtClean="0"/>
                  <a:t>:</a:t>
                </a:r>
                <a:endParaRPr lang="en-US" sz="2000" smtClean="0"/>
              </a:p>
              <a:p>
                <a:pPr lvl="0">
                  <a:lnSpc>
                    <a:spcPct val="150000"/>
                  </a:lnSpc>
                  <a:spcBef>
                    <a:spcPts val="0"/>
                  </a:spcBef>
                </a:pP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𝐷</m:t>
                        </m:r>
                      </m:e>
                      <m:sup>
                        <m:r>
                          <a:rPr lang="en-US" sz="2000" b="0" i="1" smtClean="0">
                            <a:latin typeface="Cambria Math" panose="02040503050406030204" pitchFamily="18" charset="0"/>
                          </a:rPr>
                          <m:t>(4)</m:t>
                        </m:r>
                      </m:sup>
                    </m:sSup>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4</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0</m:t>
                                        </m:r>
                                      </m:e>
                                      <m:e>
                                        <m:r>
                                          <a:rPr lang="en-US" sz="2000" b="0" i="1" smtClean="0">
                                            <a:latin typeface="Cambria Math" panose="02040503050406030204" pitchFamily="18" charset="0"/>
                                          </a:rPr>
                                          <m:t>2</m:t>
                                        </m:r>
                                      </m:e>
                                    </m:mr>
                                    <m:mr>
                                      <m:e>
                                        <m:r>
                                          <a:rPr lang="en-US" sz="2000" b="0" i="1" smtClean="0">
                                            <a:latin typeface="Cambria Math" panose="02040503050406030204" pitchFamily="18" charset="0"/>
                                          </a:rPr>
                                          <m:t>3</m:t>
                                        </m:r>
                                      </m:e>
                                      <m:e>
                                        <m:r>
                                          <a:rPr lang="en-US" sz="2000" b="0" i="1" smtClean="0">
                                            <a:latin typeface="Cambria Math" panose="02040503050406030204" pitchFamily="18" charset="0"/>
                                          </a:rPr>
                                          <m:t>1</m:t>
                                        </m:r>
                                      </m:e>
                                    </m:mr>
                                  </m:m>
                                </m:e>
                              </m:d>
                              <m:r>
                                <m:rPr>
                                  <m:brk m:alnAt="7"/>
                                </m:rPr>
                                <a:rPr lang="en-US" sz="2000" b="0" i="1" smtClean="0">
                                  <a:latin typeface="Cambria Math" panose="02040503050406030204" pitchFamily="18" charset="0"/>
                                </a:rPr>
                                <m:t>+</m:t>
                              </m:r>
                              <m:r>
                                <a:rPr lang="en-US" sz="2000" b="0" i="1" smtClean="0">
                                  <a:latin typeface="Cambria Math" panose="02040503050406030204" pitchFamily="18" charset="0"/>
                                </a:rPr>
                                <m:t>0</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1</m:t>
                                        </m:r>
                                      </m:e>
                                    </m:mr>
                                    <m:mr>
                                      <m:e>
                                        <m:r>
                                          <a:rPr lang="en-US" sz="2000" b="0" i="1" smtClean="0">
                                            <a:latin typeface="Cambria Math" panose="02040503050406030204" pitchFamily="18" charset="0"/>
                                          </a:rPr>
                                          <m:t>1</m:t>
                                        </m:r>
                                      </m:e>
                                      <m:e>
                                        <m:r>
                                          <a:rPr lang="en-US" sz="2000" b="0" i="1" smtClean="0">
                                            <a:latin typeface="Cambria Math" panose="02040503050406030204" pitchFamily="18" charset="0"/>
                                          </a:rPr>
                                          <m:t>1</m:t>
                                        </m:r>
                                      </m:e>
                                    </m:mr>
                                  </m:m>
                                </m:e>
                              </m:d>
                            </m:e>
                            <m:e>
                              <m:r>
                                <m:rPr>
                                  <m:brk m:alnAt="7"/>
                                </m:rPr>
                                <a:rPr lang="en-US" sz="2000" i="1">
                                  <a:latin typeface="Cambria Math" panose="02040503050406030204" pitchFamily="18" charset="0"/>
                                </a:rPr>
                                <m:t>4</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0</m:t>
                                        </m:r>
                                      </m:e>
                                      <m:e>
                                        <m:r>
                                          <a:rPr lang="en-US" sz="2000" i="1">
                                            <a:latin typeface="Cambria Math" panose="02040503050406030204" pitchFamily="18" charset="0"/>
                                          </a:rPr>
                                          <m:t>2</m:t>
                                        </m:r>
                                      </m:e>
                                    </m:mr>
                                    <m:mr>
                                      <m:e>
                                        <m:r>
                                          <a:rPr lang="en-US" sz="2000" i="1">
                                            <a:latin typeface="Cambria Math" panose="02040503050406030204" pitchFamily="18" charset="0"/>
                                          </a:rPr>
                                          <m:t>3</m:t>
                                        </m:r>
                                      </m:e>
                                      <m:e>
                                        <m:r>
                                          <a:rPr lang="en-US" sz="2000" i="1">
                                            <a:latin typeface="Cambria Math" panose="02040503050406030204" pitchFamily="18" charset="0"/>
                                          </a:rPr>
                                          <m:t>1</m:t>
                                        </m:r>
                                      </m:e>
                                    </m:mr>
                                  </m:m>
                                </m:e>
                              </m:d>
                              <m:r>
                                <m:rPr>
                                  <m:brk m:alnAt="7"/>
                                </m:rPr>
                                <a:rPr lang="en-US" sz="2000" i="1">
                                  <a:latin typeface="Cambria Math" panose="02040503050406030204" pitchFamily="18" charset="0"/>
                                </a:rPr>
                                <m:t>+</m:t>
                              </m:r>
                              <m:r>
                                <a:rPr lang="en-US" sz="2000" b="0" i="1" smtClean="0">
                                  <a:latin typeface="Cambria Math" panose="02040503050406030204" pitchFamily="18" charset="0"/>
                                </a:rPr>
                                <m:t>2</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1</m:t>
                                        </m:r>
                                      </m:e>
                                      <m:e>
                                        <m:r>
                                          <a:rPr lang="en-US" sz="2000" i="1">
                                            <a:latin typeface="Cambria Math" panose="02040503050406030204" pitchFamily="18" charset="0"/>
                                          </a:rPr>
                                          <m:t>1</m:t>
                                        </m:r>
                                      </m:e>
                                    </m:mr>
                                    <m:mr>
                                      <m:e>
                                        <m:r>
                                          <a:rPr lang="en-US" sz="2000" i="1">
                                            <a:latin typeface="Cambria Math" panose="02040503050406030204" pitchFamily="18" charset="0"/>
                                          </a:rPr>
                                          <m:t>1</m:t>
                                        </m:r>
                                      </m:e>
                                      <m:e>
                                        <m:r>
                                          <a:rPr lang="en-US" sz="2000" i="1">
                                            <a:latin typeface="Cambria Math" panose="02040503050406030204" pitchFamily="18" charset="0"/>
                                          </a:rPr>
                                          <m:t>1</m:t>
                                        </m:r>
                                      </m:e>
                                    </m:mr>
                                  </m:m>
                                </m:e>
                              </m:d>
                            </m:e>
                          </m:mr>
                          <m:mr>
                            <m:e>
                              <m:r>
                                <m:rPr>
                                  <m:brk m:alnAt="7"/>
                                </m:rPr>
                                <a:rPr lang="en-US" sz="2000" i="1">
                                  <a:latin typeface="Cambria Math" panose="02040503050406030204" pitchFamily="18" charset="0"/>
                                </a:rPr>
                                <m:t>4</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0</m:t>
                                        </m:r>
                                      </m:e>
                                      <m:e>
                                        <m:r>
                                          <a:rPr lang="en-US" sz="2000" i="1">
                                            <a:latin typeface="Cambria Math" panose="02040503050406030204" pitchFamily="18" charset="0"/>
                                          </a:rPr>
                                          <m:t>2</m:t>
                                        </m:r>
                                      </m:e>
                                    </m:mr>
                                    <m:mr>
                                      <m:e>
                                        <m:r>
                                          <a:rPr lang="en-US" sz="2000" i="1">
                                            <a:latin typeface="Cambria Math" panose="02040503050406030204" pitchFamily="18" charset="0"/>
                                          </a:rPr>
                                          <m:t>3</m:t>
                                        </m:r>
                                      </m:e>
                                      <m:e>
                                        <m:r>
                                          <a:rPr lang="en-US" sz="2000" i="1">
                                            <a:latin typeface="Cambria Math" panose="02040503050406030204" pitchFamily="18" charset="0"/>
                                          </a:rPr>
                                          <m:t>1</m:t>
                                        </m:r>
                                      </m:e>
                                    </m:mr>
                                  </m:m>
                                </m:e>
                              </m:d>
                              <m:r>
                                <m:rPr>
                                  <m:brk m:alnAt="7"/>
                                </m:rPr>
                                <a:rPr lang="en-US" sz="2000" i="1">
                                  <a:latin typeface="Cambria Math" panose="02040503050406030204" pitchFamily="18" charset="0"/>
                                </a:rPr>
                                <m:t>+</m:t>
                              </m:r>
                              <m:r>
                                <a:rPr lang="en-US" sz="2000" b="0" i="1" smtClean="0">
                                  <a:latin typeface="Cambria Math" panose="02040503050406030204" pitchFamily="18" charset="0"/>
                                </a:rPr>
                                <m:t>3</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1</m:t>
                                        </m:r>
                                      </m:e>
                                      <m:e>
                                        <m:r>
                                          <a:rPr lang="en-US" sz="2000" i="1">
                                            <a:latin typeface="Cambria Math" panose="02040503050406030204" pitchFamily="18" charset="0"/>
                                          </a:rPr>
                                          <m:t>1</m:t>
                                        </m:r>
                                      </m:e>
                                    </m:mr>
                                    <m:mr>
                                      <m:e>
                                        <m:r>
                                          <a:rPr lang="en-US" sz="2000" i="1">
                                            <a:latin typeface="Cambria Math" panose="02040503050406030204" pitchFamily="18" charset="0"/>
                                          </a:rPr>
                                          <m:t>1</m:t>
                                        </m:r>
                                      </m:e>
                                      <m:e>
                                        <m:r>
                                          <a:rPr lang="en-US" sz="2000" i="1">
                                            <a:latin typeface="Cambria Math" panose="02040503050406030204" pitchFamily="18" charset="0"/>
                                          </a:rPr>
                                          <m:t>1</m:t>
                                        </m:r>
                                      </m:e>
                                    </m:mr>
                                  </m:m>
                                </m:e>
                              </m:d>
                            </m:e>
                            <m:e>
                              <m:r>
                                <m:rPr>
                                  <m:brk m:alnAt="7"/>
                                </m:rPr>
                                <a:rPr lang="en-US" sz="2000" i="1">
                                  <a:latin typeface="Cambria Math" panose="02040503050406030204" pitchFamily="18" charset="0"/>
                                </a:rPr>
                                <m:t>4</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0</m:t>
                                        </m:r>
                                      </m:e>
                                      <m:e>
                                        <m:r>
                                          <a:rPr lang="en-US" sz="2000" i="1">
                                            <a:latin typeface="Cambria Math" panose="02040503050406030204" pitchFamily="18" charset="0"/>
                                          </a:rPr>
                                          <m:t>2</m:t>
                                        </m:r>
                                      </m:e>
                                    </m:mr>
                                    <m:mr>
                                      <m:e>
                                        <m:r>
                                          <a:rPr lang="en-US" sz="2000" i="1">
                                            <a:latin typeface="Cambria Math" panose="02040503050406030204" pitchFamily="18" charset="0"/>
                                          </a:rPr>
                                          <m:t>3</m:t>
                                        </m:r>
                                      </m:e>
                                      <m:e>
                                        <m:r>
                                          <a:rPr lang="en-US" sz="2000" i="1">
                                            <a:latin typeface="Cambria Math" panose="02040503050406030204" pitchFamily="18" charset="0"/>
                                          </a:rPr>
                                          <m:t>1</m:t>
                                        </m:r>
                                      </m:e>
                                    </m:mr>
                                  </m:m>
                                </m:e>
                              </m:d>
                              <m:r>
                                <m:rPr>
                                  <m:brk m:alnAt="7"/>
                                </m:rPr>
                                <a:rPr lang="en-US" sz="2000" i="1">
                                  <a:latin typeface="Cambria Math" panose="02040503050406030204" pitchFamily="18" charset="0"/>
                                </a:rPr>
                                <m:t>+</m:t>
                              </m:r>
                              <m:r>
                                <a:rPr lang="en-US" sz="2000" b="0" i="1" smtClean="0">
                                  <a:latin typeface="Cambria Math" panose="02040503050406030204" pitchFamily="18" charset="0"/>
                                </a:rPr>
                                <m:t>1</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1</m:t>
                                        </m:r>
                                      </m:e>
                                      <m:e>
                                        <m:r>
                                          <a:rPr lang="en-US" sz="2000" i="1">
                                            <a:latin typeface="Cambria Math" panose="02040503050406030204" pitchFamily="18" charset="0"/>
                                          </a:rPr>
                                          <m:t>1</m:t>
                                        </m:r>
                                      </m:e>
                                    </m:mr>
                                    <m:mr>
                                      <m:e>
                                        <m:r>
                                          <a:rPr lang="en-US" sz="2000" i="1">
                                            <a:latin typeface="Cambria Math" panose="02040503050406030204" pitchFamily="18" charset="0"/>
                                          </a:rPr>
                                          <m:t>1</m:t>
                                        </m:r>
                                      </m:e>
                                      <m:e>
                                        <m:r>
                                          <a:rPr lang="en-US" sz="2000" i="1">
                                            <a:latin typeface="Cambria Math" panose="02040503050406030204" pitchFamily="18" charset="0"/>
                                          </a:rPr>
                                          <m:t>1</m:t>
                                        </m:r>
                                      </m:e>
                                    </m:mr>
                                  </m:m>
                                </m:e>
                              </m:d>
                            </m:e>
                          </m:mr>
                        </m:m>
                      </m:e>
                    </m:d>
                  </m:oMath>
                </a14:m>
                <a:endParaRPr lang="en-US" sz="2000" b="0" smtClean="0"/>
              </a:p>
              <a:p>
                <a:pPr lvl="0">
                  <a:lnSpc>
                    <a:spcPct val="150000"/>
                  </a:lnSpc>
                  <a:spcBef>
                    <a:spcPts val="0"/>
                  </a:spcBef>
                </a:pP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𝐷</m:t>
                        </m:r>
                      </m:e>
                      <m:sup>
                        <m:r>
                          <a:rPr lang="en-US" sz="2000" b="0" i="1" smtClean="0">
                            <a:latin typeface="Cambria Math" panose="02040503050406030204" pitchFamily="18" charset="0"/>
                          </a:rPr>
                          <m:t>(4)</m:t>
                        </m:r>
                      </m:sup>
                    </m:sSup>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m>
                                <m:mPr>
                                  <m:mcs>
                                    <m:mc>
                                      <m:mcPr>
                                        <m:count m:val="2"/>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0</m:t>
                                    </m:r>
                                  </m:e>
                                  <m:e>
                                    <m:r>
                                      <a:rPr lang="en-US" sz="2000" b="0" i="1" smtClean="0">
                                        <a:latin typeface="Cambria Math" panose="02040503050406030204" pitchFamily="18" charset="0"/>
                                      </a:rPr>
                                      <m:t>8</m:t>
                                    </m:r>
                                  </m:e>
                                </m:mr>
                                <m:mr>
                                  <m:e>
                                    <m:r>
                                      <a:rPr lang="en-US" sz="2000" b="0" i="1" smtClean="0">
                                        <a:latin typeface="Cambria Math" panose="02040503050406030204" pitchFamily="18" charset="0"/>
                                      </a:rPr>
                                      <m:t>12</m:t>
                                    </m:r>
                                  </m:e>
                                  <m:e>
                                    <m:r>
                                      <a:rPr lang="en-US" sz="2000" b="0" i="1" smtClean="0">
                                        <a:latin typeface="Cambria Math" panose="02040503050406030204" pitchFamily="18" charset="0"/>
                                      </a:rPr>
                                      <m:t>4</m:t>
                                    </m:r>
                                  </m:e>
                                </m:mr>
                              </m:m>
                            </m:e>
                            <m:e>
                              <m:m>
                                <m:mPr>
                                  <m:mcs>
                                    <m:mc>
                                      <m:mcPr>
                                        <m:count m:val="2"/>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2</m:t>
                                    </m:r>
                                  </m:e>
                                  <m:e>
                                    <m:r>
                                      <a:rPr lang="en-US" sz="2000" b="0" i="1" smtClean="0">
                                        <a:latin typeface="Cambria Math" panose="02040503050406030204" pitchFamily="18" charset="0"/>
                                      </a:rPr>
                                      <m:t>10</m:t>
                                    </m:r>
                                  </m:e>
                                </m:mr>
                                <m:mr>
                                  <m:e>
                                    <m:r>
                                      <a:rPr lang="en-US" sz="2000" b="0" i="1" smtClean="0">
                                        <a:latin typeface="Cambria Math" panose="02040503050406030204" pitchFamily="18" charset="0"/>
                                      </a:rPr>
                                      <m:t>14</m:t>
                                    </m:r>
                                  </m:e>
                                  <m:e>
                                    <m:r>
                                      <a:rPr lang="en-US" sz="2000" b="0" i="1" smtClean="0">
                                        <a:latin typeface="Cambria Math" panose="02040503050406030204" pitchFamily="18" charset="0"/>
                                      </a:rPr>
                                      <m:t>6</m:t>
                                    </m:r>
                                  </m:e>
                                </m:mr>
                              </m:m>
                            </m:e>
                          </m:mr>
                          <m:mr>
                            <m:e>
                              <m:m>
                                <m:mPr>
                                  <m:mcs>
                                    <m:mc>
                                      <m:mcPr>
                                        <m:count m:val="2"/>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3</m:t>
                                    </m:r>
                                  </m:e>
                                  <m:e>
                                    <m:r>
                                      <a:rPr lang="en-US" sz="2000" b="0" i="1" smtClean="0">
                                        <a:latin typeface="Cambria Math" panose="02040503050406030204" pitchFamily="18" charset="0"/>
                                      </a:rPr>
                                      <m:t>11</m:t>
                                    </m:r>
                                  </m:e>
                                </m:mr>
                                <m:mr>
                                  <m:e>
                                    <m:r>
                                      <a:rPr lang="en-US" sz="2000" b="0" i="1" smtClean="0">
                                        <a:latin typeface="Cambria Math" panose="02040503050406030204" pitchFamily="18" charset="0"/>
                                      </a:rPr>
                                      <m:t>15</m:t>
                                    </m:r>
                                  </m:e>
                                  <m:e>
                                    <m:r>
                                      <a:rPr lang="en-US" sz="2000" b="0" i="1" smtClean="0">
                                        <a:latin typeface="Cambria Math" panose="02040503050406030204" pitchFamily="18" charset="0"/>
                                      </a:rPr>
                                      <m:t>7</m:t>
                                    </m:r>
                                  </m:e>
                                </m:mr>
                              </m:m>
                            </m:e>
                            <m:e>
                              <m:m>
                                <m:mPr>
                                  <m:mcs>
                                    <m:mc>
                                      <m:mcPr>
                                        <m:count m:val="2"/>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9</m:t>
                                    </m:r>
                                  </m:e>
                                </m:mr>
                                <m:mr>
                                  <m:e>
                                    <m:r>
                                      <a:rPr lang="en-US" sz="2000" b="0" i="1" smtClean="0">
                                        <a:latin typeface="Cambria Math" panose="02040503050406030204" pitchFamily="18" charset="0"/>
                                      </a:rPr>
                                      <m:t>13</m:t>
                                    </m:r>
                                  </m:e>
                                  <m:e>
                                    <m:r>
                                      <a:rPr lang="en-US" sz="2000" b="0" i="1" smtClean="0">
                                        <a:latin typeface="Cambria Math" panose="02040503050406030204" pitchFamily="18" charset="0"/>
                                      </a:rPr>
                                      <m:t>5</m:t>
                                    </m:r>
                                  </m:e>
                                </m:mr>
                              </m:m>
                            </m:e>
                          </m:mr>
                        </m:m>
                      </m:e>
                    </m:d>
                  </m:oMath>
                </a14:m>
                <a:endParaRPr lang="en-US" sz="2000" smtClean="0"/>
              </a:p>
            </p:txBody>
          </p:sp>
        </mc:Choice>
        <mc:Fallback xmlns="">
          <p:sp>
            <p:nvSpPr>
              <p:cNvPr id="3" name="Content Placeholder 2">
                <a:extLst>
                  <a:ext uri="{FF2B5EF4-FFF2-40B4-BE49-F238E27FC236}">
                    <a16:creationId xmlns:a16="http://schemas.microsoft.com/office/drawing/2014/main" xmlns="" id="{C3C0199F-A274-44C6-BF37-784A855E6EEA}"/>
                  </a:ext>
                </a:extLst>
              </p:cNvPr>
              <p:cNvSpPr>
                <a:spLocks noGrp="1" noRot="1" noChangeAspect="1" noMove="1" noResize="1" noEditPoints="1" noAdjustHandles="1" noChangeArrowheads="1" noChangeShapeType="1" noTextEdit="1"/>
              </p:cNvSpPr>
              <p:nvPr>
                <p:ph idx="1"/>
              </p:nvPr>
            </p:nvSpPr>
            <p:spPr>
              <a:xfrm>
                <a:off x="765313" y="1550037"/>
                <a:ext cx="10953075" cy="4569408"/>
              </a:xfrm>
              <a:blipFill rotWithShape="0">
                <a:blip r:embed="rId4"/>
                <a:stretch>
                  <a:fillRect l="-501"/>
                </a:stretch>
              </a:blipFill>
            </p:spPr>
            <p:txBody>
              <a:bodyPr/>
              <a:lstStyle/>
              <a:p>
                <a:r>
                  <a:rPr lang="en-US">
                    <a:noFill/>
                  </a:rPr>
                  <a:t> </a:t>
                </a:r>
              </a:p>
            </p:txBody>
          </p:sp>
        </mc:Fallback>
      </mc:AlternateContent>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40827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6.3. </a:t>
            </a:r>
            <a:r>
              <a:rPr lang="en-US" b="1"/>
              <a:t>CÁC HỆ MÀU TRONG MÀN HÌNH ĐỒ </a:t>
            </a:r>
            <a:r>
              <a:rPr lang="en-US" b="1" smtClean="0"/>
              <a:t>HỌA</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7"/>
            <a:ext cx="10953075" cy="4569408"/>
          </a:xfrm>
        </p:spPr>
        <p:txBody>
          <a:bodyPr>
            <a:noAutofit/>
          </a:bodyPr>
          <a:lstStyle/>
          <a:p>
            <a:pPr lvl="0">
              <a:lnSpc>
                <a:spcPct val="150000"/>
              </a:lnSpc>
              <a:spcBef>
                <a:spcPts val="0"/>
              </a:spcBef>
            </a:pPr>
            <a:r>
              <a:rPr lang="vi-VN" sz="2000" smtClean="0"/>
              <a:t>Mô </a:t>
            </a:r>
            <a:r>
              <a:rPr lang="vi-VN" sz="2000"/>
              <a:t>hình màu - color model: là hệ thống có quy tắc cho việc tạo khoảng màu từ tập các màu</a:t>
            </a:r>
            <a:br>
              <a:rPr lang="vi-VN" sz="2000"/>
            </a:br>
            <a:r>
              <a:rPr lang="vi-VN" sz="2000"/>
              <a:t>cơ </a:t>
            </a:r>
            <a:r>
              <a:rPr lang="vi-VN" sz="2000" smtClean="0"/>
              <a:t>bản.</a:t>
            </a:r>
            <a:r>
              <a:rPr lang="en-US" sz="2000" smtClean="0"/>
              <a:t> </a:t>
            </a:r>
            <a:r>
              <a:rPr lang="vi-VN" sz="2000" smtClean="0"/>
              <a:t>Có </a:t>
            </a:r>
            <a:r>
              <a:rPr lang="vi-VN" sz="2000"/>
              <a:t>2 loại mô hình màu </a:t>
            </a:r>
            <a:r>
              <a:rPr lang="vi-VN" sz="2000" smtClean="0"/>
              <a:t>là:</a:t>
            </a:r>
            <a:endParaRPr lang="en-US" sz="2000" smtClean="0"/>
          </a:p>
          <a:p>
            <a:pPr lvl="1">
              <a:lnSpc>
                <a:spcPct val="150000"/>
              </a:lnSpc>
              <a:spcBef>
                <a:spcPts val="0"/>
              </a:spcBef>
            </a:pPr>
            <a:r>
              <a:rPr lang="vi-VN" sz="2000" smtClean="0"/>
              <a:t>Màu </a:t>
            </a:r>
            <a:r>
              <a:rPr lang="vi-VN" sz="2000"/>
              <a:t>thêm (additive): mô hình màu thêm sử dụng ánh sáng - light để hiển thị </a:t>
            </a:r>
            <a:r>
              <a:rPr lang="vi-VN" sz="2000" smtClean="0"/>
              <a:t>màu.</a:t>
            </a:r>
            <a:r>
              <a:rPr lang="en-US" sz="2000" smtClean="0"/>
              <a:t> </a:t>
            </a:r>
            <a:r>
              <a:rPr lang="vi-VN" sz="2000" smtClean="0"/>
              <a:t>Màu </a:t>
            </a:r>
            <a:r>
              <a:rPr lang="vi-VN" sz="2000"/>
              <a:t>sắc của mô hình này là kết quả của ánh sáng truyền dẫn </a:t>
            </a:r>
            <a:r>
              <a:rPr lang="vi-VN" sz="2000" smtClean="0"/>
              <a:t>– transmitted</a:t>
            </a:r>
            <a:endParaRPr lang="en-US" sz="2000" smtClean="0"/>
          </a:p>
          <a:p>
            <a:pPr lvl="1">
              <a:lnSpc>
                <a:spcPct val="150000"/>
              </a:lnSpc>
              <a:spcBef>
                <a:spcPts val="0"/>
              </a:spcBef>
            </a:pPr>
            <a:r>
              <a:rPr lang="vi-VN" sz="2000" smtClean="0"/>
              <a:t>Màu </a:t>
            </a:r>
            <a:r>
              <a:rPr lang="vi-VN" sz="2000"/>
              <a:t>bù (subtractive): mô hình màu bù sử dụng mực in - printing inks. Màu sắc cảm</a:t>
            </a:r>
            <a:br>
              <a:rPr lang="vi-VN" sz="2000"/>
            </a:br>
            <a:r>
              <a:rPr lang="vi-VN" sz="2000"/>
              <a:t>nhận được là từ ánh sáng phản xạ - reflected light (lấy màu trội</a:t>
            </a:r>
            <a:r>
              <a:rPr lang="vi-VN" sz="2000" smtClean="0"/>
              <a:t>).</a:t>
            </a:r>
            <a:r>
              <a:rPr lang="en-US" sz="2000" smtClean="0"/>
              <a:t> </a:t>
            </a:r>
            <a:r>
              <a:rPr lang="vi-VN" sz="2000" smtClean="0"/>
              <a:t>Khoảng </a:t>
            </a:r>
            <a:r>
              <a:rPr lang="vi-VN" sz="2000"/>
              <a:t>màu mà chúng ta tạo ra với tập các màu cơ bản gọi là gam màu hệ thống (</a:t>
            </a:r>
            <a:r>
              <a:rPr lang="vi-VN" sz="2000" smtClean="0"/>
              <a:t>system’s</a:t>
            </a:r>
            <a:r>
              <a:rPr lang="en-US" sz="2000" smtClean="0"/>
              <a:t> </a:t>
            </a:r>
            <a:r>
              <a:rPr lang="vi-VN" sz="2000" smtClean="0"/>
              <a:t>color </a:t>
            </a:r>
            <a:r>
              <a:rPr lang="vi-VN" sz="2000"/>
              <a:t>gamut</a:t>
            </a:r>
            <a:r>
              <a:rPr lang="vi-VN" sz="2000" smtClean="0"/>
              <a:t>)</a:t>
            </a:r>
            <a:endParaRPr lang="en-US" sz="2000" smtClean="0"/>
          </a:p>
          <a:p>
            <a:pPr>
              <a:lnSpc>
                <a:spcPct val="150000"/>
              </a:lnSpc>
              <a:spcBef>
                <a:spcPts val="0"/>
              </a:spcBef>
            </a:pPr>
            <a:r>
              <a:rPr lang="en-US" sz="2000"/>
              <a:t>Mỗi mô hình màu có khoảng màu hay gam màu riêng gamut (range) của những màu mà </a:t>
            </a:r>
            <a:r>
              <a:rPr lang="en-US" sz="2000" smtClean="0"/>
              <a:t>nó có </a:t>
            </a:r>
            <a:r>
              <a:rPr lang="en-US" sz="2000"/>
              <a:t>thể hiển thị hay in.</a:t>
            </a:r>
            <a:br>
              <a:rPr lang="en-US" sz="2000"/>
            </a:br>
            <a:r>
              <a:rPr lang="en-US" sz="2000"/>
              <a:t/>
            </a:r>
            <a:br>
              <a:rPr lang="en-US" sz="2000"/>
            </a:br>
            <a:endParaRPr lang="en-US" sz="2000"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345016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6.3. </a:t>
            </a:r>
            <a:r>
              <a:rPr lang="en-US" b="1"/>
              <a:t>CÁC HỆ MÀU TRONG MÀN HÌNH ĐỒ </a:t>
            </a:r>
            <a:r>
              <a:rPr lang="en-US" b="1" smtClean="0"/>
              <a:t>HỌA</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7"/>
            <a:ext cx="10953075" cy="4569408"/>
          </a:xfrm>
        </p:spPr>
        <p:txBody>
          <a:bodyPr>
            <a:noAutofit/>
          </a:bodyPr>
          <a:lstStyle/>
          <a:p>
            <a:pPr lvl="0">
              <a:lnSpc>
                <a:spcPct val="150000"/>
              </a:lnSpc>
              <a:spcBef>
                <a:spcPts val="0"/>
              </a:spcBef>
            </a:pPr>
            <a:r>
              <a:rPr lang="vi-VN" sz="2000" smtClean="0"/>
              <a:t>Có </a:t>
            </a:r>
            <a:r>
              <a:rPr lang="vi-VN" sz="2000"/>
              <a:t>ba hệ màu định hướng phần </a:t>
            </a:r>
            <a:r>
              <a:rPr lang="vi-VN" sz="2000" smtClean="0"/>
              <a:t>cứng:</a:t>
            </a:r>
            <a:endParaRPr lang="en-US" sz="2000" smtClean="0"/>
          </a:p>
          <a:p>
            <a:pPr lvl="1">
              <a:lnSpc>
                <a:spcPct val="150000"/>
              </a:lnSpc>
              <a:spcBef>
                <a:spcPts val="0"/>
              </a:spcBef>
            </a:pPr>
            <a:r>
              <a:rPr lang="vi-VN" sz="2000" smtClean="0"/>
              <a:t>RGB </a:t>
            </a:r>
            <a:r>
              <a:rPr lang="vi-VN" sz="2000"/>
              <a:t>(Red, Green, Blue) dùng với </a:t>
            </a:r>
            <a:r>
              <a:rPr lang="vi-VN" sz="2000" smtClean="0"/>
              <a:t>CRT</a:t>
            </a:r>
            <a:endParaRPr lang="en-US" sz="2000" smtClean="0"/>
          </a:p>
          <a:p>
            <a:pPr lvl="1">
              <a:lnSpc>
                <a:spcPct val="150000"/>
              </a:lnSpc>
              <a:spcBef>
                <a:spcPts val="0"/>
              </a:spcBef>
            </a:pPr>
            <a:r>
              <a:rPr lang="vi-VN" sz="2000" smtClean="0"/>
              <a:t>YIQ </a:t>
            </a:r>
            <a:r>
              <a:rPr lang="vi-VN" sz="2000"/>
              <a:t>trong hệ thống tivi màu băng tần </a:t>
            </a:r>
            <a:r>
              <a:rPr lang="vi-VN" sz="2000" smtClean="0"/>
              <a:t>rộng</a:t>
            </a:r>
            <a:endParaRPr lang="en-US" sz="2000" smtClean="0"/>
          </a:p>
          <a:p>
            <a:pPr lvl="1">
              <a:lnSpc>
                <a:spcPct val="150000"/>
              </a:lnSpc>
              <a:spcBef>
                <a:spcPts val="0"/>
              </a:spcBef>
            </a:pPr>
            <a:r>
              <a:rPr lang="vi-VN" sz="2000" smtClean="0"/>
              <a:t>CMY </a:t>
            </a:r>
            <a:r>
              <a:rPr lang="vi-VN" sz="2000"/>
              <a:t>(Cyan, Mangenta, Yellow) sử dụng một số thiết bị in </a:t>
            </a:r>
            <a:r>
              <a:rPr lang="vi-VN" sz="2000" smtClean="0"/>
              <a:t>màu</a:t>
            </a:r>
            <a:endParaRPr lang="en-US" sz="2000" smtClean="0"/>
          </a:p>
          <a:p>
            <a:pPr lvl="0">
              <a:lnSpc>
                <a:spcPct val="150000"/>
              </a:lnSpc>
              <a:spcBef>
                <a:spcPts val="0"/>
              </a:spcBef>
            </a:pPr>
            <a:r>
              <a:rPr lang="vi-VN" sz="2000" smtClean="0"/>
              <a:t>Không </a:t>
            </a:r>
            <a:r>
              <a:rPr lang="vi-VN" sz="2000"/>
              <a:t>có một mô hình màu nào trong các mô hình thực tế trên có tính dễ sử dụng, vì chúng</a:t>
            </a:r>
            <a:br>
              <a:rPr lang="vi-VN" sz="2000"/>
            </a:br>
            <a:r>
              <a:rPr lang="vi-VN" sz="2000"/>
              <a:t>không có mối liên hệ trực tiếp với ý niệm màu trực giác của con người. Màu mà con người </a:t>
            </a:r>
            <a:r>
              <a:rPr lang="vi-VN" sz="2000" smtClean="0"/>
              <a:t>cảm</a:t>
            </a:r>
            <a:r>
              <a:rPr lang="en-US" sz="2000" smtClean="0"/>
              <a:t> </a:t>
            </a:r>
            <a:r>
              <a:rPr lang="vi-VN" sz="2000" smtClean="0"/>
              <a:t>nhận:Hue </a:t>
            </a:r>
            <a:r>
              <a:rPr lang="vi-VN" sz="2000"/>
              <a:t>(sắc màu), </a:t>
            </a:r>
            <a:r>
              <a:rPr lang="vi-VN" sz="2000" smtClean="0"/>
              <a:t>Saturation </a:t>
            </a:r>
            <a:r>
              <a:rPr lang="vi-VN" sz="2000"/>
              <a:t>(độ bão hoà), Lightness (độ sáng</a:t>
            </a:r>
            <a:r>
              <a:rPr lang="vi-VN" sz="2000" smtClean="0"/>
              <a:t>).</a:t>
            </a:r>
            <a:endParaRPr lang="en-US" sz="2000"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21055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6.3. </a:t>
            </a:r>
            <a:r>
              <a:rPr lang="en-US" b="1"/>
              <a:t>CÁC HỆ MÀU TRONG MÀN HÌNH ĐỒ </a:t>
            </a:r>
            <a:r>
              <a:rPr lang="en-US" b="1" smtClean="0"/>
              <a:t>HỌA</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4" y="1550037"/>
            <a:ext cx="7506490" cy="2484934"/>
          </a:xfrm>
        </p:spPr>
        <p:txBody>
          <a:bodyPr>
            <a:noAutofit/>
          </a:bodyPr>
          <a:lstStyle/>
          <a:p>
            <a:pPr lvl="0">
              <a:lnSpc>
                <a:spcPct val="150000"/>
              </a:lnSpc>
              <a:spcBef>
                <a:spcPts val="0"/>
              </a:spcBef>
            </a:pPr>
            <a:r>
              <a:rPr lang="en-US" sz="2000" b="1" smtClean="0"/>
              <a:t>6.3.1. </a:t>
            </a:r>
            <a:r>
              <a:rPr lang="en-US" sz="2000" b="1"/>
              <a:t>Mô hình màu RGB (Red, Green, Blue - đỏ, lục, lam</a:t>
            </a:r>
            <a:r>
              <a:rPr lang="en-US" sz="2000" b="1" smtClean="0"/>
              <a:t>)</a:t>
            </a:r>
          </a:p>
          <a:p>
            <a:pPr lvl="0">
              <a:lnSpc>
                <a:spcPct val="150000"/>
              </a:lnSpc>
              <a:spcBef>
                <a:spcPts val="0"/>
              </a:spcBef>
            </a:pPr>
            <a:r>
              <a:rPr lang="vi-VN" sz="2000"/>
              <a:t>Gam màu thể hiện trong màn hình CRT xác định bằng những đặc tính của hiện tượng </a:t>
            </a:r>
            <a:r>
              <a:rPr lang="vi-VN" sz="2000" smtClean="0"/>
              <a:t>phát</a:t>
            </a:r>
            <a:r>
              <a:rPr lang="en-US" sz="2000" smtClean="0"/>
              <a:t> </a:t>
            </a:r>
            <a:r>
              <a:rPr lang="vi-VN" sz="2000" smtClean="0"/>
              <a:t>quang </a:t>
            </a:r>
            <a:r>
              <a:rPr lang="vi-VN" sz="2000"/>
              <a:t>các chất phốt pho trong màn hình CRT. Mô hình không gian màu RGB được sắp xếp </a:t>
            </a:r>
            <a:r>
              <a:rPr lang="vi-VN" sz="2000" smtClean="0"/>
              <a:t>theo</a:t>
            </a:r>
            <a:r>
              <a:rPr lang="en-US" sz="2000" smtClean="0"/>
              <a:t> </a:t>
            </a:r>
            <a:r>
              <a:rPr lang="vi-VN" sz="2000" smtClean="0"/>
              <a:t>khối </a:t>
            </a:r>
            <a:r>
              <a:rPr lang="vi-VN" sz="2000"/>
              <a:t>lập phương đơn vị. </a:t>
            </a:r>
            <a:endParaRPr lang="en-US" sz="2000"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p:pic>
        <p:nvPicPr>
          <p:cNvPr id="2050" name="Picture 2" descr="HÃ¬nh áº£nh cÃ³ liÃªn qua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7754" y="3514759"/>
            <a:ext cx="2819082" cy="25206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áº¿t quáº£ hÃ¬nh áº£nh cho MÃ´ hÃ¬nh khÃ´ng gian mÃ u RG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41709" y="1544649"/>
            <a:ext cx="3948796" cy="249032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 xmlns:a16="http://schemas.microsoft.com/office/drawing/2014/main" id="{C3C0199F-A274-44C6-BF37-784A855E6EEA}"/>
              </a:ext>
            </a:extLst>
          </p:cNvPr>
          <p:cNvSpPr txBox="1">
            <a:spLocks/>
          </p:cNvSpPr>
          <p:nvPr/>
        </p:nvSpPr>
        <p:spPr>
          <a:xfrm>
            <a:off x="812034" y="3871655"/>
            <a:ext cx="5068261" cy="1507403"/>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4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400" kern="120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400" kern="120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50000"/>
              </a:lnSpc>
              <a:spcBef>
                <a:spcPts val="0"/>
              </a:spcBef>
            </a:pPr>
            <a:r>
              <a:rPr lang="vi-VN" sz="2000"/>
              <a:t>Đường chéo chính của khối lập phương với sự cân bằng về số </a:t>
            </a:r>
            <a:r>
              <a:rPr lang="vi-VN" sz="2000"/>
              <a:t>lượng </a:t>
            </a:r>
            <a:r>
              <a:rPr lang="vi-VN" sz="2000" smtClean="0"/>
              <a:t>từng</a:t>
            </a:r>
            <a:r>
              <a:rPr lang="en-US" sz="2000" smtClean="0"/>
              <a:t> </a:t>
            </a:r>
            <a:r>
              <a:rPr lang="vi-VN" sz="2000" smtClean="0"/>
              <a:t>màu </a:t>
            </a:r>
            <a:r>
              <a:rPr lang="vi-VN" sz="2000"/>
              <a:t>gốc tương ứng với các mức độ xám với đen là (0,0,0) và trắng (</a:t>
            </a:r>
            <a:r>
              <a:rPr lang="vi-VN" sz="2000"/>
              <a:t>1,1,1</a:t>
            </a:r>
            <a:r>
              <a:rPr lang="vi-VN" sz="2000" smtClean="0"/>
              <a:t>).</a:t>
            </a:r>
            <a:endParaRPr lang="en-US" sz="2000" smtClean="0"/>
          </a:p>
        </p:txBody>
      </p:sp>
    </p:spTree>
    <p:extLst>
      <p:ext uri="{BB962C8B-B14F-4D97-AF65-F5344CB8AC3E}">
        <p14:creationId xmlns:p14="http://schemas.microsoft.com/office/powerpoint/2010/main" val="195776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6.3. </a:t>
            </a:r>
            <a:r>
              <a:rPr lang="en-US" b="1"/>
              <a:t>CÁC HỆ MÀU TRONG MÀN HÌNH ĐỒ </a:t>
            </a:r>
            <a:r>
              <a:rPr lang="en-US" b="1" smtClean="0"/>
              <a:t>HỌA</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6"/>
            <a:ext cx="10798329" cy="4217717"/>
          </a:xfrm>
        </p:spPr>
        <p:txBody>
          <a:bodyPr>
            <a:noAutofit/>
          </a:bodyPr>
          <a:lstStyle/>
          <a:p>
            <a:pPr lvl="0">
              <a:lnSpc>
                <a:spcPct val="150000"/>
              </a:lnSpc>
              <a:spcBef>
                <a:spcPts val="0"/>
              </a:spcBef>
            </a:pPr>
            <a:r>
              <a:rPr lang="en-US" sz="2000" b="1" smtClean="0"/>
              <a:t>6.3.1. </a:t>
            </a:r>
            <a:r>
              <a:rPr lang="en-US" sz="2000" b="1"/>
              <a:t>Mô hình màu RGB (Red, Green, Blue - đỏ, lục, lam</a:t>
            </a:r>
            <a:r>
              <a:rPr lang="en-US" sz="2000" b="1" smtClean="0"/>
              <a:t>)</a:t>
            </a:r>
          </a:p>
          <a:p>
            <a:pPr lvl="0">
              <a:lnSpc>
                <a:spcPct val="150000"/>
              </a:lnSpc>
              <a:spcBef>
                <a:spcPts val="0"/>
              </a:spcBef>
            </a:pPr>
            <a:r>
              <a:rPr lang="en-US" sz="2000"/>
              <a:t>C = rR + gG </a:t>
            </a:r>
            <a:r>
              <a:rPr lang="en-US" sz="2000"/>
              <a:t>+ </a:t>
            </a:r>
            <a:r>
              <a:rPr lang="en-US" sz="2000" smtClean="0"/>
              <a:t>bB</a:t>
            </a:r>
          </a:p>
          <a:p>
            <a:pPr lvl="0">
              <a:lnSpc>
                <a:spcPct val="150000"/>
              </a:lnSpc>
              <a:spcBef>
                <a:spcPts val="0"/>
              </a:spcBef>
            </a:pPr>
            <a:r>
              <a:rPr lang="vi-VN" sz="2000"/>
              <a:t>Trong </a:t>
            </a:r>
            <a:r>
              <a:rPr lang="vi-VN" sz="2000" smtClean="0"/>
              <a:t>đó</a:t>
            </a:r>
            <a:r>
              <a:rPr lang="en-US" sz="2000" smtClean="0"/>
              <a:t>:</a:t>
            </a:r>
          </a:p>
          <a:p>
            <a:pPr lvl="1">
              <a:lnSpc>
                <a:spcPct val="150000"/>
              </a:lnSpc>
              <a:spcBef>
                <a:spcPts val="0"/>
              </a:spcBef>
            </a:pPr>
            <a:r>
              <a:rPr lang="vi-VN" sz="2000" smtClean="0"/>
              <a:t>C </a:t>
            </a:r>
            <a:r>
              <a:rPr lang="vi-VN" sz="2000"/>
              <a:t>= màu hoặc ánh sáng kết quả</a:t>
            </a:r>
            <a:r>
              <a:rPr lang="vi-VN" sz="2000"/>
              <a:t>. </a:t>
            </a:r>
            <a:endParaRPr lang="en-US" sz="2000" smtClean="0"/>
          </a:p>
          <a:p>
            <a:pPr lvl="1">
              <a:lnSpc>
                <a:spcPct val="150000"/>
              </a:lnSpc>
              <a:spcBef>
                <a:spcPts val="0"/>
              </a:spcBef>
            </a:pPr>
            <a:r>
              <a:rPr lang="vi-VN" sz="2000" smtClean="0"/>
              <a:t>(</a:t>
            </a:r>
            <a:r>
              <a:rPr lang="vi-VN" sz="2000"/>
              <a:t>r,g,b) = toạ độ màu trong miền [0 1</a:t>
            </a:r>
            <a:r>
              <a:rPr lang="vi-VN" sz="2000"/>
              <a:t>], </a:t>
            </a:r>
            <a:endParaRPr lang="en-US" sz="2000" smtClean="0"/>
          </a:p>
          <a:p>
            <a:pPr lvl="1">
              <a:lnSpc>
                <a:spcPct val="150000"/>
              </a:lnSpc>
              <a:spcBef>
                <a:spcPts val="0"/>
              </a:spcBef>
            </a:pPr>
            <a:r>
              <a:rPr lang="vi-VN" sz="2000" smtClean="0"/>
              <a:t>(</a:t>
            </a:r>
            <a:r>
              <a:rPr lang="vi-VN" sz="2000"/>
              <a:t>R,G,B</a:t>
            </a:r>
            <a:r>
              <a:rPr lang="vi-VN" sz="2000"/>
              <a:t>) </a:t>
            </a:r>
            <a:r>
              <a:rPr lang="vi-VN" sz="2000" smtClean="0"/>
              <a:t>=</a:t>
            </a:r>
            <a:r>
              <a:rPr lang="en-US" sz="2000" smtClean="0"/>
              <a:t> </a:t>
            </a:r>
            <a:r>
              <a:rPr lang="vi-VN" sz="2000" smtClean="0"/>
              <a:t>các </a:t>
            </a:r>
            <a:r>
              <a:rPr lang="vi-VN" sz="2000"/>
              <a:t>màu cơ bản đỏ, lục và </a:t>
            </a:r>
            <a:r>
              <a:rPr lang="vi-VN" sz="2000"/>
              <a:t>lam</a:t>
            </a:r>
            <a:r>
              <a:rPr lang="vi-VN" sz="2000" smtClean="0"/>
              <a:t>.</a:t>
            </a:r>
            <a:endParaRPr lang="en-US" sz="2000" smtClean="0"/>
          </a:p>
          <a:p>
            <a:pPr lvl="0" algn="just">
              <a:lnSpc>
                <a:spcPct val="150000"/>
              </a:lnSpc>
              <a:spcBef>
                <a:spcPts val="0"/>
              </a:spcBef>
            </a:pPr>
            <a:r>
              <a:rPr lang="vi-VN" sz="2000">
                <a:solidFill>
                  <a:srgbClr val="000000"/>
                </a:solidFill>
                <a:latin typeface="TimesNewRomanPSMT"/>
              </a:rPr>
              <a:t>Nếu hai màu tạo ra cùng một giá trị kích thích thì chúng ta không thể phân biệt được hai</a:t>
            </a:r>
            <a:br>
              <a:rPr lang="vi-VN" sz="2000">
                <a:solidFill>
                  <a:srgbClr val="000000"/>
                </a:solidFill>
                <a:latin typeface="TimesNewRomanPSMT"/>
              </a:rPr>
            </a:br>
            <a:r>
              <a:rPr lang="vi-VN" sz="2000">
                <a:solidFill>
                  <a:srgbClr val="000000"/>
                </a:solidFill>
                <a:latin typeface="TimesNewRomanPSMT"/>
              </a:rPr>
              <a:t>màu. Không gian màu RGB dựa theo chuẩn ITU-R BT.709, với gama = 2.2 và điểm trắng </a:t>
            </a:r>
            <a:r>
              <a:rPr lang="vi-VN" sz="2000">
                <a:solidFill>
                  <a:srgbClr val="000000"/>
                </a:solidFill>
                <a:latin typeface="TimesNewRomanPSMT"/>
              </a:rPr>
              <a:t>của </a:t>
            </a:r>
            <a:r>
              <a:rPr lang="vi-VN" sz="2000" smtClean="0">
                <a:solidFill>
                  <a:srgbClr val="000000"/>
                </a:solidFill>
                <a:latin typeface="TimesNewRomanPSMT"/>
              </a:rPr>
              <a:t>mô</a:t>
            </a:r>
            <a:r>
              <a:rPr lang="en-US" sz="2000" smtClean="0">
                <a:solidFill>
                  <a:srgbClr val="000000"/>
                </a:solidFill>
                <a:latin typeface="TimesNewRomanPSMT"/>
              </a:rPr>
              <a:t> </a:t>
            </a:r>
            <a:r>
              <a:rPr lang="vi-VN" sz="2000" smtClean="0">
                <a:solidFill>
                  <a:srgbClr val="000000"/>
                </a:solidFill>
                <a:latin typeface="TimesNewRomanPSMT"/>
              </a:rPr>
              <a:t>hình </a:t>
            </a:r>
            <a:r>
              <a:rPr lang="vi-VN" sz="2000">
                <a:solidFill>
                  <a:srgbClr val="000000"/>
                </a:solidFill>
                <a:latin typeface="TimesNewRomanPSMT"/>
              </a:rPr>
              <a:t>là 6500 </a:t>
            </a:r>
            <a:r>
              <a:rPr lang="vi-VN" sz="2000">
                <a:solidFill>
                  <a:srgbClr val="000000"/>
                </a:solidFill>
                <a:latin typeface="TimesNewRomanPSMT"/>
              </a:rPr>
              <a:t>degrees </a:t>
            </a:r>
            <a:r>
              <a:rPr lang="vi-VN" sz="2000" smtClean="0">
                <a:solidFill>
                  <a:srgbClr val="000000"/>
                </a:solidFill>
                <a:latin typeface="TimesNewRomanPSMT"/>
              </a:rPr>
              <a:t>K</a:t>
            </a:r>
            <a:r>
              <a:rPr lang="en-US" sz="2000" smtClean="0">
                <a:solidFill>
                  <a:srgbClr val="000000"/>
                </a:solidFill>
                <a:latin typeface="TimesNewRomanPSMT"/>
              </a:rPr>
              <a:t>.</a:t>
            </a:r>
            <a:endParaRPr lang="en-US" sz="2000"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mc:AlternateContent xmlns:mc="http://schemas.openxmlformats.org/markup-compatibility/2006">
        <mc:Choice xmlns:a14="http://schemas.microsoft.com/office/drawing/2010/main" Requires="a14">
          <p:sp>
            <p:nvSpPr>
              <p:cNvPr id="6" name="Rectangle 5"/>
              <p:cNvSpPr/>
              <p:nvPr/>
            </p:nvSpPr>
            <p:spPr>
              <a:xfrm>
                <a:off x="7096224" y="2743592"/>
                <a:ext cx="3649490" cy="126983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vi-VN" sz="2400" i="1">
                              <a:latin typeface="Cambria Math" panose="02040503050406030204" pitchFamily="18" charset="0"/>
                            </a:rPr>
                          </m:ctrlPr>
                        </m:dPr>
                        <m:e>
                          <m:m>
                            <m:mPr>
                              <m:mcs>
                                <m:mc>
                                  <m:mcPr>
                                    <m:count m:val="1"/>
                                    <m:mcJc m:val="center"/>
                                  </m:mcPr>
                                </m:mc>
                              </m:mcs>
                              <m:ctrlPr>
                                <a:rPr lang="vi-VN" sz="2400" i="1">
                                  <a:latin typeface="Cambria Math" panose="02040503050406030204" pitchFamily="18" charset="0"/>
                                </a:rPr>
                              </m:ctrlPr>
                            </m:mPr>
                            <m:mr>
                              <m:e>
                                <m:r>
                                  <a:rPr lang="en-US" sz="2400" i="1">
                                    <a:latin typeface="Cambria Math" panose="02040503050406030204" pitchFamily="18" charset="0"/>
                                  </a:rPr>
                                  <m:t>𝑋</m:t>
                                </m:r>
                              </m:e>
                            </m:mr>
                            <m:mr>
                              <m:e>
                                <m:r>
                                  <a:rPr lang="en-US" sz="2400" i="1">
                                    <a:latin typeface="Cambria Math" panose="02040503050406030204" pitchFamily="18" charset="0"/>
                                  </a:rPr>
                                  <m:t>𝑌</m:t>
                                </m:r>
                              </m:e>
                            </m:mr>
                            <m:mr>
                              <m:e>
                                <m:r>
                                  <a:rPr lang="en-US" sz="2400" i="1">
                                    <a:latin typeface="Cambria Math" panose="02040503050406030204" pitchFamily="18" charset="0"/>
                                  </a:rPr>
                                  <m:t>𝑍</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𝑟</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𝑔</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𝑏</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𝑟</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𝑔</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𝑏</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𝑟</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𝑔</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𝑏</m:t>
                                    </m:r>
                                  </m:sub>
                                </m:sSub>
                              </m:e>
                            </m:mr>
                          </m:m>
                        </m:e>
                      </m:d>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𝑅</m:t>
                                </m:r>
                              </m:e>
                            </m:mr>
                            <m:mr>
                              <m:e>
                                <m:r>
                                  <a:rPr lang="en-US" sz="2400" i="1">
                                    <a:latin typeface="Cambria Math" panose="02040503050406030204" pitchFamily="18" charset="0"/>
                                  </a:rPr>
                                  <m:t>𝐺</m:t>
                                </m:r>
                              </m:e>
                            </m:mr>
                            <m:mr>
                              <m:e>
                                <m:r>
                                  <a:rPr lang="en-US" sz="2400" i="1">
                                    <a:latin typeface="Cambria Math" panose="02040503050406030204" pitchFamily="18" charset="0"/>
                                  </a:rPr>
                                  <m:t>𝐵</m:t>
                                </m:r>
                              </m:e>
                            </m:mr>
                          </m:m>
                        </m:e>
                      </m:d>
                    </m:oMath>
                  </m:oMathPara>
                </a14:m>
                <a:endParaRPr lang="en-US" sz="2400"/>
              </a:p>
            </p:txBody>
          </p:sp>
        </mc:Choice>
        <mc:Fallback>
          <p:sp>
            <p:nvSpPr>
              <p:cNvPr id="6" name="Rectangle 5"/>
              <p:cNvSpPr>
                <a:spLocks noRot="1" noChangeAspect="1" noMove="1" noResize="1" noEditPoints="1" noAdjustHandles="1" noChangeArrowheads="1" noChangeShapeType="1" noTextEdit="1"/>
              </p:cNvSpPr>
              <p:nvPr/>
            </p:nvSpPr>
            <p:spPr>
              <a:xfrm>
                <a:off x="7096224" y="2743592"/>
                <a:ext cx="3649490" cy="1269835"/>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036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6.3. </a:t>
            </a:r>
            <a:r>
              <a:rPr lang="en-US" b="1"/>
              <a:t>CÁC HỆ MÀU TRONG MÀN HÌNH ĐỒ </a:t>
            </a:r>
            <a:r>
              <a:rPr lang="en-US" b="1" smtClean="0"/>
              <a:t>HỌA</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6"/>
            <a:ext cx="10798329" cy="4583478"/>
          </a:xfrm>
        </p:spPr>
        <p:txBody>
          <a:bodyPr>
            <a:noAutofit/>
          </a:bodyPr>
          <a:lstStyle/>
          <a:p>
            <a:pPr lvl="0">
              <a:lnSpc>
                <a:spcPct val="150000"/>
              </a:lnSpc>
              <a:spcBef>
                <a:spcPts val="0"/>
              </a:spcBef>
            </a:pPr>
            <a:r>
              <a:rPr lang="en-US" sz="2000" b="1" smtClean="0"/>
              <a:t>6.3.2. </a:t>
            </a:r>
            <a:r>
              <a:rPr lang="vi-VN" sz="2000" b="1"/>
              <a:t>Mô hình màu CMY (Cyan, Magenta, Yellow - xanh tím, Đỏ tươi, </a:t>
            </a:r>
            <a:r>
              <a:rPr lang="vi-VN" sz="2000" b="1"/>
              <a:t>vàng</a:t>
            </a:r>
            <a:r>
              <a:rPr lang="vi-VN" sz="2000" b="1" smtClean="0"/>
              <a:t>)</a:t>
            </a:r>
            <a:endParaRPr lang="en-US" sz="2000"/>
          </a:p>
          <a:p>
            <a:pPr lvl="0">
              <a:lnSpc>
                <a:spcPct val="150000"/>
              </a:lnSpc>
              <a:spcBef>
                <a:spcPts val="0"/>
              </a:spcBef>
            </a:pPr>
            <a:r>
              <a:rPr lang="vi-VN" sz="2000" smtClean="0"/>
              <a:t> </a:t>
            </a:r>
            <a:r>
              <a:rPr lang="en-US" sz="2000"/>
              <a:t>Đây là mô hình màu bù (</a:t>
            </a:r>
            <a:r>
              <a:rPr lang="en-US" sz="2000" i="1"/>
              <a:t>Subtractive color models) </a:t>
            </a:r>
            <a:r>
              <a:rPr lang="en-US" sz="2000"/>
              <a:t>hiển thị ánh sáng và màu sắc phản xạ từ</a:t>
            </a:r>
            <a:br>
              <a:rPr lang="en-US" sz="2000"/>
            </a:br>
            <a:r>
              <a:rPr lang="en-US" sz="2000"/>
              <a:t>mực in. Bổ xung thêm mực đồng nghĩa với ánh sáng phản xạ </a:t>
            </a:r>
            <a:r>
              <a:rPr lang="en-US" sz="2000"/>
              <a:t>càng </a:t>
            </a:r>
            <a:r>
              <a:rPr lang="en-US" sz="2000" smtClean="0"/>
              <a:t>ít.</a:t>
            </a:r>
          </a:p>
          <a:p>
            <a:pPr lvl="0">
              <a:lnSpc>
                <a:spcPct val="150000"/>
              </a:lnSpc>
              <a:spcBef>
                <a:spcPts val="0"/>
              </a:spcBef>
            </a:pPr>
            <a:r>
              <a:rPr lang="en-US" sz="2000" smtClean="0"/>
              <a:t>Khi </a:t>
            </a:r>
            <a:r>
              <a:rPr lang="en-US" sz="2000"/>
              <a:t>bề mặt không phủ mực thì ánh sáng phản xạ là ánh sáng trắng </a:t>
            </a:r>
            <a:r>
              <a:rPr lang="en-US" sz="2000"/>
              <a:t>- </a:t>
            </a:r>
            <a:r>
              <a:rPr lang="en-US" sz="2000" smtClean="0"/>
              <a:t>white. Khi </a:t>
            </a:r>
            <a:r>
              <a:rPr lang="en-US" sz="2000"/>
              <a:t>3 màu có cùng giá trị cho ra màu xám. Khi các giá trị đạt max cho </a:t>
            </a:r>
            <a:r>
              <a:rPr lang="en-US" sz="2000"/>
              <a:t>màu </a:t>
            </a:r>
            <a:r>
              <a:rPr lang="en-US" sz="2000" smtClean="0"/>
              <a:t>đen.</a:t>
            </a:r>
          </a:p>
          <a:p>
            <a:pPr lvl="0">
              <a:lnSpc>
                <a:spcPct val="150000"/>
              </a:lnSpc>
              <a:spcBef>
                <a:spcPts val="0"/>
              </a:spcBef>
            </a:pPr>
            <a:r>
              <a:rPr lang="en-US" sz="2000" smtClean="0"/>
              <a:t>Color </a:t>
            </a:r>
            <a:r>
              <a:rPr lang="en-US" sz="2000"/>
              <a:t>= cC + mM </a:t>
            </a:r>
            <a:r>
              <a:rPr lang="en-US" sz="2000"/>
              <a:t>+ </a:t>
            </a:r>
            <a:r>
              <a:rPr lang="en-US" sz="2000" smtClean="0"/>
              <a:t>yY</a:t>
            </a:r>
          </a:p>
          <a:p>
            <a:pPr lvl="0">
              <a:lnSpc>
                <a:spcPct val="150000"/>
              </a:lnSpc>
              <a:spcBef>
                <a:spcPts val="0"/>
              </a:spcBef>
            </a:pPr>
            <a:r>
              <a:rPr lang="en-US" sz="2000" smtClean="0"/>
              <a:t>Ta có:</a:t>
            </a:r>
          </a:p>
          <a:p>
            <a:pPr lvl="1">
              <a:lnSpc>
                <a:spcPct val="150000"/>
              </a:lnSpc>
              <a:spcBef>
                <a:spcPts val="0"/>
              </a:spcBef>
            </a:pPr>
            <a:r>
              <a:rPr lang="en-US" sz="2000" smtClean="0"/>
              <a:t>Red </a:t>
            </a:r>
            <a:r>
              <a:rPr lang="en-US" sz="2000"/>
              <a:t>+Cyan </a:t>
            </a:r>
            <a:r>
              <a:rPr lang="en-US" sz="2000"/>
              <a:t>= </a:t>
            </a:r>
            <a:r>
              <a:rPr lang="en-US" sz="2000" smtClean="0"/>
              <a:t>Black; </a:t>
            </a:r>
          </a:p>
          <a:p>
            <a:pPr lvl="1">
              <a:lnSpc>
                <a:spcPct val="150000"/>
              </a:lnSpc>
              <a:spcBef>
                <a:spcPts val="0"/>
              </a:spcBef>
            </a:pPr>
            <a:r>
              <a:rPr lang="en-US" sz="2000" smtClean="0"/>
              <a:t>Green </a:t>
            </a:r>
            <a:r>
              <a:rPr lang="en-US" sz="2000"/>
              <a:t>+Magenta </a:t>
            </a:r>
            <a:r>
              <a:rPr lang="en-US" sz="2000"/>
              <a:t>= </a:t>
            </a:r>
            <a:r>
              <a:rPr lang="en-US" sz="2000" smtClean="0"/>
              <a:t>Black; </a:t>
            </a:r>
          </a:p>
          <a:p>
            <a:pPr lvl="1">
              <a:lnSpc>
                <a:spcPct val="150000"/>
              </a:lnSpc>
              <a:spcBef>
                <a:spcPts val="0"/>
              </a:spcBef>
            </a:pPr>
            <a:r>
              <a:rPr lang="en-US" sz="2000" smtClean="0"/>
              <a:t>Blue </a:t>
            </a:r>
            <a:r>
              <a:rPr lang="en-US" sz="2000"/>
              <a:t>+ Yellow = Black</a:t>
            </a:r>
            <a:br>
              <a:rPr lang="en-US" sz="2000"/>
            </a:br>
            <a:endParaRPr lang="en-US" sz="2000"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mc:AlternateContent xmlns:mc="http://schemas.openxmlformats.org/markup-compatibility/2006">
        <mc:Choice xmlns:a14="http://schemas.microsoft.com/office/drawing/2010/main" Requires="a14">
          <p:sp>
            <p:nvSpPr>
              <p:cNvPr id="7" name="Rectangle 6"/>
              <p:cNvSpPr/>
              <p:nvPr/>
            </p:nvSpPr>
            <p:spPr>
              <a:xfrm>
                <a:off x="6519448" y="4164429"/>
                <a:ext cx="4631263" cy="1066574"/>
              </a:xfrm>
              <a:prstGeom prst="rect">
                <a:avLst/>
              </a:prstGeom>
            </p:spPr>
            <p:txBody>
              <a:bodyPr wrap="square">
                <a:spAutoFit/>
              </a:bodyPr>
              <a:lstStyle/>
              <a:p>
                <a14:m>
                  <m:oMath xmlns:m="http://schemas.openxmlformats.org/officeDocument/2006/math">
                    <m:r>
                      <a:rPr lang="en-US" sz="2400" b="0" i="1" smtClean="0">
                        <a:latin typeface="Cambria Math" panose="02040503050406030204" pitchFamily="18" charset="0"/>
                      </a:rPr>
                      <m:t>𝐵𝑙𝑎𝑐𝑘</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mr>
                        </m:m>
                      </m:e>
                    </m:d>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𝐶</m:t>
                              </m:r>
                            </m:e>
                          </m:mr>
                          <m:mr>
                            <m:e>
                              <m:r>
                                <a:rPr lang="en-US" sz="2400" b="0" i="1" smtClean="0">
                                  <a:latin typeface="Cambria Math" panose="02040503050406030204" pitchFamily="18" charset="0"/>
                                </a:rPr>
                                <m:t>𝑀</m:t>
                              </m:r>
                            </m:e>
                          </m:mr>
                          <m:mr>
                            <m:e>
                              <m:r>
                                <a:rPr lang="en-US" sz="2400" b="0" i="1" smtClean="0">
                                  <a:latin typeface="Cambria Math" panose="02040503050406030204" pitchFamily="18" charset="0"/>
                                </a:rPr>
                                <m:t>𝑌</m:t>
                              </m:r>
                            </m:e>
                          </m:mr>
                        </m:m>
                      </m:e>
                    </m:d>
                  </m:oMath>
                </a14:m>
                <a:r>
                  <a:rPr lang="en-US" sz="2400" smtClean="0"/>
                  <a:t> = </a:t>
                </a:r>
                <a14:m>
                  <m:oMath xmlns:m="http://schemas.openxmlformats.org/officeDocument/2006/math">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mr>
                        </m:m>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𝑅</m:t>
                              </m:r>
                            </m:e>
                          </m:mr>
                          <m:mr>
                            <m:e>
                              <m:r>
                                <a:rPr lang="en-US" sz="2400" i="1">
                                  <a:latin typeface="Cambria Math" panose="02040503050406030204" pitchFamily="18" charset="0"/>
                                </a:rPr>
                                <m:t>𝐺</m:t>
                              </m:r>
                            </m:e>
                          </m:mr>
                          <m:mr>
                            <m:e>
                              <m:r>
                                <a:rPr lang="en-US" sz="2400" i="1">
                                  <a:latin typeface="Cambria Math" panose="02040503050406030204" pitchFamily="18" charset="0"/>
                                </a:rPr>
                                <m:t>𝐵</m:t>
                              </m:r>
                            </m:e>
                          </m:mr>
                        </m:m>
                      </m:e>
                    </m:d>
                  </m:oMath>
                </a14:m>
                <a:endParaRPr lang="en-US" sz="2400"/>
              </a:p>
            </p:txBody>
          </p:sp>
        </mc:Choice>
        <mc:Fallback>
          <p:sp>
            <p:nvSpPr>
              <p:cNvPr id="7" name="Rectangle 6"/>
              <p:cNvSpPr>
                <a:spLocks noRot="1" noChangeAspect="1" noMove="1" noResize="1" noEditPoints="1" noAdjustHandles="1" noChangeArrowheads="1" noChangeShapeType="1" noTextEdit="1"/>
              </p:cNvSpPr>
              <p:nvPr/>
            </p:nvSpPr>
            <p:spPr>
              <a:xfrm>
                <a:off x="6519448" y="4164429"/>
                <a:ext cx="4631263" cy="1066574"/>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9881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6.3. </a:t>
            </a:r>
            <a:r>
              <a:rPr lang="en-US" b="1"/>
              <a:t>CÁC HỆ MÀU TRONG MÀN HÌNH ĐỒ </a:t>
            </a:r>
            <a:r>
              <a:rPr lang="en-US" b="1" smtClean="0"/>
              <a:t>HỌA</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6"/>
            <a:ext cx="9672915" cy="4583478"/>
          </a:xfrm>
        </p:spPr>
        <p:txBody>
          <a:bodyPr>
            <a:noAutofit/>
          </a:bodyPr>
          <a:lstStyle/>
          <a:p>
            <a:pPr lvl="0">
              <a:lnSpc>
                <a:spcPct val="150000"/>
              </a:lnSpc>
              <a:spcBef>
                <a:spcPts val="0"/>
              </a:spcBef>
            </a:pPr>
            <a:r>
              <a:rPr lang="en-US" sz="2000" b="1" smtClean="0"/>
              <a:t>6.3.2. </a:t>
            </a:r>
            <a:r>
              <a:rPr lang="vi-VN" sz="2000" b="1"/>
              <a:t>Mô hình màu CMY (Cyan, Magenta, Yellow - xanh tím, Đỏ tươi, </a:t>
            </a:r>
            <a:r>
              <a:rPr lang="vi-VN" sz="2000" b="1"/>
              <a:t>vàng</a:t>
            </a:r>
            <a:r>
              <a:rPr lang="vi-VN" sz="2000" b="1" smtClean="0"/>
              <a:t>)</a:t>
            </a:r>
            <a:endParaRPr lang="en-US" sz="2000"/>
          </a:p>
          <a:p>
            <a:pPr lvl="0">
              <a:lnSpc>
                <a:spcPct val="150000"/>
              </a:lnSpc>
              <a:spcBef>
                <a:spcPts val="0"/>
              </a:spcBef>
            </a:pPr>
            <a:r>
              <a:rPr lang="vi-VN" sz="2000" smtClean="0"/>
              <a:t> </a:t>
            </a:r>
            <a:r>
              <a:rPr lang="vi-VN" sz="2000"/>
              <a:t>Mô hình mở rộng của CMY ứng dụng trong máy in </a:t>
            </a:r>
            <a:r>
              <a:rPr lang="vi-VN" sz="2000"/>
              <a:t>màu</a:t>
            </a:r>
            <a:r>
              <a:rPr lang="vi-VN" sz="2000" smtClean="0"/>
              <a:t>.</a:t>
            </a:r>
            <a:endParaRPr lang="en-US" sz="2000" smtClean="0"/>
          </a:p>
          <a:p>
            <a:pPr lvl="0">
              <a:lnSpc>
                <a:spcPct val="150000"/>
              </a:lnSpc>
              <a:spcBef>
                <a:spcPts val="0"/>
              </a:spcBef>
            </a:pPr>
            <a:r>
              <a:rPr lang="vi-VN" sz="2000" smtClean="0"/>
              <a:t>Giá </a:t>
            </a:r>
            <a:r>
              <a:rPr lang="vi-VN" sz="2000"/>
              <a:t>trị đen bổ xung vào </a:t>
            </a:r>
            <a:r>
              <a:rPr lang="vi-VN" sz="2000"/>
              <a:t>thay </a:t>
            </a:r>
            <a:r>
              <a:rPr lang="vi-VN" sz="2000" smtClean="0"/>
              <a:t>thế</a:t>
            </a:r>
            <a:r>
              <a:rPr lang="en-US" sz="2000" smtClean="0"/>
              <a:t> </a:t>
            </a:r>
            <a:r>
              <a:rPr lang="vi-VN" sz="2000" smtClean="0"/>
              <a:t>cho </a:t>
            </a:r>
            <a:r>
              <a:rPr lang="vi-VN" sz="2000"/>
              <a:t>hàm lượng </a:t>
            </a:r>
            <a:r>
              <a:rPr lang="vi-VN" sz="2000"/>
              <a:t>màu </a:t>
            </a:r>
            <a:r>
              <a:rPr lang="en-US" sz="2000"/>
              <a:t/>
            </a:r>
            <a:br>
              <a:rPr lang="en-US" sz="2000"/>
            </a:br>
            <a:r>
              <a:rPr lang="vi-VN" sz="2000" smtClean="0"/>
              <a:t>bằng </a:t>
            </a:r>
            <a:r>
              <a:rPr lang="vi-VN" sz="2000"/>
              <a:t>nhau của 3 màu </a:t>
            </a:r>
            <a:r>
              <a:rPr lang="vi-VN" sz="2000"/>
              <a:t>cơ </a:t>
            </a:r>
            <a:r>
              <a:rPr lang="vi-VN" sz="2000" smtClean="0"/>
              <a:t>bản.</a:t>
            </a:r>
            <a:endParaRPr lang="en-US" sz="2000" smtClean="0"/>
          </a:p>
          <a:p>
            <a:pPr lvl="0">
              <a:lnSpc>
                <a:spcPct val="150000"/>
              </a:lnSpc>
              <a:spcBef>
                <a:spcPts val="0"/>
              </a:spcBef>
            </a:pPr>
            <a:r>
              <a:rPr lang="vi-VN" sz="2000" smtClean="0"/>
              <a:t>Công </a:t>
            </a:r>
            <a:r>
              <a:rPr lang="vi-VN" sz="2000"/>
              <a:t>thức </a:t>
            </a:r>
            <a:r>
              <a:rPr lang="vi-VN" sz="2000"/>
              <a:t>chuyển </a:t>
            </a:r>
            <a:r>
              <a:rPr lang="vi-VN" sz="2000" smtClean="0"/>
              <a:t>đổi:</a:t>
            </a:r>
            <a:r>
              <a:rPr lang="en-US" sz="2000" smtClean="0"/>
              <a:t> </a:t>
            </a:r>
            <a:r>
              <a:rPr lang="vi-VN" sz="2000" smtClean="0"/>
              <a:t>K </a:t>
            </a:r>
            <a:r>
              <a:rPr lang="vi-VN" sz="2000"/>
              <a:t>= min(C, M, </a:t>
            </a:r>
            <a:r>
              <a:rPr lang="vi-VN" sz="2000"/>
              <a:t>Y</a:t>
            </a:r>
            <a:r>
              <a:rPr lang="vi-VN" sz="2000" smtClean="0"/>
              <a:t>);</a:t>
            </a:r>
            <a:endParaRPr lang="en-US" sz="2000"/>
          </a:p>
          <a:p>
            <a:pPr lvl="0">
              <a:lnSpc>
                <a:spcPct val="150000"/>
              </a:lnSpc>
              <a:spcBef>
                <a:spcPts val="0"/>
              </a:spcBef>
            </a:pPr>
            <a:r>
              <a:rPr lang="vi-VN" sz="2000" smtClean="0"/>
              <a:t>C </a:t>
            </a:r>
            <a:r>
              <a:rPr lang="vi-VN" sz="2000"/>
              <a:t>= C </a:t>
            </a:r>
            <a:r>
              <a:rPr lang="vi-VN" sz="2000"/>
              <a:t>- </a:t>
            </a:r>
            <a:r>
              <a:rPr lang="vi-VN" sz="2000" smtClean="0"/>
              <a:t>K;</a:t>
            </a:r>
            <a:endParaRPr lang="en-US" sz="2000" smtClean="0"/>
          </a:p>
          <a:p>
            <a:pPr lvl="0">
              <a:lnSpc>
                <a:spcPct val="150000"/>
              </a:lnSpc>
              <a:spcBef>
                <a:spcPts val="0"/>
              </a:spcBef>
            </a:pPr>
            <a:r>
              <a:rPr lang="vi-VN" sz="2000" smtClean="0"/>
              <a:t>M </a:t>
            </a:r>
            <a:r>
              <a:rPr lang="vi-VN" sz="2000"/>
              <a:t>= M </a:t>
            </a:r>
            <a:r>
              <a:rPr lang="vi-VN" sz="2000"/>
              <a:t>- </a:t>
            </a:r>
            <a:r>
              <a:rPr lang="vi-VN" sz="2000" smtClean="0"/>
              <a:t>K;</a:t>
            </a:r>
            <a:endParaRPr lang="en-US" sz="2000" smtClean="0"/>
          </a:p>
          <a:p>
            <a:pPr lvl="0">
              <a:lnSpc>
                <a:spcPct val="150000"/>
              </a:lnSpc>
              <a:spcBef>
                <a:spcPts val="0"/>
              </a:spcBef>
            </a:pPr>
            <a:r>
              <a:rPr lang="vi-VN" sz="2000" smtClean="0"/>
              <a:t>Y </a:t>
            </a:r>
            <a:r>
              <a:rPr lang="vi-VN" sz="2000"/>
              <a:t>= Y </a:t>
            </a:r>
            <a:r>
              <a:rPr lang="vi-VN" sz="2000"/>
              <a:t>- </a:t>
            </a:r>
            <a:r>
              <a:rPr lang="vi-VN" sz="2000" smtClean="0"/>
              <a:t>K;</a:t>
            </a:r>
            <a:endParaRPr lang="en-US" sz="2000" smtClean="0"/>
          </a:p>
          <a:p>
            <a:pPr marL="0" lvl="0" indent="0">
              <a:lnSpc>
                <a:spcPct val="150000"/>
              </a:lnSpc>
              <a:spcBef>
                <a:spcPts val="0"/>
              </a:spcBef>
              <a:buNone/>
            </a:pPr>
            <a:r>
              <a:rPr lang="vi-VN" sz="2000" i="1" smtClean="0"/>
              <a:t>C-Cyan</a:t>
            </a:r>
            <a:r>
              <a:rPr lang="vi-VN" sz="2000" i="1"/>
              <a:t>, M-Magenta, Y-Yellow; K-blacK</a:t>
            </a:r>
            <a:r>
              <a:rPr lang="vi-VN" sz="2000"/>
              <a:t/>
            </a:r>
            <a:br>
              <a:rPr lang="vi-VN" sz="2000"/>
            </a:br>
            <a:r>
              <a:rPr lang="en-US" sz="2000"/>
              <a:t/>
            </a:r>
            <a:br>
              <a:rPr lang="en-US" sz="2000"/>
            </a:br>
            <a:endParaRPr lang="en-US" sz="2000"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p:pic>
        <p:nvPicPr>
          <p:cNvPr id="1026" name="Picture 2" descr="Káº¿t quáº£ hÃ¬nh áº£nh cho MÃ´ hÃ¬nh khÃ´ng gian mÃ u CM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93864" y="1981670"/>
            <a:ext cx="2339595" cy="23395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Ã¬nh áº£nh cÃ³ liÃªn qua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9945" y="1997346"/>
            <a:ext cx="2323919" cy="2323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24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6.3. </a:t>
            </a:r>
            <a:r>
              <a:rPr lang="en-US" b="1"/>
              <a:t>CÁC HỆ MÀU TRONG MÀN HÌNH ĐỒ </a:t>
            </a:r>
            <a:r>
              <a:rPr lang="en-US" b="1" smtClean="0"/>
              <a:t>HỌA</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6"/>
            <a:ext cx="10995278" cy="4583478"/>
          </a:xfrm>
        </p:spPr>
        <p:txBody>
          <a:bodyPr>
            <a:noAutofit/>
          </a:bodyPr>
          <a:lstStyle/>
          <a:p>
            <a:pPr lvl="0">
              <a:lnSpc>
                <a:spcPct val="150000"/>
              </a:lnSpc>
              <a:spcBef>
                <a:spcPts val="0"/>
              </a:spcBef>
            </a:pPr>
            <a:r>
              <a:rPr lang="en-US" sz="2000" b="1" smtClean="0"/>
              <a:t>6.3.3. </a:t>
            </a:r>
            <a:r>
              <a:rPr lang="en-US" sz="2000" b="1"/>
              <a:t>Mô hình </a:t>
            </a:r>
            <a:r>
              <a:rPr lang="en-US" sz="2000" b="1"/>
              <a:t>màu </a:t>
            </a:r>
            <a:r>
              <a:rPr lang="en-US" sz="2000" b="1" smtClean="0"/>
              <a:t>YIQ</a:t>
            </a:r>
            <a:endParaRPr lang="en-US" sz="2000"/>
          </a:p>
          <a:p>
            <a:pPr lvl="0" algn="just">
              <a:lnSpc>
                <a:spcPct val="150000"/>
              </a:lnSpc>
              <a:spcBef>
                <a:spcPts val="0"/>
              </a:spcBef>
            </a:pPr>
            <a:r>
              <a:rPr lang="vi-VN" sz="2000"/>
              <a:t>Mô hình màu YIQ là mô hình màu được ứng dụng trong truyền hình màu băng tần </a:t>
            </a:r>
            <a:r>
              <a:rPr lang="vi-VN" sz="2000"/>
              <a:t>rộng </a:t>
            </a:r>
            <a:r>
              <a:rPr lang="vi-VN" sz="2000" smtClean="0"/>
              <a:t>tại</a:t>
            </a:r>
            <a:r>
              <a:rPr lang="en-US" sz="2000" smtClean="0"/>
              <a:t> </a:t>
            </a:r>
            <a:r>
              <a:rPr lang="vi-VN" sz="2000" smtClean="0"/>
              <a:t>Mỹ</a:t>
            </a:r>
            <a:r>
              <a:rPr lang="vi-VN" sz="2000"/>
              <a:t>, và do đó nó có mối quan hệ chặt chẽ với màn hình đồ </a:t>
            </a:r>
            <a:r>
              <a:rPr lang="vi-VN" sz="2000"/>
              <a:t>hoạ </a:t>
            </a:r>
            <a:r>
              <a:rPr lang="vi-VN" sz="2000" smtClean="0"/>
              <a:t>màu</a:t>
            </a:r>
            <a:r>
              <a:rPr lang="en-US" sz="2000" smtClean="0"/>
              <a:t> </a:t>
            </a:r>
            <a:r>
              <a:rPr lang="vi-VN" sz="2000" smtClean="0"/>
              <a:t>raster</a:t>
            </a:r>
            <a:r>
              <a:rPr lang="vi-VN" sz="2000"/>
              <a:t>. </a:t>
            </a:r>
            <a:endParaRPr lang="en-US" sz="2000" smtClean="0"/>
          </a:p>
          <a:p>
            <a:pPr lvl="0" algn="just">
              <a:lnSpc>
                <a:spcPct val="150000"/>
              </a:lnSpc>
              <a:spcBef>
                <a:spcPts val="0"/>
              </a:spcBef>
            </a:pPr>
            <a:r>
              <a:rPr lang="vi-VN" sz="2000" smtClean="0"/>
              <a:t>YIQ </a:t>
            </a:r>
            <a:r>
              <a:rPr lang="vi-VN" sz="2000"/>
              <a:t>là sự thay </a:t>
            </a:r>
            <a:r>
              <a:rPr lang="vi-VN" sz="2000"/>
              <a:t>đổi </a:t>
            </a:r>
            <a:r>
              <a:rPr lang="vi-VN" sz="2000" smtClean="0"/>
              <a:t>của</a:t>
            </a:r>
            <a:r>
              <a:rPr lang="en-US" sz="2000" smtClean="0"/>
              <a:t> </a:t>
            </a:r>
            <a:r>
              <a:rPr lang="vi-VN" sz="2000" smtClean="0"/>
              <a:t>RGB </a:t>
            </a:r>
            <a:r>
              <a:rPr lang="vi-VN" sz="2000"/>
              <a:t>cho khả năng truyền phát và tính tương thích với ti vi đen trắng thế </a:t>
            </a:r>
            <a:r>
              <a:rPr lang="vi-VN" sz="2000"/>
              <a:t>hệ </a:t>
            </a:r>
            <a:r>
              <a:rPr lang="vi-VN" sz="2000" smtClean="0"/>
              <a:t>trước</a:t>
            </a:r>
            <a:r>
              <a:rPr lang="en-US" sz="2000"/>
              <a:t> </a:t>
            </a:r>
            <a:r>
              <a:rPr lang="en-US" sz="2000" smtClean="0"/>
              <a:t>và được </a:t>
            </a:r>
            <a:r>
              <a:rPr lang="vi-VN" sz="2000" smtClean="0"/>
              <a:t>sử </a:t>
            </a:r>
            <a:r>
              <a:rPr lang="vi-VN" sz="2000"/>
              <a:t>dụng trong hệ thống NTSC (National Television System </a:t>
            </a:r>
            <a:r>
              <a:rPr lang="vi-VN" sz="2000"/>
              <a:t>Committee</a:t>
            </a:r>
            <a:r>
              <a:rPr lang="vi-VN" sz="2000" smtClean="0"/>
              <a:t>).</a:t>
            </a:r>
            <a:r>
              <a:rPr lang="en-US" sz="2000" smtClean="0"/>
              <a:t> </a:t>
            </a:r>
          </a:p>
          <a:p>
            <a:pPr lvl="0" algn="just">
              <a:lnSpc>
                <a:spcPct val="150000"/>
              </a:lnSpc>
              <a:spcBef>
                <a:spcPts val="0"/>
              </a:spcBef>
            </a:pPr>
            <a:r>
              <a:rPr lang="vi-VN" sz="2000" smtClean="0"/>
              <a:t>Sự </a:t>
            </a:r>
            <a:r>
              <a:rPr lang="vi-VN" sz="2000"/>
              <a:t>biến đổi RGB thành YIQ được xác định theo công thức </a:t>
            </a:r>
            <a:r>
              <a:rPr lang="vi-VN" sz="2000"/>
              <a:t>sau</a:t>
            </a:r>
            <a:r>
              <a:rPr lang="vi-VN" sz="2000" smtClean="0"/>
              <a:t>:</a:t>
            </a:r>
            <a:endParaRPr lang="en-US" sz="2000"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mc:AlternateContent xmlns:mc="http://schemas.openxmlformats.org/markup-compatibility/2006">
        <mc:Choice xmlns:a14="http://schemas.microsoft.com/office/drawing/2010/main" Requires="a14">
          <p:sp>
            <p:nvSpPr>
              <p:cNvPr id="7" name="Rectangle 6"/>
              <p:cNvSpPr/>
              <p:nvPr/>
            </p:nvSpPr>
            <p:spPr>
              <a:xfrm>
                <a:off x="3424557" y="4445783"/>
                <a:ext cx="5114532" cy="964431"/>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vi-VN" sz="2000" i="1" smtClean="0">
                              <a:latin typeface="Cambria Math" panose="02040503050406030204" pitchFamily="18" charset="0"/>
                            </a:rPr>
                          </m:ctrlPr>
                        </m:dPr>
                        <m:e>
                          <m:m>
                            <m:mPr>
                              <m:mcs>
                                <m:mc>
                                  <m:mcPr>
                                    <m:count m:val="1"/>
                                    <m:mcJc m:val="center"/>
                                  </m:mcPr>
                                </m:mc>
                              </m:mcs>
                              <m:ctrlPr>
                                <a:rPr lang="vi-VN" sz="2000" i="1">
                                  <a:latin typeface="Cambria Math" panose="02040503050406030204" pitchFamily="18" charset="0"/>
                                </a:rPr>
                              </m:ctrlPr>
                            </m:mPr>
                            <m:mr>
                              <m:e>
                                <m:r>
                                  <a:rPr lang="en-US" sz="2000" b="0" i="1" smtClean="0">
                                    <a:latin typeface="Cambria Math" panose="02040503050406030204" pitchFamily="18" charset="0"/>
                                  </a:rPr>
                                  <m:t>𝑌</m:t>
                                </m:r>
                              </m:e>
                            </m:mr>
                            <m:mr>
                              <m:e>
                                <m:r>
                                  <a:rPr lang="en-US" sz="2000" b="0" i="1" smtClean="0">
                                    <a:latin typeface="Cambria Math" panose="02040503050406030204" pitchFamily="18" charset="0"/>
                                  </a:rPr>
                                  <m:t>𝐼</m:t>
                                </m:r>
                              </m:e>
                            </m:mr>
                            <m:mr>
                              <m:e>
                                <m:r>
                                  <a:rPr lang="en-US" sz="2000" b="0" i="1" smtClean="0">
                                    <a:latin typeface="Cambria Math" panose="02040503050406030204" pitchFamily="18" charset="0"/>
                                  </a:rPr>
                                  <m:t>𝑄</m:t>
                                </m:r>
                              </m:e>
                            </m:mr>
                          </m:m>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3"/>
                                    <m:mcJc m:val="center"/>
                                  </m:mcPr>
                                </m:mc>
                              </m:mcs>
                              <m:ctrlPr>
                                <a:rPr lang="en-US" sz="2000" i="1">
                                  <a:latin typeface="Cambria Math" panose="02040503050406030204" pitchFamily="18" charset="0"/>
                                </a:rPr>
                              </m:ctrlPr>
                            </m:mPr>
                            <m:mr>
                              <m:e>
                                <m:r>
                                  <a:rPr lang="en-US" sz="2000" b="0" i="1" smtClean="0">
                                    <a:latin typeface="Cambria Math" panose="02040503050406030204" pitchFamily="18" charset="0"/>
                                  </a:rPr>
                                  <m:t>0.299</m:t>
                                </m:r>
                              </m:e>
                              <m:e>
                                <m:r>
                                  <a:rPr lang="en-US" sz="2000" b="0" i="1" smtClean="0">
                                    <a:latin typeface="Cambria Math" panose="02040503050406030204" pitchFamily="18" charset="0"/>
                                  </a:rPr>
                                  <m:t>0.587</m:t>
                                </m:r>
                              </m:e>
                              <m:e>
                                <m:r>
                                  <a:rPr lang="en-US" sz="2000" b="0" i="1" smtClean="0">
                                    <a:latin typeface="Cambria Math" panose="02040503050406030204" pitchFamily="18" charset="0"/>
                                  </a:rPr>
                                  <m:t>0.114</m:t>
                                </m:r>
                              </m:e>
                            </m:mr>
                            <m:mr>
                              <m:e>
                                <m:r>
                                  <a:rPr lang="en-US" sz="2000" b="0" i="1" smtClean="0">
                                    <a:latin typeface="Cambria Math" panose="02040503050406030204" pitchFamily="18" charset="0"/>
                                  </a:rPr>
                                  <m:t>0.596</m:t>
                                </m:r>
                              </m:e>
                              <m:e>
                                <m:r>
                                  <a:rPr lang="en-US" sz="2000" b="0" i="1" smtClean="0">
                                    <a:latin typeface="Cambria Math" panose="02040503050406030204" pitchFamily="18" charset="0"/>
                                  </a:rPr>
                                  <m:t>−0.275</m:t>
                                </m:r>
                              </m:e>
                              <m:e>
                                <m:r>
                                  <a:rPr lang="en-US" sz="2000" b="0" i="1" smtClean="0">
                                    <a:latin typeface="Cambria Math" panose="02040503050406030204" pitchFamily="18" charset="0"/>
                                  </a:rPr>
                                  <m:t>−0.321</m:t>
                                </m:r>
                              </m:e>
                            </m:mr>
                            <m:mr>
                              <m:e>
                                <m:r>
                                  <a:rPr lang="en-US" sz="2000" b="0" i="1" smtClean="0">
                                    <a:latin typeface="Cambria Math" panose="02040503050406030204" pitchFamily="18" charset="0"/>
                                  </a:rPr>
                                  <m:t>0.212</m:t>
                                </m:r>
                              </m:e>
                              <m:e>
                                <m:r>
                                  <a:rPr lang="en-US" sz="2000" b="0" i="1" smtClean="0">
                                    <a:latin typeface="Cambria Math" panose="02040503050406030204" pitchFamily="18" charset="0"/>
                                  </a:rPr>
                                  <m:t>−0.523</m:t>
                                </m:r>
                              </m:e>
                              <m:e>
                                <m:r>
                                  <a:rPr lang="en-US" sz="2000" b="0" i="1" smtClean="0">
                                    <a:latin typeface="Cambria Math" panose="02040503050406030204" pitchFamily="18" charset="0"/>
                                  </a:rPr>
                                  <m:t>0.311</m:t>
                                </m:r>
                              </m:e>
                            </m:mr>
                          </m:m>
                        </m:e>
                      </m:d>
                      <m:r>
                        <a:rPr lang="en-US" sz="2000" b="0" i="1" smtClean="0">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𝑅</m:t>
                                </m:r>
                              </m:e>
                            </m:mr>
                            <m:mr>
                              <m:e>
                                <m:r>
                                  <a:rPr lang="en-US" sz="2000" i="1">
                                    <a:latin typeface="Cambria Math" panose="02040503050406030204" pitchFamily="18" charset="0"/>
                                  </a:rPr>
                                  <m:t>𝐺</m:t>
                                </m:r>
                              </m:e>
                            </m:mr>
                            <m:mr>
                              <m:e>
                                <m:r>
                                  <a:rPr lang="en-US" sz="2000" i="1">
                                    <a:latin typeface="Cambria Math" panose="02040503050406030204" pitchFamily="18" charset="0"/>
                                  </a:rPr>
                                  <m:t>𝐵</m:t>
                                </m:r>
                              </m:e>
                            </m:mr>
                          </m:m>
                        </m:e>
                      </m:d>
                    </m:oMath>
                  </m:oMathPara>
                </a14:m>
                <a:endParaRPr lang="en-US" sz="2000"/>
              </a:p>
            </p:txBody>
          </p:sp>
        </mc:Choice>
        <mc:Fallback>
          <p:sp>
            <p:nvSpPr>
              <p:cNvPr id="7" name="Rectangle 6"/>
              <p:cNvSpPr>
                <a:spLocks noRot="1" noChangeAspect="1" noMove="1" noResize="1" noEditPoints="1" noAdjustHandles="1" noChangeArrowheads="1" noChangeShapeType="1" noTextEdit="1"/>
              </p:cNvSpPr>
              <p:nvPr/>
            </p:nvSpPr>
            <p:spPr>
              <a:xfrm>
                <a:off x="3424557" y="4445783"/>
                <a:ext cx="5114532" cy="964431"/>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0799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6.3. </a:t>
            </a:r>
            <a:r>
              <a:rPr lang="en-US" b="1"/>
              <a:t>CÁC HỆ MÀU TRONG MÀN HÌNH ĐỒ </a:t>
            </a:r>
            <a:r>
              <a:rPr lang="en-US" b="1" smtClean="0"/>
              <a:t>HỌA</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6"/>
            <a:ext cx="10995278" cy="4583478"/>
          </a:xfrm>
        </p:spPr>
        <p:txBody>
          <a:bodyPr>
            <a:noAutofit/>
          </a:bodyPr>
          <a:lstStyle/>
          <a:p>
            <a:pPr lvl="0">
              <a:lnSpc>
                <a:spcPct val="150000"/>
              </a:lnSpc>
              <a:spcBef>
                <a:spcPts val="0"/>
              </a:spcBef>
            </a:pPr>
            <a:r>
              <a:rPr lang="en-US" sz="2000" b="1" smtClean="0"/>
              <a:t>6.3.3. </a:t>
            </a:r>
            <a:r>
              <a:rPr lang="en-US" sz="2000" b="1"/>
              <a:t>Mô hình </a:t>
            </a:r>
            <a:r>
              <a:rPr lang="en-US" sz="2000" b="1"/>
              <a:t>màu </a:t>
            </a:r>
            <a:r>
              <a:rPr lang="en-US" sz="2000" b="1" smtClean="0"/>
              <a:t>YIQ</a:t>
            </a:r>
            <a:endParaRPr lang="en-US" sz="2000"/>
          </a:p>
          <a:p>
            <a:pPr lvl="0">
              <a:lnSpc>
                <a:spcPct val="150000"/>
              </a:lnSpc>
              <a:spcBef>
                <a:spcPts val="0"/>
              </a:spcBef>
            </a:pPr>
            <a:r>
              <a:rPr lang="vi-VN" sz="2000" i="1"/>
              <a:t>Y độ chói, I &amp; Q đại lượng về </a:t>
            </a:r>
            <a:r>
              <a:rPr lang="vi-VN" sz="2000" i="1"/>
              <a:t>màu </a:t>
            </a:r>
            <a:r>
              <a:rPr lang="vi-VN" sz="2000" i="1" smtClean="0"/>
              <a:t>sắc</a:t>
            </a:r>
            <a:endParaRPr lang="en-US" sz="2000" i="1" smtClean="0"/>
          </a:p>
          <a:p>
            <a:pPr lvl="0">
              <a:lnSpc>
                <a:spcPct val="150000"/>
              </a:lnSpc>
              <a:spcBef>
                <a:spcPts val="0"/>
              </a:spcBef>
            </a:pPr>
            <a:r>
              <a:rPr lang="vi-VN" sz="2000" smtClean="0"/>
              <a:t>Chú </a:t>
            </a:r>
            <a:r>
              <a:rPr lang="vi-VN" sz="2000"/>
              <a:t>ý: Y giống như Y trong mô </a:t>
            </a:r>
            <a:r>
              <a:rPr lang="vi-VN" sz="2000"/>
              <a:t>hình </a:t>
            </a:r>
            <a:r>
              <a:rPr lang="vi-VN" sz="2000" smtClean="0"/>
              <a:t>CIE’s</a:t>
            </a:r>
            <a:endParaRPr lang="en-US" sz="2000" smtClean="0"/>
          </a:p>
          <a:p>
            <a:pPr lvl="0">
              <a:lnSpc>
                <a:spcPct val="150000"/>
              </a:lnSpc>
              <a:spcBef>
                <a:spcPts val="0"/>
              </a:spcBef>
            </a:pPr>
            <a:r>
              <a:rPr lang="vi-VN" sz="2000" smtClean="0"/>
              <a:t>Nó </a:t>
            </a:r>
            <a:r>
              <a:rPr lang="vi-VN" sz="2000"/>
              <a:t>hoàn toàn tương thích với đen/trắng (B/W) </a:t>
            </a:r>
            <a:r>
              <a:rPr lang="vi-VN" sz="2000"/>
              <a:t>của </a:t>
            </a:r>
            <a:r>
              <a:rPr lang="vi-VN" sz="2000" smtClean="0"/>
              <a:t>TV</a:t>
            </a:r>
            <a:endParaRPr lang="en-US" sz="2000" smtClean="0"/>
          </a:p>
          <a:p>
            <a:pPr lvl="0">
              <a:lnSpc>
                <a:spcPct val="150000"/>
              </a:lnSpc>
              <a:spcBef>
                <a:spcPts val="0"/>
              </a:spcBef>
            </a:pPr>
            <a:r>
              <a:rPr lang="vi-VN" sz="2000" smtClean="0"/>
              <a:t>Những </a:t>
            </a:r>
            <a:r>
              <a:rPr lang="vi-VN" sz="2000"/>
              <a:t>đại lượng trong ma trận biến đổi được tìm bằng cách sử dụng các phosphor </a:t>
            </a:r>
            <a:r>
              <a:rPr lang="vi-VN" sz="2000"/>
              <a:t>NTSC </a:t>
            </a:r>
            <a:r>
              <a:rPr lang="vi-VN" sz="2000" smtClean="0"/>
              <a:t>RGB</a:t>
            </a:r>
            <a:r>
              <a:rPr lang="en-US" sz="2000" smtClean="0"/>
              <a:t> </a:t>
            </a:r>
            <a:r>
              <a:rPr lang="vi-VN" sz="2000" smtClean="0"/>
              <a:t>chuẩn </a:t>
            </a:r>
            <a:r>
              <a:rPr lang="vi-VN" sz="2000"/>
              <a:t>có các toạ độ sắc phổ là R(0.67 0.33), G (0.21 0.71) và B(0.14 0.08</a:t>
            </a:r>
            <a:r>
              <a:rPr lang="vi-VN" sz="2000"/>
              <a:t>). </a:t>
            </a:r>
            <a:endParaRPr lang="en-US" sz="2000" smtClean="0"/>
          </a:p>
          <a:p>
            <a:pPr lvl="0">
              <a:lnSpc>
                <a:spcPct val="150000"/>
              </a:lnSpc>
              <a:spcBef>
                <a:spcPts val="0"/>
              </a:spcBef>
            </a:pPr>
            <a:r>
              <a:rPr lang="vi-VN" sz="2000" smtClean="0"/>
              <a:t>Người </a:t>
            </a:r>
            <a:r>
              <a:rPr lang="vi-VN" sz="2000"/>
              <a:t>ta </a:t>
            </a:r>
            <a:r>
              <a:rPr lang="vi-VN" sz="2000"/>
              <a:t>cũng </a:t>
            </a:r>
            <a:r>
              <a:rPr lang="vi-VN" sz="2000" smtClean="0"/>
              <a:t>giả</a:t>
            </a:r>
            <a:r>
              <a:rPr lang="en-US" sz="2000" smtClean="0"/>
              <a:t> </a:t>
            </a:r>
            <a:r>
              <a:rPr lang="vi-VN" sz="2000" smtClean="0"/>
              <a:t>định </a:t>
            </a:r>
            <a:r>
              <a:rPr lang="vi-VN" sz="2000"/>
              <a:t>rằng điểm trắng nằm ở xw =0.31 , yw = 0.316 và Yw =</a:t>
            </a:r>
            <a:r>
              <a:rPr lang="vi-VN" sz="2000"/>
              <a:t>1.0</a:t>
            </a:r>
            <a:r>
              <a:rPr lang="vi-VN" sz="2000" smtClean="0"/>
              <a:t>.</a:t>
            </a:r>
            <a:endParaRPr lang="en-US" sz="2000"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mc:AlternateContent xmlns:mc="http://schemas.openxmlformats.org/markup-compatibility/2006">
        <mc:Choice xmlns:a14="http://schemas.microsoft.com/office/drawing/2010/main" Requires="a14">
          <p:sp>
            <p:nvSpPr>
              <p:cNvPr id="7" name="Rectangle 6"/>
              <p:cNvSpPr/>
              <p:nvPr/>
            </p:nvSpPr>
            <p:spPr>
              <a:xfrm>
                <a:off x="6262952" y="1592437"/>
                <a:ext cx="5114532" cy="964431"/>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vi-VN" sz="2000" i="1" smtClean="0">
                              <a:latin typeface="Cambria Math" panose="02040503050406030204" pitchFamily="18" charset="0"/>
                            </a:rPr>
                          </m:ctrlPr>
                        </m:dPr>
                        <m:e>
                          <m:m>
                            <m:mPr>
                              <m:mcs>
                                <m:mc>
                                  <m:mcPr>
                                    <m:count m:val="1"/>
                                    <m:mcJc m:val="center"/>
                                  </m:mcPr>
                                </m:mc>
                              </m:mcs>
                              <m:ctrlPr>
                                <a:rPr lang="vi-VN" sz="2000" i="1">
                                  <a:latin typeface="Cambria Math" panose="02040503050406030204" pitchFamily="18" charset="0"/>
                                </a:rPr>
                              </m:ctrlPr>
                            </m:mPr>
                            <m:mr>
                              <m:e>
                                <m:r>
                                  <a:rPr lang="en-US" sz="2000" b="0" i="1" smtClean="0">
                                    <a:latin typeface="Cambria Math" panose="02040503050406030204" pitchFamily="18" charset="0"/>
                                  </a:rPr>
                                  <m:t>𝑌</m:t>
                                </m:r>
                              </m:e>
                            </m:mr>
                            <m:mr>
                              <m:e>
                                <m:r>
                                  <a:rPr lang="en-US" sz="2000" b="0" i="1" smtClean="0">
                                    <a:latin typeface="Cambria Math" panose="02040503050406030204" pitchFamily="18" charset="0"/>
                                  </a:rPr>
                                  <m:t>𝐼</m:t>
                                </m:r>
                              </m:e>
                            </m:mr>
                            <m:mr>
                              <m:e>
                                <m:r>
                                  <a:rPr lang="en-US" sz="2000" b="0" i="1" smtClean="0">
                                    <a:latin typeface="Cambria Math" panose="02040503050406030204" pitchFamily="18" charset="0"/>
                                  </a:rPr>
                                  <m:t>𝑄</m:t>
                                </m:r>
                              </m:e>
                            </m:mr>
                          </m:m>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3"/>
                                    <m:mcJc m:val="center"/>
                                  </m:mcPr>
                                </m:mc>
                              </m:mcs>
                              <m:ctrlPr>
                                <a:rPr lang="en-US" sz="2000" i="1">
                                  <a:latin typeface="Cambria Math" panose="02040503050406030204" pitchFamily="18" charset="0"/>
                                </a:rPr>
                              </m:ctrlPr>
                            </m:mPr>
                            <m:mr>
                              <m:e>
                                <m:r>
                                  <a:rPr lang="en-US" sz="2000" b="0" i="1" smtClean="0">
                                    <a:latin typeface="Cambria Math" panose="02040503050406030204" pitchFamily="18" charset="0"/>
                                  </a:rPr>
                                  <m:t>0.299</m:t>
                                </m:r>
                              </m:e>
                              <m:e>
                                <m:r>
                                  <a:rPr lang="en-US" sz="2000" b="0" i="1" smtClean="0">
                                    <a:latin typeface="Cambria Math" panose="02040503050406030204" pitchFamily="18" charset="0"/>
                                  </a:rPr>
                                  <m:t>0.587</m:t>
                                </m:r>
                              </m:e>
                              <m:e>
                                <m:r>
                                  <a:rPr lang="en-US" sz="2000" b="0" i="1" smtClean="0">
                                    <a:latin typeface="Cambria Math" panose="02040503050406030204" pitchFamily="18" charset="0"/>
                                  </a:rPr>
                                  <m:t>0.114</m:t>
                                </m:r>
                              </m:e>
                            </m:mr>
                            <m:mr>
                              <m:e>
                                <m:r>
                                  <a:rPr lang="en-US" sz="2000" b="0" i="1" smtClean="0">
                                    <a:latin typeface="Cambria Math" panose="02040503050406030204" pitchFamily="18" charset="0"/>
                                  </a:rPr>
                                  <m:t>0.596</m:t>
                                </m:r>
                              </m:e>
                              <m:e>
                                <m:r>
                                  <a:rPr lang="en-US" sz="2000" b="0" i="1" smtClean="0">
                                    <a:latin typeface="Cambria Math" panose="02040503050406030204" pitchFamily="18" charset="0"/>
                                  </a:rPr>
                                  <m:t>−0.275</m:t>
                                </m:r>
                              </m:e>
                              <m:e>
                                <m:r>
                                  <a:rPr lang="en-US" sz="2000" b="0" i="1" smtClean="0">
                                    <a:latin typeface="Cambria Math" panose="02040503050406030204" pitchFamily="18" charset="0"/>
                                  </a:rPr>
                                  <m:t>−0.321</m:t>
                                </m:r>
                              </m:e>
                            </m:mr>
                            <m:mr>
                              <m:e>
                                <m:r>
                                  <a:rPr lang="en-US" sz="2000" b="0" i="1" smtClean="0">
                                    <a:latin typeface="Cambria Math" panose="02040503050406030204" pitchFamily="18" charset="0"/>
                                  </a:rPr>
                                  <m:t>0.212</m:t>
                                </m:r>
                              </m:e>
                              <m:e>
                                <m:r>
                                  <a:rPr lang="en-US" sz="2000" b="0" i="1" smtClean="0">
                                    <a:latin typeface="Cambria Math" panose="02040503050406030204" pitchFamily="18" charset="0"/>
                                  </a:rPr>
                                  <m:t>−0.523</m:t>
                                </m:r>
                              </m:e>
                              <m:e>
                                <m:r>
                                  <a:rPr lang="en-US" sz="2000" b="0" i="1" smtClean="0">
                                    <a:latin typeface="Cambria Math" panose="02040503050406030204" pitchFamily="18" charset="0"/>
                                  </a:rPr>
                                  <m:t>0.311</m:t>
                                </m:r>
                              </m:e>
                            </m:mr>
                          </m:m>
                        </m:e>
                      </m:d>
                      <m:r>
                        <a:rPr lang="en-US" sz="2000" b="0" i="1" smtClean="0">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𝑅</m:t>
                                </m:r>
                              </m:e>
                            </m:mr>
                            <m:mr>
                              <m:e>
                                <m:r>
                                  <a:rPr lang="en-US" sz="2000" i="1">
                                    <a:latin typeface="Cambria Math" panose="02040503050406030204" pitchFamily="18" charset="0"/>
                                  </a:rPr>
                                  <m:t>𝐺</m:t>
                                </m:r>
                              </m:e>
                            </m:mr>
                            <m:mr>
                              <m:e>
                                <m:r>
                                  <a:rPr lang="en-US" sz="2000" i="1">
                                    <a:latin typeface="Cambria Math" panose="02040503050406030204" pitchFamily="18" charset="0"/>
                                  </a:rPr>
                                  <m:t>𝐵</m:t>
                                </m:r>
                              </m:e>
                            </m:mr>
                          </m:m>
                        </m:e>
                      </m:d>
                    </m:oMath>
                  </m:oMathPara>
                </a14:m>
                <a:endParaRPr lang="en-US" sz="2000"/>
              </a:p>
            </p:txBody>
          </p:sp>
        </mc:Choice>
        <mc:Fallback>
          <p:sp>
            <p:nvSpPr>
              <p:cNvPr id="7" name="Rectangle 6"/>
              <p:cNvSpPr>
                <a:spLocks noRot="1" noChangeAspect="1" noMove="1" noResize="1" noEditPoints="1" noAdjustHandles="1" noChangeArrowheads="1" noChangeShapeType="1" noTextEdit="1"/>
              </p:cNvSpPr>
              <p:nvPr/>
            </p:nvSpPr>
            <p:spPr>
              <a:xfrm>
                <a:off x="6262952" y="1592437"/>
                <a:ext cx="5114532" cy="964431"/>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820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lstStyle/>
          <a:p>
            <a:r>
              <a:rPr lang="en-US" b="1">
                <a:solidFill>
                  <a:srgbClr val="000000"/>
                </a:solidFill>
                <a:latin typeface="TimesNewRomanPS-BoldMT"/>
              </a:rPr>
              <a:t>6.1. ÁNH SÁNG VÀ MÀU </a:t>
            </a:r>
            <a:r>
              <a:rPr lang="en-US" b="1" smtClean="0">
                <a:solidFill>
                  <a:srgbClr val="000000"/>
                </a:solidFill>
                <a:latin typeface="TimesNewRomanPS-BoldMT"/>
              </a:rPr>
              <a:t>SẮC (Tt)</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2" y="1550038"/>
            <a:ext cx="8052837" cy="4335586"/>
          </a:xfrm>
        </p:spPr>
        <p:txBody>
          <a:bodyPr>
            <a:noAutofit/>
          </a:bodyPr>
          <a:lstStyle/>
          <a:p>
            <a:pPr lvl="0">
              <a:lnSpc>
                <a:spcPct val="160000"/>
              </a:lnSpc>
              <a:spcBef>
                <a:spcPts val="0"/>
              </a:spcBef>
            </a:pPr>
            <a:r>
              <a:rPr lang="en-US" sz="2000" b="1" smtClean="0"/>
              <a:t>6.1.2. Yếu </a:t>
            </a:r>
            <a:r>
              <a:rPr lang="en-US" sz="2000" b="1"/>
              <a:t>tố vật </a:t>
            </a:r>
            <a:r>
              <a:rPr lang="en-US" sz="2000" b="1" smtClean="0"/>
              <a:t>lý</a:t>
            </a:r>
          </a:p>
          <a:p>
            <a:pPr lvl="0" algn="just">
              <a:lnSpc>
                <a:spcPct val="160000"/>
              </a:lnSpc>
              <a:spcBef>
                <a:spcPts val="0"/>
              </a:spcBef>
            </a:pPr>
            <a:r>
              <a:rPr lang="vi-VN" sz="2000">
                <a:solidFill>
                  <a:srgbClr val="000000"/>
                </a:solidFill>
                <a:latin typeface="TimesNewRomanPSMT"/>
              </a:rPr>
              <a:t>Tổng năng lượng đặc trưng cho từng loại bước sóng được biểu diễn bằng hàm phân bổ </a:t>
            </a:r>
            <a:r>
              <a:rPr lang="vi-VN" sz="2000" smtClean="0">
                <a:solidFill>
                  <a:srgbClr val="000000"/>
                </a:solidFill>
                <a:latin typeface="TimesNewRomanPSMT"/>
              </a:rPr>
              <a:t>năng</a:t>
            </a:r>
            <a:r>
              <a:rPr lang="en-US" sz="2000" smtClean="0">
                <a:solidFill>
                  <a:srgbClr val="000000"/>
                </a:solidFill>
                <a:latin typeface="TimesNewRomanPSMT"/>
              </a:rPr>
              <a:t> </a:t>
            </a:r>
            <a:r>
              <a:rPr lang="vi-VN" sz="2000" smtClean="0">
                <a:solidFill>
                  <a:srgbClr val="000000"/>
                </a:solidFill>
                <a:latin typeface="TimesNewRomanPSMT"/>
              </a:rPr>
              <a:t>lượng </a:t>
            </a:r>
            <a:r>
              <a:rPr lang="vi-VN" sz="2000">
                <a:solidFill>
                  <a:srgbClr val="000000"/>
                </a:solidFill>
                <a:latin typeface="TimesNewRomanPSMT"/>
              </a:rPr>
              <a:t>phổ P(</a:t>
            </a:r>
            <a:r>
              <a:rPr lang="el-GR" sz="2000">
                <a:solidFill>
                  <a:srgbClr val="000000"/>
                </a:solidFill>
                <a:latin typeface="SymbolMT"/>
              </a:rPr>
              <a:t>λ</a:t>
            </a:r>
            <a:r>
              <a:rPr lang="el-GR" sz="2000" smtClean="0">
                <a:solidFill>
                  <a:srgbClr val="000000"/>
                </a:solidFill>
                <a:latin typeface="TimesNewRomanPSMT"/>
              </a:rPr>
              <a:t>).</a:t>
            </a:r>
            <a:endParaRPr lang="en-US" sz="2000" smtClean="0">
              <a:solidFill>
                <a:srgbClr val="000000"/>
              </a:solidFill>
              <a:latin typeface="TimesNewRomanPSMT"/>
            </a:endParaRPr>
          </a:p>
          <a:p>
            <a:pPr lvl="0" algn="just">
              <a:lnSpc>
                <a:spcPct val="160000"/>
              </a:lnSpc>
              <a:spcBef>
                <a:spcPts val="0"/>
              </a:spcBef>
            </a:pPr>
            <a:r>
              <a:rPr lang="vi-VN" sz="2000"/>
              <a:t>Nguyên lý pha màu với các sắc màu cơ bản là đỏ, lục, lam (Red, Green, Blue). Theo </a:t>
            </a:r>
            <a:r>
              <a:rPr lang="vi-VN" sz="2000" smtClean="0"/>
              <a:t>nguyên</a:t>
            </a:r>
            <a:r>
              <a:rPr lang="en-US" sz="2000" smtClean="0"/>
              <a:t> </a:t>
            </a:r>
            <a:r>
              <a:rPr lang="vi-VN" sz="2000" smtClean="0"/>
              <a:t>lý </a:t>
            </a:r>
            <a:r>
              <a:rPr lang="vi-VN" sz="2000"/>
              <a:t>ba màu này, một màu bất kỳ đều có thể được tạo ra từ ba màu cơ bản</a:t>
            </a:r>
            <a:r>
              <a:rPr lang="vi-VN" sz="2000" smtClean="0"/>
              <a:t>.</a:t>
            </a:r>
            <a:endParaRPr lang="en-US" sz="200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0028262" y="206686"/>
            <a:ext cx="1122450" cy="1122450"/>
          </a:xfrm>
          <a:prstGeom prst="rect">
            <a:avLst/>
          </a:prstGeom>
        </p:spPr>
      </p:pic>
      <p:pic>
        <p:nvPicPr>
          <p:cNvPr id="6" name="Picture 5"/>
          <p:cNvPicPr>
            <a:picLocks noChangeAspect="1"/>
          </p:cNvPicPr>
          <p:nvPr/>
        </p:nvPicPr>
        <p:blipFill>
          <a:blip r:embed="rId5"/>
          <a:stretch>
            <a:fillRect/>
          </a:stretch>
        </p:blipFill>
        <p:spPr>
          <a:xfrm>
            <a:off x="9396705" y="1853752"/>
            <a:ext cx="2747748" cy="4031871"/>
          </a:xfrm>
          <a:prstGeom prst="rect">
            <a:avLst/>
          </a:prstGeom>
        </p:spPr>
      </p:pic>
      <p:pic>
        <p:nvPicPr>
          <p:cNvPr id="7" name="Picture 6"/>
          <p:cNvPicPr>
            <a:picLocks noChangeAspect="1"/>
          </p:cNvPicPr>
          <p:nvPr/>
        </p:nvPicPr>
        <p:blipFill>
          <a:blip r:embed="rId6"/>
          <a:stretch>
            <a:fillRect/>
          </a:stretch>
        </p:blipFill>
        <p:spPr>
          <a:xfrm>
            <a:off x="986212" y="4612430"/>
            <a:ext cx="5484926" cy="2018714"/>
          </a:xfrm>
          <a:prstGeom prst="rect">
            <a:avLst/>
          </a:prstGeom>
        </p:spPr>
      </p:pic>
    </p:spTree>
    <p:extLst>
      <p:ext uri="{BB962C8B-B14F-4D97-AF65-F5344CB8AC3E}">
        <p14:creationId xmlns:p14="http://schemas.microsoft.com/office/powerpoint/2010/main" val="131073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6.3. </a:t>
            </a:r>
            <a:r>
              <a:rPr lang="en-US" b="1"/>
              <a:t>CÁC HỆ MÀU TRONG MÀN HÌNH ĐỒ </a:t>
            </a:r>
            <a:r>
              <a:rPr lang="en-US" b="1" smtClean="0"/>
              <a:t>HỌA</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6"/>
            <a:ext cx="10995278" cy="4583478"/>
          </a:xfrm>
        </p:spPr>
        <p:txBody>
          <a:bodyPr>
            <a:noAutofit/>
          </a:bodyPr>
          <a:lstStyle/>
          <a:p>
            <a:pPr lvl="0">
              <a:lnSpc>
                <a:spcPct val="150000"/>
              </a:lnSpc>
              <a:spcBef>
                <a:spcPts val="0"/>
              </a:spcBef>
            </a:pPr>
            <a:r>
              <a:rPr lang="en-US" sz="2000" b="1" smtClean="0"/>
              <a:t>6.3.4. </a:t>
            </a:r>
            <a:r>
              <a:rPr lang="en-US" sz="2000" b="1"/>
              <a:t>Mô hình màu HSV (Hue, Saturation,Value) - </a:t>
            </a:r>
            <a:r>
              <a:rPr lang="en-US" sz="2000" b="1"/>
              <a:t>Mỹ </a:t>
            </a:r>
            <a:r>
              <a:rPr lang="en-US" sz="2000" b="1" smtClean="0"/>
              <a:t>thuật</a:t>
            </a:r>
            <a:endParaRPr lang="en-US" sz="2000"/>
          </a:p>
          <a:p>
            <a:pPr lvl="0">
              <a:lnSpc>
                <a:spcPct val="150000"/>
              </a:lnSpc>
              <a:spcBef>
                <a:spcPts val="0"/>
              </a:spcBef>
            </a:pPr>
            <a:r>
              <a:rPr lang="vi-VN" sz="2000"/>
              <a:t>Hue - sắc màu: dùng để phân biệt sự khác nhau giữa các màu như xanh, đỏ, </a:t>
            </a:r>
            <a:r>
              <a:rPr lang="vi-VN" sz="2000"/>
              <a:t>vàng</a:t>
            </a:r>
            <a:r>
              <a:rPr lang="vi-VN" sz="2000" smtClean="0"/>
              <a:t>...</a:t>
            </a:r>
            <a:endParaRPr lang="en-US" sz="2000"/>
          </a:p>
          <a:p>
            <a:pPr lvl="0">
              <a:lnSpc>
                <a:spcPct val="150000"/>
              </a:lnSpc>
              <a:spcBef>
                <a:spcPts val="0"/>
              </a:spcBef>
            </a:pPr>
            <a:r>
              <a:rPr lang="vi-VN" sz="2000"/>
              <a:t>Saturation - độ bão hoà: chỉ ra mức độ thuần của một màu hay khoảng cách của màu</a:t>
            </a:r>
            <a:br>
              <a:rPr lang="vi-VN" sz="2000"/>
            </a:br>
            <a:r>
              <a:rPr lang="vi-VN" sz="2000"/>
              <a:t>tới điểm có cường độ cân bằng(màu </a:t>
            </a:r>
            <a:r>
              <a:rPr lang="vi-VN" sz="2000"/>
              <a:t>xám</a:t>
            </a:r>
            <a:r>
              <a:rPr lang="vi-VN" sz="2000" smtClean="0"/>
              <a:t>)</a:t>
            </a:r>
            <a:endParaRPr lang="en-US" sz="2000" smtClean="0"/>
          </a:p>
          <a:p>
            <a:pPr lvl="0">
              <a:lnSpc>
                <a:spcPct val="150000"/>
              </a:lnSpc>
              <a:spcBef>
                <a:spcPts val="0"/>
              </a:spcBef>
            </a:pPr>
            <a:r>
              <a:rPr lang="vi-VN" sz="2000" smtClean="0"/>
              <a:t>Lightness </a:t>
            </a:r>
            <a:r>
              <a:rPr lang="vi-VN" sz="2000"/>
              <a:t>- độ sáng: hiện thân về mô tả cường độ sáng từ ánh sáng phản xạ nhận được</a:t>
            </a:r>
            <a:br>
              <a:rPr lang="vi-VN" sz="2000"/>
            </a:br>
            <a:r>
              <a:rPr lang="vi-VN" sz="2000"/>
              <a:t>từ </a:t>
            </a:r>
            <a:r>
              <a:rPr lang="vi-VN" sz="2000"/>
              <a:t>đối </a:t>
            </a:r>
            <a:r>
              <a:rPr lang="vi-VN" sz="2000" smtClean="0"/>
              <a:t>tượng.</a:t>
            </a:r>
            <a:endParaRPr lang="en-US" sz="2000" smtClean="0"/>
          </a:p>
          <a:p>
            <a:pPr lvl="0">
              <a:lnSpc>
                <a:spcPct val="150000"/>
              </a:lnSpc>
              <a:spcBef>
                <a:spcPts val="0"/>
              </a:spcBef>
            </a:pPr>
            <a:r>
              <a:rPr lang="vi-VN" sz="2000" smtClean="0"/>
              <a:t>Brightness </a:t>
            </a:r>
            <a:r>
              <a:rPr lang="vi-VN" sz="2000"/>
              <a:t>- độ phát sáng: cường độ ánh sáng mà tự đối tượng phát ra chứ không phải</a:t>
            </a:r>
            <a:br>
              <a:rPr lang="vi-VN" sz="2000"/>
            </a:br>
            <a:r>
              <a:rPr lang="vi-VN" sz="2000"/>
              <a:t>do phản xạ từ các nguồn sáng </a:t>
            </a:r>
            <a:r>
              <a:rPr lang="vi-VN" sz="2000"/>
              <a:t>khác</a:t>
            </a:r>
            <a:r>
              <a:rPr lang="vi-VN" sz="2000" smtClean="0"/>
              <a:t>.</a:t>
            </a:r>
            <a:endParaRPr lang="en-US" sz="2000" smtClean="0"/>
          </a:p>
          <a:p>
            <a:pPr lvl="0">
              <a:lnSpc>
                <a:spcPct val="150000"/>
              </a:lnSpc>
              <a:spcBef>
                <a:spcPts val="0"/>
              </a:spcBef>
            </a:pPr>
            <a:r>
              <a:rPr lang="vi-VN" sz="2000" b="1" i="1"/>
              <a:t>Mô hình màu RGB, CMY, YIQ được định hướng cho </a:t>
            </a:r>
            <a:r>
              <a:rPr lang="vi-VN" sz="2000" b="1" i="1"/>
              <a:t>phần </a:t>
            </a:r>
            <a:r>
              <a:rPr lang="vi-VN" sz="2000" b="1" i="1" smtClean="0"/>
              <a:t>cứng</a:t>
            </a:r>
            <a:endParaRPr lang="en-US" sz="2000" b="1" i="1"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124017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6.3. </a:t>
            </a:r>
            <a:r>
              <a:rPr lang="en-US" b="1"/>
              <a:t>CÁC HỆ MÀU TRONG MÀN HÌNH ĐỒ </a:t>
            </a:r>
            <a:r>
              <a:rPr lang="en-US" b="1" smtClean="0"/>
              <a:t>HỌA</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6"/>
            <a:ext cx="10896804" cy="4583478"/>
          </a:xfrm>
        </p:spPr>
        <p:txBody>
          <a:bodyPr>
            <a:noAutofit/>
          </a:bodyPr>
          <a:lstStyle/>
          <a:p>
            <a:pPr lvl="0">
              <a:lnSpc>
                <a:spcPct val="150000"/>
              </a:lnSpc>
              <a:spcBef>
                <a:spcPts val="0"/>
              </a:spcBef>
            </a:pPr>
            <a:r>
              <a:rPr lang="en-US" sz="2000" b="1" smtClean="0"/>
              <a:t>6.3.4. </a:t>
            </a:r>
            <a:r>
              <a:rPr lang="en-US" sz="2000" b="1"/>
              <a:t>Mô hình màu HSV (Hue, Saturation,Value) - </a:t>
            </a:r>
            <a:r>
              <a:rPr lang="en-US" sz="2000" b="1"/>
              <a:t>Mỹ </a:t>
            </a:r>
            <a:r>
              <a:rPr lang="en-US" sz="2000" b="1" smtClean="0"/>
              <a:t>thuật</a:t>
            </a:r>
            <a:endParaRPr lang="en-US" sz="2000"/>
          </a:p>
          <a:p>
            <a:pPr lvl="0">
              <a:lnSpc>
                <a:spcPct val="150000"/>
              </a:lnSpc>
              <a:spcBef>
                <a:spcPts val="0"/>
              </a:spcBef>
            </a:pPr>
            <a:r>
              <a:rPr lang="vi-VN" sz="2000"/>
              <a:t>HSV (Hue, Saturation, Value)=HSB(Hue, Saturation, Brightness) định hướng </a:t>
            </a:r>
            <a:r>
              <a:rPr lang="vi-VN" sz="2000"/>
              <a:t>người </a:t>
            </a:r>
            <a:r>
              <a:rPr lang="vi-VN" sz="2000" smtClean="0"/>
              <a:t>sử</a:t>
            </a:r>
            <a:r>
              <a:rPr lang="en-US" sz="2000" smtClean="0"/>
              <a:t> </a:t>
            </a:r>
            <a:r>
              <a:rPr lang="vi-VN" sz="2000" smtClean="0"/>
              <a:t>dụng </a:t>
            </a:r>
            <a:r>
              <a:rPr lang="vi-VN" sz="2000"/>
              <a:t>dựa trên cơ sở về trực giác về tông màu, sắc độ và sắc thái </a:t>
            </a:r>
            <a:r>
              <a:rPr lang="vi-VN" sz="2000"/>
              <a:t>mỹ </a:t>
            </a:r>
            <a:r>
              <a:rPr lang="vi-VN" sz="2000" smtClean="0"/>
              <a:t>thuật</a:t>
            </a:r>
            <a:endParaRPr lang="en-US" sz="2000" smtClean="0"/>
          </a:p>
          <a:p>
            <a:pPr lvl="0">
              <a:lnSpc>
                <a:spcPct val="150000"/>
              </a:lnSpc>
              <a:spcBef>
                <a:spcPts val="0"/>
              </a:spcBef>
            </a:pPr>
            <a:r>
              <a:rPr lang="vi-VN" sz="2000" smtClean="0"/>
              <a:t>Mô </a:t>
            </a:r>
            <a:r>
              <a:rPr lang="vi-VN" sz="2000"/>
              <a:t>hình màu HSV được Alvey Ray Smith đưa ra 1978</a:t>
            </a:r>
            <a:r>
              <a:rPr lang="vi-VN" sz="2000"/>
              <a:t>. </a:t>
            </a:r>
            <a:r>
              <a:rPr lang="vi-VN" sz="2000" smtClean="0"/>
              <a:t>Hue</a:t>
            </a:r>
            <a:r>
              <a:rPr lang="vi-VN" sz="2000"/>
              <a:t>: màu sắc 0</a:t>
            </a:r>
            <a:r>
              <a:rPr lang="vi-VN" sz="2000" baseline="30000"/>
              <a:t>0</a:t>
            </a:r>
            <a:r>
              <a:rPr lang="vi-VN" sz="2000"/>
              <a:t>-360</a:t>
            </a:r>
            <a:r>
              <a:rPr lang="vi-VN" sz="2000" baseline="30000"/>
              <a:t>0</a:t>
            </a:r>
            <a:r>
              <a:rPr lang="vi-VN" sz="2000"/>
              <a:t> đo </a:t>
            </a:r>
            <a:r>
              <a:rPr lang="vi-VN" sz="2000"/>
              <a:t>bởi </a:t>
            </a:r>
            <a:r>
              <a:rPr lang="vi-VN" sz="2000" smtClean="0"/>
              <a:t>góc</a:t>
            </a:r>
            <a:r>
              <a:rPr lang="en-US" sz="2000" smtClean="0"/>
              <a:t> </a:t>
            </a:r>
            <a:r>
              <a:rPr lang="vi-VN" sz="2000" smtClean="0"/>
              <a:t>quay </a:t>
            </a:r>
            <a:r>
              <a:rPr lang="vi-VN" sz="2000"/>
              <a:t>xung quanh trục đứng với </a:t>
            </a:r>
            <a:r>
              <a:rPr lang="vi-VN" sz="2000">
                <a:solidFill>
                  <a:srgbClr val="FF0000"/>
                </a:solidFill>
              </a:rPr>
              <a:t>màu đỏ </a:t>
            </a:r>
            <a:r>
              <a:rPr lang="vi-VN" sz="2000"/>
              <a:t>là 0</a:t>
            </a:r>
            <a:r>
              <a:rPr lang="vi-VN" sz="2000" baseline="30000"/>
              <a:t>0</a:t>
            </a:r>
            <a:r>
              <a:rPr lang="vi-VN" sz="2000"/>
              <a:t>, </a:t>
            </a:r>
            <a:r>
              <a:rPr lang="vi-VN" sz="2000">
                <a:solidFill>
                  <a:srgbClr val="00B050"/>
                </a:solidFill>
              </a:rPr>
              <a:t>màu lục </a:t>
            </a:r>
            <a:r>
              <a:rPr lang="vi-VN" sz="2000"/>
              <a:t>là 120</a:t>
            </a:r>
            <a:r>
              <a:rPr lang="vi-VN" sz="2000" baseline="30000"/>
              <a:t>0</a:t>
            </a:r>
            <a:r>
              <a:rPr lang="vi-VN" sz="2000"/>
              <a:t>, </a:t>
            </a:r>
            <a:r>
              <a:rPr lang="vi-VN" sz="2000">
                <a:solidFill>
                  <a:srgbClr val="0070C0"/>
                </a:solidFill>
              </a:rPr>
              <a:t>màu lam </a:t>
            </a:r>
            <a:r>
              <a:rPr lang="vi-VN" sz="2000"/>
              <a:t>là 240</a:t>
            </a:r>
            <a:r>
              <a:rPr lang="vi-VN" sz="2000" baseline="30000"/>
              <a:t>0</a:t>
            </a:r>
            <a:r>
              <a:rPr lang="vi-VN" sz="2000"/>
              <a:t>. Các màu </a:t>
            </a:r>
            <a:r>
              <a:rPr lang="vi-VN" sz="2000"/>
              <a:t>bổ </a:t>
            </a:r>
            <a:r>
              <a:rPr lang="en-US" sz="2000" smtClean="0"/>
              <a:t>x</a:t>
            </a:r>
            <a:r>
              <a:rPr lang="vi-VN" sz="2000" smtClean="0"/>
              <a:t>ung</a:t>
            </a:r>
            <a:r>
              <a:rPr lang="en-US" sz="2000" smtClean="0"/>
              <a:t> </a:t>
            </a:r>
            <a:r>
              <a:rPr lang="vi-VN" sz="2000" smtClean="0"/>
              <a:t>cho </a:t>
            </a:r>
            <a:r>
              <a:rPr lang="vi-VN" sz="2000"/>
              <a:t>hình chóp ở 180</a:t>
            </a:r>
            <a:r>
              <a:rPr lang="vi-VN" sz="2000" baseline="30000"/>
              <a:t>0</a:t>
            </a:r>
            <a:r>
              <a:rPr lang="vi-VN" sz="2000"/>
              <a:t> đối diện với màu </a:t>
            </a:r>
            <a:r>
              <a:rPr lang="vi-VN" sz="2000"/>
              <a:t>khác</a:t>
            </a:r>
            <a:r>
              <a:rPr lang="vi-VN" sz="2000" smtClean="0"/>
              <a:t>.</a:t>
            </a:r>
            <a:endParaRPr lang="en-US" sz="2000" b="1" i="1"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p:pic>
        <p:nvPicPr>
          <p:cNvPr id="5" name="Picture 4" descr="Screen Clipping"/>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986212" y="4360986"/>
            <a:ext cx="5408312" cy="2433641"/>
          </a:xfrm>
          <a:prstGeom prst="rect">
            <a:avLst/>
          </a:prstGeom>
        </p:spPr>
      </p:pic>
      <p:pic>
        <p:nvPicPr>
          <p:cNvPr id="3074" name="Picture 2" descr="Káº¿t quáº£ hÃ¬nh áº£nh cho Alvy Ray Smith HU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524" y="4360986"/>
            <a:ext cx="2428743" cy="2428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01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6.3. </a:t>
            </a:r>
            <a:r>
              <a:rPr lang="en-US" b="1"/>
              <a:t>CÁC HỆ MÀU TRONG MÀN HÌNH ĐỒ </a:t>
            </a:r>
            <a:r>
              <a:rPr lang="en-US" b="1" smtClean="0"/>
              <a:t>HỌA</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6"/>
            <a:ext cx="10995278" cy="4583478"/>
          </a:xfrm>
        </p:spPr>
        <p:txBody>
          <a:bodyPr>
            <a:noAutofit/>
          </a:bodyPr>
          <a:lstStyle/>
          <a:p>
            <a:pPr lvl="0">
              <a:lnSpc>
                <a:spcPct val="150000"/>
              </a:lnSpc>
              <a:spcBef>
                <a:spcPts val="0"/>
              </a:spcBef>
            </a:pPr>
            <a:r>
              <a:rPr lang="en-US" sz="2000" b="1" smtClean="0"/>
              <a:t>6.3.4. </a:t>
            </a:r>
            <a:r>
              <a:rPr lang="en-US" sz="2000" b="1"/>
              <a:t>Mô hình màu HSV (Hue, Saturation,Value) - </a:t>
            </a:r>
            <a:r>
              <a:rPr lang="en-US" sz="2000" b="1"/>
              <a:t>Mỹ </a:t>
            </a:r>
            <a:r>
              <a:rPr lang="en-US" sz="2000" b="1" smtClean="0"/>
              <a:t>thuật</a:t>
            </a:r>
            <a:endParaRPr lang="en-US" sz="200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p:pic>
        <p:nvPicPr>
          <p:cNvPr id="2050" name="Picture 2" descr="HÃ¬nh áº£nh cÃ³ liÃªn qua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9986" y="2050533"/>
            <a:ext cx="4229101" cy="3886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áº¿t quáº£ hÃ¬nh áº£nh cho hsv colo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6212" y="2074653"/>
            <a:ext cx="3952875" cy="388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78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6.3. </a:t>
            </a:r>
            <a:r>
              <a:rPr lang="en-US" b="1"/>
              <a:t>CÁC HỆ MÀU TRONG MÀN HÌNH ĐỒ </a:t>
            </a:r>
            <a:r>
              <a:rPr lang="en-US" b="1" smtClean="0"/>
              <a:t>HỌA</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6"/>
            <a:ext cx="10995278" cy="4583478"/>
          </a:xfrm>
        </p:spPr>
        <p:txBody>
          <a:bodyPr>
            <a:noAutofit/>
          </a:bodyPr>
          <a:lstStyle/>
          <a:p>
            <a:pPr lvl="0">
              <a:lnSpc>
                <a:spcPct val="150000"/>
              </a:lnSpc>
              <a:spcBef>
                <a:spcPts val="0"/>
              </a:spcBef>
            </a:pPr>
            <a:r>
              <a:rPr lang="en-US" sz="2000" b="1" smtClean="0"/>
              <a:t>6.3.4. </a:t>
            </a:r>
            <a:r>
              <a:rPr lang="en-US" sz="2000" b="1"/>
              <a:t>Mô hình màu HSV (Hue, Saturation,Value) - </a:t>
            </a:r>
            <a:r>
              <a:rPr lang="en-US" sz="2000" b="1"/>
              <a:t>Mỹ </a:t>
            </a:r>
            <a:r>
              <a:rPr lang="en-US" sz="2000" b="1" smtClean="0"/>
              <a:t>thuật</a:t>
            </a:r>
            <a:endParaRPr lang="en-US" sz="2000"/>
          </a:p>
          <a:p>
            <a:pPr lvl="0">
              <a:lnSpc>
                <a:spcPct val="150000"/>
              </a:lnSpc>
              <a:spcBef>
                <a:spcPts val="0"/>
              </a:spcBef>
            </a:pPr>
            <a:r>
              <a:rPr lang="vi-VN" sz="2000"/>
              <a:t>Value-Brightness:(độ sáng) 0-1 đường cao V với đỉnh là các điểm gốc toạ độ (0,0</a:t>
            </a:r>
            <a:r>
              <a:rPr lang="vi-VN" sz="2000"/>
              <a:t>). </a:t>
            </a:r>
            <a:endParaRPr lang="en-US" sz="2000" smtClean="0"/>
          </a:p>
          <a:p>
            <a:pPr lvl="0">
              <a:lnSpc>
                <a:spcPct val="150000"/>
              </a:lnSpc>
              <a:spcBef>
                <a:spcPts val="0"/>
              </a:spcBef>
            </a:pPr>
            <a:r>
              <a:rPr lang="vi-VN" sz="2000" smtClean="0"/>
              <a:t>Điểm ở</a:t>
            </a:r>
            <a:r>
              <a:rPr lang="en-US" sz="2000" smtClean="0"/>
              <a:t> </a:t>
            </a:r>
            <a:r>
              <a:rPr lang="vi-VN" sz="2000" smtClean="0"/>
              <a:t>đỉnh </a:t>
            </a:r>
            <a:r>
              <a:rPr lang="vi-VN" sz="2000"/>
              <a:t>là màu đen và giá trị V=0, tại các điểm này giá trị của H và S không liên quan đến nhau</a:t>
            </a:r>
            <a:r>
              <a:rPr lang="vi-VN" sz="2000"/>
              <a:t>. </a:t>
            </a:r>
            <a:r>
              <a:rPr lang="vi-VN" sz="2000" smtClean="0"/>
              <a:t>Khi</a:t>
            </a:r>
            <a:r>
              <a:rPr lang="en-US" sz="2000" smtClean="0"/>
              <a:t> </a:t>
            </a:r>
            <a:r>
              <a:rPr lang="vi-VN" sz="2000" smtClean="0"/>
              <a:t>điểm </a:t>
            </a:r>
            <a:r>
              <a:rPr lang="vi-VN" sz="2000"/>
              <a:t>có S=0 và V=1 là điểm màu trắng, những giá trị trung gian của V đối với S=0 (</a:t>
            </a:r>
            <a:r>
              <a:rPr lang="vi-VN" sz="2000"/>
              <a:t>trên </a:t>
            </a:r>
            <a:r>
              <a:rPr lang="vi-VN" sz="2000" smtClean="0"/>
              <a:t>đường</a:t>
            </a:r>
            <a:r>
              <a:rPr lang="en-US" sz="2000" smtClean="0"/>
              <a:t> </a:t>
            </a:r>
            <a:r>
              <a:rPr lang="vi-VN" sz="2000" smtClean="0"/>
              <a:t>thẳng </a:t>
            </a:r>
            <a:r>
              <a:rPr lang="vi-VN" sz="2000"/>
              <a:t>qua tâm) là các màu xám</a:t>
            </a:r>
            <a:r>
              <a:rPr lang="vi-VN" sz="2000"/>
              <a:t>. </a:t>
            </a:r>
            <a:endParaRPr lang="en-US" sz="2000" smtClean="0"/>
          </a:p>
          <a:p>
            <a:pPr lvl="0">
              <a:lnSpc>
                <a:spcPct val="150000"/>
              </a:lnSpc>
              <a:spcBef>
                <a:spcPts val="0"/>
              </a:spcBef>
            </a:pPr>
            <a:r>
              <a:rPr lang="vi-VN" sz="2000" smtClean="0"/>
              <a:t>Khi </a:t>
            </a:r>
            <a:r>
              <a:rPr lang="vi-VN" sz="2000"/>
              <a:t>S=0 giá trị của H phụ thuộc được gọi bởi các qui </a:t>
            </a:r>
            <a:r>
              <a:rPr lang="vi-VN" sz="2000"/>
              <a:t>ước </a:t>
            </a:r>
            <a:r>
              <a:rPr lang="vi-VN" sz="2000" smtClean="0"/>
              <a:t>không</a:t>
            </a:r>
            <a:r>
              <a:rPr lang="en-US" sz="2000" smtClean="0"/>
              <a:t> </a:t>
            </a:r>
            <a:r>
              <a:rPr lang="vi-VN" sz="2000" smtClean="0"/>
              <a:t>xác </a:t>
            </a:r>
            <a:r>
              <a:rPr lang="vi-VN" sz="2000"/>
              <a:t>định. Ngược lại khi S khác 0 giá trị H sẽ là </a:t>
            </a:r>
            <a:r>
              <a:rPr lang="vi-VN" sz="2000"/>
              <a:t>phụ </a:t>
            </a:r>
            <a:r>
              <a:rPr lang="vi-VN" sz="2000" smtClean="0"/>
              <a:t>thuộc.</a:t>
            </a:r>
            <a:endParaRPr lang="en-US" sz="2000" smtClean="0"/>
          </a:p>
          <a:p>
            <a:pPr lvl="0">
              <a:lnSpc>
                <a:spcPct val="150000"/>
              </a:lnSpc>
              <a:spcBef>
                <a:spcPts val="0"/>
              </a:spcBef>
            </a:pPr>
            <a:r>
              <a:rPr lang="vi-VN" sz="2000" smtClean="0"/>
              <a:t>Saturation</a:t>
            </a:r>
            <a:r>
              <a:rPr lang="vi-VN" sz="2000"/>
              <a:t>: Độ bão hoà 0-1, giá trị của S là tập các giá trị từ 0 trên đường trục tâm (trục V)</a:t>
            </a:r>
            <a:br>
              <a:rPr lang="vi-VN" sz="2000"/>
            </a:br>
            <a:r>
              <a:rPr lang="vi-VN" sz="2000"/>
              <a:t>đến 1 trên các mặt bên tại đỉnh của chóp 6 </a:t>
            </a:r>
            <a:r>
              <a:rPr lang="vi-VN" sz="2000"/>
              <a:t>cạnh</a:t>
            </a:r>
            <a:r>
              <a:rPr lang="vi-VN" sz="2000" smtClean="0"/>
              <a:t>.</a:t>
            </a:r>
            <a:endParaRPr lang="en-US" sz="2000" b="1" i="1"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100784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6.3. </a:t>
            </a:r>
            <a:r>
              <a:rPr lang="en-US" b="1"/>
              <a:t>CÁC HỆ MÀU TRONG MÀN HÌNH ĐỒ </a:t>
            </a:r>
            <a:r>
              <a:rPr lang="en-US" b="1" smtClean="0"/>
              <a:t>HỌA</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6"/>
            <a:ext cx="10995278" cy="4583478"/>
          </a:xfrm>
        </p:spPr>
        <p:txBody>
          <a:bodyPr>
            <a:noAutofit/>
          </a:bodyPr>
          <a:lstStyle/>
          <a:p>
            <a:pPr lvl="0">
              <a:lnSpc>
                <a:spcPct val="150000"/>
              </a:lnSpc>
              <a:spcBef>
                <a:spcPts val="0"/>
              </a:spcBef>
            </a:pPr>
            <a:r>
              <a:rPr lang="en-US" sz="2000" b="1" smtClean="0"/>
              <a:t>6.3.5. B</a:t>
            </a:r>
            <a:r>
              <a:rPr lang="fr-FR" sz="2000" b="1" smtClean="0"/>
              <a:t>iểu </a:t>
            </a:r>
            <a:r>
              <a:rPr lang="fr-FR" sz="2000" b="1"/>
              <a:t>đồ màu CIE (1931 – Commission Internationale </a:t>
            </a:r>
            <a:r>
              <a:rPr lang="fr-FR" sz="2000" b="1"/>
              <a:t>de </a:t>
            </a:r>
            <a:r>
              <a:rPr lang="fr-FR" sz="2000" b="1" smtClean="0"/>
              <a:t>l’Eclairage)</a:t>
            </a:r>
            <a:endParaRPr lang="fr-FR" sz="2000"/>
          </a:p>
          <a:p>
            <a:pPr lvl="0">
              <a:lnSpc>
                <a:spcPct val="150000"/>
              </a:lnSpc>
              <a:spcBef>
                <a:spcPts val="0"/>
              </a:spcBef>
            </a:pPr>
            <a:r>
              <a:rPr lang="vi-VN" sz="2000" b="1"/>
              <a:t>Nhược điểm của </a:t>
            </a:r>
            <a:r>
              <a:rPr lang="vi-VN" sz="2000" b="1"/>
              <a:t>RGB</a:t>
            </a:r>
            <a:r>
              <a:rPr lang="vi-VN" sz="2000" b="1" smtClean="0"/>
              <a:t>:</a:t>
            </a:r>
            <a:endParaRPr lang="en-US" sz="2000" b="1"/>
          </a:p>
          <a:p>
            <a:pPr lvl="0">
              <a:lnSpc>
                <a:spcPct val="150000"/>
              </a:lnSpc>
              <a:spcBef>
                <a:spcPts val="0"/>
              </a:spcBef>
            </a:pPr>
            <a:r>
              <a:rPr lang="vi-VN" sz="2000"/>
              <a:t>Kết quả thực nghiệm cho thấy rất nhiều những ánh sáng mẫu không thể tạo thành từ 3</a:t>
            </a:r>
            <a:br>
              <a:rPr lang="vi-VN" sz="2000"/>
            </a:br>
            <a:r>
              <a:rPr lang="vi-VN" sz="2000"/>
              <a:t>thành phần màu cơ sở với nguyên nhân do vỏ của võng mạc - retinal </a:t>
            </a:r>
            <a:r>
              <a:rPr lang="vi-VN" sz="2000"/>
              <a:t>cortex</a:t>
            </a:r>
            <a:r>
              <a:rPr lang="vi-VN" sz="2000" smtClean="0"/>
              <a:t>.</a:t>
            </a:r>
            <a:endParaRPr lang="en-US" sz="2000" smtClean="0"/>
          </a:p>
          <a:p>
            <a:pPr lvl="0">
              <a:lnSpc>
                <a:spcPct val="150000"/>
              </a:lnSpc>
              <a:spcBef>
                <a:spcPts val="0"/>
              </a:spcBef>
            </a:pPr>
            <a:r>
              <a:rPr lang="vi-VN" sz="2000" smtClean="0"/>
              <a:t>Với </a:t>
            </a:r>
            <a:r>
              <a:rPr lang="vi-VN" sz="2000"/>
              <a:t>màu Cyan: cường độ của ánh sáng 2 màu green và blue kích thích cảm nhận màu</a:t>
            </a:r>
            <a:br>
              <a:rPr lang="vi-VN" sz="2000"/>
            </a:br>
            <a:r>
              <a:rPr lang="vi-VN" sz="2000"/>
              <a:t>đỏ trong mắt ngăn không cho thu được màu </a:t>
            </a:r>
            <a:r>
              <a:rPr lang="vi-VN" sz="2000"/>
              <a:t>chính </a:t>
            </a:r>
            <a:r>
              <a:rPr lang="vi-VN" sz="2000" smtClean="0"/>
              <a:t>xác</a:t>
            </a:r>
            <a:endParaRPr lang="en-US" sz="2000" smtClean="0"/>
          </a:p>
          <a:p>
            <a:pPr lvl="0">
              <a:lnSpc>
                <a:spcPct val="150000"/>
              </a:lnSpc>
              <a:spcBef>
                <a:spcPts val="0"/>
              </a:spcBef>
            </a:pPr>
            <a:r>
              <a:rPr lang="vi-VN" sz="2000" smtClean="0"/>
              <a:t>Cách </a:t>
            </a:r>
            <a:r>
              <a:rPr lang="vi-VN" sz="2000"/>
              <a:t>duy nhất để thu được màu này là loại bớt phần màu đỏ bằng cách thêm ánh sáng</a:t>
            </a:r>
            <a:br>
              <a:rPr lang="vi-VN" sz="2000"/>
            </a:br>
            <a:r>
              <a:rPr lang="vi-VN" sz="2000"/>
              <a:t>đỏ vào mẫu </a:t>
            </a:r>
            <a:r>
              <a:rPr lang="vi-VN" sz="2000"/>
              <a:t>ban </a:t>
            </a:r>
            <a:r>
              <a:rPr lang="vi-VN" sz="2000" smtClean="0"/>
              <a:t>đầu.</a:t>
            </a:r>
            <a:endParaRPr lang="en-US" sz="2000" smtClean="0"/>
          </a:p>
          <a:p>
            <a:pPr lvl="0">
              <a:lnSpc>
                <a:spcPct val="150000"/>
              </a:lnSpc>
              <a:spcBef>
                <a:spcPts val="0"/>
              </a:spcBef>
            </a:pPr>
            <a:r>
              <a:rPr lang="vi-VN" sz="2000" smtClean="0"/>
              <a:t>Bằng </a:t>
            </a:r>
            <a:r>
              <a:rPr lang="vi-VN" sz="2000"/>
              <a:t>cách thêm từ từ ánh sáng đỏ vào thu được (test + red) sẽ cho ra màu đúng bằng</a:t>
            </a:r>
            <a:br>
              <a:rPr lang="vi-VN" sz="2000"/>
            </a:br>
            <a:r>
              <a:rPr lang="vi-VN" sz="2000"/>
              <a:t>(blue </a:t>
            </a:r>
            <a:r>
              <a:rPr lang="vi-VN" sz="2000"/>
              <a:t>+ </a:t>
            </a:r>
            <a:r>
              <a:rPr lang="vi-VN" sz="2000" smtClean="0"/>
              <a:t>green)</a:t>
            </a:r>
            <a:r>
              <a:rPr lang="en-US" sz="2000" smtClean="0"/>
              <a:t>: </a:t>
            </a:r>
            <a:r>
              <a:rPr lang="vi-VN" sz="2000" smtClean="0"/>
              <a:t>C </a:t>
            </a:r>
            <a:r>
              <a:rPr lang="vi-VN" sz="2000"/>
              <a:t>+ rR = gG + bB &lt;=&gt; C = gG + </a:t>
            </a:r>
            <a:r>
              <a:rPr lang="vi-VN" sz="2000"/>
              <a:t>bB </a:t>
            </a:r>
            <a:r>
              <a:rPr lang="vi-VN" sz="2000" smtClean="0"/>
              <a:t>– rR</a:t>
            </a:r>
            <a:r>
              <a:rPr lang="en-US" sz="2000"/>
              <a:t>.</a:t>
            </a:r>
            <a:r>
              <a:rPr lang="vi-VN" sz="2000"/>
              <a:t/>
            </a:r>
            <a:br>
              <a:rPr lang="vi-VN" sz="2000"/>
            </a:br>
            <a:endParaRPr lang="en-US" sz="2000" b="1" i="1"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184361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6.3. </a:t>
            </a:r>
            <a:r>
              <a:rPr lang="en-US" b="1"/>
              <a:t>CÁC HỆ MÀU TRONG MÀN HÌNH ĐỒ </a:t>
            </a:r>
            <a:r>
              <a:rPr lang="en-US" b="1" smtClean="0"/>
              <a:t>HỌA</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6"/>
            <a:ext cx="10995278" cy="4583478"/>
          </a:xfrm>
        </p:spPr>
        <p:txBody>
          <a:bodyPr>
            <a:noAutofit/>
          </a:bodyPr>
          <a:lstStyle/>
          <a:p>
            <a:pPr lvl="0">
              <a:lnSpc>
                <a:spcPct val="150000"/>
              </a:lnSpc>
              <a:spcBef>
                <a:spcPts val="0"/>
              </a:spcBef>
            </a:pPr>
            <a:r>
              <a:rPr lang="en-US" sz="2000" b="1" smtClean="0"/>
              <a:t>6.3.5. B</a:t>
            </a:r>
            <a:r>
              <a:rPr lang="fr-FR" sz="2000" b="1" smtClean="0"/>
              <a:t>iểu </a:t>
            </a:r>
            <a:r>
              <a:rPr lang="fr-FR" sz="2000" b="1"/>
              <a:t>đồ màu CIE (1931 – Commission Internationale </a:t>
            </a:r>
            <a:r>
              <a:rPr lang="fr-FR" sz="2000" b="1"/>
              <a:t>de </a:t>
            </a:r>
            <a:r>
              <a:rPr lang="fr-FR" sz="2000" b="1" smtClean="0"/>
              <a:t>l’Eclairage)</a:t>
            </a:r>
            <a:endParaRPr lang="fr-FR" sz="2000"/>
          </a:p>
          <a:p>
            <a:pPr lvl="0">
              <a:lnSpc>
                <a:spcPct val="150000"/>
              </a:lnSpc>
              <a:spcBef>
                <a:spcPts val="0"/>
              </a:spcBef>
            </a:pPr>
            <a:r>
              <a:rPr lang="vi-VN" sz="2000"/>
              <a:t>CIE stands for </a:t>
            </a:r>
            <a:r>
              <a:rPr lang="vi-VN" sz="2000" i="1"/>
              <a:t>Comission Internationale de l'Eclairage </a:t>
            </a:r>
            <a:r>
              <a:rPr lang="vi-VN" sz="2000"/>
              <a:t>(International Commission on</a:t>
            </a:r>
            <a:r>
              <a:rPr lang="vi-VN" sz="2000"/>
              <a:t/>
            </a:r>
            <a:br>
              <a:rPr lang="vi-VN" sz="2000"/>
            </a:br>
            <a:r>
              <a:rPr lang="vi-VN" sz="2000" smtClean="0"/>
              <a:t>Illumination)</a:t>
            </a:r>
            <a:endParaRPr lang="en-US" sz="2000" smtClean="0"/>
          </a:p>
          <a:p>
            <a:pPr lvl="0">
              <a:lnSpc>
                <a:spcPct val="150000"/>
              </a:lnSpc>
              <a:spcBef>
                <a:spcPts val="0"/>
              </a:spcBef>
            </a:pPr>
            <a:r>
              <a:rPr lang="vi-VN" sz="2000" smtClean="0"/>
              <a:t>Commission </a:t>
            </a:r>
            <a:r>
              <a:rPr lang="vi-VN" sz="2000"/>
              <a:t>thành lập 1913 tạo một diễn đàn quốc tế về trao đổi ý tưởng và thông tin cũng</a:t>
            </a:r>
            <a:br>
              <a:rPr lang="vi-VN" sz="2000"/>
            </a:br>
            <a:r>
              <a:rPr lang="vi-VN" sz="2000"/>
              <a:t>như tập chuẩn - set standards cho những vấn đề liên quan đến </a:t>
            </a:r>
            <a:r>
              <a:rPr lang="vi-VN" sz="2000"/>
              <a:t>ánh </a:t>
            </a:r>
            <a:r>
              <a:rPr lang="vi-VN" sz="2000" smtClean="0"/>
              <a:t>sáng.</a:t>
            </a:r>
            <a:endParaRPr lang="en-US" sz="2000" smtClean="0"/>
          </a:p>
          <a:p>
            <a:pPr lvl="0">
              <a:lnSpc>
                <a:spcPct val="150000"/>
              </a:lnSpc>
              <a:spcBef>
                <a:spcPts val="0"/>
              </a:spcBef>
            </a:pPr>
            <a:r>
              <a:rPr lang="vi-VN" sz="2000" smtClean="0"/>
              <a:t>Mô </a:t>
            </a:r>
            <a:r>
              <a:rPr lang="vi-VN" sz="2000"/>
              <a:t>hình màu CIE color </a:t>
            </a:r>
            <a:r>
              <a:rPr lang="vi-VN" sz="2000"/>
              <a:t>phát </a:t>
            </a:r>
            <a:r>
              <a:rPr lang="vi-VN" sz="2000" smtClean="0"/>
              <a:t>triển </a:t>
            </a:r>
            <a:r>
              <a:rPr lang="vi-VN" sz="2000"/>
              <a:t>trên cơ sở hoàn toàn độc lập </a:t>
            </a:r>
            <a:r>
              <a:rPr lang="vi-VN" sz="2000"/>
              <a:t>thiết </a:t>
            </a:r>
            <a:r>
              <a:rPr lang="vi-VN" sz="2000" smtClean="0"/>
              <a:t>bị</a:t>
            </a:r>
            <a:r>
              <a:rPr lang="en-US" sz="2000" smtClean="0"/>
              <a:t> d</a:t>
            </a:r>
            <a:r>
              <a:rPr lang="vi-VN" sz="2000" smtClean="0"/>
              <a:t>ựa </a:t>
            </a:r>
            <a:r>
              <a:rPr lang="vi-VN" sz="2000"/>
              <a:t>trên sự cảm nhận của của mắt người về </a:t>
            </a:r>
            <a:r>
              <a:rPr lang="vi-VN" sz="2000"/>
              <a:t>màu </a:t>
            </a:r>
            <a:r>
              <a:rPr lang="vi-VN" sz="2000" smtClean="0"/>
              <a:t>sắc.</a:t>
            </a:r>
            <a:endParaRPr lang="en-US" sz="2000" smtClean="0"/>
          </a:p>
          <a:p>
            <a:pPr lvl="0">
              <a:lnSpc>
                <a:spcPct val="150000"/>
              </a:lnSpc>
              <a:spcBef>
                <a:spcPts val="0"/>
              </a:spcBef>
            </a:pPr>
            <a:r>
              <a:rPr lang="vi-VN" sz="2000" smtClean="0"/>
              <a:t>Yếu </a:t>
            </a:r>
            <a:r>
              <a:rPr lang="vi-VN" sz="2000"/>
              <a:t>tố cơ bản của mô hình CIE định nghĩa trên chuẩn về nguồn sáng và chuẩn về người</a:t>
            </a:r>
            <a:br>
              <a:rPr lang="vi-VN" sz="2000"/>
            </a:br>
            <a:r>
              <a:rPr lang="vi-VN" sz="2000"/>
              <a:t>quan </a:t>
            </a:r>
            <a:r>
              <a:rPr lang="vi-VN" sz="2000"/>
              <a:t>sát</a:t>
            </a:r>
            <a:r>
              <a:rPr lang="vi-VN" sz="2000" smtClean="0"/>
              <a:t>.</a:t>
            </a:r>
            <a:endParaRPr lang="en-US" sz="2000" b="1" i="1"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393487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6.3. </a:t>
            </a:r>
            <a:r>
              <a:rPr lang="en-US" b="1"/>
              <a:t>CÁC HỆ MÀU TRONG MÀN HÌNH ĐỒ </a:t>
            </a:r>
            <a:r>
              <a:rPr lang="en-US" b="1" smtClean="0"/>
              <a:t>HỌA</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6"/>
            <a:ext cx="10995278" cy="4583478"/>
          </a:xfrm>
        </p:spPr>
        <p:txBody>
          <a:bodyPr>
            <a:noAutofit/>
          </a:bodyPr>
          <a:lstStyle/>
          <a:p>
            <a:pPr lvl="0">
              <a:lnSpc>
                <a:spcPct val="150000"/>
              </a:lnSpc>
              <a:spcBef>
                <a:spcPts val="0"/>
              </a:spcBef>
            </a:pPr>
            <a:r>
              <a:rPr lang="en-US" sz="2000" b="1" smtClean="0"/>
              <a:t>6.3.5. B</a:t>
            </a:r>
            <a:r>
              <a:rPr lang="fr-FR" sz="2000" b="1" smtClean="0"/>
              <a:t>iểu </a:t>
            </a:r>
            <a:r>
              <a:rPr lang="fr-FR" sz="2000" b="1"/>
              <a:t>đồ màu CIE (1931 – Commission Internationale </a:t>
            </a:r>
            <a:r>
              <a:rPr lang="fr-FR" sz="2000" b="1"/>
              <a:t>de </a:t>
            </a:r>
            <a:r>
              <a:rPr lang="fr-FR" sz="2000" b="1" smtClean="0"/>
              <a:t>l’Eclairage)</a:t>
            </a:r>
            <a:endParaRPr lang="fr-FR" sz="2000"/>
          </a:p>
          <a:p>
            <a:pPr lvl="0">
              <a:lnSpc>
                <a:spcPct val="150000"/>
              </a:lnSpc>
              <a:spcBef>
                <a:spcPts val="0"/>
              </a:spcBef>
            </a:pPr>
            <a:r>
              <a:rPr lang="en-US" sz="2000" b="1"/>
              <a:t>CIE XYZ - </a:t>
            </a:r>
            <a:r>
              <a:rPr lang="en-US" sz="2000" b="1"/>
              <a:t>Color </a:t>
            </a:r>
            <a:r>
              <a:rPr lang="en-US" sz="2000" b="1" smtClean="0"/>
              <a:t>Space:</a:t>
            </a:r>
          </a:p>
          <a:p>
            <a:pPr lvl="0">
              <a:lnSpc>
                <a:spcPct val="150000"/>
              </a:lnSpc>
              <a:spcBef>
                <a:spcPts val="0"/>
              </a:spcBef>
            </a:pPr>
            <a:r>
              <a:rPr lang="vi-VN" sz="2000"/>
              <a:t>CIE - Cambridge, England, 1931. Với ý tưởng 3 đại lượng ánh sáng - lights màu X, Y,</a:t>
            </a:r>
            <a:br>
              <a:rPr lang="vi-VN" sz="2000"/>
            </a:br>
            <a:r>
              <a:rPr lang="vi-VN" sz="2000"/>
              <a:t>Z cùng phổ tương </a:t>
            </a:r>
            <a:r>
              <a:rPr lang="vi-VN" sz="2000"/>
              <a:t>ứng</a:t>
            </a:r>
            <a:r>
              <a:rPr lang="vi-VN" sz="2000" smtClean="0"/>
              <a:t>.</a:t>
            </a:r>
            <a:endParaRPr lang="en-US" sz="2000" smtClean="0"/>
          </a:p>
          <a:p>
            <a:pPr lvl="0">
              <a:lnSpc>
                <a:spcPct val="150000"/>
              </a:lnSpc>
              <a:spcBef>
                <a:spcPts val="0"/>
              </a:spcBef>
            </a:pPr>
            <a:r>
              <a:rPr lang="vi-VN" sz="2000" smtClean="0"/>
              <a:t>Mỗi </a:t>
            </a:r>
            <a:r>
              <a:rPr lang="vi-VN" sz="2000"/>
              <a:t>sóng ánh sáng </a:t>
            </a:r>
            <a:r>
              <a:rPr lang="el-GR" sz="2000"/>
              <a:t>λ </a:t>
            </a:r>
            <a:r>
              <a:rPr lang="vi-VN" sz="2000"/>
              <a:t>có thể cảm nhận được bởi sự kết hợp của 3 đại </a:t>
            </a:r>
            <a:r>
              <a:rPr lang="vi-VN" sz="2000"/>
              <a:t>lượng </a:t>
            </a:r>
            <a:r>
              <a:rPr lang="vi-VN" sz="2000" smtClean="0"/>
              <a:t>X,Y,Z</a:t>
            </a:r>
            <a:endParaRPr lang="en-US" sz="2000" smtClean="0"/>
          </a:p>
          <a:p>
            <a:pPr lvl="0">
              <a:lnSpc>
                <a:spcPct val="150000"/>
              </a:lnSpc>
              <a:spcBef>
                <a:spcPts val="0"/>
              </a:spcBef>
            </a:pPr>
            <a:r>
              <a:rPr lang="vi-VN" sz="2000" smtClean="0"/>
              <a:t>Mô </a:t>
            </a:r>
            <a:r>
              <a:rPr lang="vi-VN" sz="2000"/>
              <a:t>hình - là khối hình không gian 3D </a:t>
            </a:r>
            <a:r>
              <a:rPr lang="vi-VN" sz="2000"/>
              <a:t>X,Y</a:t>
            </a:r>
            <a:r>
              <a:rPr lang="vi-VN" sz="2000" smtClean="0"/>
              <a:t>,</a:t>
            </a:r>
            <a:r>
              <a:rPr lang="en-US" sz="2000" smtClean="0"/>
              <a:t> </a:t>
            </a:r>
            <a:r>
              <a:rPr lang="vi-VN" sz="2000" smtClean="0"/>
              <a:t>Z </a:t>
            </a:r>
            <a:r>
              <a:rPr lang="vi-VN" sz="2000"/>
              <a:t>gồm gam màu (gamut) của tất cả các</a:t>
            </a:r>
            <a:br>
              <a:rPr lang="vi-VN" sz="2000"/>
            </a:br>
            <a:r>
              <a:rPr lang="vi-VN" sz="2000"/>
              <a:t>màu có thể cảm </a:t>
            </a:r>
            <a:r>
              <a:rPr lang="vi-VN" sz="2000"/>
              <a:t>nhận </a:t>
            </a:r>
            <a:r>
              <a:rPr lang="vi-VN" sz="2000" smtClean="0"/>
              <a:t>được.</a:t>
            </a:r>
            <a:endParaRPr lang="en-US" sz="2000" smtClean="0"/>
          </a:p>
          <a:p>
            <a:pPr lvl="0">
              <a:lnSpc>
                <a:spcPct val="150000"/>
              </a:lnSpc>
              <a:spcBef>
                <a:spcPts val="0"/>
              </a:spcBef>
            </a:pPr>
            <a:r>
              <a:rPr lang="vi-VN" sz="2000" smtClean="0"/>
              <a:t>Color </a:t>
            </a:r>
            <a:r>
              <a:rPr lang="vi-VN" sz="2000"/>
              <a:t>= X’X + Y’Y </a:t>
            </a:r>
            <a:r>
              <a:rPr lang="vi-VN" sz="2000"/>
              <a:t>+ </a:t>
            </a:r>
            <a:r>
              <a:rPr lang="vi-VN" sz="2000" smtClean="0"/>
              <a:t>Z’Z</a:t>
            </a:r>
            <a:endParaRPr lang="en-US" sz="2000" smtClean="0"/>
          </a:p>
          <a:p>
            <a:pPr lvl="0">
              <a:lnSpc>
                <a:spcPct val="150000"/>
              </a:lnSpc>
              <a:spcBef>
                <a:spcPts val="0"/>
              </a:spcBef>
            </a:pPr>
            <a:r>
              <a:rPr lang="vi-VN" sz="2000" smtClean="0"/>
              <a:t>Các </a:t>
            </a:r>
            <a:r>
              <a:rPr lang="vi-VN" sz="2000"/>
              <a:t>giá trị XYZ thay thế cho 3 đại lượng truyền </a:t>
            </a:r>
            <a:r>
              <a:rPr lang="vi-VN" sz="2000"/>
              <a:t>thống </a:t>
            </a:r>
            <a:r>
              <a:rPr lang="vi-VN" sz="2000" smtClean="0"/>
              <a:t>RGB</a:t>
            </a:r>
            <a:endParaRPr lang="en-US" sz="2000" smtClean="0"/>
          </a:p>
          <a:p>
            <a:pPr lvl="0">
              <a:lnSpc>
                <a:spcPct val="150000"/>
              </a:lnSpc>
              <a:spcBef>
                <a:spcPts val="0"/>
              </a:spcBef>
            </a:pPr>
            <a:r>
              <a:rPr lang="vi-VN" sz="2000" smtClean="0"/>
              <a:t>Màu </a:t>
            </a:r>
            <a:r>
              <a:rPr lang="vi-VN" sz="2000"/>
              <a:t>được hiểu trên 2 thuật ngữ (Munsell's terms): màu sắc và sắc độ</a:t>
            </a:r>
            <a:br>
              <a:rPr lang="vi-VN" sz="2000"/>
            </a:br>
            <a:endParaRPr lang="en-US" sz="2000" b="1" i="1"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54701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6.3. </a:t>
            </a:r>
            <a:r>
              <a:rPr lang="en-US" b="1"/>
              <a:t>CÁC HỆ MÀU TRONG MÀN HÌNH ĐỒ </a:t>
            </a:r>
            <a:r>
              <a:rPr lang="en-US" b="1" smtClean="0"/>
              <a:t>HỌA</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6"/>
            <a:ext cx="10995278" cy="4583478"/>
          </a:xfrm>
        </p:spPr>
        <p:txBody>
          <a:bodyPr>
            <a:noAutofit/>
          </a:bodyPr>
          <a:lstStyle/>
          <a:p>
            <a:pPr lvl="0">
              <a:lnSpc>
                <a:spcPct val="150000"/>
              </a:lnSpc>
              <a:spcBef>
                <a:spcPts val="0"/>
              </a:spcBef>
            </a:pPr>
            <a:r>
              <a:rPr lang="en-US" sz="2000" b="1" smtClean="0"/>
              <a:t>6.3.5. B</a:t>
            </a:r>
            <a:r>
              <a:rPr lang="fr-FR" sz="2000" b="1" smtClean="0"/>
              <a:t>iểu </a:t>
            </a:r>
            <a:r>
              <a:rPr lang="fr-FR" sz="2000" b="1"/>
              <a:t>đồ màu CIE (1931 – Commission Internationale </a:t>
            </a:r>
            <a:r>
              <a:rPr lang="fr-FR" sz="2000" b="1"/>
              <a:t>de </a:t>
            </a:r>
            <a:r>
              <a:rPr lang="fr-FR" sz="2000" b="1" smtClean="0"/>
              <a:t>l’Eclairage)</a:t>
            </a:r>
            <a:endParaRPr lang="fr-FR" sz="2000"/>
          </a:p>
          <a:p>
            <a:pPr lvl="0">
              <a:lnSpc>
                <a:spcPct val="150000"/>
              </a:lnSpc>
              <a:spcBef>
                <a:spcPts val="0"/>
              </a:spcBef>
            </a:pPr>
            <a:r>
              <a:rPr lang="en-US" sz="2000" b="1"/>
              <a:t>CIE XYZ - </a:t>
            </a:r>
            <a:r>
              <a:rPr lang="en-US" sz="2000" b="1"/>
              <a:t>Color </a:t>
            </a:r>
            <a:r>
              <a:rPr lang="en-US" sz="2000" b="1" smtClean="0"/>
              <a:t>Space:</a:t>
            </a:r>
          </a:p>
          <a:p>
            <a:pPr lvl="0">
              <a:lnSpc>
                <a:spcPct val="150000"/>
              </a:lnSpc>
              <a:spcBef>
                <a:spcPts val="0"/>
              </a:spcBef>
            </a:pPr>
            <a:r>
              <a:rPr lang="vi-VN" sz="2000"/>
              <a:t>Ưu điểm của 3 loại màu nguyên lý cơ bản là có thể sinh ra các màu trên cơ sở tổng các</a:t>
            </a:r>
            <a:br>
              <a:rPr lang="vi-VN" sz="2000"/>
            </a:br>
            <a:r>
              <a:rPr lang="vi-VN" sz="2000"/>
              <a:t>đại lượng dương của màu mới </a:t>
            </a:r>
            <a:r>
              <a:rPr lang="vi-VN" sz="2000"/>
              <a:t>thành </a:t>
            </a:r>
            <a:r>
              <a:rPr lang="vi-VN" sz="2000" smtClean="0"/>
              <a:t>phần.</a:t>
            </a:r>
            <a:endParaRPr lang="en-US" sz="2000" smtClean="0"/>
          </a:p>
          <a:p>
            <a:pPr lvl="0">
              <a:lnSpc>
                <a:spcPct val="150000"/>
              </a:lnSpc>
              <a:spcBef>
                <a:spcPts val="0"/>
              </a:spcBef>
            </a:pPr>
            <a:r>
              <a:rPr lang="vi-VN" sz="2000" smtClean="0"/>
              <a:t>Việc </a:t>
            </a:r>
            <a:r>
              <a:rPr lang="vi-VN" sz="2000"/>
              <a:t>chuyển đổi từ không gian màu 3D tọa độ (X,Y,Z) vào không gian 2D </a:t>
            </a:r>
            <a:r>
              <a:rPr lang="vi-VN" sz="2000"/>
              <a:t>xác </a:t>
            </a:r>
            <a:r>
              <a:rPr lang="vi-VN" sz="2000" smtClean="0"/>
              <a:t>định</a:t>
            </a:r>
            <a:r>
              <a:rPr lang="en-US" sz="2000" smtClean="0"/>
              <a:t> </a:t>
            </a:r>
            <a:r>
              <a:rPr lang="vi-VN" sz="2000" smtClean="0"/>
              <a:t>bởi </a:t>
            </a:r>
            <a:r>
              <a:rPr lang="vi-VN" sz="2000"/>
              <a:t>tọa độ (x,y),theo công thức dưới phân số của của tổng 3 thành phần </a:t>
            </a:r>
            <a:r>
              <a:rPr lang="vi-VN" sz="2000"/>
              <a:t>cơ </a:t>
            </a:r>
            <a:r>
              <a:rPr lang="vi-VN" sz="2000" smtClean="0"/>
              <a:t>bản</a:t>
            </a:r>
            <a:r>
              <a:rPr lang="en-US" sz="2000" smtClean="0"/>
              <a:t>:</a:t>
            </a:r>
          </a:p>
          <a:p>
            <a:pPr lvl="1">
              <a:lnSpc>
                <a:spcPct val="150000"/>
              </a:lnSpc>
              <a:spcBef>
                <a:spcPts val="0"/>
              </a:spcBef>
            </a:pPr>
            <a:r>
              <a:rPr lang="vi-VN" sz="2000" smtClean="0"/>
              <a:t>x </a:t>
            </a:r>
            <a:r>
              <a:rPr lang="vi-VN" sz="2000"/>
              <a:t>= X/(</a:t>
            </a:r>
            <a:r>
              <a:rPr lang="vi-VN" sz="2000"/>
              <a:t>X+Y+Z</a:t>
            </a:r>
            <a:r>
              <a:rPr lang="vi-VN" sz="2000" smtClean="0"/>
              <a:t>), </a:t>
            </a:r>
            <a:endParaRPr lang="en-US" sz="2000" smtClean="0"/>
          </a:p>
          <a:p>
            <a:pPr lvl="1">
              <a:lnSpc>
                <a:spcPct val="150000"/>
              </a:lnSpc>
              <a:spcBef>
                <a:spcPts val="0"/>
              </a:spcBef>
            </a:pPr>
            <a:r>
              <a:rPr lang="vi-VN" sz="2000" smtClean="0"/>
              <a:t>y </a:t>
            </a:r>
            <a:r>
              <a:rPr lang="vi-VN" sz="2000"/>
              <a:t>= Y/(</a:t>
            </a:r>
            <a:r>
              <a:rPr lang="vi-VN" sz="2000"/>
              <a:t>X+Y+Z</a:t>
            </a:r>
            <a:r>
              <a:rPr lang="vi-VN" sz="2000" smtClean="0"/>
              <a:t>),</a:t>
            </a:r>
            <a:endParaRPr lang="en-US" sz="2000" smtClean="0"/>
          </a:p>
          <a:p>
            <a:pPr lvl="1">
              <a:lnSpc>
                <a:spcPct val="150000"/>
              </a:lnSpc>
              <a:spcBef>
                <a:spcPts val="0"/>
              </a:spcBef>
            </a:pPr>
            <a:r>
              <a:rPr lang="vi-VN" sz="2000" smtClean="0"/>
              <a:t>z </a:t>
            </a:r>
            <a:r>
              <a:rPr lang="vi-VN" sz="2000"/>
              <a:t>= Z</a:t>
            </a:r>
            <a:r>
              <a:rPr lang="vi-VN" sz="2000"/>
              <a:t>/(</a:t>
            </a:r>
            <a:r>
              <a:rPr lang="vi-VN" sz="2000" smtClean="0"/>
              <a:t>X+Y+Z)</a:t>
            </a:r>
            <a:endParaRPr lang="en-US" sz="2000" smtClean="0"/>
          </a:p>
          <a:p>
            <a:pPr lvl="0">
              <a:lnSpc>
                <a:spcPct val="150000"/>
              </a:lnSpc>
              <a:spcBef>
                <a:spcPts val="0"/>
              </a:spcBef>
            </a:pPr>
            <a:r>
              <a:rPr lang="vi-VN" sz="2000" smtClean="0"/>
              <a:t>Có</a:t>
            </a:r>
            <a:r>
              <a:rPr lang="vi-VN" sz="2000"/>
              <a:t>: x + y + z = 1, ở đây toạ độ z không được </a:t>
            </a:r>
            <a:r>
              <a:rPr lang="vi-VN" sz="2000"/>
              <a:t>sử </a:t>
            </a:r>
            <a:r>
              <a:rPr lang="vi-VN" sz="2000" smtClean="0"/>
              <a:t>dụng</a:t>
            </a:r>
            <a:endParaRPr lang="en-US" sz="2000" b="1" i="1"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p:pic>
        <p:nvPicPr>
          <p:cNvPr id="5" name="Picture 4"/>
          <p:cNvPicPr>
            <a:picLocks noChangeAspect="1"/>
          </p:cNvPicPr>
          <p:nvPr/>
        </p:nvPicPr>
        <p:blipFill>
          <a:blip r:embed="rId6"/>
          <a:stretch>
            <a:fillRect/>
          </a:stretch>
        </p:blipFill>
        <p:spPr>
          <a:xfrm>
            <a:off x="8074860" y="4297315"/>
            <a:ext cx="4092924" cy="2528393"/>
          </a:xfrm>
          <a:prstGeom prst="rect">
            <a:avLst/>
          </a:prstGeom>
        </p:spPr>
      </p:pic>
    </p:spTree>
    <p:extLst>
      <p:ext uri="{BB962C8B-B14F-4D97-AF65-F5344CB8AC3E}">
        <p14:creationId xmlns:p14="http://schemas.microsoft.com/office/powerpoint/2010/main" val="287817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6.3. </a:t>
            </a:r>
            <a:r>
              <a:rPr lang="en-US" b="1"/>
              <a:t>CÁC HỆ MÀU TRONG MÀN HÌNH ĐỒ </a:t>
            </a:r>
            <a:r>
              <a:rPr lang="en-US" b="1" smtClean="0"/>
              <a:t>HỌA</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6"/>
            <a:ext cx="10995278" cy="4583478"/>
          </a:xfrm>
        </p:spPr>
        <p:txBody>
          <a:bodyPr>
            <a:noAutofit/>
          </a:bodyPr>
          <a:lstStyle/>
          <a:p>
            <a:pPr lvl="0">
              <a:lnSpc>
                <a:spcPct val="150000"/>
              </a:lnSpc>
              <a:spcBef>
                <a:spcPts val="0"/>
              </a:spcBef>
            </a:pPr>
            <a:r>
              <a:rPr lang="en-US" sz="2000" b="1" smtClean="0"/>
              <a:t>6.3.5. B</a:t>
            </a:r>
            <a:r>
              <a:rPr lang="fr-FR" sz="2000" b="1" smtClean="0"/>
              <a:t>iểu </a:t>
            </a:r>
            <a:r>
              <a:rPr lang="fr-FR" sz="2000" b="1"/>
              <a:t>đồ màu CIE (1931 – Commission Internationale </a:t>
            </a:r>
            <a:r>
              <a:rPr lang="fr-FR" sz="2000" b="1"/>
              <a:t>de </a:t>
            </a:r>
            <a:r>
              <a:rPr lang="fr-FR" sz="2000" b="1" smtClean="0"/>
              <a:t>l’Eclairage)</a:t>
            </a:r>
            <a:endParaRPr lang="fr-FR" sz="2000"/>
          </a:p>
          <a:p>
            <a:pPr lvl="0">
              <a:lnSpc>
                <a:spcPct val="150000"/>
              </a:lnSpc>
              <a:spcBef>
                <a:spcPts val="0"/>
              </a:spcBef>
            </a:pPr>
            <a:r>
              <a:rPr lang="en-US" sz="2000" b="1"/>
              <a:t>CIE XYZ - </a:t>
            </a:r>
            <a:r>
              <a:rPr lang="en-US" sz="2000" b="1"/>
              <a:t>Color </a:t>
            </a:r>
            <a:r>
              <a:rPr lang="en-US" sz="2000" b="1" smtClean="0"/>
              <a:t>Space:</a:t>
            </a:r>
          </a:p>
          <a:p>
            <a:pPr lvl="0">
              <a:lnSpc>
                <a:spcPct val="150000"/>
              </a:lnSpc>
              <a:spcBef>
                <a:spcPts val="0"/>
              </a:spcBef>
            </a:pPr>
            <a:r>
              <a:rPr lang="vi-VN" sz="2000"/>
              <a:t>Chuẩn CIE xác định 3 màu giả thuyết </a:t>
            </a:r>
            <a:r>
              <a:rPr lang="vi-VN" sz="2000" i="1"/>
              <a:t>hypothetical colors</a:t>
            </a:r>
            <a:r>
              <a:rPr lang="vi-VN" sz="2000"/>
              <a:t>, X, Y, and Z làm cơ </a:t>
            </a:r>
            <a:r>
              <a:rPr lang="vi-VN" sz="2000"/>
              <a:t>sở </a:t>
            </a:r>
            <a:r>
              <a:rPr lang="vi-VN" sz="2000" smtClean="0"/>
              <a:t>cho</a:t>
            </a:r>
            <a:r>
              <a:rPr lang="en-US" sz="2000" smtClean="0"/>
              <a:t> </a:t>
            </a:r>
            <a:r>
              <a:rPr lang="vi-VN" sz="2000" smtClean="0"/>
              <a:t>phép </a:t>
            </a:r>
            <a:r>
              <a:rPr lang="vi-VN" sz="2000"/>
              <a:t>trộn màu theo mô hình 3 thành phần kích </a:t>
            </a:r>
            <a:r>
              <a:rPr lang="vi-VN" sz="2000"/>
              <a:t>thích</a:t>
            </a:r>
            <a:r>
              <a:rPr lang="vi-VN" sz="2000" smtClean="0"/>
              <a:t>.</a:t>
            </a:r>
            <a:endParaRPr lang="en-US" sz="2000" b="1" i="1"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p:pic>
        <p:nvPicPr>
          <p:cNvPr id="5" name="Picture 4"/>
          <p:cNvPicPr>
            <a:picLocks noChangeAspect="1"/>
          </p:cNvPicPr>
          <p:nvPr/>
        </p:nvPicPr>
        <p:blipFill>
          <a:blip r:embed="rId6"/>
          <a:stretch>
            <a:fillRect/>
          </a:stretch>
        </p:blipFill>
        <p:spPr>
          <a:xfrm>
            <a:off x="6682154" y="3045290"/>
            <a:ext cx="4908855" cy="3032432"/>
          </a:xfrm>
          <a:prstGeom prst="rect">
            <a:avLst/>
          </a:prstGeom>
        </p:spPr>
      </p:pic>
    </p:spTree>
    <p:extLst>
      <p:ext uri="{BB962C8B-B14F-4D97-AF65-F5344CB8AC3E}">
        <p14:creationId xmlns:p14="http://schemas.microsoft.com/office/powerpoint/2010/main" val="415983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6.3. </a:t>
            </a:r>
            <a:r>
              <a:rPr lang="en-US" b="1"/>
              <a:t>CÁC HỆ MÀU TRONG MÀN HÌNH ĐỒ </a:t>
            </a:r>
            <a:r>
              <a:rPr lang="en-US" b="1" smtClean="0"/>
              <a:t>HỌA</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6"/>
            <a:ext cx="7307187" cy="4583478"/>
          </a:xfrm>
        </p:spPr>
        <p:txBody>
          <a:bodyPr>
            <a:noAutofit/>
          </a:bodyPr>
          <a:lstStyle/>
          <a:p>
            <a:pPr lvl="0">
              <a:lnSpc>
                <a:spcPct val="150000"/>
              </a:lnSpc>
              <a:spcBef>
                <a:spcPts val="0"/>
              </a:spcBef>
            </a:pPr>
            <a:r>
              <a:rPr lang="en-US" sz="2000" b="1" smtClean="0"/>
              <a:t>6.3.5. B</a:t>
            </a:r>
            <a:r>
              <a:rPr lang="fr-FR" sz="2000" b="1" smtClean="0"/>
              <a:t>iểu </a:t>
            </a:r>
            <a:r>
              <a:rPr lang="fr-FR" sz="2000" b="1"/>
              <a:t>đồ màu </a:t>
            </a:r>
            <a:r>
              <a:rPr lang="fr-FR" sz="2000" b="1"/>
              <a:t>CIE </a:t>
            </a:r>
            <a:endParaRPr lang="fr-FR" sz="2000" b="1" smtClean="0"/>
          </a:p>
          <a:p>
            <a:pPr lvl="0">
              <a:lnSpc>
                <a:spcPct val="150000"/>
              </a:lnSpc>
              <a:spcBef>
                <a:spcPts val="0"/>
              </a:spcBef>
            </a:pPr>
            <a:r>
              <a:rPr lang="en-US" sz="2000" b="1" smtClean="0"/>
              <a:t>CIE </a:t>
            </a:r>
            <a:r>
              <a:rPr lang="en-US" sz="2000" b="1"/>
              <a:t>XYZ - </a:t>
            </a:r>
            <a:r>
              <a:rPr lang="en-US" sz="2000" b="1"/>
              <a:t>Color </a:t>
            </a:r>
            <a:r>
              <a:rPr lang="en-US" sz="2000" b="1" smtClean="0"/>
              <a:t>Space:</a:t>
            </a:r>
          </a:p>
          <a:p>
            <a:pPr lvl="0">
              <a:lnSpc>
                <a:spcPct val="150000"/>
              </a:lnSpc>
              <a:spcBef>
                <a:spcPts val="0"/>
              </a:spcBef>
            </a:pPr>
            <a:r>
              <a:rPr lang="vi-VN" sz="2000"/>
              <a:t>Không gian màu hình móng ngựa - horseshoe-shaped là kết hợp của không </a:t>
            </a:r>
            <a:r>
              <a:rPr lang="vi-VN" sz="2000"/>
              <a:t>gian </a:t>
            </a:r>
            <a:r>
              <a:rPr lang="vi-VN" sz="2000" smtClean="0"/>
              <a:t>tọa</a:t>
            </a:r>
            <a:r>
              <a:rPr lang="en-US" sz="2000" smtClean="0"/>
              <a:t> </a:t>
            </a:r>
            <a:r>
              <a:rPr lang="vi-VN" sz="2000" smtClean="0"/>
              <a:t>độ </a:t>
            </a:r>
            <a:r>
              <a:rPr lang="vi-VN" sz="2000"/>
              <a:t>2D màu x, y và </a:t>
            </a:r>
            <a:r>
              <a:rPr lang="vi-VN" sz="2000"/>
              <a:t>độ </a:t>
            </a:r>
            <a:r>
              <a:rPr lang="vi-VN" sz="2000" smtClean="0"/>
              <a:t>sáng.</a:t>
            </a:r>
            <a:endParaRPr lang="en-US" sz="2000" smtClean="0"/>
          </a:p>
          <a:p>
            <a:pPr lvl="0">
              <a:lnSpc>
                <a:spcPct val="150000"/>
              </a:lnSpc>
              <a:spcBef>
                <a:spcPts val="0"/>
              </a:spcBef>
            </a:pPr>
            <a:r>
              <a:rPr lang="el-GR" sz="2000" smtClean="0"/>
              <a:t>λ</a:t>
            </a:r>
            <a:r>
              <a:rPr lang="vi-VN" sz="2000"/>
              <a:t>x = 700 nm; </a:t>
            </a:r>
            <a:r>
              <a:rPr lang="el-GR" sz="2000"/>
              <a:t>λ</a:t>
            </a:r>
            <a:r>
              <a:rPr lang="vi-VN" sz="2000"/>
              <a:t>y = 543.1 nm; </a:t>
            </a:r>
            <a:r>
              <a:rPr lang="el-GR" sz="2000"/>
              <a:t>λ</a:t>
            </a:r>
            <a:r>
              <a:rPr lang="vi-VN" sz="2000"/>
              <a:t>z = </a:t>
            </a:r>
            <a:r>
              <a:rPr lang="vi-VN" sz="2000"/>
              <a:t>435.8 </a:t>
            </a:r>
            <a:r>
              <a:rPr lang="vi-VN" sz="2000" smtClean="0"/>
              <a:t>nm</a:t>
            </a:r>
            <a:endParaRPr lang="en-US" sz="2000" smtClean="0"/>
          </a:p>
          <a:p>
            <a:pPr lvl="0">
              <a:lnSpc>
                <a:spcPct val="150000"/>
              </a:lnSpc>
              <a:spcBef>
                <a:spcPts val="0"/>
              </a:spcBef>
            </a:pPr>
            <a:r>
              <a:rPr lang="vi-VN" sz="2000" smtClean="0"/>
              <a:t>Thành </a:t>
            </a:r>
            <a:r>
              <a:rPr lang="vi-VN" sz="2000"/>
              <a:t>phần độ sáng hay độ chói được chỉ định chính bằng giá trị đại lượng </a:t>
            </a:r>
            <a:r>
              <a:rPr lang="vi-VN" sz="2000"/>
              <a:t>Y </a:t>
            </a:r>
            <a:r>
              <a:rPr lang="vi-VN" sz="2000" smtClean="0"/>
              <a:t>trong</a:t>
            </a:r>
            <a:r>
              <a:rPr lang="en-US" sz="2000" smtClean="0"/>
              <a:t> </a:t>
            </a:r>
            <a:r>
              <a:rPr lang="vi-VN" sz="2000" smtClean="0"/>
              <a:t>tam </a:t>
            </a:r>
            <a:r>
              <a:rPr lang="vi-VN" sz="2000"/>
              <a:t>kích tố của màu sắc</a:t>
            </a:r>
            <a:br>
              <a:rPr lang="vi-VN" sz="2000"/>
            </a:br>
            <a:endParaRPr lang="en-US" sz="2000" b="1" i="1"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p:pic>
        <p:nvPicPr>
          <p:cNvPr id="8194" name="Picture 2" descr="HÃ¬nh áº£nh cÃ³ liÃªn qua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2500" y="2074653"/>
            <a:ext cx="4119500" cy="3932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lstStyle/>
          <a:p>
            <a:r>
              <a:rPr lang="en-US" b="1">
                <a:solidFill>
                  <a:srgbClr val="000000"/>
                </a:solidFill>
                <a:latin typeface="TimesNewRomanPS-BoldMT"/>
              </a:rPr>
              <a:t>6.1. ÁNH SÁNG VÀ MÀU </a:t>
            </a:r>
            <a:r>
              <a:rPr lang="en-US" b="1" smtClean="0">
                <a:solidFill>
                  <a:srgbClr val="000000"/>
                </a:solidFill>
                <a:latin typeface="TimesNewRomanPS-BoldMT"/>
              </a:rPr>
              <a:t>SẮC (Tt)</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2" y="1550038"/>
            <a:ext cx="10784263" cy="4335586"/>
          </a:xfrm>
        </p:spPr>
        <p:txBody>
          <a:bodyPr>
            <a:noAutofit/>
          </a:bodyPr>
          <a:lstStyle/>
          <a:p>
            <a:pPr lvl="0">
              <a:lnSpc>
                <a:spcPct val="160000"/>
              </a:lnSpc>
              <a:spcBef>
                <a:spcPts val="0"/>
              </a:spcBef>
            </a:pPr>
            <a:r>
              <a:rPr lang="en-US" sz="2000" b="1" smtClean="0"/>
              <a:t>6.1.2. Yếu tố vật lý</a:t>
            </a:r>
          </a:p>
          <a:p>
            <a:pPr lvl="0" algn="just">
              <a:lnSpc>
                <a:spcPct val="160000"/>
              </a:lnSpc>
              <a:spcBef>
                <a:spcPts val="0"/>
              </a:spcBef>
              <a:buFont typeface="Wingdings" panose="05000000000000000000" pitchFamily="2" charset="2"/>
              <a:buChar char="q"/>
            </a:pPr>
            <a:r>
              <a:rPr lang="en-US" sz="2000" b="1" smtClean="0">
                <a:solidFill>
                  <a:srgbClr val="000000"/>
                </a:solidFill>
                <a:latin typeface="TimesNewRomanPS-BoldMT"/>
              </a:rPr>
              <a:t> Phổ </a:t>
            </a:r>
            <a:r>
              <a:rPr lang="en-US" sz="2000" b="1">
                <a:solidFill>
                  <a:srgbClr val="000000"/>
                </a:solidFill>
                <a:latin typeface="TimesNewRomanPS-BoldMT"/>
              </a:rPr>
              <a:t>của ánh sáng (Spectrum</a:t>
            </a:r>
            <a:r>
              <a:rPr lang="en-US" sz="2000" b="1" smtClean="0">
                <a:solidFill>
                  <a:srgbClr val="000000"/>
                </a:solidFill>
                <a:latin typeface="TimesNewRomanPS-BoldMT"/>
              </a:rPr>
              <a:t>)</a:t>
            </a:r>
          </a:p>
          <a:p>
            <a:pPr lvl="0" algn="just">
              <a:lnSpc>
                <a:spcPct val="160000"/>
              </a:lnSpc>
              <a:spcBef>
                <a:spcPts val="0"/>
              </a:spcBef>
              <a:buFont typeface="Wingdings" panose="05000000000000000000" pitchFamily="2" charset="2"/>
              <a:buChar char="q"/>
            </a:pPr>
            <a:r>
              <a:rPr lang="vi-VN" sz="2000">
                <a:solidFill>
                  <a:srgbClr val="000000"/>
                </a:solidFill>
                <a:latin typeface="TimesNewRomanPSMT"/>
              </a:rPr>
              <a:t>Ánh sáng xuất phát từ nguồn sáng được xác định bởi phổ I(</a:t>
            </a:r>
            <a:r>
              <a:rPr lang="el-GR" sz="2000">
                <a:solidFill>
                  <a:srgbClr val="000000"/>
                </a:solidFill>
                <a:latin typeface="SymbolMT"/>
              </a:rPr>
              <a:t>λ</a:t>
            </a:r>
            <a:r>
              <a:rPr lang="el-GR" sz="2000">
                <a:solidFill>
                  <a:srgbClr val="000000"/>
                </a:solidFill>
                <a:latin typeface="TimesNewRomanPSMT"/>
              </a:rPr>
              <a:t>) </a:t>
            </a:r>
            <a:r>
              <a:rPr lang="vi-VN" sz="2000">
                <a:solidFill>
                  <a:srgbClr val="000000"/>
                </a:solidFill>
                <a:latin typeface="TimesNewRomanPSMT"/>
              </a:rPr>
              <a:t>của nó - </a:t>
            </a:r>
            <a:r>
              <a:rPr lang="vi-VN" sz="2000" i="1">
                <a:solidFill>
                  <a:srgbClr val="000000"/>
                </a:solidFill>
                <a:latin typeface="TimesNewRomanPS-ItalicMT"/>
              </a:rPr>
              <a:t>spectrum</a:t>
            </a:r>
            <a:r>
              <a:rPr lang="vi-VN" sz="2000">
                <a:solidFill>
                  <a:srgbClr val="000000"/>
                </a:solidFill>
                <a:latin typeface="TimesNewRomanPSMT"/>
              </a:rPr>
              <a:t>, phổ</a:t>
            </a:r>
            <a:br>
              <a:rPr lang="vi-VN" sz="2000">
                <a:solidFill>
                  <a:srgbClr val="000000"/>
                </a:solidFill>
                <a:latin typeface="TimesNewRomanPSMT"/>
              </a:rPr>
            </a:br>
            <a:r>
              <a:rPr lang="vi-VN" sz="2000">
                <a:solidFill>
                  <a:srgbClr val="000000"/>
                </a:solidFill>
                <a:latin typeface="TimesNewRomanPSMT"/>
              </a:rPr>
              <a:t>I(</a:t>
            </a:r>
            <a:r>
              <a:rPr lang="el-GR" sz="2000">
                <a:solidFill>
                  <a:srgbClr val="000000"/>
                </a:solidFill>
                <a:latin typeface="SymbolMT"/>
              </a:rPr>
              <a:t>λ</a:t>
            </a:r>
            <a:r>
              <a:rPr lang="el-GR" sz="2000">
                <a:solidFill>
                  <a:srgbClr val="000000"/>
                </a:solidFill>
                <a:latin typeface="TimesNewRomanPSMT"/>
              </a:rPr>
              <a:t>) </a:t>
            </a:r>
            <a:r>
              <a:rPr lang="vi-VN" sz="2000">
                <a:solidFill>
                  <a:srgbClr val="000000"/>
                </a:solidFill>
                <a:latin typeface="TimesNewRomanPSMT"/>
              </a:rPr>
              <a:t>này được đo bởi năng lượng của ánh sáng với bước sóng cho trước đi qua một đơn</a:t>
            </a:r>
            <a:br>
              <a:rPr lang="vi-VN" sz="2000">
                <a:solidFill>
                  <a:srgbClr val="000000"/>
                </a:solidFill>
                <a:latin typeface="TimesNewRomanPSMT"/>
              </a:rPr>
            </a:br>
            <a:r>
              <a:rPr lang="vi-VN" sz="2000">
                <a:solidFill>
                  <a:srgbClr val="000000"/>
                </a:solidFill>
                <a:latin typeface="TimesNewRomanPSMT"/>
              </a:rPr>
              <a:t>vị diện tích trong một khoảng thời gian</a:t>
            </a:r>
            <a:r>
              <a:rPr lang="vi-VN" sz="2000" smtClean="0">
                <a:solidFill>
                  <a:srgbClr val="000000"/>
                </a:solidFill>
                <a:latin typeface="TimesNewRomanPSMT"/>
              </a:rPr>
              <a:t>.</a:t>
            </a:r>
            <a:endParaRPr lang="en-US" sz="2000" smtClean="0">
              <a:solidFill>
                <a:srgbClr val="000000"/>
              </a:solidFill>
              <a:latin typeface="TimesNewRomanPSMT"/>
            </a:endParaRPr>
          </a:p>
          <a:p>
            <a:pPr lvl="0">
              <a:lnSpc>
                <a:spcPct val="160000"/>
              </a:lnSpc>
              <a:spcBef>
                <a:spcPts val="0"/>
              </a:spcBef>
              <a:buFont typeface="Wingdings" panose="05000000000000000000" pitchFamily="2" charset="2"/>
              <a:buChar char="q"/>
            </a:pPr>
            <a:r>
              <a:rPr lang="en-US" sz="2000" smtClean="0">
                <a:solidFill>
                  <a:srgbClr val="000000"/>
                </a:solidFill>
                <a:latin typeface="TimesNewRomanPSMT"/>
              </a:rPr>
              <a:t> </a:t>
            </a:r>
            <a:r>
              <a:rPr lang="vi-VN" sz="2000" smtClean="0">
                <a:solidFill>
                  <a:srgbClr val="000000"/>
                </a:solidFill>
                <a:latin typeface="TimesNewRomanPSMT"/>
              </a:rPr>
              <a:t>Thuật </a:t>
            </a:r>
            <a:r>
              <a:rPr lang="vi-VN" sz="2000">
                <a:solidFill>
                  <a:srgbClr val="000000"/>
                </a:solidFill>
                <a:latin typeface="TimesNewRomanPSMT"/>
              </a:rPr>
              <a:t>ngữ khác phổ công suất - </a:t>
            </a:r>
            <a:r>
              <a:rPr lang="vi-VN" sz="2000" i="1">
                <a:solidFill>
                  <a:srgbClr val="000000"/>
                </a:solidFill>
                <a:latin typeface="TimesNewRomanPS-ItalicMT"/>
              </a:rPr>
              <a:t>power spectrum, với đơn vị </a:t>
            </a:r>
            <a:r>
              <a:rPr lang="vi-VN" sz="2000">
                <a:solidFill>
                  <a:srgbClr val="000000"/>
                </a:solidFill>
                <a:latin typeface="TimesNewRomanPSMT"/>
              </a:rPr>
              <a:t>là </a:t>
            </a:r>
            <a:r>
              <a:rPr lang="vi-VN" sz="2000" smtClean="0">
                <a:solidFill>
                  <a:srgbClr val="000000"/>
                </a:solidFill>
                <a:latin typeface="TimesNewRomanPSMT"/>
              </a:rPr>
              <a:t>watts/m</a:t>
            </a:r>
            <a:r>
              <a:rPr lang="vi-VN" sz="1100" smtClean="0">
                <a:solidFill>
                  <a:srgbClr val="000000"/>
                </a:solidFill>
                <a:latin typeface="TimesNewRomanPSMT"/>
              </a:rPr>
              <a:t>2</a:t>
            </a:r>
            <a:r>
              <a:rPr lang="vi-VN" sz="2000" smtClean="0">
                <a:solidFill>
                  <a:srgbClr val="000000"/>
                </a:solidFill>
                <a:latin typeface="TimesNewRomanPSMT"/>
              </a:rPr>
              <a:t>.</a:t>
            </a:r>
            <a:endParaRPr lang="en-US" sz="2000" smtClean="0">
              <a:solidFill>
                <a:srgbClr val="000000"/>
              </a:solidFill>
              <a:latin typeface="TimesNewRomanPSMT"/>
            </a:endParaRPr>
          </a:p>
          <a:p>
            <a:pPr lvl="0">
              <a:lnSpc>
                <a:spcPct val="160000"/>
              </a:lnSpc>
              <a:spcBef>
                <a:spcPts val="0"/>
              </a:spcBef>
              <a:buFont typeface="Wingdings" panose="05000000000000000000" pitchFamily="2" charset="2"/>
              <a:buChar char="q"/>
            </a:pPr>
            <a:r>
              <a:rPr lang="en-US" sz="2000">
                <a:solidFill>
                  <a:srgbClr val="000000"/>
                </a:solidFill>
                <a:latin typeface="TimesNewRomanPSMT"/>
              </a:rPr>
              <a:t> </a:t>
            </a:r>
            <a:r>
              <a:rPr lang="vi-VN" sz="2000" smtClean="0">
                <a:solidFill>
                  <a:srgbClr val="000000"/>
                </a:solidFill>
                <a:latin typeface="TimesNewRomanPSMT"/>
              </a:rPr>
              <a:t>Phổ </a:t>
            </a:r>
            <a:r>
              <a:rPr lang="vi-VN" sz="2000">
                <a:solidFill>
                  <a:srgbClr val="000000"/>
                </a:solidFill>
                <a:latin typeface="TimesNewRomanPSMT"/>
              </a:rPr>
              <a:t>công suất được dùng để đo cường độ phát sáng của nguồn - </a:t>
            </a:r>
            <a:r>
              <a:rPr lang="vi-VN" sz="2000" i="1">
                <a:solidFill>
                  <a:srgbClr val="000000"/>
                </a:solidFill>
                <a:latin typeface="TimesNewRomanPS-ItalicMT"/>
              </a:rPr>
              <a:t>emission </a:t>
            </a:r>
            <a:r>
              <a:rPr lang="vi-VN" sz="2000" i="1" smtClean="0">
                <a:solidFill>
                  <a:srgbClr val="000000"/>
                </a:solidFill>
                <a:latin typeface="TimesNewRomanPS-ItalicMT"/>
              </a:rPr>
              <a:t>intensity</a:t>
            </a:r>
            <a:endParaRPr lang="en-US" sz="2000" i="1" smtClean="0">
              <a:solidFill>
                <a:srgbClr val="000000"/>
              </a:solidFill>
              <a:latin typeface="TimesNewRomanPS-ItalicMT"/>
            </a:endParaRPr>
          </a:p>
          <a:p>
            <a:pPr lvl="0" algn="just">
              <a:lnSpc>
                <a:spcPct val="160000"/>
              </a:lnSpc>
              <a:spcBef>
                <a:spcPts val="0"/>
              </a:spcBef>
              <a:buFont typeface="Wingdings" panose="05000000000000000000" pitchFamily="2" charset="2"/>
              <a:buChar char="q"/>
            </a:pPr>
            <a:r>
              <a:rPr lang="vi-VN" sz="2000" smtClean="0">
                <a:solidFill>
                  <a:srgbClr val="000000"/>
                </a:solidFill>
                <a:latin typeface="TimesNewRomanPSMT"/>
              </a:rPr>
              <a:t>Hay </a:t>
            </a:r>
            <a:r>
              <a:rPr lang="vi-VN" sz="2000">
                <a:solidFill>
                  <a:srgbClr val="000000"/>
                </a:solidFill>
                <a:latin typeface="TimesNewRomanPSMT"/>
              </a:rPr>
              <a:t>còn gọi cường độ truyền dẫn - </a:t>
            </a:r>
            <a:r>
              <a:rPr lang="vi-VN" sz="2000" i="1">
                <a:solidFill>
                  <a:srgbClr val="000000"/>
                </a:solidFill>
                <a:latin typeface="TimesNewRomanPS-ItalicMT"/>
              </a:rPr>
              <a:t>transmission intensity </a:t>
            </a:r>
            <a:r>
              <a:rPr lang="vi-VN" sz="2000">
                <a:solidFill>
                  <a:srgbClr val="000000"/>
                </a:solidFill>
                <a:latin typeface="TimesNewRomanPSMT"/>
              </a:rPr>
              <a:t>của ánh sáng theo luồng </a:t>
            </a:r>
            <a:r>
              <a:rPr lang="vi-VN" sz="2000" smtClean="0">
                <a:solidFill>
                  <a:srgbClr val="000000"/>
                </a:solidFill>
                <a:latin typeface="TimesNewRomanPSMT"/>
              </a:rPr>
              <a:t>trong</a:t>
            </a:r>
            <a:r>
              <a:rPr lang="en-US" sz="2000" smtClean="0">
                <a:solidFill>
                  <a:srgbClr val="000000"/>
                </a:solidFill>
                <a:latin typeface="TimesNewRomanPSMT"/>
              </a:rPr>
              <a:t> </a:t>
            </a:r>
            <a:r>
              <a:rPr lang="vi-VN" sz="2000" smtClean="0">
                <a:solidFill>
                  <a:srgbClr val="000000"/>
                </a:solidFill>
                <a:latin typeface="TimesNewRomanPSMT"/>
              </a:rPr>
              <a:t>không </a:t>
            </a:r>
            <a:r>
              <a:rPr lang="vi-VN" sz="2000">
                <a:solidFill>
                  <a:srgbClr val="000000"/>
                </a:solidFill>
                <a:latin typeface="TimesNewRomanPSMT"/>
              </a:rPr>
              <a:t>gian, hay cường độ phát sáng- </a:t>
            </a:r>
            <a:r>
              <a:rPr lang="vi-VN" sz="2000" i="1">
                <a:solidFill>
                  <a:srgbClr val="000000"/>
                </a:solidFill>
                <a:latin typeface="TimesNewRomanPS-ItalicMT"/>
              </a:rPr>
              <a:t>illumination intensity </a:t>
            </a:r>
            <a:r>
              <a:rPr lang="vi-VN" sz="2000">
                <a:solidFill>
                  <a:srgbClr val="000000"/>
                </a:solidFill>
                <a:latin typeface="TimesNewRomanPSMT"/>
              </a:rPr>
              <a:t>của ánh sáng đập lên bề mặt.</a:t>
            </a:r>
            <a:r>
              <a:rPr lang="vi-VN" sz="2000">
                <a:solidFill>
                  <a:srgbClr val="000000"/>
                </a:solidFill>
                <a:latin typeface="SymbolMT"/>
              </a:rPr>
              <a:t/>
            </a:r>
            <a:br>
              <a:rPr lang="vi-VN" sz="2000">
                <a:solidFill>
                  <a:srgbClr val="000000"/>
                </a:solidFill>
                <a:latin typeface="SymbolMT"/>
              </a:rPr>
            </a:br>
            <a:endParaRPr lang="en-US" sz="200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355706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6.3. </a:t>
            </a:r>
            <a:r>
              <a:rPr lang="en-US" b="1"/>
              <a:t>CÁC HỆ MÀU TRONG MÀN HÌNH ĐỒ </a:t>
            </a:r>
            <a:r>
              <a:rPr lang="en-US" b="1" smtClean="0"/>
              <a:t>HỌA</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6"/>
            <a:ext cx="7307187" cy="4583478"/>
          </a:xfrm>
        </p:spPr>
        <p:txBody>
          <a:bodyPr>
            <a:noAutofit/>
          </a:bodyPr>
          <a:lstStyle/>
          <a:p>
            <a:pPr lvl="0">
              <a:lnSpc>
                <a:spcPct val="150000"/>
              </a:lnSpc>
              <a:spcBef>
                <a:spcPts val="0"/>
              </a:spcBef>
            </a:pPr>
            <a:r>
              <a:rPr lang="en-US" sz="2000" b="1" smtClean="0"/>
              <a:t>6.3.5. B</a:t>
            </a:r>
            <a:r>
              <a:rPr lang="fr-FR" sz="2000" b="1" smtClean="0"/>
              <a:t>iểu </a:t>
            </a:r>
            <a:r>
              <a:rPr lang="fr-FR" sz="2000" b="1"/>
              <a:t>đồ màu </a:t>
            </a:r>
            <a:r>
              <a:rPr lang="fr-FR" sz="2000" b="1"/>
              <a:t>CIE </a:t>
            </a:r>
            <a:endParaRPr lang="fr-FR" sz="2000" b="1" smtClean="0"/>
          </a:p>
          <a:p>
            <a:pPr lvl="0">
              <a:lnSpc>
                <a:spcPct val="150000"/>
              </a:lnSpc>
              <a:spcBef>
                <a:spcPts val="0"/>
              </a:spcBef>
            </a:pPr>
            <a:r>
              <a:rPr lang="en-US" sz="2000" b="1"/>
              <a:t>Mô hình màu </a:t>
            </a:r>
            <a:r>
              <a:rPr lang="en-US" sz="2000" b="1"/>
              <a:t>CIE </a:t>
            </a:r>
            <a:r>
              <a:rPr lang="en-US" sz="2000" b="1" smtClean="0"/>
              <a:t>xyY</a:t>
            </a:r>
          </a:p>
          <a:p>
            <a:pPr lvl="0">
              <a:lnSpc>
                <a:spcPct val="150000"/>
              </a:lnSpc>
              <a:spcBef>
                <a:spcPts val="0"/>
              </a:spcBef>
            </a:pPr>
            <a:r>
              <a:rPr lang="vi-VN" sz="2000"/>
              <a:t>Thang đo của Y xuất phát từ điểm trắng trên đường thẳng vuông góc với </a:t>
            </a:r>
            <a:r>
              <a:rPr lang="vi-VN" sz="2000"/>
              <a:t>mặt </a:t>
            </a:r>
            <a:r>
              <a:rPr lang="vi-VN" sz="2000" smtClean="0"/>
              <a:t>phẳng</a:t>
            </a:r>
            <a:r>
              <a:rPr lang="en-US" sz="2000" smtClean="0"/>
              <a:t> </a:t>
            </a:r>
            <a:r>
              <a:rPr lang="vi-VN" sz="2000" smtClean="0"/>
              <a:t>x,y </a:t>
            </a:r>
            <a:r>
              <a:rPr lang="vi-VN" sz="2000"/>
              <a:t>với giá trị từ 0 </a:t>
            </a:r>
            <a:r>
              <a:rPr lang="vi-VN" sz="2000"/>
              <a:t>tới </a:t>
            </a:r>
            <a:r>
              <a:rPr lang="vi-VN" sz="2000" smtClean="0"/>
              <a:t>100.</a:t>
            </a:r>
            <a:endParaRPr lang="en-US" sz="2000" smtClean="0"/>
          </a:p>
          <a:p>
            <a:pPr lvl="0">
              <a:lnSpc>
                <a:spcPct val="150000"/>
              </a:lnSpc>
              <a:spcBef>
                <a:spcPts val="0"/>
              </a:spcBef>
            </a:pPr>
            <a:r>
              <a:rPr lang="vi-VN" sz="2000" smtClean="0"/>
              <a:t>Khoảng </a:t>
            </a:r>
            <a:r>
              <a:rPr lang="vi-VN" sz="2000"/>
              <a:t>màu lớn nhất khi Y=0 tại điểm trắng và bằng CIE Illuminant C. Đây </a:t>
            </a:r>
            <a:r>
              <a:rPr lang="vi-VN" sz="2000"/>
              <a:t>là </a:t>
            </a:r>
            <a:r>
              <a:rPr lang="vi-VN" sz="2000" smtClean="0"/>
              <a:t>đáy</a:t>
            </a:r>
            <a:r>
              <a:rPr lang="en-US" sz="2000" smtClean="0"/>
              <a:t> </a:t>
            </a:r>
            <a:r>
              <a:rPr lang="vi-VN" sz="2000" smtClean="0"/>
              <a:t>của hình.</a:t>
            </a:r>
            <a:endParaRPr lang="en-US" sz="2000" smtClean="0"/>
          </a:p>
          <a:p>
            <a:pPr lvl="0">
              <a:lnSpc>
                <a:spcPct val="150000"/>
              </a:lnSpc>
              <a:spcBef>
                <a:spcPts val="0"/>
              </a:spcBef>
            </a:pPr>
            <a:r>
              <a:rPr lang="vi-VN" sz="2000" smtClean="0"/>
              <a:t>Khi </a:t>
            </a:r>
            <a:r>
              <a:rPr lang="vi-VN" sz="2000"/>
              <a:t>Y tăng màu trở nên sáng hơn và khoảng màu hay gam màu giảm diện tích </a:t>
            </a:r>
            <a:r>
              <a:rPr lang="vi-VN" sz="2000"/>
              <a:t>trên </a:t>
            </a:r>
            <a:r>
              <a:rPr lang="vi-VN" sz="2000" smtClean="0"/>
              <a:t>tọa</a:t>
            </a:r>
            <a:r>
              <a:rPr lang="en-US" sz="2000" smtClean="0"/>
              <a:t> </a:t>
            </a:r>
            <a:r>
              <a:rPr lang="vi-VN" sz="2000" smtClean="0"/>
              <a:t>độ </a:t>
            </a:r>
            <a:r>
              <a:rPr lang="vi-VN" sz="2000"/>
              <a:t>x,y cũng </a:t>
            </a:r>
            <a:r>
              <a:rPr lang="vi-VN" sz="2000"/>
              <a:t>giảm </a:t>
            </a:r>
            <a:r>
              <a:rPr lang="vi-VN" sz="2000" smtClean="0"/>
              <a:t>theo.</a:t>
            </a:r>
            <a:endParaRPr lang="en-US" sz="2000" smtClean="0"/>
          </a:p>
          <a:p>
            <a:pPr lvl="0">
              <a:lnSpc>
                <a:spcPct val="150000"/>
              </a:lnSpc>
              <a:spcBef>
                <a:spcPts val="0"/>
              </a:spcBef>
            </a:pPr>
            <a:r>
              <a:rPr lang="vi-VN" sz="2000" smtClean="0"/>
              <a:t>Tại </a:t>
            </a:r>
            <a:r>
              <a:rPr lang="vi-VN" sz="2000"/>
              <a:t>điểm trên không gian với Y= 100 màu có sắc xám bạc và khoảng màu ở đây </a:t>
            </a:r>
            <a:r>
              <a:rPr lang="vi-VN" sz="2000"/>
              <a:t>là </a:t>
            </a:r>
            <a:r>
              <a:rPr lang="vi-VN" sz="2000" smtClean="0"/>
              <a:t>bé</a:t>
            </a:r>
            <a:r>
              <a:rPr lang="en-US" sz="2000" smtClean="0"/>
              <a:t> </a:t>
            </a:r>
            <a:r>
              <a:rPr lang="vi-VN" sz="2000" smtClean="0"/>
              <a:t>nhất</a:t>
            </a:r>
            <a:r>
              <a:rPr lang="vi-VN" sz="2000"/>
              <a:t>.</a:t>
            </a:r>
            <a:br>
              <a:rPr lang="vi-VN" sz="2000"/>
            </a:br>
            <a:endParaRPr lang="en-US" sz="2000" b="1" i="1"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p:pic>
        <p:nvPicPr>
          <p:cNvPr id="5" name="Picture 4"/>
          <p:cNvPicPr>
            <a:picLocks noChangeAspect="1"/>
          </p:cNvPicPr>
          <p:nvPr/>
        </p:nvPicPr>
        <p:blipFill>
          <a:blip r:embed="rId6"/>
          <a:stretch>
            <a:fillRect/>
          </a:stretch>
        </p:blipFill>
        <p:spPr>
          <a:xfrm>
            <a:off x="8272733" y="1739704"/>
            <a:ext cx="3544129" cy="4102141"/>
          </a:xfrm>
          <a:prstGeom prst="rect">
            <a:avLst/>
          </a:prstGeom>
        </p:spPr>
      </p:pic>
    </p:spTree>
    <p:extLst>
      <p:ext uri="{BB962C8B-B14F-4D97-AF65-F5344CB8AC3E}">
        <p14:creationId xmlns:p14="http://schemas.microsoft.com/office/powerpoint/2010/main" val="124256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6.4. </a:t>
            </a:r>
            <a:r>
              <a:rPr lang="en-US" b="1"/>
              <a:t>CHUYỂN ĐỔI GIỮA CÁC </a:t>
            </a:r>
            <a:r>
              <a:rPr lang="en-US" b="1"/>
              <a:t>HỆ </a:t>
            </a:r>
            <a:r>
              <a:rPr lang="en-US" b="1" smtClean="0"/>
              <a:t>MÀU</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6"/>
            <a:ext cx="11023413" cy="4583478"/>
          </a:xfrm>
        </p:spPr>
        <p:txBody>
          <a:bodyPr>
            <a:noAutofit/>
          </a:bodyPr>
          <a:lstStyle/>
          <a:p>
            <a:pPr lvl="0">
              <a:lnSpc>
                <a:spcPct val="150000"/>
              </a:lnSpc>
              <a:spcBef>
                <a:spcPts val="0"/>
              </a:spcBef>
            </a:pPr>
            <a:r>
              <a:rPr lang="en-US" sz="2000" b="1" smtClean="0"/>
              <a:t>6.4.1. </a:t>
            </a:r>
            <a:r>
              <a:rPr lang="en-US" sz="2000" b="1"/>
              <a:t>Chuyển đổi HSV </a:t>
            </a:r>
            <a:r>
              <a:rPr lang="en-US" sz="2000" b="1"/>
              <a:t>- </a:t>
            </a:r>
            <a:r>
              <a:rPr lang="en-US" sz="2000" b="1" smtClean="0"/>
              <a:t>RGB</a:t>
            </a:r>
            <a:endParaRPr lang="fr-FR" sz="2000" b="1" smtClean="0"/>
          </a:p>
          <a:p>
            <a:pPr lvl="0">
              <a:lnSpc>
                <a:spcPct val="150000"/>
              </a:lnSpc>
              <a:spcBef>
                <a:spcPts val="0"/>
              </a:spcBef>
            </a:pPr>
            <a:r>
              <a:rPr lang="vi-VN" sz="2000"/>
              <a:t>Hệ HSV có H (sắc màu) chạy từ 0</a:t>
            </a:r>
            <a:r>
              <a:rPr lang="vi-VN" sz="2000" baseline="30000"/>
              <a:t>0</a:t>
            </a:r>
            <a:r>
              <a:rPr lang="vi-VN" sz="2000"/>
              <a:t> đến 360</a:t>
            </a:r>
            <a:r>
              <a:rPr lang="vi-VN" sz="2000" baseline="30000"/>
              <a:t>0</a:t>
            </a:r>
            <a:r>
              <a:rPr lang="vi-VN" sz="2000"/>
              <a:t> với màu đỏ </a:t>
            </a:r>
            <a:r>
              <a:rPr lang="vi-VN" sz="2000"/>
              <a:t>tại </a:t>
            </a:r>
            <a:r>
              <a:rPr lang="vi-VN" sz="2000" smtClean="0"/>
              <a:t>0</a:t>
            </a:r>
            <a:r>
              <a:rPr lang="vi-VN" sz="2000" baseline="30000" smtClean="0"/>
              <a:t>0</a:t>
            </a:r>
            <a:r>
              <a:rPr lang="vi-VN" sz="2000" smtClean="0"/>
              <a:t>.</a:t>
            </a:r>
            <a:endParaRPr lang="en-US" sz="2000" smtClean="0"/>
          </a:p>
          <a:p>
            <a:pPr lvl="0">
              <a:lnSpc>
                <a:spcPct val="150000"/>
              </a:lnSpc>
              <a:spcBef>
                <a:spcPts val="0"/>
              </a:spcBef>
            </a:pPr>
            <a:r>
              <a:rPr lang="vi-VN" sz="2000" smtClean="0"/>
              <a:t>S </a:t>
            </a:r>
            <a:r>
              <a:rPr lang="vi-VN" sz="2000"/>
              <a:t>(độ bão hoà) và V (giá tị cường độ ánh sáng) thuộc khoảng [</a:t>
            </a:r>
            <a:r>
              <a:rPr lang="vi-VN" sz="2000"/>
              <a:t>0 </a:t>
            </a:r>
            <a:r>
              <a:rPr lang="vi-VN" sz="2000" smtClean="0"/>
              <a:t>1]</a:t>
            </a:r>
            <a:r>
              <a:rPr lang="vi-VN" sz="2000"/>
              <a:t/>
            </a:r>
            <a:br>
              <a:rPr lang="vi-VN" sz="2000"/>
            </a:br>
            <a:r>
              <a:rPr lang="vi-VN" sz="2000"/>
              <a:t/>
            </a:r>
            <a:br>
              <a:rPr lang="vi-VN" sz="2000"/>
            </a:br>
            <a:endParaRPr lang="en-US" sz="2000" b="1" i="1"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28262" y="206686"/>
            <a:ext cx="1122450" cy="1122450"/>
          </a:xfrm>
          <a:prstGeom prst="rect">
            <a:avLst/>
          </a:prstGeom>
        </p:spPr>
      </p:pic>
      <p:sp>
        <p:nvSpPr>
          <p:cNvPr id="8" name="Rectangle 7"/>
          <p:cNvSpPr/>
          <p:nvPr/>
        </p:nvSpPr>
        <p:spPr>
          <a:xfrm>
            <a:off x="765313" y="2939834"/>
            <a:ext cx="4289173" cy="3693319"/>
          </a:xfrm>
          <a:prstGeom prst="rect">
            <a:avLst/>
          </a:prstGeom>
        </p:spPr>
        <p:txBody>
          <a:bodyPr wrap="square">
            <a:spAutoFit/>
          </a:bodyPr>
          <a:lstStyle/>
          <a:p>
            <a:r>
              <a:rPr lang="en-US"/>
              <a:t>If (S==0)//H khong tham gia - </a:t>
            </a:r>
            <a:r>
              <a:rPr lang="en-US"/>
              <a:t>đen </a:t>
            </a:r>
            <a:r>
              <a:rPr lang="en-US" smtClean="0"/>
              <a:t>trắng</a:t>
            </a:r>
          </a:p>
          <a:p>
            <a:pPr lvl="1"/>
            <a:r>
              <a:rPr lang="en-US" smtClean="0"/>
              <a:t>R </a:t>
            </a:r>
            <a:r>
              <a:rPr lang="en-US"/>
              <a:t>= </a:t>
            </a:r>
            <a:r>
              <a:rPr lang="en-US" smtClean="0"/>
              <a:t>V;</a:t>
            </a:r>
          </a:p>
          <a:p>
            <a:pPr lvl="1"/>
            <a:r>
              <a:rPr lang="en-US" smtClean="0"/>
              <a:t>G </a:t>
            </a:r>
            <a:r>
              <a:rPr lang="en-US"/>
              <a:t>= </a:t>
            </a:r>
            <a:r>
              <a:rPr lang="en-US" smtClean="0"/>
              <a:t>V;</a:t>
            </a:r>
          </a:p>
          <a:p>
            <a:pPr lvl="1"/>
            <a:r>
              <a:rPr lang="en-US" smtClean="0"/>
              <a:t>B </a:t>
            </a:r>
            <a:r>
              <a:rPr lang="en-US"/>
              <a:t>= </a:t>
            </a:r>
            <a:r>
              <a:rPr lang="en-US"/>
              <a:t>V</a:t>
            </a:r>
            <a:r>
              <a:rPr lang="en-US" smtClean="0"/>
              <a:t>;</a:t>
            </a:r>
          </a:p>
          <a:p>
            <a:r>
              <a:rPr lang="en-US" smtClean="0"/>
              <a:t>Else </a:t>
            </a:r>
            <a:r>
              <a:rPr lang="en-US"/>
              <a:t>// Khi đó S&lt;&gt;0 trường hợp màu</a:t>
            </a:r>
            <a:r>
              <a:rPr lang="en-US"/>
              <a:t>	</a:t>
            </a:r>
            <a:endParaRPr lang="en-US" smtClean="0"/>
          </a:p>
          <a:p>
            <a:r>
              <a:rPr lang="en-US" smtClean="0"/>
              <a:t>// </a:t>
            </a:r>
            <a:r>
              <a:rPr lang="en-US"/>
              <a:t>Màu của điểm ảnh được xác định thông qua 3 biến phụ M,N và K</a:t>
            </a:r>
            <a:r>
              <a:rPr lang="en-US"/>
              <a:t>	</a:t>
            </a:r>
            <a:endParaRPr lang="en-US" smtClean="0"/>
          </a:p>
          <a:p>
            <a:r>
              <a:rPr lang="en-US" smtClean="0"/>
              <a:t>If </a:t>
            </a:r>
            <a:r>
              <a:rPr lang="en-US"/>
              <a:t>(H==</a:t>
            </a:r>
            <a:r>
              <a:rPr lang="en-US"/>
              <a:t>360</a:t>
            </a:r>
            <a:r>
              <a:rPr lang="en-US" smtClean="0"/>
              <a:t>)</a:t>
            </a:r>
          </a:p>
          <a:p>
            <a:r>
              <a:rPr lang="en-US" smtClean="0"/>
              <a:t>	H=0;</a:t>
            </a:r>
          </a:p>
          <a:p>
            <a:r>
              <a:rPr lang="en-US"/>
              <a:t>Else </a:t>
            </a:r>
          </a:p>
          <a:p>
            <a:r>
              <a:rPr lang="en-US"/>
              <a:t>// Khi đó S&lt;&gt;0 trường hợp màu	</a:t>
            </a:r>
          </a:p>
          <a:p>
            <a:r>
              <a:rPr lang="en-US"/>
              <a:t>// Màu của điểm ảnh được xác định </a:t>
            </a:r>
          </a:p>
          <a:p>
            <a:r>
              <a:rPr lang="en-US"/>
              <a:t>//thông qua 3 biến phụ M, N và K</a:t>
            </a:r>
            <a:endParaRPr lang="en-US" smtClean="0"/>
          </a:p>
        </p:txBody>
      </p:sp>
      <p:sp>
        <p:nvSpPr>
          <p:cNvPr id="9" name="Rectangle 8"/>
          <p:cNvSpPr/>
          <p:nvPr/>
        </p:nvSpPr>
        <p:spPr>
          <a:xfrm>
            <a:off x="5054486" y="3004988"/>
            <a:ext cx="3797115" cy="2585323"/>
          </a:xfrm>
          <a:prstGeom prst="rect">
            <a:avLst/>
          </a:prstGeom>
        </p:spPr>
        <p:txBody>
          <a:bodyPr wrap="square">
            <a:spAutoFit/>
          </a:bodyPr>
          <a:lstStyle/>
          <a:p>
            <a:r>
              <a:rPr lang="en-US" smtClean="0"/>
              <a:t>If </a:t>
            </a:r>
            <a:r>
              <a:rPr lang="en-US"/>
              <a:t>(H==</a:t>
            </a:r>
            <a:r>
              <a:rPr lang="en-US"/>
              <a:t>360</a:t>
            </a:r>
            <a:r>
              <a:rPr lang="en-US" smtClean="0"/>
              <a:t>)</a:t>
            </a:r>
          </a:p>
          <a:p>
            <a:r>
              <a:rPr lang="en-US" smtClean="0"/>
              <a:t>	H=0;</a:t>
            </a:r>
          </a:p>
          <a:p>
            <a:r>
              <a:rPr lang="en-US" smtClean="0"/>
              <a:t>Else</a:t>
            </a:r>
          </a:p>
          <a:p>
            <a:r>
              <a:rPr lang="en-US"/>
              <a:t>	H = H/60;</a:t>
            </a:r>
            <a:r>
              <a:rPr lang="en-US"/>
              <a:t>	</a:t>
            </a:r>
            <a:endParaRPr lang="en-US" smtClean="0"/>
          </a:p>
          <a:p>
            <a:r>
              <a:rPr lang="en-US" smtClean="0"/>
              <a:t>	I </a:t>
            </a:r>
            <a:r>
              <a:rPr lang="en-US"/>
              <a:t>= (int)H; // lấy giá </a:t>
            </a:r>
            <a:r>
              <a:rPr lang="en-US"/>
              <a:t>trị </a:t>
            </a:r>
            <a:r>
              <a:rPr lang="en-US" smtClean="0"/>
              <a:t>nguyên</a:t>
            </a:r>
          </a:p>
          <a:p>
            <a:r>
              <a:rPr lang="en-US"/>
              <a:t>	F = H - </a:t>
            </a:r>
            <a:r>
              <a:rPr lang="en-US"/>
              <a:t>I</a:t>
            </a:r>
            <a:r>
              <a:rPr lang="en-US" smtClean="0"/>
              <a:t>;</a:t>
            </a:r>
          </a:p>
          <a:p>
            <a:r>
              <a:rPr lang="en-US"/>
              <a:t>	M = V*(1 - S);</a:t>
            </a:r>
            <a:r>
              <a:rPr lang="en-US"/>
              <a:t>	</a:t>
            </a:r>
            <a:endParaRPr lang="en-US" smtClean="0"/>
          </a:p>
          <a:p>
            <a:r>
              <a:rPr lang="en-US" smtClean="0"/>
              <a:t>	N </a:t>
            </a:r>
            <a:r>
              <a:rPr lang="en-US"/>
              <a:t>= V*(l - </a:t>
            </a:r>
            <a:r>
              <a:rPr lang="en-US"/>
              <a:t>S*F</a:t>
            </a:r>
            <a:r>
              <a:rPr lang="en-US" smtClean="0"/>
              <a:t>);</a:t>
            </a:r>
          </a:p>
          <a:p>
            <a:r>
              <a:rPr lang="en-US"/>
              <a:t>	K = V*(1- S*(1- </a:t>
            </a:r>
            <a:r>
              <a:rPr lang="en-US"/>
              <a:t>F</a:t>
            </a:r>
            <a:r>
              <a:rPr lang="en-US" smtClean="0"/>
              <a:t>));</a:t>
            </a:r>
          </a:p>
        </p:txBody>
      </p:sp>
      <p:sp>
        <p:nvSpPr>
          <p:cNvPr id="10" name="Rectangle 9"/>
          <p:cNvSpPr/>
          <p:nvPr/>
        </p:nvSpPr>
        <p:spPr>
          <a:xfrm>
            <a:off x="8629852" y="3116470"/>
            <a:ext cx="3562148" cy="1754326"/>
          </a:xfrm>
          <a:prstGeom prst="rect">
            <a:avLst/>
          </a:prstGeom>
        </p:spPr>
        <p:txBody>
          <a:bodyPr wrap="square">
            <a:spAutoFit/>
          </a:bodyPr>
          <a:lstStyle/>
          <a:p>
            <a:r>
              <a:rPr lang="en-US" smtClean="0"/>
              <a:t>if </a:t>
            </a:r>
            <a:r>
              <a:rPr lang="en-US"/>
              <a:t>I == 0 then (R,G,B) = (</a:t>
            </a:r>
            <a:r>
              <a:rPr lang="en-US"/>
              <a:t>V,K,M</a:t>
            </a:r>
            <a:r>
              <a:rPr lang="en-US" smtClean="0"/>
              <a:t>);</a:t>
            </a:r>
          </a:p>
          <a:p>
            <a:r>
              <a:rPr lang="en-US" smtClean="0"/>
              <a:t>if </a:t>
            </a:r>
            <a:r>
              <a:rPr lang="en-US"/>
              <a:t>I == 1 then (R, G, B) = (N, V, M);</a:t>
            </a:r>
            <a:r>
              <a:rPr lang="en-US"/>
              <a:t>	</a:t>
            </a:r>
            <a:endParaRPr lang="en-US" smtClean="0"/>
          </a:p>
          <a:p>
            <a:r>
              <a:rPr lang="en-US" smtClean="0"/>
              <a:t>if </a:t>
            </a:r>
            <a:r>
              <a:rPr lang="en-US"/>
              <a:t>I == 2 then (R, G, B) = (M, V, K);</a:t>
            </a:r>
            <a:r>
              <a:rPr lang="en-US"/>
              <a:t>	</a:t>
            </a:r>
            <a:endParaRPr lang="en-US" smtClean="0"/>
          </a:p>
          <a:p>
            <a:r>
              <a:rPr lang="en-US" smtClean="0"/>
              <a:t>if </a:t>
            </a:r>
            <a:r>
              <a:rPr lang="en-US"/>
              <a:t>I == 3 then (R, G, B) = (M, N, V);</a:t>
            </a:r>
            <a:r>
              <a:rPr lang="en-US"/>
              <a:t>	</a:t>
            </a:r>
            <a:endParaRPr lang="en-US" smtClean="0"/>
          </a:p>
          <a:p>
            <a:r>
              <a:rPr lang="en-US" smtClean="0"/>
              <a:t>if </a:t>
            </a:r>
            <a:r>
              <a:rPr lang="en-US"/>
              <a:t>I == 4 then (R, G, B) = (K, M, V);</a:t>
            </a:r>
            <a:r>
              <a:rPr lang="en-US"/>
              <a:t>	</a:t>
            </a:r>
            <a:endParaRPr lang="en-US" smtClean="0"/>
          </a:p>
          <a:p>
            <a:r>
              <a:rPr lang="en-US" smtClean="0"/>
              <a:t>if </a:t>
            </a:r>
            <a:r>
              <a:rPr lang="en-US"/>
              <a:t>I == 5 then (R, G, B) = (V, M, N);	</a:t>
            </a:r>
          </a:p>
        </p:txBody>
      </p:sp>
    </p:spTree>
    <p:extLst>
      <p:ext uri="{BB962C8B-B14F-4D97-AF65-F5344CB8AC3E}">
        <p14:creationId xmlns:p14="http://schemas.microsoft.com/office/powerpoint/2010/main" val="304018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6.4. </a:t>
            </a:r>
            <a:r>
              <a:rPr lang="en-US" b="1"/>
              <a:t>CHUYỂN ĐỔI GIỮA CÁC </a:t>
            </a:r>
            <a:r>
              <a:rPr lang="en-US" b="1"/>
              <a:t>HỆ </a:t>
            </a:r>
            <a:r>
              <a:rPr lang="en-US" b="1" smtClean="0"/>
              <a:t>MÀU</a:t>
            </a:r>
            <a:endParaRPr lang="en-US" b="1" cap="non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6"/>
                <a:ext cx="11023413" cy="4583478"/>
              </a:xfrm>
            </p:spPr>
            <p:txBody>
              <a:bodyPr>
                <a:noAutofit/>
              </a:bodyPr>
              <a:lstStyle/>
              <a:p>
                <a:pPr lvl="0">
                  <a:lnSpc>
                    <a:spcPct val="150000"/>
                  </a:lnSpc>
                  <a:spcBef>
                    <a:spcPts val="0"/>
                  </a:spcBef>
                </a:pPr>
                <a:r>
                  <a:rPr lang="en-US" sz="2000" b="1" smtClean="0"/>
                  <a:t>6.4.2. </a:t>
                </a:r>
                <a:r>
                  <a:rPr lang="en-US" sz="2000" b="1"/>
                  <a:t>Chuyển </a:t>
                </a:r>
                <a:r>
                  <a:rPr lang="en-US" sz="2000" b="1"/>
                  <a:t>đổi </a:t>
                </a:r>
                <a:r>
                  <a:rPr lang="en-US" sz="2000" b="1" smtClean="0"/>
                  <a:t>RGB - XYZ</a:t>
                </a:r>
                <a:endParaRPr lang="fr-FR" sz="2000" b="1" smtClean="0"/>
              </a:p>
              <a:p>
                <a:pPr lvl="0">
                  <a:lnSpc>
                    <a:spcPct val="100000"/>
                  </a:lnSpc>
                  <a:spcBef>
                    <a:spcPts val="0"/>
                  </a:spcBef>
                </a:pPr>
                <a14:m>
                  <m:oMath xmlns:m="http://schemas.openxmlformats.org/officeDocument/2006/math">
                    <m:d>
                      <m:dPr>
                        <m:begChr m:val="["/>
                        <m:endChr m:val="]"/>
                        <m:ctrlPr>
                          <a:rPr lang="vi-VN" sz="2000" i="1">
                            <a:latin typeface="Cambria Math" panose="02040503050406030204" pitchFamily="18" charset="0"/>
                          </a:rPr>
                        </m:ctrlPr>
                      </m:dPr>
                      <m:e>
                        <m:m>
                          <m:mPr>
                            <m:mcs>
                              <m:mc>
                                <m:mcPr>
                                  <m:count m:val="1"/>
                                  <m:mcJc m:val="center"/>
                                </m:mcPr>
                              </m:mc>
                            </m:mcs>
                            <m:ctrlPr>
                              <a:rPr lang="vi-VN" sz="2000" i="1">
                                <a:latin typeface="Cambria Math" panose="02040503050406030204" pitchFamily="18" charset="0"/>
                              </a:rPr>
                            </m:ctrlPr>
                          </m:mPr>
                          <m:mr>
                            <m:e>
                              <m:r>
                                <a:rPr lang="en-US" sz="2000" i="1">
                                  <a:latin typeface="Cambria Math" panose="02040503050406030204" pitchFamily="18" charset="0"/>
                                </a:rPr>
                                <m:t>𝑋</m:t>
                              </m:r>
                            </m:e>
                          </m:mr>
                          <m:mr>
                            <m:e>
                              <m:r>
                                <a:rPr lang="en-US" sz="2000" i="1">
                                  <a:latin typeface="Cambria Math" panose="02040503050406030204" pitchFamily="18" charset="0"/>
                                </a:rPr>
                                <m:t>𝑌</m:t>
                              </m:r>
                            </m:e>
                          </m:mr>
                          <m:mr>
                            <m:e>
                              <m:r>
                                <a:rPr lang="en-US" sz="2000" i="1">
                                  <a:latin typeface="Cambria Math" panose="02040503050406030204" pitchFamily="18" charset="0"/>
                                </a:rPr>
                                <m:t>𝑍</m:t>
                              </m:r>
                            </m:e>
                          </m:mr>
                        </m:m>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3"/>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𝑟</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𝑔</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𝑏</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𝑟</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𝑔</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𝑏</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i="1">
                                      <a:latin typeface="Cambria Math" panose="02040503050406030204" pitchFamily="18" charset="0"/>
                                    </a:rPr>
                                    <m:t>𝑟</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i="1">
                                      <a:latin typeface="Cambria Math" panose="02040503050406030204" pitchFamily="18" charset="0"/>
                                    </a:rPr>
                                    <m:t>𝑔</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i="1">
                                      <a:latin typeface="Cambria Math" panose="02040503050406030204" pitchFamily="18" charset="0"/>
                                    </a:rPr>
                                    <m:t>𝑏</m:t>
                                  </m:r>
                                </m:sub>
                              </m:sSub>
                            </m:e>
                          </m:mr>
                        </m:m>
                      </m:e>
                    </m:d>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𝑅</m:t>
                              </m:r>
                            </m:e>
                          </m:mr>
                          <m:mr>
                            <m:e>
                              <m:r>
                                <a:rPr lang="en-US" sz="2000" i="1">
                                  <a:latin typeface="Cambria Math" panose="02040503050406030204" pitchFamily="18" charset="0"/>
                                </a:rPr>
                                <m:t>𝐺</m:t>
                              </m:r>
                            </m:e>
                          </m:mr>
                          <m:mr>
                            <m:e>
                              <m:r>
                                <a:rPr lang="en-US" sz="2000" i="1">
                                  <a:latin typeface="Cambria Math" panose="02040503050406030204" pitchFamily="18" charset="0"/>
                                </a:rPr>
                                <m:t>𝐵</m:t>
                              </m:r>
                            </m:e>
                          </m:mr>
                        </m:m>
                      </m:e>
                    </m:d>
                  </m:oMath>
                </a14:m>
                <a:endParaRPr lang="en-US" sz="2000" b="1" i="1" smtClean="0"/>
              </a:p>
              <a:p>
                <a:pPr lvl="0">
                  <a:lnSpc>
                    <a:spcPct val="100000"/>
                  </a:lnSpc>
                  <a:spcBef>
                    <a:spcPts val="0"/>
                  </a:spcBef>
                </a:pPr>
                <a:r>
                  <a:rPr lang="en-US" sz="2000"/>
                  <a:t>Có </a:t>
                </a:r>
                <a:r>
                  <a:rPr lang="en-US" sz="2000" smtClean="0"/>
                  <a:t>R=1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𝑅</m:t>
                              </m:r>
                            </m:e>
                          </m:mr>
                          <m:mr>
                            <m:e>
                              <m:r>
                                <a:rPr lang="en-US" sz="2000" i="1">
                                  <a:latin typeface="Cambria Math" panose="02040503050406030204" pitchFamily="18" charset="0"/>
                                </a:rPr>
                                <m:t>𝐺</m:t>
                              </m:r>
                            </m:e>
                          </m:mr>
                          <m:mr>
                            <m:e>
                              <m:r>
                                <a:rPr lang="en-US" sz="2000" i="1">
                                  <a:latin typeface="Cambria Math" panose="02040503050406030204" pitchFamily="18" charset="0"/>
                                </a:rPr>
                                <m:t>𝐵</m:t>
                              </m:r>
                            </m:e>
                          </m:mr>
                        </m:m>
                      </m:e>
                    </m:d>
                    <m:r>
                      <a:rPr lang="en-US" sz="2000" b="0" i="1" smtClean="0">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b="0" i="1" smtClean="0">
                                  <a:latin typeface="Cambria Math" panose="02040503050406030204" pitchFamily="18" charset="0"/>
                                </a:rPr>
                                <m:t>1</m:t>
                              </m:r>
                            </m:e>
                          </m:mr>
                          <m:mr>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mr>
                        </m:m>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d>
                      <m:dPr>
                        <m:begChr m:val="["/>
                        <m:endChr m:val="]"/>
                        <m:ctrlPr>
                          <a:rPr lang="vi-VN" sz="2000" i="1">
                            <a:latin typeface="Cambria Math" panose="02040503050406030204" pitchFamily="18" charset="0"/>
                          </a:rPr>
                        </m:ctrlPr>
                      </m:dPr>
                      <m:e>
                        <m:m>
                          <m:mPr>
                            <m:mcs>
                              <m:mc>
                                <m:mcPr>
                                  <m:count m:val="1"/>
                                  <m:mcJc m:val="center"/>
                                </m:mcPr>
                              </m:mc>
                            </m:mcs>
                            <m:ctrlPr>
                              <a:rPr lang="vi-VN" sz="2000" i="1">
                                <a:latin typeface="Cambria Math" panose="02040503050406030204" pitchFamily="18" charset="0"/>
                              </a:rPr>
                            </m:ctrlPr>
                          </m:mPr>
                          <m:mr>
                            <m:e>
                              <m:r>
                                <a:rPr lang="en-US" sz="2000" i="1">
                                  <a:latin typeface="Cambria Math" panose="02040503050406030204" pitchFamily="18" charset="0"/>
                                </a:rPr>
                                <m:t>𝑋</m:t>
                              </m:r>
                            </m:e>
                          </m:mr>
                          <m:mr>
                            <m:e>
                              <m:r>
                                <a:rPr lang="en-US" sz="2000" i="1">
                                  <a:latin typeface="Cambria Math" panose="02040503050406030204" pitchFamily="18" charset="0"/>
                                </a:rPr>
                                <m:t>𝑌</m:t>
                              </m:r>
                            </m:e>
                          </m:mr>
                          <m:mr>
                            <m:e>
                              <m:r>
                                <a:rPr lang="en-US" sz="2000" i="1">
                                  <a:latin typeface="Cambria Math" panose="02040503050406030204" pitchFamily="18" charset="0"/>
                                </a:rPr>
                                <m:t>𝑍</m:t>
                              </m:r>
                            </m:e>
                          </m:mr>
                        </m:m>
                      </m:e>
                    </m:d>
                    <m:r>
                      <a:rPr lang="en-US" sz="2000" b="0" i="1" smtClean="0">
                        <a:latin typeface="Cambria Math" panose="02040503050406030204" pitchFamily="18" charset="0"/>
                      </a:rPr>
                      <m:t>=</m:t>
                    </m:r>
                    <m:d>
                      <m:dPr>
                        <m:begChr m:val="["/>
                        <m:endChr m:val="]"/>
                        <m:ctrlPr>
                          <a:rPr lang="vi-VN" sz="2000" i="1">
                            <a:latin typeface="Cambria Math" panose="02040503050406030204" pitchFamily="18" charset="0"/>
                          </a:rPr>
                        </m:ctrlPr>
                      </m:dPr>
                      <m:e>
                        <m:m>
                          <m:mPr>
                            <m:mcs>
                              <m:mc>
                                <m:mcPr>
                                  <m:count m:val="1"/>
                                  <m:mcJc m:val="center"/>
                                </m:mcPr>
                              </m:mc>
                            </m:mcs>
                            <m:ctrlPr>
                              <a:rPr lang="vi-VN"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𝑟</m:t>
                                  </m:r>
                                </m:sub>
                              </m:sSub>
                            </m:e>
                          </m:mr>
                          <m:m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i="1">
                                      <a:latin typeface="Cambria Math" panose="02040503050406030204" pitchFamily="18" charset="0"/>
                                    </a:rPr>
                                    <m:t>𝑟</m:t>
                                  </m:r>
                                </m:sub>
                              </m:sSub>
                            </m:e>
                          </m:mr>
                          <m:m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𝑍</m:t>
                                  </m:r>
                                </m:e>
                                <m:sub>
                                  <m:r>
                                    <a:rPr lang="en-US" sz="2000" i="1">
                                      <a:latin typeface="Cambria Math" panose="02040503050406030204" pitchFamily="18" charset="0"/>
                                    </a:rPr>
                                    <m:t>𝑟</m:t>
                                  </m:r>
                                </m:sub>
                              </m:sSub>
                            </m:e>
                          </m:mr>
                        </m:m>
                      </m:e>
                    </m:d>
                  </m:oMath>
                </a14:m>
                <a:endParaRPr lang="en-US" sz="2000" b="1" i="1" smtClean="0"/>
              </a:p>
              <a:p>
                <a:pPr>
                  <a:lnSpc>
                    <a:spcPct val="100000"/>
                  </a:lnSpc>
                  <a:spcBef>
                    <a:spcPts val="0"/>
                  </a:spcBef>
                </a:pPr>
                <a:r>
                  <a:rPr lang="en-US" sz="2000" smtClean="0"/>
                  <a:t>Tương tự G=1 </a:t>
                </a:r>
                <a14:m>
                  <m:oMath xmlns:m="http://schemas.openxmlformats.org/officeDocument/2006/math">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𝑅</m:t>
                              </m:r>
                            </m:e>
                          </m:mr>
                          <m:mr>
                            <m:e>
                              <m:r>
                                <a:rPr lang="en-US" sz="2000" i="1">
                                  <a:latin typeface="Cambria Math" panose="02040503050406030204" pitchFamily="18" charset="0"/>
                                </a:rPr>
                                <m:t>𝐺</m:t>
                              </m:r>
                            </m:e>
                          </m:mr>
                          <m:mr>
                            <m:e>
                              <m:r>
                                <a:rPr lang="en-US" sz="2000" i="1">
                                  <a:latin typeface="Cambria Math" panose="02040503050406030204" pitchFamily="18" charset="0"/>
                                </a:rPr>
                                <m:t>𝐵</m:t>
                              </m:r>
                            </m:e>
                          </m:mr>
                        </m:m>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b="0" i="1" smtClean="0">
                                  <a:latin typeface="Cambria Math" panose="02040503050406030204" pitchFamily="18" charset="0"/>
                                </a:rPr>
                                <m:t>0</m:t>
                              </m:r>
                            </m:e>
                          </m:mr>
                          <m:mr>
                            <m:e>
                              <m:r>
                                <a:rPr lang="en-US" sz="2000" b="0" i="1" smtClean="0">
                                  <a:latin typeface="Cambria Math" panose="02040503050406030204" pitchFamily="18" charset="0"/>
                                </a:rPr>
                                <m:t>1</m:t>
                              </m:r>
                            </m:e>
                          </m:mr>
                          <m:mr>
                            <m:e>
                              <m:r>
                                <a:rPr lang="en-US" sz="2000" i="1">
                                  <a:latin typeface="Cambria Math" panose="02040503050406030204" pitchFamily="18" charset="0"/>
                                </a:rPr>
                                <m:t>0</m:t>
                              </m:r>
                            </m:e>
                          </m:mr>
                        </m:m>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d>
                      <m:dPr>
                        <m:begChr m:val="["/>
                        <m:endChr m:val="]"/>
                        <m:ctrlPr>
                          <a:rPr lang="vi-VN" sz="2000" i="1">
                            <a:latin typeface="Cambria Math" panose="02040503050406030204" pitchFamily="18" charset="0"/>
                          </a:rPr>
                        </m:ctrlPr>
                      </m:dPr>
                      <m:e>
                        <m:m>
                          <m:mPr>
                            <m:mcs>
                              <m:mc>
                                <m:mcPr>
                                  <m:count m:val="1"/>
                                  <m:mcJc m:val="center"/>
                                </m:mcPr>
                              </m:mc>
                            </m:mcs>
                            <m:ctrlPr>
                              <a:rPr lang="vi-VN" sz="2000" i="1">
                                <a:latin typeface="Cambria Math" panose="02040503050406030204" pitchFamily="18" charset="0"/>
                              </a:rPr>
                            </m:ctrlPr>
                          </m:mPr>
                          <m:mr>
                            <m:e>
                              <m:r>
                                <a:rPr lang="en-US" sz="2000" i="1">
                                  <a:latin typeface="Cambria Math" panose="02040503050406030204" pitchFamily="18" charset="0"/>
                                </a:rPr>
                                <m:t>𝑋</m:t>
                              </m:r>
                            </m:e>
                          </m:mr>
                          <m:mr>
                            <m:e>
                              <m:r>
                                <a:rPr lang="en-US" sz="2000" i="1">
                                  <a:latin typeface="Cambria Math" panose="02040503050406030204" pitchFamily="18" charset="0"/>
                                </a:rPr>
                                <m:t>𝑌</m:t>
                              </m:r>
                            </m:e>
                          </m:mr>
                          <m:mr>
                            <m:e>
                              <m:r>
                                <a:rPr lang="en-US" sz="2000" i="1">
                                  <a:latin typeface="Cambria Math" panose="02040503050406030204" pitchFamily="18" charset="0"/>
                                </a:rPr>
                                <m:t>𝑍</m:t>
                              </m:r>
                            </m:e>
                          </m:mr>
                        </m:m>
                      </m:e>
                    </m:d>
                    <m:r>
                      <a:rPr lang="en-US" sz="2000" i="1">
                        <a:latin typeface="Cambria Math" panose="02040503050406030204" pitchFamily="18" charset="0"/>
                      </a:rPr>
                      <m:t>=</m:t>
                    </m:r>
                    <m:d>
                      <m:dPr>
                        <m:begChr m:val="["/>
                        <m:endChr m:val="]"/>
                        <m:ctrlPr>
                          <a:rPr lang="vi-VN" sz="2000" i="1">
                            <a:latin typeface="Cambria Math" panose="02040503050406030204" pitchFamily="18" charset="0"/>
                          </a:rPr>
                        </m:ctrlPr>
                      </m:dPr>
                      <m:e>
                        <m:m>
                          <m:mPr>
                            <m:mcs>
                              <m:mc>
                                <m:mcPr>
                                  <m:count m:val="1"/>
                                  <m:mcJc m:val="center"/>
                                </m:mcPr>
                              </m:mc>
                            </m:mcs>
                            <m:ctrlPr>
                              <a:rPr lang="vi-VN"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𝑔</m:t>
                                  </m:r>
                                </m:sub>
                              </m:sSub>
                            </m:e>
                          </m:mr>
                          <m:mr>
                            <m:e>
                              <m:sSub>
                                <m:sSubPr>
                                  <m:ctrlPr>
                                    <a:rPr lang="en-US" sz="2000" i="1" smtClean="0">
                                      <a:latin typeface="Cambria Math" panose="02040503050406030204" pitchFamily="18" charset="0"/>
                                    </a:rPr>
                                  </m:ctrlPr>
                                </m:sSubPr>
                                <m:e>
                                  <m:r>
                                    <a:rPr lang="en-US" sz="2000" i="1">
                                      <a:latin typeface="Cambria Math" panose="02040503050406030204" pitchFamily="18" charset="0"/>
                                    </a:rPr>
                                    <m:t>𝑌</m:t>
                                  </m:r>
                                </m:e>
                                <m:sub>
                                  <m:r>
                                    <a:rPr lang="en-US" sz="2000" b="0" i="1" smtClean="0">
                                      <a:latin typeface="Cambria Math" panose="02040503050406030204" pitchFamily="18" charset="0"/>
                                    </a:rPr>
                                    <m:t>𝑔</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b="0" i="1" smtClean="0">
                                      <a:latin typeface="Cambria Math" panose="02040503050406030204" pitchFamily="18" charset="0"/>
                                    </a:rPr>
                                    <m:t>𝑔</m:t>
                                  </m:r>
                                </m:sub>
                              </m:sSub>
                            </m:e>
                          </m:mr>
                        </m:m>
                      </m:e>
                    </m:d>
                  </m:oMath>
                </a14:m>
                <a:endParaRPr lang="en-US" sz="2000" smtClean="0"/>
              </a:p>
              <a:p>
                <a:pPr>
                  <a:lnSpc>
                    <a:spcPct val="100000"/>
                  </a:lnSpc>
                  <a:spcBef>
                    <a:spcPts val="0"/>
                  </a:spcBef>
                </a:pPr>
                <a:r>
                  <a:rPr lang="en-US" sz="2000" smtClean="0"/>
                  <a:t>Và B=1 </a:t>
                </a:r>
                <a14:m>
                  <m:oMath xmlns:m="http://schemas.openxmlformats.org/officeDocument/2006/math">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𝑅</m:t>
                              </m:r>
                            </m:e>
                          </m:mr>
                          <m:mr>
                            <m:e>
                              <m:r>
                                <a:rPr lang="en-US" sz="2000" i="1">
                                  <a:latin typeface="Cambria Math" panose="02040503050406030204" pitchFamily="18" charset="0"/>
                                </a:rPr>
                                <m:t>𝐺</m:t>
                              </m:r>
                            </m:e>
                          </m:mr>
                          <m:mr>
                            <m:e>
                              <m:r>
                                <a:rPr lang="en-US" sz="2000" i="1">
                                  <a:latin typeface="Cambria Math" panose="02040503050406030204" pitchFamily="18" charset="0"/>
                                </a:rPr>
                                <m:t>𝐵</m:t>
                              </m:r>
                            </m:e>
                          </m:mr>
                        </m:m>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b="0" i="1" smtClean="0">
                                  <a:latin typeface="Cambria Math" panose="02040503050406030204" pitchFamily="18" charset="0"/>
                                </a:rPr>
                                <m:t>0</m:t>
                              </m:r>
                            </m:e>
                          </m:mr>
                          <m:mr>
                            <m:e>
                              <m:r>
                                <a:rPr lang="en-US" sz="2000" i="1">
                                  <a:latin typeface="Cambria Math" panose="02040503050406030204" pitchFamily="18" charset="0"/>
                                </a:rPr>
                                <m:t>0</m:t>
                              </m:r>
                            </m:e>
                          </m:mr>
                          <m:mr>
                            <m:e>
                              <m:r>
                                <a:rPr lang="en-US" sz="2000" b="0" i="1" smtClean="0">
                                  <a:latin typeface="Cambria Math" panose="02040503050406030204" pitchFamily="18" charset="0"/>
                                </a:rPr>
                                <m:t>1</m:t>
                              </m:r>
                            </m:e>
                          </m:mr>
                        </m:m>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d>
                      <m:dPr>
                        <m:begChr m:val="["/>
                        <m:endChr m:val="]"/>
                        <m:ctrlPr>
                          <a:rPr lang="vi-VN" sz="2000" i="1">
                            <a:latin typeface="Cambria Math" panose="02040503050406030204" pitchFamily="18" charset="0"/>
                          </a:rPr>
                        </m:ctrlPr>
                      </m:dPr>
                      <m:e>
                        <m:m>
                          <m:mPr>
                            <m:mcs>
                              <m:mc>
                                <m:mcPr>
                                  <m:count m:val="1"/>
                                  <m:mcJc m:val="center"/>
                                </m:mcPr>
                              </m:mc>
                            </m:mcs>
                            <m:ctrlPr>
                              <a:rPr lang="vi-VN" sz="2000" i="1">
                                <a:latin typeface="Cambria Math" panose="02040503050406030204" pitchFamily="18" charset="0"/>
                              </a:rPr>
                            </m:ctrlPr>
                          </m:mPr>
                          <m:mr>
                            <m:e>
                              <m:r>
                                <a:rPr lang="en-US" sz="2000" i="1">
                                  <a:latin typeface="Cambria Math" panose="02040503050406030204" pitchFamily="18" charset="0"/>
                                </a:rPr>
                                <m:t>𝑋</m:t>
                              </m:r>
                            </m:e>
                          </m:mr>
                          <m:mr>
                            <m:e>
                              <m:r>
                                <a:rPr lang="en-US" sz="2000" i="1">
                                  <a:latin typeface="Cambria Math" panose="02040503050406030204" pitchFamily="18" charset="0"/>
                                </a:rPr>
                                <m:t>𝑌</m:t>
                              </m:r>
                            </m:e>
                          </m:mr>
                          <m:mr>
                            <m:e>
                              <m:r>
                                <a:rPr lang="en-US" sz="2000" i="1">
                                  <a:latin typeface="Cambria Math" panose="02040503050406030204" pitchFamily="18" charset="0"/>
                                </a:rPr>
                                <m:t>𝑍</m:t>
                              </m:r>
                            </m:e>
                          </m:mr>
                        </m:m>
                      </m:e>
                    </m:d>
                    <m:r>
                      <a:rPr lang="en-US" sz="2000" i="1">
                        <a:latin typeface="Cambria Math" panose="02040503050406030204" pitchFamily="18" charset="0"/>
                      </a:rPr>
                      <m:t>=</m:t>
                    </m:r>
                    <m:d>
                      <m:dPr>
                        <m:begChr m:val="["/>
                        <m:endChr m:val="]"/>
                        <m:ctrlPr>
                          <a:rPr lang="vi-VN" sz="2000" i="1">
                            <a:latin typeface="Cambria Math" panose="02040503050406030204" pitchFamily="18" charset="0"/>
                          </a:rPr>
                        </m:ctrlPr>
                      </m:dPr>
                      <m:e>
                        <m:m>
                          <m:mPr>
                            <m:mcs>
                              <m:mc>
                                <m:mcPr>
                                  <m:count m:val="1"/>
                                  <m:mcJc m:val="center"/>
                                </m:mcPr>
                              </m:mc>
                            </m:mcs>
                            <m:ctrlPr>
                              <a:rPr lang="vi-VN"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𝑏</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b="0" i="1" smtClean="0">
                                      <a:latin typeface="Cambria Math" panose="02040503050406030204" pitchFamily="18" charset="0"/>
                                    </a:rPr>
                                    <m:t>𝑏</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b="0" i="1" smtClean="0">
                                      <a:latin typeface="Cambria Math" panose="02040503050406030204" pitchFamily="18" charset="0"/>
                                    </a:rPr>
                                    <m:t>𝑏</m:t>
                                  </m:r>
                                </m:sub>
                              </m:sSub>
                            </m:e>
                          </m:mr>
                        </m:m>
                      </m:e>
                    </m:d>
                  </m:oMath>
                </a14:m>
                <a:endParaRPr lang="en-US" sz="2000" b="1" i="1"/>
              </a:p>
            </p:txBody>
          </p:sp>
        </mc:Choice>
        <mc:Fallback>
          <p:sp>
            <p:nvSpPr>
              <p:cNvPr id="3" name="Content Placeholder 2">
                <a:extLst>
                  <a:ext uri="{FF2B5EF4-FFF2-40B4-BE49-F238E27FC236}">
                    <a16:creationId xmlns="" xmlns:a16="http://schemas.microsoft.com/office/drawing/2014/main" id="{C3C0199F-A274-44C6-BF37-784A855E6EEA}"/>
                  </a:ext>
                </a:extLst>
              </p:cNvPr>
              <p:cNvSpPr>
                <a:spLocks noGrp="1" noRot="1" noChangeAspect="1" noMove="1" noResize="1" noEditPoints="1" noAdjustHandles="1" noChangeArrowheads="1" noChangeShapeType="1" noTextEdit="1"/>
              </p:cNvSpPr>
              <p:nvPr>
                <p:ph idx="1"/>
              </p:nvPr>
            </p:nvSpPr>
            <p:spPr>
              <a:xfrm>
                <a:off x="765313" y="1550036"/>
                <a:ext cx="11023413" cy="4583478"/>
              </a:xfrm>
              <a:blipFill rotWithShape="0">
                <a:blip r:embed="rId4"/>
                <a:stretch>
                  <a:fillRect l="-498"/>
                </a:stretch>
              </a:blipFill>
            </p:spPr>
            <p:txBody>
              <a:bodyPr/>
              <a:lstStyle/>
              <a:p>
                <a:r>
                  <a:rPr lang="en-US">
                    <a:noFill/>
                  </a:rPr>
                  <a:t> </a:t>
                </a:r>
              </a:p>
            </p:txBody>
          </p:sp>
        </mc:Fallback>
      </mc:AlternateContent>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71171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6.4. </a:t>
            </a:r>
            <a:r>
              <a:rPr lang="en-US" b="1"/>
              <a:t>CHUYỂN ĐỔI GIỮA CÁC </a:t>
            </a:r>
            <a:r>
              <a:rPr lang="en-US" b="1"/>
              <a:t>HỆ </a:t>
            </a:r>
            <a:r>
              <a:rPr lang="en-US" b="1" smtClean="0"/>
              <a:t>MÀU</a:t>
            </a:r>
            <a:endParaRPr lang="en-US" b="1" cap="non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6"/>
                <a:ext cx="11023413" cy="4583478"/>
              </a:xfrm>
            </p:spPr>
            <p:txBody>
              <a:bodyPr>
                <a:noAutofit/>
              </a:bodyPr>
              <a:lstStyle/>
              <a:p>
                <a:pPr lvl="0">
                  <a:lnSpc>
                    <a:spcPct val="150000"/>
                  </a:lnSpc>
                  <a:spcBef>
                    <a:spcPts val="0"/>
                  </a:spcBef>
                </a:pPr>
                <a:r>
                  <a:rPr lang="en-US" sz="2000" b="1" smtClean="0"/>
                  <a:t>6.4.2. </a:t>
                </a:r>
                <a:r>
                  <a:rPr lang="en-US" sz="2000" b="1"/>
                  <a:t>Chuyển </a:t>
                </a:r>
                <a:r>
                  <a:rPr lang="en-US" sz="2000" b="1"/>
                  <a:t>đổi </a:t>
                </a:r>
                <a:r>
                  <a:rPr lang="en-US" sz="2000" b="1" smtClean="0"/>
                  <a:t>RGB - XYZ</a:t>
                </a:r>
                <a:endParaRPr lang="fr-FR" sz="2000" b="1" smtClean="0"/>
              </a:p>
              <a:p>
                <a:r>
                  <a:rPr lang="vi-VN" sz="2000">
                    <a:solidFill>
                      <a:srgbClr val="000000"/>
                    </a:solidFill>
                    <a:latin typeface="TimesNewRomanPSMT"/>
                  </a:rPr>
                  <a:t>Thường [X Y Z] cho mỗi phốt pho (phosphor) thì không được cung cấp, nên chúng ta tính</a:t>
                </a:r>
                <a:r>
                  <a:rPr lang="en-US" sz="2000">
                    <a:solidFill>
                      <a:srgbClr val="000000"/>
                    </a:solidFill>
                    <a:latin typeface="TimesNewRomanPSMT"/>
                  </a:rPr>
                  <a:t> </a:t>
                </a:r>
                <a:r>
                  <a:rPr lang="vi-VN" sz="2000">
                    <a:solidFill>
                      <a:srgbClr val="000000"/>
                    </a:solidFill>
                    <a:latin typeface="TimesNewRomanPSMT"/>
                  </a:rPr>
                  <a:t>với trường hợp điểm trắng (whitepoint) </a:t>
                </a:r>
                <a:r>
                  <a:rPr lang="vi-VN" sz="2000">
                    <a:solidFill>
                      <a:srgbClr val="000000"/>
                    </a:solidFill>
                    <a:latin typeface="TimesNewRomanPSMT"/>
                  </a:rPr>
                  <a:t>khi </a:t>
                </a:r>
                <a:r>
                  <a:rPr lang="vi-VN" sz="2000" smtClean="0">
                    <a:solidFill>
                      <a:srgbClr val="000000"/>
                    </a:solidFill>
                    <a:latin typeface="TimesNewRomanPSMT"/>
                  </a:rPr>
                  <a:t>R=G=B=1.</a:t>
                </a:r>
                <a:endParaRPr lang="en-US" sz="2000" smtClean="0">
                  <a:solidFill>
                    <a:srgbClr val="000000"/>
                  </a:solidFill>
                  <a:latin typeface="TimesNewRomanPSMT"/>
                </a:endParaRPr>
              </a:p>
              <a:p>
                <a:r>
                  <a:rPr lang="vi-VN" sz="2000" smtClean="0">
                    <a:solidFill>
                      <a:srgbClr val="000000"/>
                    </a:solidFill>
                    <a:latin typeface="TimesNewRomanPSMT"/>
                  </a:rPr>
                  <a:t>Bây </a:t>
                </a:r>
                <a:r>
                  <a:rPr lang="vi-VN" sz="2000">
                    <a:solidFill>
                      <a:srgbClr val="000000"/>
                    </a:solidFill>
                    <a:latin typeface="TimesNewRomanPSMT"/>
                  </a:rPr>
                  <a:t>giờ chúng ta cần biết độ chói của điểm trắng được gửi bởi </a:t>
                </a:r>
                <a:r>
                  <a:rPr lang="vi-VN" sz="2000">
                    <a:solidFill>
                      <a:srgbClr val="000000"/>
                    </a:solidFill>
                    <a:latin typeface="TimesNewRomanPSMT"/>
                  </a:rPr>
                  <a:t>Y</a:t>
                </a:r>
                <a:r>
                  <a:rPr lang="vi-VN" sz="1100">
                    <a:solidFill>
                      <a:srgbClr val="000000"/>
                    </a:solidFill>
                    <a:latin typeface="TimesNewRomanPSMT"/>
                  </a:rPr>
                  <a:t>w </a:t>
                </a:r>
                <a:r>
                  <a:rPr lang="vi-VN" sz="2000" smtClean="0">
                    <a:solidFill>
                      <a:srgbClr val="000000"/>
                    </a:solidFill>
                    <a:latin typeface="TimesNewRomanPSMT"/>
                  </a:rPr>
                  <a:t>.</a:t>
                </a:r>
                <a:r>
                  <a:rPr lang="en-US" sz="2000" smtClean="0">
                    <a:solidFill>
                      <a:srgbClr val="000000"/>
                    </a:solidFill>
                    <a:latin typeface="TimesNewRomanPSMT"/>
                  </a:rPr>
                  <a:t> </a:t>
                </a:r>
                <a:r>
                  <a:rPr lang="vi-VN" sz="2000" smtClean="0">
                    <a:solidFill>
                      <a:srgbClr val="000000"/>
                    </a:solidFill>
                    <a:latin typeface="TimesNewRomanPSMT"/>
                  </a:rPr>
                  <a:t>Ta </a:t>
                </a:r>
                <a:r>
                  <a:rPr lang="vi-VN" sz="2000">
                    <a:solidFill>
                      <a:srgbClr val="000000"/>
                    </a:solidFill>
                    <a:latin typeface="TimesNewRomanPSMT"/>
                  </a:rPr>
                  <a:t>đặt:</a:t>
                </a:r>
                <a:r>
                  <a:rPr lang="en-US" sz="2000">
                    <a:solidFill>
                      <a:srgbClr val="000000"/>
                    </a:solidFill>
                    <a:latin typeface="TimesNewRomanPSMT"/>
                  </a:rPr>
                  <a:t> </a:t>
                </a:r>
              </a:p>
              <a:p>
                <a:r>
                  <a:rPr lang="vi-VN" sz="2000" smtClean="0">
                    <a:solidFill>
                      <a:srgbClr val="000000"/>
                    </a:solidFill>
                    <a:latin typeface="TimesNewRomanPSMT"/>
                  </a:rPr>
                  <a:t>E</a:t>
                </a:r>
                <a:r>
                  <a:rPr lang="vi-VN" sz="1100" smtClean="0">
                    <a:solidFill>
                      <a:srgbClr val="000000"/>
                    </a:solidFill>
                    <a:latin typeface="TimesNewRomanPSMT"/>
                  </a:rPr>
                  <a:t>r </a:t>
                </a:r>
                <a:r>
                  <a:rPr lang="vi-VN" sz="2000">
                    <a:solidFill>
                      <a:srgbClr val="000000"/>
                    </a:solidFill>
                    <a:latin typeface="TimesNewRomanPSMT"/>
                  </a:rPr>
                  <a:t>= </a:t>
                </a:r>
                <a:r>
                  <a:rPr lang="en-US" sz="2000" smtClean="0">
                    <a:solidFill>
                      <a:srgbClr val="000000"/>
                    </a:solidFill>
                    <a:latin typeface="TimesNewRomanPSMT"/>
                  </a:rPr>
                  <a:t>x</a:t>
                </a:r>
                <a:r>
                  <a:rPr lang="vi-VN" sz="1100" smtClean="0">
                    <a:solidFill>
                      <a:srgbClr val="000000"/>
                    </a:solidFill>
                    <a:latin typeface="TimesNewRomanPSMT"/>
                  </a:rPr>
                  <a:t>r </a:t>
                </a:r>
                <a:r>
                  <a:rPr lang="vi-VN" sz="2000">
                    <a:solidFill>
                      <a:srgbClr val="000000"/>
                    </a:solidFill>
                    <a:latin typeface="TimesNewRomanPSMT"/>
                  </a:rPr>
                  <a:t>+ </a:t>
                </a:r>
                <a:r>
                  <a:rPr lang="en-US" sz="2000" smtClean="0">
                    <a:solidFill>
                      <a:srgbClr val="000000"/>
                    </a:solidFill>
                    <a:latin typeface="TimesNewRomanPSMT"/>
                  </a:rPr>
                  <a:t>y</a:t>
                </a:r>
                <a:r>
                  <a:rPr lang="vi-VN" sz="1100" smtClean="0">
                    <a:solidFill>
                      <a:srgbClr val="000000"/>
                    </a:solidFill>
                    <a:latin typeface="TimesNewRomanPSMT"/>
                  </a:rPr>
                  <a:t>r </a:t>
                </a:r>
                <a:r>
                  <a:rPr lang="vi-VN" sz="2000">
                    <a:solidFill>
                      <a:srgbClr val="000000"/>
                    </a:solidFill>
                    <a:latin typeface="TimesNewRomanPSMT"/>
                  </a:rPr>
                  <a:t>+ </a:t>
                </a:r>
                <a:r>
                  <a:rPr lang="en-US" sz="2000" smtClean="0">
                    <a:solidFill>
                      <a:srgbClr val="000000"/>
                    </a:solidFill>
                    <a:latin typeface="TimesNewRomanPSMT"/>
                  </a:rPr>
                  <a:t>z</a:t>
                </a:r>
                <a:r>
                  <a:rPr lang="vi-VN" sz="1100" smtClean="0">
                    <a:solidFill>
                      <a:srgbClr val="000000"/>
                    </a:solidFill>
                    <a:latin typeface="TimesNewRomanPSMT"/>
                  </a:rPr>
                  <a:t>r</a:t>
                </a:r>
                <a:r>
                  <a:rPr lang="en-US" sz="1100" smtClean="0">
                    <a:solidFill>
                      <a:srgbClr val="000000"/>
                    </a:solidFill>
                    <a:latin typeface="TimesNewRomanPSMT"/>
                  </a:rPr>
                  <a:t> </a:t>
                </a:r>
                <a14:m>
                  <m:oMath xmlns:m="http://schemas.openxmlformats.org/officeDocument/2006/math">
                    <m:r>
                      <a:rPr lang="en-US" sz="2000" i="1">
                        <a:latin typeface="Cambria Math" panose="02040503050406030204" pitchFamily="18" charset="0"/>
                        <a:ea typeface="Cambria Math" panose="02040503050406030204" pitchFamily="18" charset="0"/>
                      </a:rPr>
                      <m:t>⇒ </m:t>
                    </m:r>
                  </m:oMath>
                </a14:m>
                <a:r>
                  <a:rPr lang="en-US" sz="2000" smtClean="0">
                    <a:solidFill>
                      <a:srgbClr val="000000"/>
                    </a:solidFill>
                    <a:latin typeface="TimesNewRomanPSMT"/>
                  </a:rPr>
                  <a:t> </a:t>
                </a:r>
                <a:r>
                  <a:rPr lang="vi-VN" sz="2000" smtClean="0">
                    <a:solidFill>
                      <a:srgbClr val="000000"/>
                    </a:solidFill>
                    <a:latin typeface="TimesNewRomanPSMT"/>
                  </a:rPr>
                  <a:t>x</a:t>
                </a:r>
                <a:r>
                  <a:rPr lang="vi-VN" sz="1100" smtClean="0">
                    <a:solidFill>
                      <a:srgbClr val="000000"/>
                    </a:solidFill>
                    <a:latin typeface="TimesNewRomanPSMT"/>
                  </a:rPr>
                  <a:t>r </a:t>
                </a:r>
                <a:r>
                  <a:rPr lang="vi-VN" sz="2000">
                    <a:solidFill>
                      <a:srgbClr val="000000"/>
                    </a:solidFill>
                    <a:latin typeface="TimesNewRomanPSMT"/>
                  </a:rPr>
                  <a:t>= </a:t>
                </a:r>
                <a:r>
                  <a:rPr lang="en-US" sz="2000" smtClean="0">
                    <a:solidFill>
                      <a:srgbClr val="000000"/>
                    </a:solidFill>
                    <a:latin typeface="TimesNewRomanPSMT"/>
                  </a:rPr>
                  <a:t>x</a:t>
                </a:r>
                <a:r>
                  <a:rPr lang="vi-VN" sz="1100" smtClean="0">
                    <a:solidFill>
                      <a:srgbClr val="000000"/>
                    </a:solidFill>
                    <a:latin typeface="TimesNewRomanPSMT"/>
                  </a:rPr>
                  <a:t>r </a:t>
                </a:r>
                <a:r>
                  <a:rPr lang="vi-VN" sz="2000">
                    <a:solidFill>
                      <a:srgbClr val="000000"/>
                    </a:solidFill>
                    <a:latin typeface="TimesNewRomanPSMT"/>
                  </a:rPr>
                  <a:t>/ </a:t>
                </a:r>
                <a:r>
                  <a:rPr lang="vi-VN" sz="2000">
                    <a:solidFill>
                      <a:srgbClr val="000000"/>
                    </a:solidFill>
                    <a:latin typeface="TimesNewRomanPSMT"/>
                  </a:rPr>
                  <a:t>E</a:t>
                </a:r>
                <a:r>
                  <a:rPr lang="vi-VN" sz="1100">
                    <a:solidFill>
                      <a:srgbClr val="000000"/>
                    </a:solidFill>
                    <a:latin typeface="TimesNewRomanPSMT"/>
                  </a:rPr>
                  <a:t>r </a:t>
                </a:r>
                <a:r>
                  <a:rPr lang="en-US" sz="1100">
                    <a:solidFill>
                      <a:srgbClr val="000000"/>
                    </a:solidFill>
                    <a:latin typeface="TimesNewRomanPSMT"/>
                  </a:rPr>
                  <a:t> </a:t>
                </a:r>
                <a:endParaRPr lang="en-US" sz="1100" smtClean="0">
                  <a:solidFill>
                    <a:srgbClr val="000000"/>
                  </a:solidFill>
                  <a:latin typeface="TimesNewRomanPSMT"/>
                </a:endParaRPr>
              </a:p>
              <a:p>
                <a14:m>
                  <m:oMath xmlns:m="http://schemas.openxmlformats.org/officeDocument/2006/math">
                    <m:r>
                      <a:rPr lang="en-US" sz="2000" i="1">
                        <a:latin typeface="Cambria Math" panose="02040503050406030204" pitchFamily="18" charset="0"/>
                        <a:ea typeface="Cambria Math" panose="02040503050406030204" pitchFamily="18" charset="0"/>
                      </a:rPr>
                      <m:t>⟺ </m:t>
                    </m:r>
                  </m:oMath>
                </a14:m>
                <a:r>
                  <a:rPr lang="en-US" sz="2000" smtClean="0">
                    <a:solidFill>
                      <a:srgbClr val="000000"/>
                    </a:solidFill>
                    <a:latin typeface="TimesNewRomanPSMT"/>
                  </a:rPr>
                  <a:t> x</a:t>
                </a:r>
                <a:r>
                  <a:rPr lang="vi-VN" sz="1100" smtClean="0">
                    <a:solidFill>
                      <a:srgbClr val="000000"/>
                    </a:solidFill>
                    <a:latin typeface="TimesNewRomanPSMT"/>
                  </a:rPr>
                  <a:t>r </a:t>
                </a:r>
                <a:r>
                  <a:rPr lang="vi-VN" sz="2000">
                    <a:solidFill>
                      <a:srgbClr val="000000"/>
                    </a:solidFill>
                    <a:latin typeface="TimesNewRomanPSMT"/>
                  </a:rPr>
                  <a:t>= </a:t>
                </a:r>
                <a:r>
                  <a:rPr lang="en-US" sz="2000" smtClean="0">
                    <a:solidFill>
                      <a:srgbClr val="000000"/>
                    </a:solidFill>
                    <a:latin typeface="TimesNewRomanPSMT"/>
                  </a:rPr>
                  <a:t>X</a:t>
                </a:r>
                <a:r>
                  <a:rPr lang="vi-VN" sz="1100" smtClean="0">
                    <a:solidFill>
                      <a:srgbClr val="000000"/>
                    </a:solidFill>
                    <a:latin typeface="TimesNewRomanPSMT"/>
                  </a:rPr>
                  <a:t>r </a:t>
                </a:r>
                <a:r>
                  <a:rPr lang="vi-VN" sz="2000">
                    <a:solidFill>
                      <a:srgbClr val="000000"/>
                    </a:solidFill>
                    <a:latin typeface="TimesNewRomanPSMT"/>
                  </a:rPr>
                  <a:t>.E</a:t>
                </a:r>
                <a:r>
                  <a:rPr lang="vi-VN" sz="1100">
                    <a:solidFill>
                      <a:srgbClr val="000000"/>
                    </a:solidFill>
                    <a:latin typeface="TimesNewRomanPSMT"/>
                  </a:rPr>
                  <a:t>r </a:t>
                </a:r>
                <a:r>
                  <a:rPr lang="vi-VN" sz="2000">
                    <a:solidFill>
                      <a:srgbClr val="000000"/>
                    </a:solidFill>
                    <a:latin typeface="TimesNewRomanPSMT"/>
                  </a:rPr>
                  <a:t>; </a:t>
                </a:r>
                <a:endParaRPr lang="en-US" sz="2000" smtClean="0">
                  <a:solidFill>
                    <a:srgbClr val="000000"/>
                  </a:solidFill>
                  <a:latin typeface="TimesNewRomanPSMT"/>
                </a:endParaRPr>
              </a:p>
              <a:p>
                <a:r>
                  <a:rPr lang="en-US" sz="2000" smtClean="0">
                    <a:solidFill>
                      <a:srgbClr val="000000"/>
                    </a:solidFill>
                    <a:latin typeface="TimesNewRomanPSMT"/>
                  </a:rPr>
                  <a:t>Vậy:</a:t>
                </a:r>
              </a:p>
              <a:p>
                <a:pPr lvl="1"/>
                <a:r>
                  <a:rPr lang="en-US" sz="2000" smtClean="0">
                    <a:solidFill>
                      <a:srgbClr val="000000"/>
                    </a:solidFill>
                    <a:latin typeface="TimesNewRomanPSMT"/>
                  </a:rPr>
                  <a:t>y</a:t>
                </a:r>
                <a:r>
                  <a:rPr lang="vi-VN" sz="1100" smtClean="0">
                    <a:solidFill>
                      <a:srgbClr val="000000"/>
                    </a:solidFill>
                    <a:latin typeface="TimesNewRomanPSMT"/>
                  </a:rPr>
                  <a:t>r </a:t>
                </a:r>
                <a:r>
                  <a:rPr lang="vi-VN" sz="2000">
                    <a:solidFill>
                      <a:srgbClr val="000000"/>
                    </a:solidFill>
                    <a:latin typeface="TimesNewRomanPSMT"/>
                  </a:rPr>
                  <a:t>= </a:t>
                </a:r>
                <a:r>
                  <a:rPr lang="en-US" sz="2000" smtClean="0">
                    <a:solidFill>
                      <a:srgbClr val="000000"/>
                    </a:solidFill>
                    <a:latin typeface="TimesNewRomanPSMT"/>
                  </a:rPr>
                  <a:t>Y</a:t>
                </a:r>
                <a:r>
                  <a:rPr lang="vi-VN" sz="1100" smtClean="0">
                    <a:solidFill>
                      <a:srgbClr val="000000"/>
                    </a:solidFill>
                    <a:latin typeface="TimesNewRomanPSMT"/>
                  </a:rPr>
                  <a:t>r</a:t>
                </a:r>
                <a:r>
                  <a:rPr lang="vi-VN" sz="2000" smtClean="0">
                    <a:solidFill>
                      <a:srgbClr val="000000"/>
                    </a:solidFill>
                    <a:latin typeface="TimesNewRomanPSMT"/>
                  </a:rPr>
                  <a:t>.E</a:t>
                </a:r>
                <a:r>
                  <a:rPr lang="vi-VN" sz="1100" smtClean="0">
                    <a:solidFill>
                      <a:srgbClr val="000000"/>
                    </a:solidFill>
                    <a:latin typeface="TimesNewRomanPSMT"/>
                  </a:rPr>
                  <a:t>r </a:t>
                </a:r>
                <a:r>
                  <a:rPr lang="vi-VN" sz="2000">
                    <a:solidFill>
                      <a:srgbClr val="000000"/>
                    </a:solidFill>
                    <a:latin typeface="TimesNewRomanPSMT"/>
                  </a:rPr>
                  <a:t>; </a:t>
                </a:r>
                <a:endParaRPr lang="en-US" sz="2000" smtClean="0">
                  <a:solidFill>
                    <a:srgbClr val="000000"/>
                  </a:solidFill>
                  <a:latin typeface="TimesNewRomanPSMT"/>
                </a:endParaRPr>
              </a:p>
              <a:p>
                <a:pPr lvl="1"/>
                <a:r>
                  <a:rPr lang="en-US" sz="2000" smtClean="0">
                    <a:solidFill>
                      <a:srgbClr val="000000"/>
                    </a:solidFill>
                    <a:latin typeface="TimesNewRomanPSMT"/>
                  </a:rPr>
                  <a:t>z</a:t>
                </a:r>
                <a:r>
                  <a:rPr lang="vi-VN" sz="1100" smtClean="0">
                    <a:solidFill>
                      <a:srgbClr val="000000"/>
                    </a:solidFill>
                    <a:latin typeface="TimesNewRomanPSMT"/>
                  </a:rPr>
                  <a:t>r </a:t>
                </a:r>
                <a:r>
                  <a:rPr lang="vi-VN" sz="2000">
                    <a:solidFill>
                      <a:srgbClr val="000000"/>
                    </a:solidFill>
                    <a:latin typeface="TimesNewRomanPSMT"/>
                  </a:rPr>
                  <a:t>= (1- x</a:t>
                </a:r>
                <a:r>
                  <a:rPr lang="vi-VN" sz="1100">
                    <a:solidFill>
                      <a:srgbClr val="000000"/>
                    </a:solidFill>
                    <a:latin typeface="TimesNewRomanPSMT"/>
                  </a:rPr>
                  <a:t>r </a:t>
                </a:r>
                <a:r>
                  <a:rPr lang="vi-VN" sz="2000">
                    <a:solidFill>
                      <a:srgbClr val="000000"/>
                    </a:solidFill>
                    <a:latin typeface="TimesNewRomanPSMT"/>
                  </a:rPr>
                  <a:t>– y</a:t>
                </a:r>
                <a:r>
                  <a:rPr lang="vi-VN" sz="1100">
                    <a:solidFill>
                      <a:srgbClr val="000000"/>
                    </a:solidFill>
                    <a:latin typeface="TimesNewRomanPSMT"/>
                  </a:rPr>
                  <a:t>r </a:t>
                </a:r>
                <a:r>
                  <a:rPr lang="vi-VN" sz="2000">
                    <a:solidFill>
                      <a:srgbClr val="000000"/>
                    </a:solidFill>
                    <a:latin typeface="TimesNewRomanPSMT"/>
                  </a:rPr>
                  <a:t>).</a:t>
                </a:r>
                <a:r>
                  <a:rPr lang="vi-VN" sz="2000" smtClean="0">
                    <a:solidFill>
                      <a:srgbClr val="000000"/>
                    </a:solidFill>
                    <a:latin typeface="TimesNewRomanPSMT"/>
                  </a:rPr>
                  <a:t>E</a:t>
                </a:r>
                <a:r>
                  <a:rPr lang="vi-VN" sz="1100" smtClean="0">
                    <a:solidFill>
                      <a:srgbClr val="000000"/>
                    </a:solidFill>
                    <a:latin typeface="TimesNewRomanPSMT"/>
                  </a:rPr>
                  <a:t>r</a:t>
                </a:r>
                <a:endParaRPr lang="en-US" sz="2000" b="1" i="1"/>
              </a:p>
            </p:txBody>
          </p:sp>
        </mc:Choice>
        <mc:Fallback>
          <p:sp>
            <p:nvSpPr>
              <p:cNvPr id="3" name="Content Placeholder 2">
                <a:extLst>
                  <a:ext uri="{FF2B5EF4-FFF2-40B4-BE49-F238E27FC236}">
                    <a16:creationId xmlns="" xmlns:a16="http://schemas.microsoft.com/office/drawing/2014/main" id="{C3C0199F-A274-44C6-BF37-784A855E6EEA}"/>
                  </a:ext>
                </a:extLst>
              </p:cNvPr>
              <p:cNvSpPr>
                <a:spLocks noGrp="1" noRot="1" noChangeAspect="1" noMove="1" noResize="1" noEditPoints="1" noAdjustHandles="1" noChangeArrowheads="1" noChangeShapeType="1" noTextEdit="1"/>
              </p:cNvSpPr>
              <p:nvPr>
                <p:ph idx="1"/>
              </p:nvPr>
            </p:nvSpPr>
            <p:spPr>
              <a:xfrm>
                <a:off x="765313" y="1550036"/>
                <a:ext cx="11023413" cy="4583478"/>
              </a:xfrm>
              <a:blipFill rotWithShape="0">
                <a:blip r:embed="rId4"/>
                <a:stretch>
                  <a:fillRect l="-498"/>
                </a:stretch>
              </a:blipFill>
            </p:spPr>
            <p:txBody>
              <a:bodyPr/>
              <a:lstStyle/>
              <a:p>
                <a:r>
                  <a:rPr lang="en-US">
                    <a:noFill/>
                  </a:rPr>
                  <a:t> </a:t>
                </a:r>
              </a:p>
            </p:txBody>
          </p:sp>
        </mc:Fallback>
      </mc:AlternateContent>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204861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6.4. </a:t>
            </a:r>
            <a:r>
              <a:rPr lang="en-US" b="1"/>
              <a:t>CHUYỂN ĐỔI GIỮA CÁC </a:t>
            </a:r>
            <a:r>
              <a:rPr lang="en-US" b="1"/>
              <a:t>HỆ </a:t>
            </a:r>
            <a:r>
              <a:rPr lang="en-US" b="1" smtClean="0"/>
              <a:t>MÀU</a:t>
            </a:r>
            <a:endParaRPr lang="en-US" b="1" cap="non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6"/>
                <a:ext cx="11023413" cy="4583478"/>
              </a:xfrm>
            </p:spPr>
            <p:txBody>
              <a:bodyPr>
                <a:noAutofit/>
              </a:bodyPr>
              <a:lstStyle/>
              <a:p>
                <a:pPr lvl="0">
                  <a:lnSpc>
                    <a:spcPct val="150000"/>
                  </a:lnSpc>
                  <a:spcBef>
                    <a:spcPts val="0"/>
                  </a:spcBef>
                </a:pPr>
                <a:r>
                  <a:rPr lang="en-US" sz="2000" b="1" smtClean="0"/>
                  <a:t>6.4.2. </a:t>
                </a:r>
                <a:r>
                  <a:rPr lang="en-US" sz="2000" b="1"/>
                  <a:t>Chuyển </a:t>
                </a:r>
                <a:r>
                  <a:rPr lang="en-US" sz="2000" b="1"/>
                  <a:t>đổi </a:t>
                </a:r>
                <a:r>
                  <a:rPr lang="en-US" sz="2000" b="1" smtClean="0"/>
                  <a:t>RGB - XYZ</a:t>
                </a:r>
                <a:endParaRPr lang="fr-FR" sz="2000" b="1" smtClean="0"/>
              </a:p>
              <a:p>
                <a:pPr/>
                <a14:m>
                  <m:oMath xmlns:m="http://schemas.openxmlformats.org/officeDocument/2006/math">
                    <m:d>
                      <m:dPr>
                        <m:begChr m:val="["/>
                        <m:endChr m:val="]"/>
                        <m:ctrlPr>
                          <a:rPr lang="vi-VN" sz="2000" i="1" smtClean="0">
                            <a:latin typeface="Cambria Math" panose="02040503050406030204" pitchFamily="18" charset="0"/>
                          </a:rPr>
                        </m:ctrlPr>
                      </m:dPr>
                      <m:e>
                        <m:m>
                          <m:mPr>
                            <m:mcs>
                              <m:mc>
                                <m:mcPr>
                                  <m:count m:val="1"/>
                                  <m:mcJc m:val="center"/>
                                </m:mcPr>
                              </m:mc>
                            </m:mcs>
                            <m:ctrlPr>
                              <a:rPr lang="vi-VN" sz="2000" i="1">
                                <a:latin typeface="Cambria Math" panose="02040503050406030204" pitchFamily="18" charset="0"/>
                              </a:rPr>
                            </m:ctrlPr>
                          </m:mPr>
                          <m:mr>
                            <m:e>
                              <m:r>
                                <a:rPr lang="en-US" sz="2000" b="0" i="1" smtClean="0">
                                  <a:latin typeface="Cambria Math" panose="02040503050406030204" pitchFamily="18" charset="0"/>
                                </a:rPr>
                                <m:t>𝑋</m:t>
                              </m:r>
                            </m:e>
                          </m:mr>
                          <m:mr>
                            <m:e>
                              <m:r>
                                <a:rPr lang="en-US" sz="2000" b="0" i="1" smtClean="0">
                                  <a:latin typeface="Cambria Math" panose="02040503050406030204" pitchFamily="18" charset="0"/>
                                </a:rPr>
                                <m:t>𝑌</m:t>
                              </m:r>
                            </m:e>
                          </m:mr>
                          <m:mr>
                            <m:e>
                              <m:r>
                                <a:rPr lang="en-US" sz="2000" b="0" i="1" smtClean="0">
                                  <a:latin typeface="Cambria Math" panose="02040503050406030204" pitchFamily="18" charset="0"/>
                                </a:rPr>
                                <m:t>𝑍</m:t>
                              </m:r>
                            </m:e>
                          </m:mr>
                        </m:m>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3"/>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𝑥</m:t>
                                  </m:r>
                                </m:e>
                                <m:sub>
                                  <m:r>
                                    <a:rPr lang="en-US" sz="2000" i="1">
                                      <a:latin typeface="Cambria Math" panose="02040503050406030204" pitchFamily="18" charset="0"/>
                                    </a:rPr>
                                    <m:t>𝑟</m:t>
                                  </m:r>
                                </m:sub>
                              </m:s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𝑟</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𝑔</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𝑔</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𝑏</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𝑏</m:t>
                                  </m:r>
                                </m:sub>
                              </m:sSub>
                            </m:e>
                          </m:mr>
                          <m:m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𝑟</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𝑟</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𝑔</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𝑔</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𝑏</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𝑏</m:t>
                                  </m:r>
                                </m:sub>
                              </m:sSub>
                            </m:e>
                          </m:mr>
                          <m:mr>
                            <m:e>
                              <m:d>
                                <m:dPr>
                                  <m:ctrlPr>
                                    <a:rPr lang="en-US" sz="2000" i="1" smtClean="0">
                                      <a:latin typeface="Cambria Math" panose="02040503050406030204" pitchFamily="18" charset="0"/>
                                    </a:rPr>
                                  </m:ctrlPr>
                                </m:dPr>
                                <m:e>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𝑥</m:t>
                                      </m:r>
                                    </m:e>
                                    <m:sub>
                                      <m:r>
                                        <a:rPr lang="en-US" sz="2000" i="1">
                                          <a:latin typeface="Cambria Math" panose="02040503050406030204" pitchFamily="18" charset="0"/>
                                        </a:rPr>
                                        <m:t>𝑟</m:t>
                                      </m:r>
                                    </m:sub>
                                  </m:sSub>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𝑟</m:t>
                                      </m:r>
                                    </m:sub>
                                  </m:sSub>
                                </m:e>
                              </m:d>
                            </m:e>
                            <m:e>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𝑔</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𝑔</m:t>
                                      </m:r>
                                    </m:sub>
                                  </m:sSub>
                                </m:e>
                              </m:d>
                            </m:e>
                            <m:e>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𝑏</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𝑏</m:t>
                                      </m:r>
                                    </m:sub>
                                  </m:sSub>
                                </m:e>
                              </m:d>
                            </m:e>
                          </m:mr>
                        </m:m>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𝑅</m:t>
                              </m:r>
                            </m:e>
                          </m:mr>
                          <m:mr>
                            <m:e>
                              <m:r>
                                <a:rPr lang="en-US" sz="2000" i="1">
                                  <a:latin typeface="Cambria Math" panose="02040503050406030204" pitchFamily="18" charset="0"/>
                                </a:rPr>
                                <m:t>𝐺</m:t>
                              </m:r>
                            </m:e>
                          </m:mr>
                          <m:mr>
                            <m:e>
                              <m:r>
                                <a:rPr lang="en-US" sz="2000" i="1">
                                  <a:latin typeface="Cambria Math" panose="02040503050406030204" pitchFamily="18" charset="0"/>
                                </a:rPr>
                                <m:t>𝐵</m:t>
                              </m:r>
                            </m:e>
                          </m:mr>
                        </m:m>
                      </m:e>
                    </m:d>
                  </m:oMath>
                </a14:m>
                <a:endParaRPr lang="en-US" sz="2000" smtClean="0"/>
              </a:p>
              <a:p>
                <a:pPr/>
                <a:r>
                  <a:rPr lang="en-US" sz="2000" smtClean="0"/>
                  <a:t>Ta có điểm trắng:</a:t>
                </a:r>
              </a:p>
              <a:p>
                <a:pPr/>
                <a14:m>
                  <m:oMath xmlns:m="http://schemas.openxmlformats.org/officeDocument/2006/math">
                    <m:d>
                      <m:dPr>
                        <m:begChr m:val="["/>
                        <m:endChr m:val="]"/>
                        <m:ctrlPr>
                          <a:rPr lang="vi-VN" sz="2000" i="1">
                            <a:latin typeface="Cambria Math" panose="02040503050406030204" pitchFamily="18" charset="0"/>
                          </a:rPr>
                        </m:ctrlPr>
                      </m:dPr>
                      <m:e>
                        <m:m>
                          <m:mPr>
                            <m:mcs>
                              <m:mc>
                                <m:mcPr>
                                  <m:count m:val="1"/>
                                  <m:mcJc m:val="center"/>
                                </m:mcPr>
                              </m:mc>
                            </m:mcs>
                            <m:ctrlPr>
                              <a:rPr lang="vi-VN" sz="2000" i="1">
                                <a:latin typeface="Cambria Math" panose="02040503050406030204" pitchFamily="18" charset="0"/>
                              </a:rPr>
                            </m:ctrlPr>
                          </m:mPr>
                          <m:mr>
                            <m:e>
                              <m:sSub>
                                <m:sSubPr>
                                  <m:ctrlPr>
                                    <a:rPr lang="vi-VN" sz="200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𝑤</m:t>
                                  </m:r>
                                </m:sub>
                              </m:sSub>
                            </m:e>
                          </m:mr>
                          <m:mr>
                            <m:e>
                              <m:sSub>
                                <m:sSubPr>
                                  <m:ctrlPr>
                                    <a:rPr lang="vi-VN" sz="2000" i="1">
                                      <a:latin typeface="Cambria Math" panose="02040503050406030204" pitchFamily="18" charset="0"/>
                                    </a:rPr>
                                  </m:ctrlPr>
                                </m:sSubPr>
                                <m:e>
                                  <m:r>
                                    <a:rPr lang="en-US" sz="2000" b="0" i="1" smtClean="0">
                                      <a:latin typeface="Cambria Math" panose="02040503050406030204" pitchFamily="18" charset="0"/>
                                    </a:rPr>
                                    <m:t>𝑌</m:t>
                                  </m:r>
                                </m:e>
                                <m:sub>
                                  <m:r>
                                    <a:rPr lang="en-US" sz="2000" i="1">
                                      <a:latin typeface="Cambria Math" panose="02040503050406030204" pitchFamily="18" charset="0"/>
                                    </a:rPr>
                                    <m:t>𝑤</m:t>
                                  </m:r>
                                </m:sub>
                              </m:sSub>
                            </m:e>
                          </m:mr>
                          <m:mr>
                            <m:e>
                              <m:sSub>
                                <m:sSubPr>
                                  <m:ctrlPr>
                                    <a:rPr lang="vi-VN" sz="2000" i="1">
                                      <a:latin typeface="Cambria Math" panose="02040503050406030204" pitchFamily="18" charset="0"/>
                                    </a:rPr>
                                  </m:ctrlPr>
                                </m:sSubPr>
                                <m:e>
                                  <m:r>
                                    <a:rPr lang="en-US" sz="2000" b="0" i="1" smtClean="0">
                                      <a:latin typeface="Cambria Math" panose="02040503050406030204" pitchFamily="18" charset="0"/>
                                    </a:rPr>
                                    <m:t>𝑍</m:t>
                                  </m:r>
                                </m:e>
                                <m:sub>
                                  <m:r>
                                    <a:rPr lang="en-US" sz="2000" i="1">
                                      <a:latin typeface="Cambria Math" panose="02040503050406030204" pitchFamily="18" charset="0"/>
                                    </a:rPr>
                                    <m:t>𝑤</m:t>
                                  </m:r>
                                </m:sub>
                              </m:sSub>
                            </m:e>
                          </m:mr>
                        </m:m>
                      </m:e>
                    </m:d>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𝑀</m:t>
                        </m:r>
                      </m:e>
                    </m:d>
                    <m:d>
                      <m:dPr>
                        <m:begChr m:val="["/>
                        <m:endChr m:val="]"/>
                        <m:ctrlPr>
                          <a:rPr lang="en-US" sz="2000" b="0" i="1" smtClean="0">
                            <a:latin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mr>
                          <m:mr>
                            <m:e>
                              <m:r>
                                <a:rPr lang="en-US" sz="2000" b="0" i="1" smtClean="0">
                                  <a:latin typeface="Cambria Math" panose="02040503050406030204" pitchFamily="18" charset="0"/>
                                </a:rPr>
                                <m:t>1</m:t>
                              </m:r>
                            </m:e>
                          </m:mr>
                          <m:mr>
                            <m:e>
                              <m:r>
                                <a:rPr lang="en-US" sz="2000" b="0" i="1" smtClean="0">
                                  <a:latin typeface="Cambria Math" panose="02040503050406030204" pitchFamily="18" charset="0"/>
                                </a:rPr>
                                <m:t>1</m:t>
                              </m:r>
                            </m:e>
                          </m:mr>
                        </m:m>
                      </m:e>
                    </m:d>
                  </m:oMath>
                </a14:m>
                <a:endParaRPr lang="en-US" sz="2000" smtClean="0"/>
              </a:p>
              <a:p>
                <a:pPr/>
                <a:r>
                  <a:rPr lang="vi-VN" sz="2000"/>
                  <a:t>Mà ta có theo NTSC: RGB chuẩn (xw, yw, Yw) như sau: x</a:t>
                </a:r>
                <a:r>
                  <a:rPr lang="vi-VN" sz="2000" baseline="-25000"/>
                  <a:t>w</a:t>
                </a:r>
                <a:r>
                  <a:rPr lang="vi-VN" sz="2000"/>
                  <a:t> = 0.31, y</a:t>
                </a:r>
                <a:r>
                  <a:rPr lang="vi-VN" sz="2000" baseline="-25000"/>
                  <a:t>w</a:t>
                </a:r>
                <a:r>
                  <a:rPr lang="vi-VN" sz="2000"/>
                  <a:t> = 0.316 </a:t>
                </a:r>
                <a:r>
                  <a:rPr lang="vi-VN" sz="2000"/>
                  <a:t>và </a:t>
                </a:r>
                <a:r>
                  <a:rPr lang="en-US" sz="2000" smtClean="0"/>
                  <a:t>Y</a:t>
                </a:r>
                <a:r>
                  <a:rPr lang="vi-VN" sz="2000" baseline="-25000" smtClean="0"/>
                  <a:t>w</a:t>
                </a:r>
                <a:r>
                  <a:rPr lang="vi-VN" sz="2000" smtClean="0"/>
                  <a:t> </a:t>
                </a:r>
                <a:r>
                  <a:rPr lang="vi-VN" sz="2000"/>
                  <a:t>=</a:t>
                </a:r>
                <a:r>
                  <a:rPr lang="vi-VN" sz="2000" smtClean="0"/>
                  <a:t>1.0</a:t>
                </a:r>
                <a:endParaRPr lang="en-US" sz="2000"/>
              </a:p>
            </p:txBody>
          </p:sp>
        </mc:Choice>
        <mc:Fallback>
          <p:sp>
            <p:nvSpPr>
              <p:cNvPr id="3" name="Content Placeholder 2">
                <a:extLst>
                  <a:ext uri="{FF2B5EF4-FFF2-40B4-BE49-F238E27FC236}">
                    <a16:creationId xmlns="" xmlns:a16="http://schemas.microsoft.com/office/drawing/2014/main" id="{C3C0199F-A274-44C6-BF37-784A855E6EEA}"/>
                  </a:ext>
                </a:extLst>
              </p:cNvPr>
              <p:cNvSpPr>
                <a:spLocks noGrp="1" noRot="1" noChangeAspect="1" noMove="1" noResize="1" noEditPoints="1" noAdjustHandles="1" noChangeArrowheads="1" noChangeShapeType="1" noTextEdit="1"/>
              </p:cNvSpPr>
              <p:nvPr>
                <p:ph idx="1"/>
              </p:nvPr>
            </p:nvSpPr>
            <p:spPr>
              <a:xfrm>
                <a:off x="765313" y="1550036"/>
                <a:ext cx="11023413" cy="4583478"/>
              </a:xfrm>
              <a:blipFill rotWithShape="0">
                <a:blip r:embed="rId4"/>
                <a:stretch>
                  <a:fillRect l="-498"/>
                </a:stretch>
              </a:blipFill>
            </p:spPr>
            <p:txBody>
              <a:bodyPr/>
              <a:lstStyle/>
              <a:p>
                <a:r>
                  <a:rPr lang="en-US">
                    <a:noFill/>
                  </a:rPr>
                  <a:t> </a:t>
                </a:r>
              </a:p>
            </p:txBody>
          </p:sp>
        </mc:Fallback>
      </mc:AlternateContent>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385826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normAutofit/>
          </a:bodyPr>
          <a:lstStyle/>
          <a:p>
            <a:r>
              <a:rPr lang="en-US" b="1" smtClean="0">
                <a:solidFill>
                  <a:srgbClr val="000000"/>
                </a:solidFill>
                <a:latin typeface="TimesNewRomanPS-BoldMT"/>
              </a:rPr>
              <a:t>6.4. </a:t>
            </a:r>
            <a:r>
              <a:rPr lang="en-US" b="1"/>
              <a:t>CHUYỂN ĐỔI GIỮA CÁC </a:t>
            </a:r>
            <a:r>
              <a:rPr lang="en-US" b="1"/>
              <a:t>HỆ </a:t>
            </a:r>
            <a:r>
              <a:rPr lang="en-US" b="1" smtClean="0"/>
              <a:t>MÀU</a:t>
            </a:r>
            <a:endParaRPr lang="en-US" b="1" cap="non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3" y="1550036"/>
                <a:ext cx="11023413" cy="4583478"/>
              </a:xfrm>
            </p:spPr>
            <p:txBody>
              <a:bodyPr>
                <a:noAutofit/>
              </a:bodyPr>
              <a:lstStyle/>
              <a:p>
                <a:pPr lvl="0">
                  <a:lnSpc>
                    <a:spcPct val="100000"/>
                  </a:lnSpc>
                  <a:spcBef>
                    <a:spcPts val="0"/>
                  </a:spcBef>
                </a:pPr>
                <a:r>
                  <a:rPr lang="en-US" sz="2000" b="1" smtClean="0"/>
                  <a:t>6.4.2. </a:t>
                </a:r>
                <a:r>
                  <a:rPr lang="en-US" sz="2000" b="1"/>
                  <a:t>Chuyển </a:t>
                </a:r>
                <a:r>
                  <a:rPr lang="en-US" sz="2000" b="1"/>
                  <a:t>đổi </a:t>
                </a:r>
                <a:r>
                  <a:rPr lang="en-US" sz="2000" b="1" smtClean="0"/>
                  <a:t>RGB - XYZ</a:t>
                </a:r>
                <a:endParaRPr lang="fr-FR" sz="2000" b="1" smtClean="0"/>
              </a:p>
              <a:p>
                <a:pPr>
                  <a:lnSpc>
                    <a:spcPct val="100000"/>
                  </a:lnSpc>
                </a:pPr>
                <a:r>
                  <a:rPr lang="en-US" sz="2000" smtClean="0"/>
                  <a:t>Ta có:</a:t>
                </a:r>
              </a:p>
              <a:p>
                <a:pPr>
                  <a:lnSpc>
                    <a:spcPct val="10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𝑤</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b="0" i="1" smtClean="0">
                                <a:latin typeface="Cambria Math" panose="02040503050406030204" pitchFamily="18" charset="0"/>
                              </a:rPr>
                              <m:t>𝑌</m:t>
                            </m:r>
                          </m:e>
                          <m:sub>
                            <m:r>
                              <a:rPr lang="en-US" sz="2000" i="1">
                                <a:latin typeface="Cambria Math" panose="02040503050406030204" pitchFamily="18" charset="0"/>
                              </a:rPr>
                              <m:t>𝑤</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𝑤</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𝑌</m:t>
                            </m:r>
                          </m:e>
                          <m:sub>
                            <m:r>
                              <a:rPr lang="en-US" sz="2000" i="1">
                                <a:latin typeface="Cambria Math" panose="02040503050406030204" pitchFamily="18" charset="0"/>
                              </a:rPr>
                              <m:t>𝑤</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𝑍</m:t>
                            </m:r>
                          </m:e>
                          <m:sub>
                            <m:r>
                              <a:rPr lang="en-US" sz="2000" i="1">
                                <a:latin typeface="Cambria Math" panose="02040503050406030204" pitchFamily="18" charset="0"/>
                              </a:rPr>
                              <m:t>𝑤</m:t>
                            </m:r>
                          </m:sub>
                        </m:sSub>
                      </m:den>
                    </m:f>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𝑤</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𝑤</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i="1">
                                <a:latin typeface="Cambria Math" panose="02040503050406030204" pitchFamily="18" charset="0"/>
                              </a:rPr>
                              <m:t>𝑤</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𝑤</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𝑤</m:t>
                            </m:r>
                          </m:sub>
                        </m:sSub>
                      </m:den>
                    </m:f>
                  </m:oMath>
                </a14:m>
                <a:endParaRPr lang="en-US" sz="2000" smtClean="0"/>
              </a:p>
              <a:p>
                <a:pPr>
                  <a:lnSpc>
                    <a:spcPct val="100000"/>
                  </a:lnSpc>
                </a:pP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𝑥</m:t>
                        </m:r>
                      </m:e>
                      <m:sub>
                        <m:r>
                          <a:rPr lang="en-US" sz="2000" i="1">
                            <a:latin typeface="Cambria Math" panose="02040503050406030204" pitchFamily="18" charset="0"/>
                          </a:rPr>
                          <m:t>𝑤</m:t>
                        </m:r>
                      </m:sub>
                    </m:sSub>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b="0" i="1" smtClean="0">
                                <a:latin typeface="Cambria Math" panose="02040503050406030204" pitchFamily="18" charset="0"/>
                              </a:rPr>
                              <m:t>𝑋</m:t>
                            </m:r>
                          </m:e>
                          <m:sub>
                            <m:r>
                              <a:rPr lang="en-US" sz="2000" i="1">
                                <a:latin typeface="Cambria Math" panose="02040503050406030204" pitchFamily="18" charset="0"/>
                              </a:rPr>
                              <m:t>𝑤</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𝑤</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𝑤</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i="1">
                                <a:latin typeface="Cambria Math" panose="02040503050406030204" pitchFamily="18" charset="0"/>
                              </a:rPr>
                              <m:t>𝑤</m:t>
                            </m:r>
                          </m:sub>
                        </m:sSub>
                      </m:den>
                    </m:f>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𝑤</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𝑤</m:t>
                        </m:r>
                      </m:sub>
                    </m:sSub>
                    <m:d>
                      <m:dPr>
                        <m:ctrlPr>
                          <a:rPr lang="en-US" sz="200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𝑤</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𝑤</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i="1">
                                <a:latin typeface="Cambria Math" panose="02040503050406030204" pitchFamily="18" charset="0"/>
                              </a:rPr>
                              <m:t>𝑤</m:t>
                            </m:r>
                          </m:sub>
                        </m:sSub>
                      </m:e>
                    </m:d>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𝑤</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𝑤</m:t>
                        </m:r>
                      </m:sub>
                    </m:sSub>
                    <m:f>
                      <m:fPr>
                        <m:ctrlPr>
                          <a:rPr lang="en-US" sz="200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𝑤</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𝑤</m:t>
                            </m:r>
                          </m:sub>
                        </m:sSub>
                      </m:den>
                    </m:f>
                  </m:oMath>
                </a14:m>
                <a:endParaRPr lang="en-US" sz="2000" smtClean="0"/>
              </a:p>
              <a:p>
                <a:pPr>
                  <a:lnSpc>
                    <a:spcPct val="100000"/>
                  </a:lnSpc>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𝑤</m:t>
                        </m:r>
                      </m:sub>
                    </m:sSub>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𝑥</m:t>
                        </m:r>
                      </m:e>
                      <m:sub>
                        <m:r>
                          <a:rPr lang="en-US" sz="2000" i="1">
                            <a:latin typeface="Cambria Math" panose="02040503050406030204" pitchFamily="18" charset="0"/>
                          </a:rPr>
                          <m:t>𝑤</m:t>
                        </m:r>
                      </m:sub>
                    </m:sSub>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𝑤</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𝑤</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𝑤</m:t>
                            </m:r>
                          </m:sub>
                        </m:sSub>
                      </m:den>
                    </m:f>
                  </m:oMath>
                </a14:m>
                <a:endParaRPr lang="en-US" sz="2000" smtClean="0"/>
              </a:p>
              <a:p>
                <a:pPr>
                  <a:lnSpc>
                    <a:spcPct val="100000"/>
                  </a:lnSpc>
                </a:pPr>
                <a:r>
                  <a:rPr lang="pl-PL" sz="2000"/>
                  <a:t>Ta có R + G + B = W </a:t>
                </a:r>
                <a:r>
                  <a:rPr lang="pl-PL" sz="2000"/>
                  <a:t>nên</a:t>
                </a:r>
                <a:r>
                  <a:rPr lang="pl-PL" sz="2000" smtClean="0"/>
                  <a:t>:</a:t>
                </a:r>
                <a:endParaRPr lang="en-US" sz="2000"/>
              </a:p>
              <a:p>
                <a:pPr>
                  <a:lnSpc>
                    <a:spcPct val="100000"/>
                  </a:lnSpc>
                </a:pPr>
                <a14:m>
                  <m:oMath xmlns:m="http://schemas.openxmlformats.org/officeDocument/2006/math">
                    <m:d>
                      <m:dPr>
                        <m:begChr m:val="["/>
                        <m:endChr m:val="]"/>
                        <m:ctrlPr>
                          <a:rPr lang="vi-VN" sz="2000" i="1">
                            <a:latin typeface="Cambria Math" panose="02040503050406030204" pitchFamily="18" charset="0"/>
                          </a:rPr>
                        </m:ctrlPr>
                      </m:dPr>
                      <m:e>
                        <m:m>
                          <m:mPr>
                            <m:mcs>
                              <m:mc>
                                <m:mcPr>
                                  <m:count m:val="1"/>
                                  <m:mcJc m:val="center"/>
                                </m:mcPr>
                              </m:mc>
                            </m:mcs>
                            <m:ctrlPr>
                              <a:rPr lang="vi-VN" sz="2000" i="1">
                                <a:latin typeface="Cambria Math" panose="02040503050406030204" pitchFamily="18" charset="0"/>
                              </a:rPr>
                            </m:ctrlPr>
                          </m:mPr>
                          <m:mr>
                            <m:e>
                              <m:sSub>
                                <m:sSubPr>
                                  <m:ctrlPr>
                                    <a:rPr lang="vi-VN"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𝑟</m:t>
                                  </m:r>
                                </m:sub>
                              </m:sSub>
                            </m:e>
                          </m:mr>
                          <m:mr>
                            <m:e>
                              <m:sSub>
                                <m:sSubPr>
                                  <m:ctrlPr>
                                    <a:rPr lang="vi-VN" sz="2000" i="1">
                                      <a:latin typeface="Cambria Math" panose="02040503050406030204" pitchFamily="18" charset="0"/>
                                    </a:rPr>
                                  </m:ctrlPr>
                                </m:sSubPr>
                                <m:e>
                                  <m:r>
                                    <a:rPr lang="en-US" sz="2000" i="1">
                                      <a:latin typeface="Cambria Math" panose="02040503050406030204" pitchFamily="18" charset="0"/>
                                    </a:rPr>
                                    <m:t>𝑌</m:t>
                                  </m:r>
                                </m:e>
                                <m:sub>
                                  <m:r>
                                    <a:rPr lang="en-US" sz="2000" b="0" i="1" smtClean="0">
                                      <a:latin typeface="Cambria Math" panose="02040503050406030204" pitchFamily="18" charset="0"/>
                                    </a:rPr>
                                    <m:t>𝑟</m:t>
                                  </m:r>
                                </m:sub>
                              </m:sSub>
                            </m:e>
                          </m:mr>
                          <m:mr>
                            <m:e>
                              <m:sSub>
                                <m:sSubPr>
                                  <m:ctrlPr>
                                    <a:rPr lang="vi-VN" sz="2000" i="1">
                                      <a:latin typeface="Cambria Math" panose="02040503050406030204" pitchFamily="18" charset="0"/>
                                    </a:rPr>
                                  </m:ctrlPr>
                                </m:sSubPr>
                                <m:e>
                                  <m:r>
                                    <a:rPr lang="en-US" sz="2000" i="1">
                                      <a:latin typeface="Cambria Math" panose="02040503050406030204" pitchFamily="18" charset="0"/>
                                    </a:rPr>
                                    <m:t>𝑍</m:t>
                                  </m:r>
                                </m:e>
                                <m:sub>
                                  <m:r>
                                    <a:rPr lang="en-US" sz="2000" b="0" i="1" smtClean="0">
                                      <a:latin typeface="Cambria Math" panose="02040503050406030204" pitchFamily="18" charset="0"/>
                                    </a:rPr>
                                    <m:t>𝑟</m:t>
                                  </m:r>
                                </m:sub>
                              </m:sSub>
                            </m:e>
                          </m:mr>
                        </m:m>
                      </m:e>
                    </m:d>
                    <m:r>
                      <a:rPr lang="en-US" sz="2000" b="0" i="1" smtClean="0">
                        <a:latin typeface="Cambria Math" panose="02040503050406030204" pitchFamily="18" charset="0"/>
                      </a:rPr>
                      <m:t>+</m:t>
                    </m:r>
                    <m:d>
                      <m:dPr>
                        <m:begChr m:val="["/>
                        <m:endChr m:val="]"/>
                        <m:ctrlPr>
                          <a:rPr lang="vi-VN" sz="2000" i="1">
                            <a:latin typeface="Cambria Math" panose="02040503050406030204" pitchFamily="18" charset="0"/>
                          </a:rPr>
                        </m:ctrlPr>
                      </m:dPr>
                      <m:e>
                        <m:m>
                          <m:mPr>
                            <m:mcs>
                              <m:mc>
                                <m:mcPr>
                                  <m:count m:val="1"/>
                                  <m:mcJc m:val="center"/>
                                </m:mcPr>
                              </m:mc>
                            </m:mcs>
                            <m:ctrlPr>
                              <a:rPr lang="vi-VN" sz="2000" i="1">
                                <a:latin typeface="Cambria Math" panose="02040503050406030204" pitchFamily="18" charset="0"/>
                              </a:rPr>
                            </m:ctrlPr>
                          </m:mPr>
                          <m:mr>
                            <m:e>
                              <m:sSub>
                                <m:sSubPr>
                                  <m:ctrlPr>
                                    <a:rPr lang="vi-VN"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𝑔</m:t>
                                  </m:r>
                                </m:sub>
                              </m:sSub>
                            </m:e>
                          </m:mr>
                          <m:mr>
                            <m:e>
                              <m:sSub>
                                <m:sSubPr>
                                  <m:ctrlPr>
                                    <a:rPr lang="vi-VN" sz="2000" i="1">
                                      <a:latin typeface="Cambria Math" panose="02040503050406030204" pitchFamily="18" charset="0"/>
                                    </a:rPr>
                                  </m:ctrlPr>
                                </m:sSubPr>
                                <m:e>
                                  <m:r>
                                    <a:rPr lang="en-US" sz="2000" i="1">
                                      <a:latin typeface="Cambria Math" panose="02040503050406030204" pitchFamily="18" charset="0"/>
                                    </a:rPr>
                                    <m:t>𝑌</m:t>
                                  </m:r>
                                </m:e>
                                <m:sub>
                                  <m:r>
                                    <a:rPr lang="en-US" sz="2000" b="0" i="1" smtClean="0">
                                      <a:latin typeface="Cambria Math" panose="02040503050406030204" pitchFamily="18" charset="0"/>
                                    </a:rPr>
                                    <m:t>𝑔</m:t>
                                  </m:r>
                                </m:sub>
                              </m:sSub>
                            </m:e>
                          </m:mr>
                          <m:mr>
                            <m:e>
                              <m:sSub>
                                <m:sSubPr>
                                  <m:ctrlPr>
                                    <a:rPr lang="vi-VN" sz="2000" i="1">
                                      <a:latin typeface="Cambria Math" panose="02040503050406030204" pitchFamily="18" charset="0"/>
                                    </a:rPr>
                                  </m:ctrlPr>
                                </m:sSubPr>
                                <m:e>
                                  <m:r>
                                    <a:rPr lang="en-US" sz="2000" i="1">
                                      <a:latin typeface="Cambria Math" panose="02040503050406030204" pitchFamily="18" charset="0"/>
                                    </a:rPr>
                                    <m:t>𝑍</m:t>
                                  </m:r>
                                </m:e>
                                <m:sub>
                                  <m:r>
                                    <a:rPr lang="en-US" sz="2000" b="0" i="1" smtClean="0">
                                      <a:latin typeface="Cambria Math" panose="02040503050406030204" pitchFamily="18" charset="0"/>
                                    </a:rPr>
                                    <m:t>𝑔</m:t>
                                  </m:r>
                                </m:sub>
                              </m:sSub>
                            </m:e>
                          </m:mr>
                        </m:m>
                      </m:e>
                    </m:d>
                    <m:r>
                      <a:rPr lang="en-US" sz="2000" b="0" i="1" smtClean="0">
                        <a:latin typeface="Cambria Math" panose="02040503050406030204" pitchFamily="18" charset="0"/>
                      </a:rPr>
                      <m:t>+</m:t>
                    </m:r>
                    <m:d>
                      <m:dPr>
                        <m:begChr m:val="["/>
                        <m:endChr m:val="]"/>
                        <m:ctrlPr>
                          <a:rPr lang="vi-VN" sz="2000" i="1">
                            <a:latin typeface="Cambria Math" panose="02040503050406030204" pitchFamily="18" charset="0"/>
                          </a:rPr>
                        </m:ctrlPr>
                      </m:dPr>
                      <m:e>
                        <m:m>
                          <m:mPr>
                            <m:mcs>
                              <m:mc>
                                <m:mcPr>
                                  <m:count m:val="1"/>
                                  <m:mcJc m:val="center"/>
                                </m:mcPr>
                              </m:mc>
                            </m:mcs>
                            <m:ctrlPr>
                              <a:rPr lang="vi-VN" sz="2000" i="1">
                                <a:latin typeface="Cambria Math" panose="02040503050406030204" pitchFamily="18" charset="0"/>
                              </a:rPr>
                            </m:ctrlPr>
                          </m:mPr>
                          <m:mr>
                            <m:e>
                              <m:sSub>
                                <m:sSubPr>
                                  <m:ctrlPr>
                                    <a:rPr lang="vi-VN"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𝑏</m:t>
                                  </m:r>
                                </m:sub>
                              </m:sSub>
                            </m:e>
                          </m:mr>
                          <m:mr>
                            <m:e>
                              <m:sSub>
                                <m:sSubPr>
                                  <m:ctrlPr>
                                    <a:rPr lang="vi-VN" sz="2000" i="1">
                                      <a:latin typeface="Cambria Math" panose="02040503050406030204" pitchFamily="18" charset="0"/>
                                    </a:rPr>
                                  </m:ctrlPr>
                                </m:sSubPr>
                                <m:e>
                                  <m:r>
                                    <a:rPr lang="en-US" sz="2000" i="1">
                                      <a:latin typeface="Cambria Math" panose="02040503050406030204" pitchFamily="18" charset="0"/>
                                    </a:rPr>
                                    <m:t>𝑌</m:t>
                                  </m:r>
                                </m:e>
                                <m:sub>
                                  <m:r>
                                    <a:rPr lang="en-US" sz="2000" b="0" i="1" smtClean="0">
                                      <a:latin typeface="Cambria Math" panose="02040503050406030204" pitchFamily="18" charset="0"/>
                                    </a:rPr>
                                    <m:t>𝑏</m:t>
                                  </m:r>
                                </m:sub>
                              </m:sSub>
                            </m:e>
                          </m:mr>
                          <m:mr>
                            <m:e>
                              <m:sSub>
                                <m:sSubPr>
                                  <m:ctrlPr>
                                    <a:rPr lang="vi-VN" sz="2000" i="1">
                                      <a:latin typeface="Cambria Math" panose="02040503050406030204" pitchFamily="18" charset="0"/>
                                    </a:rPr>
                                  </m:ctrlPr>
                                </m:sSubPr>
                                <m:e>
                                  <m:r>
                                    <a:rPr lang="en-US" sz="2000" i="1">
                                      <a:latin typeface="Cambria Math" panose="02040503050406030204" pitchFamily="18" charset="0"/>
                                    </a:rPr>
                                    <m:t>𝑍</m:t>
                                  </m:r>
                                </m:e>
                                <m:sub>
                                  <m:r>
                                    <a:rPr lang="en-US" sz="2000" b="0" i="1" smtClean="0">
                                      <a:latin typeface="Cambria Math" panose="02040503050406030204" pitchFamily="18" charset="0"/>
                                    </a:rPr>
                                    <m:t>𝑏</m:t>
                                  </m:r>
                                </m:sub>
                              </m:sSub>
                            </m:e>
                          </m:mr>
                        </m:m>
                      </m:e>
                    </m:d>
                    <m:r>
                      <a:rPr lang="en-US" sz="2000" b="0" i="1" smtClean="0">
                        <a:latin typeface="Cambria Math" panose="02040503050406030204" pitchFamily="18" charset="0"/>
                      </a:rPr>
                      <m:t>=</m:t>
                    </m:r>
                    <m:d>
                      <m:dPr>
                        <m:begChr m:val="["/>
                        <m:endChr m:val="]"/>
                        <m:ctrlPr>
                          <a:rPr lang="vi-VN" sz="2000" i="1">
                            <a:latin typeface="Cambria Math" panose="02040503050406030204" pitchFamily="18" charset="0"/>
                          </a:rPr>
                        </m:ctrlPr>
                      </m:dPr>
                      <m:e>
                        <m:m>
                          <m:mPr>
                            <m:mcs>
                              <m:mc>
                                <m:mcPr>
                                  <m:count m:val="1"/>
                                  <m:mcJc m:val="center"/>
                                </m:mcPr>
                              </m:mc>
                            </m:mcs>
                            <m:ctrlPr>
                              <a:rPr lang="vi-VN" sz="2000" i="1">
                                <a:latin typeface="Cambria Math" panose="02040503050406030204" pitchFamily="18" charset="0"/>
                              </a:rPr>
                            </m:ctrlPr>
                          </m:mPr>
                          <m:mr>
                            <m:e>
                              <m:sSub>
                                <m:sSubPr>
                                  <m:ctrlPr>
                                    <a:rPr lang="vi-VN"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𝑤</m:t>
                                  </m:r>
                                </m:sub>
                              </m:sSub>
                            </m:e>
                          </m:mr>
                          <m:mr>
                            <m:e>
                              <m:sSub>
                                <m:sSubPr>
                                  <m:ctrlPr>
                                    <a:rPr lang="vi-VN"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𝑤</m:t>
                                  </m:r>
                                </m:sub>
                              </m:sSub>
                            </m:e>
                          </m:mr>
                          <m:mr>
                            <m:e>
                              <m:sSub>
                                <m:sSubPr>
                                  <m:ctrlPr>
                                    <a:rPr lang="vi-VN" sz="2000" i="1">
                                      <a:latin typeface="Cambria Math" panose="02040503050406030204" pitchFamily="18" charset="0"/>
                                    </a:rPr>
                                  </m:ctrlPr>
                                </m:sSubPr>
                                <m:e>
                                  <m:r>
                                    <a:rPr lang="en-US" sz="2000" i="1">
                                      <a:latin typeface="Cambria Math" panose="02040503050406030204" pitchFamily="18" charset="0"/>
                                    </a:rPr>
                                    <m:t>𝑍</m:t>
                                  </m:r>
                                </m:e>
                                <m:sub>
                                  <m:r>
                                    <a:rPr lang="en-US" sz="2000" i="1">
                                      <a:latin typeface="Cambria Math" panose="02040503050406030204" pitchFamily="18" charset="0"/>
                                    </a:rPr>
                                    <m:t>𝑤</m:t>
                                  </m:r>
                                </m:sub>
                              </m:sSub>
                            </m:e>
                          </m:mr>
                        </m:m>
                      </m:e>
                    </m:d>
                  </m:oMath>
                </a14:m>
                <a:endParaRPr lang="en-US" sz="2000" smtClean="0"/>
              </a:p>
            </p:txBody>
          </p:sp>
        </mc:Choice>
        <mc:Fallback>
          <p:sp>
            <p:nvSpPr>
              <p:cNvPr id="3" name="Content Placeholder 2">
                <a:extLst>
                  <a:ext uri="{FF2B5EF4-FFF2-40B4-BE49-F238E27FC236}">
                    <a16:creationId xmlns="" xmlns:a16="http://schemas.microsoft.com/office/drawing/2014/main" id="{C3C0199F-A274-44C6-BF37-784A855E6EEA}"/>
                  </a:ext>
                </a:extLst>
              </p:cNvPr>
              <p:cNvSpPr>
                <a:spLocks noGrp="1" noRot="1" noChangeAspect="1" noMove="1" noResize="1" noEditPoints="1" noAdjustHandles="1" noChangeArrowheads="1" noChangeShapeType="1" noTextEdit="1"/>
              </p:cNvSpPr>
              <p:nvPr>
                <p:ph idx="1"/>
              </p:nvPr>
            </p:nvSpPr>
            <p:spPr>
              <a:xfrm>
                <a:off x="765313" y="1550036"/>
                <a:ext cx="11023413" cy="4583478"/>
              </a:xfrm>
              <a:blipFill rotWithShape="0">
                <a:blip r:embed="rId4"/>
                <a:stretch>
                  <a:fillRect l="-498" t="-532"/>
                </a:stretch>
              </a:blipFill>
            </p:spPr>
            <p:txBody>
              <a:bodyPr/>
              <a:lstStyle/>
              <a:p>
                <a:r>
                  <a:rPr lang="en-US">
                    <a:noFill/>
                  </a:rPr>
                  <a:t> </a:t>
                </a:r>
              </a:p>
            </p:txBody>
          </p:sp>
        </mc:Fallback>
      </mc:AlternateContent>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10028262" y="206686"/>
            <a:ext cx="1122450" cy="1122450"/>
          </a:xfrm>
          <a:prstGeom prst="rect">
            <a:avLst/>
          </a:prstGeom>
        </p:spPr>
      </p:pic>
      <mc:AlternateContent xmlns:mc="http://schemas.openxmlformats.org/markup-compatibility/2006">
        <mc:Choice xmlns:a14="http://schemas.microsoft.com/office/drawing/2010/main" Requires="a14">
          <p:sp>
            <p:nvSpPr>
              <p:cNvPr id="5" name="Rectangle 4"/>
              <p:cNvSpPr/>
              <p:nvPr/>
            </p:nvSpPr>
            <p:spPr>
              <a:xfrm>
                <a:off x="986212" y="5729557"/>
                <a:ext cx="4534485" cy="807913"/>
              </a:xfrm>
              <a:prstGeom prst="rect">
                <a:avLst/>
              </a:prstGeom>
            </p:spPr>
            <p:txBody>
              <a:bodyPr wrap="square">
                <a:spAutoFit/>
              </a:bodyPr>
              <a:lstStyle/>
              <a:p>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smtClean="0">
                    <a:solidFill>
                      <a:srgbClr val="000000"/>
                    </a:solidFill>
                    <a:latin typeface="TimesNewRomanPSMT"/>
                  </a:rPr>
                  <a:t> X</a:t>
                </a:r>
                <a:r>
                  <a:rPr lang="en-US" sz="1050" smtClean="0">
                    <a:solidFill>
                      <a:srgbClr val="000000"/>
                    </a:solidFill>
                    <a:latin typeface="TimesNewRomanPSMT"/>
                  </a:rPr>
                  <a:t>w </a:t>
                </a:r>
                <a:r>
                  <a:rPr lang="en-US">
                    <a:solidFill>
                      <a:srgbClr val="000000"/>
                    </a:solidFill>
                    <a:latin typeface="TimesNewRomanPSMT"/>
                  </a:rPr>
                  <a:t>=X</a:t>
                </a:r>
                <a:r>
                  <a:rPr lang="en-US" sz="1050">
                    <a:solidFill>
                      <a:srgbClr val="000000"/>
                    </a:solidFill>
                    <a:latin typeface="TimesNewRomanPSMT"/>
                  </a:rPr>
                  <a:t>r </a:t>
                </a:r>
                <a:r>
                  <a:rPr lang="en-US">
                    <a:solidFill>
                      <a:srgbClr val="000000"/>
                    </a:solidFill>
                    <a:latin typeface="TimesNewRomanPSMT"/>
                  </a:rPr>
                  <a:t>+ X</a:t>
                </a:r>
                <a:r>
                  <a:rPr lang="en-US" sz="1050">
                    <a:solidFill>
                      <a:srgbClr val="000000"/>
                    </a:solidFill>
                    <a:latin typeface="TimesNewRomanPSMT"/>
                  </a:rPr>
                  <a:t>g </a:t>
                </a:r>
                <a:r>
                  <a:rPr lang="en-US">
                    <a:solidFill>
                      <a:srgbClr val="000000"/>
                    </a:solidFill>
                    <a:latin typeface="TimesNewRomanPSMT"/>
                  </a:rPr>
                  <a:t>+ X</a:t>
                </a:r>
                <a:r>
                  <a:rPr lang="en-US" sz="1050">
                    <a:solidFill>
                      <a:srgbClr val="000000"/>
                    </a:solidFill>
                    <a:latin typeface="TimesNewRomanPSMT"/>
                  </a:rPr>
                  <a:t>b </a:t>
                </a:r>
                <a:r>
                  <a:rPr lang="en-US">
                    <a:solidFill>
                      <a:srgbClr val="000000"/>
                    </a:solidFill>
                    <a:latin typeface="TimesNewRomanPSMT"/>
                  </a:rPr>
                  <a:t>= x</a:t>
                </a:r>
                <a:r>
                  <a:rPr lang="en-US" sz="1050">
                    <a:solidFill>
                      <a:srgbClr val="000000"/>
                    </a:solidFill>
                    <a:latin typeface="TimesNewRomanPSMT"/>
                  </a:rPr>
                  <a:t>r</a:t>
                </a:r>
                <a:r>
                  <a:rPr lang="en-US">
                    <a:solidFill>
                      <a:srgbClr val="000000"/>
                    </a:solidFill>
                    <a:latin typeface="TimesNewRomanPSMT"/>
                  </a:rPr>
                  <a:t>E</a:t>
                </a:r>
                <a:r>
                  <a:rPr lang="en-US" sz="1050">
                    <a:solidFill>
                      <a:srgbClr val="000000"/>
                    </a:solidFill>
                    <a:latin typeface="TimesNewRomanPSMT"/>
                  </a:rPr>
                  <a:t>r </a:t>
                </a:r>
                <a:r>
                  <a:rPr lang="en-US">
                    <a:solidFill>
                      <a:srgbClr val="000000"/>
                    </a:solidFill>
                    <a:latin typeface="TimesNewRomanPSMT"/>
                  </a:rPr>
                  <a:t>+ x</a:t>
                </a:r>
                <a:r>
                  <a:rPr lang="en-US" sz="1050">
                    <a:solidFill>
                      <a:srgbClr val="000000"/>
                    </a:solidFill>
                    <a:latin typeface="TimesNewRomanPSMT"/>
                  </a:rPr>
                  <a:t>r</a:t>
                </a:r>
                <a:r>
                  <a:rPr lang="en-US">
                    <a:solidFill>
                      <a:srgbClr val="000000"/>
                    </a:solidFill>
                    <a:latin typeface="TimesNewRomanPSMT"/>
                  </a:rPr>
                  <a:t>E</a:t>
                </a:r>
                <a:r>
                  <a:rPr lang="en-US" sz="1050">
                    <a:solidFill>
                      <a:srgbClr val="000000"/>
                    </a:solidFill>
                    <a:latin typeface="TimesNewRomanPSMT"/>
                  </a:rPr>
                  <a:t>g </a:t>
                </a:r>
                <a:r>
                  <a:rPr lang="en-US">
                    <a:solidFill>
                      <a:srgbClr val="000000"/>
                    </a:solidFill>
                    <a:latin typeface="TimesNewRomanPSMT"/>
                  </a:rPr>
                  <a:t>+ x</a:t>
                </a:r>
                <a:r>
                  <a:rPr lang="en-US" sz="1050">
                    <a:solidFill>
                      <a:srgbClr val="000000"/>
                    </a:solidFill>
                    <a:latin typeface="TimesNewRomanPSMT"/>
                  </a:rPr>
                  <a:t>b</a:t>
                </a:r>
                <a:r>
                  <a:rPr lang="en-US">
                    <a:solidFill>
                      <a:srgbClr val="000000"/>
                    </a:solidFill>
                    <a:latin typeface="TimesNewRomanPSMT"/>
                  </a:rPr>
                  <a:t>E</a:t>
                </a:r>
                <a:r>
                  <a:rPr lang="en-US" sz="1050">
                    <a:solidFill>
                      <a:srgbClr val="000000"/>
                    </a:solidFill>
                    <a:latin typeface="TimesNewRomanPSMT"/>
                  </a:rPr>
                  <a:t>b</a:t>
                </a:r>
                <a:br>
                  <a:rPr lang="en-US" sz="1050">
                    <a:solidFill>
                      <a:srgbClr val="000000"/>
                    </a:solidFill>
                    <a:latin typeface="TimesNewRomanPSMT"/>
                  </a:rPr>
                </a:br>
                <a:r>
                  <a:rPr lang="en-US" sz="1050">
                    <a:solidFill>
                      <a:srgbClr val="000000"/>
                    </a:solidFill>
                    <a:latin typeface="TimesNewRomanPSMT"/>
                  </a:rPr>
                  <a:t/>
                </a:r>
                <a:br>
                  <a:rPr lang="en-US" sz="1050">
                    <a:solidFill>
                      <a:srgbClr val="000000"/>
                    </a:solidFill>
                    <a:latin typeface="TimesNewRomanPSMT"/>
                  </a:rPr>
                </a:br>
                <a:endParaRPr lang="en-US"/>
              </a:p>
            </p:txBody>
          </p:sp>
        </mc:Choice>
        <mc:Fallback>
          <p:sp>
            <p:nvSpPr>
              <p:cNvPr id="5" name="Rectangle 4"/>
              <p:cNvSpPr>
                <a:spLocks noRot="1" noChangeAspect="1" noMove="1" noResize="1" noEditPoints="1" noAdjustHandles="1" noChangeArrowheads="1" noChangeShapeType="1" noTextEdit="1"/>
              </p:cNvSpPr>
              <p:nvPr/>
            </p:nvSpPr>
            <p:spPr>
              <a:xfrm>
                <a:off x="986212" y="5729557"/>
                <a:ext cx="4534485" cy="807913"/>
              </a:xfrm>
              <a:prstGeom prst="rect">
                <a:avLst/>
              </a:prstGeom>
              <a:blipFill rotWithShape="0">
                <a:blip r:embed="rId7"/>
                <a:stretch>
                  <a:fillRect t="-45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5143235" y="4718589"/>
                <a:ext cx="6162969" cy="9727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m>
                            <m:mPr>
                              <m:mcs>
                                <m:mc>
                                  <m:mcPr>
                                    <m:count m:val="1"/>
                                    <m:mcJc m:val="center"/>
                                  </m:mcPr>
                                </m:mc>
                              </m:mcs>
                              <m:ctrlPr>
                                <a:rPr lang="vi-VN" i="1">
                                  <a:latin typeface="Cambria Math" panose="02040503050406030204" pitchFamily="18" charset="0"/>
                                </a:rPr>
                              </m:ctrlPr>
                            </m:mPr>
                            <m:mr>
                              <m:e>
                                <m:r>
                                  <a:rPr lang="en-US" i="1">
                                    <a:latin typeface="Cambria Math" panose="02040503050406030204" pitchFamily="18" charset="0"/>
                                  </a:rPr>
                                  <m:t>𝑋</m:t>
                                </m:r>
                              </m:e>
                            </m:mr>
                            <m:mr>
                              <m:e>
                                <m:r>
                                  <a:rPr lang="en-US" i="1">
                                    <a:latin typeface="Cambria Math" panose="02040503050406030204" pitchFamily="18" charset="0"/>
                                  </a:rPr>
                                  <m:t>𝑌</m:t>
                                </m:r>
                              </m:e>
                            </m:mr>
                            <m:mr>
                              <m:e>
                                <m:r>
                                  <a:rPr lang="en-US" i="1">
                                    <a:latin typeface="Cambria Math" panose="02040503050406030204" pitchFamily="18" charset="0"/>
                                  </a:rPr>
                                  <m:t>𝑍</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𝑔</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𝑟</m:t>
                                    </m:r>
                                  </m:sub>
                                </m:sSub>
                              </m:e>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𝑔</m:t>
                                    </m:r>
                                  </m:sub>
                                </m:sSub>
                              </m:e>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𝑏</m:t>
                                    </m:r>
                                  </m:sub>
                                </m:sSub>
                              </m:e>
                            </m:mr>
                            <m:mr>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𝑟</m:t>
                                        </m:r>
                                      </m:sub>
                                    </m:sSub>
                                  </m:e>
                                </m:d>
                              </m:e>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𝑔</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𝑔</m:t>
                                        </m:r>
                                      </m:sub>
                                    </m:sSub>
                                  </m:e>
                                </m:d>
                              </m:e>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𝑏</m:t>
                                        </m:r>
                                      </m:sub>
                                    </m:sSub>
                                  </m:e>
                                </m:d>
                              </m:e>
                            </m:mr>
                          </m:m>
                        </m:e>
                      </m:d>
                      <m:d>
                        <m:dPr>
                          <m:begChr m:val="["/>
                          <m:endChr m:val="]"/>
                          <m:ctrlPr>
                            <a:rPr lang="vi-VN" i="1">
                              <a:latin typeface="Cambria Math" panose="02040503050406030204" pitchFamily="18" charset="0"/>
                            </a:rPr>
                          </m:ctrlPr>
                        </m:dPr>
                        <m:e>
                          <m:m>
                            <m:mPr>
                              <m:mcs>
                                <m:mc>
                                  <m:mcPr>
                                    <m:count m:val="1"/>
                                    <m:mcJc m:val="center"/>
                                  </m:mcPr>
                                </m:mc>
                              </m:mcs>
                              <m:ctrlPr>
                                <a:rPr lang="vi-VN" i="1">
                                  <a:latin typeface="Cambria Math" panose="02040503050406030204" pitchFamily="18" charset="0"/>
                                </a:rPr>
                              </m:ctrlPr>
                            </m:mPr>
                            <m:mr>
                              <m:e>
                                <m:sSub>
                                  <m:sSubPr>
                                    <m:ctrlPr>
                                      <a:rPr lang="vi-VN"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𝑟</m:t>
                                    </m:r>
                                  </m:sub>
                                </m:sSub>
                              </m:e>
                            </m:mr>
                            <m:mr>
                              <m:e>
                                <m:sSub>
                                  <m:sSubPr>
                                    <m:ctrlPr>
                                      <a:rPr lang="vi-VN"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𝑔</m:t>
                                    </m:r>
                                  </m:sub>
                                </m:sSub>
                              </m:e>
                            </m:mr>
                            <m:mr>
                              <m:e>
                                <m:sSub>
                                  <m:sSubPr>
                                    <m:ctrlPr>
                                      <a:rPr lang="vi-VN"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𝑏</m:t>
                                    </m:r>
                                  </m:sub>
                                </m:sSub>
                              </m:e>
                            </m:mr>
                          </m:m>
                        </m:e>
                      </m:d>
                    </m:oMath>
                  </m:oMathPara>
                </a14:m>
                <a:endParaRPr lang="en-US"/>
              </a:p>
            </p:txBody>
          </p:sp>
        </mc:Choice>
        <mc:Fallback>
          <p:sp>
            <p:nvSpPr>
              <p:cNvPr id="6" name="Rectangle 5"/>
              <p:cNvSpPr>
                <a:spLocks noRot="1" noChangeAspect="1" noMove="1" noResize="1" noEditPoints="1" noAdjustHandles="1" noChangeArrowheads="1" noChangeShapeType="1" noTextEdit="1"/>
              </p:cNvSpPr>
              <p:nvPr/>
            </p:nvSpPr>
            <p:spPr>
              <a:xfrm>
                <a:off x="5143235" y="4718589"/>
                <a:ext cx="6162969" cy="972702"/>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4660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lstStyle/>
          <a:p>
            <a:r>
              <a:rPr lang="en-US" b="1">
                <a:solidFill>
                  <a:srgbClr val="000000"/>
                </a:solidFill>
                <a:latin typeface="TimesNewRomanPS-BoldMT"/>
              </a:rPr>
              <a:t>6.1. ÁNH SÁNG VÀ MÀU </a:t>
            </a:r>
            <a:r>
              <a:rPr lang="en-US" b="1" smtClean="0">
                <a:solidFill>
                  <a:srgbClr val="000000"/>
                </a:solidFill>
                <a:latin typeface="TimesNewRomanPS-BoldMT"/>
              </a:rPr>
              <a:t>SẮC (Tt)</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2" y="1550038"/>
            <a:ext cx="10784263" cy="4335586"/>
          </a:xfrm>
        </p:spPr>
        <p:txBody>
          <a:bodyPr>
            <a:noAutofit/>
          </a:bodyPr>
          <a:lstStyle/>
          <a:p>
            <a:pPr lvl="0">
              <a:lnSpc>
                <a:spcPct val="160000"/>
              </a:lnSpc>
              <a:spcBef>
                <a:spcPts val="0"/>
              </a:spcBef>
            </a:pPr>
            <a:r>
              <a:rPr lang="en-US" sz="2000" b="1" smtClean="0"/>
              <a:t>6.1.2. Yếu tố vật lý</a:t>
            </a:r>
          </a:p>
          <a:p>
            <a:pPr lvl="0" algn="just">
              <a:lnSpc>
                <a:spcPct val="160000"/>
              </a:lnSpc>
              <a:spcBef>
                <a:spcPts val="0"/>
              </a:spcBef>
              <a:buFont typeface="Wingdings" panose="05000000000000000000" pitchFamily="2" charset="2"/>
              <a:buChar char="q"/>
            </a:pPr>
            <a:r>
              <a:rPr lang="en-US" sz="2000" b="1" smtClean="0">
                <a:solidFill>
                  <a:srgbClr val="000000"/>
                </a:solidFill>
                <a:latin typeface="TimesNewRomanPS-BoldMT"/>
              </a:rPr>
              <a:t> </a:t>
            </a:r>
            <a:r>
              <a:rPr lang="en-US" sz="2000" b="1">
                <a:solidFill>
                  <a:srgbClr val="000000"/>
                </a:solidFill>
                <a:latin typeface="TimesNewRomanPS-BoldMT"/>
              </a:rPr>
              <a:t>Màu </a:t>
            </a:r>
            <a:r>
              <a:rPr lang="en-US" sz="2000" b="1" smtClean="0">
                <a:solidFill>
                  <a:srgbClr val="000000"/>
                </a:solidFill>
                <a:latin typeface="TimesNewRomanPS-BoldMT"/>
              </a:rPr>
              <a:t>sắc</a:t>
            </a:r>
            <a:endParaRPr lang="en-US" sz="2000" smtClean="0">
              <a:solidFill>
                <a:srgbClr val="000000"/>
              </a:solidFill>
              <a:latin typeface="TimesNewRomanPS-BoldMT"/>
            </a:endParaRPr>
          </a:p>
          <a:p>
            <a:pPr lvl="0" algn="just">
              <a:lnSpc>
                <a:spcPct val="160000"/>
              </a:lnSpc>
              <a:spcBef>
                <a:spcPts val="0"/>
              </a:spcBef>
              <a:buFont typeface="Wingdings" panose="05000000000000000000" pitchFamily="2" charset="2"/>
              <a:buChar char="q"/>
            </a:pPr>
            <a:r>
              <a:rPr lang="en-US" sz="2000" smtClean="0">
                <a:solidFill>
                  <a:srgbClr val="000000"/>
                </a:solidFill>
                <a:latin typeface="TimesNewRomanPSMT"/>
              </a:rPr>
              <a:t> Isaac </a:t>
            </a:r>
            <a:r>
              <a:rPr lang="en-US" sz="2000">
                <a:solidFill>
                  <a:srgbClr val="000000"/>
                </a:solidFill>
                <a:latin typeface="TimesNewRomanPSMT"/>
              </a:rPr>
              <a:t>Newton - ánh sáng trắng đi qua thấu kính thuỷ tinh sẽ phát tán ra thành phổ các</a:t>
            </a:r>
            <a:br>
              <a:rPr lang="en-US" sz="2000">
                <a:solidFill>
                  <a:srgbClr val="000000"/>
                </a:solidFill>
                <a:latin typeface="TimesNewRomanPSMT"/>
              </a:rPr>
            </a:br>
            <a:r>
              <a:rPr lang="en-US" sz="2000">
                <a:solidFill>
                  <a:srgbClr val="000000"/>
                </a:solidFill>
                <a:latin typeface="TimesNewRomanPSMT"/>
              </a:rPr>
              <a:t>màu cầu </a:t>
            </a:r>
            <a:r>
              <a:rPr lang="en-US" sz="2000" smtClean="0">
                <a:solidFill>
                  <a:srgbClr val="000000"/>
                </a:solidFill>
                <a:latin typeface="TimesNewRomanPSMT"/>
              </a:rPr>
              <a:t>vồng</a:t>
            </a:r>
          </a:p>
          <a:p>
            <a:pPr lvl="0" algn="just">
              <a:lnSpc>
                <a:spcPct val="160000"/>
              </a:lnSpc>
              <a:spcBef>
                <a:spcPts val="0"/>
              </a:spcBef>
              <a:buFont typeface="Wingdings" panose="05000000000000000000" pitchFamily="2" charset="2"/>
              <a:buChar char="q"/>
            </a:pPr>
            <a:r>
              <a:rPr lang="en-US" sz="2000" smtClean="0"/>
              <a:t> </a:t>
            </a:r>
            <a:r>
              <a:rPr lang="vi-VN" sz="2000">
                <a:solidFill>
                  <a:srgbClr val="000000"/>
                </a:solidFill>
                <a:latin typeface="TimesNewRomanPSMT"/>
              </a:rPr>
              <a:t>Ngược lại, thấu kính có thể kết hợp các phổ ánh sáng để tạo thành ánh sáng </a:t>
            </a:r>
            <a:r>
              <a:rPr lang="vi-VN" sz="2000" smtClean="0">
                <a:solidFill>
                  <a:srgbClr val="000000"/>
                </a:solidFill>
                <a:latin typeface="TimesNewRomanPSMT"/>
              </a:rPr>
              <a:t>trắng.</a:t>
            </a:r>
            <a:endParaRPr lang="en-US" sz="2000" smtClean="0">
              <a:solidFill>
                <a:srgbClr val="000000"/>
              </a:solidFill>
              <a:latin typeface="TimesNewRomanPSMT"/>
            </a:endParaRPr>
          </a:p>
          <a:p>
            <a:pPr lvl="1" algn="just">
              <a:lnSpc>
                <a:spcPct val="160000"/>
              </a:lnSpc>
              <a:spcBef>
                <a:spcPts val="0"/>
              </a:spcBef>
              <a:buFont typeface="Wingdings" panose="05000000000000000000" pitchFamily="2" charset="2"/>
              <a:buChar char="q"/>
            </a:pPr>
            <a:r>
              <a:rPr lang="en-US" sz="2000">
                <a:solidFill>
                  <a:srgbClr val="000000"/>
                </a:solidFill>
                <a:latin typeface="TimesNewRomanPSMT"/>
              </a:rPr>
              <a:t> </a:t>
            </a:r>
            <a:r>
              <a:rPr lang="vi-VN" sz="2000" smtClean="0">
                <a:solidFill>
                  <a:srgbClr val="000000"/>
                </a:solidFill>
                <a:latin typeface="TimesNewRomanPSMT"/>
              </a:rPr>
              <a:t>Chùm </a:t>
            </a:r>
            <a:r>
              <a:rPr lang="vi-VN" sz="2000">
                <a:solidFill>
                  <a:srgbClr val="000000"/>
                </a:solidFill>
                <a:latin typeface="TimesNewRomanPSMT"/>
              </a:rPr>
              <a:t>sáng khi phân tách thành phổ màu có liên quan đến phổ năng lượng I(</a:t>
            </a:r>
            <a:r>
              <a:rPr lang="el-GR" sz="2000">
                <a:solidFill>
                  <a:srgbClr val="000000"/>
                </a:solidFill>
                <a:latin typeface="SymbolMT"/>
              </a:rPr>
              <a:t>λ</a:t>
            </a:r>
            <a:r>
              <a:rPr lang="el-GR" sz="2000" smtClean="0">
                <a:solidFill>
                  <a:srgbClr val="000000"/>
                </a:solidFill>
                <a:latin typeface="TimesNewRomanPSMT"/>
              </a:rPr>
              <a:t>).</a:t>
            </a:r>
            <a:endParaRPr lang="en-US" sz="2000" smtClean="0">
              <a:solidFill>
                <a:srgbClr val="000000"/>
              </a:solidFill>
              <a:latin typeface="TimesNewRomanPSMT"/>
            </a:endParaRPr>
          </a:p>
          <a:p>
            <a:pPr lvl="1" algn="just">
              <a:lnSpc>
                <a:spcPct val="160000"/>
              </a:lnSpc>
              <a:spcBef>
                <a:spcPts val="0"/>
              </a:spcBef>
              <a:buFont typeface="Wingdings" panose="05000000000000000000" pitchFamily="2" charset="2"/>
              <a:buChar char="q"/>
            </a:pPr>
            <a:r>
              <a:rPr lang="en-US" sz="2000">
                <a:solidFill>
                  <a:srgbClr val="000000"/>
                </a:solidFill>
                <a:latin typeface="TimesNewRomanPSMT"/>
              </a:rPr>
              <a:t> </a:t>
            </a:r>
            <a:r>
              <a:rPr lang="vi-VN" sz="2000" smtClean="0">
                <a:solidFill>
                  <a:srgbClr val="000000"/>
                </a:solidFill>
                <a:latin typeface="TimesNewRomanPSMT"/>
              </a:rPr>
              <a:t>Phổ </a:t>
            </a:r>
            <a:r>
              <a:rPr lang="vi-VN" sz="2000">
                <a:solidFill>
                  <a:srgbClr val="000000"/>
                </a:solidFill>
                <a:latin typeface="TimesNewRomanPSMT"/>
              </a:rPr>
              <a:t>điện từ đó có bước sóng từ 350 tới 780 nm và màu được đặc trưng bởi c(</a:t>
            </a:r>
            <a:r>
              <a:rPr lang="el-GR" sz="2000">
                <a:solidFill>
                  <a:srgbClr val="000000"/>
                </a:solidFill>
                <a:latin typeface="SymbolMT"/>
              </a:rPr>
              <a:t>λ</a:t>
            </a:r>
            <a:r>
              <a:rPr lang="el-GR" sz="2000" smtClean="0">
                <a:solidFill>
                  <a:srgbClr val="000000"/>
                </a:solidFill>
                <a:latin typeface="TimesNewRomanPSMT"/>
              </a:rPr>
              <a:t>)</a:t>
            </a:r>
            <a:endParaRPr lang="en-US" sz="2000" smtClean="0">
              <a:solidFill>
                <a:srgbClr val="000000"/>
              </a:solidFill>
              <a:latin typeface="TimesNewRomanPSMT"/>
            </a:endParaRPr>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408226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lstStyle/>
          <a:p>
            <a:r>
              <a:rPr lang="en-US" b="1">
                <a:solidFill>
                  <a:srgbClr val="000000"/>
                </a:solidFill>
                <a:latin typeface="TimesNewRomanPS-BoldMT"/>
              </a:rPr>
              <a:t>6.1. ÁNH SÁNG VÀ MÀU </a:t>
            </a:r>
            <a:r>
              <a:rPr lang="en-US" b="1" smtClean="0">
                <a:solidFill>
                  <a:srgbClr val="000000"/>
                </a:solidFill>
                <a:latin typeface="TimesNewRomanPS-BoldMT"/>
              </a:rPr>
              <a:t>SẮC (Tt)</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2" y="1550038"/>
            <a:ext cx="10784263" cy="4335586"/>
          </a:xfrm>
        </p:spPr>
        <p:txBody>
          <a:bodyPr>
            <a:noAutofit/>
          </a:bodyPr>
          <a:lstStyle/>
          <a:p>
            <a:pPr lvl="0">
              <a:lnSpc>
                <a:spcPct val="160000"/>
              </a:lnSpc>
              <a:spcBef>
                <a:spcPts val="0"/>
              </a:spcBef>
            </a:pPr>
            <a:r>
              <a:rPr lang="en-US" sz="2000" b="1" smtClean="0"/>
              <a:t>6.1.3. </a:t>
            </a:r>
            <a:r>
              <a:rPr lang="vi-VN" sz="2000" b="1">
                <a:solidFill>
                  <a:srgbClr val="000000"/>
                </a:solidFill>
                <a:latin typeface="TimesNewRomanPS-BoldMT"/>
              </a:rPr>
              <a:t>Cảm nhận màu sắc của con người (Physiology - Sinh lý - Human Vision</a:t>
            </a:r>
            <a:r>
              <a:rPr lang="vi-VN" sz="2000" b="1" smtClean="0">
                <a:solidFill>
                  <a:srgbClr val="000000"/>
                </a:solidFill>
                <a:latin typeface="TimesNewRomanPS-BoldMT"/>
              </a:rPr>
              <a:t>)</a:t>
            </a:r>
            <a:endParaRPr lang="en-US" sz="2000" b="1" smtClean="0"/>
          </a:p>
          <a:p>
            <a:pPr lvl="0">
              <a:lnSpc>
                <a:spcPct val="160000"/>
              </a:lnSpc>
              <a:spcBef>
                <a:spcPts val="0"/>
              </a:spcBef>
              <a:buFont typeface="Wingdings" panose="05000000000000000000" pitchFamily="2" charset="2"/>
              <a:buChar char="q"/>
            </a:pPr>
            <a:r>
              <a:rPr lang="en-US" sz="2000" b="1" smtClean="0">
                <a:solidFill>
                  <a:srgbClr val="000000"/>
                </a:solidFill>
                <a:latin typeface="TimesNewRomanPS-BoldMT"/>
              </a:rPr>
              <a:t> </a:t>
            </a:r>
            <a:r>
              <a:rPr lang="vi-VN" sz="2000">
                <a:solidFill>
                  <a:srgbClr val="000000"/>
                </a:solidFill>
                <a:latin typeface="TimesNewRomanPSMT"/>
              </a:rPr>
              <a:t>Cấu tạo hệ quan sát của con người gồm 2 loại tế bào cảm thụ - </a:t>
            </a:r>
            <a:r>
              <a:rPr lang="vi-VN" sz="2000" smtClean="0">
                <a:solidFill>
                  <a:srgbClr val="000000"/>
                </a:solidFill>
                <a:latin typeface="TimesNewRomanPSMT"/>
              </a:rPr>
              <a:t>sensors</a:t>
            </a:r>
            <a:endParaRPr lang="en-US" sz="2000" smtClean="0">
              <a:solidFill>
                <a:srgbClr val="000000"/>
              </a:solidFill>
              <a:latin typeface="TimesNewRomanPSMT"/>
            </a:endParaRPr>
          </a:p>
          <a:p>
            <a:pPr lvl="1">
              <a:lnSpc>
                <a:spcPct val="160000"/>
              </a:lnSpc>
              <a:spcBef>
                <a:spcPts val="0"/>
              </a:spcBef>
              <a:buFont typeface="Wingdings" panose="05000000000000000000" pitchFamily="2" charset="2"/>
              <a:buChar char="q"/>
            </a:pPr>
            <a:r>
              <a:rPr lang="en-US" sz="2000" smtClean="0">
                <a:solidFill>
                  <a:srgbClr val="000000"/>
                </a:solidFill>
                <a:latin typeface="TimesNewRomanPSMT"/>
              </a:rPr>
              <a:t> </a:t>
            </a:r>
            <a:r>
              <a:rPr lang="vi-VN" sz="2000" smtClean="0">
                <a:solidFill>
                  <a:srgbClr val="000000"/>
                </a:solidFill>
                <a:latin typeface="TimesNewRomanPSMT"/>
              </a:rPr>
              <a:t>Rods </a:t>
            </a:r>
            <a:r>
              <a:rPr lang="vi-VN" sz="2000">
                <a:solidFill>
                  <a:srgbClr val="000000"/>
                </a:solidFill>
                <a:latin typeface="TimesNewRomanPSMT"/>
              </a:rPr>
              <a:t>(tế bào que): cho cảm nhận cường độ ánh sáng thấp hay trong bóng </a:t>
            </a:r>
            <a:r>
              <a:rPr lang="vi-VN" sz="2000" smtClean="0">
                <a:solidFill>
                  <a:srgbClr val="000000"/>
                </a:solidFill>
                <a:latin typeface="TimesNewRomanPSMT"/>
              </a:rPr>
              <a:t>tối</a:t>
            </a:r>
            <a:endParaRPr lang="en-US" sz="2000" smtClean="0">
              <a:solidFill>
                <a:srgbClr val="000000"/>
              </a:solidFill>
              <a:latin typeface="TimesNewRomanPSMT"/>
            </a:endParaRPr>
          </a:p>
          <a:p>
            <a:pPr lvl="1">
              <a:lnSpc>
                <a:spcPct val="160000"/>
              </a:lnSpc>
              <a:spcBef>
                <a:spcPts val="0"/>
              </a:spcBef>
              <a:buFont typeface="Wingdings" panose="05000000000000000000" pitchFamily="2" charset="2"/>
              <a:buChar char="q"/>
            </a:pPr>
            <a:r>
              <a:rPr lang="en-US" sz="2000" smtClean="0">
                <a:solidFill>
                  <a:srgbClr val="000000"/>
                </a:solidFill>
                <a:latin typeface="TimesNewRomanPSMT"/>
              </a:rPr>
              <a:t> C</a:t>
            </a:r>
            <a:r>
              <a:rPr lang="vi-VN" sz="2000" smtClean="0">
                <a:solidFill>
                  <a:srgbClr val="000000"/>
                </a:solidFill>
                <a:latin typeface="TimesNewRomanPSMT"/>
              </a:rPr>
              <a:t>ones </a:t>
            </a:r>
            <a:r>
              <a:rPr lang="vi-VN" sz="2000">
                <a:solidFill>
                  <a:srgbClr val="000000"/>
                </a:solidFill>
                <a:latin typeface="TimesNewRomanPSMT"/>
              </a:rPr>
              <a:t>- tế bào hình </a:t>
            </a:r>
            <a:r>
              <a:rPr lang="vi-VN" sz="2000" smtClean="0">
                <a:solidFill>
                  <a:srgbClr val="000000"/>
                </a:solidFill>
                <a:latin typeface="TimesNewRomanPSMT"/>
              </a:rPr>
              <a:t>nón</a:t>
            </a:r>
            <a:endParaRPr lang="en-US" sz="2000" smtClean="0">
              <a:solidFill>
                <a:srgbClr val="000000"/>
              </a:solidFill>
              <a:latin typeface="TimesNewRomanPSMT"/>
            </a:endParaRPr>
          </a:p>
          <a:p>
            <a:pPr lvl="0">
              <a:lnSpc>
                <a:spcPct val="160000"/>
              </a:lnSpc>
              <a:spcBef>
                <a:spcPts val="0"/>
              </a:spcBef>
              <a:buFont typeface="Wingdings" panose="05000000000000000000" pitchFamily="2" charset="2"/>
              <a:buChar char="q"/>
            </a:pPr>
            <a:r>
              <a:rPr lang="en-US" sz="2000" i="1">
                <a:solidFill>
                  <a:srgbClr val="000000"/>
                </a:solidFill>
                <a:latin typeface="TimesNewRomanPSMT"/>
              </a:rPr>
              <a:t> </a:t>
            </a:r>
            <a:r>
              <a:rPr lang="vi-VN" sz="2000" i="1" smtClean="0">
                <a:solidFill>
                  <a:srgbClr val="000000"/>
                </a:solidFill>
                <a:latin typeface="TimesNewRomanPS-ItalicMT"/>
              </a:rPr>
              <a:t>Nhạy </a:t>
            </a:r>
            <a:r>
              <a:rPr lang="vi-VN" sz="2000" i="1">
                <a:solidFill>
                  <a:srgbClr val="000000"/>
                </a:solidFill>
                <a:latin typeface="TimesNewRomanPS-ItalicMT"/>
              </a:rPr>
              <a:t>cảm với ánh sáng màu </a:t>
            </a:r>
            <a:r>
              <a:rPr lang="vi-VN" sz="2000" i="1" smtClean="0">
                <a:solidFill>
                  <a:srgbClr val="000000"/>
                </a:solidFill>
                <a:latin typeface="TimesNewRomanPS-ItalicMT"/>
              </a:rPr>
              <a:t>sắc</a:t>
            </a:r>
            <a:endParaRPr lang="en-US" sz="2000" i="1" smtClean="0">
              <a:solidFill>
                <a:srgbClr val="000000"/>
              </a:solidFill>
              <a:latin typeface="TimesNewRomanPS-ItalicMT"/>
            </a:endParaRPr>
          </a:p>
          <a:p>
            <a:pPr lvl="0">
              <a:lnSpc>
                <a:spcPct val="160000"/>
              </a:lnSpc>
              <a:spcBef>
                <a:spcPts val="0"/>
              </a:spcBef>
              <a:buFont typeface="Wingdings" panose="05000000000000000000" pitchFamily="2" charset="2"/>
              <a:buChar char="q"/>
            </a:pPr>
            <a:r>
              <a:rPr lang="vi-VN" sz="2000" i="1" smtClean="0">
                <a:solidFill>
                  <a:srgbClr val="000000"/>
                </a:solidFill>
                <a:latin typeface="TimesNewRomanPS-ItalicMT"/>
              </a:rPr>
              <a:t>Chia </a:t>
            </a:r>
            <a:r>
              <a:rPr lang="vi-VN" sz="2000" i="1">
                <a:solidFill>
                  <a:srgbClr val="000000"/>
                </a:solidFill>
                <a:latin typeface="TimesNewRomanPS-ItalicMT"/>
              </a:rPr>
              <a:t>làm 3 loại nón </a:t>
            </a:r>
            <a:r>
              <a:rPr lang="vi-VN" sz="2000" i="1" smtClean="0">
                <a:solidFill>
                  <a:srgbClr val="000000"/>
                </a:solidFill>
                <a:latin typeface="TimesNewRomanPS-ItalicMT"/>
              </a:rPr>
              <a:t>– cone</a:t>
            </a:r>
            <a:r>
              <a:rPr lang="en-US" sz="2000" i="1" smtClean="0">
                <a:solidFill>
                  <a:srgbClr val="000000"/>
                </a:solidFill>
                <a:latin typeface="TimesNewRomanPS-ItalicMT"/>
              </a:rPr>
              <a:t>. </a:t>
            </a:r>
            <a:r>
              <a:rPr lang="vi-VN" sz="2000" i="1" smtClean="0">
                <a:solidFill>
                  <a:srgbClr val="000000"/>
                </a:solidFill>
                <a:latin typeface="TimesNewRomanPS-ItalicMT"/>
              </a:rPr>
              <a:t>Ba </a:t>
            </a:r>
            <a:r>
              <a:rPr lang="vi-VN" sz="2000" i="1">
                <a:solidFill>
                  <a:srgbClr val="000000"/>
                </a:solidFill>
                <a:latin typeface="TimesNewRomanPS-ItalicMT"/>
              </a:rPr>
              <a:t>loại sẽ có ba giá trị gọi là </a:t>
            </a:r>
            <a:r>
              <a:rPr lang="vi-VN" sz="2000">
                <a:solidFill>
                  <a:srgbClr val="000000"/>
                </a:solidFill>
                <a:latin typeface="TimesNewRomanPSMT"/>
              </a:rPr>
              <a:t>tristimulus values </a:t>
            </a:r>
            <a:r>
              <a:rPr lang="vi-VN" sz="2000" i="1">
                <a:solidFill>
                  <a:srgbClr val="000000"/>
                </a:solidFill>
                <a:latin typeface="TimesNewRomanPS-ItalicMT"/>
              </a:rPr>
              <a:t>cảm nhận tương ứng trên 3 màu cơ </a:t>
            </a:r>
            <a:r>
              <a:rPr lang="vi-VN" sz="2000" i="1" smtClean="0">
                <a:solidFill>
                  <a:srgbClr val="000000"/>
                </a:solidFill>
                <a:latin typeface="TimesNewRomanPS-ItalicMT"/>
              </a:rPr>
              <a:t>bản</a:t>
            </a:r>
            <a:r>
              <a:rPr lang="en-US" sz="2000" i="1" smtClean="0">
                <a:solidFill>
                  <a:srgbClr val="000000"/>
                </a:solidFill>
                <a:latin typeface="TimesNewRomanPS-ItalicMT"/>
              </a:rPr>
              <a:t> </a:t>
            </a:r>
            <a:r>
              <a:rPr lang="vi-VN" sz="2000" i="1" smtClean="0">
                <a:solidFill>
                  <a:srgbClr val="000000"/>
                </a:solidFill>
                <a:latin typeface="TimesNewRomanPS-ItalicMT"/>
              </a:rPr>
              <a:t>và </a:t>
            </a:r>
            <a:r>
              <a:rPr lang="vi-VN" sz="2000" i="1">
                <a:solidFill>
                  <a:srgbClr val="000000"/>
                </a:solidFill>
                <a:latin typeface="TimesNewRomanPS-ItalicMT"/>
              </a:rPr>
              <a:t>gửi đến não những tín hiệu tạo ra cảm nhận về màu sắc </a:t>
            </a:r>
            <a:r>
              <a:rPr lang="vi-VN" sz="2000" i="1" smtClean="0">
                <a:solidFill>
                  <a:srgbClr val="000000"/>
                </a:solidFill>
                <a:latin typeface="TimesNewRomanPS-ItalicMT"/>
              </a:rPr>
              <a:t>S-M-L.</a:t>
            </a:r>
            <a:endParaRPr lang="en-US" sz="2000" i="1" smtClean="0">
              <a:solidFill>
                <a:srgbClr val="000000"/>
              </a:solidFill>
              <a:latin typeface="TimesNewRomanPS-ItalicMT"/>
            </a:endParaRPr>
          </a:p>
          <a:p>
            <a:pPr lvl="0">
              <a:lnSpc>
                <a:spcPct val="160000"/>
              </a:lnSpc>
              <a:spcBef>
                <a:spcPts val="0"/>
              </a:spcBef>
              <a:buFont typeface="Wingdings" panose="05000000000000000000" pitchFamily="2" charset="2"/>
              <a:buChar char="q"/>
            </a:pPr>
            <a:r>
              <a:rPr lang="en-US" sz="2000" i="1">
                <a:solidFill>
                  <a:srgbClr val="000000"/>
                </a:solidFill>
                <a:latin typeface="TimesNewRomanPS-ItalicMT"/>
              </a:rPr>
              <a:t> </a:t>
            </a:r>
            <a:r>
              <a:rPr lang="vi-VN" sz="2000" smtClean="0">
                <a:solidFill>
                  <a:srgbClr val="000000"/>
                </a:solidFill>
                <a:latin typeface="TimesNewRomanPSMT"/>
              </a:rPr>
              <a:t>Ðể </a:t>
            </a:r>
            <a:r>
              <a:rPr lang="vi-VN" sz="2000">
                <a:solidFill>
                  <a:srgbClr val="000000"/>
                </a:solidFill>
                <a:latin typeface="TimesNewRomanPSMT"/>
              </a:rPr>
              <a:t>đạt được </a:t>
            </a:r>
            <a:r>
              <a:rPr lang="vi-VN" sz="2000" smtClean="0">
                <a:solidFill>
                  <a:srgbClr val="000000"/>
                </a:solidFill>
                <a:latin typeface="TimesNewRomanPSMT"/>
              </a:rPr>
              <a:t>cảm </a:t>
            </a:r>
            <a:r>
              <a:rPr lang="vi-VN" sz="2000">
                <a:solidFill>
                  <a:srgbClr val="000000"/>
                </a:solidFill>
                <a:latin typeface="TimesNewRomanPSMT"/>
              </a:rPr>
              <a:t>nhận về một màu bất kỳ ta phải xác định giá trị của 3 đại </a:t>
            </a:r>
            <a:r>
              <a:rPr lang="vi-VN" sz="2000" smtClean="0">
                <a:solidFill>
                  <a:srgbClr val="000000"/>
                </a:solidFill>
                <a:latin typeface="TimesNewRomanPSMT"/>
              </a:rPr>
              <a:t>lượng</a:t>
            </a:r>
            <a:r>
              <a:rPr lang="en-US" sz="2000" smtClean="0">
                <a:solidFill>
                  <a:srgbClr val="000000"/>
                </a:solidFill>
                <a:latin typeface="TimesNewRomanPSMT"/>
              </a:rPr>
              <a:t> </a:t>
            </a:r>
            <a:r>
              <a:rPr lang="vi-VN" sz="2000" smtClean="0">
                <a:solidFill>
                  <a:srgbClr val="000000"/>
                </a:solidFill>
                <a:latin typeface="TimesNewRomanPSMT"/>
              </a:rPr>
              <a:t>này</a:t>
            </a:r>
            <a:endParaRPr lang="en-US" sz="2000" smtClean="0">
              <a:solidFill>
                <a:srgbClr val="000000"/>
              </a:solidFill>
              <a:latin typeface="TimesNewRomanPSMT"/>
            </a:endParaRPr>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218881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lstStyle/>
          <a:p>
            <a:r>
              <a:rPr lang="en-US" b="1">
                <a:solidFill>
                  <a:srgbClr val="000000"/>
                </a:solidFill>
                <a:latin typeface="TimesNewRomanPS-BoldMT"/>
              </a:rPr>
              <a:t>6.1. ÁNH SÁNG VÀ MÀU </a:t>
            </a:r>
            <a:r>
              <a:rPr lang="en-US" b="1" smtClean="0">
                <a:solidFill>
                  <a:srgbClr val="000000"/>
                </a:solidFill>
                <a:latin typeface="TimesNewRomanPS-BoldMT"/>
              </a:rPr>
              <a:t>SẮC (Tt)</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2" y="1550038"/>
            <a:ext cx="10784263" cy="4335586"/>
          </a:xfrm>
        </p:spPr>
        <p:txBody>
          <a:bodyPr>
            <a:noAutofit/>
          </a:bodyPr>
          <a:lstStyle/>
          <a:p>
            <a:pPr lvl="0">
              <a:lnSpc>
                <a:spcPct val="160000"/>
              </a:lnSpc>
              <a:spcBef>
                <a:spcPts val="0"/>
              </a:spcBef>
            </a:pPr>
            <a:r>
              <a:rPr lang="en-US" sz="2000" b="1" smtClean="0"/>
              <a:t>6.1.3. </a:t>
            </a:r>
            <a:r>
              <a:rPr lang="vi-VN" sz="2000" b="1">
                <a:solidFill>
                  <a:srgbClr val="000000"/>
                </a:solidFill>
                <a:latin typeface="TimesNewRomanPS-BoldMT"/>
              </a:rPr>
              <a:t>Cảm nhận màu sắc của con người (Physiology - Sinh lý - Human Vision</a:t>
            </a:r>
            <a:r>
              <a:rPr lang="vi-VN" sz="2000" b="1" smtClean="0">
                <a:solidFill>
                  <a:srgbClr val="000000"/>
                </a:solidFill>
                <a:latin typeface="TimesNewRomanPS-BoldMT"/>
              </a:rPr>
              <a:t>)</a:t>
            </a:r>
            <a:endParaRPr lang="en-US" sz="2000" b="1" smtClean="0"/>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0028262" y="206686"/>
            <a:ext cx="1122450" cy="1122450"/>
          </a:xfrm>
          <a:prstGeom prst="rect">
            <a:avLst/>
          </a:prstGeom>
        </p:spPr>
      </p:pic>
      <p:pic>
        <p:nvPicPr>
          <p:cNvPr id="1026" name="Picture 2" descr="http://jieh.vn/uploads/88287_image0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5347" y="2074655"/>
            <a:ext cx="3810000" cy="28956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910809" y="5191158"/>
            <a:ext cx="2234907" cy="400110"/>
          </a:xfrm>
          <a:prstGeom prst="rect">
            <a:avLst/>
          </a:prstGeom>
        </p:spPr>
        <p:txBody>
          <a:bodyPr wrap="none">
            <a:spAutoFit/>
          </a:bodyPr>
          <a:lstStyle/>
          <a:p>
            <a:pPr algn="just"/>
            <a:r>
              <a:rPr lang="en-US" sz="2000" i="1">
                <a:solidFill>
                  <a:srgbClr val="000000"/>
                </a:solidFill>
                <a:latin typeface="TimesNewRomanPS-ItalicMT"/>
                <a:cs typeface="Arial" panose="020B0604020202020204" pitchFamily="34" charset="0"/>
              </a:rPr>
              <a:t>Cấu tạo bên trong</a:t>
            </a:r>
          </a:p>
        </p:txBody>
      </p:sp>
      <p:sp>
        <p:nvSpPr>
          <p:cNvPr id="8" name="Rectangle 7"/>
          <p:cNvSpPr/>
          <p:nvPr/>
        </p:nvSpPr>
        <p:spPr>
          <a:xfrm>
            <a:off x="685588" y="2093341"/>
            <a:ext cx="7164184" cy="3323987"/>
          </a:xfrm>
          <a:prstGeom prst="rect">
            <a:avLst/>
          </a:prstGeom>
        </p:spPr>
        <p:txBody>
          <a:bodyPr wrap="square">
            <a:spAutoFit/>
          </a:bodyPr>
          <a:lstStyle/>
          <a:p>
            <a:pPr algn="just">
              <a:lnSpc>
                <a:spcPct val="150000"/>
              </a:lnSpc>
            </a:pPr>
            <a:r>
              <a:rPr lang="vi-VN" sz="2000">
                <a:solidFill>
                  <a:srgbClr val="000000"/>
                </a:solidFill>
                <a:latin typeface="TimesNewRomanPSMT"/>
                <a:cs typeface="Arial" panose="020B0604020202020204" pitchFamily="34" charset="0"/>
              </a:rPr>
              <a:t>Mắt có hệ “thấu kính” bao gồm giác mạc và thủy tinh thể. Ánh sáng sau khi được khúc xạ qua giác mạc và thủy tinh thể sẽ hội tụ trên võng mạc của mắt. Tại đây tín hiệu ánh sáng sẽ được các tế bào cảm thụ ánh sáng trên võng mạc chuyển thành tín hiệu thần kinh. Sau đó, tín hiệu đó được truyền đến não thông qua hệ thần kinh thị giác và được xác nhận là hình ảnh tại não bộ.</a:t>
            </a:r>
            <a:endParaRPr lang="en-US" sz="2000">
              <a:solidFill>
                <a:srgbClr val="000000"/>
              </a:solidFill>
              <a:latin typeface="TimesNewRomanPSMT"/>
              <a:cs typeface="Arial" panose="020B0604020202020204" pitchFamily="34" charset="0"/>
            </a:endParaRPr>
          </a:p>
        </p:txBody>
      </p:sp>
    </p:spTree>
    <p:extLst>
      <p:ext uri="{BB962C8B-B14F-4D97-AF65-F5344CB8AC3E}">
        <p14:creationId xmlns:p14="http://schemas.microsoft.com/office/powerpoint/2010/main" val="218393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lstStyle/>
          <a:p>
            <a:r>
              <a:rPr lang="en-US" b="1">
                <a:solidFill>
                  <a:srgbClr val="000000"/>
                </a:solidFill>
                <a:latin typeface="TimesNewRomanPS-BoldMT"/>
              </a:rPr>
              <a:t>6.1. ÁNH SÁNG VÀ MÀU </a:t>
            </a:r>
            <a:r>
              <a:rPr lang="en-US" b="1" smtClean="0">
                <a:solidFill>
                  <a:srgbClr val="000000"/>
                </a:solidFill>
                <a:latin typeface="TimesNewRomanPS-BoldMT"/>
              </a:rPr>
              <a:t>SẮC (Tt)</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2" y="1550038"/>
            <a:ext cx="10784263" cy="4335586"/>
          </a:xfrm>
        </p:spPr>
        <p:txBody>
          <a:bodyPr>
            <a:noAutofit/>
          </a:bodyPr>
          <a:lstStyle/>
          <a:p>
            <a:pPr lvl="0">
              <a:lnSpc>
                <a:spcPct val="160000"/>
              </a:lnSpc>
              <a:spcBef>
                <a:spcPts val="0"/>
              </a:spcBef>
            </a:pPr>
            <a:r>
              <a:rPr lang="en-US" sz="2000" b="1" smtClean="0"/>
              <a:t>6.1.3. </a:t>
            </a:r>
            <a:r>
              <a:rPr lang="vi-VN" sz="2000" b="1">
                <a:solidFill>
                  <a:srgbClr val="000000"/>
                </a:solidFill>
                <a:latin typeface="TimesNewRomanPS-BoldMT"/>
              </a:rPr>
              <a:t>Cảm nhận màu sắc của con người (Physiology - Sinh lý - Human Vision</a:t>
            </a:r>
            <a:r>
              <a:rPr lang="vi-VN" sz="2000" b="1" smtClean="0">
                <a:solidFill>
                  <a:srgbClr val="000000"/>
                </a:solidFill>
                <a:latin typeface="TimesNewRomanPS-BoldMT"/>
              </a:rPr>
              <a:t>)</a:t>
            </a:r>
            <a:endParaRPr lang="en-US" sz="2000" b="1" smtClean="0"/>
          </a:p>
          <a:p>
            <a:pPr lvl="0">
              <a:lnSpc>
                <a:spcPct val="160000"/>
              </a:lnSpc>
              <a:spcBef>
                <a:spcPts val="0"/>
              </a:spcBef>
              <a:buFont typeface="Wingdings" panose="05000000000000000000" pitchFamily="2" charset="2"/>
              <a:buChar char="q"/>
            </a:pPr>
            <a:r>
              <a:rPr lang="en-US" sz="2000" b="1" smtClean="0">
                <a:solidFill>
                  <a:srgbClr val="000000"/>
                </a:solidFill>
                <a:latin typeface="TimesNewRomanPS-BoldMT"/>
              </a:rPr>
              <a:t> </a:t>
            </a:r>
            <a:r>
              <a:rPr lang="vi-VN" sz="2000">
                <a:solidFill>
                  <a:srgbClr val="000000"/>
                </a:solidFill>
                <a:latin typeface="TimesNewRomanPSMT"/>
              </a:rPr>
              <a:t>Ba loại tế bào nón sẽ có độ nhạy cảm với 3 màu và các bước sóng khác nhau như</a:t>
            </a:r>
            <a:r>
              <a:rPr lang="vi-VN" sz="2000" smtClean="0">
                <a:solidFill>
                  <a:srgbClr val="000000"/>
                </a:solidFill>
                <a:latin typeface="TimesNewRomanPSMT"/>
              </a:rPr>
              <a:t>:</a:t>
            </a:r>
            <a:endParaRPr lang="en-US" sz="2000" smtClean="0">
              <a:solidFill>
                <a:srgbClr val="000000"/>
              </a:solidFill>
              <a:latin typeface="TimesNewRomanPSMT"/>
            </a:endParaRPr>
          </a:p>
          <a:p>
            <a:pPr lvl="1">
              <a:lnSpc>
                <a:spcPct val="160000"/>
              </a:lnSpc>
              <a:spcBef>
                <a:spcPts val="0"/>
              </a:spcBef>
              <a:buFont typeface="Wingdings" panose="05000000000000000000" pitchFamily="2" charset="2"/>
              <a:buChar char="q"/>
            </a:pPr>
            <a:r>
              <a:rPr lang="en-US" sz="2000">
                <a:solidFill>
                  <a:srgbClr val="000000"/>
                </a:solidFill>
                <a:latin typeface="TimesNewRomanPSMT"/>
              </a:rPr>
              <a:t> </a:t>
            </a:r>
            <a:r>
              <a:rPr lang="vi-VN" sz="2000">
                <a:solidFill>
                  <a:srgbClr val="000000"/>
                </a:solidFill>
                <a:latin typeface="TimesNewRomanPSMT"/>
              </a:rPr>
              <a:t>L or R, hầu như nhạy cảm với ánh sáng đỏ (610 </a:t>
            </a:r>
            <a:r>
              <a:rPr lang="vi-VN" sz="2000" smtClean="0">
                <a:solidFill>
                  <a:srgbClr val="000000"/>
                </a:solidFill>
                <a:latin typeface="TimesNewRomanPSMT"/>
              </a:rPr>
              <a:t>nm)</a:t>
            </a:r>
            <a:endParaRPr lang="en-US" sz="2000" smtClean="0">
              <a:solidFill>
                <a:srgbClr val="000000"/>
              </a:solidFill>
              <a:latin typeface="TimesNewRomanPSMT"/>
            </a:endParaRPr>
          </a:p>
          <a:p>
            <a:pPr lvl="1">
              <a:lnSpc>
                <a:spcPct val="160000"/>
              </a:lnSpc>
              <a:spcBef>
                <a:spcPts val="0"/>
              </a:spcBef>
              <a:buFont typeface="Wingdings" panose="05000000000000000000" pitchFamily="2" charset="2"/>
              <a:buChar char="q"/>
            </a:pPr>
            <a:r>
              <a:rPr lang="en-US" sz="2000">
                <a:solidFill>
                  <a:srgbClr val="000000"/>
                </a:solidFill>
                <a:latin typeface="TimesNewRomanPSMT"/>
              </a:rPr>
              <a:t> </a:t>
            </a:r>
            <a:r>
              <a:rPr lang="vi-VN" sz="2000" smtClean="0">
                <a:solidFill>
                  <a:srgbClr val="000000"/>
                </a:solidFill>
                <a:latin typeface="TimesNewRomanPSMT"/>
              </a:rPr>
              <a:t>M </a:t>
            </a:r>
            <a:r>
              <a:rPr lang="vi-VN" sz="2000">
                <a:solidFill>
                  <a:srgbClr val="000000"/>
                </a:solidFill>
                <a:latin typeface="TimesNewRomanPSMT"/>
              </a:rPr>
              <a:t>or G, nhạy cảm với ánh sáng lục (560 </a:t>
            </a:r>
            <a:r>
              <a:rPr lang="vi-VN" sz="2000" smtClean="0">
                <a:solidFill>
                  <a:srgbClr val="000000"/>
                </a:solidFill>
                <a:latin typeface="TimesNewRomanPSMT"/>
              </a:rPr>
              <a:t>nm)</a:t>
            </a:r>
            <a:endParaRPr lang="en-US" sz="2000" smtClean="0">
              <a:solidFill>
                <a:srgbClr val="000000"/>
              </a:solidFill>
              <a:latin typeface="TimesNewRomanPSMT"/>
            </a:endParaRPr>
          </a:p>
          <a:p>
            <a:pPr lvl="1">
              <a:lnSpc>
                <a:spcPct val="160000"/>
              </a:lnSpc>
              <a:spcBef>
                <a:spcPts val="0"/>
              </a:spcBef>
              <a:buFont typeface="Wingdings" panose="05000000000000000000" pitchFamily="2" charset="2"/>
              <a:buChar char="q"/>
            </a:pPr>
            <a:r>
              <a:rPr lang="en-US" sz="2000">
                <a:solidFill>
                  <a:srgbClr val="000000"/>
                </a:solidFill>
                <a:latin typeface="TimesNewRomanPSMT"/>
              </a:rPr>
              <a:t> </a:t>
            </a:r>
            <a:r>
              <a:rPr lang="vi-VN" sz="2000" smtClean="0">
                <a:solidFill>
                  <a:srgbClr val="000000"/>
                </a:solidFill>
                <a:latin typeface="TimesNewRomanPSMT"/>
              </a:rPr>
              <a:t>S </a:t>
            </a:r>
            <a:r>
              <a:rPr lang="vi-VN" sz="2000">
                <a:solidFill>
                  <a:srgbClr val="000000"/>
                </a:solidFill>
                <a:latin typeface="TimesNewRomanPSMT"/>
              </a:rPr>
              <a:t>or B, nhạy cảm với ánh lam (430 </a:t>
            </a:r>
            <a:r>
              <a:rPr lang="vi-VN" sz="2000" smtClean="0">
                <a:solidFill>
                  <a:srgbClr val="000000"/>
                </a:solidFill>
                <a:latin typeface="TimesNewRomanPSMT"/>
              </a:rPr>
              <a:t>nm)</a:t>
            </a:r>
            <a:endParaRPr lang="en-US" sz="2000" smtClean="0">
              <a:solidFill>
                <a:srgbClr val="000000"/>
              </a:solidFill>
              <a:latin typeface="TimesNewRomanPSMT"/>
            </a:endParaRPr>
          </a:p>
          <a:p>
            <a:pPr lvl="0">
              <a:lnSpc>
                <a:spcPct val="160000"/>
              </a:lnSpc>
              <a:spcBef>
                <a:spcPts val="0"/>
              </a:spcBef>
              <a:buFont typeface="Wingdings" panose="05000000000000000000" pitchFamily="2" charset="2"/>
              <a:buChar char="q"/>
            </a:pPr>
            <a:r>
              <a:rPr lang="en-US" sz="2000">
                <a:solidFill>
                  <a:srgbClr val="000000"/>
                </a:solidFill>
                <a:latin typeface="TimesNewRomanPSMT"/>
              </a:rPr>
              <a:t> </a:t>
            </a:r>
            <a:r>
              <a:rPr lang="vi-VN" sz="2000" smtClean="0">
                <a:solidFill>
                  <a:srgbClr val="000000"/>
                </a:solidFill>
                <a:latin typeface="TimesNewRomanPSMT"/>
              </a:rPr>
              <a:t>Vậy </a:t>
            </a:r>
            <a:r>
              <a:rPr lang="vi-VN" sz="2000">
                <a:solidFill>
                  <a:srgbClr val="000000"/>
                </a:solidFill>
                <a:latin typeface="TimesNewRomanPSMT"/>
              </a:rPr>
              <a:t>ta có người bị mù màu chẳng qua là mất tế bào </a:t>
            </a:r>
            <a:r>
              <a:rPr lang="vi-VN" sz="2000" smtClean="0">
                <a:solidFill>
                  <a:srgbClr val="000000"/>
                </a:solidFill>
                <a:latin typeface="TimesNewRomanPSMT"/>
              </a:rPr>
              <a:t>nón</a:t>
            </a:r>
            <a:r>
              <a:rPr lang="en-US" sz="2000" smtClean="0">
                <a:solidFill>
                  <a:srgbClr val="000000"/>
                </a:solidFill>
                <a:latin typeface="TimesNewRomanPSMT"/>
              </a:rPr>
              <a:t>. </a:t>
            </a:r>
            <a:r>
              <a:rPr lang="vi-VN" sz="2000" smtClean="0">
                <a:solidFill>
                  <a:srgbClr val="000000"/>
                </a:solidFill>
                <a:latin typeface="TimesNewRomanPSMT"/>
              </a:rPr>
              <a:t>S:M:L </a:t>
            </a:r>
            <a:r>
              <a:rPr lang="vi-VN" sz="2000">
                <a:solidFill>
                  <a:srgbClr val="000000"/>
                </a:solidFill>
                <a:latin typeface="TimesNewRomanPSMT"/>
              </a:rPr>
              <a:t>tỷ lệ = 1:20:40 </a:t>
            </a:r>
            <a:r>
              <a:rPr lang="vi-VN" sz="2000">
                <a:solidFill>
                  <a:srgbClr val="000000"/>
                </a:solidFill>
                <a:latin typeface="SymbolMT"/>
              </a:rPr>
              <a:t>⇒ </a:t>
            </a:r>
            <a:r>
              <a:rPr lang="vi-VN" sz="2000">
                <a:solidFill>
                  <a:srgbClr val="000000"/>
                </a:solidFill>
                <a:latin typeface="TimesNewRomanPSMT"/>
              </a:rPr>
              <a:t>từ đó ta thấy con người nhạy cảm với màu đỏ hơn là màu </a:t>
            </a:r>
            <a:r>
              <a:rPr lang="vi-VN" sz="2000" smtClean="0">
                <a:solidFill>
                  <a:srgbClr val="000000"/>
                </a:solidFill>
                <a:latin typeface="TimesNewRomanPSMT"/>
              </a:rPr>
              <a:t>xanh</a:t>
            </a:r>
            <a:r>
              <a:rPr lang="en-US" sz="2000" smtClean="0">
                <a:solidFill>
                  <a:srgbClr val="000000"/>
                </a:solidFill>
                <a:latin typeface="TimesNewRomanPSMT"/>
              </a:rPr>
              <a:t> </a:t>
            </a:r>
            <a:r>
              <a:rPr lang="vi-VN" sz="2000" smtClean="0">
                <a:solidFill>
                  <a:srgbClr val="000000"/>
                </a:solidFill>
                <a:latin typeface="TimesNewRomanPSMT"/>
              </a:rPr>
              <a:t>lam</a:t>
            </a:r>
            <a:r>
              <a:rPr lang="vi-VN" sz="2000">
                <a:solidFill>
                  <a:srgbClr val="000000"/>
                </a:solidFill>
                <a:latin typeface="TimesNewRomanPSMT"/>
              </a:rPr>
              <a:t>.</a:t>
            </a:r>
            <a:r>
              <a:rPr lang="vi-VN" sz="2000">
                <a:solidFill>
                  <a:srgbClr val="000000"/>
                </a:solidFill>
                <a:latin typeface=".VnTime"/>
              </a:rPr>
              <a:t/>
            </a:r>
            <a:br>
              <a:rPr lang="vi-VN" sz="2000">
                <a:solidFill>
                  <a:srgbClr val="000000"/>
                </a:solidFill>
                <a:latin typeface=".VnTime"/>
              </a:rPr>
            </a:br>
            <a:endParaRPr lang="en-US" sz="2000" smtClean="0">
              <a:solidFill>
                <a:srgbClr val="000000"/>
              </a:solidFill>
              <a:latin typeface="TimesNewRomanPSMT"/>
            </a:endParaRPr>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86954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986212" y="804518"/>
            <a:ext cx="9603275" cy="1049235"/>
          </a:xfrm>
        </p:spPr>
        <p:txBody>
          <a:bodyPr/>
          <a:lstStyle/>
          <a:p>
            <a:r>
              <a:rPr lang="en-US" b="1">
                <a:solidFill>
                  <a:srgbClr val="000000"/>
                </a:solidFill>
                <a:latin typeface="TimesNewRomanPS-BoldMT"/>
              </a:rPr>
              <a:t>6.1. ÁNH SÁNG VÀ MÀU </a:t>
            </a:r>
            <a:r>
              <a:rPr lang="en-US" b="1" smtClean="0">
                <a:solidFill>
                  <a:srgbClr val="000000"/>
                </a:solidFill>
                <a:latin typeface="TimesNewRomanPS-BoldMT"/>
              </a:rPr>
              <a:t>SẮC (Tt)</a:t>
            </a:r>
            <a:endParaRPr lang="en-US" b="1" cap="none" dirty="0"/>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765312" y="1550038"/>
            <a:ext cx="10784263" cy="4335586"/>
          </a:xfrm>
        </p:spPr>
        <p:txBody>
          <a:bodyPr>
            <a:noAutofit/>
          </a:bodyPr>
          <a:lstStyle/>
          <a:p>
            <a:pPr lvl="0">
              <a:lnSpc>
                <a:spcPct val="160000"/>
              </a:lnSpc>
              <a:spcBef>
                <a:spcPts val="0"/>
              </a:spcBef>
            </a:pPr>
            <a:r>
              <a:rPr lang="en-US" sz="2000" b="1" smtClean="0"/>
              <a:t>6.1.3. </a:t>
            </a:r>
            <a:r>
              <a:rPr lang="vi-VN" sz="2000" b="1">
                <a:solidFill>
                  <a:srgbClr val="000000"/>
                </a:solidFill>
                <a:latin typeface="TimesNewRomanPS-BoldMT"/>
              </a:rPr>
              <a:t>Cảm nhận màu sắc của con người (Physiology - Sinh lý - Human Vision</a:t>
            </a:r>
            <a:r>
              <a:rPr lang="vi-VN" sz="2000" b="1" smtClean="0">
                <a:solidFill>
                  <a:srgbClr val="000000"/>
                </a:solidFill>
                <a:latin typeface="TimesNewRomanPS-BoldMT"/>
              </a:rPr>
              <a:t>)</a:t>
            </a:r>
            <a:endParaRPr lang="en-US" sz="2000" b="1" smtClean="0"/>
          </a:p>
          <a:p>
            <a:pPr lvl="0">
              <a:lnSpc>
                <a:spcPct val="160000"/>
              </a:lnSpc>
              <a:spcBef>
                <a:spcPts val="0"/>
              </a:spcBef>
              <a:buFont typeface="Wingdings" panose="05000000000000000000" pitchFamily="2" charset="2"/>
              <a:buChar char="q"/>
            </a:pPr>
            <a:r>
              <a:rPr lang="en-US" sz="2000" b="1" smtClean="0">
                <a:solidFill>
                  <a:srgbClr val="000000"/>
                </a:solidFill>
                <a:latin typeface="TimesNewRomanPS-BoldMT"/>
              </a:rPr>
              <a:t> </a:t>
            </a:r>
            <a:r>
              <a:rPr lang="vi-VN" sz="2000">
                <a:solidFill>
                  <a:srgbClr val="000000"/>
                </a:solidFill>
                <a:latin typeface="TimesNewRomanPSMT"/>
              </a:rPr>
              <a:t>Nó không chỉ đơn giản </a:t>
            </a:r>
            <a:r>
              <a:rPr lang="vi-VN" sz="2000" smtClean="0">
                <a:solidFill>
                  <a:srgbClr val="000000"/>
                </a:solidFill>
                <a:latin typeface="TimesNewRomanPSMT"/>
              </a:rPr>
              <a:t>là</a:t>
            </a:r>
            <a:r>
              <a:rPr lang="en-US" sz="2000" smtClean="0">
                <a:solidFill>
                  <a:srgbClr val="000000"/>
                </a:solidFill>
                <a:latin typeface="TimesNewRomanPSMT"/>
              </a:rPr>
              <a:t> </a:t>
            </a:r>
            <a:r>
              <a:rPr lang="vi-VN" sz="2000" smtClean="0">
                <a:solidFill>
                  <a:srgbClr val="000000"/>
                </a:solidFill>
                <a:latin typeface="TimesNewRomanPSMT"/>
              </a:rPr>
              <a:t>RGB </a:t>
            </a:r>
            <a:r>
              <a:rPr lang="vi-VN" sz="2000">
                <a:solidFill>
                  <a:srgbClr val="000000"/>
                </a:solidFill>
                <a:latin typeface="TimesNewRomanPSMT"/>
              </a:rPr>
              <a:t>cộng với ánh </a:t>
            </a:r>
            <a:r>
              <a:rPr lang="vi-VN" sz="2000" smtClean="0">
                <a:solidFill>
                  <a:srgbClr val="000000"/>
                </a:solidFill>
                <a:latin typeface="TimesNewRomanPSMT"/>
              </a:rPr>
              <a:t>sang</a:t>
            </a:r>
            <a:r>
              <a:rPr lang="en-US" sz="2000" smtClean="0">
                <a:solidFill>
                  <a:srgbClr val="000000"/>
                </a:solidFill>
                <a:latin typeface="TimesNewRomanPSMT"/>
              </a:rPr>
              <a:t>.</a:t>
            </a:r>
          </a:p>
          <a:p>
            <a:pPr lvl="0">
              <a:lnSpc>
                <a:spcPct val="160000"/>
              </a:lnSpc>
              <a:spcBef>
                <a:spcPts val="0"/>
              </a:spcBef>
              <a:buFont typeface="Wingdings" panose="05000000000000000000" pitchFamily="2" charset="2"/>
              <a:buChar char="q"/>
            </a:pPr>
            <a:r>
              <a:rPr lang="en-US" sz="2000">
                <a:solidFill>
                  <a:srgbClr val="000000"/>
                </a:solidFill>
                <a:latin typeface="TimesNewRomanPSMT"/>
              </a:rPr>
              <a:t> </a:t>
            </a:r>
            <a:r>
              <a:rPr lang="en-US" sz="2000" smtClean="0">
                <a:solidFill>
                  <a:srgbClr val="000000"/>
                </a:solidFill>
                <a:latin typeface="TimesNewRomanPSMT"/>
              </a:rPr>
              <a:t>K</a:t>
            </a:r>
            <a:r>
              <a:rPr lang="vi-VN" sz="2000" smtClean="0">
                <a:solidFill>
                  <a:srgbClr val="000000"/>
                </a:solidFill>
                <a:latin typeface="TimesNewRomanPSMT"/>
              </a:rPr>
              <a:t>ết </a:t>
            </a:r>
            <a:r>
              <a:rPr lang="vi-VN" sz="2000">
                <a:solidFill>
                  <a:srgbClr val="000000"/>
                </a:solidFill>
                <a:latin typeface="TimesNewRomanPSMT"/>
              </a:rPr>
              <a:t>hợp tế bào que và </a:t>
            </a:r>
            <a:r>
              <a:rPr lang="vi-VN" sz="2000" smtClean="0">
                <a:solidFill>
                  <a:srgbClr val="000000"/>
                </a:solidFill>
                <a:latin typeface="TimesNewRomanPSMT"/>
              </a:rPr>
              <a:t>nón</a:t>
            </a:r>
            <a:r>
              <a:rPr lang="en-US" sz="2000" smtClean="0">
                <a:solidFill>
                  <a:srgbClr val="000000"/>
                </a:solidFill>
                <a:latin typeface="TimesNewRomanPSMT"/>
              </a:rPr>
              <a:t> </a:t>
            </a:r>
            <a:r>
              <a:rPr lang="vi-VN" sz="2000" smtClean="0">
                <a:solidFill>
                  <a:srgbClr val="000000"/>
                </a:solidFill>
                <a:latin typeface="TimesNewRomanPSMT"/>
              </a:rPr>
              <a:t>mang </a:t>
            </a:r>
            <a:r>
              <a:rPr lang="vi-VN" sz="2000">
                <a:solidFill>
                  <a:srgbClr val="000000"/>
                </a:solidFill>
                <a:latin typeface="TimesNewRomanPSMT"/>
              </a:rPr>
              <a:t>lại cảm nhận cả màu </a:t>
            </a:r>
            <a:r>
              <a:rPr lang="vi-VN" sz="2000" smtClean="0">
                <a:solidFill>
                  <a:srgbClr val="000000"/>
                </a:solidFill>
                <a:latin typeface="TimesNewRomanPSMT"/>
              </a:rPr>
              <a:t>sắc</a:t>
            </a:r>
            <a:r>
              <a:rPr lang="en-US" sz="2000" smtClean="0">
                <a:solidFill>
                  <a:srgbClr val="000000"/>
                </a:solidFill>
                <a:latin typeface="TimesNewRomanPSMT"/>
              </a:rPr>
              <a:t> </a:t>
            </a:r>
            <a:r>
              <a:rPr lang="vi-VN" sz="2000" smtClean="0">
                <a:solidFill>
                  <a:srgbClr val="000000"/>
                </a:solidFill>
                <a:latin typeface="TimesNewRomanPSMT"/>
              </a:rPr>
              <a:t>và </a:t>
            </a:r>
            <a:r>
              <a:rPr lang="vi-VN" sz="2000">
                <a:solidFill>
                  <a:srgbClr val="000000"/>
                </a:solidFill>
                <a:latin typeface="TimesNewRomanPSMT"/>
              </a:rPr>
              <a:t>ánh </a:t>
            </a:r>
            <a:r>
              <a:rPr lang="vi-VN" sz="2000" smtClean="0">
                <a:solidFill>
                  <a:srgbClr val="000000"/>
                </a:solidFill>
                <a:latin typeface="TimesNewRomanPSMT"/>
              </a:rPr>
              <a:t>sang</a:t>
            </a:r>
            <a:r>
              <a:rPr lang="en-US" sz="2000" smtClean="0">
                <a:solidFill>
                  <a:srgbClr val="000000"/>
                </a:solidFill>
                <a:latin typeface="TimesNewRomanPSMT"/>
              </a:rPr>
              <a:t>.</a:t>
            </a:r>
          </a:p>
          <a:p>
            <a:pPr lvl="0">
              <a:lnSpc>
                <a:spcPct val="160000"/>
              </a:lnSpc>
              <a:spcBef>
                <a:spcPts val="0"/>
              </a:spcBef>
              <a:buFont typeface="Wingdings" panose="05000000000000000000" pitchFamily="2" charset="2"/>
              <a:buChar char="q"/>
            </a:pPr>
            <a:r>
              <a:rPr lang="en-US" sz="2000">
                <a:solidFill>
                  <a:srgbClr val="000000"/>
                </a:solidFill>
                <a:latin typeface="TimesNewRomanPSMT"/>
              </a:rPr>
              <a:t> </a:t>
            </a:r>
            <a:r>
              <a:rPr lang="vi-VN" sz="2000" smtClean="0">
                <a:solidFill>
                  <a:srgbClr val="000000"/>
                </a:solidFill>
                <a:latin typeface="Wingdings-Regular"/>
              </a:rPr>
              <a:t></a:t>
            </a:r>
            <a:r>
              <a:rPr lang="vi-VN" sz="2000">
                <a:solidFill>
                  <a:srgbClr val="000000"/>
                </a:solidFill>
                <a:latin typeface="TimesNewRomanPSMT"/>
              </a:rPr>
              <a:t>Tế bào đáp ứng thay đổi </a:t>
            </a:r>
            <a:r>
              <a:rPr lang="vi-VN" sz="2000" smtClean="0">
                <a:solidFill>
                  <a:srgbClr val="000000"/>
                </a:solidFill>
                <a:latin typeface="TimesNewRomanPSMT"/>
              </a:rPr>
              <a:t>với</a:t>
            </a:r>
            <a:r>
              <a:rPr lang="en-US" sz="2000" smtClean="0">
                <a:solidFill>
                  <a:srgbClr val="000000"/>
                </a:solidFill>
                <a:latin typeface="TimesNewRomanPSMT"/>
              </a:rPr>
              <a:t> </a:t>
            </a:r>
            <a:r>
              <a:rPr lang="vi-VN" sz="2000" smtClean="0">
                <a:solidFill>
                  <a:srgbClr val="000000"/>
                </a:solidFill>
                <a:latin typeface="TimesNewRomanPSMT"/>
              </a:rPr>
              <a:t>cường độ:</a:t>
            </a:r>
            <a:endParaRPr lang="en-US" sz="2000" smtClean="0">
              <a:solidFill>
                <a:srgbClr val="000000"/>
              </a:solidFill>
              <a:latin typeface="TimesNewRomanPSMT"/>
            </a:endParaRPr>
          </a:p>
          <a:p>
            <a:pPr lvl="1">
              <a:lnSpc>
                <a:spcPct val="160000"/>
              </a:lnSpc>
              <a:spcBef>
                <a:spcPts val="0"/>
              </a:spcBef>
              <a:buFont typeface="Wingdings" panose="05000000000000000000" pitchFamily="2" charset="2"/>
              <a:buChar char="q"/>
            </a:pPr>
            <a:r>
              <a:rPr lang="en-US" sz="2000">
                <a:solidFill>
                  <a:srgbClr val="000000"/>
                </a:solidFill>
                <a:latin typeface="TimesNewRomanPSMT"/>
              </a:rPr>
              <a:t> </a:t>
            </a:r>
            <a:r>
              <a:rPr lang="vi-VN" sz="2000" smtClean="0">
                <a:solidFill>
                  <a:srgbClr val="000000"/>
                </a:solidFill>
                <a:latin typeface="TimesNewRomanPSMT"/>
              </a:rPr>
              <a:t>Khi </a:t>
            </a:r>
            <a:r>
              <a:rPr lang="vi-VN" sz="2000">
                <a:solidFill>
                  <a:srgbClr val="000000"/>
                </a:solidFill>
                <a:latin typeface="TimesNewRomanPSMT"/>
              </a:rPr>
              <a:t>ánh sáng yếu: thích </a:t>
            </a:r>
            <a:r>
              <a:rPr lang="vi-VN" sz="2000" smtClean="0">
                <a:solidFill>
                  <a:srgbClr val="000000"/>
                </a:solidFill>
                <a:latin typeface="TimesNewRomanPSMT"/>
              </a:rPr>
              <a:t>ứng</a:t>
            </a:r>
            <a:r>
              <a:rPr lang="en-US" sz="2000" smtClean="0">
                <a:solidFill>
                  <a:srgbClr val="000000"/>
                </a:solidFill>
                <a:latin typeface="TimesNewRomanPSMT"/>
              </a:rPr>
              <a:t> </a:t>
            </a:r>
            <a:r>
              <a:rPr lang="vi-VN" sz="2000" smtClean="0">
                <a:solidFill>
                  <a:srgbClr val="000000"/>
                </a:solidFill>
                <a:latin typeface="TimesNewRomanPSMT"/>
              </a:rPr>
              <a:t>với </a:t>
            </a:r>
            <a:r>
              <a:rPr lang="vi-VN" sz="2000">
                <a:solidFill>
                  <a:srgbClr val="000000"/>
                </a:solidFill>
                <a:latin typeface="TimesNewRomanPSMT"/>
              </a:rPr>
              <a:t>nhìn tối, tế bào que </a:t>
            </a:r>
            <a:r>
              <a:rPr lang="vi-VN" sz="2000" smtClean="0">
                <a:solidFill>
                  <a:srgbClr val="000000"/>
                </a:solidFill>
                <a:latin typeface="TimesNewRomanPSMT"/>
              </a:rPr>
              <a:t>trội</a:t>
            </a:r>
            <a:r>
              <a:rPr lang="en-US" sz="2000" smtClean="0">
                <a:solidFill>
                  <a:srgbClr val="000000"/>
                </a:solidFill>
                <a:latin typeface="TimesNewRomanPSMT"/>
              </a:rPr>
              <a:t> </a:t>
            </a:r>
            <a:r>
              <a:rPr lang="vi-VN" sz="2000" smtClean="0">
                <a:solidFill>
                  <a:srgbClr val="000000"/>
                </a:solidFill>
                <a:latin typeface="TimesNewRomanPSMT"/>
              </a:rPr>
              <a:t>hơn </a:t>
            </a:r>
            <a:r>
              <a:rPr lang="vi-VN" sz="2000">
                <a:solidFill>
                  <a:srgbClr val="000000"/>
                </a:solidFill>
                <a:latin typeface="TimesNewRomanPSMT"/>
              </a:rPr>
              <a:t>cảm nhận màu sắc không</a:t>
            </a:r>
            <a:br>
              <a:rPr lang="vi-VN" sz="2000">
                <a:solidFill>
                  <a:srgbClr val="000000"/>
                </a:solidFill>
                <a:latin typeface="TimesNewRomanPSMT"/>
              </a:rPr>
            </a:br>
            <a:r>
              <a:rPr lang="vi-VN" sz="2000">
                <a:solidFill>
                  <a:srgbClr val="000000"/>
                </a:solidFill>
                <a:latin typeface="TimesNewRomanPSMT"/>
              </a:rPr>
              <a:t>đáng </a:t>
            </a:r>
            <a:r>
              <a:rPr lang="vi-VN" sz="2000" smtClean="0">
                <a:solidFill>
                  <a:srgbClr val="000000"/>
                </a:solidFill>
                <a:latin typeface="TimesNewRomanPSMT"/>
              </a:rPr>
              <a:t>kể</a:t>
            </a:r>
            <a:endParaRPr lang="en-US" sz="2000" smtClean="0">
              <a:solidFill>
                <a:srgbClr val="000000"/>
              </a:solidFill>
              <a:latin typeface="TimesNewRomanPSMT"/>
            </a:endParaRPr>
          </a:p>
          <a:p>
            <a:pPr lvl="1">
              <a:lnSpc>
                <a:spcPct val="160000"/>
              </a:lnSpc>
              <a:spcBef>
                <a:spcPts val="0"/>
              </a:spcBef>
              <a:buFont typeface="Wingdings" panose="05000000000000000000" pitchFamily="2" charset="2"/>
              <a:buChar char="q"/>
            </a:pPr>
            <a:r>
              <a:rPr lang="en-US" sz="2000">
                <a:solidFill>
                  <a:srgbClr val="000000"/>
                </a:solidFill>
                <a:latin typeface="TimesNewRomanPSMT"/>
              </a:rPr>
              <a:t> </a:t>
            </a:r>
            <a:r>
              <a:rPr lang="vi-VN" sz="2000" smtClean="0">
                <a:solidFill>
                  <a:srgbClr val="000000"/>
                </a:solidFill>
                <a:latin typeface="TimesNewRomanPSMT"/>
              </a:rPr>
              <a:t>Khi </a:t>
            </a:r>
            <a:r>
              <a:rPr lang="vi-VN" sz="2000">
                <a:solidFill>
                  <a:srgbClr val="000000"/>
                </a:solidFill>
                <a:latin typeface="TimesNewRomanPSMT"/>
              </a:rPr>
              <a:t>ánh sáng là trung </a:t>
            </a:r>
            <a:r>
              <a:rPr lang="vi-VN" sz="2000" smtClean="0">
                <a:solidFill>
                  <a:srgbClr val="000000"/>
                </a:solidFill>
                <a:latin typeface="TimesNewRomanPSMT"/>
              </a:rPr>
              <a:t>bình:</a:t>
            </a:r>
            <a:r>
              <a:rPr lang="en-US" sz="2000" smtClean="0">
                <a:solidFill>
                  <a:srgbClr val="000000"/>
                </a:solidFill>
                <a:latin typeface="TimesNewRomanPSMT"/>
              </a:rPr>
              <a:t> </a:t>
            </a:r>
            <a:r>
              <a:rPr lang="vi-VN" sz="2000" smtClean="0">
                <a:solidFill>
                  <a:srgbClr val="000000"/>
                </a:solidFill>
                <a:latin typeface="TimesNewRomanPSMT"/>
              </a:rPr>
              <a:t>thì </a:t>
            </a:r>
            <a:r>
              <a:rPr lang="vi-VN" sz="2000">
                <a:solidFill>
                  <a:srgbClr val="000000"/>
                </a:solidFill>
                <a:latin typeface="TimesNewRomanPSMT"/>
              </a:rPr>
              <a:t>cả hai là mức trung </a:t>
            </a:r>
            <a:r>
              <a:rPr lang="vi-VN" sz="2000" smtClean="0">
                <a:solidFill>
                  <a:srgbClr val="000000"/>
                </a:solidFill>
                <a:latin typeface="TimesNewRomanPSMT"/>
              </a:rPr>
              <a:t>bình</a:t>
            </a:r>
            <a:endParaRPr lang="en-US" sz="2000" smtClean="0">
              <a:solidFill>
                <a:srgbClr val="000000"/>
              </a:solidFill>
              <a:latin typeface="TimesNewRomanPSMT"/>
            </a:endParaRPr>
          </a:p>
          <a:p>
            <a:pPr lvl="1">
              <a:lnSpc>
                <a:spcPct val="160000"/>
              </a:lnSpc>
              <a:spcBef>
                <a:spcPts val="0"/>
              </a:spcBef>
              <a:buFont typeface="Wingdings" panose="05000000000000000000" pitchFamily="2" charset="2"/>
              <a:buChar char="q"/>
            </a:pPr>
            <a:r>
              <a:rPr lang="en-US" sz="2000">
                <a:solidFill>
                  <a:srgbClr val="000000"/>
                </a:solidFill>
                <a:latin typeface="TimesNewRomanPSMT"/>
              </a:rPr>
              <a:t> </a:t>
            </a:r>
            <a:r>
              <a:rPr lang="vi-VN" sz="2000" smtClean="0">
                <a:solidFill>
                  <a:srgbClr val="000000"/>
                </a:solidFill>
                <a:latin typeface="TimesNewRomanPSMT"/>
              </a:rPr>
              <a:t>Ánh </a:t>
            </a:r>
            <a:r>
              <a:rPr lang="vi-VN" sz="2000">
                <a:solidFill>
                  <a:srgbClr val="000000"/>
                </a:solidFill>
                <a:latin typeface="TimesNewRomanPSMT"/>
              </a:rPr>
              <a:t>sáng cao: xử lý </a:t>
            </a:r>
            <a:r>
              <a:rPr lang="vi-VN" sz="2000" smtClean="0">
                <a:solidFill>
                  <a:srgbClr val="000000"/>
                </a:solidFill>
                <a:latin typeface="TimesNewRomanPSMT"/>
              </a:rPr>
              <a:t>màu</a:t>
            </a:r>
            <a:r>
              <a:rPr lang="en-US" sz="2000" smtClean="0">
                <a:solidFill>
                  <a:srgbClr val="000000"/>
                </a:solidFill>
                <a:latin typeface="TimesNewRomanPSMT"/>
              </a:rPr>
              <a:t> </a:t>
            </a:r>
            <a:r>
              <a:rPr lang="vi-VN" sz="2000" smtClean="0">
                <a:solidFill>
                  <a:srgbClr val="000000"/>
                </a:solidFill>
                <a:latin typeface="TimesNewRomanPSMT"/>
              </a:rPr>
              <a:t>sắc</a:t>
            </a:r>
            <a:r>
              <a:rPr lang="vi-VN" sz="2000">
                <a:solidFill>
                  <a:srgbClr val="000000"/>
                </a:solidFill>
                <a:latin typeface="TimesNewRomanPSMT"/>
              </a:rPr>
              <a:t>, tế bào nón trội hơn</a:t>
            </a:r>
            <a:r>
              <a:rPr lang="vi-VN" sz="2000">
                <a:solidFill>
                  <a:srgbClr val="000000"/>
                </a:solidFill>
                <a:latin typeface="Wingdings-Regular"/>
              </a:rPr>
              <a:t/>
            </a:r>
            <a:br>
              <a:rPr lang="vi-VN" sz="2000">
                <a:solidFill>
                  <a:srgbClr val="000000"/>
                </a:solidFill>
                <a:latin typeface="Wingdings-Regular"/>
              </a:rPr>
            </a:br>
            <a:r>
              <a:rPr lang="vi-VN" sz="2000">
                <a:solidFill>
                  <a:srgbClr val="000000"/>
                </a:solidFill>
                <a:latin typeface=".VnTime"/>
              </a:rPr>
              <a:t/>
            </a:r>
            <a:br>
              <a:rPr lang="vi-VN" sz="2000">
                <a:solidFill>
                  <a:srgbClr val="000000"/>
                </a:solidFill>
                <a:latin typeface=".VnTime"/>
              </a:rPr>
            </a:br>
            <a:endParaRPr lang="en-US" sz="2000" smtClean="0">
              <a:solidFill>
                <a:srgbClr val="000000"/>
              </a:solidFill>
              <a:latin typeface="TimesNewRomanPSMT"/>
            </a:endParaRPr>
          </a:p>
        </p:txBody>
      </p:sp>
      <p:pic>
        <p:nvPicPr>
          <p:cNvPr id="4" name="Graphic 3" descr="Lightbulb">
            <a:extLst>
              <a:ext uri="{FF2B5EF4-FFF2-40B4-BE49-F238E27FC236}">
                <a16:creationId xmlns="" xmlns:a16="http://schemas.microsoft.com/office/drawing/2014/main" id="{5E124F8C-3984-4EEC-9BA8-3B255731F2B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348451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My Invention_SL - v4" id="{967A0141-51FB-47EA-A223-61446FEA6A0D}" vid="{99189E50-2190-49F7-9BBD-B37E57739D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6B76F2-1AE1-4A2A-A5B3-D462CC5E81F8}">
  <ds:schemaRefs>
    <ds:schemaRef ds:uri="fb0879af-3eba-417a-a55a-ffe6dcd6ca77"/>
    <ds:schemaRef ds:uri="http://schemas.microsoft.com/office/2006/metadata/properties"/>
    <ds:schemaRef ds:uri="http://purl.org/dc/dcmitype/"/>
    <ds:schemaRef ds:uri="http://schemas.openxmlformats.org/package/2006/metadata/core-properties"/>
    <ds:schemaRef ds:uri="http://schemas.microsoft.com/sharepoint/v3"/>
    <ds:schemaRef ds:uri="http://purl.org/dc/elements/1.1/"/>
    <ds:schemaRef ds:uri="http://schemas.microsoft.com/office/infopath/2007/PartnerControls"/>
    <ds:schemaRef ds:uri="http://www.w3.org/XML/1998/namespace"/>
    <ds:schemaRef ds:uri="http://schemas.microsoft.com/office/2006/documentManagement/types"/>
    <ds:schemaRef ds:uri="6dc4bcd6-49db-4c07-9060-8acfc67cef9f"/>
    <ds:schemaRef ds:uri="http://purl.org/dc/terms/"/>
  </ds:schemaRefs>
</ds:datastoreItem>
</file>

<file path=customXml/itemProps2.xml><?xml version="1.0" encoding="utf-8"?>
<ds:datastoreItem xmlns:ds="http://schemas.openxmlformats.org/officeDocument/2006/customXml" ds:itemID="{D2BAE40F-4B14-4E0B-9265-745AD5E2D4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ECC70E-6674-4337-B48B-AF4F8832F1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My invention presentation</Template>
  <TotalTime>0</TotalTime>
  <Words>3674</Words>
  <Application>Microsoft Office PowerPoint</Application>
  <PresentationFormat>Widescreen</PresentationFormat>
  <Paragraphs>335</Paragraphs>
  <Slides>45</Slides>
  <Notes>26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.VnTime</vt:lpstr>
      <vt:lpstr>Arial</vt:lpstr>
      <vt:lpstr>Arial-BoldMT</vt:lpstr>
      <vt:lpstr>Calibri</vt:lpstr>
      <vt:lpstr>Cambria Math</vt:lpstr>
      <vt:lpstr>Gill Sans MT</vt:lpstr>
      <vt:lpstr>SymbolMT</vt:lpstr>
      <vt:lpstr>TimesNewRomanPS-BoldMT</vt:lpstr>
      <vt:lpstr>TimesNewRomanPS-ItalicMT</vt:lpstr>
      <vt:lpstr>TimesNewRomanPSMT</vt:lpstr>
      <vt:lpstr>Wingdings</vt:lpstr>
      <vt:lpstr>Wingdings-Regular</vt:lpstr>
      <vt:lpstr>Gallery</vt:lpstr>
      <vt:lpstr>CHƯƠNG 6: MÀU SẮC TRONG ĐỒ HOẠ</vt:lpstr>
      <vt:lpstr>6.1. ÁNH SÁNG VÀ MÀU SẮC (Tt)</vt:lpstr>
      <vt:lpstr>6.1. ÁNH SÁNG VÀ MÀU SẮC (Tt)</vt:lpstr>
      <vt:lpstr>6.1. ÁNH SÁNG VÀ MÀU SẮC (Tt)</vt:lpstr>
      <vt:lpstr>6.1. ÁNH SÁNG VÀ MÀU SẮC (Tt)</vt:lpstr>
      <vt:lpstr>6.1. ÁNH SÁNG VÀ MÀU SẮC (Tt)</vt:lpstr>
      <vt:lpstr>6.1. ÁNH SÁNG VÀ MÀU SẮC (Tt)</vt:lpstr>
      <vt:lpstr>6.1. ÁNH SÁNG VÀ MÀU SẮC (Tt)</vt:lpstr>
      <vt:lpstr>6.1. ÁNH SÁNG VÀ MÀU SẮC (Tt)</vt:lpstr>
      <vt:lpstr>6.1. ÁNH SÁNG VÀ MÀU SẮC (Tt)</vt:lpstr>
      <vt:lpstr>6.1. ÁNH SÁNG VÀ MÀU SẮC (Tt)</vt:lpstr>
      <vt:lpstr>6.2. ÁNH SÁNG ĐƠN SẮC</vt:lpstr>
      <vt:lpstr>6.2. ÁNH SÁNG ĐƠN SẮC</vt:lpstr>
      <vt:lpstr>6.2. ÁNH SÁNG ĐƠN SẮC</vt:lpstr>
      <vt:lpstr>6.2. ÁNH SÁNG ĐƠN SẮC</vt:lpstr>
      <vt:lpstr>6.2. ÁNH SÁNG ĐƠN SẮC</vt:lpstr>
      <vt:lpstr>6.2. ÁNH SÁNG ĐƠN SẮC</vt:lpstr>
      <vt:lpstr>6.2. ÁNH SÁNG ĐƠN SẮC</vt:lpstr>
      <vt:lpstr>6.2. ÁNH SÁNG ĐƠN SẮC</vt:lpstr>
      <vt:lpstr>6.2. ÁNH SÁNG ĐƠN SẮC</vt:lpstr>
      <vt:lpstr>6.2. ÁNH SÁNG ĐƠN SẮC</vt:lpstr>
      <vt:lpstr>6.3. CÁC HỆ MÀU TRONG MÀN HÌNH ĐỒ HỌA</vt:lpstr>
      <vt:lpstr>6.3. CÁC HỆ MÀU TRONG MÀN HÌNH ĐỒ HỌA</vt:lpstr>
      <vt:lpstr>6.3. CÁC HỆ MÀU TRONG MÀN HÌNH ĐỒ HỌA</vt:lpstr>
      <vt:lpstr>6.3. CÁC HỆ MÀU TRONG MÀN HÌNH ĐỒ HỌA</vt:lpstr>
      <vt:lpstr>6.3. CÁC HỆ MÀU TRONG MÀN HÌNH ĐỒ HỌA</vt:lpstr>
      <vt:lpstr>6.3. CÁC HỆ MÀU TRONG MÀN HÌNH ĐỒ HỌA</vt:lpstr>
      <vt:lpstr>6.3. CÁC HỆ MÀU TRONG MÀN HÌNH ĐỒ HỌA</vt:lpstr>
      <vt:lpstr>6.3. CÁC HỆ MÀU TRONG MÀN HÌNH ĐỒ HỌA</vt:lpstr>
      <vt:lpstr>6.3. CÁC HỆ MÀU TRONG MÀN HÌNH ĐỒ HỌA</vt:lpstr>
      <vt:lpstr>6.3. CÁC HỆ MÀU TRONG MÀN HÌNH ĐỒ HỌA</vt:lpstr>
      <vt:lpstr>6.3. CÁC HỆ MÀU TRONG MÀN HÌNH ĐỒ HỌA</vt:lpstr>
      <vt:lpstr>6.3. CÁC HỆ MÀU TRONG MÀN HÌNH ĐỒ HỌA</vt:lpstr>
      <vt:lpstr>6.3. CÁC HỆ MÀU TRONG MÀN HÌNH ĐỒ HỌA</vt:lpstr>
      <vt:lpstr>6.3. CÁC HỆ MÀU TRONG MÀN HÌNH ĐỒ HỌA</vt:lpstr>
      <vt:lpstr>6.3. CÁC HỆ MÀU TRONG MÀN HÌNH ĐỒ HỌA</vt:lpstr>
      <vt:lpstr>6.3. CÁC HỆ MÀU TRONG MÀN HÌNH ĐỒ HỌA</vt:lpstr>
      <vt:lpstr>6.3. CÁC HỆ MÀU TRONG MÀN HÌNH ĐỒ HỌA</vt:lpstr>
      <vt:lpstr>6.3. CÁC HỆ MÀU TRONG MÀN HÌNH ĐỒ HỌA</vt:lpstr>
      <vt:lpstr>6.3. CÁC HỆ MÀU TRONG MÀN HÌNH ĐỒ HỌA</vt:lpstr>
      <vt:lpstr>6.4. CHUYỂN ĐỔI GIỮA CÁC HỆ MÀU</vt:lpstr>
      <vt:lpstr>6.4. CHUYỂN ĐỔI GIỮA CÁC HỆ MÀU</vt:lpstr>
      <vt:lpstr>6.4. CHUYỂN ĐỔI GIỮA CÁC HỆ MÀU</vt:lpstr>
      <vt:lpstr>6.4. CHUYỂN ĐỔI GIỮA CÁC HỆ MÀU</vt:lpstr>
      <vt:lpstr>6.4. CHUYỂN ĐỔI GIỮA CÁC HỆ MÀU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2019-01-08T10:26:41Z</dcterms:created>
  <dcterms:modified xsi:type="dcterms:W3CDTF">2019-02-06T16:30:21Z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