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0"/>
  </p:notesMasterIdLst>
  <p:sldIdLst>
    <p:sldId id="257" r:id="rId2"/>
    <p:sldId id="258" r:id="rId3"/>
    <p:sldId id="259" r:id="rId4"/>
    <p:sldId id="260" r:id="rId5"/>
    <p:sldId id="261" r:id="rId6"/>
    <p:sldId id="262" r:id="rId7"/>
    <p:sldId id="265" r:id="rId8"/>
    <p:sldId id="263" r:id="rId9"/>
    <p:sldId id="264" r:id="rId10"/>
    <p:sldId id="283" r:id="rId11"/>
    <p:sldId id="266" r:id="rId12"/>
    <p:sldId id="268" r:id="rId13"/>
    <p:sldId id="267" r:id="rId14"/>
    <p:sldId id="269" r:id="rId15"/>
    <p:sldId id="270" r:id="rId16"/>
    <p:sldId id="271" r:id="rId17"/>
    <p:sldId id="272" r:id="rId18"/>
    <p:sldId id="273" r:id="rId19"/>
    <p:sldId id="274" r:id="rId20"/>
    <p:sldId id="275" r:id="rId21"/>
    <p:sldId id="284" r:id="rId22"/>
    <p:sldId id="285" r:id="rId23"/>
    <p:sldId id="286" r:id="rId24"/>
    <p:sldId id="280" r:id="rId25"/>
    <p:sldId id="281" r:id="rId26"/>
    <p:sldId id="282" r:id="rId27"/>
    <p:sldId id="287" r:id="rId28"/>
    <p:sldId id="28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81" autoAdjust="0"/>
    <p:restoredTop sz="94660"/>
  </p:normalViewPr>
  <p:slideViewPr>
    <p:cSldViewPr snapToGrid="0">
      <p:cViewPr varScale="1">
        <p:scale>
          <a:sx n="73" d="100"/>
          <a:sy n="73" d="100"/>
        </p:scale>
        <p:origin x="456"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FF80CA-A574-4787-9EBE-7A6A5A005E5F}" type="datetimeFigureOut">
              <a:rPr lang="en-US" smtClean="0"/>
              <a:t>03/05/2019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1E0CA5-24CF-47F8-B9CD-15315593C7F9}" type="slidenum">
              <a:rPr lang="en-US" smtClean="0"/>
              <a:t>‹#›</a:t>
            </a:fld>
            <a:endParaRPr lang="en-US"/>
          </a:p>
        </p:txBody>
      </p:sp>
    </p:spTree>
    <p:extLst>
      <p:ext uri="{BB962C8B-B14F-4D97-AF65-F5344CB8AC3E}">
        <p14:creationId xmlns:p14="http://schemas.microsoft.com/office/powerpoint/2010/main" val="3056803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n.wikipedia.org/wiki/Teaching" TargetMode="External"/><Relationship Id="rId13" Type="http://schemas.openxmlformats.org/officeDocument/2006/relationships/hyperlink" Target="https://en.wikipedia.org/wiki/Graphical_user_interface" TargetMode="External"/><Relationship Id="rId3" Type="http://schemas.openxmlformats.org/officeDocument/2006/relationships/hyperlink" Target="https://en.wikipedia.org/wiki/Ivan_Sutherland#cite_note-1" TargetMode="External"/><Relationship Id="rId7" Type="http://schemas.openxmlformats.org/officeDocument/2006/relationships/hyperlink" Target="https://en.wikipedia.org/wiki/Computer_graphics" TargetMode="External"/><Relationship Id="rId12" Type="http://schemas.openxmlformats.org/officeDocument/2006/relationships/hyperlink" Target="https://en.wikipedia.org/wiki/Sketchpad" TargetMode="External"/><Relationship Id="rId17" Type="http://schemas.openxmlformats.org/officeDocument/2006/relationships/hyperlink" Target="https://en.wikipedia.org/wiki/Ivan_Sutherland#cite_note-3" TargetMode="External"/><Relationship Id="rId2" Type="http://schemas.openxmlformats.org/officeDocument/2006/relationships/slide" Target="../slides/slide1.xml"/><Relationship Id="rId16" Type="http://schemas.openxmlformats.org/officeDocument/2006/relationships/hyperlink" Target="https://en.wikipedia.org/wiki/Kyoto_Prize_in_Advanced_Technology" TargetMode="External"/><Relationship Id="rId1" Type="http://schemas.openxmlformats.org/officeDocument/2006/relationships/notesMaster" Target="../notesMasters/notesMaster1.xml"/><Relationship Id="rId6" Type="http://schemas.openxmlformats.org/officeDocument/2006/relationships/hyperlink" Target="https://en.wikipedia.org/wiki/Ivan_Sutherland#cite_note-2" TargetMode="External"/><Relationship Id="rId11" Type="http://schemas.openxmlformats.org/officeDocument/2006/relationships/hyperlink" Target="https://en.wikipedia.org/wiki/Association_for_Computing_Machinery" TargetMode="External"/><Relationship Id="rId5" Type="http://schemas.openxmlformats.org/officeDocument/2006/relationships/hyperlink" Target="https://en.wikipedia.org/wiki/List_of_Internet_pioneers" TargetMode="External"/><Relationship Id="rId15" Type="http://schemas.openxmlformats.org/officeDocument/2006/relationships/hyperlink" Target="https://en.wikipedia.org/wiki/United_States_National_Academy_of_Sciences" TargetMode="External"/><Relationship Id="rId10" Type="http://schemas.openxmlformats.org/officeDocument/2006/relationships/hyperlink" Target="https://en.wikipedia.org/wiki/Turing_Award" TargetMode="External"/><Relationship Id="rId4" Type="http://schemas.openxmlformats.org/officeDocument/2006/relationships/hyperlink" Target="https://en.wikipedia.org/wiki/Computer_scientist" TargetMode="External"/><Relationship Id="rId9" Type="http://schemas.openxmlformats.org/officeDocument/2006/relationships/hyperlink" Target="https://en.wikipedia.org/wiki/David_C._Evans" TargetMode="External"/><Relationship Id="rId14" Type="http://schemas.openxmlformats.org/officeDocument/2006/relationships/hyperlink" Target="https://en.wikipedia.org/wiki/National_Academy_of_Engineering" TargetMode="Externa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17.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18.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19.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20.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22.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23.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24.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25.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26.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26.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27.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27.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28.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Ivan Edward Sutherland</a:t>
            </a:r>
            <a:r>
              <a:rPr lang="en-US" sz="1200" b="0" i="0" kern="1200">
                <a:solidFill>
                  <a:schemeClr val="tx1"/>
                </a:solidFill>
                <a:effectLst/>
                <a:latin typeface="+mn-lt"/>
                <a:ea typeface="+mn-ea"/>
                <a:cs typeface="+mn-cs"/>
              </a:rPr>
              <a:t> (born May 16, 1938)</a:t>
            </a:r>
            <a:r>
              <a:rPr lang="en-US" sz="1200" b="0" i="0" u="none" strike="noStrike" kern="1200" baseline="30000">
                <a:solidFill>
                  <a:schemeClr val="tx1"/>
                </a:solidFill>
                <a:effectLst/>
                <a:latin typeface="+mn-lt"/>
                <a:ea typeface="+mn-ea"/>
                <a:cs typeface="+mn-cs"/>
                <a:hlinkClick r:id="rId3"/>
              </a:rPr>
              <a:t>[1]</a:t>
            </a:r>
            <a:r>
              <a:rPr lang="en-US" sz="1200" b="0" i="0" kern="1200">
                <a:solidFill>
                  <a:schemeClr val="tx1"/>
                </a:solidFill>
                <a:effectLst/>
                <a:latin typeface="+mn-lt"/>
                <a:ea typeface="+mn-ea"/>
                <a:cs typeface="+mn-cs"/>
              </a:rPr>
              <a:t> is an American </a:t>
            </a:r>
            <a:r>
              <a:rPr lang="en-US" sz="1200" b="0" i="0" u="none" strike="noStrike" kern="1200">
                <a:solidFill>
                  <a:schemeClr val="tx1"/>
                </a:solidFill>
                <a:effectLst/>
                <a:latin typeface="+mn-lt"/>
                <a:ea typeface="+mn-ea"/>
                <a:cs typeface="+mn-cs"/>
                <a:hlinkClick r:id="rId4" tooltip="Computer scientist"/>
              </a:rPr>
              <a:t>computer scientist</a:t>
            </a:r>
            <a:r>
              <a:rPr lang="en-US" sz="1200" b="0" i="0" kern="1200">
                <a:solidFill>
                  <a:schemeClr val="tx1"/>
                </a:solidFill>
                <a:effectLst/>
                <a:latin typeface="+mn-lt"/>
                <a:ea typeface="+mn-ea"/>
                <a:cs typeface="+mn-cs"/>
              </a:rPr>
              <a:t> and </a:t>
            </a:r>
            <a:r>
              <a:rPr lang="en-US" sz="1200" b="0" i="0" u="none" strike="noStrike" kern="1200">
                <a:solidFill>
                  <a:schemeClr val="tx1"/>
                </a:solidFill>
                <a:effectLst/>
                <a:latin typeface="+mn-lt"/>
                <a:ea typeface="+mn-ea"/>
                <a:cs typeface="+mn-cs"/>
                <a:hlinkClick r:id="rId5" tooltip="List of Internet pioneers"/>
              </a:rPr>
              <a:t>Internet pioneer</a:t>
            </a:r>
            <a:r>
              <a:rPr lang="en-US" sz="1200" b="0" i="0" kern="1200">
                <a:solidFill>
                  <a:schemeClr val="tx1"/>
                </a:solidFill>
                <a:effectLst/>
                <a:latin typeface="+mn-lt"/>
                <a:ea typeface="+mn-ea"/>
                <a:cs typeface="+mn-cs"/>
              </a:rPr>
              <a:t>, widely regarded as the "father of computer graphics".</a:t>
            </a:r>
            <a:r>
              <a:rPr lang="en-US" sz="1200" b="0" i="0" u="none" strike="noStrike" kern="1200" baseline="30000">
                <a:solidFill>
                  <a:schemeClr val="tx1"/>
                </a:solidFill>
                <a:effectLst/>
                <a:latin typeface="+mn-lt"/>
                <a:ea typeface="+mn-ea"/>
                <a:cs typeface="+mn-cs"/>
                <a:hlinkClick r:id="rId6"/>
              </a:rPr>
              <a:t>[2]</a:t>
            </a:r>
            <a:r>
              <a:rPr lang="en-US" sz="1200" b="0" i="0" kern="1200">
                <a:solidFill>
                  <a:schemeClr val="tx1"/>
                </a:solidFill>
                <a:effectLst/>
                <a:latin typeface="+mn-lt"/>
                <a:ea typeface="+mn-ea"/>
                <a:cs typeface="+mn-cs"/>
              </a:rPr>
              <a:t> His early work in </a:t>
            </a:r>
            <a:r>
              <a:rPr lang="en-US" sz="1200" b="0" i="0" u="none" strike="noStrike" kern="1200">
                <a:solidFill>
                  <a:schemeClr val="tx1"/>
                </a:solidFill>
                <a:effectLst/>
                <a:latin typeface="+mn-lt"/>
                <a:ea typeface="+mn-ea"/>
                <a:cs typeface="+mn-cs"/>
                <a:hlinkClick r:id="rId7" tooltip="Computer graphics"/>
              </a:rPr>
              <a:t>computer graphics</a:t>
            </a:r>
            <a:r>
              <a:rPr lang="en-US" sz="1200" b="0" i="0" kern="1200">
                <a:solidFill>
                  <a:schemeClr val="tx1"/>
                </a:solidFill>
                <a:effectLst/>
                <a:latin typeface="+mn-lt"/>
                <a:ea typeface="+mn-ea"/>
                <a:cs typeface="+mn-cs"/>
              </a:rPr>
              <a:t> as well as his </a:t>
            </a:r>
            <a:r>
              <a:rPr lang="en-US" sz="1200" b="0" i="0" u="none" strike="noStrike" kern="1200">
                <a:solidFill>
                  <a:schemeClr val="tx1"/>
                </a:solidFill>
                <a:effectLst/>
                <a:latin typeface="+mn-lt"/>
                <a:ea typeface="+mn-ea"/>
                <a:cs typeface="+mn-cs"/>
                <a:hlinkClick r:id="rId8" tooltip="Teaching"/>
              </a:rPr>
              <a:t>teaching</a:t>
            </a:r>
            <a:r>
              <a:rPr lang="en-US" sz="1200" b="0" i="0" kern="1200">
                <a:solidFill>
                  <a:schemeClr val="tx1"/>
                </a:solidFill>
                <a:effectLst/>
                <a:latin typeface="+mn-lt"/>
                <a:ea typeface="+mn-ea"/>
                <a:cs typeface="+mn-cs"/>
              </a:rPr>
              <a:t> with </a:t>
            </a:r>
            <a:r>
              <a:rPr lang="en-US" sz="1200" b="0" i="0" u="none" strike="noStrike" kern="1200">
                <a:solidFill>
                  <a:schemeClr val="tx1"/>
                </a:solidFill>
                <a:effectLst/>
                <a:latin typeface="+mn-lt"/>
                <a:ea typeface="+mn-ea"/>
                <a:cs typeface="+mn-cs"/>
                <a:hlinkClick r:id="rId9" tooltip="David C. Evans"/>
              </a:rPr>
              <a:t>David C. Evans</a:t>
            </a:r>
            <a:r>
              <a:rPr lang="en-US" sz="1200" b="0" i="0" kern="1200">
                <a:solidFill>
                  <a:schemeClr val="tx1"/>
                </a:solidFill>
                <a:effectLst/>
                <a:latin typeface="+mn-lt"/>
                <a:ea typeface="+mn-ea"/>
                <a:cs typeface="+mn-cs"/>
              </a:rPr>
              <a:t> in that subject at the University of Utah in the 1970s was pioneering in the field. Sutherland, Evans, and their students from that era invented several foundations of modern computer graphics. He received the </a:t>
            </a:r>
            <a:r>
              <a:rPr lang="en-US" sz="1200" b="0" i="0" u="none" strike="noStrike" kern="1200">
                <a:solidFill>
                  <a:schemeClr val="tx1"/>
                </a:solidFill>
                <a:effectLst/>
                <a:latin typeface="+mn-lt"/>
                <a:ea typeface="+mn-ea"/>
                <a:cs typeface="+mn-cs"/>
                <a:hlinkClick r:id="rId10" tooltip="Turing Award"/>
              </a:rPr>
              <a:t>Turing Award</a:t>
            </a:r>
            <a:r>
              <a:rPr lang="en-US" sz="1200" b="0" i="0" kern="1200">
                <a:solidFill>
                  <a:schemeClr val="tx1"/>
                </a:solidFill>
                <a:effectLst/>
                <a:latin typeface="+mn-lt"/>
                <a:ea typeface="+mn-ea"/>
                <a:cs typeface="+mn-cs"/>
              </a:rPr>
              <a:t> from the </a:t>
            </a:r>
            <a:r>
              <a:rPr lang="en-US" sz="1200" b="0" i="0" u="none" strike="noStrike" kern="1200">
                <a:solidFill>
                  <a:schemeClr val="tx1"/>
                </a:solidFill>
                <a:effectLst/>
                <a:latin typeface="+mn-lt"/>
                <a:ea typeface="+mn-ea"/>
                <a:cs typeface="+mn-cs"/>
                <a:hlinkClick r:id="rId11" tooltip="Association for Computing Machinery"/>
              </a:rPr>
              <a:t>Association for Computing Machinery</a:t>
            </a:r>
            <a:r>
              <a:rPr lang="en-US" sz="1200" b="0" i="0" kern="1200">
                <a:solidFill>
                  <a:schemeClr val="tx1"/>
                </a:solidFill>
                <a:effectLst/>
                <a:latin typeface="+mn-lt"/>
                <a:ea typeface="+mn-ea"/>
                <a:cs typeface="+mn-cs"/>
              </a:rPr>
              <a:t> in 1988 for the invention of </a:t>
            </a:r>
            <a:r>
              <a:rPr lang="en-US" sz="1200" b="0" i="0" u="none" strike="noStrike" kern="1200">
                <a:solidFill>
                  <a:schemeClr val="tx1"/>
                </a:solidFill>
                <a:effectLst/>
                <a:latin typeface="+mn-lt"/>
                <a:ea typeface="+mn-ea"/>
                <a:cs typeface="+mn-cs"/>
                <a:hlinkClick r:id="rId12" tooltip="Sketchpad"/>
              </a:rPr>
              <a:t>Sketchpad</a:t>
            </a:r>
            <a:r>
              <a:rPr lang="en-US" sz="1200" b="0" i="0" kern="1200">
                <a:solidFill>
                  <a:schemeClr val="tx1"/>
                </a:solidFill>
                <a:effectLst/>
                <a:latin typeface="+mn-lt"/>
                <a:ea typeface="+mn-ea"/>
                <a:cs typeface="+mn-cs"/>
              </a:rPr>
              <a:t>, an early predecessor to the sort of </a:t>
            </a:r>
            <a:r>
              <a:rPr lang="en-US" sz="1200" b="0" i="0" u="none" strike="noStrike" kern="1200">
                <a:solidFill>
                  <a:schemeClr val="tx1"/>
                </a:solidFill>
                <a:effectLst/>
                <a:latin typeface="+mn-lt"/>
                <a:ea typeface="+mn-ea"/>
                <a:cs typeface="+mn-cs"/>
                <a:hlinkClick r:id="rId13" tooltip="Graphical user interface"/>
              </a:rPr>
              <a:t>graphical user interface</a:t>
            </a:r>
            <a:r>
              <a:rPr lang="en-US" sz="1200" b="0" i="0" kern="1200">
                <a:solidFill>
                  <a:schemeClr val="tx1"/>
                </a:solidFill>
                <a:effectLst/>
                <a:latin typeface="+mn-lt"/>
                <a:ea typeface="+mn-ea"/>
                <a:cs typeface="+mn-cs"/>
              </a:rPr>
              <a:t> that has become ubiquitous in personal computers. He is a member of the </a:t>
            </a:r>
            <a:r>
              <a:rPr lang="en-US" sz="1200" b="0" i="0" u="none" strike="noStrike" kern="1200">
                <a:solidFill>
                  <a:schemeClr val="tx1"/>
                </a:solidFill>
                <a:effectLst/>
                <a:latin typeface="+mn-lt"/>
                <a:ea typeface="+mn-ea"/>
                <a:cs typeface="+mn-cs"/>
                <a:hlinkClick r:id="rId14" tooltip="National Academy of Engineering"/>
              </a:rPr>
              <a:t>National Academy of Engineering</a:t>
            </a:r>
            <a:r>
              <a:rPr lang="en-US" sz="1200" b="0" i="0" kern="1200">
                <a:solidFill>
                  <a:schemeClr val="tx1"/>
                </a:solidFill>
                <a:effectLst/>
                <a:latin typeface="+mn-lt"/>
                <a:ea typeface="+mn-ea"/>
                <a:cs typeface="+mn-cs"/>
              </a:rPr>
              <a:t>, as well as the </a:t>
            </a:r>
            <a:r>
              <a:rPr lang="en-US" sz="1200" b="0" i="0" u="none" strike="noStrike" kern="1200">
                <a:solidFill>
                  <a:schemeClr val="tx1"/>
                </a:solidFill>
                <a:effectLst/>
                <a:latin typeface="+mn-lt"/>
                <a:ea typeface="+mn-ea"/>
                <a:cs typeface="+mn-cs"/>
                <a:hlinkClick r:id="rId15" tooltip="United States National Academy of Sciences"/>
              </a:rPr>
              <a:t>National Academy of Sciences</a:t>
            </a:r>
            <a:r>
              <a:rPr lang="en-US" sz="1200" b="0" i="0" kern="1200">
                <a:solidFill>
                  <a:schemeClr val="tx1"/>
                </a:solidFill>
                <a:effectLst/>
                <a:latin typeface="+mn-lt"/>
                <a:ea typeface="+mn-ea"/>
                <a:cs typeface="+mn-cs"/>
              </a:rPr>
              <a:t> among many other major awards. In 2012 he was awarded the </a:t>
            </a:r>
            <a:r>
              <a:rPr lang="en-US" sz="1200" b="0" i="0" u="none" strike="noStrike" kern="1200">
                <a:solidFill>
                  <a:schemeClr val="tx1"/>
                </a:solidFill>
                <a:effectLst/>
                <a:latin typeface="+mn-lt"/>
                <a:ea typeface="+mn-ea"/>
                <a:cs typeface="+mn-cs"/>
                <a:hlinkClick r:id="rId16" tooltip="Kyoto Prize in Advanced Technology"/>
              </a:rPr>
              <a:t>Kyoto Prize in Advanced Technology</a:t>
            </a:r>
            <a:r>
              <a:rPr lang="en-US" sz="1200" b="0" i="0" kern="1200">
                <a:solidFill>
                  <a:schemeClr val="tx1"/>
                </a:solidFill>
                <a:effectLst/>
                <a:latin typeface="+mn-lt"/>
                <a:ea typeface="+mn-ea"/>
                <a:cs typeface="+mn-cs"/>
              </a:rPr>
              <a:t> for "pioneering achievements in the development of computer graphics and interactive interfaces".</a:t>
            </a:r>
            <a:r>
              <a:rPr lang="en-US" sz="1200" b="0" i="0" u="none" strike="noStrike" kern="1200" baseline="30000">
                <a:solidFill>
                  <a:schemeClr val="tx1"/>
                </a:solidFill>
                <a:effectLst/>
                <a:latin typeface="+mn-lt"/>
                <a:ea typeface="+mn-ea"/>
                <a:cs typeface="+mn-cs"/>
                <a:hlinkClick r:id="rId17"/>
              </a:rPr>
              <a:t>[3]</a:t>
            </a:r>
            <a:endParaRPr lang="en-IN" dirty="0"/>
          </a:p>
        </p:txBody>
      </p:sp>
      <p:sp>
        <p:nvSpPr>
          <p:cNvPr id="4" name="Slide Number Placeholder 3"/>
          <p:cNvSpPr>
            <a:spLocks noGrp="1"/>
          </p:cNvSpPr>
          <p:nvPr>
            <p:ph type="sldNum" sz="quarter" idx="10"/>
          </p:nvPr>
        </p:nvSpPr>
        <p:spPr/>
        <p:txBody>
          <a:bodyPr/>
          <a:lstStyle/>
          <a:p>
            <a:fld id="{B6F731E0-8D32-41F3-AB99-E93F40833C53}" type="slidenum">
              <a:rPr lang="en-IN" smtClean="0"/>
              <a:t>1</a:t>
            </a:fld>
            <a:endParaRPr lang="en-IN"/>
          </a:p>
        </p:txBody>
      </p:sp>
    </p:spTree>
    <p:extLst>
      <p:ext uri="{BB962C8B-B14F-4D97-AF65-F5344CB8AC3E}">
        <p14:creationId xmlns:p14="http://schemas.microsoft.com/office/powerpoint/2010/main" val="4198351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David Cannon Evans</a:t>
            </a:r>
            <a:r>
              <a:rPr lang="en-US" sz="1200" b="0" i="0" kern="1200">
                <a:solidFill>
                  <a:schemeClr val="tx1"/>
                </a:solidFill>
                <a:effectLst/>
                <a:latin typeface="+mn-lt"/>
                <a:ea typeface="+mn-ea"/>
                <a:cs typeface="+mn-cs"/>
              </a:rPr>
              <a:t> (February 24, 1924 – October 3, 1998) was the founder of the </a:t>
            </a:r>
            <a:r>
              <a:rPr lang="en-US" sz="1200" b="0" i="0" u="none" strike="noStrike" kern="1200">
                <a:solidFill>
                  <a:schemeClr val="tx1"/>
                </a:solidFill>
                <a:effectLst/>
                <a:latin typeface="+mn-lt"/>
                <a:ea typeface="+mn-ea"/>
                <a:cs typeface="+mn-cs"/>
                <a:hlinkClick r:id="rId3" tooltip="Computer science"/>
              </a:rPr>
              <a:t>computer science</a:t>
            </a:r>
            <a:r>
              <a:rPr lang="en-US" sz="1200" b="0" i="0" kern="1200">
                <a:solidFill>
                  <a:schemeClr val="tx1"/>
                </a:solidFill>
                <a:effectLst/>
                <a:latin typeface="+mn-lt"/>
                <a:ea typeface="+mn-ea"/>
                <a:cs typeface="+mn-cs"/>
              </a:rPr>
              <a:t> department at the </a:t>
            </a:r>
            <a:r>
              <a:rPr lang="en-US" sz="1200" b="0" i="0" u="none" strike="noStrike" kern="1200">
                <a:solidFill>
                  <a:schemeClr val="tx1"/>
                </a:solidFill>
                <a:effectLst/>
                <a:latin typeface="+mn-lt"/>
                <a:ea typeface="+mn-ea"/>
                <a:cs typeface="+mn-cs"/>
                <a:hlinkClick r:id="rId4" tooltip="University of Utah"/>
              </a:rPr>
              <a:t>University of Utah</a:t>
            </a:r>
            <a:r>
              <a:rPr lang="en-US" sz="1200" b="0" i="0" kern="1200">
                <a:solidFill>
                  <a:schemeClr val="tx1"/>
                </a:solidFill>
                <a:effectLst/>
                <a:latin typeface="+mn-lt"/>
                <a:ea typeface="+mn-ea"/>
                <a:cs typeface="+mn-cs"/>
              </a:rPr>
              <a:t> and co-founder (with </a:t>
            </a:r>
            <a:r>
              <a:rPr lang="en-US" sz="1200" b="0" i="0" u="none" strike="noStrike" kern="1200">
                <a:solidFill>
                  <a:schemeClr val="tx1"/>
                </a:solidFill>
                <a:effectLst/>
                <a:latin typeface="+mn-lt"/>
                <a:ea typeface="+mn-ea"/>
                <a:cs typeface="+mn-cs"/>
                <a:hlinkClick r:id="rId5" tooltip="Ivan Sutherland"/>
              </a:rPr>
              <a:t>Ivan Sutherland</a:t>
            </a:r>
            <a:r>
              <a:rPr lang="en-US" sz="1200" b="0" i="0" kern="1200">
                <a:solidFill>
                  <a:schemeClr val="tx1"/>
                </a:solidFill>
                <a:effectLst/>
                <a:latin typeface="+mn-lt"/>
                <a:ea typeface="+mn-ea"/>
                <a:cs typeface="+mn-cs"/>
              </a:rPr>
              <a:t>) of </a:t>
            </a:r>
            <a:r>
              <a:rPr lang="en-US" sz="1200" b="0" i="0" u="none" strike="noStrike" kern="1200">
                <a:solidFill>
                  <a:schemeClr val="tx1"/>
                </a:solidFill>
                <a:effectLst/>
                <a:latin typeface="+mn-lt"/>
                <a:ea typeface="+mn-ea"/>
                <a:cs typeface="+mn-cs"/>
                <a:hlinkClick r:id="rId6" tooltip="Evans &amp; Sutherland"/>
              </a:rPr>
              <a:t>Evans &amp; Sutherland</a:t>
            </a:r>
            <a:r>
              <a:rPr lang="en-US" sz="1200" b="0" i="0" kern="1200">
                <a:solidFill>
                  <a:schemeClr val="tx1"/>
                </a:solidFill>
                <a:effectLst/>
                <a:latin typeface="+mn-lt"/>
                <a:ea typeface="+mn-ea"/>
                <a:cs typeface="+mn-cs"/>
              </a:rPr>
              <a:t>, a computer firm which is known as a pioneer in the domain of </a:t>
            </a:r>
            <a:r>
              <a:rPr lang="en-US" sz="1200" b="0" i="0" u="none" strike="noStrike" kern="1200">
                <a:solidFill>
                  <a:schemeClr val="tx1"/>
                </a:solidFill>
                <a:effectLst/>
                <a:latin typeface="+mn-lt"/>
                <a:ea typeface="+mn-ea"/>
                <a:cs typeface="+mn-cs"/>
                <a:hlinkClick r:id="rId7" tooltip="Computer-generated imagery"/>
              </a:rPr>
              <a:t>computer-generated imagery</a:t>
            </a:r>
            <a:endParaRPr lang="en-US" sz="1200" b="0" i="0" u="none" strike="noStrike"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Xerox Alto</a:t>
            </a:r>
            <a:r>
              <a:rPr lang="en-US" sz="1200" b="0" i="0" kern="1200">
                <a:solidFill>
                  <a:schemeClr val="tx1"/>
                </a:solidFill>
                <a:effectLst/>
                <a:latin typeface="+mn-lt"/>
                <a:ea typeface="+mn-ea"/>
                <a:cs typeface="+mn-cs"/>
              </a:rPr>
              <a:t> is the first computer designed from its inception to support an </a:t>
            </a:r>
            <a:r>
              <a:rPr lang="en-US" sz="1200" b="0" i="0" u="none" strike="noStrike" kern="1200">
                <a:solidFill>
                  <a:schemeClr val="tx1"/>
                </a:solidFill>
                <a:effectLst/>
                <a:latin typeface="+mn-lt"/>
                <a:ea typeface="+mn-ea"/>
                <a:cs typeface="+mn-cs"/>
                <a:hlinkClick r:id="rId8" tooltip="Operating system"/>
              </a:rPr>
              <a:t>operating system</a:t>
            </a:r>
            <a:r>
              <a:rPr lang="en-US" sz="1200" b="0" i="0" kern="1200">
                <a:solidFill>
                  <a:schemeClr val="tx1"/>
                </a:solidFill>
                <a:effectLst/>
                <a:latin typeface="+mn-lt"/>
                <a:ea typeface="+mn-ea"/>
                <a:cs typeface="+mn-cs"/>
              </a:rPr>
              <a:t> based on a </a:t>
            </a:r>
            <a:r>
              <a:rPr lang="en-US" sz="1200" b="0" i="0" u="none" strike="noStrike" kern="1200">
                <a:solidFill>
                  <a:schemeClr val="tx1"/>
                </a:solidFill>
                <a:effectLst/>
                <a:latin typeface="+mn-lt"/>
                <a:ea typeface="+mn-ea"/>
                <a:cs typeface="+mn-cs"/>
                <a:hlinkClick r:id="rId9" tooltip="Graphical user interface"/>
              </a:rPr>
              <a:t>graphical user interface</a:t>
            </a:r>
            <a:r>
              <a:rPr lang="en-US" sz="1200" b="0" i="0" kern="1200">
                <a:solidFill>
                  <a:schemeClr val="tx1"/>
                </a:solidFill>
                <a:effectLst/>
                <a:latin typeface="+mn-lt"/>
                <a:ea typeface="+mn-ea"/>
                <a:cs typeface="+mn-cs"/>
              </a:rPr>
              <a:t> (GUI), later using the </a:t>
            </a:r>
            <a:r>
              <a:rPr lang="en-US" sz="1200" b="0" i="0" u="none" strike="noStrike" kern="1200">
                <a:solidFill>
                  <a:schemeClr val="tx1"/>
                </a:solidFill>
                <a:effectLst/>
                <a:latin typeface="+mn-lt"/>
                <a:ea typeface="+mn-ea"/>
                <a:cs typeface="+mn-cs"/>
                <a:hlinkClick r:id="rId10" tooltip="Desktop metaphor"/>
              </a:rPr>
              <a:t>desktop metaphor</a:t>
            </a:r>
            <a:r>
              <a:rPr lang="en-US" sz="1200" b="0" i="0" kern="1200">
                <a:solidFill>
                  <a:schemeClr val="tx1"/>
                </a:solidFill>
                <a:effectLst/>
                <a:latin typeface="+mn-lt"/>
                <a:ea typeface="+mn-ea"/>
                <a:cs typeface="+mn-cs"/>
              </a:rPr>
              <a:t>.</a:t>
            </a:r>
            <a:r>
              <a:rPr lang="en-US" sz="1200" b="0" i="0" u="none" strike="noStrike" kern="1200" baseline="30000">
                <a:solidFill>
                  <a:schemeClr val="tx1"/>
                </a:solidFill>
                <a:effectLst/>
                <a:latin typeface="+mn-lt"/>
                <a:ea typeface="+mn-ea"/>
                <a:cs typeface="+mn-cs"/>
                <a:hlinkClick r:id="rId11"/>
              </a:rPr>
              <a:t>[7]</a:t>
            </a:r>
            <a:r>
              <a:rPr lang="en-US" sz="1200" b="0" i="0" u="none" strike="noStrike" kern="1200" baseline="30000">
                <a:solidFill>
                  <a:schemeClr val="tx1"/>
                </a:solidFill>
                <a:effectLst/>
                <a:latin typeface="+mn-lt"/>
                <a:ea typeface="+mn-ea"/>
                <a:cs typeface="+mn-cs"/>
                <a:hlinkClick r:id="rId12"/>
              </a:rPr>
              <a:t>[8]</a:t>
            </a:r>
            <a:r>
              <a:rPr lang="en-US" sz="1200" b="0" i="0" kern="1200">
                <a:solidFill>
                  <a:schemeClr val="tx1"/>
                </a:solidFill>
                <a:effectLst/>
                <a:latin typeface="+mn-lt"/>
                <a:ea typeface="+mn-ea"/>
                <a:cs typeface="+mn-cs"/>
              </a:rPr>
              <a:t> The first machines were introduced on 1 March 1973,</a:t>
            </a:r>
            <a:r>
              <a:rPr lang="en-US" sz="1200" b="0" i="0" u="none" strike="noStrike" kern="1200" baseline="30000">
                <a:solidFill>
                  <a:schemeClr val="tx1"/>
                </a:solidFill>
                <a:effectLst/>
                <a:latin typeface="+mn-lt"/>
                <a:ea typeface="+mn-ea"/>
                <a:cs typeface="+mn-cs"/>
                <a:hlinkClick r:id="rId13"/>
              </a:rPr>
              <a:t>[9]</a:t>
            </a:r>
            <a:r>
              <a:rPr lang="en-US" sz="1200" b="0" i="0" kern="120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10</a:t>
            </a:fld>
            <a:endParaRPr lang="en-IN"/>
          </a:p>
        </p:txBody>
      </p:sp>
    </p:spTree>
    <p:extLst>
      <p:ext uri="{BB962C8B-B14F-4D97-AF65-F5344CB8AC3E}">
        <p14:creationId xmlns:p14="http://schemas.microsoft.com/office/powerpoint/2010/main" val="2051160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David Cannon Evans</a:t>
            </a:r>
            <a:r>
              <a:rPr lang="en-US" sz="1200" b="0" i="0" kern="1200">
                <a:solidFill>
                  <a:schemeClr val="tx1"/>
                </a:solidFill>
                <a:effectLst/>
                <a:latin typeface="+mn-lt"/>
                <a:ea typeface="+mn-ea"/>
                <a:cs typeface="+mn-cs"/>
              </a:rPr>
              <a:t> (February 24, 1924 – October 3, 1998) was the founder of the </a:t>
            </a:r>
            <a:r>
              <a:rPr lang="en-US" sz="1200" b="0" i="0" u="none" strike="noStrike" kern="1200">
                <a:solidFill>
                  <a:schemeClr val="tx1"/>
                </a:solidFill>
                <a:effectLst/>
                <a:latin typeface="+mn-lt"/>
                <a:ea typeface="+mn-ea"/>
                <a:cs typeface="+mn-cs"/>
                <a:hlinkClick r:id="rId3" tooltip="Computer science"/>
              </a:rPr>
              <a:t>computer science</a:t>
            </a:r>
            <a:r>
              <a:rPr lang="en-US" sz="1200" b="0" i="0" kern="1200">
                <a:solidFill>
                  <a:schemeClr val="tx1"/>
                </a:solidFill>
                <a:effectLst/>
                <a:latin typeface="+mn-lt"/>
                <a:ea typeface="+mn-ea"/>
                <a:cs typeface="+mn-cs"/>
              </a:rPr>
              <a:t> department at the </a:t>
            </a:r>
            <a:r>
              <a:rPr lang="en-US" sz="1200" b="0" i="0" u="none" strike="noStrike" kern="1200">
                <a:solidFill>
                  <a:schemeClr val="tx1"/>
                </a:solidFill>
                <a:effectLst/>
                <a:latin typeface="+mn-lt"/>
                <a:ea typeface="+mn-ea"/>
                <a:cs typeface="+mn-cs"/>
                <a:hlinkClick r:id="rId4" tooltip="University of Utah"/>
              </a:rPr>
              <a:t>University of Utah</a:t>
            </a:r>
            <a:r>
              <a:rPr lang="en-US" sz="1200" b="0" i="0" kern="1200">
                <a:solidFill>
                  <a:schemeClr val="tx1"/>
                </a:solidFill>
                <a:effectLst/>
                <a:latin typeface="+mn-lt"/>
                <a:ea typeface="+mn-ea"/>
                <a:cs typeface="+mn-cs"/>
              </a:rPr>
              <a:t> and co-founder (with </a:t>
            </a:r>
            <a:r>
              <a:rPr lang="en-US" sz="1200" b="0" i="0" u="none" strike="noStrike" kern="1200">
                <a:solidFill>
                  <a:schemeClr val="tx1"/>
                </a:solidFill>
                <a:effectLst/>
                <a:latin typeface="+mn-lt"/>
                <a:ea typeface="+mn-ea"/>
                <a:cs typeface="+mn-cs"/>
                <a:hlinkClick r:id="rId5" tooltip="Ivan Sutherland"/>
              </a:rPr>
              <a:t>Ivan Sutherland</a:t>
            </a:r>
            <a:r>
              <a:rPr lang="en-US" sz="1200" b="0" i="0" kern="1200">
                <a:solidFill>
                  <a:schemeClr val="tx1"/>
                </a:solidFill>
                <a:effectLst/>
                <a:latin typeface="+mn-lt"/>
                <a:ea typeface="+mn-ea"/>
                <a:cs typeface="+mn-cs"/>
              </a:rPr>
              <a:t>) of </a:t>
            </a:r>
            <a:r>
              <a:rPr lang="en-US" sz="1200" b="0" i="0" u="none" strike="noStrike" kern="1200">
                <a:solidFill>
                  <a:schemeClr val="tx1"/>
                </a:solidFill>
                <a:effectLst/>
                <a:latin typeface="+mn-lt"/>
                <a:ea typeface="+mn-ea"/>
                <a:cs typeface="+mn-cs"/>
                <a:hlinkClick r:id="rId6" tooltip="Evans &amp; Sutherland"/>
              </a:rPr>
              <a:t>Evans &amp; Sutherland</a:t>
            </a:r>
            <a:r>
              <a:rPr lang="en-US" sz="1200" b="0" i="0" kern="1200">
                <a:solidFill>
                  <a:schemeClr val="tx1"/>
                </a:solidFill>
                <a:effectLst/>
                <a:latin typeface="+mn-lt"/>
                <a:ea typeface="+mn-ea"/>
                <a:cs typeface="+mn-cs"/>
              </a:rPr>
              <a:t>, a computer firm which is known as a pioneer in the domain of </a:t>
            </a:r>
            <a:r>
              <a:rPr lang="en-US" sz="1200" b="0" i="0" u="none" strike="noStrike" kern="1200">
                <a:solidFill>
                  <a:schemeClr val="tx1"/>
                </a:solidFill>
                <a:effectLst/>
                <a:latin typeface="+mn-lt"/>
                <a:ea typeface="+mn-ea"/>
                <a:cs typeface="+mn-cs"/>
                <a:hlinkClick r:id="rId7" tooltip="Computer-generated imagery"/>
              </a:rPr>
              <a:t>computer-generated imagery</a:t>
            </a:r>
            <a:endParaRPr lang="en-US" sz="1200" b="0" i="0" u="none" strike="noStrike"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Xerox Alto</a:t>
            </a:r>
            <a:r>
              <a:rPr lang="en-US" sz="1200" b="0" i="0" kern="1200">
                <a:solidFill>
                  <a:schemeClr val="tx1"/>
                </a:solidFill>
                <a:effectLst/>
                <a:latin typeface="+mn-lt"/>
                <a:ea typeface="+mn-ea"/>
                <a:cs typeface="+mn-cs"/>
              </a:rPr>
              <a:t> is the first computer designed from its inception to support an </a:t>
            </a:r>
            <a:r>
              <a:rPr lang="en-US" sz="1200" b="0" i="0" u="none" strike="noStrike" kern="1200">
                <a:solidFill>
                  <a:schemeClr val="tx1"/>
                </a:solidFill>
                <a:effectLst/>
                <a:latin typeface="+mn-lt"/>
                <a:ea typeface="+mn-ea"/>
                <a:cs typeface="+mn-cs"/>
                <a:hlinkClick r:id="rId8" tooltip="Operating system"/>
              </a:rPr>
              <a:t>operating system</a:t>
            </a:r>
            <a:r>
              <a:rPr lang="en-US" sz="1200" b="0" i="0" kern="1200">
                <a:solidFill>
                  <a:schemeClr val="tx1"/>
                </a:solidFill>
                <a:effectLst/>
                <a:latin typeface="+mn-lt"/>
                <a:ea typeface="+mn-ea"/>
                <a:cs typeface="+mn-cs"/>
              </a:rPr>
              <a:t> based on a </a:t>
            </a:r>
            <a:r>
              <a:rPr lang="en-US" sz="1200" b="0" i="0" u="none" strike="noStrike" kern="1200">
                <a:solidFill>
                  <a:schemeClr val="tx1"/>
                </a:solidFill>
                <a:effectLst/>
                <a:latin typeface="+mn-lt"/>
                <a:ea typeface="+mn-ea"/>
                <a:cs typeface="+mn-cs"/>
                <a:hlinkClick r:id="rId9" tooltip="Graphical user interface"/>
              </a:rPr>
              <a:t>graphical user interface</a:t>
            </a:r>
            <a:r>
              <a:rPr lang="en-US" sz="1200" b="0" i="0" kern="1200">
                <a:solidFill>
                  <a:schemeClr val="tx1"/>
                </a:solidFill>
                <a:effectLst/>
                <a:latin typeface="+mn-lt"/>
                <a:ea typeface="+mn-ea"/>
                <a:cs typeface="+mn-cs"/>
              </a:rPr>
              <a:t> (GUI), later using the </a:t>
            </a:r>
            <a:r>
              <a:rPr lang="en-US" sz="1200" b="0" i="0" u="none" strike="noStrike" kern="1200">
                <a:solidFill>
                  <a:schemeClr val="tx1"/>
                </a:solidFill>
                <a:effectLst/>
                <a:latin typeface="+mn-lt"/>
                <a:ea typeface="+mn-ea"/>
                <a:cs typeface="+mn-cs"/>
                <a:hlinkClick r:id="rId10" tooltip="Desktop metaphor"/>
              </a:rPr>
              <a:t>desktop metaphor</a:t>
            </a:r>
            <a:r>
              <a:rPr lang="en-US" sz="1200" b="0" i="0" kern="1200">
                <a:solidFill>
                  <a:schemeClr val="tx1"/>
                </a:solidFill>
                <a:effectLst/>
                <a:latin typeface="+mn-lt"/>
                <a:ea typeface="+mn-ea"/>
                <a:cs typeface="+mn-cs"/>
              </a:rPr>
              <a:t>.</a:t>
            </a:r>
            <a:r>
              <a:rPr lang="en-US" sz="1200" b="0" i="0" u="none" strike="noStrike" kern="1200" baseline="30000">
                <a:solidFill>
                  <a:schemeClr val="tx1"/>
                </a:solidFill>
                <a:effectLst/>
                <a:latin typeface="+mn-lt"/>
                <a:ea typeface="+mn-ea"/>
                <a:cs typeface="+mn-cs"/>
                <a:hlinkClick r:id="rId11"/>
              </a:rPr>
              <a:t>[7]</a:t>
            </a:r>
            <a:r>
              <a:rPr lang="en-US" sz="1200" b="0" i="0" u="none" strike="noStrike" kern="1200" baseline="30000">
                <a:solidFill>
                  <a:schemeClr val="tx1"/>
                </a:solidFill>
                <a:effectLst/>
                <a:latin typeface="+mn-lt"/>
                <a:ea typeface="+mn-ea"/>
                <a:cs typeface="+mn-cs"/>
                <a:hlinkClick r:id="rId12"/>
              </a:rPr>
              <a:t>[8]</a:t>
            </a:r>
            <a:r>
              <a:rPr lang="en-US" sz="1200" b="0" i="0" kern="1200">
                <a:solidFill>
                  <a:schemeClr val="tx1"/>
                </a:solidFill>
                <a:effectLst/>
                <a:latin typeface="+mn-lt"/>
                <a:ea typeface="+mn-ea"/>
                <a:cs typeface="+mn-cs"/>
              </a:rPr>
              <a:t> The first machines were introduced on 1 March 1973,</a:t>
            </a:r>
            <a:r>
              <a:rPr lang="en-US" sz="1200" b="0" i="0" u="none" strike="noStrike" kern="1200" baseline="30000">
                <a:solidFill>
                  <a:schemeClr val="tx1"/>
                </a:solidFill>
                <a:effectLst/>
                <a:latin typeface="+mn-lt"/>
                <a:ea typeface="+mn-ea"/>
                <a:cs typeface="+mn-cs"/>
                <a:hlinkClick r:id="rId13"/>
              </a:rPr>
              <a:t>[9]</a:t>
            </a:r>
            <a:r>
              <a:rPr lang="en-US" sz="1200" b="0" i="0" kern="120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11</a:t>
            </a:fld>
            <a:endParaRPr lang="en-IN"/>
          </a:p>
        </p:txBody>
      </p:sp>
    </p:spTree>
    <p:extLst>
      <p:ext uri="{BB962C8B-B14F-4D97-AF65-F5344CB8AC3E}">
        <p14:creationId xmlns:p14="http://schemas.microsoft.com/office/powerpoint/2010/main" val="3132673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David Cannon Evans</a:t>
            </a:r>
            <a:r>
              <a:rPr lang="en-US" sz="1200" b="0" i="0" kern="1200">
                <a:solidFill>
                  <a:schemeClr val="tx1"/>
                </a:solidFill>
                <a:effectLst/>
                <a:latin typeface="+mn-lt"/>
                <a:ea typeface="+mn-ea"/>
                <a:cs typeface="+mn-cs"/>
              </a:rPr>
              <a:t> (February 24, 1924 – October 3, 1998) was the founder of the </a:t>
            </a:r>
            <a:r>
              <a:rPr lang="en-US" sz="1200" b="0" i="0" u="none" strike="noStrike" kern="1200">
                <a:solidFill>
                  <a:schemeClr val="tx1"/>
                </a:solidFill>
                <a:effectLst/>
                <a:latin typeface="+mn-lt"/>
                <a:ea typeface="+mn-ea"/>
                <a:cs typeface="+mn-cs"/>
                <a:hlinkClick r:id="rId3" tooltip="Computer science"/>
              </a:rPr>
              <a:t>computer science</a:t>
            </a:r>
            <a:r>
              <a:rPr lang="en-US" sz="1200" b="0" i="0" kern="1200">
                <a:solidFill>
                  <a:schemeClr val="tx1"/>
                </a:solidFill>
                <a:effectLst/>
                <a:latin typeface="+mn-lt"/>
                <a:ea typeface="+mn-ea"/>
                <a:cs typeface="+mn-cs"/>
              </a:rPr>
              <a:t> department at the </a:t>
            </a:r>
            <a:r>
              <a:rPr lang="en-US" sz="1200" b="0" i="0" u="none" strike="noStrike" kern="1200">
                <a:solidFill>
                  <a:schemeClr val="tx1"/>
                </a:solidFill>
                <a:effectLst/>
                <a:latin typeface="+mn-lt"/>
                <a:ea typeface="+mn-ea"/>
                <a:cs typeface="+mn-cs"/>
                <a:hlinkClick r:id="rId4" tooltip="University of Utah"/>
              </a:rPr>
              <a:t>University of Utah</a:t>
            </a:r>
            <a:r>
              <a:rPr lang="en-US" sz="1200" b="0" i="0" kern="1200">
                <a:solidFill>
                  <a:schemeClr val="tx1"/>
                </a:solidFill>
                <a:effectLst/>
                <a:latin typeface="+mn-lt"/>
                <a:ea typeface="+mn-ea"/>
                <a:cs typeface="+mn-cs"/>
              </a:rPr>
              <a:t> and co-founder (with </a:t>
            </a:r>
            <a:r>
              <a:rPr lang="en-US" sz="1200" b="0" i="0" u="none" strike="noStrike" kern="1200">
                <a:solidFill>
                  <a:schemeClr val="tx1"/>
                </a:solidFill>
                <a:effectLst/>
                <a:latin typeface="+mn-lt"/>
                <a:ea typeface="+mn-ea"/>
                <a:cs typeface="+mn-cs"/>
                <a:hlinkClick r:id="rId5" tooltip="Ivan Sutherland"/>
              </a:rPr>
              <a:t>Ivan Sutherland</a:t>
            </a:r>
            <a:r>
              <a:rPr lang="en-US" sz="1200" b="0" i="0" kern="1200">
                <a:solidFill>
                  <a:schemeClr val="tx1"/>
                </a:solidFill>
                <a:effectLst/>
                <a:latin typeface="+mn-lt"/>
                <a:ea typeface="+mn-ea"/>
                <a:cs typeface="+mn-cs"/>
              </a:rPr>
              <a:t>) of </a:t>
            </a:r>
            <a:r>
              <a:rPr lang="en-US" sz="1200" b="0" i="0" u="none" strike="noStrike" kern="1200">
                <a:solidFill>
                  <a:schemeClr val="tx1"/>
                </a:solidFill>
                <a:effectLst/>
                <a:latin typeface="+mn-lt"/>
                <a:ea typeface="+mn-ea"/>
                <a:cs typeface="+mn-cs"/>
                <a:hlinkClick r:id="rId6" tooltip="Evans &amp; Sutherland"/>
              </a:rPr>
              <a:t>Evans &amp; Sutherland</a:t>
            </a:r>
            <a:r>
              <a:rPr lang="en-US" sz="1200" b="0" i="0" kern="1200">
                <a:solidFill>
                  <a:schemeClr val="tx1"/>
                </a:solidFill>
                <a:effectLst/>
                <a:latin typeface="+mn-lt"/>
                <a:ea typeface="+mn-ea"/>
                <a:cs typeface="+mn-cs"/>
              </a:rPr>
              <a:t>, a computer firm which is known as a pioneer in the domain of </a:t>
            </a:r>
            <a:r>
              <a:rPr lang="en-US" sz="1200" b="0" i="0" u="none" strike="noStrike" kern="1200">
                <a:solidFill>
                  <a:schemeClr val="tx1"/>
                </a:solidFill>
                <a:effectLst/>
                <a:latin typeface="+mn-lt"/>
                <a:ea typeface="+mn-ea"/>
                <a:cs typeface="+mn-cs"/>
                <a:hlinkClick r:id="rId7" tooltip="Computer-generated imagery"/>
              </a:rPr>
              <a:t>computer-generated imagery</a:t>
            </a:r>
            <a:endParaRPr lang="en-US" sz="1200" b="0" i="0" u="none" strike="noStrike"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Xerox Alto</a:t>
            </a:r>
            <a:r>
              <a:rPr lang="en-US" sz="1200" b="0" i="0" kern="1200">
                <a:solidFill>
                  <a:schemeClr val="tx1"/>
                </a:solidFill>
                <a:effectLst/>
                <a:latin typeface="+mn-lt"/>
                <a:ea typeface="+mn-ea"/>
                <a:cs typeface="+mn-cs"/>
              </a:rPr>
              <a:t> is the first computer designed from its inception to support an </a:t>
            </a:r>
            <a:r>
              <a:rPr lang="en-US" sz="1200" b="0" i="0" u="none" strike="noStrike" kern="1200">
                <a:solidFill>
                  <a:schemeClr val="tx1"/>
                </a:solidFill>
                <a:effectLst/>
                <a:latin typeface="+mn-lt"/>
                <a:ea typeface="+mn-ea"/>
                <a:cs typeface="+mn-cs"/>
                <a:hlinkClick r:id="rId8" tooltip="Operating system"/>
              </a:rPr>
              <a:t>operating system</a:t>
            </a:r>
            <a:r>
              <a:rPr lang="en-US" sz="1200" b="0" i="0" kern="1200">
                <a:solidFill>
                  <a:schemeClr val="tx1"/>
                </a:solidFill>
                <a:effectLst/>
                <a:latin typeface="+mn-lt"/>
                <a:ea typeface="+mn-ea"/>
                <a:cs typeface="+mn-cs"/>
              </a:rPr>
              <a:t> based on a </a:t>
            </a:r>
            <a:r>
              <a:rPr lang="en-US" sz="1200" b="0" i="0" u="none" strike="noStrike" kern="1200">
                <a:solidFill>
                  <a:schemeClr val="tx1"/>
                </a:solidFill>
                <a:effectLst/>
                <a:latin typeface="+mn-lt"/>
                <a:ea typeface="+mn-ea"/>
                <a:cs typeface="+mn-cs"/>
                <a:hlinkClick r:id="rId9" tooltip="Graphical user interface"/>
              </a:rPr>
              <a:t>graphical user interface</a:t>
            </a:r>
            <a:r>
              <a:rPr lang="en-US" sz="1200" b="0" i="0" kern="1200">
                <a:solidFill>
                  <a:schemeClr val="tx1"/>
                </a:solidFill>
                <a:effectLst/>
                <a:latin typeface="+mn-lt"/>
                <a:ea typeface="+mn-ea"/>
                <a:cs typeface="+mn-cs"/>
              </a:rPr>
              <a:t> (GUI), later using the </a:t>
            </a:r>
            <a:r>
              <a:rPr lang="en-US" sz="1200" b="0" i="0" u="none" strike="noStrike" kern="1200">
                <a:solidFill>
                  <a:schemeClr val="tx1"/>
                </a:solidFill>
                <a:effectLst/>
                <a:latin typeface="+mn-lt"/>
                <a:ea typeface="+mn-ea"/>
                <a:cs typeface="+mn-cs"/>
                <a:hlinkClick r:id="rId10" tooltip="Desktop metaphor"/>
              </a:rPr>
              <a:t>desktop metaphor</a:t>
            </a:r>
            <a:r>
              <a:rPr lang="en-US" sz="1200" b="0" i="0" kern="1200">
                <a:solidFill>
                  <a:schemeClr val="tx1"/>
                </a:solidFill>
                <a:effectLst/>
                <a:latin typeface="+mn-lt"/>
                <a:ea typeface="+mn-ea"/>
                <a:cs typeface="+mn-cs"/>
              </a:rPr>
              <a:t>.</a:t>
            </a:r>
            <a:r>
              <a:rPr lang="en-US" sz="1200" b="0" i="0" u="none" strike="noStrike" kern="1200" baseline="30000">
                <a:solidFill>
                  <a:schemeClr val="tx1"/>
                </a:solidFill>
                <a:effectLst/>
                <a:latin typeface="+mn-lt"/>
                <a:ea typeface="+mn-ea"/>
                <a:cs typeface="+mn-cs"/>
                <a:hlinkClick r:id="rId11"/>
              </a:rPr>
              <a:t>[7]</a:t>
            </a:r>
            <a:r>
              <a:rPr lang="en-US" sz="1200" b="0" i="0" u="none" strike="noStrike" kern="1200" baseline="30000">
                <a:solidFill>
                  <a:schemeClr val="tx1"/>
                </a:solidFill>
                <a:effectLst/>
                <a:latin typeface="+mn-lt"/>
                <a:ea typeface="+mn-ea"/>
                <a:cs typeface="+mn-cs"/>
                <a:hlinkClick r:id="rId12"/>
              </a:rPr>
              <a:t>[8]</a:t>
            </a:r>
            <a:r>
              <a:rPr lang="en-US" sz="1200" b="0" i="0" kern="1200">
                <a:solidFill>
                  <a:schemeClr val="tx1"/>
                </a:solidFill>
                <a:effectLst/>
                <a:latin typeface="+mn-lt"/>
                <a:ea typeface="+mn-ea"/>
                <a:cs typeface="+mn-cs"/>
              </a:rPr>
              <a:t> The first machines were introduced on 1 March 1973,</a:t>
            </a:r>
            <a:r>
              <a:rPr lang="en-US" sz="1200" b="0" i="0" u="none" strike="noStrike" kern="1200" baseline="30000">
                <a:solidFill>
                  <a:schemeClr val="tx1"/>
                </a:solidFill>
                <a:effectLst/>
                <a:latin typeface="+mn-lt"/>
                <a:ea typeface="+mn-ea"/>
                <a:cs typeface="+mn-cs"/>
                <a:hlinkClick r:id="rId13"/>
              </a:rPr>
              <a:t>[9]</a:t>
            </a:r>
            <a:r>
              <a:rPr lang="en-US" sz="1200" b="0" i="0" kern="120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12</a:t>
            </a:fld>
            <a:endParaRPr lang="en-IN"/>
          </a:p>
        </p:txBody>
      </p:sp>
    </p:spTree>
    <p:extLst>
      <p:ext uri="{BB962C8B-B14F-4D97-AF65-F5344CB8AC3E}">
        <p14:creationId xmlns:p14="http://schemas.microsoft.com/office/powerpoint/2010/main" val="515667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David Cannon Evans</a:t>
            </a:r>
            <a:r>
              <a:rPr lang="en-US" sz="1200" b="0" i="0" kern="1200">
                <a:solidFill>
                  <a:schemeClr val="tx1"/>
                </a:solidFill>
                <a:effectLst/>
                <a:latin typeface="+mn-lt"/>
                <a:ea typeface="+mn-ea"/>
                <a:cs typeface="+mn-cs"/>
              </a:rPr>
              <a:t> (February 24, 1924 – October 3, 1998) was the founder of the </a:t>
            </a:r>
            <a:r>
              <a:rPr lang="en-US" sz="1200" b="0" i="0" u="none" strike="noStrike" kern="1200">
                <a:solidFill>
                  <a:schemeClr val="tx1"/>
                </a:solidFill>
                <a:effectLst/>
                <a:latin typeface="+mn-lt"/>
                <a:ea typeface="+mn-ea"/>
                <a:cs typeface="+mn-cs"/>
                <a:hlinkClick r:id="rId3" tooltip="Computer science"/>
              </a:rPr>
              <a:t>computer science</a:t>
            </a:r>
            <a:r>
              <a:rPr lang="en-US" sz="1200" b="0" i="0" kern="1200">
                <a:solidFill>
                  <a:schemeClr val="tx1"/>
                </a:solidFill>
                <a:effectLst/>
                <a:latin typeface="+mn-lt"/>
                <a:ea typeface="+mn-ea"/>
                <a:cs typeface="+mn-cs"/>
              </a:rPr>
              <a:t> department at the </a:t>
            </a:r>
            <a:r>
              <a:rPr lang="en-US" sz="1200" b="0" i="0" u="none" strike="noStrike" kern="1200">
                <a:solidFill>
                  <a:schemeClr val="tx1"/>
                </a:solidFill>
                <a:effectLst/>
                <a:latin typeface="+mn-lt"/>
                <a:ea typeface="+mn-ea"/>
                <a:cs typeface="+mn-cs"/>
                <a:hlinkClick r:id="rId4" tooltip="University of Utah"/>
              </a:rPr>
              <a:t>University of Utah</a:t>
            </a:r>
            <a:r>
              <a:rPr lang="en-US" sz="1200" b="0" i="0" kern="1200">
                <a:solidFill>
                  <a:schemeClr val="tx1"/>
                </a:solidFill>
                <a:effectLst/>
                <a:latin typeface="+mn-lt"/>
                <a:ea typeface="+mn-ea"/>
                <a:cs typeface="+mn-cs"/>
              </a:rPr>
              <a:t> and co-founder (with </a:t>
            </a:r>
            <a:r>
              <a:rPr lang="en-US" sz="1200" b="0" i="0" u="none" strike="noStrike" kern="1200">
                <a:solidFill>
                  <a:schemeClr val="tx1"/>
                </a:solidFill>
                <a:effectLst/>
                <a:latin typeface="+mn-lt"/>
                <a:ea typeface="+mn-ea"/>
                <a:cs typeface="+mn-cs"/>
                <a:hlinkClick r:id="rId5" tooltip="Ivan Sutherland"/>
              </a:rPr>
              <a:t>Ivan Sutherland</a:t>
            </a:r>
            <a:r>
              <a:rPr lang="en-US" sz="1200" b="0" i="0" kern="1200">
                <a:solidFill>
                  <a:schemeClr val="tx1"/>
                </a:solidFill>
                <a:effectLst/>
                <a:latin typeface="+mn-lt"/>
                <a:ea typeface="+mn-ea"/>
                <a:cs typeface="+mn-cs"/>
              </a:rPr>
              <a:t>) of </a:t>
            </a:r>
            <a:r>
              <a:rPr lang="en-US" sz="1200" b="0" i="0" u="none" strike="noStrike" kern="1200">
                <a:solidFill>
                  <a:schemeClr val="tx1"/>
                </a:solidFill>
                <a:effectLst/>
                <a:latin typeface="+mn-lt"/>
                <a:ea typeface="+mn-ea"/>
                <a:cs typeface="+mn-cs"/>
                <a:hlinkClick r:id="rId6" tooltip="Evans &amp; Sutherland"/>
              </a:rPr>
              <a:t>Evans &amp; Sutherland</a:t>
            </a:r>
            <a:r>
              <a:rPr lang="en-US" sz="1200" b="0" i="0" kern="1200">
                <a:solidFill>
                  <a:schemeClr val="tx1"/>
                </a:solidFill>
                <a:effectLst/>
                <a:latin typeface="+mn-lt"/>
                <a:ea typeface="+mn-ea"/>
                <a:cs typeface="+mn-cs"/>
              </a:rPr>
              <a:t>, a computer firm which is known as a pioneer in the domain of </a:t>
            </a:r>
            <a:r>
              <a:rPr lang="en-US" sz="1200" b="0" i="0" u="none" strike="noStrike" kern="1200">
                <a:solidFill>
                  <a:schemeClr val="tx1"/>
                </a:solidFill>
                <a:effectLst/>
                <a:latin typeface="+mn-lt"/>
                <a:ea typeface="+mn-ea"/>
                <a:cs typeface="+mn-cs"/>
                <a:hlinkClick r:id="rId7" tooltip="Computer-generated imagery"/>
              </a:rPr>
              <a:t>computer-generated imagery</a:t>
            </a:r>
            <a:endParaRPr lang="en-US" sz="1200" b="0" i="0" u="none" strike="noStrike"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Xerox Alto</a:t>
            </a:r>
            <a:r>
              <a:rPr lang="en-US" sz="1200" b="0" i="0" kern="1200">
                <a:solidFill>
                  <a:schemeClr val="tx1"/>
                </a:solidFill>
                <a:effectLst/>
                <a:latin typeface="+mn-lt"/>
                <a:ea typeface="+mn-ea"/>
                <a:cs typeface="+mn-cs"/>
              </a:rPr>
              <a:t> is the first computer designed from its inception to support an </a:t>
            </a:r>
            <a:r>
              <a:rPr lang="en-US" sz="1200" b="0" i="0" u="none" strike="noStrike" kern="1200">
                <a:solidFill>
                  <a:schemeClr val="tx1"/>
                </a:solidFill>
                <a:effectLst/>
                <a:latin typeface="+mn-lt"/>
                <a:ea typeface="+mn-ea"/>
                <a:cs typeface="+mn-cs"/>
                <a:hlinkClick r:id="rId8" tooltip="Operating system"/>
              </a:rPr>
              <a:t>operating system</a:t>
            </a:r>
            <a:r>
              <a:rPr lang="en-US" sz="1200" b="0" i="0" kern="1200">
                <a:solidFill>
                  <a:schemeClr val="tx1"/>
                </a:solidFill>
                <a:effectLst/>
                <a:latin typeface="+mn-lt"/>
                <a:ea typeface="+mn-ea"/>
                <a:cs typeface="+mn-cs"/>
              </a:rPr>
              <a:t> based on a </a:t>
            </a:r>
            <a:r>
              <a:rPr lang="en-US" sz="1200" b="0" i="0" u="none" strike="noStrike" kern="1200">
                <a:solidFill>
                  <a:schemeClr val="tx1"/>
                </a:solidFill>
                <a:effectLst/>
                <a:latin typeface="+mn-lt"/>
                <a:ea typeface="+mn-ea"/>
                <a:cs typeface="+mn-cs"/>
                <a:hlinkClick r:id="rId9" tooltip="Graphical user interface"/>
              </a:rPr>
              <a:t>graphical user interface</a:t>
            </a:r>
            <a:r>
              <a:rPr lang="en-US" sz="1200" b="0" i="0" kern="1200">
                <a:solidFill>
                  <a:schemeClr val="tx1"/>
                </a:solidFill>
                <a:effectLst/>
                <a:latin typeface="+mn-lt"/>
                <a:ea typeface="+mn-ea"/>
                <a:cs typeface="+mn-cs"/>
              </a:rPr>
              <a:t> (GUI), later using the </a:t>
            </a:r>
            <a:r>
              <a:rPr lang="en-US" sz="1200" b="0" i="0" u="none" strike="noStrike" kern="1200">
                <a:solidFill>
                  <a:schemeClr val="tx1"/>
                </a:solidFill>
                <a:effectLst/>
                <a:latin typeface="+mn-lt"/>
                <a:ea typeface="+mn-ea"/>
                <a:cs typeface="+mn-cs"/>
                <a:hlinkClick r:id="rId10" tooltip="Desktop metaphor"/>
              </a:rPr>
              <a:t>desktop metaphor</a:t>
            </a:r>
            <a:r>
              <a:rPr lang="en-US" sz="1200" b="0" i="0" kern="1200">
                <a:solidFill>
                  <a:schemeClr val="tx1"/>
                </a:solidFill>
                <a:effectLst/>
                <a:latin typeface="+mn-lt"/>
                <a:ea typeface="+mn-ea"/>
                <a:cs typeface="+mn-cs"/>
              </a:rPr>
              <a:t>.</a:t>
            </a:r>
            <a:r>
              <a:rPr lang="en-US" sz="1200" b="0" i="0" u="none" strike="noStrike" kern="1200" baseline="30000">
                <a:solidFill>
                  <a:schemeClr val="tx1"/>
                </a:solidFill>
                <a:effectLst/>
                <a:latin typeface="+mn-lt"/>
                <a:ea typeface="+mn-ea"/>
                <a:cs typeface="+mn-cs"/>
                <a:hlinkClick r:id="rId11"/>
              </a:rPr>
              <a:t>[7]</a:t>
            </a:r>
            <a:r>
              <a:rPr lang="en-US" sz="1200" b="0" i="0" u="none" strike="noStrike" kern="1200" baseline="30000">
                <a:solidFill>
                  <a:schemeClr val="tx1"/>
                </a:solidFill>
                <a:effectLst/>
                <a:latin typeface="+mn-lt"/>
                <a:ea typeface="+mn-ea"/>
                <a:cs typeface="+mn-cs"/>
                <a:hlinkClick r:id="rId12"/>
              </a:rPr>
              <a:t>[8]</a:t>
            </a:r>
            <a:r>
              <a:rPr lang="en-US" sz="1200" b="0" i="0" kern="1200">
                <a:solidFill>
                  <a:schemeClr val="tx1"/>
                </a:solidFill>
                <a:effectLst/>
                <a:latin typeface="+mn-lt"/>
                <a:ea typeface="+mn-ea"/>
                <a:cs typeface="+mn-cs"/>
              </a:rPr>
              <a:t> The first machines were introduced on 1 March 1973,</a:t>
            </a:r>
            <a:r>
              <a:rPr lang="en-US" sz="1200" b="0" i="0" u="none" strike="noStrike" kern="1200" baseline="30000">
                <a:solidFill>
                  <a:schemeClr val="tx1"/>
                </a:solidFill>
                <a:effectLst/>
                <a:latin typeface="+mn-lt"/>
                <a:ea typeface="+mn-ea"/>
                <a:cs typeface="+mn-cs"/>
                <a:hlinkClick r:id="rId13"/>
              </a:rPr>
              <a:t>[9]</a:t>
            </a:r>
            <a:r>
              <a:rPr lang="en-US" sz="1200" b="0" i="0" kern="120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13</a:t>
            </a:fld>
            <a:endParaRPr lang="en-IN"/>
          </a:p>
        </p:txBody>
      </p:sp>
    </p:spTree>
    <p:extLst>
      <p:ext uri="{BB962C8B-B14F-4D97-AF65-F5344CB8AC3E}">
        <p14:creationId xmlns:p14="http://schemas.microsoft.com/office/powerpoint/2010/main" val="2640150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David Cannon Evans</a:t>
            </a:r>
            <a:r>
              <a:rPr lang="en-US" sz="1200" b="0" i="0" kern="1200">
                <a:solidFill>
                  <a:schemeClr val="tx1"/>
                </a:solidFill>
                <a:effectLst/>
                <a:latin typeface="+mn-lt"/>
                <a:ea typeface="+mn-ea"/>
                <a:cs typeface="+mn-cs"/>
              </a:rPr>
              <a:t> (February 24, 1924 – October 3, 1998) was the founder of the </a:t>
            </a:r>
            <a:r>
              <a:rPr lang="en-US" sz="1200" b="0" i="0" u="none" strike="noStrike" kern="1200">
                <a:solidFill>
                  <a:schemeClr val="tx1"/>
                </a:solidFill>
                <a:effectLst/>
                <a:latin typeface="+mn-lt"/>
                <a:ea typeface="+mn-ea"/>
                <a:cs typeface="+mn-cs"/>
                <a:hlinkClick r:id="rId3" tooltip="Computer science"/>
              </a:rPr>
              <a:t>computer science</a:t>
            </a:r>
            <a:r>
              <a:rPr lang="en-US" sz="1200" b="0" i="0" kern="1200">
                <a:solidFill>
                  <a:schemeClr val="tx1"/>
                </a:solidFill>
                <a:effectLst/>
                <a:latin typeface="+mn-lt"/>
                <a:ea typeface="+mn-ea"/>
                <a:cs typeface="+mn-cs"/>
              </a:rPr>
              <a:t> department at the </a:t>
            </a:r>
            <a:r>
              <a:rPr lang="en-US" sz="1200" b="0" i="0" u="none" strike="noStrike" kern="1200">
                <a:solidFill>
                  <a:schemeClr val="tx1"/>
                </a:solidFill>
                <a:effectLst/>
                <a:latin typeface="+mn-lt"/>
                <a:ea typeface="+mn-ea"/>
                <a:cs typeface="+mn-cs"/>
                <a:hlinkClick r:id="rId4" tooltip="University of Utah"/>
              </a:rPr>
              <a:t>University of Utah</a:t>
            </a:r>
            <a:r>
              <a:rPr lang="en-US" sz="1200" b="0" i="0" kern="1200">
                <a:solidFill>
                  <a:schemeClr val="tx1"/>
                </a:solidFill>
                <a:effectLst/>
                <a:latin typeface="+mn-lt"/>
                <a:ea typeface="+mn-ea"/>
                <a:cs typeface="+mn-cs"/>
              </a:rPr>
              <a:t> and co-founder (with </a:t>
            </a:r>
            <a:r>
              <a:rPr lang="en-US" sz="1200" b="0" i="0" u="none" strike="noStrike" kern="1200">
                <a:solidFill>
                  <a:schemeClr val="tx1"/>
                </a:solidFill>
                <a:effectLst/>
                <a:latin typeface="+mn-lt"/>
                <a:ea typeface="+mn-ea"/>
                <a:cs typeface="+mn-cs"/>
                <a:hlinkClick r:id="rId5" tooltip="Ivan Sutherland"/>
              </a:rPr>
              <a:t>Ivan Sutherland</a:t>
            </a:r>
            <a:r>
              <a:rPr lang="en-US" sz="1200" b="0" i="0" kern="1200">
                <a:solidFill>
                  <a:schemeClr val="tx1"/>
                </a:solidFill>
                <a:effectLst/>
                <a:latin typeface="+mn-lt"/>
                <a:ea typeface="+mn-ea"/>
                <a:cs typeface="+mn-cs"/>
              </a:rPr>
              <a:t>) of </a:t>
            </a:r>
            <a:r>
              <a:rPr lang="en-US" sz="1200" b="0" i="0" u="none" strike="noStrike" kern="1200">
                <a:solidFill>
                  <a:schemeClr val="tx1"/>
                </a:solidFill>
                <a:effectLst/>
                <a:latin typeface="+mn-lt"/>
                <a:ea typeface="+mn-ea"/>
                <a:cs typeface="+mn-cs"/>
                <a:hlinkClick r:id="rId6" tooltip="Evans &amp; Sutherland"/>
              </a:rPr>
              <a:t>Evans &amp; Sutherland</a:t>
            </a:r>
            <a:r>
              <a:rPr lang="en-US" sz="1200" b="0" i="0" kern="1200">
                <a:solidFill>
                  <a:schemeClr val="tx1"/>
                </a:solidFill>
                <a:effectLst/>
                <a:latin typeface="+mn-lt"/>
                <a:ea typeface="+mn-ea"/>
                <a:cs typeface="+mn-cs"/>
              </a:rPr>
              <a:t>, a computer firm which is known as a pioneer in the domain of </a:t>
            </a:r>
            <a:r>
              <a:rPr lang="en-US" sz="1200" b="0" i="0" u="none" strike="noStrike" kern="1200">
                <a:solidFill>
                  <a:schemeClr val="tx1"/>
                </a:solidFill>
                <a:effectLst/>
                <a:latin typeface="+mn-lt"/>
                <a:ea typeface="+mn-ea"/>
                <a:cs typeface="+mn-cs"/>
                <a:hlinkClick r:id="rId7" tooltip="Computer-generated imagery"/>
              </a:rPr>
              <a:t>computer-generated imagery</a:t>
            </a:r>
            <a:endParaRPr lang="en-US" sz="1200" b="0" i="0" u="none" strike="noStrike"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Xerox Alto</a:t>
            </a:r>
            <a:r>
              <a:rPr lang="en-US" sz="1200" b="0" i="0" kern="1200">
                <a:solidFill>
                  <a:schemeClr val="tx1"/>
                </a:solidFill>
                <a:effectLst/>
                <a:latin typeface="+mn-lt"/>
                <a:ea typeface="+mn-ea"/>
                <a:cs typeface="+mn-cs"/>
              </a:rPr>
              <a:t> is the first computer designed from its inception to support an </a:t>
            </a:r>
            <a:r>
              <a:rPr lang="en-US" sz="1200" b="0" i="0" u="none" strike="noStrike" kern="1200">
                <a:solidFill>
                  <a:schemeClr val="tx1"/>
                </a:solidFill>
                <a:effectLst/>
                <a:latin typeface="+mn-lt"/>
                <a:ea typeface="+mn-ea"/>
                <a:cs typeface="+mn-cs"/>
                <a:hlinkClick r:id="rId8" tooltip="Operating system"/>
              </a:rPr>
              <a:t>operating system</a:t>
            </a:r>
            <a:r>
              <a:rPr lang="en-US" sz="1200" b="0" i="0" kern="1200">
                <a:solidFill>
                  <a:schemeClr val="tx1"/>
                </a:solidFill>
                <a:effectLst/>
                <a:latin typeface="+mn-lt"/>
                <a:ea typeface="+mn-ea"/>
                <a:cs typeface="+mn-cs"/>
              </a:rPr>
              <a:t> based on a </a:t>
            </a:r>
            <a:r>
              <a:rPr lang="en-US" sz="1200" b="0" i="0" u="none" strike="noStrike" kern="1200">
                <a:solidFill>
                  <a:schemeClr val="tx1"/>
                </a:solidFill>
                <a:effectLst/>
                <a:latin typeface="+mn-lt"/>
                <a:ea typeface="+mn-ea"/>
                <a:cs typeface="+mn-cs"/>
                <a:hlinkClick r:id="rId9" tooltip="Graphical user interface"/>
              </a:rPr>
              <a:t>graphical user interface</a:t>
            </a:r>
            <a:r>
              <a:rPr lang="en-US" sz="1200" b="0" i="0" kern="1200">
                <a:solidFill>
                  <a:schemeClr val="tx1"/>
                </a:solidFill>
                <a:effectLst/>
                <a:latin typeface="+mn-lt"/>
                <a:ea typeface="+mn-ea"/>
                <a:cs typeface="+mn-cs"/>
              </a:rPr>
              <a:t> (GUI), later using the </a:t>
            </a:r>
            <a:r>
              <a:rPr lang="en-US" sz="1200" b="0" i="0" u="none" strike="noStrike" kern="1200">
                <a:solidFill>
                  <a:schemeClr val="tx1"/>
                </a:solidFill>
                <a:effectLst/>
                <a:latin typeface="+mn-lt"/>
                <a:ea typeface="+mn-ea"/>
                <a:cs typeface="+mn-cs"/>
                <a:hlinkClick r:id="rId10" tooltip="Desktop metaphor"/>
              </a:rPr>
              <a:t>desktop metaphor</a:t>
            </a:r>
            <a:r>
              <a:rPr lang="en-US" sz="1200" b="0" i="0" kern="1200">
                <a:solidFill>
                  <a:schemeClr val="tx1"/>
                </a:solidFill>
                <a:effectLst/>
                <a:latin typeface="+mn-lt"/>
                <a:ea typeface="+mn-ea"/>
                <a:cs typeface="+mn-cs"/>
              </a:rPr>
              <a:t>.</a:t>
            </a:r>
            <a:r>
              <a:rPr lang="en-US" sz="1200" b="0" i="0" u="none" strike="noStrike" kern="1200" baseline="30000">
                <a:solidFill>
                  <a:schemeClr val="tx1"/>
                </a:solidFill>
                <a:effectLst/>
                <a:latin typeface="+mn-lt"/>
                <a:ea typeface="+mn-ea"/>
                <a:cs typeface="+mn-cs"/>
                <a:hlinkClick r:id="rId11"/>
              </a:rPr>
              <a:t>[7]</a:t>
            </a:r>
            <a:r>
              <a:rPr lang="en-US" sz="1200" b="0" i="0" u="none" strike="noStrike" kern="1200" baseline="30000">
                <a:solidFill>
                  <a:schemeClr val="tx1"/>
                </a:solidFill>
                <a:effectLst/>
                <a:latin typeface="+mn-lt"/>
                <a:ea typeface="+mn-ea"/>
                <a:cs typeface="+mn-cs"/>
                <a:hlinkClick r:id="rId12"/>
              </a:rPr>
              <a:t>[8]</a:t>
            </a:r>
            <a:r>
              <a:rPr lang="en-US" sz="1200" b="0" i="0" kern="1200">
                <a:solidFill>
                  <a:schemeClr val="tx1"/>
                </a:solidFill>
                <a:effectLst/>
                <a:latin typeface="+mn-lt"/>
                <a:ea typeface="+mn-ea"/>
                <a:cs typeface="+mn-cs"/>
              </a:rPr>
              <a:t> The first machines were introduced on 1 March 1973,</a:t>
            </a:r>
            <a:r>
              <a:rPr lang="en-US" sz="1200" b="0" i="0" u="none" strike="noStrike" kern="1200" baseline="30000">
                <a:solidFill>
                  <a:schemeClr val="tx1"/>
                </a:solidFill>
                <a:effectLst/>
                <a:latin typeface="+mn-lt"/>
                <a:ea typeface="+mn-ea"/>
                <a:cs typeface="+mn-cs"/>
                <a:hlinkClick r:id="rId13"/>
              </a:rPr>
              <a:t>[9]</a:t>
            </a:r>
            <a:r>
              <a:rPr lang="en-US" sz="1200" b="0" i="0" kern="120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14</a:t>
            </a:fld>
            <a:endParaRPr lang="en-IN"/>
          </a:p>
        </p:txBody>
      </p:sp>
    </p:spTree>
    <p:extLst>
      <p:ext uri="{BB962C8B-B14F-4D97-AF65-F5344CB8AC3E}">
        <p14:creationId xmlns:p14="http://schemas.microsoft.com/office/powerpoint/2010/main" val="2534295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David Cannon Evans</a:t>
            </a:r>
            <a:r>
              <a:rPr lang="en-US" sz="1200" b="0" i="0" kern="1200">
                <a:solidFill>
                  <a:schemeClr val="tx1"/>
                </a:solidFill>
                <a:effectLst/>
                <a:latin typeface="+mn-lt"/>
                <a:ea typeface="+mn-ea"/>
                <a:cs typeface="+mn-cs"/>
              </a:rPr>
              <a:t> (February 24, 1924 – October 3, 1998) was the founder of the </a:t>
            </a:r>
            <a:r>
              <a:rPr lang="en-US" sz="1200" b="0" i="0" u="none" strike="noStrike" kern="1200">
                <a:solidFill>
                  <a:schemeClr val="tx1"/>
                </a:solidFill>
                <a:effectLst/>
                <a:latin typeface="+mn-lt"/>
                <a:ea typeface="+mn-ea"/>
                <a:cs typeface="+mn-cs"/>
                <a:hlinkClick r:id="rId3" tooltip="Computer science"/>
              </a:rPr>
              <a:t>computer science</a:t>
            </a:r>
            <a:r>
              <a:rPr lang="en-US" sz="1200" b="0" i="0" kern="1200">
                <a:solidFill>
                  <a:schemeClr val="tx1"/>
                </a:solidFill>
                <a:effectLst/>
                <a:latin typeface="+mn-lt"/>
                <a:ea typeface="+mn-ea"/>
                <a:cs typeface="+mn-cs"/>
              </a:rPr>
              <a:t> department at the </a:t>
            </a:r>
            <a:r>
              <a:rPr lang="en-US" sz="1200" b="0" i="0" u="none" strike="noStrike" kern="1200">
                <a:solidFill>
                  <a:schemeClr val="tx1"/>
                </a:solidFill>
                <a:effectLst/>
                <a:latin typeface="+mn-lt"/>
                <a:ea typeface="+mn-ea"/>
                <a:cs typeface="+mn-cs"/>
                <a:hlinkClick r:id="rId4" tooltip="University of Utah"/>
              </a:rPr>
              <a:t>University of Utah</a:t>
            </a:r>
            <a:r>
              <a:rPr lang="en-US" sz="1200" b="0" i="0" kern="1200">
                <a:solidFill>
                  <a:schemeClr val="tx1"/>
                </a:solidFill>
                <a:effectLst/>
                <a:latin typeface="+mn-lt"/>
                <a:ea typeface="+mn-ea"/>
                <a:cs typeface="+mn-cs"/>
              </a:rPr>
              <a:t> and co-founder (with </a:t>
            </a:r>
            <a:r>
              <a:rPr lang="en-US" sz="1200" b="0" i="0" u="none" strike="noStrike" kern="1200">
                <a:solidFill>
                  <a:schemeClr val="tx1"/>
                </a:solidFill>
                <a:effectLst/>
                <a:latin typeface="+mn-lt"/>
                <a:ea typeface="+mn-ea"/>
                <a:cs typeface="+mn-cs"/>
                <a:hlinkClick r:id="rId5" tooltip="Ivan Sutherland"/>
              </a:rPr>
              <a:t>Ivan Sutherland</a:t>
            </a:r>
            <a:r>
              <a:rPr lang="en-US" sz="1200" b="0" i="0" kern="1200">
                <a:solidFill>
                  <a:schemeClr val="tx1"/>
                </a:solidFill>
                <a:effectLst/>
                <a:latin typeface="+mn-lt"/>
                <a:ea typeface="+mn-ea"/>
                <a:cs typeface="+mn-cs"/>
              </a:rPr>
              <a:t>) of </a:t>
            </a:r>
            <a:r>
              <a:rPr lang="en-US" sz="1200" b="0" i="0" u="none" strike="noStrike" kern="1200">
                <a:solidFill>
                  <a:schemeClr val="tx1"/>
                </a:solidFill>
                <a:effectLst/>
                <a:latin typeface="+mn-lt"/>
                <a:ea typeface="+mn-ea"/>
                <a:cs typeface="+mn-cs"/>
                <a:hlinkClick r:id="rId6" tooltip="Evans &amp; Sutherland"/>
              </a:rPr>
              <a:t>Evans &amp; Sutherland</a:t>
            </a:r>
            <a:r>
              <a:rPr lang="en-US" sz="1200" b="0" i="0" kern="1200">
                <a:solidFill>
                  <a:schemeClr val="tx1"/>
                </a:solidFill>
                <a:effectLst/>
                <a:latin typeface="+mn-lt"/>
                <a:ea typeface="+mn-ea"/>
                <a:cs typeface="+mn-cs"/>
              </a:rPr>
              <a:t>, a computer firm which is known as a pioneer in the domain of </a:t>
            </a:r>
            <a:r>
              <a:rPr lang="en-US" sz="1200" b="0" i="0" u="none" strike="noStrike" kern="1200">
                <a:solidFill>
                  <a:schemeClr val="tx1"/>
                </a:solidFill>
                <a:effectLst/>
                <a:latin typeface="+mn-lt"/>
                <a:ea typeface="+mn-ea"/>
                <a:cs typeface="+mn-cs"/>
                <a:hlinkClick r:id="rId7" tooltip="Computer-generated imagery"/>
              </a:rPr>
              <a:t>computer-generated imagery</a:t>
            </a:r>
            <a:endParaRPr lang="en-US" sz="1200" b="0" i="0" u="none" strike="noStrike"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Xerox Alto</a:t>
            </a:r>
            <a:r>
              <a:rPr lang="en-US" sz="1200" b="0" i="0" kern="1200">
                <a:solidFill>
                  <a:schemeClr val="tx1"/>
                </a:solidFill>
                <a:effectLst/>
                <a:latin typeface="+mn-lt"/>
                <a:ea typeface="+mn-ea"/>
                <a:cs typeface="+mn-cs"/>
              </a:rPr>
              <a:t> is the first computer designed from its inception to support an </a:t>
            </a:r>
            <a:r>
              <a:rPr lang="en-US" sz="1200" b="0" i="0" u="none" strike="noStrike" kern="1200">
                <a:solidFill>
                  <a:schemeClr val="tx1"/>
                </a:solidFill>
                <a:effectLst/>
                <a:latin typeface="+mn-lt"/>
                <a:ea typeface="+mn-ea"/>
                <a:cs typeface="+mn-cs"/>
                <a:hlinkClick r:id="rId8" tooltip="Operating system"/>
              </a:rPr>
              <a:t>operating system</a:t>
            </a:r>
            <a:r>
              <a:rPr lang="en-US" sz="1200" b="0" i="0" kern="1200">
                <a:solidFill>
                  <a:schemeClr val="tx1"/>
                </a:solidFill>
                <a:effectLst/>
                <a:latin typeface="+mn-lt"/>
                <a:ea typeface="+mn-ea"/>
                <a:cs typeface="+mn-cs"/>
              </a:rPr>
              <a:t> based on a </a:t>
            </a:r>
            <a:r>
              <a:rPr lang="en-US" sz="1200" b="0" i="0" u="none" strike="noStrike" kern="1200">
                <a:solidFill>
                  <a:schemeClr val="tx1"/>
                </a:solidFill>
                <a:effectLst/>
                <a:latin typeface="+mn-lt"/>
                <a:ea typeface="+mn-ea"/>
                <a:cs typeface="+mn-cs"/>
                <a:hlinkClick r:id="rId9" tooltip="Graphical user interface"/>
              </a:rPr>
              <a:t>graphical user interface</a:t>
            </a:r>
            <a:r>
              <a:rPr lang="en-US" sz="1200" b="0" i="0" kern="1200">
                <a:solidFill>
                  <a:schemeClr val="tx1"/>
                </a:solidFill>
                <a:effectLst/>
                <a:latin typeface="+mn-lt"/>
                <a:ea typeface="+mn-ea"/>
                <a:cs typeface="+mn-cs"/>
              </a:rPr>
              <a:t> (GUI), later using the </a:t>
            </a:r>
            <a:r>
              <a:rPr lang="en-US" sz="1200" b="0" i="0" u="none" strike="noStrike" kern="1200">
                <a:solidFill>
                  <a:schemeClr val="tx1"/>
                </a:solidFill>
                <a:effectLst/>
                <a:latin typeface="+mn-lt"/>
                <a:ea typeface="+mn-ea"/>
                <a:cs typeface="+mn-cs"/>
                <a:hlinkClick r:id="rId10" tooltip="Desktop metaphor"/>
              </a:rPr>
              <a:t>desktop metaphor</a:t>
            </a:r>
            <a:r>
              <a:rPr lang="en-US" sz="1200" b="0" i="0" kern="1200">
                <a:solidFill>
                  <a:schemeClr val="tx1"/>
                </a:solidFill>
                <a:effectLst/>
                <a:latin typeface="+mn-lt"/>
                <a:ea typeface="+mn-ea"/>
                <a:cs typeface="+mn-cs"/>
              </a:rPr>
              <a:t>.</a:t>
            </a:r>
            <a:r>
              <a:rPr lang="en-US" sz="1200" b="0" i="0" u="none" strike="noStrike" kern="1200" baseline="30000">
                <a:solidFill>
                  <a:schemeClr val="tx1"/>
                </a:solidFill>
                <a:effectLst/>
                <a:latin typeface="+mn-lt"/>
                <a:ea typeface="+mn-ea"/>
                <a:cs typeface="+mn-cs"/>
                <a:hlinkClick r:id="rId11"/>
              </a:rPr>
              <a:t>[7]</a:t>
            </a:r>
            <a:r>
              <a:rPr lang="en-US" sz="1200" b="0" i="0" u="none" strike="noStrike" kern="1200" baseline="30000">
                <a:solidFill>
                  <a:schemeClr val="tx1"/>
                </a:solidFill>
                <a:effectLst/>
                <a:latin typeface="+mn-lt"/>
                <a:ea typeface="+mn-ea"/>
                <a:cs typeface="+mn-cs"/>
                <a:hlinkClick r:id="rId12"/>
              </a:rPr>
              <a:t>[8]</a:t>
            </a:r>
            <a:r>
              <a:rPr lang="en-US" sz="1200" b="0" i="0" kern="1200">
                <a:solidFill>
                  <a:schemeClr val="tx1"/>
                </a:solidFill>
                <a:effectLst/>
                <a:latin typeface="+mn-lt"/>
                <a:ea typeface="+mn-ea"/>
                <a:cs typeface="+mn-cs"/>
              </a:rPr>
              <a:t> The first machines were introduced on 1 March 1973,</a:t>
            </a:r>
            <a:r>
              <a:rPr lang="en-US" sz="1200" b="0" i="0" u="none" strike="noStrike" kern="1200" baseline="30000">
                <a:solidFill>
                  <a:schemeClr val="tx1"/>
                </a:solidFill>
                <a:effectLst/>
                <a:latin typeface="+mn-lt"/>
                <a:ea typeface="+mn-ea"/>
                <a:cs typeface="+mn-cs"/>
                <a:hlinkClick r:id="rId13"/>
              </a:rPr>
              <a:t>[9]</a:t>
            </a:r>
            <a:r>
              <a:rPr lang="en-US" sz="1200" b="0" i="0" kern="120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15</a:t>
            </a:fld>
            <a:endParaRPr lang="en-IN"/>
          </a:p>
        </p:txBody>
      </p:sp>
    </p:spTree>
    <p:extLst>
      <p:ext uri="{BB962C8B-B14F-4D97-AF65-F5344CB8AC3E}">
        <p14:creationId xmlns:p14="http://schemas.microsoft.com/office/powerpoint/2010/main" val="26733552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David Cannon Evans</a:t>
            </a:r>
            <a:r>
              <a:rPr lang="en-US" sz="1200" b="0" i="0" kern="1200">
                <a:solidFill>
                  <a:schemeClr val="tx1"/>
                </a:solidFill>
                <a:effectLst/>
                <a:latin typeface="+mn-lt"/>
                <a:ea typeface="+mn-ea"/>
                <a:cs typeface="+mn-cs"/>
              </a:rPr>
              <a:t> (February 24, 1924 – October 3, 1998) was the founder of the </a:t>
            </a:r>
            <a:r>
              <a:rPr lang="en-US" sz="1200" b="0" i="0" u="none" strike="noStrike" kern="1200">
                <a:solidFill>
                  <a:schemeClr val="tx1"/>
                </a:solidFill>
                <a:effectLst/>
                <a:latin typeface="+mn-lt"/>
                <a:ea typeface="+mn-ea"/>
                <a:cs typeface="+mn-cs"/>
                <a:hlinkClick r:id="rId3" tooltip="Computer science"/>
              </a:rPr>
              <a:t>computer science</a:t>
            </a:r>
            <a:r>
              <a:rPr lang="en-US" sz="1200" b="0" i="0" kern="1200">
                <a:solidFill>
                  <a:schemeClr val="tx1"/>
                </a:solidFill>
                <a:effectLst/>
                <a:latin typeface="+mn-lt"/>
                <a:ea typeface="+mn-ea"/>
                <a:cs typeface="+mn-cs"/>
              </a:rPr>
              <a:t> department at the </a:t>
            </a:r>
            <a:r>
              <a:rPr lang="en-US" sz="1200" b="0" i="0" u="none" strike="noStrike" kern="1200">
                <a:solidFill>
                  <a:schemeClr val="tx1"/>
                </a:solidFill>
                <a:effectLst/>
                <a:latin typeface="+mn-lt"/>
                <a:ea typeface="+mn-ea"/>
                <a:cs typeface="+mn-cs"/>
                <a:hlinkClick r:id="rId4" tooltip="University of Utah"/>
              </a:rPr>
              <a:t>University of Utah</a:t>
            </a:r>
            <a:r>
              <a:rPr lang="en-US" sz="1200" b="0" i="0" kern="1200">
                <a:solidFill>
                  <a:schemeClr val="tx1"/>
                </a:solidFill>
                <a:effectLst/>
                <a:latin typeface="+mn-lt"/>
                <a:ea typeface="+mn-ea"/>
                <a:cs typeface="+mn-cs"/>
              </a:rPr>
              <a:t> and co-founder (with </a:t>
            </a:r>
            <a:r>
              <a:rPr lang="en-US" sz="1200" b="0" i="0" u="none" strike="noStrike" kern="1200">
                <a:solidFill>
                  <a:schemeClr val="tx1"/>
                </a:solidFill>
                <a:effectLst/>
                <a:latin typeface="+mn-lt"/>
                <a:ea typeface="+mn-ea"/>
                <a:cs typeface="+mn-cs"/>
                <a:hlinkClick r:id="rId5" tooltip="Ivan Sutherland"/>
              </a:rPr>
              <a:t>Ivan Sutherland</a:t>
            </a:r>
            <a:r>
              <a:rPr lang="en-US" sz="1200" b="0" i="0" kern="1200">
                <a:solidFill>
                  <a:schemeClr val="tx1"/>
                </a:solidFill>
                <a:effectLst/>
                <a:latin typeface="+mn-lt"/>
                <a:ea typeface="+mn-ea"/>
                <a:cs typeface="+mn-cs"/>
              </a:rPr>
              <a:t>) of </a:t>
            </a:r>
            <a:r>
              <a:rPr lang="en-US" sz="1200" b="0" i="0" u="none" strike="noStrike" kern="1200">
                <a:solidFill>
                  <a:schemeClr val="tx1"/>
                </a:solidFill>
                <a:effectLst/>
                <a:latin typeface="+mn-lt"/>
                <a:ea typeface="+mn-ea"/>
                <a:cs typeface="+mn-cs"/>
                <a:hlinkClick r:id="rId6" tooltip="Evans &amp; Sutherland"/>
              </a:rPr>
              <a:t>Evans &amp; Sutherland</a:t>
            </a:r>
            <a:r>
              <a:rPr lang="en-US" sz="1200" b="0" i="0" kern="1200">
                <a:solidFill>
                  <a:schemeClr val="tx1"/>
                </a:solidFill>
                <a:effectLst/>
                <a:latin typeface="+mn-lt"/>
                <a:ea typeface="+mn-ea"/>
                <a:cs typeface="+mn-cs"/>
              </a:rPr>
              <a:t>, a computer firm which is known as a pioneer in the domain of </a:t>
            </a:r>
            <a:r>
              <a:rPr lang="en-US" sz="1200" b="0" i="0" u="none" strike="noStrike" kern="1200">
                <a:solidFill>
                  <a:schemeClr val="tx1"/>
                </a:solidFill>
                <a:effectLst/>
                <a:latin typeface="+mn-lt"/>
                <a:ea typeface="+mn-ea"/>
                <a:cs typeface="+mn-cs"/>
                <a:hlinkClick r:id="rId7" tooltip="Computer-generated imagery"/>
              </a:rPr>
              <a:t>computer-generated imagery</a:t>
            </a:r>
            <a:endParaRPr lang="en-US" sz="1200" b="0" i="0" u="none" strike="noStrike"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Xerox Alto</a:t>
            </a:r>
            <a:r>
              <a:rPr lang="en-US" sz="1200" b="0" i="0" kern="1200">
                <a:solidFill>
                  <a:schemeClr val="tx1"/>
                </a:solidFill>
                <a:effectLst/>
                <a:latin typeface="+mn-lt"/>
                <a:ea typeface="+mn-ea"/>
                <a:cs typeface="+mn-cs"/>
              </a:rPr>
              <a:t> is the first computer designed from its inception to support an </a:t>
            </a:r>
            <a:r>
              <a:rPr lang="en-US" sz="1200" b="0" i="0" u="none" strike="noStrike" kern="1200">
                <a:solidFill>
                  <a:schemeClr val="tx1"/>
                </a:solidFill>
                <a:effectLst/>
                <a:latin typeface="+mn-lt"/>
                <a:ea typeface="+mn-ea"/>
                <a:cs typeface="+mn-cs"/>
                <a:hlinkClick r:id="rId8" tooltip="Operating system"/>
              </a:rPr>
              <a:t>operating system</a:t>
            </a:r>
            <a:r>
              <a:rPr lang="en-US" sz="1200" b="0" i="0" kern="1200">
                <a:solidFill>
                  <a:schemeClr val="tx1"/>
                </a:solidFill>
                <a:effectLst/>
                <a:latin typeface="+mn-lt"/>
                <a:ea typeface="+mn-ea"/>
                <a:cs typeface="+mn-cs"/>
              </a:rPr>
              <a:t> based on a </a:t>
            </a:r>
            <a:r>
              <a:rPr lang="en-US" sz="1200" b="0" i="0" u="none" strike="noStrike" kern="1200">
                <a:solidFill>
                  <a:schemeClr val="tx1"/>
                </a:solidFill>
                <a:effectLst/>
                <a:latin typeface="+mn-lt"/>
                <a:ea typeface="+mn-ea"/>
                <a:cs typeface="+mn-cs"/>
                <a:hlinkClick r:id="rId9" tooltip="Graphical user interface"/>
              </a:rPr>
              <a:t>graphical user interface</a:t>
            </a:r>
            <a:r>
              <a:rPr lang="en-US" sz="1200" b="0" i="0" kern="1200">
                <a:solidFill>
                  <a:schemeClr val="tx1"/>
                </a:solidFill>
                <a:effectLst/>
                <a:latin typeface="+mn-lt"/>
                <a:ea typeface="+mn-ea"/>
                <a:cs typeface="+mn-cs"/>
              </a:rPr>
              <a:t> (GUI), later using the </a:t>
            </a:r>
            <a:r>
              <a:rPr lang="en-US" sz="1200" b="0" i="0" u="none" strike="noStrike" kern="1200">
                <a:solidFill>
                  <a:schemeClr val="tx1"/>
                </a:solidFill>
                <a:effectLst/>
                <a:latin typeface="+mn-lt"/>
                <a:ea typeface="+mn-ea"/>
                <a:cs typeface="+mn-cs"/>
                <a:hlinkClick r:id="rId10" tooltip="Desktop metaphor"/>
              </a:rPr>
              <a:t>desktop metaphor</a:t>
            </a:r>
            <a:r>
              <a:rPr lang="en-US" sz="1200" b="0" i="0" kern="1200">
                <a:solidFill>
                  <a:schemeClr val="tx1"/>
                </a:solidFill>
                <a:effectLst/>
                <a:latin typeface="+mn-lt"/>
                <a:ea typeface="+mn-ea"/>
                <a:cs typeface="+mn-cs"/>
              </a:rPr>
              <a:t>.</a:t>
            </a:r>
            <a:r>
              <a:rPr lang="en-US" sz="1200" b="0" i="0" u="none" strike="noStrike" kern="1200" baseline="30000">
                <a:solidFill>
                  <a:schemeClr val="tx1"/>
                </a:solidFill>
                <a:effectLst/>
                <a:latin typeface="+mn-lt"/>
                <a:ea typeface="+mn-ea"/>
                <a:cs typeface="+mn-cs"/>
                <a:hlinkClick r:id="rId11"/>
              </a:rPr>
              <a:t>[7]</a:t>
            </a:r>
            <a:r>
              <a:rPr lang="en-US" sz="1200" b="0" i="0" u="none" strike="noStrike" kern="1200" baseline="30000">
                <a:solidFill>
                  <a:schemeClr val="tx1"/>
                </a:solidFill>
                <a:effectLst/>
                <a:latin typeface="+mn-lt"/>
                <a:ea typeface="+mn-ea"/>
                <a:cs typeface="+mn-cs"/>
                <a:hlinkClick r:id="rId12"/>
              </a:rPr>
              <a:t>[8]</a:t>
            </a:r>
            <a:r>
              <a:rPr lang="en-US" sz="1200" b="0" i="0" kern="1200">
                <a:solidFill>
                  <a:schemeClr val="tx1"/>
                </a:solidFill>
                <a:effectLst/>
                <a:latin typeface="+mn-lt"/>
                <a:ea typeface="+mn-ea"/>
                <a:cs typeface="+mn-cs"/>
              </a:rPr>
              <a:t> The first machines were introduced on 1 March 1973,</a:t>
            </a:r>
            <a:r>
              <a:rPr lang="en-US" sz="1200" b="0" i="0" u="none" strike="noStrike" kern="1200" baseline="30000">
                <a:solidFill>
                  <a:schemeClr val="tx1"/>
                </a:solidFill>
                <a:effectLst/>
                <a:latin typeface="+mn-lt"/>
                <a:ea typeface="+mn-ea"/>
                <a:cs typeface="+mn-cs"/>
                <a:hlinkClick r:id="rId13"/>
              </a:rPr>
              <a:t>[9]</a:t>
            </a:r>
            <a:r>
              <a:rPr lang="en-US" sz="1200" b="0" i="0" kern="120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16</a:t>
            </a:fld>
            <a:endParaRPr lang="en-IN"/>
          </a:p>
        </p:txBody>
      </p:sp>
    </p:spTree>
    <p:extLst>
      <p:ext uri="{BB962C8B-B14F-4D97-AF65-F5344CB8AC3E}">
        <p14:creationId xmlns:p14="http://schemas.microsoft.com/office/powerpoint/2010/main" val="897866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David Cannon Evans</a:t>
            </a:r>
            <a:r>
              <a:rPr lang="en-US" sz="1200" b="0" i="0" kern="1200">
                <a:solidFill>
                  <a:schemeClr val="tx1"/>
                </a:solidFill>
                <a:effectLst/>
                <a:latin typeface="+mn-lt"/>
                <a:ea typeface="+mn-ea"/>
                <a:cs typeface="+mn-cs"/>
              </a:rPr>
              <a:t> (February 24, 1924 – October 3, 1998) was the founder of the </a:t>
            </a:r>
            <a:r>
              <a:rPr lang="en-US" sz="1200" b="0" i="0" u="none" strike="noStrike" kern="1200">
                <a:solidFill>
                  <a:schemeClr val="tx1"/>
                </a:solidFill>
                <a:effectLst/>
                <a:latin typeface="+mn-lt"/>
                <a:ea typeface="+mn-ea"/>
                <a:cs typeface="+mn-cs"/>
                <a:hlinkClick r:id="rId3" tooltip="Computer science"/>
              </a:rPr>
              <a:t>computer science</a:t>
            </a:r>
            <a:r>
              <a:rPr lang="en-US" sz="1200" b="0" i="0" kern="1200">
                <a:solidFill>
                  <a:schemeClr val="tx1"/>
                </a:solidFill>
                <a:effectLst/>
                <a:latin typeface="+mn-lt"/>
                <a:ea typeface="+mn-ea"/>
                <a:cs typeface="+mn-cs"/>
              </a:rPr>
              <a:t> department at the </a:t>
            </a:r>
            <a:r>
              <a:rPr lang="en-US" sz="1200" b="0" i="0" u="none" strike="noStrike" kern="1200">
                <a:solidFill>
                  <a:schemeClr val="tx1"/>
                </a:solidFill>
                <a:effectLst/>
                <a:latin typeface="+mn-lt"/>
                <a:ea typeface="+mn-ea"/>
                <a:cs typeface="+mn-cs"/>
                <a:hlinkClick r:id="rId4" tooltip="University of Utah"/>
              </a:rPr>
              <a:t>University of Utah</a:t>
            </a:r>
            <a:r>
              <a:rPr lang="en-US" sz="1200" b="0" i="0" kern="1200">
                <a:solidFill>
                  <a:schemeClr val="tx1"/>
                </a:solidFill>
                <a:effectLst/>
                <a:latin typeface="+mn-lt"/>
                <a:ea typeface="+mn-ea"/>
                <a:cs typeface="+mn-cs"/>
              </a:rPr>
              <a:t> and co-founder (with </a:t>
            </a:r>
            <a:r>
              <a:rPr lang="en-US" sz="1200" b="0" i="0" u="none" strike="noStrike" kern="1200">
                <a:solidFill>
                  <a:schemeClr val="tx1"/>
                </a:solidFill>
                <a:effectLst/>
                <a:latin typeface="+mn-lt"/>
                <a:ea typeface="+mn-ea"/>
                <a:cs typeface="+mn-cs"/>
                <a:hlinkClick r:id="rId5" tooltip="Ivan Sutherland"/>
              </a:rPr>
              <a:t>Ivan Sutherland</a:t>
            </a:r>
            <a:r>
              <a:rPr lang="en-US" sz="1200" b="0" i="0" kern="1200">
                <a:solidFill>
                  <a:schemeClr val="tx1"/>
                </a:solidFill>
                <a:effectLst/>
                <a:latin typeface="+mn-lt"/>
                <a:ea typeface="+mn-ea"/>
                <a:cs typeface="+mn-cs"/>
              </a:rPr>
              <a:t>) of </a:t>
            </a:r>
            <a:r>
              <a:rPr lang="en-US" sz="1200" b="0" i="0" u="none" strike="noStrike" kern="1200">
                <a:solidFill>
                  <a:schemeClr val="tx1"/>
                </a:solidFill>
                <a:effectLst/>
                <a:latin typeface="+mn-lt"/>
                <a:ea typeface="+mn-ea"/>
                <a:cs typeface="+mn-cs"/>
                <a:hlinkClick r:id="rId6" tooltip="Evans &amp; Sutherland"/>
              </a:rPr>
              <a:t>Evans &amp; Sutherland</a:t>
            </a:r>
            <a:r>
              <a:rPr lang="en-US" sz="1200" b="0" i="0" kern="1200">
                <a:solidFill>
                  <a:schemeClr val="tx1"/>
                </a:solidFill>
                <a:effectLst/>
                <a:latin typeface="+mn-lt"/>
                <a:ea typeface="+mn-ea"/>
                <a:cs typeface="+mn-cs"/>
              </a:rPr>
              <a:t>, a computer firm which is known as a pioneer in the domain of </a:t>
            </a:r>
            <a:r>
              <a:rPr lang="en-US" sz="1200" b="0" i="0" u="none" strike="noStrike" kern="1200">
                <a:solidFill>
                  <a:schemeClr val="tx1"/>
                </a:solidFill>
                <a:effectLst/>
                <a:latin typeface="+mn-lt"/>
                <a:ea typeface="+mn-ea"/>
                <a:cs typeface="+mn-cs"/>
                <a:hlinkClick r:id="rId7" tooltip="Computer-generated imagery"/>
              </a:rPr>
              <a:t>computer-generated imagery</a:t>
            </a:r>
            <a:endParaRPr lang="en-US" sz="1200" b="0" i="0" u="none" strike="noStrike"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Xerox Alto</a:t>
            </a:r>
            <a:r>
              <a:rPr lang="en-US" sz="1200" b="0" i="0" kern="1200">
                <a:solidFill>
                  <a:schemeClr val="tx1"/>
                </a:solidFill>
                <a:effectLst/>
                <a:latin typeface="+mn-lt"/>
                <a:ea typeface="+mn-ea"/>
                <a:cs typeface="+mn-cs"/>
              </a:rPr>
              <a:t> is the first computer designed from its inception to support an </a:t>
            </a:r>
            <a:r>
              <a:rPr lang="en-US" sz="1200" b="0" i="0" u="none" strike="noStrike" kern="1200">
                <a:solidFill>
                  <a:schemeClr val="tx1"/>
                </a:solidFill>
                <a:effectLst/>
                <a:latin typeface="+mn-lt"/>
                <a:ea typeface="+mn-ea"/>
                <a:cs typeface="+mn-cs"/>
                <a:hlinkClick r:id="rId8" tooltip="Operating system"/>
              </a:rPr>
              <a:t>operating system</a:t>
            </a:r>
            <a:r>
              <a:rPr lang="en-US" sz="1200" b="0" i="0" kern="1200">
                <a:solidFill>
                  <a:schemeClr val="tx1"/>
                </a:solidFill>
                <a:effectLst/>
                <a:latin typeface="+mn-lt"/>
                <a:ea typeface="+mn-ea"/>
                <a:cs typeface="+mn-cs"/>
              </a:rPr>
              <a:t> based on a </a:t>
            </a:r>
            <a:r>
              <a:rPr lang="en-US" sz="1200" b="0" i="0" u="none" strike="noStrike" kern="1200">
                <a:solidFill>
                  <a:schemeClr val="tx1"/>
                </a:solidFill>
                <a:effectLst/>
                <a:latin typeface="+mn-lt"/>
                <a:ea typeface="+mn-ea"/>
                <a:cs typeface="+mn-cs"/>
                <a:hlinkClick r:id="rId9" tooltip="Graphical user interface"/>
              </a:rPr>
              <a:t>graphical user interface</a:t>
            </a:r>
            <a:r>
              <a:rPr lang="en-US" sz="1200" b="0" i="0" kern="1200">
                <a:solidFill>
                  <a:schemeClr val="tx1"/>
                </a:solidFill>
                <a:effectLst/>
                <a:latin typeface="+mn-lt"/>
                <a:ea typeface="+mn-ea"/>
                <a:cs typeface="+mn-cs"/>
              </a:rPr>
              <a:t> (GUI), later using the </a:t>
            </a:r>
            <a:r>
              <a:rPr lang="en-US" sz="1200" b="0" i="0" u="none" strike="noStrike" kern="1200">
                <a:solidFill>
                  <a:schemeClr val="tx1"/>
                </a:solidFill>
                <a:effectLst/>
                <a:latin typeface="+mn-lt"/>
                <a:ea typeface="+mn-ea"/>
                <a:cs typeface="+mn-cs"/>
                <a:hlinkClick r:id="rId10" tooltip="Desktop metaphor"/>
              </a:rPr>
              <a:t>desktop metaphor</a:t>
            </a:r>
            <a:r>
              <a:rPr lang="en-US" sz="1200" b="0" i="0" kern="1200">
                <a:solidFill>
                  <a:schemeClr val="tx1"/>
                </a:solidFill>
                <a:effectLst/>
                <a:latin typeface="+mn-lt"/>
                <a:ea typeface="+mn-ea"/>
                <a:cs typeface="+mn-cs"/>
              </a:rPr>
              <a:t>.</a:t>
            </a:r>
            <a:r>
              <a:rPr lang="en-US" sz="1200" b="0" i="0" u="none" strike="noStrike" kern="1200" baseline="30000">
                <a:solidFill>
                  <a:schemeClr val="tx1"/>
                </a:solidFill>
                <a:effectLst/>
                <a:latin typeface="+mn-lt"/>
                <a:ea typeface="+mn-ea"/>
                <a:cs typeface="+mn-cs"/>
                <a:hlinkClick r:id="rId11"/>
              </a:rPr>
              <a:t>[7]</a:t>
            </a:r>
            <a:r>
              <a:rPr lang="en-US" sz="1200" b="0" i="0" u="none" strike="noStrike" kern="1200" baseline="30000">
                <a:solidFill>
                  <a:schemeClr val="tx1"/>
                </a:solidFill>
                <a:effectLst/>
                <a:latin typeface="+mn-lt"/>
                <a:ea typeface="+mn-ea"/>
                <a:cs typeface="+mn-cs"/>
                <a:hlinkClick r:id="rId12"/>
              </a:rPr>
              <a:t>[8]</a:t>
            </a:r>
            <a:r>
              <a:rPr lang="en-US" sz="1200" b="0" i="0" kern="1200">
                <a:solidFill>
                  <a:schemeClr val="tx1"/>
                </a:solidFill>
                <a:effectLst/>
                <a:latin typeface="+mn-lt"/>
                <a:ea typeface="+mn-ea"/>
                <a:cs typeface="+mn-cs"/>
              </a:rPr>
              <a:t> The first machines were introduced on 1 March 1973,</a:t>
            </a:r>
            <a:r>
              <a:rPr lang="en-US" sz="1200" b="0" i="0" u="none" strike="noStrike" kern="1200" baseline="30000">
                <a:solidFill>
                  <a:schemeClr val="tx1"/>
                </a:solidFill>
                <a:effectLst/>
                <a:latin typeface="+mn-lt"/>
                <a:ea typeface="+mn-ea"/>
                <a:cs typeface="+mn-cs"/>
                <a:hlinkClick r:id="rId13"/>
              </a:rPr>
              <a:t>[9]</a:t>
            </a:r>
            <a:r>
              <a:rPr lang="en-US" sz="1200" b="0" i="0" kern="120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17</a:t>
            </a:fld>
            <a:endParaRPr lang="en-IN"/>
          </a:p>
        </p:txBody>
      </p:sp>
    </p:spTree>
    <p:extLst>
      <p:ext uri="{BB962C8B-B14F-4D97-AF65-F5344CB8AC3E}">
        <p14:creationId xmlns:p14="http://schemas.microsoft.com/office/powerpoint/2010/main" val="11408379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David Cannon Evans</a:t>
            </a:r>
            <a:r>
              <a:rPr lang="en-US" sz="1200" b="0" i="0" kern="1200">
                <a:solidFill>
                  <a:schemeClr val="tx1"/>
                </a:solidFill>
                <a:effectLst/>
                <a:latin typeface="+mn-lt"/>
                <a:ea typeface="+mn-ea"/>
                <a:cs typeface="+mn-cs"/>
              </a:rPr>
              <a:t> (February 24, 1924 – October 3, 1998) was the founder of the </a:t>
            </a:r>
            <a:r>
              <a:rPr lang="en-US" sz="1200" b="0" i="0" u="none" strike="noStrike" kern="1200">
                <a:solidFill>
                  <a:schemeClr val="tx1"/>
                </a:solidFill>
                <a:effectLst/>
                <a:latin typeface="+mn-lt"/>
                <a:ea typeface="+mn-ea"/>
                <a:cs typeface="+mn-cs"/>
                <a:hlinkClick r:id="rId3" tooltip="Computer science"/>
              </a:rPr>
              <a:t>computer science</a:t>
            </a:r>
            <a:r>
              <a:rPr lang="en-US" sz="1200" b="0" i="0" kern="1200">
                <a:solidFill>
                  <a:schemeClr val="tx1"/>
                </a:solidFill>
                <a:effectLst/>
                <a:latin typeface="+mn-lt"/>
                <a:ea typeface="+mn-ea"/>
                <a:cs typeface="+mn-cs"/>
              </a:rPr>
              <a:t> department at the </a:t>
            </a:r>
            <a:r>
              <a:rPr lang="en-US" sz="1200" b="0" i="0" u="none" strike="noStrike" kern="1200">
                <a:solidFill>
                  <a:schemeClr val="tx1"/>
                </a:solidFill>
                <a:effectLst/>
                <a:latin typeface="+mn-lt"/>
                <a:ea typeface="+mn-ea"/>
                <a:cs typeface="+mn-cs"/>
                <a:hlinkClick r:id="rId4" tooltip="University of Utah"/>
              </a:rPr>
              <a:t>University of Utah</a:t>
            </a:r>
            <a:r>
              <a:rPr lang="en-US" sz="1200" b="0" i="0" kern="1200">
                <a:solidFill>
                  <a:schemeClr val="tx1"/>
                </a:solidFill>
                <a:effectLst/>
                <a:latin typeface="+mn-lt"/>
                <a:ea typeface="+mn-ea"/>
                <a:cs typeface="+mn-cs"/>
              </a:rPr>
              <a:t> and co-founder (with </a:t>
            </a:r>
            <a:r>
              <a:rPr lang="en-US" sz="1200" b="0" i="0" u="none" strike="noStrike" kern="1200">
                <a:solidFill>
                  <a:schemeClr val="tx1"/>
                </a:solidFill>
                <a:effectLst/>
                <a:latin typeface="+mn-lt"/>
                <a:ea typeface="+mn-ea"/>
                <a:cs typeface="+mn-cs"/>
                <a:hlinkClick r:id="rId5" tooltip="Ivan Sutherland"/>
              </a:rPr>
              <a:t>Ivan Sutherland</a:t>
            </a:r>
            <a:r>
              <a:rPr lang="en-US" sz="1200" b="0" i="0" kern="1200">
                <a:solidFill>
                  <a:schemeClr val="tx1"/>
                </a:solidFill>
                <a:effectLst/>
                <a:latin typeface="+mn-lt"/>
                <a:ea typeface="+mn-ea"/>
                <a:cs typeface="+mn-cs"/>
              </a:rPr>
              <a:t>) of </a:t>
            </a:r>
            <a:r>
              <a:rPr lang="en-US" sz="1200" b="0" i="0" u="none" strike="noStrike" kern="1200">
                <a:solidFill>
                  <a:schemeClr val="tx1"/>
                </a:solidFill>
                <a:effectLst/>
                <a:latin typeface="+mn-lt"/>
                <a:ea typeface="+mn-ea"/>
                <a:cs typeface="+mn-cs"/>
                <a:hlinkClick r:id="rId6" tooltip="Evans &amp; Sutherland"/>
              </a:rPr>
              <a:t>Evans &amp; Sutherland</a:t>
            </a:r>
            <a:r>
              <a:rPr lang="en-US" sz="1200" b="0" i="0" kern="1200">
                <a:solidFill>
                  <a:schemeClr val="tx1"/>
                </a:solidFill>
                <a:effectLst/>
                <a:latin typeface="+mn-lt"/>
                <a:ea typeface="+mn-ea"/>
                <a:cs typeface="+mn-cs"/>
              </a:rPr>
              <a:t>, a computer firm which is known as a pioneer in the domain of </a:t>
            </a:r>
            <a:r>
              <a:rPr lang="en-US" sz="1200" b="0" i="0" u="none" strike="noStrike" kern="1200">
                <a:solidFill>
                  <a:schemeClr val="tx1"/>
                </a:solidFill>
                <a:effectLst/>
                <a:latin typeface="+mn-lt"/>
                <a:ea typeface="+mn-ea"/>
                <a:cs typeface="+mn-cs"/>
                <a:hlinkClick r:id="rId7" tooltip="Computer-generated imagery"/>
              </a:rPr>
              <a:t>computer-generated imagery</a:t>
            </a:r>
            <a:endParaRPr lang="en-US" sz="1200" b="0" i="0" u="none" strike="noStrike"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Xerox Alto</a:t>
            </a:r>
            <a:r>
              <a:rPr lang="en-US" sz="1200" b="0" i="0" kern="1200">
                <a:solidFill>
                  <a:schemeClr val="tx1"/>
                </a:solidFill>
                <a:effectLst/>
                <a:latin typeface="+mn-lt"/>
                <a:ea typeface="+mn-ea"/>
                <a:cs typeface="+mn-cs"/>
              </a:rPr>
              <a:t> is the first computer designed from its inception to support an </a:t>
            </a:r>
            <a:r>
              <a:rPr lang="en-US" sz="1200" b="0" i="0" u="none" strike="noStrike" kern="1200">
                <a:solidFill>
                  <a:schemeClr val="tx1"/>
                </a:solidFill>
                <a:effectLst/>
                <a:latin typeface="+mn-lt"/>
                <a:ea typeface="+mn-ea"/>
                <a:cs typeface="+mn-cs"/>
                <a:hlinkClick r:id="rId8" tooltip="Operating system"/>
              </a:rPr>
              <a:t>operating system</a:t>
            </a:r>
            <a:r>
              <a:rPr lang="en-US" sz="1200" b="0" i="0" kern="1200">
                <a:solidFill>
                  <a:schemeClr val="tx1"/>
                </a:solidFill>
                <a:effectLst/>
                <a:latin typeface="+mn-lt"/>
                <a:ea typeface="+mn-ea"/>
                <a:cs typeface="+mn-cs"/>
              </a:rPr>
              <a:t> based on a </a:t>
            </a:r>
            <a:r>
              <a:rPr lang="en-US" sz="1200" b="0" i="0" u="none" strike="noStrike" kern="1200">
                <a:solidFill>
                  <a:schemeClr val="tx1"/>
                </a:solidFill>
                <a:effectLst/>
                <a:latin typeface="+mn-lt"/>
                <a:ea typeface="+mn-ea"/>
                <a:cs typeface="+mn-cs"/>
                <a:hlinkClick r:id="rId9" tooltip="Graphical user interface"/>
              </a:rPr>
              <a:t>graphical user interface</a:t>
            </a:r>
            <a:r>
              <a:rPr lang="en-US" sz="1200" b="0" i="0" kern="1200">
                <a:solidFill>
                  <a:schemeClr val="tx1"/>
                </a:solidFill>
                <a:effectLst/>
                <a:latin typeface="+mn-lt"/>
                <a:ea typeface="+mn-ea"/>
                <a:cs typeface="+mn-cs"/>
              </a:rPr>
              <a:t> (GUI), later using the </a:t>
            </a:r>
            <a:r>
              <a:rPr lang="en-US" sz="1200" b="0" i="0" u="none" strike="noStrike" kern="1200">
                <a:solidFill>
                  <a:schemeClr val="tx1"/>
                </a:solidFill>
                <a:effectLst/>
                <a:latin typeface="+mn-lt"/>
                <a:ea typeface="+mn-ea"/>
                <a:cs typeface="+mn-cs"/>
                <a:hlinkClick r:id="rId10" tooltip="Desktop metaphor"/>
              </a:rPr>
              <a:t>desktop metaphor</a:t>
            </a:r>
            <a:r>
              <a:rPr lang="en-US" sz="1200" b="0" i="0" kern="1200">
                <a:solidFill>
                  <a:schemeClr val="tx1"/>
                </a:solidFill>
                <a:effectLst/>
                <a:latin typeface="+mn-lt"/>
                <a:ea typeface="+mn-ea"/>
                <a:cs typeface="+mn-cs"/>
              </a:rPr>
              <a:t>.</a:t>
            </a:r>
            <a:r>
              <a:rPr lang="en-US" sz="1200" b="0" i="0" u="none" strike="noStrike" kern="1200" baseline="30000">
                <a:solidFill>
                  <a:schemeClr val="tx1"/>
                </a:solidFill>
                <a:effectLst/>
                <a:latin typeface="+mn-lt"/>
                <a:ea typeface="+mn-ea"/>
                <a:cs typeface="+mn-cs"/>
                <a:hlinkClick r:id="rId11"/>
              </a:rPr>
              <a:t>[7]</a:t>
            </a:r>
            <a:r>
              <a:rPr lang="en-US" sz="1200" b="0" i="0" u="none" strike="noStrike" kern="1200" baseline="30000">
                <a:solidFill>
                  <a:schemeClr val="tx1"/>
                </a:solidFill>
                <a:effectLst/>
                <a:latin typeface="+mn-lt"/>
                <a:ea typeface="+mn-ea"/>
                <a:cs typeface="+mn-cs"/>
                <a:hlinkClick r:id="rId12"/>
              </a:rPr>
              <a:t>[8]</a:t>
            </a:r>
            <a:r>
              <a:rPr lang="en-US" sz="1200" b="0" i="0" kern="1200">
                <a:solidFill>
                  <a:schemeClr val="tx1"/>
                </a:solidFill>
                <a:effectLst/>
                <a:latin typeface="+mn-lt"/>
                <a:ea typeface="+mn-ea"/>
                <a:cs typeface="+mn-cs"/>
              </a:rPr>
              <a:t> The first machines were introduced on 1 March 1973,</a:t>
            </a:r>
            <a:r>
              <a:rPr lang="en-US" sz="1200" b="0" i="0" u="none" strike="noStrike" kern="1200" baseline="30000">
                <a:solidFill>
                  <a:schemeClr val="tx1"/>
                </a:solidFill>
                <a:effectLst/>
                <a:latin typeface="+mn-lt"/>
                <a:ea typeface="+mn-ea"/>
                <a:cs typeface="+mn-cs"/>
                <a:hlinkClick r:id="rId13"/>
              </a:rPr>
              <a:t>[9]</a:t>
            </a:r>
            <a:r>
              <a:rPr lang="en-US" sz="1200" b="0" i="0" kern="120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18</a:t>
            </a:fld>
            <a:endParaRPr lang="en-IN"/>
          </a:p>
        </p:txBody>
      </p:sp>
    </p:spTree>
    <p:extLst>
      <p:ext uri="{BB962C8B-B14F-4D97-AF65-F5344CB8AC3E}">
        <p14:creationId xmlns:p14="http://schemas.microsoft.com/office/powerpoint/2010/main" val="3267442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David Cannon Evans</a:t>
            </a:r>
            <a:r>
              <a:rPr lang="en-US" sz="1200" b="0" i="0" kern="1200">
                <a:solidFill>
                  <a:schemeClr val="tx1"/>
                </a:solidFill>
                <a:effectLst/>
                <a:latin typeface="+mn-lt"/>
                <a:ea typeface="+mn-ea"/>
                <a:cs typeface="+mn-cs"/>
              </a:rPr>
              <a:t> (February 24, 1924 – October 3, 1998) was the founder of the </a:t>
            </a:r>
            <a:r>
              <a:rPr lang="en-US" sz="1200" b="0" i="0" u="none" strike="noStrike" kern="1200">
                <a:solidFill>
                  <a:schemeClr val="tx1"/>
                </a:solidFill>
                <a:effectLst/>
                <a:latin typeface="+mn-lt"/>
                <a:ea typeface="+mn-ea"/>
                <a:cs typeface="+mn-cs"/>
                <a:hlinkClick r:id="rId3" tooltip="Computer science"/>
              </a:rPr>
              <a:t>computer science</a:t>
            </a:r>
            <a:r>
              <a:rPr lang="en-US" sz="1200" b="0" i="0" kern="1200">
                <a:solidFill>
                  <a:schemeClr val="tx1"/>
                </a:solidFill>
                <a:effectLst/>
                <a:latin typeface="+mn-lt"/>
                <a:ea typeface="+mn-ea"/>
                <a:cs typeface="+mn-cs"/>
              </a:rPr>
              <a:t> department at the </a:t>
            </a:r>
            <a:r>
              <a:rPr lang="en-US" sz="1200" b="0" i="0" u="none" strike="noStrike" kern="1200">
                <a:solidFill>
                  <a:schemeClr val="tx1"/>
                </a:solidFill>
                <a:effectLst/>
                <a:latin typeface="+mn-lt"/>
                <a:ea typeface="+mn-ea"/>
                <a:cs typeface="+mn-cs"/>
                <a:hlinkClick r:id="rId4" tooltip="University of Utah"/>
              </a:rPr>
              <a:t>University of Utah</a:t>
            </a:r>
            <a:r>
              <a:rPr lang="en-US" sz="1200" b="0" i="0" kern="1200">
                <a:solidFill>
                  <a:schemeClr val="tx1"/>
                </a:solidFill>
                <a:effectLst/>
                <a:latin typeface="+mn-lt"/>
                <a:ea typeface="+mn-ea"/>
                <a:cs typeface="+mn-cs"/>
              </a:rPr>
              <a:t> and co-founder (with </a:t>
            </a:r>
            <a:r>
              <a:rPr lang="en-US" sz="1200" b="0" i="0" u="none" strike="noStrike" kern="1200">
                <a:solidFill>
                  <a:schemeClr val="tx1"/>
                </a:solidFill>
                <a:effectLst/>
                <a:latin typeface="+mn-lt"/>
                <a:ea typeface="+mn-ea"/>
                <a:cs typeface="+mn-cs"/>
                <a:hlinkClick r:id="rId5" tooltip="Ivan Sutherland"/>
              </a:rPr>
              <a:t>Ivan Sutherland</a:t>
            </a:r>
            <a:r>
              <a:rPr lang="en-US" sz="1200" b="0" i="0" kern="1200">
                <a:solidFill>
                  <a:schemeClr val="tx1"/>
                </a:solidFill>
                <a:effectLst/>
                <a:latin typeface="+mn-lt"/>
                <a:ea typeface="+mn-ea"/>
                <a:cs typeface="+mn-cs"/>
              </a:rPr>
              <a:t>) of </a:t>
            </a:r>
            <a:r>
              <a:rPr lang="en-US" sz="1200" b="0" i="0" u="none" strike="noStrike" kern="1200">
                <a:solidFill>
                  <a:schemeClr val="tx1"/>
                </a:solidFill>
                <a:effectLst/>
                <a:latin typeface="+mn-lt"/>
                <a:ea typeface="+mn-ea"/>
                <a:cs typeface="+mn-cs"/>
                <a:hlinkClick r:id="rId6" tooltip="Evans &amp; Sutherland"/>
              </a:rPr>
              <a:t>Evans &amp; Sutherland</a:t>
            </a:r>
            <a:r>
              <a:rPr lang="en-US" sz="1200" b="0" i="0" kern="1200">
                <a:solidFill>
                  <a:schemeClr val="tx1"/>
                </a:solidFill>
                <a:effectLst/>
                <a:latin typeface="+mn-lt"/>
                <a:ea typeface="+mn-ea"/>
                <a:cs typeface="+mn-cs"/>
              </a:rPr>
              <a:t>, a computer firm which is known as a pioneer in the domain of </a:t>
            </a:r>
            <a:r>
              <a:rPr lang="en-US" sz="1200" b="0" i="0" u="none" strike="noStrike" kern="1200">
                <a:solidFill>
                  <a:schemeClr val="tx1"/>
                </a:solidFill>
                <a:effectLst/>
                <a:latin typeface="+mn-lt"/>
                <a:ea typeface="+mn-ea"/>
                <a:cs typeface="+mn-cs"/>
                <a:hlinkClick r:id="rId7" tooltip="Computer-generated imagery"/>
              </a:rPr>
              <a:t>computer-generated imagery</a:t>
            </a:r>
            <a:endParaRPr lang="en-US" sz="1200" b="0" i="0" u="none" strike="noStrike"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Xerox Alto</a:t>
            </a:r>
            <a:r>
              <a:rPr lang="en-US" sz="1200" b="0" i="0" kern="1200">
                <a:solidFill>
                  <a:schemeClr val="tx1"/>
                </a:solidFill>
                <a:effectLst/>
                <a:latin typeface="+mn-lt"/>
                <a:ea typeface="+mn-ea"/>
                <a:cs typeface="+mn-cs"/>
              </a:rPr>
              <a:t> is the first computer designed from its inception to support an </a:t>
            </a:r>
            <a:r>
              <a:rPr lang="en-US" sz="1200" b="0" i="0" u="none" strike="noStrike" kern="1200">
                <a:solidFill>
                  <a:schemeClr val="tx1"/>
                </a:solidFill>
                <a:effectLst/>
                <a:latin typeface="+mn-lt"/>
                <a:ea typeface="+mn-ea"/>
                <a:cs typeface="+mn-cs"/>
                <a:hlinkClick r:id="rId8" tooltip="Operating system"/>
              </a:rPr>
              <a:t>operating system</a:t>
            </a:r>
            <a:r>
              <a:rPr lang="en-US" sz="1200" b="0" i="0" kern="1200">
                <a:solidFill>
                  <a:schemeClr val="tx1"/>
                </a:solidFill>
                <a:effectLst/>
                <a:latin typeface="+mn-lt"/>
                <a:ea typeface="+mn-ea"/>
                <a:cs typeface="+mn-cs"/>
              </a:rPr>
              <a:t> based on a </a:t>
            </a:r>
            <a:r>
              <a:rPr lang="en-US" sz="1200" b="0" i="0" u="none" strike="noStrike" kern="1200">
                <a:solidFill>
                  <a:schemeClr val="tx1"/>
                </a:solidFill>
                <a:effectLst/>
                <a:latin typeface="+mn-lt"/>
                <a:ea typeface="+mn-ea"/>
                <a:cs typeface="+mn-cs"/>
                <a:hlinkClick r:id="rId9" tooltip="Graphical user interface"/>
              </a:rPr>
              <a:t>graphical user interface</a:t>
            </a:r>
            <a:r>
              <a:rPr lang="en-US" sz="1200" b="0" i="0" kern="1200">
                <a:solidFill>
                  <a:schemeClr val="tx1"/>
                </a:solidFill>
                <a:effectLst/>
                <a:latin typeface="+mn-lt"/>
                <a:ea typeface="+mn-ea"/>
                <a:cs typeface="+mn-cs"/>
              </a:rPr>
              <a:t> (GUI), later using the </a:t>
            </a:r>
            <a:r>
              <a:rPr lang="en-US" sz="1200" b="0" i="0" u="none" strike="noStrike" kern="1200">
                <a:solidFill>
                  <a:schemeClr val="tx1"/>
                </a:solidFill>
                <a:effectLst/>
                <a:latin typeface="+mn-lt"/>
                <a:ea typeface="+mn-ea"/>
                <a:cs typeface="+mn-cs"/>
                <a:hlinkClick r:id="rId10" tooltip="Desktop metaphor"/>
              </a:rPr>
              <a:t>desktop metaphor</a:t>
            </a:r>
            <a:r>
              <a:rPr lang="en-US" sz="1200" b="0" i="0" kern="1200">
                <a:solidFill>
                  <a:schemeClr val="tx1"/>
                </a:solidFill>
                <a:effectLst/>
                <a:latin typeface="+mn-lt"/>
                <a:ea typeface="+mn-ea"/>
                <a:cs typeface="+mn-cs"/>
              </a:rPr>
              <a:t>.</a:t>
            </a:r>
            <a:r>
              <a:rPr lang="en-US" sz="1200" b="0" i="0" u="none" strike="noStrike" kern="1200" baseline="30000">
                <a:solidFill>
                  <a:schemeClr val="tx1"/>
                </a:solidFill>
                <a:effectLst/>
                <a:latin typeface="+mn-lt"/>
                <a:ea typeface="+mn-ea"/>
                <a:cs typeface="+mn-cs"/>
                <a:hlinkClick r:id="rId11"/>
              </a:rPr>
              <a:t>[7]</a:t>
            </a:r>
            <a:r>
              <a:rPr lang="en-US" sz="1200" b="0" i="0" u="none" strike="noStrike" kern="1200" baseline="30000">
                <a:solidFill>
                  <a:schemeClr val="tx1"/>
                </a:solidFill>
                <a:effectLst/>
                <a:latin typeface="+mn-lt"/>
                <a:ea typeface="+mn-ea"/>
                <a:cs typeface="+mn-cs"/>
                <a:hlinkClick r:id="rId12"/>
              </a:rPr>
              <a:t>[8]</a:t>
            </a:r>
            <a:r>
              <a:rPr lang="en-US" sz="1200" b="0" i="0" kern="1200">
                <a:solidFill>
                  <a:schemeClr val="tx1"/>
                </a:solidFill>
                <a:effectLst/>
                <a:latin typeface="+mn-lt"/>
                <a:ea typeface="+mn-ea"/>
                <a:cs typeface="+mn-cs"/>
              </a:rPr>
              <a:t> The first machines were introduced on 1 March 1973,</a:t>
            </a:r>
            <a:r>
              <a:rPr lang="en-US" sz="1200" b="0" i="0" u="none" strike="noStrike" kern="1200" baseline="30000">
                <a:solidFill>
                  <a:schemeClr val="tx1"/>
                </a:solidFill>
                <a:effectLst/>
                <a:latin typeface="+mn-lt"/>
                <a:ea typeface="+mn-ea"/>
                <a:cs typeface="+mn-cs"/>
                <a:hlinkClick r:id="rId13"/>
              </a:rPr>
              <a:t>[9]</a:t>
            </a:r>
            <a:r>
              <a:rPr lang="en-US" sz="1200" b="0" i="0" kern="120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19</a:t>
            </a:fld>
            <a:endParaRPr lang="en-IN"/>
          </a:p>
        </p:txBody>
      </p:sp>
    </p:spTree>
    <p:extLst>
      <p:ext uri="{BB962C8B-B14F-4D97-AF65-F5344CB8AC3E}">
        <p14:creationId xmlns:p14="http://schemas.microsoft.com/office/powerpoint/2010/main" val="1866100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David Cannon Evans</a:t>
            </a:r>
            <a:r>
              <a:rPr lang="en-US" sz="1200" b="0" i="0" kern="1200">
                <a:solidFill>
                  <a:schemeClr val="tx1"/>
                </a:solidFill>
                <a:effectLst/>
                <a:latin typeface="+mn-lt"/>
                <a:ea typeface="+mn-ea"/>
                <a:cs typeface="+mn-cs"/>
              </a:rPr>
              <a:t> (February 24, 1924 – October 3, 1998) was the founder of the </a:t>
            </a:r>
            <a:r>
              <a:rPr lang="en-US" sz="1200" b="0" i="0" u="none" strike="noStrike" kern="1200">
                <a:solidFill>
                  <a:schemeClr val="tx1"/>
                </a:solidFill>
                <a:effectLst/>
                <a:latin typeface="+mn-lt"/>
                <a:ea typeface="+mn-ea"/>
                <a:cs typeface="+mn-cs"/>
                <a:hlinkClick r:id="rId3" tooltip="Computer science"/>
              </a:rPr>
              <a:t>computer science</a:t>
            </a:r>
            <a:r>
              <a:rPr lang="en-US" sz="1200" b="0" i="0" kern="1200">
                <a:solidFill>
                  <a:schemeClr val="tx1"/>
                </a:solidFill>
                <a:effectLst/>
                <a:latin typeface="+mn-lt"/>
                <a:ea typeface="+mn-ea"/>
                <a:cs typeface="+mn-cs"/>
              </a:rPr>
              <a:t> department at the </a:t>
            </a:r>
            <a:r>
              <a:rPr lang="en-US" sz="1200" b="0" i="0" u="none" strike="noStrike" kern="1200">
                <a:solidFill>
                  <a:schemeClr val="tx1"/>
                </a:solidFill>
                <a:effectLst/>
                <a:latin typeface="+mn-lt"/>
                <a:ea typeface="+mn-ea"/>
                <a:cs typeface="+mn-cs"/>
                <a:hlinkClick r:id="rId4" tooltip="University of Utah"/>
              </a:rPr>
              <a:t>University of Utah</a:t>
            </a:r>
            <a:r>
              <a:rPr lang="en-US" sz="1200" b="0" i="0" kern="1200">
                <a:solidFill>
                  <a:schemeClr val="tx1"/>
                </a:solidFill>
                <a:effectLst/>
                <a:latin typeface="+mn-lt"/>
                <a:ea typeface="+mn-ea"/>
                <a:cs typeface="+mn-cs"/>
              </a:rPr>
              <a:t> and co-founder (with </a:t>
            </a:r>
            <a:r>
              <a:rPr lang="en-US" sz="1200" b="0" i="0" u="none" strike="noStrike" kern="1200">
                <a:solidFill>
                  <a:schemeClr val="tx1"/>
                </a:solidFill>
                <a:effectLst/>
                <a:latin typeface="+mn-lt"/>
                <a:ea typeface="+mn-ea"/>
                <a:cs typeface="+mn-cs"/>
                <a:hlinkClick r:id="rId5" tooltip="Ivan Sutherland"/>
              </a:rPr>
              <a:t>Ivan Sutherland</a:t>
            </a:r>
            <a:r>
              <a:rPr lang="en-US" sz="1200" b="0" i="0" kern="1200">
                <a:solidFill>
                  <a:schemeClr val="tx1"/>
                </a:solidFill>
                <a:effectLst/>
                <a:latin typeface="+mn-lt"/>
                <a:ea typeface="+mn-ea"/>
                <a:cs typeface="+mn-cs"/>
              </a:rPr>
              <a:t>) of </a:t>
            </a:r>
            <a:r>
              <a:rPr lang="en-US" sz="1200" b="0" i="0" u="none" strike="noStrike" kern="1200">
                <a:solidFill>
                  <a:schemeClr val="tx1"/>
                </a:solidFill>
                <a:effectLst/>
                <a:latin typeface="+mn-lt"/>
                <a:ea typeface="+mn-ea"/>
                <a:cs typeface="+mn-cs"/>
                <a:hlinkClick r:id="rId6" tooltip="Evans &amp; Sutherland"/>
              </a:rPr>
              <a:t>Evans &amp; Sutherland</a:t>
            </a:r>
            <a:r>
              <a:rPr lang="en-US" sz="1200" b="0" i="0" kern="1200">
                <a:solidFill>
                  <a:schemeClr val="tx1"/>
                </a:solidFill>
                <a:effectLst/>
                <a:latin typeface="+mn-lt"/>
                <a:ea typeface="+mn-ea"/>
                <a:cs typeface="+mn-cs"/>
              </a:rPr>
              <a:t>, a computer firm which is known as a pioneer in the domain of </a:t>
            </a:r>
            <a:r>
              <a:rPr lang="en-US" sz="1200" b="0" i="0" u="none" strike="noStrike" kern="1200">
                <a:solidFill>
                  <a:schemeClr val="tx1"/>
                </a:solidFill>
                <a:effectLst/>
                <a:latin typeface="+mn-lt"/>
                <a:ea typeface="+mn-ea"/>
                <a:cs typeface="+mn-cs"/>
                <a:hlinkClick r:id="rId7" tooltip="Computer-generated imagery"/>
              </a:rPr>
              <a:t>computer-generated imagery</a:t>
            </a:r>
            <a:endParaRPr lang="en-US" sz="1200" b="0" i="0" u="none" strike="noStrike"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Xerox Alto</a:t>
            </a:r>
            <a:r>
              <a:rPr lang="en-US" sz="1200" b="0" i="0" kern="1200">
                <a:solidFill>
                  <a:schemeClr val="tx1"/>
                </a:solidFill>
                <a:effectLst/>
                <a:latin typeface="+mn-lt"/>
                <a:ea typeface="+mn-ea"/>
                <a:cs typeface="+mn-cs"/>
              </a:rPr>
              <a:t> is the first computer designed from its inception to support an </a:t>
            </a:r>
            <a:r>
              <a:rPr lang="en-US" sz="1200" b="0" i="0" u="none" strike="noStrike" kern="1200">
                <a:solidFill>
                  <a:schemeClr val="tx1"/>
                </a:solidFill>
                <a:effectLst/>
                <a:latin typeface="+mn-lt"/>
                <a:ea typeface="+mn-ea"/>
                <a:cs typeface="+mn-cs"/>
                <a:hlinkClick r:id="rId8" tooltip="Operating system"/>
              </a:rPr>
              <a:t>operating system</a:t>
            </a:r>
            <a:r>
              <a:rPr lang="en-US" sz="1200" b="0" i="0" kern="1200">
                <a:solidFill>
                  <a:schemeClr val="tx1"/>
                </a:solidFill>
                <a:effectLst/>
                <a:latin typeface="+mn-lt"/>
                <a:ea typeface="+mn-ea"/>
                <a:cs typeface="+mn-cs"/>
              </a:rPr>
              <a:t> based on a </a:t>
            </a:r>
            <a:r>
              <a:rPr lang="en-US" sz="1200" b="0" i="0" u="none" strike="noStrike" kern="1200">
                <a:solidFill>
                  <a:schemeClr val="tx1"/>
                </a:solidFill>
                <a:effectLst/>
                <a:latin typeface="+mn-lt"/>
                <a:ea typeface="+mn-ea"/>
                <a:cs typeface="+mn-cs"/>
                <a:hlinkClick r:id="rId9" tooltip="Graphical user interface"/>
              </a:rPr>
              <a:t>graphical user interface</a:t>
            </a:r>
            <a:r>
              <a:rPr lang="en-US" sz="1200" b="0" i="0" kern="1200">
                <a:solidFill>
                  <a:schemeClr val="tx1"/>
                </a:solidFill>
                <a:effectLst/>
                <a:latin typeface="+mn-lt"/>
                <a:ea typeface="+mn-ea"/>
                <a:cs typeface="+mn-cs"/>
              </a:rPr>
              <a:t> (GUI), later using the </a:t>
            </a:r>
            <a:r>
              <a:rPr lang="en-US" sz="1200" b="0" i="0" u="none" strike="noStrike" kern="1200">
                <a:solidFill>
                  <a:schemeClr val="tx1"/>
                </a:solidFill>
                <a:effectLst/>
                <a:latin typeface="+mn-lt"/>
                <a:ea typeface="+mn-ea"/>
                <a:cs typeface="+mn-cs"/>
                <a:hlinkClick r:id="rId10" tooltip="Desktop metaphor"/>
              </a:rPr>
              <a:t>desktop metaphor</a:t>
            </a:r>
            <a:r>
              <a:rPr lang="en-US" sz="1200" b="0" i="0" kern="1200">
                <a:solidFill>
                  <a:schemeClr val="tx1"/>
                </a:solidFill>
                <a:effectLst/>
                <a:latin typeface="+mn-lt"/>
                <a:ea typeface="+mn-ea"/>
                <a:cs typeface="+mn-cs"/>
              </a:rPr>
              <a:t>.</a:t>
            </a:r>
            <a:r>
              <a:rPr lang="en-US" sz="1200" b="0" i="0" u="none" strike="noStrike" kern="1200" baseline="30000">
                <a:solidFill>
                  <a:schemeClr val="tx1"/>
                </a:solidFill>
                <a:effectLst/>
                <a:latin typeface="+mn-lt"/>
                <a:ea typeface="+mn-ea"/>
                <a:cs typeface="+mn-cs"/>
                <a:hlinkClick r:id="rId11"/>
              </a:rPr>
              <a:t>[7]</a:t>
            </a:r>
            <a:r>
              <a:rPr lang="en-US" sz="1200" b="0" i="0" u="none" strike="noStrike" kern="1200" baseline="30000">
                <a:solidFill>
                  <a:schemeClr val="tx1"/>
                </a:solidFill>
                <a:effectLst/>
                <a:latin typeface="+mn-lt"/>
                <a:ea typeface="+mn-ea"/>
                <a:cs typeface="+mn-cs"/>
                <a:hlinkClick r:id="rId12"/>
              </a:rPr>
              <a:t>[8]</a:t>
            </a:r>
            <a:r>
              <a:rPr lang="en-US" sz="1200" b="0" i="0" kern="1200">
                <a:solidFill>
                  <a:schemeClr val="tx1"/>
                </a:solidFill>
                <a:effectLst/>
                <a:latin typeface="+mn-lt"/>
                <a:ea typeface="+mn-ea"/>
                <a:cs typeface="+mn-cs"/>
              </a:rPr>
              <a:t> The first machines were introduced on 1 March 1973,</a:t>
            </a:r>
            <a:r>
              <a:rPr lang="en-US" sz="1200" b="0" i="0" u="none" strike="noStrike" kern="1200" baseline="30000">
                <a:solidFill>
                  <a:schemeClr val="tx1"/>
                </a:solidFill>
                <a:effectLst/>
                <a:latin typeface="+mn-lt"/>
                <a:ea typeface="+mn-ea"/>
                <a:cs typeface="+mn-cs"/>
                <a:hlinkClick r:id="rId13"/>
              </a:rPr>
              <a:t>[9]</a:t>
            </a:r>
            <a:r>
              <a:rPr lang="en-US" sz="1200" b="0" i="0" kern="120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2</a:t>
            </a:fld>
            <a:endParaRPr lang="en-IN"/>
          </a:p>
        </p:txBody>
      </p:sp>
    </p:spTree>
    <p:extLst>
      <p:ext uri="{BB962C8B-B14F-4D97-AF65-F5344CB8AC3E}">
        <p14:creationId xmlns:p14="http://schemas.microsoft.com/office/powerpoint/2010/main" val="802687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David Cannon Evans</a:t>
            </a:r>
            <a:r>
              <a:rPr lang="en-US" sz="1200" b="0" i="0" kern="1200">
                <a:solidFill>
                  <a:schemeClr val="tx1"/>
                </a:solidFill>
                <a:effectLst/>
                <a:latin typeface="+mn-lt"/>
                <a:ea typeface="+mn-ea"/>
                <a:cs typeface="+mn-cs"/>
              </a:rPr>
              <a:t> (February 24, 1924 – October 3, 1998) was the founder of the </a:t>
            </a:r>
            <a:r>
              <a:rPr lang="en-US" sz="1200" b="0" i="0" u="none" strike="noStrike" kern="1200">
                <a:solidFill>
                  <a:schemeClr val="tx1"/>
                </a:solidFill>
                <a:effectLst/>
                <a:latin typeface="+mn-lt"/>
                <a:ea typeface="+mn-ea"/>
                <a:cs typeface="+mn-cs"/>
                <a:hlinkClick r:id="rId3" tooltip="Computer science"/>
              </a:rPr>
              <a:t>computer science</a:t>
            </a:r>
            <a:r>
              <a:rPr lang="en-US" sz="1200" b="0" i="0" kern="1200">
                <a:solidFill>
                  <a:schemeClr val="tx1"/>
                </a:solidFill>
                <a:effectLst/>
                <a:latin typeface="+mn-lt"/>
                <a:ea typeface="+mn-ea"/>
                <a:cs typeface="+mn-cs"/>
              </a:rPr>
              <a:t> department at the </a:t>
            </a:r>
            <a:r>
              <a:rPr lang="en-US" sz="1200" b="0" i="0" u="none" strike="noStrike" kern="1200">
                <a:solidFill>
                  <a:schemeClr val="tx1"/>
                </a:solidFill>
                <a:effectLst/>
                <a:latin typeface="+mn-lt"/>
                <a:ea typeface="+mn-ea"/>
                <a:cs typeface="+mn-cs"/>
                <a:hlinkClick r:id="rId4" tooltip="University of Utah"/>
              </a:rPr>
              <a:t>University of Utah</a:t>
            </a:r>
            <a:r>
              <a:rPr lang="en-US" sz="1200" b="0" i="0" kern="1200">
                <a:solidFill>
                  <a:schemeClr val="tx1"/>
                </a:solidFill>
                <a:effectLst/>
                <a:latin typeface="+mn-lt"/>
                <a:ea typeface="+mn-ea"/>
                <a:cs typeface="+mn-cs"/>
              </a:rPr>
              <a:t> and co-founder (with </a:t>
            </a:r>
            <a:r>
              <a:rPr lang="en-US" sz="1200" b="0" i="0" u="none" strike="noStrike" kern="1200">
                <a:solidFill>
                  <a:schemeClr val="tx1"/>
                </a:solidFill>
                <a:effectLst/>
                <a:latin typeface="+mn-lt"/>
                <a:ea typeface="+mn-ea"/>
                <a:cs typeface="+mn-cs"/>
                <a:hlinkClick r:id="rId5" tooltip="Ivan Sutherland"/>
              </a:rPr>
              <a:t>Ivan Sutherland</a:t>
            </a:r>
            <a:r>
              <a:rPr lang="en-US" sz="1200" b="0" i="0" kern="1200">
                <a:solidFill>
                  <a:schemeClr val="tx1"/>
                </a:solidFill>
                <a:effectLst/>
                <a:latin typeface="+mn-lt"/>
                <a:ea typeface="+mn-ea"/>
                <a:cs typeface="+mn-cs"/>
              </a:rPr>
              <a:t>) of </a:t>
            </a:r>
            <a:r>
              <a:rPr lang="en-US" sz="1200" b="0" i="0" u="none" strike="noStrike" kern="1200">
                <a:solidFill>
                  <a:schemeClr val="tx1"/>
                </a:solidFill>
                <a:effectLst/>
                <a:latin typeface="+mn-lt"/>
                <a:ea typeface="+mn-ea"/>
                <a:cs typeface="+mn-cs"/>
                <a:hlinkClick r:id="rId6" tooltip="Evans &amp; Sutherland"/>
              </a:rPr>
              <a:t>Evans &amp; Sutherland</a:t>
            </a:r>
            <a:r>
              <a:rPr lang="en-US" sz="1200" b="0" i="0" kern="1200">
                <a:solidFill>
                  <a:schemeClr val="tx1"/>
                </a:solidFill>
                <a:effectLst/>
                <a:latin typeface="+mn-lt"/>
                <a:ea typeface="+mn-ea"/>
                <a:cs typeface="+mn-cs"/>
              </a:rPr>
              <a:t>, a computer firm which is known as a pioneer in the domain of </a:t>
            </a:r>
            <a:r>
              <a:rPr lang="en-US" sz="1200" b="0" i="0" u="none" strike="noStrike" kern="1200">
                <a:solidFill>
                  <a:schemeClr val="tx1"/>
                </a:solidFill>
                <a:effectLst/>
                <a:latin typeface="+mn-lt"/>
                <a:ea typeface="+mn-ea"/>
                <a:cs typeface="+mn-cs"/>
                <a:hlinkClick r:id="rId7" tooltip="Computer-generated imagery"/>
              </a:rPr>
              <a:t>computer-generated imagery</a:t>
            </a:r>
            <a:endParaRPr lang="en-US" sz="1200" b="0" i="0" u="none" strike="noStrike"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Xerox Alto</a:t>
            </a:r>
            <a:r>
              <a:rPr lang="en-US" sz="1200" b="0" i="0" kern="1200">
                <a:solidFill>
                  <a:schemeClr val="tx1"/>
                </a:solidFill>
                <a:effectLst/>
                <a:latin typeface="+mn-lt"/>
                <a:ea typeface="+mn-ea"/>
                <a:cs typeface="+mn-cs"/>
              </a:rPr>
              <a:t> is the first computer designed from its inception to support an </a:t>
            </a:r>
            <a:r>
              <a:rPr lang="en-US" sz="1200" b="0" i="0" u="none" strike="noStrike" kern="1200">
                <a:solidFill>
                  <a:schemeClr val="tx1"/>
                </a:solidFill>
                <a:effectLst/>
                <a:latin typeface="+mn-lt"/>
                <a:ea typeface="+mn-ea"/>
                <a:cs typeface="+mn-cs"/>
                <a:hlinkClick r:id="rId8" tooltip="Operating system"/>
              </a:rPr>
              <a:t>operating system</a:t>
            </a:r>
            <a:r>
              <a:rPr lang="en-US" sz="1200" b="0" i="0" kern="1200">
                <a:solidFill>
                  <a:schemeClr val="tx1"/>
                </a:solidFill>
                <a:effectLst/>
                <a:latin typeface="+mn-lt"/>
                <a:ea typeface="+mn-ea"/>
                <a:cs typeface="+mn-cs"/>
              </a:rPr>
              <a:t> based on a </a:t>
            </a:r>
            <a:r>
              <a:rPr lang="en-US" sz="1200" b="0" i="0" u="none" strike="noStrike" kern="1200">
                <a:solidFill>
                  <a:schemeClr val="tx1"/>
                </a:solidFill>
                <a:effectLst/>
                <a:latin typeface="+mn-lt"/>
                <a:ea typeface="+mn-ea"/>
                <a:cs typeface="+mn-cs"/>
                <a:hlinkClick r:id="rId9" tooltip="Graphical user interface"/>
              </a:rPr>
              <a:t>graphical user interface</a:t>
            </a:r>
            <a:r>
              <a:rPr lang="en-US" sz="1200" b="0" i="0" kern="1200">
                <a:solidFill>
                  <a:schemeClr val="tx1"/>
                </a:solidFill>
                <a:effectLst/>
                <a:latin typeface="+mn-lt"/>
                <a:ea typeface="+mn-ea"/>
                <a:cs typeface="+mn-cs"/>
              </a:rPr>
              <a:t> (GUI), later using the </a:t>
            </a:r>
            <a:r>
              <a:rPr lang="en-US" sz="1200" b="0" i="0" u="none" strike="noStrike" kern="1200">
                <a:solidFill>
                  <a:schemeClr val="tx1"/>
                </a:solidFill>
                <a:effectLst/>
                <a:latin typeface="+mn-lt"/>
                <a:ea typeface="+mn-ea"/>
                <a:cs typeface="+mn-cs"/>
                <a:hlinkClick r:id="rId10" tooltip="Desktop metaphor"/>
              </a:rPr>
              <a:t>desktop metaphor</a:t>
            </a:r>
            <a:r>
              <a:rPr lang="en-US" sz="1200" b="0" i="0" kern="1200">
                <a:solidFill>
                  <a:schemeClr val="tx1"/>
                </a:solidFill>
                <a:effectLst/>
                <a:latin typeface="+mn-lt"/>
                <a:ea typeface="+mn-ea"/>
                <a:cs typeface="+mn-cs"/>
              </a:rPr>
              <a:t>.</a:t>
            </a:r>
            <a:r>
              <a:rPr lang="en-US" sz="1200" b="0" i="0" u="none" strike="noStrike" kern="1200" baseline="30000">
                <a:solidFill>
                  <a:schemeClr val="tx1"/>
                </a:solidFill>
                <a:effectLst/>
                <a:latin typeface="+mn-lt"/>
                <a:ea typeface="+mn-ea"/>
                <a:cs typeface="+mn-cs"/>
                <a:hlinkClick r:id="rId11"/>
              </a:rPr>
              <a:t>[7]</a:t>
            </a:r>
            <a:r>
              <a:rPr lang="en-US" sz="1200" b="0" i="0" u="none" strike="noStrike" kern="1200" baseline="30000">
                <a:solidFill>
                  <a:schemeClr val="tx1"/>
                </a:solidFill>
                <a:effectLst/>
                <a:latin typeface="+mn-lt"/>
                <a:ea typeface="+mn-ea"/>
                <a:cs typeface="+mn-cs"/>
                <a:hlinkClick r:id="rId12"/>
              </a:rPr>
              <a:t>[8]</a:t>
            </a:r>
            <a:r>
              <a:rPr lang="en-US" sz="1200" b="0" i="0" kern="1200">
                <a:solidFill>
                  <a:schemeClr val="tx1"/>
                </a:solidFill>
                <a:effectLst/>
                <a:latin typeface="+mn-lt"/>
                <a:ea typeface="+mn-ea"/>
                <a:cs typeface="+mn-cs"/>
              </a:rPr>
              <a:t> The first machines were introduced on 1 March 1973,</a:t>
            </a:r>
            <a:r>
              <a:rPr lang="en-US" sz="1200" b="0" i="0" u="none" strike="noStrike" kern="1200" baseline="30000">
                <a:solidFill>
                  <a:schemeClr val="tx1"/>
                </a:solidFill>
                <a:effectLst/>
                <a:latin typeface="+mn-lt"/>
                <a:ea typeface="+mn-ea"/>
                <a:cs typeface="+mn-cs"/>
                <a:hlinkClick r:id="rId13"/>
              </a:rPr>
              <a:t>[9]</a:t>
            </a:r>
            <a:r>
              <a:rPr lang="en-US" sz="1200" b="0" i="0" kern="120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20</a:t>
            </a:fld>
            <a:endParaRPr lang="en-IN"/>
          </a:p>
        </p:txBody>
      </p:sp>
    </p:spTree>
    <p:extLst>
      <p:ext uri="{BB962C8B-B14F-4D97-AF65-F5344CB8AC3E}">
        <p14:creationId xmlns:p14="http://schemas.microsoft.com/office/powerpoint/2010/main" val="26944379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David Cannon Evans</a:t>
            </a:r>
            <a:r>
              <a:rPr lang="en-US" sz="1200" b="0" i="0" kern="1200">
                <a:solidFill>
                  <a:schemeClr val="tx1"/>
                </a:solidFill>
                <a:effectLst/>
                <a:latin typeface="+mn-lt"/>
                <a:ea typeface="+mn-ea"/>
                <a:cs typeface="+mn-cs"/>
              </a:rPr>
              <a:t> (February 24, 1924 – October 3, 1998) was the founder of the </a:t>
            </a:r>
            <a:r>
              <a:rPr lang="en-US" sz="1200" b="0" i="0" u="none" strike="noStrike" kern="1200">
                <a:solidFill>
                  <a:schemeClr val="tx1"/>
                </a:solidFill>
                <a:effectLst/>
                <a:latin typeface="+mn-lt"/>
                <a:ea typeface="+mn-ea"/>
                <a:cs typeface="+mn-cs"/>
                <a:hlinkClick r:id="rId3" tooltip="Computer science"/>
              </a:rPr>
              <a:t>computer science</a:t>
            </a:r>
            <a:r>
              <a:rPr lang="en-US" sz="1200" b="0" i="0" kern="1200">
                <a:solidFill>
                  <a:schemeClr val="tx1"/>
                </a:solidFill>
                <a:effectLst/>
                <a:latin typeface="+mn-lt"/>
                <a:ea typeface="+mn-ea"/>
                <a:cs typeface="+mn-cs"/>
              </a:rPr>
              <a:t> department at the </a:t>
            </a:r>
            <a:r>
              <a:rPr lang="en-US" sz="1200" b="0" i="0" u="none" strike="noStrike" kern="1200">
                <a:solidFill>
                  <a:schemeClr val="tx1"/>
                </a:solidFill>
                <a:effectLst/>
                <a:latin typeface="+mn-lt"/>
                <a:ea typeface="+mn-ea"/>
                <a:cs typeface="+mn-cs"/>
                <a:hlinkClick r:id="rId4" tooltip="University of Utah"/>
              </a:rPr>
              <a:t>University of Utah</a:t>
            </a:r>
            <a:r>
              <a:rPr lang="en-US" sz="1200" b="0" i="0" kern="1200">
                <a:solidFill>
                  <a:schemeClr val="tx1"/>
                </a:solidFill>
                <a:effectLst/>
                <a:latin typeface="+mn-lt"/>
                <a:ea typeface="+mn-ea"/>
                <a:cs typeface="+mn-cs"/>
              </a:rPr>
              <a:t> and co-founder (with </a:t>
            </a:r>
            <a:r>
              <a:rPr lang="en-US" sz="1200" b="0" i="0" u="none" strike="noStrike" kern="1200">
                <a:solidFill>
                  <a:schemeClr val="tx1"/>
                </a:solidFill>
                <a:effectLst/>
                <a:latin typeface="+mn-lt"/>
                <a:ea typeface="+mn-ea"/>
                <a:cs typeface="+mn-cs"/>
                <a:hlinkClick r:id="rId5" tooltip="Ivan Sutherland"/>
              </a:rPr>
              <a:t>Ivan Sutherland</a:t>
            </a:r>
            <a:r>
              <a:rPr lang="en-US" sz="1200" b="0" i="0" kern="1200">
                <a:solidFill>
                  <a:schemeClr val="tx1"/>
                </a:solidFill>
                <a:effectLst/>
                <a:latin typeface="+mn-lt"/>
                <a:ea typeface="+mn-ea"/>
                <a:cs typeface="+mn-cs"/>
              </a:rPr>
              <a:t>) of </a:t>
            </a:r>
            <a:r>
              <a:rPr lang="en-US" sz="1200" b="0" i="0" u="none" strike="noStrike" kern="1200">
                <a:solidFill>
                  <a:schemeClr val="tx1"/>
                </a:solidFill>
                <a:effectLst/>
                <a:latin typeface="+mn-lt"/>
                <a:ea typeface="+mn-ea"/>
                <a:cs typeface="+mn-cs"/>
                <a:hlinkClick r:id="rId6" tooltip="Evans &amp; Sutherland"/>
              </a:rPr>
              <a:t>Evans &amp; Sutherland</a:t>
            </a:r>
            <a:r>
              <a:rPr lang="en-US" sz="1200" b="0" i="0" kern="1200">
                <a:solidFill>
                  <a:schemeClr val="tx1"/>
                </a:solidFill>
                <a:effectLst/>
                <a:latin typeface="+mn-lt"/>
                <a:ea typeface="+mn-ea"/>
                <a:cs typeface="+mn-cs"/>
              </a:rPr>
              <a:t>, a computer firm which is known as a pioneer in the domain of </a:t>
            </a:r>
            <a:r>
              <a:rPr lang="en-US" sz="1200" b="0" i="0" u="none" strike="noStrike" kern="1200">
                <a:solidFill>
                  <a:schemeClr val="tx1"/>
                </a:solidFill>
                <a:effectLst/>
                <a:latin typeface="+mn-lt"/>
                <a:ea typeface="+mn-ea"/>
                <a:cs typeface="+mn-cs"/>
                <a:hlinkClick r:id="rId7" tooltip="Computer-generated imagery"/>
              </a:rPr>
              <a:t>computer-generated imagery</a:t>
            </a:r>
            <a:endParaRPr lang="en-US" sz="1200" b="0" i="0" u="none" strike="noStrike"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Xerox Alto</a:t>
            </a:r>
            <a:r>
              <a:rPr lang="en-US" sz="1200" b="0" i="0" kern="1200">
                <a:solidFill>
                  <a:schemeClr val="tx1"/>
                </a:solidFill>
                <a:effectLst/>
                <a:latin typeface="+mn-lt"/>
                <a:ea typeface="+mn-ea"/>
                <a:cs typeface="+mn-cs"/>
              </a:rPr>
              <a:t> is the first computer designed from its inception to support an </a:t>
            </a:r>
            <a:r>
              <a:rPr lang="en-US" sz="1200" b="0" i="0" u="none" strike="noStrike" kern="1200">
                <a:solidFill>
                  <a:schemeClr val="tx1"/>
                </a:solidFill>
                <a:effectLst/>
                <a:latin typeface="+mn-lt"/>
                <a:ea typeface="+mn-ea"/>
                <a:cs typeface="+mn-cs"/>
                <a:hlinkClick r:id="rId8" tooltip="Operating system"/>
              </a:rPr>
              <a:t>operating system</a:t>
            </a:r>
            <a:r>
              <a:rPr lang="en-US" sz="1200" b="0" i="0" kern="1200">
                <a:solidFill>
                  <a:schemeClr val="tx1"/>
                </a:solidFill>
                <a:effectLst/>
                <a:latin typeface="+mn-lt"/>
                <a:ea typeface="+mn-ea"/>
                <a:cs typeface="+mn-cs"/>
              </a:rPr>
              <a:t> based on a </a:t>
            </a:r>
            <a:r>
              <a:rPr lang="en-US" sz="1200" b="0" i="0" u="none" strike="noStrike" kern="1200">
                <a:solidFill>
                  <a:schemeClr val="tx1"/>
                </a:solidFill>
                <a:effectLst/>
                <a:latin typeface="+mn-lt"/>
                <a:ea typeface="+mn-ea"/>
                <a:cs typeface="+mn-cs"/>
                <a:hlinkClick r:id="rId9" tooltip="Graphical user interface"/>
              </a:rPr>
              <a:t>graphical user interface</a:t>
            </a:r>
            <a:r>
              <a:rPr lang="en-US" sz="1200" b="0" i="0" kern="1200">
                <a:solidFill>
                  <a:schemeClr val="tx1"/>
                </a:solidFill>
                <a:effectLst/>
                <a:latin typeface="+mn-lt"/>
                <a:ea typeface="+mn-ea"/>
                <a:cs typeface="+mn-cs"/>
              </a:rPr>
              <a:t> (GUI), later using the </a:t>
            </a:r>
            <a:r>
              <a:rPr lang="en-US" sz="1200" b="0" i="0" u="none" strike="noStrike" kern="1200">
                <a:solidFill>
                  <a:schemeClr val="tx1"/>
                </a:solidFill>
                <a:effectLst/>
                <a:latin typeface="+mn-lt"/>
                <a:ea typeface="+mn-ea"/>
                <a:cs typeface="+mn-cs"/>
                <a:hlinkClick r:id="rId10" tooltip="Desktop metaphor"/>
              </a:rPr>
              <a:t>desktop metaphor</a:t>
            </a:r>
            <a:r>
              <a:rPr lang="en-US" sz="1200" b="0" i="0" kern="1200">
                <a:solidFill>
                  <a:schemeClr val="tx1"/>
                </a:solidFill>
                <a:effectLst/>
                <a:latin typeface="+mn-lt"/>
                <a:ea typeface="+mn-ea"/>
                <a:cs typeface="+mn-cs"/>
              </a:rPr>
              <a:t>.</a:t>
            </a:r>
            <a:r>
              <a:rPr lang="en-US" sz="1200" b="0" i="0" u="none" strike="noStrike" kern="1200" baseline="30000">
                <a:solidFill>
                  <a:schemeClr val="tx1"/>
                </a:solidFill>
                <a:effectLst/>
                <a:latin typeface="+mn-lt"/>
                <a:ea typeface="+mn-ea"/>
                <a:cs typeface="+mn-cs"/>
                <a:hlinkClick r:id="rId11"/>
              </a:rPr>
              <a:t>[7]</a:t>
            </a:r>
            <a:r>
              <a:rPr lang="en-US" sz="1200" b="0" i="0" u="none" strike="noStrike" kern="1200" baseline="30000">
                <a:solidFill>
                  <a:schemeClr val="tx1"/>
                </a:solidFill>
                <a:effectLst/>
                <a:latin typeface="+mn-lt"/>
                <a:ea typeface="+mn-ea"/>
                <a:cs typeface="+mn-cs"/>
                <a:hlinkClick r:id="rId12"/>
              </a:rPr>
              <a:t>[8]</a:t>
            </a:r>
            <a:r>
              <a:rPr lang="en-US" sz="1200" b="0" i="0" kern="1200">
                <a:solidFill>
                  <a:schemeClr val="tx1"/>
                </a:solidFill>
                <a:effectLst/>
                <a:latin typeface="+mn-lt"/>
                <a:ea typeface="+mn-ea"/>
                <a:cs typeface="+mn-cs"/>
              </a:rPr>
              <a:t> The first machines were introduced on 1 March 1973,</a:t>
            </a:r>
            <a:r>
              <a:rPr lang="en-US" sz="1200" b="0" i="0" u="none" strike="noStrike" kern="1200" baseline="30000">
                <a:solidFill>
                  <a:schemeClr val="tx1"/>
                </a:solidFill>
                <a:effectLst/>
                <a:latin typeface="+mn-lt"/>
                <a:ea typeface="+mn-ea"/>
                <a:cs typeface="+mn-cs"/>
                <a:hlinkClick r:id="rId13"/>
              </a:rPr>
              <a:t>[9]</a:t>
            </a:r>
            <a:r>
              <a:rPr lang="en-US" sz="1200" b="0" i="0" kern="120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21</a:t>
            </a:fld>
            <a:endParaRPr lang="en-IN"/>
          </a:p>
        </p:txBody>
      </p:sp>
    </p:spTree>
    <p:extLst>
      <p:ext uri="{BB962C8B-B14F-4D97-AF65-F5344CB8AC3E}">
        <p14:creationId xmlns:p14="http://schemas.microsoft.com/office/powerpoint/2010/main" val="20435530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David Cannon Evans</a:t>
            </a:r>
            <a:r>
              <a:rPr lang="en-US" sz="1200" b="0" i="0" kern="1200">
                <a:solidFill>
                  <a:schemeClr val="tx1"/>
                </a:solidFill>
                <a:effectLst/>
                <a:latin typeface="+mn-lt"/>
                <a:ea typeface="+mn-ea"/>
                <a:cs typeface="+mn-cs"/>
              </a:rPr>
              <a:t> (February 24, 1924 – October 3, 1998) was the founder of the </a:t>
            </a:r>
            <a:r>
              <a:rPr lang="en-US" sz="1200" b="0" i="0" u="none" strike="noStrike" kern="1200">
                <a:solidFill>
                  <a:schemeClr val="tx1"/>
                </a:solidFill>
                <a:effectLst/>
                <a:latin typeface="+mn-lt"/>
                <a:ea typeface="+mn-ea"/>
                <a:cs typeface="+mn-cs"/>
                <a:hlinkClick r:id="rId3" tooltip="Computer science"/>
              </a:rPr>
              <a:t>computer science</a:t>
            </a:r>
            <a:r>
              <a:rPr lang="en-US" sz="1200" b="0" i="0" kern="1200">
                <a:solidFill>
                  <a:schemeClr val="tx1"/>
                </a:solidFill>
                <a:effectLst/>
                <a:latin typeface="+mn-lt"/>
                <a:ea typeface="+mn-ea"/>
                <a:cs typeface="+mn-cs"/>
              </a:rPr>
              <a:t> department at the </a:t>
            </a:r>
            <a:r>
              <a:rPr lang="en-US" sz="1200" b="0" i="0" u="none" strike="noStrike" kern="1200">
                <a:solidFill>
                  <a:schemeClr val="tx1"/>
                </a:solidFill>
                <a:effectLst/>
                <a:latin typeface="+mn-lt"/>
                <a:ea typeface="+mn-ea"/>
                <a:cs typeface="+mn-cs"/>
                <a:hlinkClick r:id="rId4" tooltip="University of Utah"/>
              </a:rPr>
              <a:t>University of Utah</a:t>
            </a:r>
            <a:r>
              <a:rPr lang="en-US" sz="1200" b="0" i="0" kern="1200">
                <a:solidFill>
                  <a:schemeClr val="tx1"/>
                </a:solidFill>
                <a:effectLst/>
                <a:latin typeface="+mn-lt"/>
                <a:ea typeface="+mn-ea"/>
                <a:cs typeface="+mn-cs"/>
              </a:rPr>
              <a:t> and co-founder (with </a:t>
            </a:r>
            <a:r>
              <a:rPr lang="en-US" sz="1200" b="0" i="0" u="none" strike="noStrike" kern="1200">
                <a:solidFill>
                  <a:schemeClr val="tx1"/>
                </a:solidFill>
                <a:effectLst/>
                <a:latin typeface="+mn-lt"/>
                <a:ea typeface="+mn-ea"/>
                <a:cs typeface="+mn-cs"/>
                <a:hlinkClick r:id="rId5" tooltip="Ivan Sutherland"/>
              </a:rPr>
              <a:t>Ivan Sutherland</a:t>
            </a:r>
            <a:r>
              <a:rPr lang="en-US" sz="1200" b="0" i="0" kern="1200">
                <a:solidFill>
                  <a:schemeClr val="tx1"/>
                </a:solidFill>
                <a:effectLst/>
                <a:latin typeface="+mn-lt"/>
                <a:ea typeface="+mn-ea"/>
                <a:cs typeface="+mn-cs"/>
              </a:rPr>
              <a:t>) of </a:t>
            </a:r>
            <a:r>
              <a:rPr lang="en-US" sz="1200" b="0" i="0" u="none" strike="noStrike" kern="1200">
                <a:solidFill>
                  <a:schemeClr val="tx1"/>
                </a:solidFill>
                <a:effectLst/>
                <a:latin typeface="+mn-lt"/>
                <a:ea typeface="+mn-ea"/>
                <a:cs typeface="+mn-cs"/>
                <a:hlinkClick r:id="rId6" tooltip="Evans &amp; Sutherland"/>
              </a:rPr>
              <a:t>Evans &amp; Sutherland</a:t>
            </a:r>
            <a:r>
              <a:rPr lang="en-US" sz="1200" b="0" i="0" kern="1200">
                <a:solidFill>
                  <a:schemeClr val="tx1"/>
                </a:solidFill>
                <a:effectLst/>
                <a:latin typeface="+mn-lt"/>
                <a:ea typeface="+mn-ea"/>
                <a:cs typeface="+mn-cs"/>
              </a:rPr>
              <a:t>, a computer firm which is known as a pioneer in the domain of </a:t>
            </a:r>
            <a:r>
              <a:rPr lang="en-US" sz="1200" b="0" i="0" u="none" strike="noStrike" kern="1200">
                <a:solidFill>
                  <a:schemeClr val="tx1"/>
                </a:solidFill>
                <a:effectLst/>
                <a:latin typeface="+mn-lt"/>
                <a:ea typeface="+mn-ea"/>
                <a:cs typeface="+mn-cs"/>
                <a:hlinkClick r:id="rId7" tooltip="Computer-generated imagery"/>
              </a:rPr>
              <a:t>computer-generated imagery</a:t>
            </a:r>
            <a:endParaRPr lang="en-US" sz="1200" b="0" i="0" u="none" strike="noStrike"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Xerox Alto</a:t>
            </a:r>
            <a:r>
              <a:rPr lang="en-US" sz="1200" b="0" i="0" kern="1200">
                <a:solidFill>
                  <a:schemeClr val="tx1"/>
                </a:solidFill>
                <a:effectLst/>
                <a:latin typeface="+mn-lt"/>
                <a:ea typeface="+mn-ea"/>
                <a:cs typeface="+mn-cs"/>
              </a:rPr>
              <a:t> is the first computer designed from its inception to support an </a:t>
            </a:r>
            <a:r>
              <a:rPr lang="en-US" sz="1200" b="0" i="0" u="none" strike="noStrike" kern="1200">
                <a:solidFill>
                  <a:schemeClr val="tx1"/>
                </a:solidFill>
                <a:effectLst/>
                <a:latin typeface="+mn-lt"/>
                <a:ea typeface="+mn-ea"/>
                <a:cs typeface="+mn-cs"/>
                <a:hlinkClick r:id="rId8" tooltip="Operating system"/>
              </a:rPr>
              <a:t>operating system</a:t>
            </a:r>
            <a:r>
              <a:rPr lang="en-US" sz="1200" b="0" i="0" kern="1200">
                <a:solidFill>
                  <a:schemeClr val="tx1"/>
                </a:solidFill>
                <a:effectLst/>
                <a:latin typeface="+mn-lt"/>
                <a:ea typeface="+mn-ea"/>
                <a:cs typeface="+mn-cs"/>
              </a:rPr>
              <a:t> based on a </a:t>
            </a:r>
            <a:r>
              <a:rPr lang="en-US" sz="1200" b="0" i="0" u="none" strike="noStrike" kern="1200">
                <a:solidFill>
                  <a:schemeClr val="tx1"/>
                </a:solidFill>
                <a:effectLst/>
                <a:latin typeface="+mn-lt"/>
                <a:ea typeface="+mn-ea"/>
                <a:cs typeface="+mn-cs"/>
                <a:hlinkClick r:id="rId9" tooltip="Graphical user interface"/>
              </a:rPr>
              <a:t>graphical user interface</a:t>
            </a:r>
            <a:r>
              <a:rPr lang="en-US" sz="1200" b="0" i="0" kern="1200">
                <a:solidFill>
                  <a:schemeClr val="tx1"/>
                </a:solidFill>
                <a:effectLst/>
                <a:latin typeface="+mn-lt"/>
                <a:ea typeface="+mn-ea"/>
                <a:cs typeface="+mn-cs"/>
              </a:rPr>
              <a:t> (GUI), later using the </a:t>
            </a:r>
            <a:r>
              <a:rPr lang="en-US" sz="1200" b="0" i="0" u="none" strike="noStrike" kern="1200">
                <a:solidFill>
                  <a:schemeClr val="tx1"/>
                </a:solidFill>
                <a:effectLst/>
                <a:latin typeface="+mn-lt"/>
                <a:ea typeface="+mn-ea"/>
                <a:cs typeface="+mn-cs"/>
                <a:hlinkClick r:id="rId10" tooltip="Desktop metaphor"/>
              </a:rPr>
              <a:t>desktop metaphor</a:t>
            </a:r>
            <a:r>
              <a:rPr lang="en-US" sz="1200" b="0" i="0" kern="1200">
                <a:solidFill>
                  <a:schemeClr val="tx1"/>
                </a:solidFill>
                <a:effectLst/>
                <a:latin typeface="+mn-lt"/>
                <a:ea typeface="+mn-ea"/>
                <a:cs typeface="+mn-cs"/>
              </a:rPr>
              <a:t>.</a:t>
            </a:r>
            <a:r>
              <a:rPr lang="en-US" sz="1200" b="0" i="0" u="none" strike="noStrike" kern="1200" baseline="30000">
                <a:solidFill>
                  <a:schemeClr val="tx1"/>
                </a:solidFill>
                <a:effectLst/>
                <a:latin typeface="+mn-lt"/>
                <a:ea typeface="+mn-ea"/>
                <a:cs typeface="+mn-cs"/>
                <a:hlinkClick r:id="rId11"/>
              </a:rPr>
              <a:t>[7]</a:t>
            </a:r>
            <a:r>
              <a:rPr lang="en-US" sz="1200" b="0" i="0" u="none" strike="noStrike" kern="1200" baseline="30000">
                <a:solidFill>
                  <a:schemeClr val="tx1"/>
                </a:solidFill>
                <a:effectLst/>
                <a:latin typeface="+mn-lt"/>
                <a:ea typeface="+mn-ea"/>
                <a:cs typeface="+mn-cs"/>
                <a:hlinkClick r:id="rId12"/>
              </a:rPr>
              <a:t>[8]</a:t>
            </a:r>
            <a:r>
              <a:rPr lang="en-US" sz="1200" b="0" i="0" kern="1200">
                <a:solidFill>
                  <a:schemeClr val="tx1"/>
                </a:solidFill>
                <a:effectLst/>
                <a:latin typeface="+mn-lt"/>
                <a:ea typeface="+mn-ea"/>
                <a:cs typeface="+mn-cs"/>
              </a:rPr>
              <a:t> The first machines were introduced on 1 March 1973,</a:t>
            </a:r>
            <a:r>
              <a:rPr lang="en-US" sz="1200" b="0" i="0" u="none" strike="noStrike" kern="1200" baseline="30000">
                <a:solidFill>
                  <a:schemeClr val="tx1"/>
                </a:solidFill>
                <a:effectLst/>
                <a:latin typeface="+mn-lt"/>
                <a:ea typeface="+mn-ea"/>
                <a:cs typeface="+mn-cs"/>
                <a:hlinkClick r:id="rId13"/>
              </a:rPr>
              <a:t>[9]</a:t>
            </a:r>
            <a:r>
              <a:rPr lang="en-US" sz="1200" b="0" i="0" kern="120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22</a:t>
            </a:fld>
            <a:endParaRPr lang="en-IN"/>
          </a:p>
        </p:txBody>
      </p:sp>
    </p:spTree>
    <p:extLst>
      <p:ext uri="{BB962C8B-B14F-4D97-AF65-F5344CB8AC3E}">
        <p14:creationId xmlns:p14="http://schemas.microsoft.com/office/powerpoint/2010/main" val="29871545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David Cannon Evans</a:t>
            </a:r>
            <a:r>
              <a:rPr lang="en-US" sz="1200" b="0" i="0" kern="1200">
                <a:solidFill>
                  <a:schemeClr val="tx1"/>
                </a:solidFill>
                <a:effectLst/>
                <a:latin typeface="+mn-lt"/>
                <a:ea typeface="+mn-ea"/>
                <a:cs typeface="+mn-cs"/>
              </a:rPr>
              <a:t> (February 24, 1924 – October 3, 1998) was the founder of the </a:t>
            </a:r>
            <a:r>
              <a:rPr lang="en-US" sz="1200" b="0" i="0" u="none" strike="noStrike" kern="1200">
                <a:solidFill>
                  <a:schemeClr val="tx1"/>
                </a:solidFill>
                <a:effectLst/>
                <a:latin typeface="+mn-lt"/>
                <a:ea typeface="+mn-ea"/>
                <a:cs typeface="+mn-cs"/>
                <a:hlinkClick r:id="rId3" tooltip="Computer science"/>
              </a:rPr>
              <a:t>computer science</a:t>
            </a:r>
            <a:r>
              <a:rPr lang="en-US" sz="1200" b="0" i="0" kern="1200">
                <a:solidFill>
                  <a:schemeClr val="tx1"/>
                </a:solidFill>
                <a:effectLst/>
                <a:latin typeface="+mn-lt"/>
                <a:ea typeface="+mn-ea"/>
                <a:cs typeface="+mn-cs"/>
              </a:rPr>
              <a:t> department at the </a:t>
            </a:r>
            <a:r>
              <a:rPr lang="en-US" sz="1200" b="0" i="0" u="none" strike="noStrike" kern="1200">
                <a:solidFill>
                  <a:schemeClr val="tx1"/>
                </a:solidFill>
                <a:effectLst/>
                <a:latin typeface="+mn-lt"/>
                <a:ea typeface="+mn-ea"/>
                <a:cs typeface="+mn-cs"/>
                <a:hlinkClick r:id="rId4" tooltip="University of Utah"/>
              </a:rPr>
              <a:t>University of Utah</a:t>
            </a:r>
            <a:r>
              <a:rPr lang="en-US" sz="1200" b="0" i="0" kern="1200">
                <a:solidFill>
                  <a:schemeClr val="tx1"/>
                </a:solidFill>
                <a:effectLst/>
                <a:latin typeface="+mn-lt"/>
                <a:ea typeface="+mn-ea"/>
                <a:cs typeface="+mn-cs"/>
              </a:rPr>
              <a:t> and co-founder (with </a:t>
            </a:r>
            <a:r>
              <a:rPr lang="en-US" sz="1200" b="0" i="0" u="none" strike="noStrike" kern="1200">
                <a:solidFill>
                  <a:schemeClr val="tx1"/>
                </a:solidFill>
                <a:effectLst/>
                <a:latin typeface="+mn-lt"/>
                <a:ea typeface="+mn-ea"/>
                <a:cs typeface="+mn-cs"/>
                <a:hlinkClick r:id="rId5" tooltip="Ivan Sutherland"/>
              </a:rPr>
              <a:t>Ivan Sutherland</a:t>
            </a:r>
            <a:r>
              <a:rPr lang="en-US" sz="1200" b="0" i="0" kern="1200">
                <a:solidFill>
                  <a:schemeClr val="tx1"/>
                </a:solidFill>
                <a:effectLst/>
                <a:latin typeface="+mn-lt"/>
                <a:ea typeface="+mn-ea"/>
                <a:cs typeface="+mn-cs"/>
              </a:rPr>
              <a:t>) of </a:t>
            </a:r>
            <a:r>
              <a:rPr lang="en-US" sz="1200" b="0" i="0" u="none" strike="noStrike" kern="1200">
                <a:solidFill>
                  <a:schemeClr val="tx1"/>
                </a:solidFill>
                <a:effectLst/>
                <a:latin typeface="+mn-lt"/>
                <a:ea typeface="+mn-ea"/>
                <a:cs typeface="+mn-cs"/>
                <a:hlinkClick r:id="rId6" tooltip="Evans &amp; Sutherland"/>
              </a:rPr>
              <a:t>Evans &amp; Sutherland</a:t>
            </a:r>
            <a:r>
              <a:rPr lang="en-US" sz="1200" b="0" i="0" kern="1200">
                <a:solidFill>
                  <a:schemeClr val="tx1"/>
                </a:solidFill>
                <a:effectLst/>
                <a:latin typeface="+mn-lt"/>
                <a:ea typeface="+mn-ea"/>
                <a:cs typeface="+mn-cs"/>
              </a:rPr>
              <a:t>, a computer firm which is known as a pioneer in the domain of </a:t>
            </a:r>
            <a:r>
              <a:rPr lang="en-US" sz="1200" b="0" i="0" u="none" strike="noStrike" kern="1200">
                <a:solidFill>
                  <a:schemeClr val="tx1"/>
                </a:solidFill>
                <a:effectLst/>
                <a:latin typeface="+mn-lt"/>
                <a:ea typeface="+mn-ea"/>
                <a:cs typeface="+mn-cs"/>
                <a:hlinkClick r:id="rId7" tooltip="Computer-generated imagery"/>
              </a:rPr>
              <a:t>computer-generated imagery</a:t>
            </a:r>
            <a:endParaRPr lang="en-US" sz="1200" b="0" i="0" u="none" strike="noStrike"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Xerox Alto</a:t>
            </a:r>
            <a:r>
              <a:rPr lang="en-US" sz="1200" b="0" i="0" kern="1200">
                <a:solidFill>
                  <a:schemeClr val="tx1"/>
                </a:solidFill>
                <a:effectLst/>
                <a:latin typeface="+mn-lt"/>
                <a:ea typeface="+mn-ea"/>
                <a:cs typeface="+mn-cs"/>
              </a:rPr>
              <a:t> is the first computer designed from its inception to support an </a:t>
            </a:r>
            <a:r>
              <a:rPr lang="en-US" sz="1200" b="0" i="0" u="none" strike="noStrike" kern="1200">
                <a:solidFill>
                  <a:schemeClr val="tx1"/>
                </a:solidFill>
                <a:effectLst/>
                <a:latin typeface="+mn-lt"/>
                <a:ea typeface="+mn-ea"/>
                <a:cs typeface="+mn-cs"/>
                <a:hlinkClick r:id="rId8" tooltip="Operating system"/>
              </a:rPr>
              <a:t>operating system</a:t>
            </a:r>
            <a:r>
              <a:rPr lang="en-US" sz="1200" b="0" i="0" kern="1200">
                <a:solidFill>
                  <a:schemeClr val="tx1"/>
                </a:solidFill>
                <a:effectLst/>
                <a:latin typeface="+mn-lt"/>
                <a:ea typeface="+mn-ea"/>
                <a:cs typeface="+mn-cs"/>
              </a:rPr>
              <a:t> based on a </a:t>
            </a:r>
            <a:r>
              <a:rPr lang="en-US" sz="1200" b="0" i="0" u="none" strike="noStrike" kern="1200">
                <a:solidFill>
                  <a:schemeClr val="tx1"/>
                </a:solidFill>
                <a:effectLst/>
                <a:latin typeface="+mn-lt"/>
                <a:ea typeface="+mn-ea"/>
                <a:cs typeface="+mn-cs"/>
                <a:hlinkClick r:id="rId9" tooltip="Graphical user interface"/>
              </a:rPr>
              <a:t>graphical user interface</a:t>
            </a:r>
            <a:r>
              <a:rPr lang="en-US" sz="1200" b="0" i="0" kern="1200">
                <a:solidFill>
                  <a:schemeClr val="tx1"/>
                </a:solidFill>
                <a:effectLst/>
                <a:latin typeface="+mn-lt"/>
                <a:ea typeface="+mn-ea"/>
                <a:cs typeface="+mn-cs"/>
              </a:rPr>
              <a:t> (GUI), later using the </a:t>
            </a:r>
            <a:r>
              <a:rPr lang="en-US" sz="1200" b="0" i="0" u="none" strike="noStrike" kern="1200">
                <a:solidFill>
                  <a:schemeClr val="tx1"/>
                </a:solidFill>
                <a:effectLst/>
                <a:latin typeface="+mn-lt"/>
                <a:ea typeface="+mn-ea"/>
                <a:cs typeface="+mn-cs"/>
                <a:hlinkClick r:id="rId10" tooltip="Desktop metaphor"/>
              </a:rPr>
              <a:t>desktop metaphor</a:t>
            </a:r>
            <a:r>
              <a:rPr lang="en-US" sz="1200" b="0" i="0" kern="1200">
                <a:solidFill>
                  <a:schemeClr val="tx1"/>
                </a:solidFill>
                <a:effectLst/>
                <a:latin typeface="+mn-lt"/>
                <a:ea typeface="+mn-ea"/>
                <a:cs typeface="+mn-cs"/>
              </a:rPr>
              <a:t>.</a:t>
            </a:r>
            <a:r>
              <a:rPr lang="en-US" sz="1200" b="0" i="0" u="none" strike="noStrike" kern="1200" baseline="30000">
                <a:solidFill>
                  <a:schemeClr val="tx1"/>
                </a:solidFill>
                <a:effectLst/>
                <a:latin typeface="+mn-lt"/>
                <a:ea typeface="+mn-ea"/>
                <a:cs typeface="+mn-cs"/>
                <a:hlinkClick r:id="rId11"/>
              </a:rPr>
              <a:t>[7]</a:t>
            </a:r>
            <a:r>
              <a:rPr lang="en-US" sz="1200" b="0" i="0" u="none" strike="noStrike" kern="1200" baseline="30000">
                <a:solidFill>
                  <a:schemeClr val="tx1"/>
                </a:solidFill>
                <a:effectLst/>
                <a:latin typeface="+mn-lt"/>
                <a:ea typeface="+mn-ea"/>
                <a:cs typeface="+mn-cs"/>
                <a:hlinkClick r:id="rId12"/>
              </a:rPr>
              <a:t>[8]</a:t>
            </a:r>
            <a:r>
              <a:rPr lang="en-US" sz="1200" b="0" i="0" kern="1200">
                <a:solidFill>
                  <a:schemeClr val="tx1"/>
                </a:solidFill>
                <a:effectLst/>
                <a:latin typeface="+mn-lt"/>
                <a:ea typeface="+mn-ea"/>
                <a:cs typeface="+mn-cs"/>
              </a:rPr>
              <a:t> The first machines were introduced on 1 March 1973,</a:t>
            </a:r>
            <a:r>
              <a:rPr lang="en-US" sz="1200" b="0" i="0" u="none" strike="noStrike" kern="1200" baseline="30000">
                <a:solidFill>
                  <a:schemeClr val="tx1"/>
                </a:solidFill>
                <a:effectLst/>
                <a:latin typeface="+mn-lt"/>
                <a:ea typeface="+mn-ea"/>
                <a:cs typeface="+mn-cs"/>
                <a:hlinkClick r:id="rId13"/>
              </a:rPr>
              <a:t>[9]</a:t>
            </a:r>
            <a:r>
              <a:rPr lang="en-US" sz="1200" b="0" i="0" kern="120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23</a:t>
            </a:fld>
            <a:endParaRPr lang="en-IN"/>
          </a:p>
        </p:txBody>
      </p:sp>
    </p:spTree>
    <p:extLst>
      <p:ext uri="{BB962C8B-B14F-4D97-AF65-F5344CB8AC3E}">
        <p14:creationId xmlns:p14="http://schemas.microsoft.com/office/powerpoint/2010/main" val="16942006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David Cannon Evans</a:t>
            </a:r>
            <a:r>
              <a:rPr lang="en-US" sz="1200" b="0" i="0" kern="1200">
                <a:solidFill>
                  <a:schemeClr val="tx1"/>
                </a:solidFill>
                <a:effectLst/>
                <a:latin typeface="+mn-lt"/>
                <a:ea typeface="+mn-ea"/>
                <a:cs typeface="+mn-cs"/>
              </a:rPr>
              <a:t> (February 24, 1924 – October 3, 1998) was the founder of the </a:t>
            </a:r>
            <a:r>
              <a:rPr lang="en-US" sz="1200" b="0" i="0" u="none" strike="noStrike" kern="1200">
                <a:solidFill>
                  <a:schemeClr val="tx1"/>
                </a:solidFill>
                <a:effectLst/>
                <a:latin typeface="+mn-lt"/>
                <a:ea typeface="+mn-ea"/>
                <a:cs typeface="+mn-cs"/>
                <a:hlinkClick r:id="rId3" tooltip="Computer science"/>
              </a:rPr>
              <a:t>computer science</a:t>
            </a:r>
            <a:r>
              <a:rPr lang="en-US" sz="1200" b="0" i="0" kern="1200">
                <a:solidFill>
                  <a:schemeClr val="tx1"/>
                </a:solidFill>
                <a:effectLst/>
                <a:latin typeface="+mn-lt"/>
                <a:ea typeface="+mn-ea"/>
                <a:cs typeface="+mn-cs"/>
              </a:rPr>
              <a:t> department at the </a:t>
            </a:r>
            <a:r>
              <a:rPr lang="en-US" sz="1200" b="0" i="0" u="none" strike="noStrike" kern="1200">
                <a:solidFill>
                  <a:schemeClr val="tx1"/>
                </a:solidFill>
                <a:effectLst/>
                <a:latin typeface="+mn-lt"/>
                <a:ea typeface="+mn-ea"/>
                <a:cs typeface="+mn-cs"/>
                <a:hlinkClick r:id="rId4" tooltip="University of Utah"/>
              </a:rPr>
              <a:t>University of Utah</a:t>
            </a:r>
            <a:r>
              <a:rPr lang="en-US" sz="1200" b="0" i="0" kern="1200">
                <a:solidFill>
                  <a:schemeClr val="tx1"/>
                </a:solidFill>
                <a:effectLst/>
                <a:latin typeface="+mn-lt"/>
                <a:ea typeface="+mn-ea"/>
                <a:cs typeface="+mn-cs"/>
              </a:rPr>
              <a:t> and co-founder (with </a:t>
            </a:r>
            <a:r>
              <a:rPr lang="en-US" sz="1200" b="0" i="0" u="none" strike="noStrike" kern="1200">
                <a:solidFill>
                  <a:schemeClr val="tx1"/>
                </a:solidFill>
                <a:effectLst/>
                <a:latin typeface="+mn-lt"/>
                <a:ea typeface="+mn-ea"/>
                <a:cs typeface="+mn-cs"/>
                <a:hlinkClick r:id="rId5" tooltip="Ivan Sutherland"/>
              </a:rPr>
              <a:t>Ivan Sutherland</a:t>
            </a:r>
            <a:r>
              <a:rPr lang="en-US" sz="1200" b="0" i="0" kern="1200">
                <a:solidFill>
                  <a:schemeClr val="tx1"/>
                </a:solidFill>
                <a:effectLst/>
                <a:latin typeface="+mn-lt"/>
                <a:ea typeface="+mn-ea"/>
                <a:cs typeface="+mn-cs"/>
              </a:rPr>
              <a:t>) of </a:t>
            </a:r>
            <a:r>
              <a:rPr lang="en-US" sz="1200" b="0" i="0" u="none" strike="noStrike" kern="1200">
                <a:solidFill>
                  <a:schemeClr val="tx1"/>
                </a:solidFill>
                <a:effectLst/>
                <a:latin typeface="+mn-lt"/>
                <a:ea typeface="+mn-ea"/>
                <a:cs typeface="+mn-cs"/>
                <a:hlinkClick r:id="rId6" tooltip="Evans &amp; Sutherland"/>
              </a:rPr>
              <a:t>Evans &amp; Sutherland</a:t>
            </a:r>
            <a:r>
              <a:rPr lang="en-US" sz="1200" b="0" i="0" kern="1200">
                <a:solidFill>
                  <a:schemeClr val="tx1"/>
                </a:solidFill>
                <a:effectLst/>
                <a:latin typeface="+mn-lt"/>
                <a:ea typeface="+mn-ea"/>
                <a:cs typeface="+mn-cs"/>
              </a:rPr>
              <a:t>, a computer firm which is known as a pioneer in the domain of </a:t>
            </a:r>
            <a:r>
              <a:rPr lang="en-US" sz="1200" b="0" i="0" u="none" strike="noStrike" kern="1200">
                <a:solidFill>
                  <a:schemeClr val="tx1"/>
                </a:solidFill>
                <a:effectLst/>
                <a:latin typeface="+mn-lt"/>
                <a:ea typeface="+mn-ea"/>
                <a:cs typeface="+mn-cs"/>
                <a:hlinkClick r:id="rId7" tooltip="Computer-generated imagery"/>
              </a:rPr>
              <a:t>computer-generated imagery</a:t>
            </a:r>
            <a:endParaRPr lang="en-US" sz="1200" b="0" i="0" u="none" strike="noStrike"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Xerox Alto</a:t>
            </a:r>
            <a:r>
              <a:rPr lang="en-US" sz="1200" b="0" i="0" kern="1200">
                <a:solidFill>
                  <a:schemeClr val="tx1"/>
                </a:solidFill>
                <a:effectLst/>
                <a:latin typeface="+mn-lt"/>
                <a:ea typeface="+mn-ea"/>
                <a:cs typeface="+mn-cs"/>
              </a:rPr>
              <a:t> is the first computer designed from its inception to support an </a:t>
            </a:r>
            <a:r>
              <a:rPr lang="en-US" sz="1200" b="0" i="0" u="none" strike="noStrike" kern="1200">
                <a:solidFill>
                  <a:schemeClr val="tx1"/>
                </a:solidFill>
                <a:effectLst/>
                <a:latin typeface="+mn-lt"/>
                <a:ea typeface="+mn-ea"/>
                <a:cs typeface="+mn-cs"/>
                <a:hlinkClick r:id="rId8" tooltip="Operating system"/>
              </a:rPr>
              <a:t>operating system</a:t>
            </a:r>
            <a:r>
              <a:rPr lang="en-US" sz="1200" b="0" i="0" kern="1200">
                <a:solidFill>
                  <a:schemeClr val="tx1"/>
                </a:solidFill>
                <a:effectLst/>
                <a:latin typeface="+mn-lt"/>
                <a:ea typeface="+mn-ea"/>
                <a:cs typeface="+mn-cs"/>
              </a:rPr>
              <a:t> based on a </a:t>
            </a:r>
            <a:r>
              <a:rPr lang="en-US" sz="1200" b="0" i="0" u="none" strike="noStrike" kern="1200">
                <a:solidFill>
                  <a:schemeClr val="tx1"/>
                </a:solidFill>
                <a:effectLst/>
                <a:latin typeface="+mn-lt"/>
                <a:ea typeface="+mn-ea"/>
                <a:cs typeface="+mn-cs"/>
                <a:hlinkClick r:id="rId9" tooltip="Graphical user interface"/>
              </a:rPr>
              <a:t>graphical user interface</a:t>
            </a:r>
            <a:r>
              <a:rPr lang="en-US" sz="1200" b="0" i="0" kern="1200">
                <a:solidFill>
                  <a:schemeClr val="tx1"/>
                </a:solidFill>
                <a:effectLst/>
                <a:latin typeface="+mn-lt"/>
                <a:ea typeface="+mn-ea"/>
                <a:cs typeface="+mn-cs"/>
              </a:rPr>
              <a:t> (GUI), later using the </a:t>
            </a:r>
            <a:r>
              <a:rPr lang="en-US" sz="1200" b="0" i="0" u="none" strike="noStrike" kern="1200">
                <a:solidFill>
                  <a:schemeClr val="tx1"/>
                </a:solidFill>
                <a:effectLst/>
                <a:latin typeface="+mn-lt"/>
                <a:ea typeface="+mn-ea"/>
                <a:cs typeface="+mn-cs"/>
                <a:hlinkClick r:id="rId10" tooltip="Desktop metaphor"/>
              </a:rPr>
              <a:t>desktop metaphor</a:t>
            </a:r>
            <a:r>
              <a:rPr lang="en-US" sz="1200" b="0" i="0" kern="1200">
                <a:solidFill>
                  <a:schemeClr val="tx1"/>
                </a:solidFill>
                <a:effectLst/>
                <a:latin typeface="+mn-lt"/>
                <a:ea typeface="+mn-ea"/>
                <a:cs typeface="+mn-cs"/>
              </a:rPr>
              <a:t>.</a:t>
            </a:r>
            <a:r>
              <a:rPr lang="en-US" sz="1200" b="0" i="0" u="none" strike="noStrike" kern="1200" baseline="30000">
                <a:solidFill>
                  <a:schemeClr val="tx1"/>
                </a:solidFill>
                <a:effectLst/>
                <a:latin typeface="+mn-lt"/>
                <a:ea typeface="+mn-ea"/>
                <a:cs typeface="+mn-cs"/>
                <a:hlinkClick r:id="rId11"/>
              </a:rPr>
              <a:t>[7]</a:t>
            </a:r>
            <a:r>
              <a:rPr lang="en-US" sz="1200" b="0" i="0" u="none" strike="noStrike" kern="1200" baseline="30000">
                <a:solidFill>
                  <a:schemeClr val="tx1"/>
                </a:solidFill>
                <a:effectLst/>
                <a:latin typeface="+mn-lt"/>
                <a:ea typeface="+mn-ea"/>
                <a:cs typeface="+mn-cs"/>
                <a:hlinkClick r:id="rId12"/>
              </a:rPr>
              <a:t>[8]</a:t>
            </a:r>
            <a:r>
              <a:rPr lang="en-US" sz="1200" b="0" i="0" kern="1200">
                <a:solidFill>
                  <a:schemeClr val="tx1"/>
                </a:solidFill>
                <a:effectLst/>
                <a:latin typeface="+mn-lt"/>
                <a:ea typeface="+mn-ea"/>
                <a:cs typeface="+mn-cs"/>
              </a:rPr>
              <a:t> The first machines were introduced on 1 March 1973,</a:t>
            </a:r>
            <a:r>
              <a:rPr lang="en-US" sz="1200" b="0" i="0" u="none" strike="noStrike" kern="1200" baseline="30000">
                <a:solidFill>
                  <a:schemeClr val="tx1"/>
                </a:solidFill>
                <a:effectLst/>
                <a:latin typeface="+mn-lt"/>
                <a:ea typeface="+mn-ea"/>
                <a:cs typeface="+mn-cs"/>
                <a:hlinkClick r:id="rId13"/>
              </a:rPr>
              <a:t>[9]</a:t>
            </a:r>
            <a:r>
              <a:rPr lang="en-US" sz="1200" b="0" i="0" kern="120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24</a:t>
            </a:fld>
            <a:endParaRPr lang="en-IN"/>
          </a:p>
        </p:txBody>
      </p:sp>
    </p:spTree>
    <p:extLst>
      <p:ext uri="{BB962C8B-B14F-4D97-AF65-F5344CB8AC3E}">
        <p14:creationId xmlns:p14="http://schemas.microsoft.com/office/powerpoint/2010/main" val="939794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David Cannon Evans</a:t>
            </a:r>
            <a:r>
              <a:rPr lang="en-US" sz="1200" b="0" i="0" kern="1200">
                <a:solidFill>
                  <a:schemeClr val="tx1"/>
                </a:solidFill>
                <a:effectLst/>
                <a:latin typeface="+mn-lt"/>
                <a:ea typeface="+mn-ea"/>
                <a:cs typeface="+mn-cs"/>
              </a:rPr>
              <a:t> (February 24, 1924 – October 3, 1998) was the founder of the </a:t>
            </a:r>
            <a:r>
              <a:rPr lang="en-US" sz="1200" b="0" i="0" u="none" strike="noStrike" kern="1200">
                <a:solidFill>
                  <a:schemeClr val="tx1"/>
                </a:solidFill>
                <a:effectLst/>
                <a:latin typeface="+mn-lt"/>
                <a:ea typeface="+mn-ea"/>
                <a:cs typeface="+mn-cs"/>
                <a:hlinkClick r:id="rId3" tooltip="Computer science"/>
              </a:rPr>
              <a:t>computer science</a:t>
            </a:r>
            <a:r>
              <a:rPr lang="en-US" sz="1200" b="0" i="0" kern="1200">
                <a:solidFill>
                  <a:schemeClr val="tx1"/>
                </a:solidFill>
                <a:effectLst/>
                <a:latin typeface="+mn-lt"/>
                <a:ea typeface="+mn-ea"/>
                <a:cs typeface="+mn-cs"/>
              </a:rPr>
              <a:t> department at the </a:t>
            </a:r>
            <a:r>
              <a:rPr lang="en-US" sz="1200" b="0" i="0" u="none" strike="noStrike" kern="1200">
                <a:solidFill>
                  <a:schemeClr val="tx1"/>
                </a:solidFill>
                <a:effectLst/>
                <a:latin typeface="+mn-lt"/>
                <a:ea typeface="+mn-ea"/>
                <a:cs typeface="+mn-cs"/>
                <a:hlinkClick r:id="rId4" tooltip="University of Utah"/>
              </a:rPr>
              <a:t>University of Utah</a:t>
            </a:r>
            <a:r>
              <a:rPr lang="en-US" sz="1200" b="0" i="0" kern="1200">
                <a:solidFill>
                  <a:schemeClr val="tx1"/>
                </a:solidFill>
                <a:effectLst/>
                <a:latin typeface="+mn-lt"/>
                <a:ea typeface="+mn-ea"/>
                <a:cs typeface="+mn-cs"/>
              </a:rPr>
              <a:t> and co-founder (with </a:t>
            </a:r>
            <a:r>
              <a:rPr lang="en-US" sz="1200" b="0" i="0" u="none" strike="noStrike" kern="1200">
                <a:solidFill>
                  <a:schemeClr val="tx1"/>
                </a:solidFill>
                <a:effectLst/>
                <a:latin typeface="+mn-lt"/>
                <a:ea typeface="+mn-ea"/>
                <a:cs typeface="+mn-cs"/>
                <a:hlinkClick r:id="rId5" tooltip="Ivan Sutherland"/>
              </a:rPr>
              <a:t>Ivan Sutherland</a:t>
            </a:r>
            <a:r>
              <a:rPr lang="en-US" sz="1200" b="0" i="0" kern="1200">
                <a:solidFill>
                  <a:schemeClr val="tx1"/>
                </a:solidFill>
                <a:effectLst/>
                <a:latin typeface="+mn-lt"/>
                <a:ea typeface="+mn-ea"/>
                <a:cs typeface="+mn-cs"/>
              </a:rPr>
              <a:t>) of </a:t>
            </a:r>
            <a:r>
              <a:rPr lang="en-US" sz="1200" b="0" i="0" u="none" strike="noStrike" kern="1200">
                <a:solidFill>
                  <a:schemeClr val="tx1"/>
                </a:solidFill>
                <a:effectLst/>
                <a:latin typeface="+mn-lt"/>
                <a:ea typeface="+mn-ea"/>
                <a:cs typeface="+mn-cs"/>
                <a:hlinkClick r:id="rId6" tooltip="Evans &amp; Sutherland"/>
              </a:rPr>
              <a:t>Evans &amp; Sutherland</a:t>
            </a:r>
            <a:r>
              <a:rPr lang="en-US" sz="1200" b="0" i="0" kern="1200">
                <a:solidFill>
                  <a:schemeClr val="tx1"/>
                </a:solidFill>
                <a:effectLst/>
                <a:latin typeface="+mn-lt"/>
                <a:ea typeface="+mn-ea"/>
                <a:cs typeface="+mn-cs"/>
              </a:rPr>
              <a:t>, a computer firm which is known as a pioneer in the domain of </a:t>
            </a:r>
            <a:r>
              <a:rPr lang="en-US" sz="1200" b="0" i="0" u="none" strike="noStrike" kern="1200">
                <a:solidFill>
                  <a:schemeClr val="tx1"/>
                </a:solidFill>
                <a:effectLst/>
                <a:latin typeface="+mn-lt"/>
                <a:ea typeface="+mn-ea"/>
                <a:cs typeface="+mn-cs"/>
                <a:hlinkClick r:id="rId7" tooltip="Computer-generated imagery"/>
              </a:rPr>
              <a:t>computer-generated imagery</a:t>
            </a:r>
            <a:endParaRPr lang="en-US" sz="1200" b="0" i="0" u="none" strike="noStrike"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Xerox Alto</a:t>
            </a:r>
            <a:r>
              <a:rPr lang="en-US" sz="1200" b="0" i="0" kern="1200">
                <a:solidFill>
                  <a:schemeClr val="tx1"/>
                </a:solidFill>
                <a:effectLst/>
                <a:latin typeface="+mn-lt"/>
                <a:ea typeface="+mn-ea"/>
                <a:cs typeface="+mn-cs"/>
              </a:rPr>
              <a:t> is the first computer designed from its inception to support an </a:t>
            </a:r>
            <a:r>
              <a:rPr lang="en-US" sz="1200" b="0" i="0" u="none" strike="noStrike" kern="1200">
                <a:solidFill>
                  <a:schemeClr val="tx1"/>
                </a:solidFill>
                <a:effectLst/>
                <a:latin typeface="+mn-lt"/>
                <a:ea typeface="+mn-ea"/>
                <a:cs typeface="+mn-cs"/>
                <a:hlinkClick r:id="rId8" tooltip="Operating system"/>
              </a:rPr>
              <a:t>operating system</a:t>
            </a:r>
            <a:r>
              <a:rPr lang="en-US" sz="1200" b="0" i="0" kern="1200">
                <a:solidFill>
                  <a:schemeClr val="tx1"/>
                </a:solidFill>
                <a:effectLst/>
                <a:latin typeface="+mn-lt"/>
                <a:ea typeface="+mn-ea"/>
                <a:cs typeface="+mn-cs"/>
              </a:rPr>
              <a:t> based on a </a:t>
            </a:r>
            <a:r>
              <a:rPr lang="en-US" sz="1200" b="0" i="0" u="none" strike="noStrike" kern="1200">
                <a:solidFill>
                  <a:schemeClr val="tx1"/>
                </a:solidFill>
                <a:effectLst/>
                <a:latin typeface="+mn-lt"/>
                <a:ea typeface="+mn-ea"/>
                <a:cs typeface="+mn-cs"/>
                <a:hlinkClick r:id="rId9" tooltip="Graphical user interface"/>
              </a:rPr>
              <a:t>graphical user interface</a:t>
            </a:r>
            <a:r>
              <a:rPr lang="en-US" sz="1200" b="0" i="0" kern="1200">
                <a:solidFill>
                  <a:schemeClr val="tx1"/>
                </a:solidFill>
                <a:effectLst/>
                <a:latin typeface="+mn-lt"/>
                <a:ea typeface="+mn-ea"/>
                <a:cs typeface="+mn-cs"/>
              </a:rPr>
              <a:t> (GUI), later using the </a:t>
            </a:r>
            <a:r>
              <a:rPr lang="en-US" sz="1200" b="0" i="0" u="none" strike="noStrike" kern="1200">
                <a:solidFill>
                  <a:schemeClr val="tx1"/>
                </a:solidFill>
                <a:effectLst/>
                <a:latin typeface="+mn-lt"/>
                <a:ea typeface="+mn-ea"/>
                <a:cs typeface="+mn-cs"/>
                <a:hlinkClick r:id="rId10" tooltip="Desktop metaphor"/>
              </a:rPr>
              <a:t>desktop metaphor</a:t>
            </a:r>
            <a:r>
              <a:rPr lang="en-US" sz="1200" b="0" i="0" kern="1200">
                <a:solidFill>
                  <a:schemeClr val="tx1"/>
                </a:solidFill>
                <a:effectLst/>
                <a:latin typeface="+mn-lt"/>
                <a:ea typeface="+mn-ea"/>
                <a:cs typeface="+mn-cs"/>
              </a:rPr>
              <a:t>.</a:t>
            </a:r>
            <a:r>
              <a:rPr lang="en-US" sz="1200" b="0" i="0" u="none" strike="noStrike" kern="1200" baseline="30000">
                <a:solidFill>
                  <a:schemeClr val="tx1"/>
                </a:solidFill>
                <a:effectLst/>
                <a:latin typeface="+mn-lt"/>
                <a:ea typeface="+mn-ea"/>
                <a:cs typeface="+mn-cs"/>
                <a:hlinkClick r:id="rId11"/>
              </a:rPr>
              <a:t>[7]</a:t>
            </a:r>
            <a:r>
              <a:rPr lang="en-US" sz="1200" b="0" i="0" u="none" strike="noStrike" kern="1200" baseline="30000">
                <a:solidFill>
                  <a:schemeClr val="tx1"/>
                </a:solidFill>
                <a:effectLst/>
                <a:latin typeface="+mn-lt"/>
                <a:ea typeface="+mn-ea"/>
                <a:cs typeface="+mn-cs"/>
                <a:hlinkClick r:id="rId12"/>
              </a:rPr>
              <a:t>[8]</a:t>
            </a:r>
            <a:r>
              <a:rPr lang="en-US" sz="1200" b="0" i="0" kern="1200">
                <a:solidFill>
                  <a:schemeClr val="tx1"/>
                </a:solidFill>
                <a:effectLst/>
                <a:latin typeface="+mn-lt"/>
                <a:ea typeface="+mn-ea"/>
                <a:cs typeface="+mn-cs"/>
              </a:rPr>
              <a:t> The first machines were introduced on 1 March 1973,</a:t>
            </a:r>
            <a:r>
              <a:rPr lang="en-US" sz="1200" b="0" i="0" u="none" strike="noStrike" kern="1200" baseline="30000">
                <a:solidFill>
                  <a:schemeClr val="tx1"/>
                </a:solidFill>
                <a:effectLst/>
                <a:latin typeface="+mn-lt"/>
                <a:ea typeface="+mn-ea"/>
                <a:cs typeface="+mn-cs"/>
                <a:hlinkClick r:id="rId13"/>
              </a:rPr>
              <a:t>[9]</a:t>
            </a:r>
            <a:r>
              <a:rPr lang="en-US" sz="1200" b="0" i="0" kern="120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25</a:t>
            </a:fld>
            <a:endParaRPr lang="en-IN"/>
          </a:p>
        </p:txBody>
      </p:sp>
    </p:spTree>
    <p:extLst>
      <p:ext uri="{BB962C8B-B14F-4D97-AF65-F5344CB8AC3E}">
        <p14:creationId xmlns:p14="http://schemas.microsoft.com/office/powerpoint/2010/main" val="11704015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David Cannon Evans</a:t>
            </a:r>
            <a:r>
              <a:rPr lang="en-US" sz="1200" b="0" i="0" kern="1200">
                <a:solidFill>
                  <a:schemeClr val="tx1"/>
                </a:solidFill>
                <a:effectLst/>
                <a:latin typeface="+mn-lt"/>
                <a:ea typeface="+mn-ea"/>
                <a:cs typeface="+mn-cs"/>
              </a:rPr>
              <a:t> (February 24, 1924 – October 3, 1998) was the founder of the </a:t>
            </a:r>
            <a:r>
              <a:rPr lang="en-US" sz="1200" b="0" i="0" u="none" strike="noStrike" kern="1200">
                <a:solidFill>
                  <a:schemeClr val="tx1"/>
                </a:solidFill>
                <a:effectLst/>
                <a:latin typeface="+mn-lt"/>
                <a:ea typeface="+mn-ea"/>
                <a:cs typeface="+mn-cs"/>
                <a:hlinkClick r:id="rId3" tooltip="Computer science"/>
              </a:rPr>
              <a:t>computer science</a:t>
            </a:r>
            <a:r>
              <a:rPr lang="en-US" sz="1200" b="0" i="0" kern="1200">
                <a:solidFill>
                  <a:schemeClr val="tx1"/>
                </a:solidFill>
                <a:effectLst/>
                <a:latin typeface="+mn-lt"/>
                <a:ea typeface="+mn-ea"/>
                <a:cs typeface="+mn-cs"/>
              </a:rPr>
              <a:t> department at the </a:t>
            </a:r>
            <a:r>
              <a:rPr lang="en-US" sz="1200" b="0" i="0" u="none" strike="noStrike" kern="1200">
                <a:solidFill>
                  <a:schemeClr val="tx1"/>
                </a:solidFill>
                <a:effectLst/>
                <a:latin typeface="+mn-lt"/>
                <a:ea typeface="+mn-ea"/>
                <a:cs typeface="+mn-cs"/>
                <a:hlinkClick r:id="rId4" tooltip="University of Utah"/>
              </a:rPr>
              <a:t>University of Utah</a:t>
            </a:r>
            <a:r>
              <a:rPr lang="en-US" sz="1200" b="0" i="0" kern="1200">
                <a:solidFill>
                  <a:schemeClr val="tx1"/>
                </a:solidFill>
                <a:effectLst/>
                <a:latin typeface="+mn-lt"/>
                <a:ea typeface="+mn-ea"/>
                <a:cs typeface="+mn-cs"/>
              </a:rPr>
              <a:t> and co-founder (with </a:t>
            </a:r>
            <a:r>
              <a:rPr lang="en-US" sz="1200" b="0" i="0" u="none" strike="noStrike" kern="1200">
                <a:solidFill>
                  <a:schemeClr val="tx1"/>
                </a:solidFill>
                <a:effectLst/>
                <a:latin typeface="+mn-lt"/>
                <a:ea typeface="+mn-ea"/>
                <a:cs typeface="+mn-cs"/>
                <a:hlinkClick r:id="rId5" tooltip="Ivan Sutherland"/>
              </a:rPr>
              <a:t>Ivan Sutherland</a:t>
            </a:r>
            <a:r>
              <a:rPr lang="en-US" sz="1200" b="0" i="0" kern="1200">
                <a:solidFill>
                  <a:schemeClr val="tx1"/>
                </a:solidFill>
                <a:effectLst/>
                <a:latin typeface="+mn-lt"/>
                <a:ea typeface="+mn-ea"/>
                <a:cs typeface="+mn-cs"/>
              </a:rPr>
              <a:t>) of </a:t>
            </a:r>
            <a:r>
              <a:rPr lang="en-US" sz="1200" b="0" i="0" u="none" strike="noStrike" kern="1200">
                <a:solidFill>
                  <a:schemeClr val="tx1"/>
                </a:solidFill>
                <a:effectLst/>
                <a:latin typeface="+mn-lt"/>
                <a:ea typeface="+mn-ea"/>
                <a:cs typeface="+mn-cs"/>
                <a:hlinkClick r:id="rId6" tooltip="Evans &amp; Sutherland"/>
              </a:rPr>
              <a:t>Evans &amp; Sutherland</a:t>
            </a:r>
            <a:r>
              <a:rPr lang="en-US" sz="1200" b="0" i="0" kern="1200">
                <a:solidFill>
                  <a:schemeClr val="tx1"/>
                </a:solidFill>
                <a:effectLst/>
                <a:latin typeface="+mn-lt"/>
                <a:ea typeface="+mn-ea"/>
                <a:cs typeface="+mn-cs"/>
              </a:rPr>
              <a:t>, a computer firm which is known as a pioneer in the domain of </a:t>
            </a:r>
            <a:r>
              <a:rPr lang="en-US" sz="1200" b="0" i="0" u="none" strike="noStrike" kern="1200">
                <a:solidFill>
                  <a:schemeClr val="tx1"/>
                </a:solidFill>
                <a:effectLst/>
                <a:latin typeface="+mn-lt"/>
                <a:ea typeface="+mn-ea"/>
                <a:cs typeface="+mn-cs"/>
                <a:hlinkClick r:id="rId7" tooltip="Computer-generated imagery"/>
              </a:rPr>
              <a:t>computer-generated imagery</a:t>
            </a:r>
            <a:endParaRPr lang="en-US" sz="1200" b="0" i="0" u="none" strike="noStrike"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Xerox Alto</a:t>
            </a:r>
            <a:r>
              <a:rPr lang="en-US" sz="1200" b="0" i="0" kern="1200">
                <a:solidFill>
                  <a:schemeClr val="tx1"/>
                </a:solidFill>
                <a:effectLst/>
                <a:latin typeface="+mn-lt"/>
                <a:ea typeface="+mn-ea"/>
                <a:cs typeface="+mn-cs"/>
              </a:rPr>
              <a:t> is the first computer designed from its inception to support an </a:t>
            </a:r>
            <a:r>
              <a:rPr lang="en-US" sz="1200" b="0" i="0" u="none" strike="noStrike" kern="1200">
                <a:solidFill>
                  <a:schemeClr val="tx1"/>
                </a:solidFill>
                <a:effectLst/>
                <a:latin typeface="+mn-lt"/>
                <a:ea typeface="+mn-ea"/>
                <a:cs typeface="+mn-cs"/>
                <a:hlinkClick r:id="rId8" tooltip="Operating system"/>
              </a:rPr>
              <a:t>operating system</a:t>
            </a:r>
            <a:r>
              <a:rPr lang="en-US" sz="1200" b="0" i="0" kern="1200">
                <a:solidFill>
                  <a:schemeClr val="tx1"/>
                </a:solidFill>
                <a:effectLst/>
                <a:latin typeface="+mn-lt"/>
                <a:ea typeface="+mn-ea"/>
                <a:cs typeface="+mn-cs"/>
              </a:rPr>
              <a:t> based on a </a:t>
            </a:r>
            <a:r>
              <a:rPr lang="en-US" sz="1200" b="0" i="0" u="none" strike="noStrike" kern="1200">
                <a:solidFill>
                  <a:schemeClr val="tx1"/>
                </a:solidFill>
                <a:effectLst/>
                <a:latin typeface="+mn-lt"/>
                <a:ea typeface="+mn-ea"/>
                <a:cs typeface="+mn-cs"/>
                <a:hlinkClick r:id="rId9" tooltip="Graphical user interface"/>
              </a:rPr>
              <a:t>graphical user interface</a:t>
            </a:r>
            <a:r>
              <a:rPr lang="en-US" sz="1200" b="0" i="0" kern="1200">
                <a:solidFill>
                  <a:schemeClr val="tx1"/>
                </a:solidFill>
                <a:effectLst/>
                <a:latin typeface="+mn-lt"/>
                <a:ea typeface="+mn-ea"/>
                <a:cs typeface="+mn-cs"/>
              </a:rPr>
              <a:t> (GUI), later using the </a:t>
            </a:r>
            <a:r>
              <a:rPr lang="en-US" sz="1200" b="0" i="0" u="none" strike="noStrike" kern="1200">
                <a:solidFill>
                  <a:schemeClr val="tx1"/>
                </a:solidFill>
                <a:effectLst/>
                <a:latin typeface="+mn-lt"/>
                <a:ea typeface="+mn-ea"/>
                <a:cs typeface="+mn-cs"/>
                <a:hlinkClick r:id="rId10" tooltip="Desktop metaphor"/>
              </a:rPr>
              <a:t>desktop metaphor</a:t>
            </a:r>
            <a:r>
              <a:rPr lang="en-US" sz="1200" b="0" i="0" kern="1200">
                <a:solidFill>
                  <a:schemeClr val="tx1"/>
                </a:solidFill>
                <a:effectLst/>
                <a:latin typeface="+mn-lt"/>
                <a:ea typeface="+mn-ea"/>
                <a:cs typeface="+mn-cs"/>
              </a:rPr>
              <a:t>.</a:t>
            </a:r>
            <a:r>
              <a:rPr lang="en-US" sz="1200" b="0" i="0" u="none" strike="noStrike" kern="1200" baseline="30000">
                <a:solidFill>
                  <a:schemeClr val="tx1"/>
                </a:solidFill>
                <a:effectLst/>
                <a:latin typeface="+mn-lt"/>
                <a:ea typeface="+mn-ea"/>
                <a:cs typeface="+mn-cs"/>
                <a:hlinkClick r:id="rId11"/>
              </a:rPr>
              <a:t>[7]</a:t>
            </a:r>
            <a:r>
              <a:rPr lang="en-US" sz="1200" b="0" i="0" u="none" strike="noStrike" kern="1200" baseline="30000">
                <a:solidFill>
                  <a:schemeClr val="tx1"/>
                </a:solidFill>
                <a:effectLst/>
                <a:latin typeface="+mn-lt"/>
                <a:ea typeface="+mn-ea"/>
                <a:cs typeface="+mn-cs"/>
                <a:hlinkClick r:id="rId12"/>
              </a:rPr>
              <a:t>[8]</a:t>
            </a:r>
            <a:r>
              <a:rPr lang="en-US" sz="1200" b="0" i="0" kern="1200">
                <a:solidFill>
                  <a:schemeClr val="tx1"/>
                </a:solidFill>
                <a:effectLst/>
                <a:latin typeface="+mn-lt"/>
                <a:ea typeface="+mn-ea"/>
                <a:cs typeface="+mn-cs"/>
              </a:rPr>
              <a:t> The first machines were introduced on 1 March 1973,</a:t>
            </a:r>
            <a:r>
              <a:rPr lang="en-US" sz="1200" b="0" i="0" u="none" strike="noStrike" kern="1200" baseline="30000">
                <a:solidFill>
                  <a:schemeClr val="tx1"/>
                </a:solidFill>
                <a:effectLst/>
                <a:latin typeface="+mn-lt"/>
                <a:ea typeface="+mn-ea"/>
                <a:cs typeface="+mn-cs"/>
                <a:hlinkClick r:id="rId13"/>
              </a:rPr>
              <a:t>[9]</a:t>
            </a:r>
            <a:r>
              <a:rPr lang="en-US" sz="1200" b="0" i="0" kern="120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26</a:t>
            </a:fld>
            <a:endParaRPr lang="en-IN"/>
          </a:p>
        </p:txBody>
      </p:sp>
    </p:spTree>
    <p:extLst>
      <p:ext uri="{BB962C8B-B14F-4D97-AF65-F5344CB8AC3E}">
        <p14:creationId xmlns:p14="http://schemas.microsoft.com/office/powerpoint/2010/main" val="30524014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David Cannon Evans</a:t>
            </a:r>
            <a:r>
              <a:rPr lang="en-US" sz="1200" b="0" i="0" kern="1200">
                <a:solidFill>
                  <a:schemeClr val="tx1"/>
                </a:solidFill>
                <a:effectLst/>
                <a:latin typeface="+mn-lt"/>
                <a:ea typeface="+mn-ea"/>
                <a:cs typeface="+mn-cs"/>
              </a:rPr>
              <a:t> (February 24, 1924 – October 3, 1998) was the founder of the </a:t>
            </a:r>
            <a:r>
              <a:rPr lang="en-US" sz="1200" b="0" i="0" u="none" strike="noStrike" kern="1200">
                <a:solidFill>
                  <a:schemeClr val="tx1"/>
                </a:solidFill>
                <a:effectLst/>
                <a:latin typeface="+mn-lt"/>
                <a:ea typeface="+mn-ea"/>
                <a:cs typeface="+mn-cs"/>
                <a:hlinkClick r:id="rId3" tooltip="Computer science"/>
              </a:rPr>
              <a:t>computer science</a:t>
            </a:r>
            <a:r>
              <a:rPr lang="en-US" sz="1200" b="0" i="0" kern="1200">
                <a:solidFill>
                  <a:schemeClr val="tx1"/>
                </a:solidFill>
                <a:effectLst/>
                <a:latin typeface="+mn-lt"/>
                <a:ea typeface="+mn-ea"/>
                <a:cs typeface="+mn-cs"/>
              </a:rPr>
              <a:t> department at the </a:t>
            </a:r>
            <a:r>
              <a:rPr lang="en-US" sz="1200" b="0" i="0" u="none" strike="noStrike" kern="1200">
                <a:solidFill>
                  <a:schemeClr val="tx1"/>
                </a:solidFill>
                <a:effectLst/>
                <a:latin typeface="+mn-lt"/>
                <a:ea typeface="+mn-ea"/>
                <a:cs typeface="+mn-cs"/>
                <a:hlinkClick r:id="rId4" tooltip="University of Utah"/>
              </a:rPr>
              <a:t>University of Utah</a:t>
            </a:r>
            <a:r>
              <a:rPr lang="en-US" sz="1200" b="0" i="0" kern="1200">
                <a:solidFill>
                  <a:schemeClr val="tx1"/>
                </a:solidFill>
                <a:effectLst/>
                <a:latin typeface="+mn-lt"/>
                <a:ea typeface="+mn-ea"/>
                <a:cs typeface="+mn-cs"/>
              </a:rPr>
              <a:t> and co-founder (with </a:t>
            </a:r>
            <a:r>
              <a:rPr lang="en-US" sz="1200" b="0" i="0" u="none" strike="noStrike" kern="1200">
                <a:solidFill>
                  <a:schemeClr val="tx1"/>
                </a:solidFill>
                <a:effectLst/>
                <a:latin typeface="+mn-lt"/>
                <a:ea typeface="+mn-ea"/>
                <a:cs typeface="+mn-cs"/>
                <a:hlinkClick r:id="rId5" tooltip="Ivan Sutherland"/>
              </a:rPr>
              <a:t>Ivan Sutherland</a:t>
            </a:r>
            <a:r>
              <a:rPr lang="en-US" sz="1200" b="0" i="0" kern="1200">
                <a:solidFill>
                  <a:schemeClr val="tx1"/>
                </a:solidFill>
                <a:effectLst/>
                <a:latin typeface="+mn-lt"/>
                <a:ea typeface="+mn-ea"/>
                <a:cs typeface="+mn-cs"/>
              </a:rPr>
              <a:t>) of </a:t>
            </a:r>
            <a:r>
              <a:rPr lang="en-US" sz="1200" b="0" i="0" u="none" strike="noStrike" kern="1200">
                <a:solidFill>
                  <a:schemeClr val="tx1"/>
                </a:solidFill>
                <a:effectLst/>
                <a:latin typeface="+mn-lt"/>
                <a:ea typeface="+mn-ea"/>
                <a:cs typeface="+mn-cs"/>
                <a:hlinkClick r:id="rId6" tooltip="Evans &amp; Sutherland"/>
              </a:rPr>
              <a:t>Evans &amp; Sutherland</a:t>
            </a:r>
            <a:r>
              <a:rPr lang="en-US" sz="1200" b="0" i="0" kern="1200">
                <a:solidFill>
                  <a:schemeClr val="tx1"/>
                </a:solidFill>
                <a:effectLst/>
                <a:latin typeface="+mn-lt"/>
                <a:ea typeface="+mn-ea"/>
                <a:cs typeface="+mn-cs"/>
              </a:rPr>
              <a:t>, a computer firm which is known as a pioneer in the domain of </a:t>
            </a:r>
            <a:r>
              <a:rPr lang="en-US" sz="1200" b="0" i="0" u="none" strike="noStrike" kern="1200">
                <a:solidFill>
                  <a:schemeClr val="tx1"/>
                </a:solidFill>
                <a:effectLst/>
                <a:latin typeface="+mn-lt"/>
                <a:ea typeface="+mn-ea"/>
                <a:cs typeface="+mn-cs"/>
                <a:hlinkClick r:id="rId7" tooltip="Computer-generated imagery"/>
              </a:rPr>
              <a:t>computer-generated imagery</a:t>
            </a:r>
            <a:endParaRPr lang="en-US" sz="1200" b="0" i="0" u="none" strike="noStrike"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Xerox Alto</a:t>
            </a:r>
            <a:r>
              <a:rPr lang="en-US" sz="1200" b="0" i="0" kern="1200">
                <a:solidFill>
                  <a:schemeClr val="tx1"/>
                </a:solidFill>
                <a:effectLst/>
                <a:latin typeface="+mn-lt"/>
                <a:ea typeface="+mn-ea"/>
                <a:cs typeface="+mn-cs"/>
              </a:rPr>
              <a:t> is the first computer designed from its inception to support an </a:t>
            </a:r>
            <a:r>
              <a:rPr lang="en-US" sz="1200" b="0" i="0" u="none" strike="noStrike" kern="1200">
                <a:solidFill>
                  <a:schemeClr val="tx1"/>
                </a:solidFill>
                <a:effectLst/>
                <a:latin typeface="+mn-lt"/>
                <a:ea typeface="+mn-ea"/>
                <a:cs typeface="+mn-cs"/>
                <a:hlinkClick r:id="rId8" tooltip="Operating system"/>
              </a:rPr>
              <a:t>operating system</a:t>
            </a:r>
            <a:r>
              <a:rPr lang="en-US" sz="1200" b="0" i="0" kern="1200">
                <a:solidFill>
                  <a:schemeClr val="tx1"/>
                </a:solidFill>
                <a:effectLst/>
                <a:latin typeface="+mn-lt"/>
                <a:ea typeface="+mn-ea"/>
                <a:cs typeface="+mn-cs"/>
              </a:rPr>
              <a:t> based on a </a:t>
            </a:r>
            <a:r>
              <a:rPr lang="en-US" sz="1200" b="0" i="0" u="none" strike="noStrike" kern="1200">
                <a:solidFill>
                  <a:schemeClr val="tx1"/>
                </a:solidFill>
                <a:effectLst/>
                <a:latin typeface="+mn-lt"/>
                <a:ea typeface="+mn-ea"/>
                <a:cs typeface="+mn-cs"/>
                <a:hlinkClick r:id="rId9" tooltip="Graphical user interface"/>
              </a:rPr>
              <a:t>graphical user interface</a:t>
            </a:r>
            <a:r>
              <a:rPr lang="en-US" sz="1200" b="0" i="0" kern="1200">
                <a:solidFill>
                  <a:schemeClr val="tx1"/>
                </a:solidFill>
                <a:effectLst/>
                <a:latin typeface="+mn-lt"/>
                <a:ea typeface="+mn-ea"/>
                <a:cs typeface="+mn-cs"/>
              </a:rPr>
              <a:t> (GUI), later using the </a:t>
            </a:r>
            <a:r>
              <a:rPr lang="en-US" sz="1200" b="0" i="0" u="none" strike="noStrike" kern="1200">
                <a:solidFill>
                  <a:schemeClr val="tx1"/>
                </a:solidFill>
                <a:effectLst/>
                <a:latin typeface="+mn-lt"/>
                <a:ea typeface="+mn-ea"/>
                <a:cs typeface="+mn-cs"/>
                <a:hlinkClick r:id="rId10" tooltip="Desktop metaphor"/>
              </a:rPr>
              <a:t>desktop metaphor</a:t>
            </a:r>
            <a:r>
              <a:rPr lang="en-US" sz="1200" b="0" i="0" kern="1200">
                <a:solidFill>
                  <a:schemeClr val="tx1"/>
                </a:solidFill>
                <a:effectLst/>
                <a:latin typeface="+mn-lt"/>
                <a:ea typeface="+mn-ea"/>
                <a:cs typeface="+mn-cs"/>
              </a:rPr>
              <a:t>.</a:t>
            </a:r>
            <a:r>
              <a:rPr lang="en-US" sz="1200" b="0" i="0" u="none" strike="noStrike" kern="1200" baseline="30000">
                <a:solidFill>
                  <a:schemeClr val="tx1"/>
                </a:solidFill>
                <a:effectLst/>
                <a:latin typeface="+mn-lt"/>
                <a:ea typeface="+mn-ea"/>
                <a:cs typeface="+mn-cs"/>
                <a:hlinkClick r:id="rId11"/>
              </a:rPr>
              <a:t>[7]</a:t>
            </a:r>
            <a:r>
              <a:rPr lang="en-US" sz="1200" b="0" i="0" u="none" strike="noStrike" kern="1200" baseline="30000">
                <a:solidFill>
                  <a:schemeClr val="tx1"/>
                </a:solidFill>
                <a:effectLst/>
                <a:latin typeface="+mn-lt"/>
                <a:ea typeface="+mn-ea"/>
                <a:cs typeface="+mn-cs"/>
                <a:hlinkClick r:id="rId12"/>
              </a:rPr>
              <a:t>[8]</a:t>
            </a:r>
            <a:r>
              <a:rPr lang="en-US" sz="1200" b="0" i="0" kern="1200">
                <a:solidFill>
                  <a:schemeClr val="tx1"/>
                </a:solidFill>
                <a:effectLst/>
                <a:latin typeface="+mn-lt"/>
                <a:ea typeface="+mn-ea"/>
                <a:cs typeface="+mn-cs"/>
              </a:rPr>
              <a:t> The first machines were introduced on 1 March 1973,</a:t>
            </a:r>
            <a:r>
              <a:rPr lang="en-US" sz="1200" b="0" i="0" u="none" strike="noStrike" kern="1200" baseline="30000">
                <a:solidFill>
                  <a:schemeClr val="tx1"/>
                </a:solidFill>
                <a:effectLst/>
                <a:latin typeface="+mn-lt"/>
                <a:ea typeface="+mn-ea"/>
                <a:cs typeface="+mn-cs"/>
                <a:hlinkClick r:id="rId13"/>
              </a:rPr>
              <a:t>[9]</a:t>
            </a:r>
            <a:r>
              <a:rPr lang="en-US" sz="1200" b="0" i="0" kern="120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27</a:t>
            </a:fld>
            <a:endParaRPr lang="en-IN"/>
          </a:p>
        </p:txBody>
      </p:sp>
    </p:spTree>
    <p:extLst>
      <p:ext uri="{BB962C8B-B14F-4D97-AF65-F5344CB8AC3E}">
        <p14:creationId xmlns:p14="http://schemas.microsoft.com/office/powerpoint/2010/main" val="1829389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David Cannon Evans</a:t>
            </a:r>
            <a:r>
              <a:rPr lang="en-US" sz="1200" b="0" i="0" kern="1200">
                <a:solidFill>
                  <a:schemeClr val="tx1"/>
                </a:solidFill>
                <a:effectLst/>
                <a:latin typeface="+mn-lt"/>
                <a:ea typeface="+mn-ea"/>
                <a:cs typeface="+mn-cs"/>
              </a:rPr>
              <a:t> (February 24, 1924 – October 3, 1998) was the founder of the </a:t>
            </a:r>
            <a:r>
              <a:rPr lang="en-US" sz="1200" b="0" i="0" u="none" strike="noStrike" kern="1200">
                <a:solidFill>
                  <a:schemeClr val="tx1"/>
                </a:solidFill>
                <a:effectLst/>
                <a:latin typeface="+mn-lt"/>
                <a:ea typeface="+mn-ea"/>
                <a:cs typeface="+mn-cs"/>
                <a:hlinkClick r:id="rId3" tooltip="Computer science"/>
              </a:rPr>
              <a:t>computer science</a:t>
            </a:r>
            <a:r>
              <a:rPr lang="en-US" sz="1200" b="0" i="0" kern="1200">
                <a:solidFill>
                  <a:schemeClr val="tx1"/>
                </a:solidFill>
                <a:effectLst/>
                <a:latin typeface="+mn-lt"/>
                <a:ea typeface="+mn-ea"/>
                <a:cs typeface="+mn-cs"/>
              </a:rPr>
              <a:t> department at the </a:t>
            </a:r>
            <a:r>
              <a:rPr lang="en-US" sz="1200" b="0" i="0" u="none" strike="noStrike" kern="1200">
                <a:solidFill>
                  <a:schemeClr val="tx1"/>
                </a:solidFill>
                <a:effectLst/>
                <a:latin typeface="+mn-lt"/>
                <a:ea typeface="+mn-ea"/>
                <a:cs typeface="+mn-cs"/>
                <a:hlinkClick r:id="rId4" tooltip="University of Utah"/>
              </a:rPr>
              <a:t>University of Utah</a:t>
            </a:r>
            <a:r>
              <a:rPr lang="en-US" sz="1200" b="0" i="0" kern="1200">
                <a:solidFill>
                  <a:schemeClr val="tx1"/>
                </a:solidFill>
                <a:effectLst/>
                <a:latin typeface="+mn-lt"/>
                <a:ea typeface="+mn-ea"/>
                <a:cs typeface="+mn-cs"/>
              </a:rPr>
              <a:t> and co-founder (with </a:t>
            </a:r>
            <a:r>
              <a:rPr lang="en-US" sz="1200" b="0" i="0" u="none" strike="noStrike" kern="1200">
                <a:solidFill>
                  <a:schemeClr val="tx1"/>
                </a:solidFill>
                <a:effectLst/>
                <a:latin typeface="+mn-lt"/>
                <a:ea typeface="+mn-ea"/>
                <a:cs typeface="+mn-cs"/>
                <a:hlinkClick r:id="rId5" tooltip="Ivan Sutherland"/>
              </a:rPr>
              <a:t>Ivan Sutherland</a:t>
            </a:r>
            <a:r>
              <a:rPr lang="en-US" sz="1200" b="0" i="0" kern="1200">
                <a:solidFill>
                  <a:schemeClr val="tx1"/>
                </a:solidFill>
                <a:effectLst/>
                <a:latin typeface="+mn-lt"/>
                <a:ea typeface="+mn-ea"/>
                <a:cs typeface="+mn-cs"/>
              </a:rPr>
              <a:t>) of </a:t>
            </a:r>
            <a:r>
              <a:rPr lang="en-US" sz="1200" b="0" i="0" u="none" strike="noStrike" kern="1200">
                <a:solidFill>
                  <a:schemeClr val="tx1"/>
                </a:solidFill>
                <a:effectLst/>
                <a:latin typeface="+mn-lt"/>
                <a:ea typeface="+mn-ea"/>
                <a:cs typeface="+mn-cs"/>
                <a:hlinkClick r:id="rId6" tooltip="Evans &amp; Sutherland"/>
              </a:rPr>
              <a:t>Evans &amp; Sutherland</a:t>
            </a:r>
            <a:r>
              <a:rPr lang="en-US" sz="1200" b="0" i="0" kern="1200">
                <a:solidFill>
                  <a:schemeClr val="tx1"/>
                </a:solidFill>
                <a:effectLst/>
                <a:latin typeface="+mn-lt"/>
                <a:ea typeface="+mn-ea"/>
                <a:cs typeface="+mn-cs"/>
              </a:rPr>
              <a:t>, a computer firm which is known as a pioneer in the domain of </a:t>
            </a:r>
            <a:r>
              <a:rPr lang="en-US" sz="1200" b="0" i="0" u="none" strike="noStrike" kern="1200">
                <a:solidFill>
                  <a:schemeClr val="tx1"/>
                </a:solidFill>
                <a:effectLst/>
                <a:latin typeface="+mn-lt"/>
                <a:ea typeface="+mn-ea"/>
                <a:cs typeface="+mn-cs"/>
                <a:hlinkClick r:id="rId7" tooltip="Computer-generated imagery"/>
              </a:rPr>
              <a:t>computer-generated imagery</a:t>
            </a:r>
            <a:endParaRPr lang="en-US" sz="1200" b="0" i="0" u="none" strike="noStrike"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Xerox Alto</a:t>
            </a:r>
            <a:r>
              <a:rPr lang="en-US" sz="1200" b="0" i="0" kern="1200">
                <a:solidFill>
                  <a:schemeClr val="tx1"/>
                </a:solidFill>
                <a:effectLst/>
                <a:latin typeface="+mn-lt"/>
                <a:ea typeface="+mn-ea"/>
                <a:cs typeface="+mn-cs"/>
              </a:rPr>
              <a:t> is the first computer designed from its inception to support an </a:t>
            </a:r>
            <a:r>
              <a:rPr lang="en-US" sz="1200" b="0" i="0" u="none" strike="noStrike" kern="1200">
                <a:solidFill>
                  <a:schemeClr val="tx1"/>
                </a:solidFill>
                <a:effectLst/>
                <a:latin typeface="+mn-lt"/>
                <a:ea typeface="+mn-ea"/>
                <a:cs typeface="+mn-cs"/>
                <a:hlinkClick r:id="rId8" tooltip="Operating system"/>
              </a:rPr>
              <a:t>operating system</a:t>
            </a:r>
            <a:r>
              <a:rPr lang="en-US" sz="1200" b="0" i="0" kern="1200">
                <a:solidFill>
                  <a:schemeClr val="tx1"/>
                </a:solidFill>
                <a:effectLst/>
                <a:latin typeface="+mn-lt"/>
                <a:ea typeface="+mn-ea"/>
                <a:cs typeface="+mn-cs"/>
              </a:rPr>
              <a:t> based on a </a:t>
            </a:r>
            <a:r>
              <a:rPr lang="en-US" sz="1200" b="0" i="0" u="none" strike="noStrike" kern="1200">
                <a:solidFill>
                  <a:schemeClr val="tx1"/>
                </a:solidFill>
                <a:effectLst/>
                <a:latin typeface="+mn-lt"/>
                <a:ea typeface="+mn-ea"/>
                <a:cs typeface="+mn-cs"/>
                <a:hlinkClick r:id="rId9" tooltip="Graphical user interface"/>
              </a:rPr>
              <a:t>graphical user interface</a:t>
            </a:r>
            <a:r>
              <a:rPr lang="en-US" sz="1200" b="0" i="0" kern="1200">
                <a:solidFill>
                  <a:schemeClr val="tx1"/>
                </a:solidFill>
                <a:effectLst/>
                <a:latin typeface="+mn-lt"/>
                <a:ea typeface="+mn-ea"/>
                <a:cs typeface="+mn-cs"/>
              </a:rPr>
              <a:t> (GUI), later using the </a:t>
            </a:r>
            <a:r>
              <a:rPr lang="en-US" sz="1200" b="0" i="0" u="none" strike="noStrike" kern="1200">
                <a:solidFill>
                  <a:schemeClr val="tx1"/>
                </a:solidFill>
                <a:effectLst/>
                <a:latin typeface="+mn-lt"/>
                <a:ea typeface="+mn-ea"/>
                <a:cs typeface="+mn-cs"/>
                <a:hlinkClick r:id="rId10" tooltip="Desktop metaphor"/>
              </a:rPr>
              <a:t>desktop metaphor</a:t>
            </a:r>
            <a:r>
              <a:rPr lang="en-US" sz="1200" b="0" i="0" kern="1200">
                <a:solidFill>
                  <a:schemeClr val="tx1"/>
                </a:solidFill>
                <a:effectLst/>
                <a:latin typeface="+mn-lt"/>
                <a:ea typeface="+mn-ea"/>
                <a:cs typeface="+mn-cs"/>
              </a:rPr>
              <a:t>.</a:t>
            </a:r>
            <a:r>
              <a:rPr lang="en-US" sz="1200" b="0" i="0" u="none" strike="noStrike" kern="1200" baseline="30000">
                <a:solidFill>
                  <a:schemeClr val="tx1"/>
                </a:solidFill>
                <a:effectLst/>
                <a:latin typeface="+mn-lt"/>
                <a:ea typeface="+mn-ea"/>
                <a:cs typeface="+mn-cs"/>
                <a:hlinkClick r:id="rId11"/>
              </a:rPr>
              <a:t>[7]</a:t>
            </a:r>
            <a:r>
              <a:rPr lang="en-US" sz="1200" b="0" i="0" u="none" strike="noStrike" kern="1200" baseline="30000">
                <a:solidFill>
                  <a:schemeClr val="tx1"/>
                </a:solidFill>
                <a:effectLst/>
                <a:latin typeface="+mn-lt"/>
                <a:ea typeface="+mn-ea"/>
                <a:cs typeface="+mn-cs"/>
                <a:hlinkClick r:id="rId12"/>
              </a:rPr>
              <a:t>[8]</a:t>
            </a:r>
            <a:r>
              <a:rPr lang="en-US" sz="1200" b="0" i="0" kern="1200">
                <a:solidFill>
                  <a:schemeClr val="tx1"/>
                </a:solidFill>
                <a:effectLst/>
                <a:latin typeface="+mn-lt"/>
                <a:ea typeface="+mn-ea"/>
                <a:cs typeface="+mn-cs"/>
              </a:rPr>
              <a:t> The first machines were introduced on 1 March 1973,</a:t>
            </a:r>
            <a:r>
              <a:rPr lang="en-US" sz="1200" b="0" i="0" u="none" strike="noStrike" kern="1200" baseline="30000">
                <a:solidFill>
                  <a:schemeClr val="tx1"/>
                </a:solidFill>
                <a:effectLst/>
                <a:latin typeface="+mn-lt"/>
                <a:ea typeface="+mn-ea"/>
                <a:cs typeface="+mn-cs"/>
                <a:hlinkClick r:id="rId13"/>
              </a:rPr>
              <a:t>[9]</a:t>
            </a:r>
            <a:r>
              <a:rPr lang="en-US" sz="1200" b="0" i="0" kern="120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28</a:t>
            </a:fld>
            <a:endParaRPr lang="en-IN"/>
          </a:p>
        </p:txBody>
      </p:sp>
    </p:spTree>
    <p:extLst>
      <p:ext uri="{BB962C8B-B14F-4D97-AF65-F5344CB8AC3E}">
        <p14:creationId xmlns:p14="http://schemas.microsoft.com/office/powerpoint/2010/main" val="3839207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David Cannon Evans</a:t>
            </a:r>
            <a:r>
              <a:rPr lang="en-US" sz="1200" b="0" i="0" kern="1200">
                <a:solidFill>
                  <a:schemeClr val="tx1"/>
                </a:solidFill>
                <a:effectLst/>
                <a:latin typeface="+mn-lt"/>
                <a:ea typeface="+mn-ea"/>
                <a:cs typeface="+mn-cs"/>
              </a:rPr>
              <a:t> (February 24, 1924 – October 3, 1998) was the founder of the </a:t>
            </a:r>
            <a:r>
              <a:rPr lang="en-US" sz="1200" b="0" i="0" u="none" strike="noStrike" kern="1200">
                <a:solidFill>
                  <a:schemeClr val="tx1"/>
                </a:solidFill>
                <a:effectLst/>
                <a:latin typeface="+mn-lt"/>
                <a:ea typeface="+mn-ea"/>
                <a:cs typeface="+mn-cs"/>
                <a:hlinkClick r:id="rId3" tooltip="Computer science"/>
              </a:rPr>
              <a:t>computer science</a:t>
            </a:r>
            <a:r>
              <a:rPr lang="en-US" sz="1200" b="0" i="0" kern="1200">
                <a:solidFill>
                  <a:schemeClr val="tx1"/>
                </a:solidFill>
                <a:effectLst/>
                <a:latin typeface="+mn-lt"/>
                <a:ea typeface="+mn-ea"/>
                <a:cs typeface="+mn-cs"/>
              </a:rPr>
              <a:t> department at the </a:t>
            </a:r>
            <a:r>
              <a:rPr lang="en-US" sz="1200" b="0" i="0" u="none" strike="noStrike" kern="1200">
                <a:solidFill>
                  <a:schemeClr val="tx1"/>
                </a:solidFill>
                <a:effectLst/>
                <a:latin typeface="+mn-lt"/>
                <a:ea typeface="+mn-ea"/>
                <a:cs typeface="+mn-cs"/>
                <a:hlinkClick r:id="rId4" tooltip="University of Utah"/>
              </a:rPr>
              <a:t>University of Utah</a:t>
            </a:r>
            <a:r>
              <a:rPr lang="en-US" sz="1200" b="0" i="0" kern="1200">
                <a:solidFill>
                  <a:schemeClr val="tx1"/>
                </a:solidFill>
                <a:effectLst/>
                <a:latin typeface="+mn-lt"/>
                <a:ea typeface="+mn-ea"/>
                <a:cs typeface="+mn-cs"/>
              </a:rPr>
              <a:t> and co-founder (with </a:t>
            </a:r>
            <a:r>
              <a:rPr lang="en-US" sz="1200" b="0" i="0" u="none" strike="noStrike" kern="1200">
                <a:solidFill>
                  <a:schemeClr val="tx1"/>
                </a:solidFill>
                <a:effectLst/>
                <a:latin typeface="+mn-lt"/>
                <a:ea typeface="+mn-ea"/>
                <a:cs typeface="+mn-cs"/>
                <a:hlinkClick r:id="rId5" tooltip="Ivan Sutherland"/>
              </a:rPr>
              <a:t>Ivan Sutherland</a:t>
            </a:r>
            <a:r>
              <a:rPr lang="en-US" sz="1200" b="0" i="0" kern="1200">
                <a:solidFill>
                  <a:schemeClr val="tx1"/>
                </a:solidFill>
                <a:effectLst/>
                <a:latin typeface="+mn-lt"/>
                <a:ea typeface="+mn-ea"/>
                <a:cs typeface="+mn-cs"/>
              </a:rPr>
              <a:t>) of </a:t>
            </a:r>
            <a:r>
              <a:rPr lang="en-US" sz="1200" b="0" i="0" u="none" strike="noStrike" kern="1200">
                <a:solidFill>
                  <a:schemeClr val="tx1"/>
                </a:solidFill>
                <a:effectLst/>
                <a:latin typeface="+mn-lt"/>
                <a:ea typeface="+mn-ea"/>
                <a:cs typeface="+mn-cs"/>
                <a:hlinkClick r:id="rId6" tooltip="Evans &amp; Sutherland"/>
              </a:rPr>
              <a:t>Evans &amp; Sutherland</a:t>
            </a:r>
            <a:r>
              <a:rPr lang="en-US" sz="1200" b="0" i="0" kern="1200">
                <a:solidFill>
                  <a:schemeClr val="tx1"/>
                </a:solidFill>
                <a:effectLst/>
                <a:latin typeface="+mn-lt"/>
                <a:ea typeface="+mn-ea"/>
                <a:cs typeface="+mn-cs"/>
              </a:rPr>
              <a:t>, a computer firm which is known as a pioneer in the domain of </a:t>
            </a:r>
            <a:r>
              <a:rPr lang="en-US" sz="1200" b="0" i="0" u="none" strike="noStrike" kern="1200">
                <a:solidFill>
                  <a:schemeClr val="tx1"/>
                </a:solidFill>
                <a:effectLst/>
                <a:latin typeface="+mn-lt"/>
                <a:ea typeface="+mn-ea"/>
                <a:cs typeface="+mn-cs"/>
                <a:hlinkClick r:id="rId7" tooltip="Computer-generated imagery"/>
              </a:rPr>
              <a:t>computer-generated imagery</a:t>
            </a:r>
            <a:endParaRPr lang="en-US" sz="1200" b="0" i="0" u="none" strike="noStrike"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Xerox Alto</a:t>
            </a:r>
            <a:r>
              <a:rPr lang="en-US" sz="1200" b="0" i="0" kern="1200">
                <a:solidFill>
                  <a:schemeClr val="tx1"/>
                </a:solidFill>
                <a:effectLst/>
                <a:latin typeface="+mn-lt"/>
                <a:ea typeface="+mn-ea"/>
                <a:cs typeface="+mn-cs"/>
              </a:rPr>
              <a:t> is the first computer designed from its inception to support an </a:t>
            </a:r>
            <a:r>
              <a:rPr lang="en-US" sz="1200" b="0" i="0" u="none" strike="noStrike" kern="1200">
                <a:solidFill>
                  <a:schemeClr val="tx1"/>
                </a:solidFill>
                <a:effectLst/>
                <a:latin typeface="+mn-lt"/>
                <a:ea typeface="+mn-ea"/>
                <a:cs typeface="+mn-cs"/>
                <a:hlinkClick r:id="rId8" tooltip="Operating system"/>
              </a:rPr>
              <a:t>operating system</a:t>
            </a:r>
            <a:r>
              <a:rPr lang="en-US" sz="1200" b="0" i="0" kern="1200">
                <a:solidFill>
                  <a:schemeClr val="tx1"/>
                </a:solidFill>
                <a:effectLst/>
                <a:latin typeface="+mn-lt"/>
                <a:ea typeface="+mn-ea"/>
                <a:cs typeface="+mn-cs"/>
              </a:rPr>
              <a:t> based on a </a:t>
            </a:r>
            <a:r>
              <a:rPr lang="en-US" sz="1200" b="0" i="0" u="none" strike="noStrike" kern="1200">
                <a:solidFill>
                  <a:schemeClr val="tx1"/>
                </a:solidFill>
                <a:effectLst/>
                <a:latin typeface="+mn-lt"/>
                <a:ea typeface="+mn-ea"/>
                <a:cs typeface="+mn-cs"/>
                <a:hlinkClick r:id="rId9" tooltip="Graphical user interface"/>
              </a:rPr>
              <a:t>graphical user interface</a:t>
            </a:r>
            <a:r>
              <a:rPr lang="en-US" sz="1200" b="0" i="0" kern="1200">
                <a:solidFill>
                  <a:schemeClr val="tx1"/>
                </a:solidFill>
                <a:effectLst/>
                <a:latin typeface="+mn-lt"/>
                <a:ea typeface="+mn-ea"/>
                <a:cs typeface="+mn-cs"/>
              </a:rPr>
              <a:t> (GUI), later using the </a:t>
            </a:r>
            <a:r>
              <a:rPr lang="en-US" sz="1200" b="0" i="0" u="none" strike="noStrike" kern="1200">
                <a:solidFill>
                  <a:schemeClr val="tx1"/>
                </a:solidFill>
                <a:effectLst/>
                <a:latin typeface="+mn-lt"/>
                <a:ea typeface="+mn-ea"/>
                <a:cs typeface="+mn-cs"/>
                <a:hlinkClick r:id="rId10" tooltip="Desktop metaphor"/>
              </a:rPr>
              <a:t>desktop metaphor</a:t>
            </a:r>
            <a:r>
              <a:rPr lang="en-US" sz="1200" b="0" i="0" kern="1200">
                <a:solidFill>
                  <a:schemeClr val="tx1"/>
                </a:solidFill>
                <a:effectLst/>
                <a:latin typeface="+mn-lt"/>
                <a:ea typeface="+mn-ea"/>
                <a:cs typeface="+mn-cs"/>
              </a:rPr>
              <a:t>.</a:t>
            </a:r>
            <a:r>
              <a:rPr lang="en-US" sz="1200" b="0" i="0" u="none" strike="noStrike" kern="1200" baseline="30000">
                <a:solidFill>
                  <a:schemeClr val="tx1"/>
                </a:solidFill>
                <a:effectLst/>
                <a:latin typeface="+mn-lt"/>
                <a:ea typeface="+mn-ea"/>
                <a:cs typeface="+mn-cs"/>
                <a:hlinkClick r:id="rId11"/>
              </a:rPr>
              <a:t>[7]</a:t>
            </a:r>
            <a:r>
              <a:rPr lang="en-US" sz="1200" b="0" i="0" u="none" strike="noStrike" kern="1200" baseline="30000">
                <a:solidFill>
                  <a:schemeClr val="tx1"/>
                </a:solidFill>
                <a:effectLst/>
                <a:latin typeface="+mn-lt"/>
                <a:ea typeface="+mn-ea"/>
                <a:cs typeface="+mn-cs"/>
                <a:hlinkClick r:id="rId12"/>
              </a:rPr>
              <a:t>[8]</a:t>
            </a:r>
            <a:r>
              <a:rPr lang="en-US" sz="1200" b="0" i="0" kern="1200">
                <a:solidFill>
                  <a:schemeClr val="tx1"/>
                </a:solidFill>
                <a:effectLst/>
                <a:latin typeface="+mn-lt"/>
                <a:ea typeface="+mn-ea"/>
                <a:cs typeface="+mn-cs"/>
              </a:rPr>
              <a:t> The first machines were introduced on 1 March 1973,</a:t>
            </a:r>
            <a:r>
              <a:rPr lang="en-US" sz="1200" b="0" i="0" u="none" strike="noStrike" kern="1200" baseline="30000">
                <a:solidFill>
                  <a:schemeClr val="tx1"/>
                </a:solidFill>
                <a:effectLst/>
                <a:latin typeface="+mn-lt"/>
                <a:ea typeface="+mn-ea"/>
                <a:cs typeface="+mn-cs"/>
                <a:hlinkClick r:id="rId13"/>
              </a:rPr>
              <a:t>[9]</a:t>
            </a:r>
            <a:r>
              <a:rPr lang="en-US" sz="1200" b="0" i="0" kern="120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3</a:t>
            </a:fld>
            <a:endParaRPr lang="en-IN"/>
          </a:p>
        </p:txBody>
      </p:sp>
    </p:spTree>
    <p:extLst>
      <p:ext uri="{BB962C8B-B14F-4D97-AF65-F5344CB8AC3E}">
        <p14:creationId xmlns:p14="http://schemas.microsoft.com/office/powerpoint/2010/main" val="2338025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David Cannon Evans</a:t>
            </a:r>
            <a:r>
              <a:rPr lang="en-US" sz="1200" b="0" i="0" kern="1200">
                <a:solidFill>
                  <a:schemeClr val="tx1"/>
                </a:solidFill>
                <a:effectLst/>
                <a:latin typeface="+mn-lt"/>
                <a:ea typeface="+mn-ea"/>
                <a:cs typeface="+mn-cs"/>
              </a:rPr>
              <a:t> (February 24, 1924 – October 3, 1998) was the founder of the </a:t>
            </a:r>
            <a:r>
              <a:rPr lang="en-US" sz="1200" b="0" i="0" u="none" strike="noStrike" kern="1200">
                <a:solidFill>
                  <a:schemeClr val="tx1"/>
                </a:solidFill>
                <a:effectLst/>
                <a:latin typeface="+mn-lt"/>
                <a:ea typeface="+mn-ea"/>
                <a:cs typeface="+mn-cs"/>
                <a:hlinkClick r:id="rId3" tooltip="Computer science"/>
              </a:rPr>
              <a:t>computer science</a:t>
            </a:r>
            <a:r>
              <a:rPr lang="en-US" sz="1200" b="0" i="0" kern="1200">
                <a:solidFill>
                  <a:schemeClr val="tx1"/>
                </a:solidFill>
                <a:effectLst/>
                <a:latin typeface="+mn-lt"/>
                <a:ea typeface="+mn-ea"/>
                <a:cs typeface="+mn-cs"/>
              </a:rPr>
              <a:t> department at the </a:t>
            </a:r>
            <a:r>
              <a:rPr lang="en-US" sz="1200" b="0" i="0" u="none" strike="noStrike" kern="1200">
                <a:solidFill>
                  <a:schemeClr val="tx1"/>
                </a:solidFill>
                <a:effectLst/>
                <a:latin typeface="+mn-lt"/>
                <a:ea typeface="+mn-ea"/>
                <a:cs typeface="+mn-cs"/>
                <a:hlinkClick r:id="rId4" tooltip="University of Utah"/>
              </a:rPr>
              <a:t>University of Utah</a:t>
            </a:r>
            <a:r>
              <a:rPr lang="en-US" sz="1200" b="0" i="0" kern="1200">
                <a:solidFill>
                  <a:schemeClr val="tx1"/>
                </a:solidFill>
                <a:effectLst/>
                <a:latin typeface="+mn-lt"/>
                <a:ea typeface="+mn-ea"/>
                <a:cs typeface="+mn-cs"/>
              </a:rPr>
              <a:t> and co-founder (with </a:t>
            </a:r>
            <a:r>
              <a:rPr lang="en-US" sz="1200" b="0" i="0" u="none" strike="noStrike" kern="1200">
                <a:solidFill>
                  <a:schemeClr val="tx1"/>
                </a:solidFill>
                <a:effectLst/>
                <a:latin typeface="+mn-lt"/>
                <a:ea typeface="+mn-ea"/>
                <a:cs typeface="+mn-cs"/>
                <a:hlinkClick r:id="rId5" tooltip="Ivan Sutherland"/>
              </a:rPr>
              <a:t>Ivan Sutherland</a:t>
            </a:r>
            <a:r>
              <a:rPr lang="en-US" sz="1200" b="0" i="0" kern="1200">
                <a:solidFill>
                  <a:schemeClr val="tx1"/>
                </a:solidFill>
                <a:effectLst/>
                <a:latin typeface="+mn-lt"/>
                <a:ea typeface="+mn-ea"/>
                <a:cs typeface="+mn-cs"/>
              </a:rPr>
              <a:t>) of </a:t>
            </a:r>
            <a:r>
              <a:rPr lang="en-US" sz="1200" b="0" i="0" u="none" strike="noStrike" kern="1200">
                <a:solidFill>
                  <a:schemeClr val="tx1"/>
                </a:solidFill>
                <a:effectLst/>
                <a:latin typeface="+mn-lt"/>
                <a:ea typeface="+mn-ea"/>
                <a:cs typeface="+mn-cs"/>
                <a:hlinkClick r:id="rId6" tooltip="Evans &amp; Sutherland"/>
              </a:rPr>
              <a:t>Evans &amp; Sutherland</a:t>
            </a:r>
            <a:r>
              <a:rPr lang="en-US" sz="1200" b="0" i="0" kern="1200">
                <a:solidFill>
                  <a:schemeClr val="tx1"/>
                </a:solidFill>
                <a:effectLst/>
                <a:latin typeface="+mn-lt"/>
                <a:ea typeface="+mn-ea"/>
                <a:cs typeface="+mn-cs"/>
              </a:rPr>
              <a:t>, a computer firm which is known as a pioneer in the domain of </a:t>
            </a:r>
            <a:r>
              <a:rPr lang="en-US" sz="1200" b="0" i="0" u="none" strike="noStrike" kern="1200">
                <a:solidFill>
                  <a:schemeClr val="tx1"/>
                </a:solidFill>
                <a:effectLst/>
                <a:latin typeface="+mn-lt"/>
                <a:ea typeface="+mn-ea"/>
                <a:cs typeface="+mn-cs"/>
                <a:hlinkClick r:id="rId7" tooltip="Computer-generated imagery"/>
              </a:rPr>
              <a:t>computer-generated imagery</a:t>
            </a:r>
            <a:endParaRPr lang="en-US" sz="1200" b="0" i="0" u="none" strike="noStrike"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Xerox Alto</a:t>
            </a:r>
            <a:r>
              <a:rPr lang="en-US" sz="1200" b="0" i="0" kern="1200">
                <a:solidFill>
                  <a:schemeClr val="tx1"/>
                </a:solidFill>
                <a:effectLst/>
                <a:latin typeface="+mn-lt"/>
                <a:ea typeface="+mn-ea"/>
                <a:cs typeface="+mn-cs"/>
              </a:rPr>
              <a:t> is the first computer designed from its inception to support an </a:t>
            </a:r>
            <a:r>
              <a:rPr lang="en-US" sz="1200" b="0" i="0" u="none" strike="noStrike" kern="1200">
                <a:solidFill>
                  <a:schemeClr val="tx1"/>
                </a:solidFill>
                <a:effectLst/>
                <a:latin typeface="+mn-lt"/>
                <a:ea typeface="+mn-ea"/>
                <a:cs typeface="+mn-cs"/>
                <a:hlinkClick r:id="rId8" tooltip="Operating system"/>
              </a:rPr>
              <a:t>operating system</a:t>
            </a:r>
            <a:r>
              <a:rPr lang="en-US" sz="1200" b="0" i="0" kern="1200">
                <a:solidFill>
                  <a:schemeClr val="tx1"/>
                </a:solidFill>
                <a:effectLst/>
                <a:latin typeface="+mn-lt"/>
                <a:ea typeface="+mn-ea"/>
                <a:cs typeface="+mn-cs"/>
              </a:rPr>
              <a:t> based on a </a:t>
            </a:r>
            <a:r>
              <a:rPr lang="en-US" sz="1200" b="0" i="0" u="none" strike="noStrike" kern="1200">
                <a:solidFill>
                  <a:schemeClr val="tx1"/>
                </a:solidFill>
                <a:effectLst/>
                <a:latin typeface="+mn-lt"/>
                <a:ea typeface="+mn-ea"/>
                <a:cs typeface="+mn-cs"/>
                <a:hlinkClick r:id="rId9" tooltip="Graphical user interface"/>
              </a:rPr>
              <a:t>graphical user interface</a:t>
            </a:r>
            <a:r>
              <a:rPr lang="en-US" sz="1200" b="0" i="0" kern="1200">
                <a:solidFill>
                  <a:schemeClr val="tx1"/>
                </a:solidFill>
                <a:effectLst/>
                <a:latin typeface="+mn-lt"/>
                <a:ea typeface="+mn-ea"/>
                <a:cs typeface="+mn-cs"/>
              </a:rPr>
              <a:t> (GUI), later using the </a:t>
            </a:r>
            <a:r>
              <a:rPr lang="en-US" sz="1200" b="0" i="0" u="none" strike="noStrike" kern="1200">
                <a:solidFill>
                  <a:schemeClr val="tx1"/>
                </a:solidFill>
                <a:effectLst/>
                <a:latin typeface="+mn-lt"/>
                <a:ea typeface="+mn-ea"/>
                <a:cs typeface="+mn-cs"/>
                <a:hlinkClick r:id="rId10" tooltip="Desktop metaphor"/>
              </a:rPr>
              <a:t>desktop metaphor</a:t>
            </a:r>
            <a:r>
              <a:rPr lang="en-US" sz="1200" b="0" i="0" kern="1200">
                <a:solidFill>
                  <a:schemeClr val="tx1"/>
                </a:solidFill>
                <a:effectLst/>
                <a:latin typeface="+mn-lt"/>
                <a:ea typeface="+mn-ea"/>
                <a:cs typeface="+mn-cs"/>
              </a:rPr>
              <a:t>.</a:t>
            </a:r>
            <a:r>
              <a:rPr lang="en-US" sz="1200" b="0" i="0" u="none" strike="noStrike" kern="1200" baseline="30000">
                <a:solidFill>
                  <a:schemeClr val="tx1"/>
                </a:solidFill>
                <a:effectLst/>
                <a:latin typeface="+mn-lt"/>
                <a:ea typeface="+mn-ea"/>
                <a:cs typeface="+mn-cs"/>
                <a:hlinkClick r:id="rId11"/>
              </a:rPr>
              <a:t>[7]</a:t>
            </a:r>
            <a:r>
              <a:rPr lang="en-US" sz="1200" b="0" i="0" u="none" strike="noStrike" kern="1200" baseline="30000">
                <a:solidFill>
                  <a:schemeClr val="tx1"/>
                </a:solidFill>
                <a:effectLst/>
                <a:latin typeface="+mn-lt"/>
                <a:ea typeface="+mn-ea"/>
                <a:cs typeface="+mn-cs"/>
                <a:hlinkClick r:id="rId12"/>
              </a:rPr>
              <a:t>[8]</a:t>
            </a:r>
            <a:r>
              <a:rPr lang="en-US" sz="1200" b="0" i="0" kern="1200">
                <a:solidFill>
                  <a:schemeClr val="tx1"/>
                </a:solidFill>
                <a:effectLst/>
                <a:latin typeface="+mn-lt"/>
                <a:ea typeface="+mn-ea"/>
                <a:cs typeface="+mn-cs"/>
              </a:rPr>
              <a:t> The first machines were introduced on 1 March 1973,</a:t>
            </a:r>
            <a:r>
              <a:rPr lang="en-US" sz="1200" b="0" i="0" u="none" strike="noStrike" kern="1200" baseline="30000">
                <a:solidFill>
                  <a:schemeClr val="tx1"/>
                </a:solidFill>
                <a:effectLst/>
                <a:latin typeface="+mn-lt"/>
                <a:ea typeface="+mn-ea"/>
                <a:cs typeface="+mn-cs"/>
                <a:hlinkClick r:id="rId13"/>
              </a:rPr>
              <a:t>[9]</a:t>
            </a:r>
            <a:r>
              <a:rPr lang="en-US" sz="1200" b="0" i="0" kern="120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4</a:t>
            </a:fld>
            <a:endParaRPr lang="en-IN"/>
          </a:p>
        </p:txBody>
      </p:sp>
    </p:spTree>
    <p:extLst>
      <p:ext uri="{BB962C8B-B14F-4D97-AF65-F5344CB8AC3E}">
        <p14:creationId xmlns:p14="http://schemas.microsoft.com/office/powerpoint/2010/main" val="3308578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David Cannon Evans</a:t>
            </a:r>
            <a:r>
              <a:rPr lang="en-US" sz="1200" b="0" i="0" kern="1200">
                <a:solidFill>
                  <a:schemeClr val="tx1"/>
                </a:solidFill>
                <a:effectLst/>
                <a:latin typeface="+mn-lt"/>
                <a:ea typeface="+mn-ea"/>
                <a:cs typeface="+mn-cs"/>
              </a:rPr>
              <a:t> (February 24, 1924 – October 3, 1998) was the founder of the </a:t>
            </a:r>
            <a:r>
              <a:rPr lang="en-US" sz="1200" b="0" i="0" u="none" strike="noStrike" kern="1200">
                <a:solidFill>
                  <a:schemeClr val="tx1"/>
                </a:solidFill>
                <a:effectLst/>
                <a:latin typeface="+mn-lt"/>
                <a:ea typeface="+mn-ea"/>
                <a:cs typeface="+mn-cs"/>
                <a:hlinkClick r:id="rId3" tooltip="Computer science"/>
              </a:rPr>
              <a:t>computer science</a:t>
            </a:r>
            <a:r>
              <a:rPr lang="en-US" sz="1200" b="0" i="0" kern="1200">
                <a:solidFill>
                  <a:schemeClr val="tx1"/>
                </a:solidFill>
                <a:effectLst/>
                <a:latin typeface="+mn-lt"/>
                <a:ea typeface="+mn-ea"/>
                <a:cs typeface="+mn-cs"/>
              </a:rPr>
              <a:t> department at the </a:t>
            </a:r>
            <a:r>
              <a:rPr lang="en-US" sz="1200" b="0" i="0" u="none" strike="noStrike" kern="1200">
                <a:solidFill>
                  <a:schemeClr val="tx1"/>
                </a:solidFill>
                <a:effectLst/>
                <a:latin typeface="+mn-lt"/>
                <a:ea typeface="+mn-ea"/>
                <a:cs typeface="+mn-cs"/>
                <a:hlinkClick r:id="rId4" tooltip="University of Utah"/>
              </a:rPr>
              <a:t>University of Utah</a:t>
            </a:r>
            <a:r>
              <a:rPr lang="en-US" sz="1200" b="0" i="0" kern="1200">
                <a:solidFill>
                  <a:schemeClr val="tx1"/>
                </a:solidFill>
                <a:effectLst/>
                <a:latin typeface="+mn-lt"/>
                <a:ea typeface="+mn-ea"/>
                <a:cs typeface="+mn-cs"/>
              </a:rPr>
              <a:t> and co-founder (with </a:t>
            </a:r>
            <a:r>
              <a:rPr lang="en-US" sz="1200" b="0" i="0" u="none" strike="noStrike" kern="1200">
                <a:solidFill>
                  <a:schemeClr val="tx1"/>
                </a:solidFill>
                <a:effectLst/>
                <a:latin typeface="+mn-lt"/>
                <a:ea typeface="+mn-ea"/>
                <a:cs typeface="+mn-cs"/>
                <a:hlinkClick r:id="rId5" tooltip="Ivan Sutherland"/>
              </a:rPr>
              <a:t>Ivan Sutherland</a:t>
            </a:r>
            <a:r>
              <a:rPr lang="en-US" sz="1200" b="0" i="0" kern="1200">
                <a:solidFill>
                  <a:schemeClr val="tx1"/>
                </a:solidFill>
                <a:effectLst/>
                <a:latin typeface="+mn-lt"/>
                <a:ea typeface="+mn-ea"/>
                <a:cs typeface="+mn-cs"/>
              </a:rPr>
              <a:t>) of </a:t>
            </a:r>
            <a:r>
              <a:rPr lang="en-US" sz="1200" b="0" i="0" u="none" strike="noStrike" kern="1200">
                <a:solidFill>
                  <a:schemeClr val="tx1"/>
                </a:solidFill>
                <a:effectLst/>
                <a:latin typeface="+mn-lt"/>
                <a:ea typeface="+mn-ea"/>
                <a:cs typeface="+mn-cs"/>
                <a:hlinkClick r:id="rId6" tooltip="Evans &amp; Sutherland"/>
              </a:rPr>
              <a:t>Evans &amp; Sutherland</a:t>
            </a:r>
            <a:r>
              <a:rPr lang="en-US" sz="1200" b="0" i="0" kern="1200">
                <a:solidFill>
                  <a:schemeClr val="tx1"/>
                </a:solidFill>
                <a:effectLst/>
                <a:latin typeface="+mn-lt"/>
                <a:ea typeface="+mn-ea"/>
                <a:cs typeface="+mn-cs"/>
              </a:rPr>
              <a:t>, a computer firm which is known as a pioneer in the domain of </a:t>
            </a:r>
            <a:r>
              <a:rPr lang="en-US" sz="1200" b="0" i="0" u="none" strike="noStrike" kern="1200">
                <a:solidFill>
                  <a:schemeClr val="tx1"/>
                </a:solidFill>
                <a:effectLst/>
                <a:latin typeface="+mn-lt"/>
                <a:ea typeface="+mn-ea"/>
                <a:cs typeface="+mn-cs"/>
                <a:hlinkClick r:id="rId7" tooltip="Computer-generated imagery"/>
              </a:rPr>
              <a:t>computer-generated imagery</a:t>
            </a:r>
            <a:endParaRPr lang="en-US" sz="1200" b="0" i="0" u="none" strike="noStrike"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Xerox Alto</a:t>
            </a:r>
            <a:r>
              <a:rPr lang="en-US" sz="1200" b="0" i="0" kern="1200">
                <a:solidFill>
                  <a:schemeClr val="tx1"/>
                </a:solidFill>
                <a:effectLst/>
                <a:latin typeface="+mn-lt"/>
                <a:ea typeface="+mn-ea"/>
                <a:cs typeface="+mn-cs"/>
              </a:rPr>
              <a:t> is the first computer designed from its inception to support an </a:t>
            </a:r>
            <a:r>
              <a:rPr lang="en-US" sz="1200" b="0" i="0" u="none" strike="noStrike" kern="1200">
                <a:solidFill>
                  <a:schemeClr val="tx1"/>
                </a:solidFill>
                <a:effectLst/>
                <a:latin typeface="+mn-lt"/>
                <a:ea typeface="+mn-ea"/>
                <a:cs typeface="+mn-cs"/>
                <a:hlinkClick r:id="rId8" tooltip="Operating system"/>
              </a:rPr>
              <a:t>operating system</a:t>
            </a:r>
            <a:r>
              <a:rPr lang="en-US" sz="1200" b="0" i="0" kern="1200">
                <a:solidFill>
                  <a:schemeClr val="tx1"/>
                </a:solidFill>
                <a:effectLst/>
                <a:latin typeface="+mn-lt"/>
                <a:ea typeface="+mn-ea"/>
                <a:cs typeface="+mn-cs"/>
              </a:rPr>
              <a:t> based on a </a:t>
            </a:r>
            <a:r>
              <a:rPr lang="en-US" sz="1200" b="0" i="0" u="none" strike="noStrike" kern="1200">
                <a:solidFill>
                  <a:schemeClr val="tx1"/>
                </a:solidFill>
                <a:effectLst/>
                <a:latin typeface="+mn-lt"/>
                <a:ea typeface="+mn-ea"/>
                <a:cs typeface="+mn-cs"/>
                <a:hlinkClick r:id="rId9" tooltip="Graphical user interface"/>
              </a:rPr>
              <a:t>graphical user interface</a:t>
            </a:r>
            <a:r>
              <a:rPr lang="en-US" sz="1200" b="0" i="0" kern="1200">
                <a:solidFill>
                  <a:schemeClr val="tx1"/>
                </a:solidFill>
                <a:effectLst/>
                <a:latin typeface="+mn-lt"/>
                <a:ea typeface="+mn-ea"/>
                <a:cs typeface="+mn-cs"/>
              </a:rPr>
              <a:t> (GUI), later using the </a:t>
            </a:r>
            <a:r>
              <a:rPr lang="en-US" sz="1200" b="0" i="0" u="none" strike="noStrike" kern="1200">
                <a:solidFill>
                  <a:schemeClr val="tx1"/>
                </a:solidFill>
                <a:effectLst/>
                <a:latin typeface="+mn-lt"/>
                <a:ea typeface="+mn-ea"/>
                <a:cs typeface="+mn-cs"/>
                <a:hlinkClick r:id="rId10" tooltip="Desktop metaphor"/>
              </a:rPr>
              <a:t>desktop metaphor</a:t>
            </a:r>
            <a:r>
              <a:rPr lang="en-US" sz="1200" b="0" i="0" kern="1200">
                <a:solidFill>
                  <a:schemeClr val="tx1"/>
                </a:solidFill>
                <a:effectLst/>
                <a:latin typeface="+mn-lt"/>
                <a:ea typeface="+mn-ea"/>
                <a:cs typeface="+mn-cs"/>
              </a:rPr>
              <a:t>.</a:t>
            </a:r>
            <a:r>
              <a:rPr lang="en-US" sz="1200" b="0" i="0" u="none" strike="noStrike" kern="1200" baseline="30000">
                <a:solidFill>
                  <a:schemeClr val="tx1"/>
                </a:solidFill>
                <a:effectLst/>
                <a:latin typeface="+mn-lt"/>
                <a:ea typeface="+mn-ea"/>
                <a:cs typeface="+mn-cs"/>
                <a:hlinkClick r:id="rId11"/>
              </a:rPr>
              <a:t>[7]</a:t>
            </a:r>
            <a:r>
              <a:rPr lang="en-US" sz="1200" b="0" i="0" u="none" strike="noStrike" kern="1200" baseline="30000">
                <a:solidFill>
                  <a:schemeClr val="tx1"/>
                </a:solidFill>
                <a:effectLst/>
                <a:latin typeface="+mn-lt"/>
                <a:ea typeface="+mn-ea"/>
                <a:cs typeface="+mn-cs"/>
                <a:hlinkClick r:id="rId12"/>
              </a:rPr>
              <a:t>[8]</a:t>
            </a:r>
            <a:r>
              <a:rPr lang="en-US" sz="1200" b="0" i="0" kern="1200">
                <a:solidFill>
                  <a:schemeClr val="tx1"/>
                </a:solidFill>
                <a:effectLst/>
                <a:latin typeface="+mn-lt"/>
                <a:ea typeface="+mn-ea"/>
                <a:cs typeface="+mn-cs"/>
              </a:rPr>
              <a:t> The first machines were introduced on 1 March 1973,</a:t>
            </a:r>
            <a:r>
              <a:rPr lang="en-US" sz="1200" b="0" i="0" u="none" strike="noStrike" kern="1200" baseline="30000">
                <a:solidFill>
                  <a:schemeClr val="tx1"/>
                </a:solidFill>
                <a:effectLst/>
                <a:latin typeface="+mn-lt"/>
                <a:ea typeface="+mn-ea"/>
                <a:cs typeface="+mn-cs"/>
                <a:hlinkClick r:id="rId13"/>
              </a:rPr>
              <a:t>[9]</a:t>
            </a:r>
            <a:r>
              <a:rPr lang="en-US" sz="1200" b="0" i="0" kern="120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5</a:t>
            </a:fld>
            <a:endParaRPr lang="en-IN"/>
          </a:p>
        </p:txBody>
      </p:sp>
    </p:spTree>
    <p:extLst>
      <p:ext uri="{BB962C8B-B14F-4D97-AF65-F5344CB8AC3E}">
        <p14:creationId xmlns:p14="http://schemas.microsoft.com/office/powerpoint/2010/main" val="1443805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David Cannon Evans</a:t>
            </a:r>
            <a:r>
              <a:rPr lang="en-US" sz="1200" b="0" i="0" kern="1200">
                <a:solidFill>
                  <a:schemeClr val="tx1"/>
                </a:solidFill>
                <a:effectLst/>
                <a:latin typeface="+mn-lt"/>
                <a:ea typeface="+mn-ea"/>
                <a:cs typeface="+mn-cs"/>
              </a:rPr>
              <a:t> (February 24, 1924 – October 3, 1998) was the founder of the </a:t>
            </a:r>
            <a:r>
              <a:rPr lang="en-US" sz="1200" b="0" i="0" u="none" strike="noStrike" kern="1200">
                <a:solidFill>
                  <a:schemeClr val="tx1"/>
                </a:solidFill>
                <a:effectLst/>
                <a:latin typeface="+mn-lt"/>
                <a:ea typeface="+mn-ea"/>
                <a:cs typeface="+mn-cs"/>
                <a:hlinkClick r:id="rId3" tooltip="Computer science"/>
              </a:rPr>
              <a:t>computer science</a:t>
            </a:r>
            <a:r>
              <a:rPr lang="en-US" sz="1200" b="0" i="0" kern="1200">
                <a:solidFill>
                  <a:schemeClr val="tx1"/>
                </a:solidFill>
                <a:effectLst/>
                <a:latin typeface="+mn-lt"/>
                <a:ea typeface="+mn-ea"/>
                <a:cs typeface="+mn-cs"/>
              </a:rPr>
              <a:t> department at the </a:t>
            </a:r>
            <a:r>
              <a:rPr lang="en-US" sz="1200" b="0" i="0" u="none" strike="noStrike" kern="1200">
                <a:solidFill>
                  <a:schemeClr val="tx1"/>
                </a:solidFill>
                <a:effectLst/>
                <a:latin typeface="+mn-lt"/>
                <a:ea typeface="+mn-ea"/>
                <a:cs typeface="+mn-cs"/>
                <a:hlinkClick r:id="rId4" tooltip="University of Utah"/>
              </a:rPr>
              <a:t>University of Utah</a:t>
            </a:r>
            <a:r>
              <a:rPr lang="en-US" sz="1200" b="0" i="0" kern="1200">
                <a:solidFill>
                  <a:schemeClr val="tx1"/>
                </a:solidFill>
                <a:effectLst/>
                <a:latin typeface="+mn-lt"/>
                <a:ea typeface="+mn-ea"/>
                <a:cs typeface="+mn-cs"/>
              </a:rPr>
              <a:t> and co-founder (with </a:t>
            </a:r>
            <a:r>
              <a:rPr lang="en-US" sz="1200" b="0" i="0" u="none" strike="noStrike" kern="1200">
                <a:solidFill>
                  <a:schemeClr val="tx1"/>
                </a:solidFill>
                <a:effectLst/>
                <a:latin typeface="+mn-lt"/>
                <a:ea typeface="+mn-ea"/>
                <a:cs typeface="+mn-cs"/>
                <a:hlinkClick r:id="rId5" tooltip="Ivan Sutherland"/>
              </a:rPr>
              <a:t>Ivan Sutherland</a:t>
            </a:r>
            <a:r>
              <a:rPr lang="en-US" sz="1200" b="0" i="0" kern="1200">
                <a:solidFill>
                  <a:schemeClr val="tx1"/>
                </a:solidFill>
                <a:effectLst/>
                <a:latin typeface="+mn-lt"/>
                <a:ea typeface="+mn-ea"/>
                <a:cs typeface="+mn-cs"/>
              </a:rPr>
              <a:t>) of </a:t>
            </a:r>
            <a:r>
              <a:rPr lang="en-US" sz="1200" b="0" i="0" u="none" strike="noStrike" kern="1200">
                <a:solidFill>
                  <a:schemeClr val="tx1"/>
                </a:solidFill>
                <a:effectLst/>
                <a:latin typeface="+mn-lt"/>
                <a:ea typeface="+mn-ea"/>
                <a:cs typeface="+mn-cs"/>
                <a:hlinkClick r:id="rId6" tooltip="Evans &amp; Sutherland"/>
              </a:rPr>
              <a:t>Evans &amp; Sutherland</a:t>
            </a:r>
            <a:r>
              <a:rPr lang="en-US" sz="1200" b="0" i="0" kern="1200">
                <a:solidFill>
                  <a:schemeClr val="tx1"/>
                </a:solidFill>
                <a:effectLst/>
                <a:latin typeface="+mn-lt"/>
                <a:ea typeface="+mn-ea"/>
                <a:cs typeface="+mn-cs"/>
              </a:rPr>
              <a:t>, a computer firm which is known as a pioneer in the domain of </a:t>
            </a:r>
            <a:r>
              <a:rPr lang="en-US" sz="1200" b="0" i="0" u="none" strike="noStrike" kern="1200">
                <a:solidFill>
                  <a:schemeClr val="tx1"/>
                </a:solidFill>
                <a:effectLst/>
                <a:latin typeface="+mn-lt"/>
                <a:ea typeface="+mn-ea"/>
                <a:cs typeface="+mn-cs"/>
                <a:hlinkClick r:id="rId7" tooltip="Computer-generated imagery"/>
              </a:rPr>
              <a:t>computer-generated imagery</a:t>
            </a:r>
            <a:endParaRPr lang="en-US" sz="1200" b="0" i="0" u="none" strike="noStrike"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Xerox Alto</a:t>
            </a:r>
            <a:r>
              <a:rPr lang="en-US" sz="1200" b="0" i="0" kern="1200">
                <a:solidFill>
                  <a:schemeClr val="tx1"/>
                </a:solidFill>
                <a:effectLst/>
                <a:latin typeface="+mn-lt"/>
                <a:ea typeface="+mn-ea"/>
                <a:cs typeface="+mn-cs"/>
              </a:rPr>
              <a:t> is the first computer designed from its inception to support an </a:t>
            </a:r>
            <a:r>
              <a:rPr lang="en-US" sz="1200" b="0" i="0" u="none" strike="noStrike" kern="1200">
                <a:solidFill>
                  <a:schemeClr val="tx1"/>
                </a:solidFill>
                <a:effectLst/>
                <a:latin typeface="+mn-lt"/>
                <a:ea typeface="+mn-ea"/>
                <a:cs typeface="+mn-cs"/>
                <a:hlinkClick r:id="rId8" tooltip="Operating system"/>
              </a:rPr>
              <a:t>operating system</a:t>
            </a:r>
            <a:r>
              <a:rPr lang="en-US" sz="1200" b="0" i="0" kern="1200">
                <a:solidFill>
                  <a:schemeClr val="tx1"/>
                </a:solidFill>
                <a:effectLst/>
                <a:latin typeface="+mn-lt"/>
                <a:ea typeface="+mn-ea"/>
                <a:cs typeface="+mn-cs"/>
              </a:rPr>
              <a:t> based on a </a:t>
            </a:r>
            <a:r>
              <a:rPr lang="en-US" sz="1200" b="0" i="0" u="none" strike="noStrike" kern="1200">
                <a:solidFill>
                  <a:schemeClr val="tx1"/>
                </a:solidFill>
                <a:effectLst/>
                <a:latin typeface="+mn-lt"/>
                <a:ea typeface="+mn-ea"/>
                <a:cs typeface="+mn-cs"/>
                <a:hlinkClick r:id="rId9" tooltip="Graphical user interface"/>
              </a:rPr>
              <a:t>graphical user interface</a:t>
            </a:r>
            <a:r>
              <a:rPr lang="en-US" sz="1200" b="0" i="0" kern="1200">
                <a:solidFill>
                  <a:schemeClr val="tx1"/>
                </a:solidFill>
                <a:effectLst/>
                <a:latin typeface="+mn-lt"/>
                <a:ea typeface="+mn-ea"/>
                <a:cs typeface="+mn-cs"/>
              </a:rPr>
              <a:t> (GUI), later using the </a:t>
            </a:r>
            <a:r>
              <a:rPr lang="en-US" sz="1200" b="0" i="0" u="none" strike="noStrike" kern="1200">
                <a:solidFill>
                  <a:schemeClr val="tx1"/>
                </a:solidFill>
                <a:effectLst/>
                <a:latin typeface="+mn-lt"/>
                <a:ea typeface="+mn-ea"/>
                <a:cs typeface="+mn-cs"/>
                <a:hlinkClick r:id="rId10" tooltip="Desktop metaphor"/>
              </a:rPr>
              <a:t>desktop metaphor</a:t>
            </a:r>
            <a:r>
              <a:rPr lang="en-US" sz="1200" b="0" i="0" kern="1200">
                <a:solidFill>
                  <a:schemeClr val="tx1"/>
                </a:solidFill>
                <a:effectLst/>
                <a:latin typeface="+mn-lt"/>
                <a:ea typeface="+mn-ea"/>
                <a:cs typeface="+mn-cs"/>
              </a:rPr>
              <a:t>.</a:t>
            </a:r>
            <a:r>
              <a:rPr lang="en-US" sz="1200" b="0" i="0" u="none" strike="noStrike" kern="1200" baseline="30000">
                <a:solidFill>
                  <a:schemeClr val="tx1"/>
                </a:solidFill>
                <a:effectLst/>
                <a:latin typeface="+mn-lt"/>
                <a:ea typeface="+mn-ea"/>
                <a:cs typeface="+mn-cs"/>
                <a:hlinkClick r:id="rId11"/>
              </a:rPr>
              <a:t>[7]</a:t>
            </a:r>
            <a:r>
              <a:rPr lang="en-US" sz="1200" b="0" i="0" u="none" strike="noStrike" kern="1200" baseline="30000">
                <a:solidFill>
                  <a:schemeClr val="tx1"/>
                </a:solidFill>
                <a:effectLst/>
                <a:latin typeface="+mn-lt"/>
                <a:ea typeface="+mn-ea"/>
                <a:cs typeface="+mn-cs"/>
                <a:hlinkClick r:id="rId12"/>
              </a:rPr>
              <a:t>[8]</a:t>
            </a:r>
            <a:r>
              <a:rPr lang="en-US" sz="1200" b="0" i="0" kern="1200">
                <a:solidFill>
                  <a:schemeClr val="tx1"/>
                </a:solidFill>
                <a:effectLst/>
                <a:latin typeface="+mn-lt"/>
                <a:ea typeface="+mn-ea"/>
                <a:cs typeface="+mn-cs"/>
              </a:rPr>
              <a:t> The first machines were introduced on 1 March 1973,</a:t>
            </a:r>
            <a:r>
              <a:rPr lang="en-US" sz="1200" b="0" i="0" u="none" strike="noStrike" kern="1200" baseline="30000">
                <a:solidFill>
                  <a:schemeClr val="tx1"/>
                </a:solidFill>
                <a:effectLst/>
                <a:latin typeface="+mn-lt"/>
                <a:ea typeface="+mn-ea"/>
                <a:cs typeface="+mn-cs"/>
                <a:hlinkClick r:id="rId13"/>
              </a:rPr>
              <a:t>[9]</a:t>
            </a:r>
            <a:r>
              <a:rPr lang="en-US" sz="1200" b="0" i="0" kern="120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6</a:t>
            </a:fld>
            <a:endParaRPr lang="en-IN"/>
          </a:p>
        </p:txBody>
      </p:sp>
    </p:spTree>
    <p:extLst>
      <p:ext uri="{BB962C8B-B14F-4D97-AF65-F5344CB8AC3E}">
        <p14:creationId xmlns:p14="http://schemas.microsoft.com/office/powerpoint/2010/main" val="4103723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David Cannon Evans</a:t>
            </a:r>
            <a:r>
              <a:rPr lang="en-US" sz="1200" b="0" i="0" kern="1200">
                <a:solidFill>
                  <a:schemeClr val="tx1"/>
                </a:solidFill>
                <a:effectLst/>
                <a:latin typeface="+mn-lt"/>
                <a:ea typeface="+mn-ea"/>
                <a:cs typeface="+mn-cs"/>
              </a:rPr>
              <a:t> (February 24, 1924 – October 3, 1998) was the founder of the </a:t>
            </a:r>
            <a:r>
              <a:rPr lang="en-US" sz="1200" b="0" i="0" u="none" strike="noStrike" kern="1200">
                <a:solidFill>
                  <a:schemeClr val="tx1"/>
                </a:solidFill>
                <a:effectLst/>
                <a:latin typeface="+mn-lt"/>
                <a:ea typeface="+mn-ea"/>
                <a:cs typeface="+mn-cs"/>
                <a:hlinkClick r:id="rId3" tooltip="Computer science"/>
              </a:rPr>
              <a:t>computer science</a:t>
            </a:r>
            <a:r>
              <a:rPr lang="en-US" sz="1200" b="0" i="0" kern="1200">
                <a:solidFill>
                  <a:schemeClr val="tx1"/>
                </a:solidFill>
                <a:effectLst/>
                <a:latin typeface="+mn-lt"/>
                <a:ea typeface="+mn-ea"/>
                <a:cs typeface="+mn-cs"/>
              </a:rPr>
              <a:t> department at the </a:t>
            </a:r>
            <a:r>
              <a:rPr lang="en-US" sz="1200" b="0" i="0" u="none" strike="noStrike" kern="1200">
                <a:solidFill>
                  <a:schemeClr val="tx1"/>
                </a:solidFill>
                <a:effectLst/>
                <a:latin typeface="+mn-lt"/>
                <a:ea typeface="+mn-ea"/>
                <a:cs typeface="+mn-cs"/>
                <a:hlinkClick r:id="rId4" tooltip="University of Utah"/>
              </a:rPr>
              <a:t>University of Utah</a:t>
            </a:r>
            <a:r>
              <a:rPr lang="en-US" sz="1200" b="0" i="0" kern="1200">
                <a:solidFill>
                  <a:schemeClr val="tx1"/>
                </a:solidFill>
                <a:effectLst/>
                <a:latin typeface="+mn-lt"/>
                <a:ea typeface="+mn-ea"/>
                <a:cs typeface="+mn-cs"/>
              </a:rPr>
              <a:t> and co-founder (with </a:t>
            </a:r>
            <a:r>
              <a:rPr lang="en-US" sz="1200" b="0" i="0" u="none" strike="noStrike" kern="1200">
                <a:solidFill>
                  <a:schemeClr val="tx1"/>
                </a:solidFill>
                <a:effectLst/>
                <a:latin typeface="+mn-lt"/>
                <a:ea typeface="+mn-ea"/>
                <a:cs typeface="+mn-cs"/>
                <a:hlinkClick r:id="rId5" tooltip="Ivan Sutherland"/>
              </a:rPr>
              <a:t>Ivan Sutherland</a:t>
            </a:r>
            <a:r>
              <a:rPr lang="en-US" sz="1200" b="0" i="0" kern="1200">
                <a:solidFill>
                  <a:schemeClr val="tx1"/>
                </a:solidFill>
                <a:effectLst/>
                <a:latin typeface="+mn-lt"/>
                <a:ea typeface="+mn-ea"/>
                <a:cs typeface="+mn-cs"/>
              </a:rPr>
              <a:t>) of </a:t>
            </a:r>
            <a:r>
              <a:rPr lang="en-US" sz="1200" b="0" i="0" u="none" strike="noStrike" kern="1200">
                <a:solidFill>
                  <a:schemeClr val="tx1"/>
                </a:solidFill>
                <a:effectLst/>
                <a:latin typeface="+mn-lt"/>
                <a:ea typeface="+mn-ea"/>
                <a:cs typeface="+mn-cs"/>
                <a:hlinkClick r:id="rId6" tooltip="Evans &amp; Sutherland"/>
              </a:rPr>
              <a:t>Evans &amp; Sutherland</a:t>
            </a:r>
            <a:r>
              <a:rPr lang="en-US" sz="1200" b="0" i="0" kern="1200">
                <a:solidFill>
                  <a:schemeClr val="tx1"/>
                </a:solidFill>
                <a:effectLst/>
                <a:latin typeface="+mn-lt"/>
                <a:ea typeface="+mn-ea"/>
                <a:cs typeface="+mn-cs"/>
              </a:rPr>
              <a:t>, a computer firm which is known as a pioneer in the domain of </a:t>
            </a:r>
            <a:r>
              <a:rPr lang="en-US" sz="1200" b="0" i="0" u="none" strike="noStrike" kern="1200">
                <a:solidFill>
                  <a:schemeClr val="tx1"/>
                </a:solidFill>
                <a:effectLst/>
                <a:latin typeface="+mn-lt"/>
                <a:ea typeface="+mn-ea"/>
                <a:cs typeface="+mn-cs"/>
                <a:hlinkClick r:id="rId7" tooltip="Computer-generated imagery"/>
              </a:rPr>
              <a:t>computer-generated imagery</a:t>
            </a:r>
            <a:endParaRPr lang="en-US" sz="1200" b="0" i="0" u="none" strike="noStrike"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Xerox Alto</a:t>
            </a:r>
            <a:r>
              <a:rPr lang="en-US" sz="1200" b="0" i="0" kern="1200">
                <a:solidFill>
                  <a:schemeClr val="tx1"/>
                </a:solidFill>
                <a:effectLst/>
                <a:latin typeface="+mn-lt"/>
                <a:ea typeface="+mn-ea"/>
                <a:cs typeface="+mn-cs"/>
              </a:rPr>
              <a:t> is the first computer designed from its inception to support an </a:t>
            </a:r>
            <a:r>
              <a:rPr lang="en-US" sz="1200" b="0" i="0" u="none" strike="noStrike" kern="1200">
                <a:solidFill>
                  <a:schemeClr val="tx1"/>
                </a:solidFill>
                <a:effectLst/>
                <a:latin typeface="+mn-lt"/>
                <a:ea typeface="+mn-ea"/>
                <a:cs typeface="+mn-cs"/>
                <a:hlinkClick r:id="rId8" tooltip="Operating system"/>
              </a:rPr>
              <a:t>operating system</a:t>
            </a:r>
            <a:r>
              <a:rPr lang="en-US" sz="1200" b="0" i="0" kern="1200">
                <a:solidFill>
                  <a:schemeClr val="tx1"/>
                </a:solidFill>
                <a:effectLst/>
                <a:latin typeface="+mn-lt"/>
                <a:ea typeface="+mn-ea"/>
                <a:cs typeface="+mn-cs"/>
              </a:rPr>
              <a:t> based on a </a:t>
            </a:r>
            <a:r>
              <a:rPr lang="en-US" sz="1200" b="0" i="0" u="none" strike="noStrike" kern="1200">
                <a:solidFill>
                  <a:schemeClr val="tx1"/>
                </a:solidFill>
                <a:effectLst/>
                <a:latin typeface="+mn-lt"/>
                <a:ea typeface="+mn-ea"/>
                <a:cs typeface="+mn-cs"/>
                <a:hlinkClick r:id="rId9" tooltip="Graphical user interface"/>
              </a:rPr>
              <a:t>graphical user interface</a:t>
            </a:r>
            <a:r>
              <a:rPr lang="en-US" sz="1200" b="0" i="0" kern="1200">
                <a:solidFill>
                  <a:schemeClr val="tx1"/>
                </a:solidFill>
                <a:effectLst/>
                <a:latin typeface="+mn-lt"/>
                <a:ea typeface="+mn-ea"/>
                <a:cs typeface="+mn-cs"/>
              </a:rPr>
              <a:t> (GUI), later using the </a:t>
            </a:r>
            <a:r>
              <a:rPr lang="en-US" sz="1200" b="0" i="0" u="none" strike="noStrike" kern="1200">
                <a:solidFill>
                  <a:schemeClr val="tx1"/>
                </a:solidFill>
                <a:effectLst/>
                <a:latin typeface="+mn-lt"/>
                <a:ea typeface="+mn-ea"/>
                <a:cs typeface="+mn-cs"/>
                <a:hlinkClick r:id="rId10" tooltip="Desktop metaphor"/>
              </a:rPr>
              <a:t>desktop metaphor</a:t>
            </a:r>
            <a:r>
              <a:rPr lang="en-US" sz="1200" b="0" i="0" kern="1200">
                <a:solidFill>
                  <a:schemeClr val="tx1"/>
                </a:solidFill>
                <a:effectLst/>
                <a:latin typeface="+mn-lt"/>
                <a:ea typeface="+mn-ea"/>
                <a:cs typeface="+mn-cs"/>
              </a:rPr>
              <a:t>.</a:t>
            </a:r>
            <a:r>
              <a:rPr lang="en-US" sz="1200" b="0" i="0" u="none" strike="noStrike" kern="1200" baseline="30000">
                <a:solidFill>
                  <a:schemeClr val="tx1"/>
                </a:solidFill>
                <a:effectLst/>
                <a:latin typeface="+mn-lt"/>
                <a:ea typeface="+mn-ea"/>
                <a:cs typeface="+mn-cs"/>
                <a:hlinkClick r:id="rId11"/>
              </a:rPr>
              <a:t>[7]</a:t>
            </a:r>
            <a:r>
              <a:rPr lang="en-US" sz="1200" b="0" i="0" u="none" strike="noStrike" kern="1200" baseline="30000">
                <a:solidFill>
                  <a:schemeClr val="tx1"/>
                </a:solidFill>
                <a:effectLst/>
                <a:latin typeface="+mn-lt"/>
                <a:ea typeface="+mn-ea"/>
                <a:cs typeface="+mn-cs"/>
                <a:hlinkClick r:id="rId12"/>
              </a:rPr>
              <a:t>[8]</a:t>
            </a:r>
            <a:r>
              <a:rPr lang="en-US" sz="1200" b="0" i="0" kern="1200">
                <a:solidFill>
                  <a:schemeClr val="tx1"/>
                </a:solidFill>
                <a:effectLst/>
                <a:latin typeface="+mn-lt"/>
                <a:ea typeface="+mn-ea"/>
                <a:cs typeface="+mn-cs"/>
              </a:rPr>
              <a:t> The first machines were introduced on 1 March 1973,</a:t>
            </a:r>
            <a:r>
              <a:rPr lang="en-US" sz="1200" b="0" i="0" u="none" strike="noStrike" kern="1200" baseline="30000">
                <a:solidFill>
                  <a:schemeClr val="tx1"/>
                </a:solidFill>
                <a:effectLst/>
                <a:latin typeface="+mn-lt"/>
                <a:ea typeface="+mn-ea"/>
                <a:cs typeface="+mn-cs"/>
                <a:hlinkClick r:id="rId13"/>
              </a:rPr>
              <a:t>[9]</a:t>
            </a:r>
            <a:r>
              <a:rPr lang="en-US" sz="1200" b="0" i="0" kern="120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7</a:t>
            </a:fld>
            <a:endParaRPr lang="en-IN"/>
          </a:p>
        </p:txBody>
      </p:sp>
    </p:spTree>
    <p:extLst>
      <p:ext uri="{BB962C8B-B14F-4D97-AF65-F5344CB8AC3E}">
        <p14:creationId xmlns:p14="http://schemas.microsoft.com/office/powerpoint/2010/main" val="36148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David Cannon Evans</a:t>
            </a:r>
            <a:r>
              <a:rPr lang="en-US" sz="1200" b="0" i="0" kern="1200">
                <a:solidFill>
                  <a:schemeClr val="tx1"/>
                </a:solidFill>
                <a:effectLst/>
                <a:latin typeface="+mn-lt"/>
                <a:ea typeface="+mn-ea"/>
                <a:cs typeface="+mn-cs"/>
              </a:rPr>
              <a:t> (February 24, 1924 – October 3, 1998) was the founder of the </a:t>
            </a:r>
            <a:r>
              <a:rPr lang="en-US" sz="1200" b="0" i="0" u="none" strike="noStrike" kern="1200">
                <a:solidFill>
                  <a:schemeClr val="tx1"/>
                </a:solidFill>
                <a:effectLst/>
                <a:latin typeface="+mn-lt"/>
                <a:ea typeface="+mn-ea"/>
                <a:cs typeface="+mn-cs"/>
                <a:hlinkClick r:id="rId3" tooltip="Computer science"/>
              </a:rPr>
              <a:t>computer science</a:t>
            </a:r>
            <a:r>
              <a:rPr lang="en-US" sz="1200" b="0" i="0" kern="1200">
                <a:solidFill>
                  <a:schemeClr val="tx1"/>
                </a:solidFill>
                <a:effectLst/>
                <a:latin typeface="+mn-lt"/>
                <a:ea typeface="+mn-ea"/>
                <a:cs typeface="+mn-cs"/>
              </a:rPr>
              <a:t> department at the </a:t>
            </a:r>
            <a:r>
              <a:rPr lang="en-US" sz="1200" b="0" i="0" u="none" strike="noStrike" kern="1200">
                <a:solidFill>
                  <a:schemeClr val="tx1"/>
                </a:solidFill>
                <a:effectLst/>
                <a:latin typeface="+mn-lt"/>
                <a:ea typeface="+mn-ea"/>
                <a:cs typeface="+mn-cs"/>
                <a:hlinkClick r:id="rId4" tooltip="University of Utah"/>
              </a:rPr>
              <a:t>University of Utah</a:t>
            </a:r>
            <a:r>
              <a:rPr lang="en-US" sz="1200" b="0" i="0" kern="1200">
                <a:solidFill>
                  <a:schemeClr val="tx1"/>
                </a:solidFill>
                <a:effectLst/>
                <a:latin typeface="+mn-lt"/>
                <a:ea typeface="+mn-ea"/>
                <a:cs typeface="+mn-cs"/>
              </a:rPr>
              <a:t> and co-founder (with </a:t>
            </a:r>
            <a:r>
              <a:rPr lang="en-US" sz="1200" b="0" i="0" u="none" strike="noStrike" kern="1200">
                <a:solidFill>
                  <a:schemeClr val="tx1"/>
                </a:solidFill>
                <a:effectLst/>
                <a:latin typeface="+mn-lt"/>
                <a:ea typeface="+mn-ea"/>
                <a:cs typeface="+mn-cs"/>
                <a:hlinkClick r:id="rId5" tooltip="Ivan Sutherland"/>
              </a:rPr>
              <a:t>Ivan Sutherland</a:t>
            </a:r>
            <a:r>
              <a:rPr lang="en-US" sz="1200" b="0" i="0" kern="1200">
                <a:solidFill>
                  <a:schemeClr val="tx1"/>
                </a:solidFill>
                <a:effectLst/>
                <a:latin typeface="+mn-lt"/>
                <a:ea typeface="+mn-ea"/>
                <a:cs typeface="+mn-cs"/>
              </a:rPr>
              <a:t>) of </a:t>
            </a:r>
            <a:r>
              <a:rPr lang="en-US" sz="1200" b="0" i="0" u="none" strike="noStrike" kern="1200">
                <a:solidFill>
                  <a:schemeClr val="tx1"/>
                </a:solidFill>
                <a:effectLst/>
                <a:latin typeface="+mn-lt"/>
                <a:ea typeface="+mn-ea"/>
                <a:cs typeface="+mn-cs"/>
                <a:hlinkClick r:id="rId6" tooltip="Evans &amp; Sutherland"/>
              </a:rPr>
              <a:t>Evans &amp; Sutherland</a:t>
            </a:r>
            <a:r>
              <a:rPr lang="en-US" sz="1200" b="0" i="0" kern="1200">
                <a:solidFill>
                  <a:schemeClr val="tx1"/>
                </a:solidFill>
                <a:effectLst/>
                <a:latin typeface="+mn-lt"/>
                <a:ea typeface="+mn-ea"/>
                <a:cs typeface="+mn-cs"/>
              </a:rPr>
              <a:t>, a computer firm which is known as a pioneer in the domain of </a:t>
            </a:r>
            <a:r>
              <a:rPr lang="en-US" sz="1200" b="0" i="0" u="none" strike="noStrike" kern="1200">
                <a:solidFill>
                  <a:schemeClr val="tx1"/>
                </a:solidFill>
                <a:effectLst/>
                <a:latin typeface="+mn-lt"/>
                <a:ea typeface="+mn-ea"/>
                <a:cs typeface="+mn-cs"/>
                <a:hlinkClick r:id="rId7" tooltip="Computer-generated imagery"/>
              </a:rPr>
              <a:t>computer-generated imagery</a:t>
            </a:r>
            <a:endParaRPr lang="en-US" sz="1200" b="0" i="0" u="none" strike="noStrike"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Xerox Alto</a:t>
            </a:r>
            <a:r>
              <a:rPr lang="en-US" sz="1200" b="0" i="0" kern="1200">
                <a:solidFill>
                  <a:schemeClr val="tx1"/>
                </a:solidFill>
                <a:effectLst/>
                <a:latin typeface="+mn-lt"/>
                <a:ea typeface="+mn-ea"/>
                <a:cs typeface="+mn-cs"/>
              </a:rPr>
              <a:t> is the first computer designed from its inception to support an </a:t>
            </a:r>
            <a:r>
              <a:rPr lang="en-US" sz="1200" b="0" i="0" u="none" strike="noStrike" kern="1200">
                <a:solidFill>
                  <a:schemeClr val="tx1"/>
                </a:solidFill>
                <a:effectLst/>
                <a:latin typeface="+mn-lt"/>
                <a:ea typeface="+mn-ea"/>
                <a:cs typeface="+mn-cs"/>
                <a:hlinkClick r:id="rId8" tooltip="Operating system"/>
              </a:rPr>
              <a:t>operating system</a:t>
            </a:r>
            <a:r>
              <a:rPr lang="en-US" sz="1200" b="0" i="0" kern="1200">
                <a:solidFill>
                  <a:schemeClr val="tx1"/>
                </a:solidFill>
                <a:effectLst/>
                <a:latin typeface="+mn-lt"/>
                <a:ea typeface="+mn-ea"/>
                <a:cs typeface="+mn-cs"/>
              </a:rPr>
              <a:t> based on a </a:t>
            </a:r>
            <a:r>
              <a:rPr lang="en-US" sz="1200" b="0" i="0" u="none" strike="noStrike" kern="1200">
                <a:solidFill>
                  <a:schemeClr val="tx1"/>
                </a:solidFill>
                <a:effectLst/>
                <a:latin typeface="+mn-lt"/>
                <a:ea typeface="+mn-ea"/>
                <a:cs typeface="+mn-cs"/>
                <a:hlinkClick r:id="rId9" tooltip="Graphical user interface"/>
              </a:rPr>
              <a:t>graphical user interface</a:t>
            </a:r>
            <a:r>
              <a:rPr lang="en-US" sz="1200" b="0" i="0" kern="1200">
                <a:solidFill>
                  <a:schemeClr val="tx1"/>
                </a:solidFill>
                <a:effectLst/>
                <a:latin typeface="+mn-lt"/>
                <a:ea typeface="+mn-ea"/>
                <a:cs typeface="+mn-cs"/>
              </a:rPr>
              <a:t> (GUI), later using the </a:t>
            </a:r>
            <a:r>
              <a:rPr lang="en-US" sz="1200" b="0" i="0" u="none" strike="noStrike" kern="1200">
                <a:solidFill>
                  <a:schemeClr val="tx1"/>
                </a:solidFill>
                <a:effectLst/>
                <a:latin typeface="+mn-lt"/>
                <a:ea typeface="+mn-ea"/>
                <a:cs typeface="+mn-cs"/>
                <a:hlinkClick r:id="rId10" tooltip="Desktop metaphor"/>
              </a:rPr>
              <a:t>desktop metaphor</a:t>
            </a:r>
            <a:r>
              <a:rPr lang="en-US" sz="1200" b="0" i="0" kern="1200">
                <a:solidFill>
                  <a:schemeClr val="tx1"/>
                </a:solidFill>
                <a:effectLst/>
                <a:latin typeface="+mn-lt"/>
                <a:ea typeface="+mn-ea"/>
                <a:cs typeface="+mn-cs"/>
              </a:rPr>
              <a:t>.</a:t>
            </a:r>
            <a:r>
              <a:rPr lang="en-US" sz="1200" b="0" i="0" u="none" strike="noStrike" kern="1200" baseline="30000">
                <a:solidFill>
                  <a:schemeClr val="tx1"/>
                </a:solidFill>
                <a:effectLst/>
                <a:latin typeface="+mn-lt"/>
                <a:ea typeface="+mn-ea"/>
                <a:cs typeface="+mn-cs"/>
                <a:hlinkClick r:id="rId11"/>
              </a:rPr>
              <a:t>[7]</a:t>
            </a:r>
            <a:r>
              <a:rPr lang="en-US" sz="1200" b="0" i="0" u="none" strike="noStrike" kern="1200" baseline="30000">
                <a:solidFill>
                  <a:schemeClr val="tx1"/>
                </a:solidFill>
                <a:effectLst/>
                <a:latin typeface="+mn-lt"/>
                <a:ea typeface="+mn-ea"/>
                <a:cs typeface="+mn-cs"/>
                <a:hlinkClick r:id="rId12"/>
              </a:rPr>
              <a:t>[8]</a:t>
            </a:r>
            <a:r>
              <a:rPr lang="en-US" sz="1200" b="0" i="0" kern="1200">
                <a:solidFill>
                  <a:schemeClr val="tx1"/>
                </a:solidFill>
                <a:effectLst/>
                <a:latin typeface="+mn-lt"/>
                <a:ea typeface="+mn-ea"/>
                <a:cs typeface="+mn-cs"/>
              </a:rPr>
              <a:t> The first machines were introduced on 1 March 1973,</a:t>
            </a:r>
            <a:r>
              <a:rPr lang="en-US" sz="1200" b="0" i="0" u="none" strike="noStrike" kern="1200" baseline="30000">
                <a:solidFill>
                  <a:schemeClr val="tx1"/>
                </a:solidFill>
                <a:effectLst/>
                <a:latin typeface="+mn-lt"/>
                <a:ea typeface="+mn-ea"/>
                <a:cs typeface="+mn-cs"/>
                <a:hlinkClick r:id="rId13"/>
              </a:rPr>
              <a:t>[9]</a:t>
            </a:r>
            <a:r>
              <a:rPr lang="en-US" sz="1200" b="0" i="0" kern="120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8</a:t>
            </a:fld>
            <a:endParaRPr lang="en-IN"/>
          </a:p>
        </p:txBody>
      </p:sp>
    </p:spTree>
    <p:extLst>
      <p:ext uri="{BB962C8B-B14F-4D97-AF65-F5344CB8AC3E}">
        <p14:creationId xmlns:p14="http://schemas.microsoft.com/office/powerpoint/2010/main" val="449002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David Cannon Evans</a:t>
            </a:r>
            <a:r>
              <a:rPr lang="en-US" sz="1200" b="0" i="0" kern="1200">
                <a:solidFill>
                  <a:schemeClr val="tx1"/>
                </a:solidFill>
                <a:effectLst/>
                <a:latin typeface="+mn-lt"/>
                <a:ea typeface="+mn-ea"/>
                <a:cs typeface="+mn-cs"/>
              </a:rPr>
              <a:t> (February 24, 1924 – October 3, 1998) was the founder of the </a:t>
            </a:r>
            <a:r>
              <a:rPr lang="en-US" sz="1200" b="0" i="0" u="none" strike="noStrike" kern="1200">
                <a:solidFill>
                  <a:schemeClr val="tx1"/>
                </a:solidFill>
                <a:effectLst/>
                <a:latin typeface="+mn-lt"/>
                <a:ea typeface="+mn-ea"/>
                <a:cs typeface="+mn-cs"/>
                <a:hlinkClick r:id="rId3" tooltip="Computer science"/>
              </a:rPr>
              <a:t>computer science</a:t>
            </a:r>
            <a:r>
              <a:rPr lang="en-US" sz="1200" b="0" i="0" kern="1200">
                <a:solidFill>
                  <a:schemeClr val="tx1"/>
                </a:solidFill>
                <a:effectLst/>
                <a:latin typeface="+mn-lt"/>
                <a:ea typeface="+mn-ea"/>
                <a:cs typeface="+mn-cs"/>
              </a:rPr>
              <a:t> department at the </a:t>
            </a:r>
            <a:r>
              <a:rPr lang="en-US" sz="1200" b="0" i="0" u="none" strike="noStrike" kern="1200">
                <a:solidFill>
                  <a:schemeClr val="tx1"/>
                </a:solidFill>
                <a:effectLst/>
                <a:latin typeface="+mn-lt"/>
                <a:ea typeface="+mn-ea"/>
                <a:cs typeface="+mn-cs"/>
                <a:hlinkClick r:id="rId4" tooltip="University of Utah"/>
              </a:rPr>
              <a:t>University of Utah</a:t>
            </a:r>
            <a:r>
              <a:rPr lang="en-US" sz="1200" b="0" i="0" kern="1200">
                <a:solidFill>
                  <a:schemeClr val="tx1"/>
                </a:solidFill>
                <a:effectLst/>
                <a:latin typeface="+mn-lt"/>
                <a:ea typeface="+mn-ea"/>
                <a:cs typeface="+mn-cs"/>
              </a:rPr>
              <a:t> and co-founder (with </a:t>
            </a:r>
            <a:r>
              <a:rPr lang="en-US" sz="1200" b="0" i="0" u="none" strike="noStrike" kern="1200">
                <a:solidFill>
                  <a:schemeClr val="tx1"/>
                </a:solidFill>
                <a:effectLst/>
                <a:latin typeface="+mn-lt"/>
                <a:ea typeface="+mn-ea"/>
                <a:cs typeface="+mn-cs"/>
                <a:hlinkClick r:id="rId5" tooltip="Ivan Sutherland"/>
              </a:rPr>
              <a:t>Ivan Sutherland</a:t>
            </a:r>
            <a:r>
              <a:rPr lang="en-US" sz="1200" b="0" i="0" kern="1200">
                <a:solidFill>
                  <a:schemeClr val="tx1"/>
                </a:solidFill>
                <a:effectLst/>
                <a:latin typeface="+mn-lt"/>
                <a:ea typeface="+mn-ea"/>
                <a:cs typeface="+mn-cs"/>
              </a:rPr>
              <a:t>) of </a:t>
            </a:r>
            <a:r>
              <a:rPr lang="en-US" sz="1200" b="0" i="0" u="none" strike="noStrike" kern="1200">
                <a:solidFill>
                  <a:schemeClr val="tx1"/>
                </a:solidFill>
                <a:effectLst/>
                <a:latin typeface="+mn-lt"/>
                <a:ea typeface="+mn-ea"/>
                <a:cs typeface="+mn-cs"/>
                <a:hlinkClick r:id="rId6" tooltip="Evans &amp; Sutherland"/>
              </a:rPr>
              <a:t>Evans &amp; Sutherland</a:t>
            </a:r>
            <a:r>
              <a:rPr lang="en-US" sz="1200" b="0" i="0" kern="1200">
                <a:solidFill>
                  <a:schemeClr val="tx1"/>
                </a:solidFill>
                <a:effectLst/>
                <a:latin typeface="+mn-lt"/>
                <a:ea typeface="+mn-ea"/>
                <a:cs typeface="+mn-cs"/>
              </a:rPr>
              <a:t>, a computer firm which is known as a pioneer in the domain of </a:t>
            </a:r>
            <a:r>
              <a:rPr lang="en-US" sz="1200" b="0" i="0" u="none" strike="noStrike" kern="1200">
                <a:solidFill>
                  <a:schemeClr val="tx1"/>
                </a:solidFill>
                <a:effectLst/>
                <a:latin typeface="+mn-lt"/>
                <a:ea typeface="+mn-ea"/>
                <a:cs typeface="+mn-cs"/>
                <a:hlinkClick r:id="rId7" tooltip="Computer-generated imagery"/>
              </a:rPr>
              <a:t>computer-generated imagery</a:t>
            </a:r>
            <a:endParaRPr lang="en-US" sz="1200" b="0" i="0" u="none" strike="noStrike"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Xerox Alto</a:t>
            </a:r>
            <a:r>
              <a:rPr lang="en-US" sz="1200" b="0" i="0" kern="1200">
                <a:solidFill>
                  <a:schemeClr val="tx1"/>
                </a:solidFill>
                <a:effectLst/>
                <a:latin typeface="+mn-lt"/>
                <a:ea typeface="+mn-ea"/>
                <a:cs typeface="+mn-cs"/>
              </a:rPr>
              <a:t> is the first computer designed from its inception to support an </a:t>
            </a:r>
            <a:r>
              <a:rPr lang="en-US" sz="1200" b="0" i="0" u="none" strike="noStrike" kern="1200">
                <a:solidFill>
                  <a:schemeClr val="tx1"/>
                </a:solidFill>
                <a:effectLst/>
                <a:latin typeface="+mn-lt"/>
                <a:ea typeface="+mn-ea"/>
                <a:cs typeface="+mn-cs"/>
                <a:hlinkClick r:id="rId8" tooltip="Operating system"/>
              </a:rPr>
              <a:t>operating system</a:t>
            </a:r>
            <a:r>
              <a:rPr lang="en-US" sz="1200" b="0" i="0" kern="1200">
                <a:solidFill>
                  <a:schemeClr val="tx1"/>
                </a:solidFill>
                <a:effectLst/>
                <a:latin typeface="+mn-lt"/>
                <a:ea typeface="+mn-ea"/>
                <a:cs typeface="+mn-cs"/>
              </a:rPr>
              <a:t> based on a </a:t>
            </a:r>
            <a:r>
              <a:rPr lang="en-US" sz="1200" b="0" i="0" u="none" strike="noStrike" kern="1200">
                <a:solidFill>
                  <a:schemeClr val="tx1"/>
                </a:solidFill>
                <a:effectLst/>
                <a:latin typeface="+mn-lt"/>
                <a:ea typeface="+mn-ea"/>
                <a:cs typeface="+mn-cs"/>
                <a:hlinkClick r:id="rId9" tooltip="Graphical user interface"/>
              </a:rPr>
              <a:t>graphical user interface</a:t>
            </a:r>
            <a:r>
              <a:rPr lang="en-US" sz="1200" b="0" i="0" kern="1200">
                <a:solidFill>
                  <a:schemeClr val="tx1"/>
                </a:solidFill>
                <a:effectLst/>
                <a:latin typeface="+mn-lt"/>
                <a:ea typeface="+mn-ea"/>
                <a:cs typeface="+mn-cs"/>
              </a:rPr>
              <a:t> (GUI), later using the </a:t>
            </a:r>
            <a:r>
              <a:rPr lang="en-US" sz="1200" b="0" i="0" u="none" strike="noStrike" kern="1200">
                <a:solidFill>
                  <a:schemeClr val="tx1"/>
                </a:solidFill>
                <a:effectLst/>
                <a:latin typeface="+mn-lt"/>
                <a:ea typeface="+mn-ea"/>
                <a:cs typeface="+mn-cs"/>
                <a:hlinkClick r:id="rId10" tooltip="Desktop metaphor"/>
              </a:rPr>
              <a:t>desktop metaphor</a:t>
            </a:r>
            <a:r>
              <a:rPr lang="en-US" sz="1200" b="0" i="0" kern="1200">
                <a:solidFill>
                  <a:schemeClr val="tx1"/>
                </a:solidFill>
                <a:effectLst/>
                <a:latin typeface="+mn-lt"/>
                <a:ea typeface="+mn-ea"/>
                <a:cs typeface="+mn-cs"/>
              </a:rPr>
              <a:t>.</a:t>
            </a:r>
            <a:r>
              <a:rPr lang="en-US" sz="1200" b="0" i="0" u="none" strike="noStrike" kern="1200" baseline="30000">
                <a:solidFill>
                  <a:schemeClr val="tx1"/>
                </a:solidFill>
                <a:effectLst/>
                <a:latin typeface="+mn-lt"/>
                <a:ea typeface="+mn-ea"/>
                <a:cs typeface="+mn-cs"/>
                <a:hlinkClick r:id="rId11"/>
              </a:rPr>
              <a:t>[7]</a:t>
            </a:r>
            <a:r>
              <a:rPr lang="en-US" sz="1200" b="0" i="0" u="none" strike="noStrike" kern="1200" baseline="30000">
                <a:solidFill>
                  <a:schemeClr val="tx1"/>
                </a:solidFill>
                <a:effectLst/>
                <a:latin typeface="+mn-lt"/>
                <a:ea typeface="+mn-ea"/>
                <a:cs typeface="+mn-cs"/>
                <a:hlinkClick r:id="rId12"/>
              </a:rPr>
              <a:t>[8]</a:t>
            </a:r>
            <a:r>
              <a:rPr lang="en-US" sz="1200" b="0" i="0" kern="1200">
                <a:solidFill>
                  <a:schemeClr val="tx1"/>
                </a:solidFill>
                <a:effectLst/>
                <a:latin typeface="+mn-lt"/>
                <a:ea typeface="+mn-ea"/>
                <a:cs typeface="+mn-cs"/>
              </a:rPr>
              <a:t> The first machines were introduced on 1 March 1973,</a:t>
            </a:r>
            <a:r>
              <a:rPr lang="en-US" sz="1200" b="0" i="0" u="none" strike="noStrike" kern="1200" baseline="30000">
                <a:solidFill>
                  <a:schemeClr val="tx1"/>
                </a:solidFill>
                <a:effectLst/>
                <a:latin typeface="+mn-lt"/>
                <a:ea typeface="+mn-ea"/>
                <a:cs typeface="+mn-cs"/>
                <a:hlinkClick r:id="rId13"/>
              </a:rPr>
              <a:t>[9]</a:t>
            </a:r>
            <a:r>
              <a:rPr lang="en-US" sz="1200" b="0" i="0" kern="120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9</a:t>
            </a:fld>
            <a:endParaRPr lang="en-IN"/>
          </a:p>
        </p:txBody>
      </p:sp>
    </p:spTree>
    <p:extLst>
      <p:ext uri="{BB962C8B-B14F-4D97-AF65-F5344CB8AC3E}">
        <p14:creationId xmlns:p14="http://schemas.microsoft.com/office/powerpoint/2010/main" val="1806180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31451C-30B6-40BD-B6A0-6D48297F74FA}" type="datetimeFigureOut">
              <a:rPr lang="en-US" smtClean="0"/>
              <a:t>03/05/2019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3726135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31451C-30B6-40BD-B6A0-6D48297F74FA}" type="datetimeFigureOut">
              <a:rPr lang="en-US" smtClean="0"/>
              <a:t>03/05/2019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3543879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31451C-30B6-40BD-B6A0-6D48297F74FA}" type="datetimeFigureOut">
              <a:rPr lang="en-US" smtClean="0"/>
              <a:t>03/05/2019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27D14B-22BD-49DC-BF5E-EEAE4B906E4B}"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92776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B31451C-30B6-40BD-B6A0-6D48297F74FA}" type="datetimeFigureOut">
              <a:rPr lang="en-US" smtClean="0"/>
              <a:t>03/05/2019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2259524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B31451C-30B6-40BD-B6A0-6D48297F74FA}" type="datetimeFigureOut">
              <a:rPr lang="en-US" smtClean="0"/>
              <a:t>03/05/2019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27D14B-22BD-49DC-BF5E-EEAE4B906E4B}"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41584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B31451C-30B6-40BD-B6A0-6D48297F74FA}" type="datetimeFigureOut">
              <a:rPr lang="en-US" smtClean="0"/>
              <a:t>03/05/2019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31139498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31451C-30B6-40BD-B6A0-6D48297F74FA}" type="datetimeFigureOut">
              <a:rPr lang="en-US" smtClean="0"/>
              <a:t>03/05/2019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21225706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31451C-30B6-40BD-B6A0-6D48297F74FA}" type="datetimeFigureOut">
              <a:rPr lang="en-US" smtClean="0"/>
              <a:t>03/05/2019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4173655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31451C-30B6-40BD-B6A0-6D48297F74FA}" type="datetimeFigureOut">
              <a:rPr lang="en-US" smtClean="0"/>
              <a:t>03/05/2019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3980943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31451C-30B6-40BD-B6A0-6D48297F74FA}" type="datetimeFigureOut">
              <a:rPr lang="en-US" smtClean="0"/>
              <a:t>03/05/2019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1070235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31451C-30B6-40BD-B6A0-6D48297F74FA}" type="datetimeFigureOut">
              <a:rPr lang="en-US" smtClean="0"/>
              <a:t>03/05/2019</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3199779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31451C-30B6-40BD-B6A0-6D48297F74FA}" type="datetimeFigureOut">
              <a:rPr lang="en-US" smtClean="0"/>
              <a:t>03/05/2019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3709875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31451C-30B6-40BD-B6A0-6D48297F74FA}" type="datetimeFigureOut">
              <a:rPr lang="en-US" smtClean="0"/>
              <a:t>03/05/2019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2205972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31451C-30B6-40BD-B6A0-6D48297F74FA}" type="datetimeFigureOut">
              <a:rPr lang="en-US" smtClean="0"/>
              <a:t>03/05/2019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2208439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31451C-30B6-40BD-B6A0-6D48297F74FA}" type="datetimeFigureOut">
              <a:rPr lang="en-US" smtClean="0"/>
              <a:t>03/05/2019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2748068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31451C-30B6-40BD-B6A0-6D48297F74FA}" type="datetimeFigureOut">
              <a:rPr lang="en-US" smtClean="0"/>
              <a:t>03/05/2019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150334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B31451C-30B6-40BD-B6A0-6D48297F74FA}" type="datetimeFigureOut">
              <a:rPr lang="en-US" smtClean="0"/>
              <a:t>03/05/2019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127D14B-22BD-49DC-BF5E-EEAE4B906E4B}" type="slidenum">
              <a:rPr lang="en-US" smtClean="0"/>
              <a:t>‹#›</a:t>
            </a:fld>
            <a:endParaRPr lang="en-US"/>
          </a:p>
        </p:txBody>
      </p:sp>
    </p:spTree>
    <p:extLst>
      <p:ext uri="{BB962C8B-B14F-4D97-AF65-F5344CB8AC3E}">
        <p14:creationId xmlns:p14="http://schemas.microsoft.com/office/powerpoint/2010/main" val="222960598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00.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7.tmp"/></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8.tmp"/></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9.tmp"/></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4.png"/><Relationship Id="rId7"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large building&#10;&#10;Description generated with very high confidence">
            <a:extLst>
              <a:ext uri="{FF2B5EF4-FFF2-40B4-BE49-F238E27FC236}">
                <a16:creationId xmlns:a16="http://schemas.microsoft.com/office/drawing/2014/main" id="{323B7FFA-9E6B-4659-AD05-8B426C7F3246}"/>
              </a:ext>
            </a:extLst>
          </p:cNvPr>
          <p:cNvPicPr>
            <a:picLocks noChangeAspect="1"/>
          </p:cNvPicPr>
          <p:nvPr/>
        </p:nvPicPr>
        <p:blipFill rotWithShape="1">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p:blipFill>
        <p:spPr>
          <a:xfrm>
            <a:off x="20" y="10"/>
            <a:ext cx="12191980" cy="6857990"/>
          </a:xfrm>
          <a:prstGeom prst="rect">
            <a:avLst/>
          </a:prstGeom>
          <a:solidFill>
            <a:srgbClr val="DDDDDD"/>
          </a:solidFill>
        </p:spPr>
      </p:pic>
      <p:sp>
        <p:nvSpPr>
          <p:cNvPr id="3" name="Rectangle 2">
            <a:extLst>
              <a:ext uri="{FF2B5EF4-FFF2-40B4-BE49-F238E27FC236}">
                <a16:creationId xmlns:a16="http://schemas.microsoft.com/office/drawing/2014/main" id="{3F080268-C420-4009-9A1C-C76A1F9CC2D3}"/>
              </a:ext>
            </a:extLst>
          </p:cNvPr>
          <p:cNvSpPr/>
          <p:nvPr/>
        </p:nvSpPr>
        <p:spPr>
          <a:xfrm>
            <a:off x="20" y="2476500"/>
            <a:ext cx="12191980" cy="1955800"/>
          </a:xfrm>
          <a:prstGeom prst="rect">
            <a:avLst/>
          </a:prstGeom>
          <a:solidFill>
            <a:srgbClr val="29A8AB">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609B26BC-D3CF-461E-ABC6-B1651DED2787}"/>
              </a:ext>
            </a:extLst>
          </p:cNvPr>
          <p:cNvSpPr/>
          <p:nvPr/>
        </p:nvSpPr>
        <p:spPr>
          <a:xfrm>
            <a:off x="0" y="1263995"/>
            <a:ext cx="12191980" cy="852976"/>
          </a:xfrm>
          <a:prstGeom prst="rect">
            <a:avLst/>
          </a:prstGeom>
          <a:solidFill>
            <a:srgbClr val="DDDDDD">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a:solidFill>
                  <a:schemeClr val="tx1"/>
                </a:solidFill>
                <a:latin typeface="Arial" panose="020B0604020202020204" pitchFamily="34" charset="0"/>
                <a:cs typeface="Arial" panose="020B0604020202020204" pitchFamily="34" charset="0"/>
              </a:rPr>
              <a:t>CHƯƠNG 5: PHÉP CHIẾU – PROJECTION</a:t>
            </a:r>
            <a:endParaRPr lang="en-IN" sz="2000" dirty="0">
              <a:solidFill>
                <a:schemeClr val="tx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3E9A8753-7934-45AC-BAB4-1042B5604D54}"/>
              </a:ext>
            </a:extLst>
          </p:cNvPr>
          <p:cNvSpPr txBox="1"/>
          <p:nvPr/>
        </p:nvSpPr>
        <p:spPr>
          <a:xfrm>
            <a:off x="2515564" y="2785239"/>
            <a:ext cx="6730584" cy="1287532"/>
          </a:xfrm>
          <a:prstGeom prst="rect">
            <a:avLst/>
          </a:prstGeom>
          <a:noFill/>
        </p:spPr>
        <p:txBody>
          <a:bodyPr wrap="square" rtlCol="0">
            <a:spAutoFit/>
          </a:bodyPr>
          <a:lstStyle/>
          <a:p>
            <a:pPr algn="ctr">
              <a:lnSpc>
                <a:spcPct val="150000"/>
              </a:lnSpc>
            </a:pPr>
            <a:r>
              <a:rPr lang="en-IN">
                <a:solidFill>
                  <a:schemeClr val="bg1"/>
                </a:solidFill>
                <a:latin typeface="Arial" panose="020B0604020202020204" pitchFamily="34" charset="0"/>
                <a:cs typeface="Arial" panose="020B0604020202020204" pitchFamily="34" charset="0"/>
              </a:rPr>
              <a:t>ĐOÀN VŨ THỊNH</a:t>
            </a:r>
          </a:p>
          <a:p>
            <a:pPr algn="ctr">
              <a:lnSpc>
                <a:spcPct val="150000"/>
              </a:lnSpc>
            </a:pPr>
            <a:r>
              <a:rPr lang="en-IN">
                <a:solidFill>
                  <a:schemeClr val="bg1"/>
                </a:solidFill>
                <a:latin typeface="Arial" panose="020B0604020202020204" pitchFamily="34" charset="0"/>
                <a:cs typeface="Arial" panose="020B0604020202020204" pitchFamily="34" charset="0"/>
              </a:rPr>
              <a:t>BỘ MÔN KỸ THUẬT PHẦN MỀM</a:t>
            </a:r>
          </a:p>
          <a:p>
            <a:pPr algn="ctr">
              <a:lnSpc>
                <a:spcPct val="150000"/>
              </a:lnSpc>
            </a:pPr>
            <a:r>
              <a:rPr lang="en-IN">
                <a:solidFill>
                  <a:schemeClr val="bg1"/>
                </a:solidFill>
                <a:latin typeface="Arial" panose="020B0604020202020204" pitchFamily="34" charset="0"/>
                <a:cs typeface="Arial" panose="020B0604020202020204" pitchFamily="34" charset="0"/>
              </a:rPr>
              <a:t>KHOA CÔNG NGHỆ THÔNG TIN</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9253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96379" y="504589"/>
            <a:ext cx="4569521"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a:t>
            </a:r>
            <a:endParaRPr lang="en-US" sz="2400" b="1">
              <a:latin typeface="Arial" panose="020B0604020202020204" pitchFamily="34" charset="0"/>
              <a:cs typeface="Arial" panose="020B0604020202020204" pitchFamily="34" charset="0"/>
            </a:endParaRPr>
          </a:p>
        </p:txBody>
      </p:sp>
      <p:sp>
        <p:nvSpPr>
          <p:cNvPr id="3" name="Rectangle 2"/>
          <p:cNvSpPr/>
          <p:nvPr/>
        </p:nvSpPr>
        <p:spPr>
          <a:xfrm>
            <a:off x="1676400" y="1097527"/>
            <a:ext cx="9779000" cy="496996"/>
          </a:xfrm>
          <a:prstGeom prst="rect">
            <a:avLst/>
          </a:prstGeom>
        </p:spPr>
        <p:txBody>
          <a:bodyPr wrap="square">
            <a:spAutoFit/>
          </a:bodyPr>
          <a:lstStyle/>
          <a:p>
            <a:pPr marL="342900" indent="-342900">
              <a:lnSpc>
                <a:spcPct val="150000"/>
              </a:lnSpc>
              <a:buFont typeface="Wingdings" panose="05000000000000000000" pitchFamily="2" charset="2"/>
              <a:buChar char="q"/>
            </a:pPr>
            <a:endParaRPr lang="en-US" sz="2000">
              <a:latin typeface="Arial" panose="020B0604020202020204" pitchFamily="34" charset="0"/>
              <a:cs typeface="Arial" panose="020B0604020202020204" pitchFamily="34" charset="0"/>
            </a:endParaRPr>
          </a:p>
        </p:txBody>
      </p:sp>
      <p:sp>
        <p:nvSpPr>
          <p:cNvPr id="5" name="Rectangle 4"/>
          <p:cNvSpPr/>
          <p:nvPr/>
        </p:nvSpPr>
        <p:spPr>
          <a:xfrm>
            <a:off x="1676400" y="1594523"/>
            <a:ext cx="5987505" cy="2805320"/>
          </a:xfrm>
          <a:prstGeom prst="rect">
            <a:avLst/>
          </a:prstGeom>
        </p:spPr>
        <p:txBody>
          <a:bodyPr wrap="square">
            <a:spAutoFit/>
          </a:bodyPr>
          <a:lstStyle/>
          <a:p>
            <a:pPr marL="342900" indent="-342900">
              <a:lnSpc>
                <a:spcPct val="150000"/>
              </a:lnSpc>
              <a:buFont typeface="Wingdings" panose="05000000000000000000" pitchFamily="2" charset="2"/>
              <a:buChar char="q"/>
            </a:pPr>
            <a:r>
              <a:rPr lang="vi-VN" sz="2000">
                <a:latin typeface="Arial" panose="020B0604020202020204" pitchFamily="34" charset="0"/>
                <a:cs typeface="Arial" panose="020B0604020202020204" pitchFamily="34" charset="0"/>
              </a:rPr>
              <a:t>Chúng ta có thể </a:t>
            </a:r>
            <a:r>
              <a:rPr lang="en-US" sz="2000">
                <a:latin typeface="Arial" panose="020B0604020202020204" pitchFamily="34" charset="0"/>
                <a:cs typeface="Arial" panose="020B0604020202020204" pitchFamily="34" charset="0"/>
              </a:rPr>
              <a:t>định nghĩa </a:t>
            </a:r>
            <a:r>
              <a:rPr lang="vi-VN" sz="2000">
                <a:latin typeface="Arial" panose="020B0604020202020204" pitchFamily="34" charset="0"/>
                <a:cs typeface="Arial" panose="020B0604020202020204" pitchFamily="34" charset="0"/>
              </a:rPr>
              <a:t>một phép chiếu song song với một vectơ chiếu xác định độ lệch cho các đường chiếu. Khi hình chiếu vuông góc với mặt phẳng khung nhìn, chúng ta có hình chiếu song song trực giao.</a:t>
            </a:r>
            <a:r>
              <a:rPr lang="en-US" sz="2000">
                <a:latin typeface="Arial" panose="020B0604020202020204" pitchFamily="34" charset="0"/>
                <a:cs typeface="Arial" panose="020B0604020202020204" pitchFamily="34" charset="0"/>
              </a:rPr>
              <a:t> </a:t>
            </a:r>
          </a:p>
          <a:p>
            <a:pPr marL="342900" indent="-342900">
              <a:lnSpc>
                <a:spcPct val="150000"/>
              </a:lnSpc>
              <a:buFont typeface="Wingdings" panose="05000000000000000000" pitchFamily="2" charset="2"/>
              <a:buChar char="q"/>
            </a:pPr>
            <a:r>
              <a:rPr lang="en-US" sz="2000">
                <a:latin typeface="Arial" panose="020B0604020202020204" pitchFamily="34" charset="0"/>
                <a:cs typeface="Arial" panose="020B0604020202020204" pitchFamily="34" charset="0"/>
              </a:rPr>
              <a:t>Ng</a:t>
            </a:r>
            <a:r>
              <a:rPr lang="vi-VN" sz="2000">
                <a:latin typeface="Arial" panose="020B0604020202020204" pitchFamily="34" charset="0"/>
                <a:cs typeface="Arial" panose="020B0604020202020204" pitchFamily="34" charset="0"/>
              </a:rPr>
              <a:t>ư</a:t>
            </a:r>
            <a:r>
              <a:rPr lang="en-US" sz="2000">
                <a:latin typeface="Arial" panose="020B0604020202020204" pitchFamily="34" charset="0"/>
                <a:cs typeface="Arial" panose="020B0604020202020204" pitchFamily="34" charset="0"/>
              </a:rPr>
              <a:t>ợc lại, ta có phép chiếu xiên</a:t>
            </a:r>
          </a:p>
        </p:txBody>
      </p:sp>
      <p:pic>
        <p:nvPicPr>
          <p:cNvPr id="9" name="Picture 8">
            <a:extLst>
              <a:ext uri="{FF2B5EF4-FFF2-40B4-BE49-F238E27FC236}">
                <a16:creationId xmlns:a16="http://schemas.microsoft.com/office/drawing/2014/main" id="{F8844774-842C-49BF-B1EC-1647F07329B1}"/>
              </a:ext>
            </a:extLst>
          </p:cNvPr>
          <p:cNvPicPr>
            <a:picLocks noChangeAspect="1"/>
          </p:cNvPicPr>
          <p:nvPr/>
        </p:nvPicPr>
        <p:blipFill>
          <a:blip r:embed="rId3"/>
          <a:stretch>
            <a:fillRect/>
          </a:stretch>
        </p:blipFill>
        <p:spPr>
          <a:xfrm>
            <a:off x="8584663" y="1346025"/>
            <a:ext cx="2965710" cy="1856236"/>
          </a:xfrm>
          <a:prstGeom prst="rect">
            <a:avLst/>
          </a:prstGeom>
        </p:spPr>
      </p:pic>
      <p:pic>
        <p:nvPicPr>
          <p:cNvPr id="4" name="Picture 3">
            <a:extLst>
              <a:ext uri="{FF2B5EF4-FFF2-40B4-BE49-F238E27FC236}">
                <a16:creationId xmlns:a16="http://schemas.microsoft.com/office/drawing/2014/main" id="{A2417389-FA98-41AB-83AA-DE588C74C3EF}"/>
              </a:ext>
            </a:extLst>
          </p:cNvPr>
          <p:cNvPicPr>
            <a:picLocks noChangeAspect="1"/>
          </p:cNvPicPr>
          <p:nvPr/>
        </p:nvPicPr>
        <p:blipFill>
          <a:blip r:embed="rId4"/>
          <a:stretch>
            <a:fillRect/>
          </a:stretch>
        </p:blipFill>
        <p:spPr>
          <a:xfrm>
            <a:off x="7207882" y="3655740"/>
            <a:ext cx="4247518" cy="2610519"/>
          </a:xfrm>
          <a:prstGeom prst="rect">
            <a:avLst/>
          </a:prstGeom>
        </p:spPr>
      </p:pic>
    </p:spTree>
    <p:extLst>
      <p:ext uri="{BB962C8B-B14F-4D97-AF65-F5344CB8AC3E}">
        <p14:creationId xmlns:p14="http://schemas.microsoft.com/office/powerpoint/2010/main" val="3456050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96379" y="504589"/>
            <a:ext cx="4569521"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a:t>
            </a:r>
            <a:endParaRPr lang="en-US" sz="2400" b="1">
              <a:latin typeface="Arial" panose="020B0604020202020204" pitchFamily="34" charset="0"/>
              <a:cs typeface="Arial" panose="020B0604020202020204" pitchFamily="34" charset="0"/>
            </a:endParaRPr>
          </a:p>
        </p:txBody>
      </p:sp>
      <p:sp>
        <p:nvSpPr>
          <p:cNvPr id="3" name="Rectangle 2"/>
          <p:cNvSpPr/>
          <p:nvPr/>
        </p:nvSpPr>
        <p:spPr>
          <a:xfrm>
            <a:off x="1676400" y="1097527"/>
            <a:ext cx="9779000" cy="496996"/>
          </a:xfrm>
          <a:prstGeom prst="rect">
            <a:avLst/>
          </a:prstGeom>
        </p:spPr>
        <p:txBody>
          <a:bodyPr wrap="square">
            <a:spAutoFit/>
          </a:bodyPr>
          <a:lstStyle/>
          <a:p>
            <a:pPr marL="342900" indent="-342900">
              <a:lnSpc>
                <a:spcPct val="150000"/>
              </a:lnSpc>
              <a:buFont typeface="Wingdings" panose="05000000000000000000" pitchFamily="2" charset="2"/>
              <a:buChar char="q"/>
            </a:pPr>
            <a:endParaRPr lang="en-US" sz="2000">
              <a:latin typeface="Arial" panose="020B0604020202020204" pitchFamily="34" charset="0"/>
              <a:cs typeface="Arial" panose="020B0604020202020204" pitchFamily="34" charset="0"/>
            </a:endParaRPr>
          </a:p>
        </p:txBody>
      </p:sp>
      <p:sp>
        <p:nvSpPr>
          <p:cNvPr id="5" name="Rectangle 4"/>
          <p:cNvSpPr/>
          <p:nvPr/>
        </p:nvSpPr>
        <p:spPr>
          <a:xfrm>
            <a:off x="1928586" y="1097527"/>
            <a:ext cx="5517243" cy="3266985"/>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sz="2000" b="1">
                <a:latin typeface="Arial" panose="020B0604020202020204" pitchFamily="34" charset="0"/>
                <a:cs typeface="Arial" panose="020B0604020202020204" pitchFamily="34" charset="0"/>
              </a:rPr>
              <a:t>5.3.1. </a:t>
            </a:r>
            <a:r>
              <a:rPr lang="vi-VN" sz="2000" b="1">
                <a:latin typeface="Arial" panose="020B0604020202020204" pitchFamily="34" charset="0"/>
                <a:cs typeface="Arial" panose="020B0604020202020204" pitchFamily="34" charset="0"/>
              </a:rPr>
              <a:t>Phép chiếu trực giao</a:t>
            </a:r>
            <a:r>
              <a:rPr lang="en-US" sz="2000">
                <a:latin typeface="Arial" panose="020B0604020202020204" pitchFamily="34" charset="0"/>
                <a:cs typeface="Arial" panose="020B0604020202020204" pitchFamily="34" charset="0"/>
              </a:rPr>
              <a:t> </a:t>
            </a:r>
            <a:r>
              <a:rPr lang="vi-VN" sz="2000">
                <a:latin typeface="Arial" panose="020B0604020202020204" pitchFamily="34" charset="0"/>
                <a:cs typeface="Arial" panose="020B0604020202020204" pitchFamily="34" charset="0"/>
              </a:rPr>
              <a:t>(Orthographic projection) là phép</a:t>
            </a:r>
            <a:r>
              <a:rPr lang="en-US" sz="2000">
                <a:latin typeface="Arial" panose="020B0604020202020204" pitchFamily="34" charset="0"/>
                <a:cs typeface="Arial" panose="020B0604020202020204" pitchFamily="34" charset="0"/>
              </a:rPr>
              <a:t> </a:t>
            </a:r>
            <a:r>
              <a:rPr lang="vi-VN" sz="2000">
                <a:latin typeface="Arial" panose="020B0604020202020204" pitchFamily="34" charset="0"/>
                <a:cs typeface="Arial" panose="020B0604020202020204" pitchFamily="34" charset="0"/>
              </a:rPr>
              <a:t>chiếu song song và tia chiếu</a:t>
            </a:r>
            <a:r>
              <a:rPr lang="en-US" sz="2000">
                <a:latin typeface="Arial" panose="020B0604020202020204" pitchFamily="34" charset="0"/>
                <a:cs typeface="Arial" panose="020B0604020202020204" pitchFamily="34" charset="0"/>
              </a:rPr>
              <a:t> </a:t>
            </a:r>
            <a:r>
              <a:rPr lang="vi-VN" sz="2000">
                <a:latin typeface="Arial" panose="020B0604020202020204" pitchFamily="34" charset="0"/>
                <a:cs typeface="Arial" panose="020B0604020202020204" pitchFamily="34" charset="0"/>
              </a:rPr>
              <a:t>vuông góc với mặt phẳng chiếu</a:t>
            </a:r>
            <a:r>
              <a:rPr lang="en-US" sz="2000">
                <a:latin typeface="Arial" panose="020B0604020202020204" pitchFamily="34" charset="0"/>
                <a:cs typeface="Arial" panose="020B0604020202020204" pitchFamily="34" charset="0"/>
              </a:rPr>
              <a:t> </a:t>
            </a:r>
            <a:r>
              <a:rPr lang="vi-VN" sz="2000">
                <a:latin typeface="Arial" panose="020B0604020202020204" pitchFamily="34" charset="0"/>
                <a:cs typeface="Arial" panose="020B0604020202020204" pitchFamily="34" charset="0"/>
              </a:rPr>
              <a:t>thường dùng mặt phẳng z=0</a:t>
            </a:r>
            <a:endParaRPr lang="en-US" sz="2000">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q"/>
            </a:pPr>
            <a:endParaRPr lang="en-US" sz="2000">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q"/>
            </a:pPr>
            <a:r>
              <a:rPr lang="vi-VN" sz="2000">
                <a:latin typeface="Arial" panose="020B0604020202020204" pitchFamily="34" charset="0"/>
                <a:cs typeface="Arial" panose="020B0604020202020204" pitchFamily="34" charset="0"/>
              </a:rPr>
              <a:t>Ứng với mỗi mặt phẳng chiếu ta</a:t>
            </a:r>
            <a:r>
              <a:rPr lang="en-US" sz="2000">
                <a:latin typeface="Arial" panose="020B0604020202020204" pitchFamily="34" charset="0"/>
                <a:cs typeface="Arial" panose="020B0604020202020204" pitchFamily="34" charset="0"/>
              </a:rPr>
              <a:t> </a:t>
            </a:r>
            <a:r>
              <a:rPr lang="vi-VN" sz="2000">
                <a:latin typeface="Arial" panose="020B0604020202020204" pitchFamily="34" charset="0"/>
                <a:cs typeface="Arial" panose="020B0604020202020204" pitchFamily="34" charset="0"/>
              </a:rPr>
              <a:t>có 1 ma trận chiếu tương ứng</a:t>
            </a:r>
            <a:endParaRPr lang="en-US" sz="200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E630CC0E-4379-4F37-B5A3-AB82E88678FA}"/>
                  </a:ext>
                </a:extLst>
              </p:cNvPr>
              <p:cNvSpPr/>
              <p:nvPr/>
            </p:nvSpPr>
            <p:spPr>
              <a:xfrm>
                <a:off x="2264229" y="4647668"/>
                <a:ext cx="9286144" cy="1112805"/>
              </a:xfrm>
              <a:prstGeom prst="rect">
                <a:avLst/>
              </a:prstGeom>
            </p:spPr>
            <p:txBody>
              <a:bodyPr wrap="square">
                <a:spAutoFit/>
              </a:bodyPr>
              <a:lstStyle/>
              <a:p>
                <a14:m>
                  <m:oMath xmlns:m="http://schemas.openxmlformats.org/officeDocument/2006/math">
                    <m:d>
                      <m:dPr>
                        <m:begChr m:val="["/>
                        <m:endChr m:val="]"/>
                        <m:ctrlPr>
                          <a:rPr lang="en-US" i="1">
                            <a:latin typeface="Cambria Math" panose="02040503050406030204" pitchFamily="18" charset="0"/>
                            <a:cs typeface="Arial" panose="020B0604020202020204" pitchFamily="34" charset="0"/>
                          </a:rPr>
                        </m:ctrlPr>
                      </m:dPr>
                      <m:e>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𝑇</m:t>
                            </m:r>
                          </m:e>
                          <m:sub>
                            <m:r>
                              <a:rPr lang="en-US" i="1">
                                <a:latin typeface="Cambria Math" panose="02040503050406030204" pitchFamily="18" charset="0"/>
                                <a:cs typeface="Arial" panose="020B0604020202020204" pitchFamily="34" charset="0"/>
                              </a:rPr>
                              <m:t>𝑦</m:t>
                            </m:r>
                          </m:sub>
                        </m:sSub>
                      </m:e>
                    </m:d>
                    <m:r>
                      <a:rPr lang="en-US" i="1">
                        <a:latin typeface="Cambria Math" panose="02040503050406030204" pitchFamily="18" charset="0"/>
                        <a:cs typeface="Arial" panose="020B0604020202020204" pitchFamily="34" charset="0"/>
                      </a:rPr>
                      <m:t>=</m:t>
                    </m:r>
                    <m:d>
                      <m:dPr>
                        <m:begChr m:val="["/>
                        <m:endChr m:val="]"/>
                        <m:ctrlPr>
                          <a:rPr lang="en-US" i="1">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m:rPr>
                                        <m:brk m:alnAt="7"/>
                                      </m:rP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m:rPr>
                                        <m:brk m:alnAt="7"/>
                                      </m:rP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m:rPr>
                                        <m:brk m:alnAt="7"/>
                                      </m:rP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m:rPr>
                                        <m:brk m:alnAt="7"/>
                                      </m:rP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e>
                    </m:d>
                  </m:oMath>
                </a14:m>
                <a:r>
                  <a:rPr lang="en-US">
                    <a:latin typeface="Arial" panose="020B0604020202020204" pitchFamily="34" charset="0"/>
                    <a:cs typeface="Arial" panose="020B0604020202020204" pitchFamily="34" charset="0"/>
                  </a:rPr>
                  <a:t>	</a:t>
                </a:r>
                <a:r>
                  <a:rPr lang="en-US">
                    <a:cs typeface="Arial" panose="020B0604020202020204" pitchFamily="34" charset="0"/>
                  </a:rPr>
                  <a:t> </a:t>
                </a:r>
                <a14:m>
                  <m:oMath xmlns:m="http://schemas.openxmlformats.org/officeDocument/2006/math">
                    <m:d>
                      <m:dPr>
                        <m:begChr m:val="["/>
                        <m:endChr m:val="]"/>
                        <m:ctrlPr>
                          <a:rPr lang="en-US" i="1">
                            <a:latin typeface="Cambria Math" panose="02040503050406030204" pitchFamily="18" charset="0"/>
                            <a:cs typeface="Arial" panose="020B0604020202020204" pitchFamily="34" charset="0"/>
                          </a:rPr>
                        </m:ctrlPr>
                      </m:dPr>
                      <m:e>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𝑇</m:t>
                            </m:r>
                          </m:e>
                          <m:sub>
                            <m:r>
                              <a:rPr lang="en-US" i="1">
                                <a:latin typeface="Cambria Math" panose="02040503050406030204" pitchFamily="18" charset="0"/>
                                <a:cs typeface="Arial" panose="020B0604020202020204" pitchFamily="34" charset="0"/>
                              </a:rPr>
                              <m:t>𝑥</m:t>
                            </m:r>
                          </m:sub>
                        </m:sSub>
                      </m:e>
                    </m:d>
                    <m:r>
                      <a:rPr lang="en-US" i="1">
                        <a:latin typeface="Cambria Math" panose="02040503050406030204" pitchFamily="18" charset="0"/>
                        <a:cs typeface="Arial" panose="020B0604020202020204" pitchFamily="34" charset="0"/>
                      </a:rPr>
                      <m:t>=</m:t>
                    </m:r>
                    <m:d>
                      <m:dPr>
                        <m:begChr m:val="["/>
                        <m:endChr m:val="]"/>
                        <m:ctrlPr>
                          <a:rPr lang="en-US" i="1">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m:rPr>
                                        <m:brk m:alnAt="7"/>
                                      </m:rP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m:rPr>
                                        <m:brk m:alnAt="7"/>
                                      </m:rP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m:rPr>
                                        <m:brk m:alnAt="7"/>
                                      </m:rP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e>
                    </m:d>
                  </m:oMath>
                </a14:m>
                <a:r>
                  <a:rPr lang="en-US">
                    <a:latin typeface="Arial" panose="020B0604020202020204" pitchFamily="34" charset="0"/>
                    <a:cs typeface="Arial" panose="020B0604020202020204" pitchFamily="34" charset="0"/>
                  </a:rPr>
                  <a:t>	</a:t>
                </a:r>
                <a:r>
                  <a:rPr lang="en-US">
                    <a:cs typeface="Arial" panose="020B0604020202020204" pitchFamily="34" charset="0"/>
                  </a:rPr>
                  <a:t> </a:t>
                </a:r>
                <a14:m>
                  <m:oMath xmlns:m="http://schemas.openxmlformats.org/officeDocument/2006/math">
                    <m:d>
                      <m:dPr>
                        <m:begChr m:val="["/>
                        <m:endChr m:val="]"/>
                        <m:ctrlPr>
                          <a:rPr lang="en-US" i="1">
                            <a:latin typeface="Cambria Math" panose="02040503050406030204" pitchFamily="18" charset="0"/>
                            <a:cs typeface="Arial" panose="020B0604020202020204" pitchFamily="34" charset="0"/>
                          </a:rPr>
                        </m:ctrlPr>
                      </m:dPr>
                      <m:e>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𝑇</m:t>
                            </m:r>
                          </m:e>
                          <m:sub>
                            <m:r>
                              <a:rPr lang="en-US" i="1">
                                <a:latin typeface="Cambria Math" panose="02040503050406030204" pitchFamily="18" charset="0"/>
                                <a:cs typeface="Arial" panose="020B0604020202020204" pitchFamily="34" charset="0"/>
                              </a:rPr>
                              <m:t>𝑧</m:t>
                            </m:r>
                          </m:sub>
                        </m:sSub>
                      </m:e>
                    </m:d>
                    <m:r>
                      <a:rPr lang="en-US" i="1">
                        <a:latin typeface="Cambria Math" panose="02040503050406030204" pitchFamily="18" charset="0"/>
                        <a:cs typeface="Arial" panose="020B0604020202020204" pitchFamily="34" charset="0"/>
                      </a:rPr>
                      <m:t>=</m:t>
                    </m:r>
                    <m:d>
                      <m:dPr>
                        <m:begChr m:val="["/>
                        <m:endChr m:val="]"/>
                        <m:ctrlPr>
                          <a:rPr lang="en-US" i="1">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m:rPr>
                                        <m:brk m:alnAt="7"/>
                                      </m:rP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m:rPr>
                                        <m:brk m:alnAt="7"/>
                                      </m:rP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m:rPr>
                                        <m:brk m:alnAt="7"/>
                                      </m:rP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e>
                    </m:d>
                  </m:oMath>
                </a14:m>
                <a:endParaRPr lang="en-US"/>
              </a:p>
            </p:txBody>
          </p:sp>
        </mc:Choice>
        <mc:Fallback xmlns="">
          <p:sp>
            <p:nvSpPr>
              <p:cNvPr id="6" name="Rectangle 5">
                <a:extLst>
                  <a:ext uri="{FF2B5EF4-FFF2-40B4-BE49-F238E27FC236}">
                    <a16:creationId xmlns:a16="http://schemas.microsoft.com/office/drawing/2014/main" id="{E630CC0E-4379-4F37-B5A3-AB82E88678FA}"/>
                  </a:ext>
                </a:extLst>
              </p:cNvPr>
              <p:cNvSpPr>
                <a:spLocks noRot="1" noChangeAspect="1" noMove="1" noResize="1" noEditPoints="1" noAdjustHandles="1" noChangeArrowheads="1" noChangeShapeType="1" noTextEdit="1"/>
              </p:cNvSpPr>
              <p:nvPr/>
            </p:nvSpPr>
            <p:spPr>
              <a:xfrm>
                <a:off x="2264229" y="4647668"/>
                <a:ext cx="9286144" cy="1112805"/>
              </a:xfrm>
              <a:prstGeom prst="rect">
                <a:avLst/>
              </a:prstGeom>
              <a:blipFill>
                <a:blip r:embed="rId3"/>
                <a:stretch>
                  <a:fillRect/>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E7273E7F-9FA0-46EB-B0C5-D66FCD28F477}"/>
              </a:ext>
            </a:extLst>
          </p:cNvPr>
          <p:cNvPicPr>
            <a:picLocks noChangeAspect="1"/>
          </p:cNvPicPr>
          <p:nvPr/>
        </p:nvPicPr>
        <p:blipFill>
          <a:blip r:embed="rId4"/>
          <a:stretch>
            <a:fillRect/>
          </a:stretch>
        </p:blipFill>
        <p:spPr>
          <a:xfrm>
            <a:off x="7343424" y="834982"/>
            <a:ext cx="4107550" cy="2594017"/>
          </a:xfrm>
          <a:prstGeom prst="rect">
            <a:avLst/>
          </a:prstGeom>
        </p:spPr>
      </p:pic>
    </p:spTree>
    <p:extLst>
      <p:ext uri="{BB962C8B-B14F-4D97-AF65-F5344CB8AC3E}">
        <p14:creationId xmlns:p14="http://schemas.microsoft.com/office/powerpoint/2010/main" val="2524605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752" y="373318"/>
            <a:ext cx="7870295"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 (Parallel Projections )</a:t>
            </a:r>
            <a:endParaRPr lang="en-US" sz="2400" b="1">
              <a:latin typeface="Arial" panose="020B0604020202020204" pitchFamily="34" charset="0"/>
              <a:cs typeface="Arial" panose="020B0604020202020204" pitchFamily="34" charset="0"/>
            </a:endParaRPr>
          </a:p>
        </p:txBody>
      </p:sp>
      <p:sp>
        <p:nvSpPr>
          <p:cNvPr id="5" name="Rectangle 4"/>
          <p:cNvSpPr/>
          <p:nvPr/>
        </p:nvSpPr>
        <p:spPr>
          <a:xfrm>
            <a:off x="1741753" y="1614922"/>
            <a:ext cx="5050934" cy="3730317"/>
          </a:xfrm>
          <a:prstGeom prst="rect">
            <a:avLst/>
          </a:prstGeom>
        </p:spPr>
        <p:txBody>
          <a:bodyPr wrap="square">
            <a:spAutoFit/>
          </a:bodyPr>
          <a:lstStyle/>
          <a:p>
            <a:pPr marL="342900" indent="-342900">
              <a:lnSpc>
                <a:spcPct val="150000"/>
              </a:lnSpc>
              <a:buFont typeface="Wingdings" panose="05000000000000000000" pitchFamily="2" charset="2"/>
              <a:buChar char="q"/>
            </a:pPr>
            <a:r>
              <a:rPr lang="vi-VN" sz="2000" i="0">
                <a:solidFill>
                  <a:srgbClr val="000000"/>
                </a:solidFill>
                <a:effectLst/>
                <a:latin typeface="TimesNewRomanPSMT"/>
              </a:rPr>
              <a:t>Phép nhìn từ phía trước (front-view): Tia chiếu song song với trục x và mặt</a:t>
            </a:r>
            <a:r>
              <a:rPr lang="en-US" sz="2000" i="0">
                <a:solidFill>
                  <a:srgbClr val="000000"/>
                </a:solidFill>
                <a:effectLst/>
                <a:latin typeface="TimesNewRomanPSMT"/>
              </a:rPr>
              <a:t> </a:t>
            </a:r>
            <a:r>
              <a:rPr lang="vi-VN" sz="2000" i="0">
                <a:solidFill>
                  <a:srgbClr val="000000"/>
                </a:solidFill>
                <a:effectLst/>
                <a:latin typeface="TimesNewRomanPSMT"/>
              </a:rPr>
              <a:t>phẳng quan sát là yz. Phép chiếu này loại bỏ thành phần x của P.</a:t>
            </a:r>
            <a:endParaRPr lang="en-US" sz="2000" i="0">
              <a:solidFill>
                <a:srgbClr val="000000"/>
              </a:solidFill>
              <a:effectLst/>
              <a:latin typeface="TimesNewRomanPSMT"/>
            </a:endParaRPr>
          </a:p>
          <a:p>
            <a:pPr marL="342900" indent="-342900">
              <a:lnSpc>
                <a:spcPct val="150000"/>
              </a:lnSpc>
              <a:buFont typeface="Wingdings" panose="05000000000000000000" pitchFamily="2" charset="2"/>
              <a:buChar char="q"/>
            </a:pPr>
            <a:r>
              <a:rPr lang="vi-VN" sz="2000" i="0">
                <a:solidFill>
                  <a:srgbClr val="000000"/>
                </a:solidFill>
                <a:effectLst/>
                <a:latin typeface="TimesNewRomanPSMT"/>
              </a:rPr>
              <a:t>Phép nhìn từ phía bên cạnh (side-view): Tia chiếu song song với trục y và</a:t>
            </a:r>
            <a:r>
              <a:rPr lang="en-US" sz="2000" i="0">
                <a:solidFill>
                  <a:srgbClr val="000000"/>
                </a:solidFill>
                <a:effectLst/>
                <a:latin typeface="TimesNewRomanPSMT"/>
              </a:rPr>
              <a:t> </a:t>
            </a:r>
            <a:r>
              <a:rPr lang="vi-VN" sz="2000" i="0">
                <a:solidFill>
                  <a:srgbClr val="000000"/>
                </a:solidFill>
                <a:effectLst/>
                <a:latin typeface="TimesNewRomanPSMT"/>
              </a:rPr>
              <a:t>mặt phẳng quan sát là xz. Phép chiếu này loại bỏ thành phần y của P.</a:t>
            </a:r>
            <a:endParaRPr lang="en-US" sz="2000" i="0">
              <a:solidFill>
                <a:srgbClr val="000000"/>
              </a:solidFill>
              <a:effectLst/>
              <a:latin typeface="TimesNewRomanPSMT"/>
            </a:endParaRPr>
          </a:p>
        </p:txBody>
      </p:sp>
      <p:pic>
        <p:nvPicPr>
          <p:cNvPr id="8" name="Picture 7">
            <a:extLst>
              <a:ext uri="{FF2B5EF4-FFF2-40B4-BE49-F238E27FC236}">
                <a16:creationId xmlns:a16="http://schemas.microsoft.com/office/drawing/2014/main" id="{A3CB8669-4E17-4B5D-887E-1FFCC29F7AEF}"/>
              </a:ext>
            </a:extLst>
          </p:cNvPr>
          <p:cNvPicPr>
            <a:picLocks noChangeAspect="1"/>
          </p:cNvPicPr>
          <p:nvPr/>
        </p:nvPicPr>
        <p:blipFill>
          <a:blip r:embed="rId3"/>
          <a:stretch>
            <a:fillRect/>
          </a:stretch>
        </p:blipFill>
        <p:spPr>
          <a:xfrm>
            <a:off x="6920261" y="1745581"/>
            <a:ext cx="4882906" cy="2868174"/>
          </a:xfrm>
          <a:prstGeom prst="rect">
            <a:avLst/>
          </a:prstGeom>
        </p:spPr>
      </p:pic>
      <p:sp>
        <p:nvSpPr>
          <p:cNvPr id="9" name="Rectangle 8">
            <a:extLst>
              <a:ext uri="{FF2B5EF4-FFF2-40B4-BE49-F238E27FC236}">
                <a16:creationId xmlns:a16="http://schemas.microsoft.com/office/drawing/2014/main" id="{1795A467-5F1B-4601-86F8-DD143F1C7854}"/>
              </a:ext>
            </a:extLst>
          </p:cNvPr>
          <p:cNvSpPr/>
          <p:nvPr/>
        </p:nvSpPr>
        <p:spPr>
          <a:xfrm>
            <a:off x="1938714" y="1035697"/>
            <a:ext cx="3374643" cy="400110"/>
          </a:xfrm>
          <a:prstGeom prst="rect">
            <a:avLst/>
          </a:prstGeom>
          <a:noFill/>
        </p:spPr>
        <p:txBody>
          <a:bodyPr wrap="none" lIns="91440" tIns="45720" rIns="91440" bIns="45720">
            <a:spAutoFit/>
          </a:bodyPr>
          <a:lstStyle/>
          <a:p>
            <a:pPr algn="ctr"/>
            <a:r>
              <a:rPr lang="en-US" sz="2000" b="1">
                <a:latin typeface="Arial" panose="020B0604020202020204" pitchFamily="34" charset="0"/>
                <a:cs typeface="Arial" panose="020B0604020202020204" pitchFamily="34" charset="0"/>
              </a:rPr>
              <a:t>5.3.1 </a:t>
            </a:r>
            <a:r>
              <a:rPr lang="fr-FR" sz="2000" b="1">
                <a:latin typeface="Arial" panose="020B0604020202020204" pitchFamily="34" charset="0"/>
                <a:cs typeface="Arial" panose="020B0604020202020204" pitchFamily="34" charset="0"/>
              </a:rPr>
              <a:t>Phép chiếu tr</a:t>
            </a:r>
            <a:r>
              <a:rPr lang="en-US" sz="2000" b="1">
                <a:latin typeface="Arial" panose="020B0604020202020204" pitchFamily="34" charset="0"/>
                <a:cs typeface="Arial" panose="020B0604020202020204" pitchFamily="34" charset="0"/>
              </a:rPr>
              <a:t>ực giao</a:t>
            </a:r>
          </a:p>
        </p:txBody>
      </p:sp>
      <p:sp>
        <p:nvSpPr>
          <p:cNvPr id="10" name="Rectangle 9">
            <a:extLst>
              <a:ext uri="{FF2B5EF4-FFF2-40B4-BE49-F238E27FC236}">
                <a16:creationId xmlns:a16="http://schemas.microsoft.com/office/drawing/2014/main" id="{EDB783F0-8C98-41B1-B944-23C920BC9D00}"/>
              </a:ext>
            </a:extLst>
          </p:cNvPr>
          <p:cNvSpPr/>
          <p:nvPr/>
        </p:nvSpPr>
        <p:spPr>
          <a:xfrm>
            <a:off x="1741752" y="5524354"/>
            <a:ext cx="9643442" cy="960328"/>
          </a:xfrm>
          <a:prstGeom prst="rect">
            <a:avLst/>
          </a:prstGeom>
        </p:spPr>
        <p:txBody>
          <a:bodyPr wrap="square">
            <a:spAutoFit/>
          </a:bodyPr>
          <a:lstStyle/>
          <a:p>
            <a:pPr marL="342900" indent="-342900">
              <a:lnSpc>
                <a:spcPct val="150000"/>
              </a:lnSpc>
              <a:buFont typeface="Wingdings" panose="05000000000000000000" pitchFamily="2" charset="2"/>
              <a:buChar char="q"/>
            </a:pPr>
            <a:r>
              <a:rPr lang="vi-VN" sz="2000">
                <a:solidFill>
                  <a:srgbClr val="000000"/>
                </a:solidFill>
                <a:latin typeface="TimesNewRomanPSMT"/>
              </a:rPr>
              <a:t>Phép nhìn từ phía bên </a:t>
            </a:r>
            <a:r>
              <a:rPr lang="en-US" sz="2000">
                <a:solidFill>
                  <a:srgbClr val="000000"/>
                </a:solidFill>
                <a:latin typeface="TimesNewRomanPSMT"/>
              </a:rPr>
              <a:t>tr</a:t>
            </a:r>
            <a:r>
              <a:rPr lang="vi-VN" sz="2000">
                <a:solidFill>
                  <a:srgbClr val="000000"/>
                </a:solidFill>
                <a:latin typeface="TimesNewRomanPSMT"/>
              </a:rPr>
              <a:t>ư</a:t>
            </a:r>
            <a:r>
              <a:rPr lang="en-US" sz="2000">
                <a:solidFill>
                  <a:srgbClr val="000000"/>
                </a:solidFill>
                <a:latin typeface="TimesNewRomanPSMT"/>
              </a:rPr>
              <a:t>ớc</a:t>
            </a:r>
            <a:r>
              <a:rPr lang="vi-VN" sz="2000">
                <a:solidFill>
                  <a:srgbClr val="000000"/>
                </a:solidFill>
                <a:latin typeface="TimesNewRomanPSMT"/>
              </a:rPr>
              <a:t> (</a:t>
            </a:r>
            <a:r>
              <a:rPr lang="en-US" sz="2000">
                <a:solidFill>
                  <a:srgbClr val="000000"/>
                </a:solidFill>
                <a:latin typeface="TimesNewRomanPSMT"/>
              </a:rPr>
              <a:t>front</a:t>
            </a:r>
            <a:r>
              <a:rPr lang="vi-VN" sz="2000">
                <a:solidFill>
                  <a:srgbClr val="000000"/>
                </a:solidFill>
                <a:latin typeface="TimesNewRomanPSMT"/>
              </a:rPr>
              <a:t>-view): Tia chiếu song song với trục </a:t>
            </a:r>
            <a:r>
              <a:rPr lang="en-US" sz="2000">
                <a:solidFill>
                  <a:srgbClr val="000000"/>
                </a:solidFill>
                <a:latin typeface="TimesNewRomanPSMT"/>
              </a:rPr>
              <a:t>z</a:t>
            </a:r>
            <a:r>
              <a:rPr lang="vi-VN" sz="2000">
                <a:solidFill>
                  <a:srgbClr val="000000"/>
                </a:solidFill>
                <a:latin typeface="TimesNewRomanPSMT"/>
              </a:rPr>
              <a:t> và</a:t>
            </a:r>
            <a:r>
              <a:rPr lang="en-US" sz="2000">
                <a:solidFill>
                  <a:srgbClr val="000000"/>
                </a:solidFill>
                <a:latin typeface="TimesNewRomanPSMT"/>
              </a:rPr>
              <a:t> </a:t>
            </a:r>
            <a:r>
              <a:rPr lang="vi-VN" sz="2000">
                <a:solidFill>
                  <a:srgbClr val="000000"/>
                </a:solidFill>
                <a:latin typeface="TimesNewRomanPSMT"/>
              </a:rPr>
              <a:t>mặt phẳng quan sát là x</a:t>
            </a:r>
            <a:r>
              <a:rPr lang="en-US" sz="2000">
                <a:solidFill>
                  <a:srgbClr val="000000"/>
                </a:solidFill>
                <a:latin typeface="TimesNewRomanPSMT"/>
              </a:rPr>
              <a:t>y</a:t>
            </a:r>
            <a:r>
              <a:rPr lang="vi-VN" sz="2000">
                <a:solidFill>
                  <a:srgbClr val="000000"/>
                </a:solidFill>
                <a:latin typeface="TimesNewRomanPSMT"/>
              </a:rPr>
              <a:t>. Phép chiếu này loại bỏ thành phần </a:t>
            </a:r>
            <a:r>
              <a:rPr lang="en-US" sz="2000">
                <a:solidFill>
                  <a:srgbClr val="000000"/>
                </a:solidFill>
                <a:latin typeface="TimesNewRomanPSMT"/>
              </a:rPr>
              <a:t>z</a:t>
            </a:r>
            <a:r>
              <a:rPr lang="vi-VN" sz="2000">
                <a:solidFill>
                  <a:srgbClr val="000000"/>
                </a:solidFill>
                <a:latin typeface="TimesNewRomanPSMT"/>
              </a:rPr>
              <a:t> của P.</a:t>
            </a:r>
            <a:endParaRPr lang="en-US" sz="2000">
              <a:solidFill>
                <a:srgbClr val="000000"/>
              </a:solidFill>
              <a:latin typeface="TimesNewRomanPSMT"/>
            </a:endParaRPr>
          </a:p>
        </p:txBody>
      </p:sp>
    </p:spTree>
    <p:extLst>
      <p:ext uri="{BB962C8B-B14F-4D97-AF65-F5344CB8AC3E}">
        <p14:creationId xmlns:p14="http://schemas.microsoft.com/office/powerpoint/2010/main" val="580209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752" y="373318"/>
            <a:ext cx="7870295"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 (Parallel Projections )</a:t>
            </a:r>
            <a:endParaRPr lang="en-US" sz="2400" b="1">
              <a:latin typeface="Arial" panose="020B0604020202020204" pitchFamily="34" charset="0"/>
              <a:cs typeface="Arial" panose="020B0604020202020204" pitchFamily="34" charset="0"/>
            </a:endParaRPr>
          </a:p>
        </p:txBody>
      </p:sp>
      <p:sp>
        <p:nvSpPr>
          <p:cNvPr id="4" name="Rectangle 3"/>
          <p:cNvSpPr/>
          <p:nvPr/>
        </p:nvSpPr>
        <p:spPr>
          <a:xfrm>
            <a:off x="1511300" y="1053547"/>
            <a:ext cx="9672338" cy="452432"/>
          </a:xfrm>
          <a:prstGeom prst="rect">
            <a:avLst/>
          </a:prstGeom>
        </p:spPr>
        <p:txBody>
          <a:bodyPr wrap="square">
            <a:spAutoFit/>
          </a:bodyPr>
          <a:lstStyle/>
          <a:p>
            <a:pPr>
              <a:lnSpc>
                <a:spcPct val="130000"/>
              </a:lnSpc>
            </a:pPr>
            <a:r>
              <a:rPr lang="en-US" b="1" i="0">
                <a:solidFill>
                  <a:srgbClr val="000000"/>
                </a:solidFill>
                <a:effectLst/>
                <a:latin typeface="Arial" panose="020B0604020202020204" pitchFamily="34" charset="0"/>
                <a:cs typeface="Arial" panose="020B0604020202020204" pitchFamily="34" charset="0"/>
              </a:rPr>
              <a:t>5.3.2. </a:t>
            </a:r>
            <a:r>
              <a:rPr lang="en-US" b="1" i="0">
                <a:solidFill>
                  <a:srgbClr val="000000"/>
                </a:solidFill>
                <a:effectLst/>
                <a:latin typeface="TimesNewRomanPS-BoldMT"/>
              </a:rPr>
              <a:t>Phép chiếu trục luợng (Axonometric)</a:t>
            </a:r>
          </a:p>
        </p:txBody>
      </p:sp>
      <p:sp>
        <p:nvSpPr>
          <p:cNvPr id="5" name="Rectangle 4"/>
          <p:cNvSpPr/>
          <p:nvPr/>
        </p:nvSpPr>
        <p:spPr>
          <a:xfrm>
            <a:off x="1457969" y="1724543"/>
            <a:ext cx="6902260" cy="3268652"/>
          </a:xfrm>
          <a:prstGeom prst="rect">
            <a:avLst/>
          </a:prstGeom>
        </p:spPr>
        <p:txBody>
          <a:bodyPr wrap="square">
            <a:spAutoFit/>
          </a:bodyPr>
          <a:lstStyle/>
          <a:p>
            <a:pPr marL="342900" indent="-342900">
              <a:lnSpc>
                <a:spcPct val="150000"/>
              </a:lnSpc>
              <a:buFont typeface="Wingdings" panose="05000000000000000000" pitchFamily="2" charset="2"/>
              <a:buChar char="q"/>
            </a:pPr>
            <a:r>
              <a:rPr lang="vi-VN" sz="2000" i="0">
                <a:solidFill>
                  <a:srgbClr val="000000"/>
                </a:solidFill>
                <a:effectLst/>
                <a:latin typeface="TimesNewRomanPSMT"/>
              </a:rPr>
              <a:t>Phép chiếu trục lượng là phép chiếu</a:t>
            </a:r>
            <a:r>
              <a:rPr lang="en-US" sz="2000" i="0">
                <a:solidFill>
                  <a:srgbClr val="000000"/>
                </a:solidFill>
                <a:effectLst/>
                <a:latin typeface="TimesNewRomanPSMT"/>
              </a:rPr>
              <a:t> tr</a:t>
            </a:r>
            <a:r>
              <a:rPr lang="en-US" sz="2000">
                <a:solidFill>
                  <a:srgbClr val="000000"/>
                </a:solidFill>
                <a:latin typeface="TimesNewRomanPSMT"/>
              </a:rPr>
              <a:t>ực giao</a:t>
            </a:r>
            <a:r>
              <a:rPr lang="vi-VN" sz="2000" i="0">
                <a:solidFill>
                  <a:srgbClr val="000000"/>
                </a:solidFill>
                <a:effectLst/>
                <a:latin typeface="TimesNewRomanPSMT"/>
              </a:rPr>
              <a:t> mà hình chiếu thu được sau khi quay đối tượng sao cho</a:t>
            </a:r>
            <a:r>
              <a:rPr lang="en-US" sz="2000" i="0">
                <a:solidFill>
                  <a:srgbClr val="000000"/>
                </a:solidFill>
                <a:effectLst/>
                <a:latin typeface="TimesNewRomanPSMT"/>
              </a:rPr>
              <a:t> </a:t>
            </a:r>
            <a:r>
              <a:rPr lang="vi-VN" sz="2000" i="0">
                <a:solidFill>
                  <a:srgbClr val="000000"/>
                </a:solidFill>
                <a:effectLst/>
                <a:latin typeface="TimesNewRomanPSMT"/>
              </a:rPr>
              <a:t>ba mặt của đối tượng được trông thấy rõ nhất (thường mặt phẳng chiếu là z=0).</a:t>
            </a:r>
            <a:endParaRPr lang="en-US" sz="2000" i="0">
              <a:solidFill>
                <a:srgbClr val="000000"/>
              </a:solidFill>
              <a:effectLst/>
              <a:latin typeface="TimesNewRomanPSMT"/>
            </a:endParaRPr>
          </a:p>
          <a:p>
            <a:pPr marL="342900" indent="-342900">
              <a:lnSpc>
                <a:spcPct val="150000"/>
              </a:lnSpc>
              <a:buFont typeface="Wingdings" panose="05000000000000000000" pitchFamily="2" charset="2"/>
              <a:buChar char="q"/>
            </a:pPr>
            <a:r>
              <a:rPr lang="vi-VN" sz="2000" i="0">
                <a:solidFill>
                  <a:srgbClr val="000000"/>
                </a:solidFill>
                <a:effectLst/>
                <a:latin typeface="TimesNewRomanPSMT"/>
              </a:rPr>
              <a:t>Có 3 phép chiếu</a:t>
            </a:r>
            <a:r>
              <a:rPr lang="en-US" sz="2000" i="0">
                <a:solidFill>
                  <a:srgbClr val="000000"/>
                </a:solidFill>
                <a:effectLst/>
                <a:latin typeface="TimesNewRomanPSMT"/>
              </a:rPr>
              <a:t>:</a:t>
            </a:r>
          </a:p>
          <a:p>
            <a:pPr marL="800100" lvl="1" indent="-342900">
              <a:lnSpc>
                <a:spcPct val="150000"/>
              </a:lnSpc>
              <a:buFont typeface="Wingdings" panose="05000000000000000000" pitchFamily="2" charset="2"/>
              <a:buChar char="§"/>
            </a:pPr>
            <a:r>
              <a:rPr lang="vi-VN" sz="2000" i="0">
                <a:solidFill>
                  <a:srgbClr val="000000"/>
                </a:solidFill>
                <a:effectLst/>
                <a:latin typeface="TimesNewRomanPSMT"/>
              </a:rPr>
              <a:t>Phép chiếu Trimetric</a:t>
            </a:r>
            <a:endParaRPr lang="en-US" sz="2000" i="0">
              <a:solidFill>
                <a:srgbClr val="000000"/>
              </a:solidFill>
              <a:effectLst/>
              <a:latin typeface="TimesNewRomanPSMT"/>
            </a:endParaRPr>
          </a:p>
          <a:p>
            <a:pPr marL="800100" lvl="1" indent="-342900">
              <a:lnSpc>
                <a:spcPct val="150000"/>
              </a:lnSpc>
              <a:buFont typeface="Wingdings" panose="05000000000000000000" pitchFamily="2" charset="2"/>
              <a:buChar char="§"/>
            </a:pPr>
            <a:r>
              <a:rPr lang="vi-VN" sz="2000" i="0">
                <a:solidFill>
                  <a:srgbClr val="000000"/>
                </a:solidFill>
                <a:effectLst/>
                <a:latin typeface="TimesNewRomanPSMT"/>
              </a:rPr>
              <a:t>Phép chiếu Dimetric</a:t>
            </a:r>
            <a:endParaRPr lang="en-US" sz="2000" i="0">
              <a:solidFill>
                <a:srgbClr val="000000"/>
              </a:solidFill>
              <a:effectLst/>
              <a:latin typeface="TimesNewRomanPSMT"/>
            </a:endParaRPr>
          </a:p>
          <a:p>
            <a:pPr marL="800100" lvl="1" indent="-342900">
              <a:lnSpc>
                <a:spcPct val="150000"/>
              </a:lnSpc>
              <a:buFont typeface="Wingdings" panose="05000000000000000000" pitchFamily="2" charset="2"/>
              <a:buChar char="§"/>
            </a:pPr>
            <a:r>
              <a:rPr lang="vi-VN" sz="2000" i="0">
                <a:solidFill>
                  <a:srgbClr val="000000"/>
                </a:solidFill>
                <a:effectLst/>
                <a:latin typeface="TimesNewRomanPSMT"/>
              </a:rPr>
              <a:t>Phép chiếu Isometric</a:t>
            </a:r>
            <a:endParaRPr lang="en-US" sz="2000" i="0">
              <a:solidFill>
                <a:srgbClr val="000000"/>
              </a:solidFill>
              <a:effectLst/>
              <a:latin typeface="TimesNewRomanPSMT"/>
            </a:endParaRPr>
          </a:p>
        </p:txBody>
      </p:sp>
    </p:spTree>
    <p:extLst>
      <p:ext uri="{BB962C8B-B14F-4D97-AF65-F5344CB8AC3E}">
        <p14:creationId xmlns:p14="http://schemas.microsoft.com/office/powerpoint/2010/main" val="1145875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752" y="373318"/>
            <a:ext cx="7870295"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 (Parallel Projections )</a:t>
            </a:r>
            <a:endParaRPr lang="en-US" sz="2400" b="1">
              <a:latin typeface="Arial" panose="020B0604020202020204" pitchFamily="34" charset="0"/>
              <a:cs typeface="Arial" panose="020B0604020202020204" pitchFamily="34" charset="0"/>
            </a:endParaRPr>
          </a:p>
        </p:txBody>
      </p:sp>
      <p:sp>
        <p:nvSpPr>
          <p:cNvPr id="4" name="Rectangle 3"/>
          <p:cNvSpPr/>
          <p:nvPr/>
        </p:nvSpPr>
        <p:spPr>
          <a:xfrm>
            <a:off x="1511300" y="1053547"/>
            <a:ext cx="9672338" cy="452432"/>
          </a:xfrm>
          <a:prstGeom prst="rect">
            <a:avLst/>
          </a:prstGeom>
        </p:spPr>
        <p:txBody>
          <a:bodyPr wrap="square">
            <a:spAutoFit/>
          </a:bodyPr>
          <a:lstStyle/>
          <a:p>
            <a:pPr>
              <a:lnSpc>
                <a:spcPct val="130000"/>
              </a:lnSpc>
            </a:pPr>
            <a:r>
              <a:rPr lang="en-US" b="1" i="0">
                <a:solidFill>
                  <a:srgbClr val="000000"/>
                </a:solidFill>
                <a:effectLst/>
                <a:latin typeface="Arial" panose="020B0604020202020204" pitchFamily="34" charset="0"/>
                <a:cs typeface="Arial" panose="020B0604020202020204" pitchFamily="34" charset="0"/>
              </a:rPr>
              <a:t>5.3.2.1. </a:t>
            </a:r>
            <a:r>
              <a:rPr lang="en-US" b="1" i="1">
                <a:solidFill>
                  <a:srgbClr val="000000"/>
                </a:solidFill>
                <a:effectLst/>
                <a:latin typeface="TimesNewRomanPS-BoldItalicMT"/>
              </a:rPr>
              <a:t>Phép chiếu Trimetric</a:t>
            </a:r>
            <a:endParaRPr lang="en-US" b="1" i="0">
              <a:solidFill>
                <a:srgbClr val="000000"/>
              </a:solidFill>
              <a:effectLst/>
              <a:latin typeface="TimesNewRomanPS-BoldMT"/>
            </a:endParaRPr>
          </a:p>
        </p:txBody>
      </p:sp>
      <mc:AlternateContent xmlns:mc="http://schemas.openxmlformats.org/markup-compatibility/2006" xmlns:a14="http://schemas.microsoft.com/office/drawing/2010/main">
        <mc:Choice Requires="a14">
          <p:sp>
            <p:nvSpPr>
              <p:cNvPr id="5" name="Rectangle 4"/>
              <p:cNvSpPr/>
              <p:nvPr/>
            </p:nvSpPr>
            <p:spPr>
              <a:xfrm>
                <a:off x="1457969" y="1724543"/>
                <a:ext cx="10141848" cy="4648773"/>
              </a:xfrm>
              <a:prstGeom prst="rect">
                <a:avLst/>
              </a:prstGeom>
            </p:spPr>
            <p:txBody>
              <a:bodyPr wrap="square">
                <a:spAutoFit/>
              </a:bodyPr>
              <a:lstStyle/>
              <a:p>
                <a:pPr marL="342900" indent="-342900">
                  <a:lnSpc>
                    <a:spcPct val="150000"/>
                  </a:lnSpc>
                  <a:buFont typeface="Wingdings" panose="05000000000000000000" pitchFamily="2" charset="2"/>
                  <a:buChar char="q"/>
                </a:pPr>
                <a:r>
                  <a:rPr lang="vi-VN" sz="2000">
                    <a:solidFill>
                      <a:srgbClr val="000000"/>
                    </a:solidFill>
                    <a:latin typeface="TimesNewRomanPSMT"/>
                  </a:rPr>
                  <a:t>Là phép chiếu hình thành từ việc quay tự do đối tượng trên</a:t>
                </a:r>
                <a:r>
                  <a:rPr lang="en-US" sz="2000">
                    <a:solidFill>
                      <a:srgbClr val="000000"/>
                    </a:solidFill>
                    <a:latin typeface="TimesNewRomanPSMT"/>
                  </a:rPr>
                  <a:t> </a:t>
                </a:r>
                <a:r>
                  <a:rPr lang="vi-VN" sz="2000">
                    <a:solidFill>
                      <a:srgbClr val="000000"/>
                    </a:solidFill>
                    <a:latin typeface="TimesNewRomanPSMT"/>
                  </a:rPr>
                  <a:t>một trục hay tất cả các trục của hệ tọa độ và chiếu đối tượng</a:t>
                </a:r>
                <a:r>
                  <a:rPr lang="en-US" sz="2000">
                    <a:solidFill>
                      <a:srgbClr val="000000"/>
                    </a:solidFill>
                    <a:latin typeface="TimesNewRomanPSMT"/>
                  </a:rPr>
                  <a:t> </a:t>
                </a:r>
                <a:r>
                  <a:rPr lang="vi-VN" sz="2000">
                    <a:solidFill>
                      <a:srgbClr val="000000"/>
                    </a:solidFill>
                    <a:latin typeface="TimesNewRomanPSMT"/>
                  </a:rPr>
                  <a:t>đó bằng phép chiếu song song lên mặt phẳng chiếu (thường là</a:t>
                </a:r>
                <a:r>
                  <a:rPr lang="en-US" sz="2000">
                    <a:solidFill>
                      <a:srgbClr val="000000"/>
                    </a:solidFill>
                    <a:latin typeface="TimesNewRomanPSMT"/>
                  </a:rPr>
                  <a:t> </a:t>
                </a:r>
                <a:r>
                  <a:rPr lang="vi-VN" sz="2000">
                    <a:solidFill>
                      <a:srgbClr val="000000"/>
                    </a:solidFill>
                    <a:latin typeface="TimesNewRomanPSMT"/>
                  </a:rPr>
                  <a:t>mặt phẳng z = 0) vuông góc với tia chiếu trên cơ sở tỉ lệ co -</a:t>
                </a:r>
                <a:r>
                  <a:rPr lang="en-US" sz="2000">
                    <a:solidFill>
                      <a:srgbClr val="000000"/>
                    </a:solidFill>
                    <a:latin typeface="TimesNewRomanPSMT"/>
                  </a:rPr>
                  <a:t> </a:t>
                </a:r>
                <a:r>
                  <a:rPr lang="vi-VN" sz="2000">
                    <a:solidFill>
                      <a:srgbClr val="000000"/>
                    </a:solidFill>
                    <a:latin typeface="TimesNewRomanPSMT"/>
                  </a:rPr>
                  <a:t>SF của ảnh đối tượng trên mỗi trục là khác nhau.Việc tính các giá trị SF này của các trục tương ứng dựa vào công thức [U]* [T].</a:t>
                </a:r>
                <a:endParaRPr lang="en-US" sz="2000" i="0">
                  <a:solidFill>
                    <a:srgbClr val="000000"/>
                  </a:solidFill>
                  <a:effectLst/>
                  <a:latin typeface="TimesNewRomanPSMT"/>
                </a:endParaRPr>
              </a:p>
              <a:p>
                <a:pPr marL="342900" indent="-342900">
                  <a:lnSpc>
                    <a:spcPct val="150000"/>
                  </a:lnSpc>
                  <a:buFont typeface="Wingdings" panose="05000000000000000000" pitchFamily="2" charset="2"/>
                  <a:buChar char="q"/>
                </a:pPr>
                <a14:m>
                  <m:oMath xmlns:m="http://schemas.openxmlformats.org/officeDocument/2006/math">
                    <m:d>
                      <m:dPr>
                        <m:begChr m:val="["/>
                        <m:endChr m:val="]"/>
                        <m:ctrlPr>
                          <a:rPr lang="en-US" sz="2000" i="1" smtClean="0">
                            <a:latin typeface="Cambria Math" panose="02040503050406030204" pitchFamily="18" charset="0"/>
                            <a:cs typeface="Arial" panose="020B0604020202020204" pitchFamily="34" charset="0"/>
                          </a:rPr>
                        </m:ctrlPr>
                      </m:dPr>
                      <m:e>
                        <m:r>
                          <a:rPr lang="en-US" sz="2000" i="1" smtClean="0">
                            <a:latin typeface="Cambria Math" panose="02040503050406030204" pitchFamily="18" charset="0"/>
                            <a:cs typeface="Arial" panose="020B0604020202020204" pitchFamily="34" charset="0"/>
                          </a:rPr>
                          <m:t>𝑈</m:t>
                        </m:r>
                      </m:e>
                    </m:d>
                    <m:r>
                      <a:rPr lang="en-US" sz="2000" b="0" i="1" smtClean="0">
                        <a:latin typeface="Cambria Math" panose="02040503050406030204" pitchFamily="18" charset="0"/>
                        <a:cs typeface="Arial" panose="020B0604020202020204" pitchFamily="34" charset="0"/>
                      </a:rPr>
                      <m:t>=</m:t>
                    </m:r>
                    <m:d>
                      <m:dPr>
                        <m:begChr m:val="["/>
                        <m:endChr m:val="]"/>
                        <m:ctrlPr>
                          <a:rPr lang="en-US" sz="2000" b="0" i="1" smtClean="0">
                            <a:latin typeface="Cambria Math" panose="02040503050406030204" pitchFamily="18" charset="0"/>
                            <a:cs typeface="Arial" panose="020B0604020202020204" pitchFamily="34" charset="0"/>
                          </a:rPr>
                        </m:ctrlPr>
                      </m:dPr>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r>
                                      <m:rPr>
                                        <m:brk m:alnAt="7"/>
                                      </m:rPr>
                                      <a:rPr lang="en-US" sz="2000" b="0" i="1" smtClean="0">
                                        <a:latin typeface="Cambria Math" panose="02040503050406030204" pitchFamily="18" charset="0"/>
                                        <a:cs typeface="Arial" panose="020B0604020202020204" pitchFamily="34" charset="0"/>
                                      </a:rPr>
                                      <m:t>1</m:t>
                                    </m:r>
                                  </m:e>
                                  <m:e>
                                    <m:r>
                                      <a:rPr lang="en-US" sz="2000" b="0" i="1" smtClean="0">
                                        <a:latin typeface="Cambria Math" panose="02040503050406030204" pitchFamily="18" charset="0"/>
                                        <a:cs typeface="Arial" panose="020B0604020202020204" pitchFamily="34" charset="0"/>
                                      </a:rPr>
                                      <m:t>0</m:t>
                                    </m:r>
                                  </m:e>
                                </m:m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1</m:t>
                                    </m:r>
                                  </m:e>
                                </m:mr>
                              </m:m>
                            </m:e>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r>
                                      <m:rPr>
                                        <m:brk m:alnAt="7"/>
                                      </m:rP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1</m:t>
                                    </m:r>
                                  </m:e>
                                </m:m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1</m:t>
                                    </m:r>
                                  </m:e>
                                </m:mr>
                              </m:m>
                            </m:e>
                          </m:mr>
                          <m:mr>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r>
                                      <m:rPr>
                                        <m:brk m:alnAt="7"/>
                                      </m:rP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0</m:t>
                                    </m:r>
                                  </m:e>
                                </m:m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0</m:t>
                                    </m:r>
                                  </m:e>
                                </m:mr>
                              </m:m>
                            </m:e>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r>
                                      <m:rPr>
                                        <m:brk m:alnAt="7"/>
                                      </m:rPr>
                                      <a:rPr lang="en-US" sz="2000" b="0" i="1" smtClean="0">
                                        <a:latin typeface="Cambria Math" panose="02040503050406030204" pitchFamily="18" charset="0"/>
                                        <a:cs typeface="Arial" panose="020B0604020202020204" pitchFamily="34" charset="0"/>
                                      </a:rPr>
                                      <m:t>1</m:t>
                                    </m:r>
                                  </m:e>
                                  <m:e>
                                    <m:r>
                                      <a:rPr lang="en-US" sz="2000" b="0" i="1" smtClean="0">
                                        <a:latin typeface="Cambria Math" panose="02040503050406030204" pitchFamily="18" charset="0"/>
                                        <a:cs typeface="Arial" panose="020B0604020202020204" pitchFamily="34" charset="0"/>
                                      </a:rPr>
                                      <m:t>1</m:t>
                                    </m:r>
                                  </m:e>
                                </m:m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1</m:t>
                                    </m:r>
                                  </m:e>
                                </m:mr>
                              </m:m>
                            </m:e>
                          </m:mr>
                        </m:m>
                        <m:r>
                          <a:rPr lang="en-US" sz="2000" b="0" i="1" smtClean="0">
                            <a:latin typeface="Cambria Math" panose="02040503050406030204" pitchFamily="18" charset="0"/>
                          </a:rPr>
                          <m:t> </m:t>
                        </m:r>
                      </m:e>
                    </m:d>
                    <m:r>
                      <a:rPr lang="en-US" sz="2000" b="0" i="1" smtClean="0">
                        <a:latin typeface="Cambria Math" panose="02040503050406030204" pitchFamily="18" charset="0"/>
                      </a:rPr>
                      <m:t> </m:t>
                    </m:r>
                    <m:d>
                      <m:dPr>
                        <m:begChr m:val="["/>
                        <m:endChr m:val="]"/>
                        <m:ctrlPr>
                          <a:rPr lang="en-US" sz="200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𝑇</m:t>
                        </m:r>
                      </m:e>
                    </m:d>
                    <m:r>
                      <a:rPr lang="en-US" sz="2000" b="0" i="1" smtClean="0">
                        <a:latin typeface="Cambria Math" panose="02040503050406030204" pitchFamily="18" charset="0"/>
                        <a:cs typeface="Arial" panose="020B0604020202020204" pitchFamily="34" charset="0"/>
                      </a:rPr>
                      <m:t>=</m:t>
                    </m:r>
                    <m:d>
                      <m:dPr>
                        <m:begChr m:val="["/>
                        <m:endChr m:val="]"/>
                        <m:ctrlPr>
                          <a:rPr lang="en-US" sz="2000" b="0" i="1" smtClean="0">
                            <a:latin typeface="Cambria Math" panose="02040503050406030204" pitchFamily="18" charset="0"/>
                            <a:cs typeface="Arial" panose="020B0604020202020204" pitchFamily="34" charset="0"/>
                          </a:rPr>
                        </m:ctrlPr>
                      </m:dPr>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sSubSup>
                                      <m:sSubSupPr>
                                        <m:ctrlPr>
                                          <a:rPr lang="en-US" sz="2000" b="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𝑥</m:t>
                                        </m:r>
                                      </m:e>
                                      <m:sub>
                                        <m:r>
                                          <a:rPr lang="en-US" sz="2000" b="0" i="1" smtClean="0">
                                            <a:latin typeface="Cambria Math" panose="02040503050406030204" pitchFamily="18" charset="0"/>
                                            <a:cs typeface="Arial" panose="020B0604020202020204" pitchFamily="34" charset="0"/>
                                          </a:rPr>
                                          <m:t>𝑥</m:t>
                                        </m:r>
                                      </m:sub>
                                      <m:sup>
                                        <m:r>
                                          <a:rPr lang="en-US" sz="2000" b="0" i="1" smtClean="0">
                                            <a:latin typeface="Cambria Math" panose="02040503050406030204" pitchFamily="18" charset="0"/>
                                            <a:cs typeface="Arial" panose="020B0604020202020204" pitchFamily="34" charset="0"/>
                                          </a:rPr>
                                          <m:t>′</m:t>
                                        </m:r>
                                      </m:sup>
                                    </m:sSubSup>
                                  </m:e>
                                  <m:e>
                                    <m:sSubSup>
                                      <m:sSubSupPr>
                                        <m:ctrlPr>
                                          <a:rPr lang="en-US" sz="2000" b="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𝑦</m:t>
                                        </m:r>
                                      </m:e>
                                      <m:sub>
                                        <m:r>
                                          <a:rPr lang="en-US" sz="2000" b="0" i="1" smtClean="0">
                                            <a:latin typeface="Cambria Math" panose="02040503050406030204" pitchFamily="18" charset="0"/>
                                            <a:cs typeface="Arial" panose="020B0604020202020204" pitchFamily="34" charset="0"/>
                                          </a:rPr>
                                          <m:t>𝑥</m:t>
                                        </m:r>
                                      </m:sub>
                                      <m:sup>
                                        <m:r>
                                          <a:rPr lang="en-US" sz="2000" b="0" i="1" smtClean="0">
                                            <a:latin typeface="Cambria Math" panose="02040503050406030204" pitchFamily="18" charset="0"/>
                                            <a:cs typeface="Arial" panose="020B0604020202020204" pitchFamily="34" charset="0"/>
                                          </a:rPr>
                                          <m:t>′</m:t>
                                        </m:r>
                                      </m:sup>
                                    </m:sSubSup>
                                  </m:e>
                                </m:mr>
                                <m:mr>
                                  <m:e>
                                    <m:sSubSup>
                                      <m:sSubSupPr>
                                        <m:ctrlPr>
                                          <a:rPr lang="en-US" sz="2000" b="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𝑥</m:t>
                                        </m:r>
                                      </m:e>
                                      <m:sub>
                                        <m:r>
                                          <a:rPr lang="en-US" sz="2000" b="0" i="1" smtClean="0">
                                            <a:latin typeface="Cambria Math" panose="02040503050406030204" pitchFamily="18" charset="0"/>
                                            <a:cs typeface="Arial" panose="020B0604020202020204" pitchFamily="34" charset="0"/>
                                          </a:rPr>
                                          <m:t>𝑦</m:t>
                                        </m:r>
                                      </m:sub>
                                      <m:sup>
                                        <m:r>
                                          <a:rPr lang="en-US" sz="2000" b="0" i="1" smtClean="0">
                                            <a:latin typeface="Cambria Math" panose="02040503050406030204" pitchFamily="18" charset="0"/>
                                            <a:cs typeface="Arial" panose="020B0604020202020204" pitchFamily="34" charset="0"/>
                                          </a:rPr>
                                          <m:t>′</m:t>
                                        </m:r>
                                      </m:sup>
                                    </m:sSubSup>
                                  </m:e>
                                  <m:e>
                                    <m:sSubSup>
                                      <m:sSubSupPr>
                                        <m:ctrlPr>
                                          <a:rPr lang="en-US" sz="2000" b="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𝑦</m:t>
                                        </m:r>
                                      </m:e>
                                      <m:sub>
                                        <m:r>
                                          <a:rPr lang="en-US" sz="2000" b="0" i="1" smtClean="0">
                                            <a:latin typeface="Cambria Math" panose="02040503050406030204" pitchFamily="18" charset="0"/>
                                            <a:cs typeface="Arial" panose="020B0604020202020204" pitchFamily="34" charset="0"/>
                                          </a:rPr>
                                          <m:t>𝑦</m:t>
                                        </m:r>
                                      </m:sub>
                                      <m:sup>
                                        <m:r>
                                          <a:rPr lang="en-US" sz="2000" b="0" i="1" smtClean="0">
                                            <a:latin typeface="Cambria Math" panose="02040503050406030204" pitchFamily="18" charset="0"/>
                                            <a:cs typeface="Arial" panose="020B0604020202020204" pitchFamily="34" charset="0"/>
                                          </a:rPr>
                                          <m:t>′</m:t>
                                        </m:r>
                                      </m:sup>
                                    </m:sSubSup>
                                  </m:e>
                                </m:mr>
                              </m:m>
                            </m:e>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r>
                                      <m:rPr>
                                        <m:brk m:alnAt="7"/>
                                      </m:rP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1</m:t>
                                    </m:r>
                                  </m:e>
                                </m:m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1</m:t>
                                    </m:r>
                                  </m:e>
                                </m:mr>
                              </m:m>
                            </m:e>
                          </m:mr>
                          <m:mr>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sSubSup>
                                      <m:sSubSupPr>
                                        <m:ctrlPr>
                                          <a:rPr lang="en-US" sz="2000" b="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𝑥</m:t>
                                        </m:r>
                                      </m:e>
                                      <m:sub>
                                        <m:r>
                                          <a:rPr lang="en-US" sz="2000" b="0" i="1" smtClean="0">
                                            <a:latin typeface="Cambria Math" panose="02040503050406030204" pitchFamily="18" charset="0"/>
                                            <a:cs typeface="Arial" panose="020B0604020202020204" pitchFamily="34" charset="0"/>
                                          </a:rPr>
                                          <m:t>𝑧</m:t>
                                        </m:r>
                                      </m:sub>
                                      <m:sup>
                                        <m:r>
                                          <a:rPr lang="en-US" sz="2000" b="0" i="1" smtClean="0">
                                            <a:latin typeface="Cambria Math" panose="02040503050406030204" pitchFamily="18" charset="0"/>
                                            <a:cs typeface="Arial" panose="020B0604020202020204" pitchFamily="34" charset="0"/>
                                          </a:rPr>
                                          <m:t>′</m:t>
                                        </m:r>
                                      </m:sup>
                                    </m:sSubSup>
                                  </m:e>
                                  <m:e>
                                    <m:sSubSup>
                                      <m:sSubSupPr>
                                        <m:ctrlPr>
                                          <a:rPr lang="en-US" sz="2000" b="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𝑦</m:t>
                                        </m:r>
                                      </m:e>
                                      <m:sub>
                                        <m:r>
                                          <a:rPr lang="en-US" sz="2000" b="0" i="1" smtClean="0">
                                            <a:latin typeface="Cambria Math" panose="02040503050406030204" pitchFamily="18" charset="0"/>
                                            <a:cs typeface="Arial" panose="020B0604020202020204" pitchFamily="34" charset="0"/>
                                          </a:rPr>
                                          <m:t>𝑧</m:t>
                                        </m:r>
                                      </m:sub>
                                      <m:sup>
                                        <m:r>
                                          <a:rPr lang="en-US" sz="2000" b="0" i="1" smtClean="0">
                                            <a:latin typeface="Cambria Math" panose="02040503050406030204" pitchFamily="18" charset="0"/>
                                            <a:cs typeface="Arial" panose="020B0604020202020204" pitchFamily="34" charset="0"/>
                                          </a:rPr>
                                          <m:t>′</m:t>
                                        </m:r>
                                      </m:sup>
                                    </m:sSubSup>
                                  </m:e>
                                </m:m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0</m:t>
                                    </m:r>
                                  </m:e>
                                </m:mr>
                              </m:m>
                            </m:e>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1</m:t>
                                    </m:r>
                                  </m:e>
                                </m:m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1</m:t>
                                    </m:r>
                                  </m:e>
                                </m:mr>
                              </m:m>
                            </m:e>
                          </m:mr>
                        </m:m>
                        <m:r>
                          <a:rPr lang="en-US" sz="2000" b="0" i="1" smtClean="0">
                            <a:latin typeface="Cambria Math" panose="02040503050406030204" pitchFamily="18" charset="0"/>
                          </a:rPr>
                          <m:t> </m:t>
                        </m:r>
                      </m:e>
                    </m:d>
                  </m:oMath>
                </a14:m>
                <a:endParaRPr lang="en-US" sz="2000" i="0">
                  <a:solidFill>
                    <a:srgbClr val="000000"/>
                  </a:solidFill>
                  <a:effectLst/>
                  <a:latin typeface="TimesNewRomanPSMT"/>
                </a:endParaRPr>
              </a:p>
              <a:p>
                <a:pPr marL="342900" indent="-342900">
                  <a:lnSpc>
                    <a:spcPct val="150000"/>
                  </a:lnSpc>
                  <a:buFont typeface="Wingdings" panose="05000000000000000000" pitchFamily="2" charset="2"/>
                  <a:buChar char="q"/>
                </a:pPr>
                <a:r>
                  <a:rPr lang="vi-VN" sz="2000" i="0">
                    <a:solidFill>
                      <a:srgbClr val="000000"/>
                    </a:solidFill>
                    <a:effectLst/>
                    <a:latin typeface="TimesNewRomanPSMT"/>
                  </a:rPr>
                  <a:t>[ U ]: là ma trận vector đơn vị của các trục x, y, z bất biến</a:t>
                </a:r>
                <a:endParaRPr lang="en-US" sz="2000" i="0">
                  <a:solidFill>
                    <a:srgbClr val="000000"/>
                  </a:solidFill>
                  <a:effectLst/>
                  <a:latin typeface="TimesNewRomanPSMT"/>
                </a:endParaRPr>
              </a:p>
              <a:p>
                <a:pPr marL="342900" indent="-342900">
                  <a:lnSpc>
                    <a:spcPct val="150000"/>
                  </a:lnSpc>
                  <a:buFont typeface="Wingdings" panose="05000000000000000000" pitchFamily="2" charset="2"/>
                  <a:buChar char="q"/>
                </a:pPr>
                <a:r>
                  <a:rPr lang="vi-VN" sz="2000" i="0">
                    <a:solidFill>
                      <a:srgbClr val="000000"/>
                    </a:solidFill>
                    <a:effectLst/>
                    <a:latin typeface="TimesNewRomanPSMT"/>
                  </a:rPr>
                  <a:t>[ T ]: là ma trận chiếu tổng hợp tương ứng</a:t>
                </a:r>
                <a:endParaRPr lang="en-US" sz="2000" i="0">
                  <a:solidFill>
                    <a:srgbClr val="000000"/>
                  </a:solidFill>
                  <a:effectLst/>
                  <a:latin typeface="TimesNewRomanPSMT"/>
                </a:endParaRPr>
              </a:p>
            </p:txBody>
          </p:sp>
        </mc:Choice>
        <mc:Fallback xmlns="">
          <p:sp>
            <p:nvSpPr>
              <p:cNvPr id="5" name="Rectangle 4"/>
              <p:cNvSpPr>
                <a:spLocks noRot="1" noChangeAspect="1" noMove="1" noResize="1" noEditPoints="1" noAdjustHandles="1" noChangeArrowheads="1" noChangeShapeType="1" noTextEdit="1"/>
              </p:cNvSpPr>
              <p:nvPr/>
            </p:nvSpPr>
            <p:spPr>
              <a:xfrm>
                <a:off x="1457969" y="1724543"/>
                <a:ext cx="10141848" cy="4648773"/>
              </a:xfrm>
              <a:prstGeom prst="rect">
                <a:avLst/>
              </a:prstGeom>
              <a:blipFill>
                <a:blip r:embed="rId3"/>
                <a:stretch>
                  <a:fillRect l="-541" r="-661" b="-1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8699500" y="4548729"/>
                <a:ext cx="2997200" cy="1832105"/>
              </a:xfrm>
              <a:prstGeom prst="rect">
                <a:avLst/>
              </a:prstGeom>
            </p:spPr>
            <p:txBody>
              <a:bodyPr wrap="square">
                <a:spAutoFit/>
              </a:bodyPr>
              <a:lstStyle/>
              <a:p>
                <a:r>
                  <a:rPr lang="en-US" i="0">
                    <a:solidFill>
                      <a:srgbClr val="000000"/>
                    </a:solidFill>
                    <a:effectLst/>
                    <a:latin typeface="TimesNewRomanPSMT"/>
                  </a:rPr>
                  <a:t>SF- tỉ lệ co theo các trục là:</a:t>
                </a:r>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𝑥</m:t>
                          </m:r>
                        </m:sub>
                      </m:sSub>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𝑥</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𝑦</m:t>
                              </m:r>
                            </m:e>
                            <m:sub>
                              <m:r>
                                <a:rPr lang="en-US" b="0" i="1" smtClean="0">
                                  <a:latin typeface="Cambria Math" panose="02040503050406030204" pitchFamily="18" charset="0"/>
                                </a:rPr>
                                <m:t>𝑥</m:t>
                              </m:r>
                            </m:sub>
                            <m:sup>
                              <m:r>
                                <a:rPr lang="en-US" b="0" i="1" smtClean="0">
                                  <a:latin typeface="Cambria Math" panose="02040503050406030204" pitchFamily="18" charset="0"/>
                                </a:rPr>
                                <m:t>′2</m:t>
                              </m:r>
                            </m:sup>
                          </m:sSubSup>
                        </m:e>
                      </m:rad>
                    </m:oMath>
                  </m:oMathPara>
                </a14:m>
                <a:endParaRPr lang="en-US" b="0"/>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𝑦</m:t>
                          </m:r>
                        </m:sub>
                      </m:sSub>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𝑦</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𝑦</m:t>
                              </m:r>
                            </m:e>
                            <m:sub>
                              <m:r>
                                <a:rPr lang="en-US" b="0" i="1" smtClean="0">
                                  <a:latin typeface="Cambria Math" panose="02040503050406030204" pitchFamily="18" charset="0"/>
                                </a:rPr>
                                <m:t>𝑦</m:t>
                              </m:r>
                            </m:sub>
                            <m:sup>
                              <m:r>
                                <a:rPr lang="en-US" b="0" i="1" smtClean="0">
                                  <a:latin typeface="Cambria Math" panose="02040503050406030204" pitchFamily="18" charset="0"/>
                                </a:rPr>
                                <m:t>′2</m:t>
                              </m:r>
                            </m:sup>
                          </m:sSubSup>
                        </m:e>
                      </m:rad>
                    </m:oMath>
                  </m:oMathPara>
                </a14:m>
                <a:endParaRPr lang="en-US"/>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𝑧</m:t>
                          </m:r>
                        </m:sub>
                      </m:sSub>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𝑧</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𝑦</m:t>
                              </m:r>
                            </m:e>
                            <m:sub>
                              <m:r>
                                <a:rPr lang="en-US" b="0" i="1" smtClean="0">
                                  <a:latin typeface="Cambria Math" panose="02040503050406030204" pitchFamily="18" charset="0"/>
                                </a:rPr>
                                <m:t>𝑧</m:t>
                              </m:r>
                            </m:sub>
                            <m:sup>
                              <m:r>
                                <a:rPr lang="en-US" b="0" i="1" smtClean="0">
                                  <a:latin typeface="Cambria Math" panose="02040503050406030204" pitchFamily="18" charset="0"/>
                                </a:rPr>
                                <m:t>′2</m:t>
                              </m:r>
                            </m:sup>
                          </m:sSubSup>
                        </m:e>
                      </m:rad>
                    </m:oMath>
                  </m:oMathPara>
                </a14:m>
                <a:endParaRPr lang="en-US"/>
              </a:p>
            </p:txBody>
          </p:sp>
        </mc:Choice>
        <mc:Fallback xmlns="">
          <p:sp>
            <p:nvSpPr>
              <p:cNvPr id="3" name="Rectangle 2"/>
              <p:cNvSpPr>
                <a:spLocks noRot="1" noChangeAspect="1" noMove="1" noResize="1" noEditPoints="1" noAdjustHandles="1" noChangeArrowheads="1" noChangeShapeType="1" noTextEdit="1"/>
              </p:cNvSpPr>
              <p:nvPr/>
            </p:nvSpPr>
            <p:spPr>
              <a:xfrm>
                <a:off x="8699500" y="4548729"/>
                <a:ext cx="2997200" cy="1832105"/>
              </a:xfrm>
              <a:prstGeom prst="rect">
                <a:avLst/>
              </a:prstGeom>
              <a:blipFill rotWithShape="0">
                <a:blip r:embed="rId4"/>
                <a:stretch>
                  <a:fillRect l="-1626" t="-1661" r="-610" b="-1993"/>
                </a:stretch>
              </a:blipFill>
            </p:spPr>
            <p:txBody>
              <a:bodyPr/>
              <a:lstStyle/>
              <a:p>
                <a:r>
                  <a:rPr lang="en-US">
                    <a:noFill/>
                  </a:rPr>
                  <a:t> </a:t>
                </a:r>
              </a:p>
            </p:txBody>
          </p:sp>
        </mc:Fallback>
      </mc:AlternateContent>
    </p:spTree>
    <p:extLst>
      <p:ext uri="{BB962C8B-B14F-4D97-AF65-F5344CB8AC3E}">
        <p14:creationId xmlns:p14="http://schemas.microsoft.com/office/powerpoint/2010/main" val="1959018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752" y="373318"/>
            <a:ext cx="7870295"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 (Parallel Projections )</a:t>
            </a:r>
            <a:endParaRPr lang="en-US" sz="2400" b="1">
              <a:latin typeface="Arial" panose="020B0604020202020204" pitchFamily="34" charset="0"/>
              <a:cs typeface="Arial" panose="020B0604020202020204" pitchFamily="34" charset="0"/>
            </a:endParaRPr>
          </a:p>
        </p:txBody>
      </p:sp>
      <p:sp>
        <p:nvSpPr>
          <p:cNvPr id="4" name="Rectangle 3"/>
          <p:cNvSpPr/>
          <p:nvPr/>
        </p:nvSpPr>
        <p:spPr>
          <a:xfrm>
            <a:off x="1511300" y="1053547"/>
            <a:ext cx="9672338" cy="452432"/>
          </a:xfrm>
          <a:prstGeom prst="rect">
            <a:avLst/>
          </a:prstGeom>
        </p:spPr>
        <p:txBody>
          <a:bodyPr wrap="square">
            <a:spAutoFit/>
          </a:bodyPr>
          <a:lstStyle/>
          <a:p>
            <a:pPr>
              <a:lnSpc>
                <a:spcPct val="130000"/>
              </a:lnSpc>
            </a:pPr>
            <a:r>
              <a:rPr lang="en-US" b="1" i="0">
                <a:solidFill>
                  <a:srgbClr val="000000"/>
                </a:solidFill>
                <a:effectLst/>
                <a:latin typeface="Arial" panose="020B0604020202020204" pitchFamily="34" charset="0"/>
                <a:cs typeface="Arial" panose="020B0604020202020204" pitchFamily="34" charset="0"/>
              </a:rPr>
              <a:t>5.3.2.1. </a:t>
            </a:r>
            <a:r>
              <a:rPr lang="en-US" b="1" i="1">
                <a:solidFill>
                  <a:srgbClr val="000000"/>
                </a:solidFill>
                <a:effectLst/>
                <a:latin typeface="TimesNewRomanPS-BoldItalicMT"/>
              </a:rPr>
              <a:t>Phép chiếu Dimetric</a:t>
            </a:r>
            <a:endParaRPr lang="en-US" b="1" i="0">
              <a:solidFill>
                <a:srgbClr val="000000"/>
              </a:solidFill>
              <a:effectLst/>
              <a:latin typeface="TimesNewRomanPS-BoldMT"/>
            </a:endParaRPr>
          </a:p>
        </p:txBody>
      </p:sp>
      <p:sp>
        <p:nvSpPr>
          <p:cNvPr id="5" name="Rectangle 4"/>
          <p:cNvSpPr/>
          <p:nvPr/>
        </p:nvSpPr>
        <p:spPr>
          <a:xfrm>
            <a:off x="1457969" y="1724543"/>
            <a:ext cx="6149331" cy="3323987"/>
          </a:xfrm>
          <a:prstGeom prst="rect">
            <a:avLst/>
          </a:prstGeom>
        </p:spPr>
        <p:txBody>
          <a:bodyPr wrap="square">
            <a:spAutoFit/>
          </a:bodyPr>
          <a:lstStyle/>
          <a:p>
            <a:pPr marL="342900" indent="-342900">
              <a:lnSpc>
                <a:spcPct val="150000"/>
              </a:lnSpc>
              <a:buFont typeface="Wingdings" panose="05000000000000000000" pitchFamily="2" charset="2"/>
              <a:buChar char="q"/>
            </a:pPr>
            <a:r>
              <a:rPr lang="vi-VN" sz="2000" i="0">
                <a:solidFill>
                  <a:srgbClr val="000000"/>
                </a:solidFill>
                <a:effectLst/>
                <a:latin typeface="TimesNewRomanPSMT"/>
              </a:rPr>
              <a:t>Là phép chiếu Trimetric với 2 hệ số tỉ lệ co bằng nhau, giá trị thứ 3 còn lại là tuỳ ý.</a:t>
            </a:r>
            <a:endParaRPr lang="en-US" sz="2000" i="0">
              <a:solidFill>
                <a:srgbClr val="000000"/>
              </a:solidFill>
              <a:effectLst/>
              <a:latin typeface="TimesNewRomanPSMT"/>
            </a:endParaRPr>
          </a:p>
          <a:p>
            <a:pPr marL="342900" indent="-342900">
              <a:lnSpc>
                <a:spcPct val="150000"/>
              </a:lnSpc>
              <a:buFont typeface="Wingdings" panose="05000000000000000000" pitchFamily="2" charset="2"/>
              <a:buChar char="q"/>
            </a:pPr>
            <a:r>
              <a:rPr lang="vi-VN" sz="2000" i="0">
                <a:solidFill>
                  <a:srgbClr val="000000"/>
                </a:solidFill>
                <a:effectLst/>
                <a:latin typeface="TimesNewRomanPSMT"/>
              </a:rPr>
              <a:t>Phép chiếu được xây dựng bằng cách</a:t>
            </a:r>
            <a:r>
              <a:rPr lang="en-US" sz="2000" i="0">
                <a:solidFill>
                  <a:srgbClr val="000000"/>
                </a:solidFill>
                <a:effectLst/>
                <a:latin typeface="TimesNewRomanPSMT"/>
              </a:rPr>
              <a:t>:</a:t>
            </a:r>
          </a:p>
          <a:p>
            <a:pPr marL="800100" lvl="1" indent="-342900">
              <a:lnSpc>
                <a:spcPct val="150000"/>
              </a:lnSpc>
              <a:buFont typeface="Wingdings" panose="05000000000000000000" pitchFamily="2" charset="2"/>
              <a:buChar char="§"/>
            </a:pPr>
            <a:r>
              <a:rPr lang="en-US" sz="2000" i="0">
                <a:solidFill>
                  <a:srgbClr val="000000"/>
                </a:solidFill>
                <a:effectLst/>
                <a:latin typeface="TimesNewRomanPSMT"/>
              </a:rPr>
              <a:t>Q</a:t>
            </a:r>
            <a:r>
              <a:rPr lang="vi-VN" sz="2000" i="0">
                <a:solidFill>
                  <a:srgbClr val="000000"/>
                </a:solidFill>
                <a:effectLst/>
                <a:latin typeface="TimesNewRomanPSMT"/>
              </a:rPr>
              <a:t>uay đối tượng quanh trục y theo một góc </a:t>
            </a:r>
            <a:r>
              <a:rPr lang="el-GR" sz="2000" i="0">
                <a:solidFill>
                  <a:srgbClr val="000000"/>
                </a:solidFill>
                <a:effectLst/>
                <a:latin typeface="SymbolMT"/>
              </a:rPr>
              <a:t>φ</a:t>
            </a:r>
            <a:endParaRPr lang="en-US" sz="2000" i="0">
              <a:solidFill>
                <a:srgbClr val="000000"/>
              </a:solidFill>
              <a:effectLst/>
              <a:latin typeface="SymbolMT"/>
            </a:endParaRPr>
          </a:p>
          <a:p>
            <a:pPr marL="800100" lvl="1" indent="-342900">
              <a:lnSpc>
                <a:spcPct val="150000"/>
              </a:lnSpc>
              <a:buFont typeface="Wingdings" panose="05000000000000000000" pitchFamily="2" charset="2"/>
              <a:buChar char="§"/>
            </a:pPr>
            <a:r>
              <a:rPr lang="en-US" sz="2000" i="0">
                <a:solidFill>
                  <a:srgbClr val="000000"/>
                </a:solidFill>
                <a:effectLst/>
                <a:latin typeface="TimesNewRomanPSMT"/>
              </a:rPr>
              <a:t>T</a:t>
            </a:r>
            <a:r>
              <a:rPr lang="vi-VN" sz="2000" i="0">
                <a:solidFill>
                  <a:srgbClr val="000000"/>
                </a:solidFill>
                <a:effectLst/>
                <a:latin typeface="TimesNewRomanPSMT"/>
              </a:rPr>
              <a:t>iếp đó</a:t>
            </a:r>
            <a:r>
              <a:rPr lang="en-US" sz="2000" i="0">
                <a:solidFill>
                  <a:srgbClr val="000000"/>
                </a:solidFill>
                <a:effectLst/>
                <a:latin typeface="TimesNewRomanPSMT"/>
              </a:rPr>
              <a:t> </a:t>
            </a:r>
            <a:r>
              <a:rPr lang="vi-VN" sz="2000" i="0">
                <a:solidFill>
                  <a:srgbClr val="000000"/>
                </a:solidFill>
                <a:effectLst/>
                <a:latin typeface="TimesNewRomanPSMT"/>
              </a:rPr>
              <a:t>quanh trục ox một góc </a:t>
            </a:r>
            <a:r>
              <a:rPr lang="el-GR" sz="2000" i="0">
                <a:solidFill>
                  <a:srgbClr val="000000"/>
                </a:solidFill>
                <a:effectLst/>
                <a:latin typeface="SymbolMT"/>
              </a:rPr>
              <a:t>ϕ </a:t>
            </a:r>
            <a:endParaRPr lang="en-US" sz="2000" i="0">
              <a:solidFill>
                <a:srgbClr val="000000"/>
              </a:solidFill>
              <a:effectLst/>
              <a:latin typeface="SymbolMT"/>
            </a:endParaRPr>
          </a:p>
          <a:p>
            <a:pPr marL="800100" lvl="1" indent="-342900">
              <a:lnSpc>
                <a:spcPct val="150000"/>
              </a:lnSpc>
              <a:buFont typeface="Wingdings" panose="05000000000000000000" pitchFamily="2" charset="2"/>
              <a:buChar char="§"/>
            </a:pPr>
            <a:r>
              <a:rPr lang="en-US" sz="2000" i="0">
                <a:solidFill>
                  <a:srgbClr val="000000"/>
                </a:solidFill>
                <a:effectLst/>
                <a:latin typeface="TimesNewRomanPSMT"/>
              </a:rPr>
              <a:t>V</a:t>
            </a:r>
            <a:r>
              <a:rPr lang="vi-VN" sz="2000" i="0">
                <a:solidFill>
                  <a:srgbClr val="000000"/>
                </a:solidFill>
                <a:effectLst/>
                <a:latin typeface="TimesNewRomanPSMT"/>
              </a:rPr>
              <a:t>à sau cùng là phép chiếu trên mặt </a:t>
            </a:r>
            <a:r>
              <a:rPr lang="en-US" sz="2000" i="0">
                <a:solidFill>
                  <a:srgbClr val="000000"/>
                </a:solidFill>
                <a:effectLst/>
                <a:latin typeface="TimesNewRomanPSMT"/>
              </a:rPr>
              <a:t> p</a:t>
            </a:r>
            <a:r>
              <a:rPr lang="vi-VN" sz="2000" i="0">
                <a:solidFill>
                  <a:srgbClr val="000000"/>
                </a:solidFill>
                <a:effectLst/>
                <a:latin typeface="TimesNewRomanPSMT"/>
              </a:rPr>
              <a:t>hẳng z=0 với tâm chiếu tại vô</a:t>
            </a:r>
            <a:r>
              <a:rPr lang="en-US" sz="2000" i="0">
                <a:solidFill>
                  <a:srgbClr val="000000"/>
                </a:solidFill>
                <a:effectLst/>
                <a:latin typeface="TimesNewRomanPSMT"/>
              </a:rPr>
              <a:t> </a:t>
            </a:r>
            <a:r>
              <a:rPr lang="vi-VN" sz="2000" i="0">
                <a:solidFill>
                  <a:srgbClr val="000000"/>
                </a:solidFill>
                <a:effectLst/>
                <a:latin typeface="TimesNewRomanPSMT"/>
              </a:rPr>
              <a:t>tận.</a:t>
            </a:r>
            <a:endParaRPr lang="en-US" sz="2000" i="0">
              <a:solidFill>
                <a:srgbClr val="000000"/>
              </a:solidFill>
              <a:effectLst/>
              <a:latin typeface="TimesNewRomanPSMT"/>
            </a:endParaRPr>
          </a:p>
        </p:txBody>
      </p:sp>
      <p:pic>
        <p:nvPicPr>
          <p:cNvPr id="6" name="Picture 5"/>
          <p:cNvPicPr>
            <a:picLocks noChangeAspect="1"/>
          </p:cNvPicPr>
          <p:nvPr/>
        </p:nvPicPr>
        <p:blipFill>
          <a:blip r:embed="rId3"/>
          <a:stretch>
            <a:fillRect/>
          </a:stretch>
        </p:blipFill>
        <p:spPr>
          <a:xfrm>
            <a:off x="7724774" y="1724305"/>
            <a:ext cx="4279551" cy="4638395"/>
          </a:xfrm>
          <a:prstGeom prst="rect">
            <a:avLst/>
          </a:prstGeom>
        </p:spPr>
      </p:pic>
      <p:sp>
        <p:nvSpPr>
          <p:cNvPr id="3" name="Rectangle 2">
            <a:extLst>
              <a:ext uri="{FF2B5EF4-FFF2-40B4-BE49-F238E27FC236}">
                <a16:creationId xmlns:a16="http://schemas.microsoft.com/office/drawing/2014/main" id="{733C2CA8-25C4-48E2-8545-CB131E884042}"/>
              </a:ext>
            </a:extLst>
          </p:cNvPr>
          <p:cNvSpPr/>
          <p:nvPr/>
        </p:nvSpPr>
        <p:spPr>
          <a:xfrm>
            <a:off x="1511300" y="5267094"/>
            <a:ext cx="2177584" cy="457754"/>
          </a:xfrm>
          <a:prstGeom prst="rect">
            <a:avLst/>
          </a:prstGeom>
        </p:spPr>
        <p:txBody>
          <a:bodyPr wrap="none">
            <a:spAutoFit/>
          </a:bodyPr>
          <a:lstStyle/>
          <a:p>
            <a:pPr marL="342900" indent="-342900">
              <a:lnSpc>
                <a:spcPct val="150000"/>
              </a:lnSpc>
              <a:buFont typeface="Wingdings" panose="05000000000000000000" pitchFamily="2" charset="2"/>
              <a:buChar char="q"/>
            </a:pPr>
            <a:r>
              <a:rPr lang="en-US">
                <a:solidFill>
                  <a:srgbClr val="000000"/>
                </a:solidFill>
                <a:latin typeface="TimesNewRomanPSMT"/>
              </a:rPr>
              <a:t>[T]=[Rx][Ry][Pz]</a:t>
            </a:r>
            <a:endParaRPr lang="en-US" i="1">
              <a:latin typeface="Cambria Math" panose="02040503050406030204" pitchFamily="18" charset="0"/>
              <a:cs typeface="Arial" panose="020B0604020202020204" pitchFamily="34" charset="0"/>
            </a:endParaRPr>
          </a:p>
        </p:txBody>
      </p:sp>
    </p:spTree>
    <p:extLst>
      <p:ext uri="{BB962C8B-B14F-4D97-AF65-F5344CB8AC3E}">
        <p14:creationId xmlns:p14="http://schemas.microsoft.com/office/powerpoint/2010/main" val="2793802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752" y="373318"/>
            <a:ext cx="7870295"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 (Parallel Projections )</a:t>
            </a:r>
            <a:endParaRPr lang="en-US" sz="2400" b="1">
              <a:latin typeface="Arial" panose="020B0604020202020204" pitchFamily="34" charset="0"/>
              <a:cs typeface="Arial" panose="020B0604020202020204" pitchFamily="34" charset="0"/>
            </a:endParaRPr>
          </a:p>
        </p:txBody>
      </p:sp>
      <p:sp>
        <p:nvSpPr>
          <p:cNvPr id="4" name="Rectangle 3"/>
          <p:cNvSpPr/>
          <p:nvPr/>
        </p:nvSpPr>
        <p:spPr>
          <a:xfrm>
            <a:off x="1511300" y="1053547"/>
            <a:ext cx="9672338" cy="452432"/>
          </a:xfrm>
          <a:prstGeom prst="rect">
            <a:avLst/>
          </a:prstGeom>
        </p:spPr>
        <p:txBody>
          <a:bodyPr wrap="square">
            <a:spAutoFit/>
          </a:bodyPr>
          <a:lstStyle/>
          <a:p>
            <a:pPr>
              <a:lnSpc>
                <a:spcPct val="130000"/>
              </a:lnSpc>
            </a:pPr>
            <a:r>
              <a:rPr lang="en-US" b="1" i="0">
                <a:solidFill>
                  <a:srgbClr val="000000"/>
                </a:solidFill>
                <a:effectLst/>
                <a:latin typeface="Arial" panose="020B0604020202020204" pitchFamily="34" charset="0"/>
                <a:cs typeface="Arial" panose="020B0604020202020204" pitchFamily="34" charset="0"/>
              </a:rPr>
              <a:t>5.3.2.1. </a:t>
            </a:r>
            <a:r>
              <a:rPr lang="en-US" b="1" i="1">
                <a:solidFill>
                  <a:srgbClr val="000000"/>
                </a:solidFill>
                <a:effectLst/>
                <a:latin typeface="TimesNewRomanPS-BoldItalicMT"/>
              </a:rPr>
              <a:t>Phép chiếu Dimetric</a:t>
            </a:r>
            <a:endParaRPr lang="en-US" b="1" i="0">
              <a:solidFill>
                <a:srgbClr val="000000"/>
              </a:solidFill>
              <a:effectLst/>
              <a:latin typeface="TimesNewRomanPS-BoldMT"/>
            </a:endParaRPr>
          </a:p>
        </p:txBody>
      </p:sp>
      <mc:AlternateContent xmlns:mc="http://schemas.openxmlformats.org/markup-compatibility/2006" xmlns:a14="http://schemas.microsoft.com/office/drawing/2010/main">
        <mc:Choice Requires="a14">
          <p:sp>
            <p:nvSpPr>
              <p:cNvPr id="5" name="Rectangle 4"/>
              <p:cNvSpPr/>
              <p:nvPr/>
            </p:nvSpPr>
            <p:spPr>
              <a:xfrm>
                <a:off x="1457969" y="1724543"/>
                <a:ext cx="9779000" cy="4096634"/>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sz="2000">
                    <a:solidFill>
                      <a:srgbClr val="000000"/>
                    </a:solidFill>
                    <a:latin typeface="TimesNewRomanPSMT"/>
                  </a:rPr>
                  <a:t>[T]=[Rx][Ry][Pz]</a:t>
                </a:r>
                <a:endParaRPr lang="en-US" sz="2000" i="1">
                  <a:latin typeface="Cambria Math" panose="02040503050406030204" pitchFamily="18" charset="0"/>
                  <a:cs typeface="Arial" panose="020B0604020202020204" pitchFamily="34" charset="0"/>
                </a:endParaRPr>
              </a:p>
              <a:p>
                <a:pPr marL="342900" indent="-342900">
                  <a:lnSpc>
                    <a:spcPct val="150000"/>
                  </a:lnSpc>
                  <a:buFont typeface="Wingdings" panose="05000000000000000000" pitchFamily="2" charset="2"/>
                  <a:buChar char="q"/>
                </a:pPr>
                <a14:m>
                  <m:oMath xmlns:m="http://schemas.openxmlformats.org/officeDocument/2006/math">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𝑇</m:t>
                    </m:r>
                    <m:r>
                      <a:rPr lang="en-US" sz="2000" b="0" i="1" smtClean="0">
                        <a:latin typeface="Cambria Math" panose="02040503050406030204" pitchFamily="18" charset="0"/>
                        <a:cs typeface="Arial" panose="020B0604020202020204" pitchFamily="34" charset="0"/>
                      </a:rPr>
                      <m:t>]=</m:t>
                    </m:r>
                    <m:d>
                      <m:dPr>
                        <m:begChr m:val="["/>
                        <m:endChr m:val="]"/>
                        <m:ctrlPr>
                          <a:rPr lang="en-US" sz="2000" b="0" i="1" smtClean="0">
                            <a:latin typeface="Cambria Math" panose="02040503050406030204" pitchFamily="18" charset="0"/>
                            <a:cs typeface="Arial" panose="020B0604020202020204" pitchFamily="34" charset="0"/>
                          </a:rPr>
                        </m:ctrlPr>
                      </m:dPr>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r>
                                      <a:rPr lang="en-US" sz="2000" b="0" i="1" smtClean="0">
                                        <a:latin typeface="Cambria Math" panose="02040503050406030204" pitchFamily="18" charset="0"/>
                                        <a:cs typeface="Arial" panose="020B0604020202020204" pitchFamily="34" charset="0"/>
                                      </a:rPr>
                                      <m:t>𝑐𝑜𝑠</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e>
                                  <m:e>
                                    <m:r>
                                      <a:rPr lang="en-US" sz="2000" b="0" i="1" smtClean="0">
                                        <a:latin typeface="Cambria Math" panose="02040503050406030204" pitchFamily="18" charset="0"/>
                                        <a:cs typeface="Arial" panose="020B0604020202020204" pitchFamily="34" charset="0"/>
                                      </a:rPr>
                                      <m:t>0</m:t>
                                    </m:r>
                                  </m:e>
                                </m:m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1</m:t>
                                    </m:r>
                                  </m:e>
                                </m:mr>
                              </m:m>
                            </m:e>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𝑠𝑖𝑛</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e>
                                  <m:e>
                                    <m:r>
                                      <a:rPr lang="en-US" sz="2000" b="0" i="1" smtClean="0">
                                        <a:latin typeface="Cambria Math" panose="02040503050406030204" pitchFamily="18" charset="0"/>
                                        <a:cs typeface="Arial" panose="020B0604020202020204" pitchFamily="34" charset="0"/>
                                      </a:rPr>
                                      <m:t>0</m:t>
                                    </m:r>
                                  </m:e>
                                </m:m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0</m:t>
                                    </m:r>
                                  </m:e>
                                </m:mr>
                              </m:m>
                            </m:e>
                          </m:mr>
                          <m:mr>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r>
                                      <a:rPr lang="en-US" sz="2000" b="0" i="1" smtClean="0">
                                        <a:latin typeface="Cambria Math" panose="02040503050406030204" pitchFamily="18" charset="0"/>
                                        <a:cs typeface="Arial" panose="020B0604020202020204" pitchFamily="34" charset="0"/>
                                      </a:rPr>
                                      <m:t>𝑠𝑖𝑛</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e>
                                  <m:e>
                                    <m:r>
                                      <a:rPr lang="en-US" sz="2000" b="0" i="1" smtClean="0">
                                        <a:latin typeface="Cambria Math" panose="02040503050406030204" pitchFamily="18" charset="0"/>
                                        <a:cs typeface="Arial" panose="020B0604020202020204" pitchFamily="34" charset="0"/>
                                      </a:rPr>
                                      <m:t>0</m:t>
                                    </m:r>
                                  </m:e>
                                </m:m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0</m:t>
                                    </m:r>
                                  </m:e>
                                </m:mr>
                              </m:m>
                            </m:e>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r>
                                      <m:rPr>
                                        <m:brk m:alnAt="7"/>
                                      </m:rPr>
                                      <a:rPr lang="en-US" sz="2000" b="0" i="1" smtClean="0">
                                        <a:latin typeface="Cambria Math" panose="02040503050406030204" pitchFamily="18" charset="0"/>
                                        <a:cs typeface="Arial" panose="020B0604020202020204" pitchFamily="34" charset="0"/>
                                      </a:rPr>
                                      <m:t>𝑐</m:t>
                                    </m:r>
                                    <m:r>
                                      <a:rPr lang="en-US" sz="2000" b="0" i="1" smtClean="0">
                                        <a:latin typeface="Cambria Math" panose="02040503050406030204" pitchFamily="18" charset="0"/>
                                        <a:cs typeface="Arial" panose="020B0604020202020204" pitchFamily="34" charset="0"/>
                                      </a:rPr>
                                      <m:t>𝑜𝑠</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e>
                                  <m:e>
                                    <m:r>
                                      <a:rPr lang="en-US" sz="2000" b="0" i="1" smtClean="0">
                                        <a:latin typeface="Cambria Math" panose="02040503050406030204" pitchFamily="18" charset="0"/>
                                        <a:cs typeface="Arial" panose="020B0604020202020204" pitchFamily="34" charset="0"/>
                                      </a:rPr>
                                      <m:t>0</m:t>
                                    </m:r>
                                  </m:e>
                                </m:m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1</m:t>
                                    </m:r>
                                  </m:e>
                                </m:mr>
                              </m:m>
                            </m:e>
                          </m:mr>
                        </m:m>
                        <m:r>
                          <a:rPr lang="en-US" sz="2000" b="0" i="1" smtClean="0">
                            <a:latin typeface="Cambria Math" panose="02040503050406030204" pitchFamily="18" charset="0"/>
                          </a:rPr>
                          <m:t> </m:t>
                        </m:r>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cs typeface="Arial" panose="020B0604020202020204" pitchFamily="34" charset="0"/>
                          </a:rPr>
                        </m:ctrlPr>
                      </m:dPr>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r>
                                      <a:rPr lang="en-US" sz="2000" b="0" i="1" smtClean="0">
                                        <a:latin typeface="Cambria Math" panose="02040503050406030204" pitchFamily="18" charset="0"/>
                                        <a:cs typeface="Arial" panose="020B0604020202020204" pitchFamily="34" charset="0"/>
                                      </a:rPr>
                                      <m:t>1</m:t>
                                    </m:r>
                                  </m:e>
                                  <m:e>
                                    <m:r>
                                      <a:rPr lang="en-US" sz="2000" b="0" i="1" smtClean="0">
                                        <a:latin typeface="Cambria Math" panose="02040503050406030204" pitchFamily="18" charset="0"/>
                                        <a:cs typeface="Arial" panose="020B0604020202020204" pitchFamily="34" charset="0"/>
                                      </a:rPr>
                                      <m:t>0</m:t>
                                    </m:r>
                                  </m:e>
                                </m:m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𝑐𝑜𝑠</m:t>
                                    </m:r>
                                    <m:r>
                                      <a:rPr lang="en-US" sz="2000" b="0" i="1" smtClean="0">
                                        <a:latin typeface="Cambria Math" panose="02040503050406030204" pitchFamily="18" charset="0"/>
                                        <a:ea typeface="Cambria Math" panose="02040503050406030204" pitchFamily="18" charset="0"/>
                                        <a:cs typeface="Arial" panose="020B0604020202020204" pitchFamily="34" charset="0"/>
                                      </a:rPr>
                                      <m:t>𝜑</m:t>
                                    </m:r>
                                  </m:e>
                                </m:mr>
                              </m:m>
                            </m:e>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r>
                                      <m:rPr>
                                        <m:brk m:alnAt="7"/>
                                      </m:rP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0</m:t>
                                    </m:r>
                                  </m:e>
                                </m:mr>
                                <m:mr>
                                  <m:e>
                                    <m:r>
                                      <a:rPr lang="en-US" sz="2000" b="0" i="1" smtClean="0">
                                        <a:latin typeface="Cambria Math" panose="02040503050406030204" pitchFamily="18" charset="0"/>
                                        <a:cs typeface="Arial" panose="020B0604020202020204" pitchFamily="34" charset="0"/>
                                      </a:rPr>
                                      <m:t>𝑠𝑖𝑛</m:t>
                                    </m:r>
                                    <m:r>
                                      <a:rPr lang="en-US" sz="2000" b="0" i="1" smtClean="0">
                                        <a:latin typeface="Cambria Math" panose="02040503050406030204" pitchFamily="18" charset="0"/>
                                        <a:ea typeface="Cambria Math" panose="02040503050406030204" pitchFamily="18" charset="0"/>
                                        <a:cs typeface="Arial" panose="020B0604020202020204" pitchFamily="34" charset="0"/>
                                      </a:rPr>
                                      <m:t>𝜑</m:t>
                                    </m:r>
                                  </m:e>
                                  <m:e>
                                    <m:r>
                                      <a:rPr lang="en-US" sz="2000" b="0" i="1" smtClean="0">
                                        <a:latin typeface="Cambria Math" panose="02040503050406030204" pitchFamily="18" charset="0"/>
                                        <a:cs typeface="Arial" panose="020B0604020202020204" pitchFamily="34" charset="0"/>
                                      </a:rPr>
                                      <m:t>0</m:t>
                                    </m:r>
                                  </m:e>
                                </m:mr>
                              </m:m>
                            </m:e>
                          </m:mr>
                          <m:mr>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𝑠𝑖𝑛</m:t>
                                    </m:r>
                                    <m:r>
                                      <a:rPr lang="en-US" sz="2000" b="0" i="1" smtClean="0">
                                        <a:latin typeface="Cambria Math" panose="02040503050406030204" pitchFamily="18" charset="0"/>
                                        <a:ea typeface="Cambria Math" panose="02040503050406030204" pitchFamily="18" charset="0"/>
                                        <a:cs typeface="Arial" panose="020B0604020202020204" pitchFamily="34" charset="0"/>
                                      </a:rPr>
                                      <m:t>𝜑</m:t>
                                    </m:r>
                                  </m:e>
                                </m:m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0</m:t>
                                    </m:r>
                                  </m:e>
                                </m:mr>
                              </m:m>
                            </m:e>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r>
                                      <a:rPr lang="en-US" sz="2000" b="0" i="1" smtClean="0">
                                        <a:latin typeface="Cambria Math" panose="02040503050406030204" pitchFamily="18" charset="0"/>
                                        <a:cs typeface="Arial" panose="020B0604020202020204" pitchFamily="34" charset="0"/>
                                      </a:rPr>
                                      <m:t>𝑐𝑜𝑠</m:t>
                                    </m:r>
                                    <m:r>
                                      <a:rPr lang="en-US" sz="2000" b="0" i="1" smtClean="0">
                                        <a:latin typeface="Cambria Math" panose="02040503050406030204" pitchFamily="18" charset="0"/>
                                        <a:ea typeface="Cambria Math" panose="02040503050406030204" pitchFamily="18" charset="0"/>
                                        <a:cs typeface="Arial" panose="020B0604020202020204" pitchFamily="34" charset="0"/>
                                      </a:rPr>
                                      <m:t>𝜑</m:t>
                                    </m:r>
                                  </m:e>
                                  <m:e>
                                    <m:r>
                                      <a:rPr lang="en-US" sz="2000" b="0" i="1" smtClean="0">
                                        <a:latin typeface="Cambria Math" panose="02040503050406030204" pitchFamily="18" charset="0"/>
                                        <a:cs typeface="Arial" panose="020B0604020202020204" pitchFamily="34" charset="0"/>
                                      </a:rPr>
                                      <m:t>0</m:t>
                                    </m:r>
                                  </m:e>
                                </m:m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1</m:t>
                                    </m:r>
                                  </m:e>
                                </m:mr>
                              </m:m>
                            </m:e>
                          </m:mr>
                        </m:m>
                        <m:r>
                          <a:rPr lang="en-US" sz="2000" b="0" i="1" smtClean="0">
                            <a:latin typeface="Cambria Math" panose="02040503050406030204" pitchFamily="18" charset="0"/>
                          </a:rPr>
                          <m:t> </m:t>
                        </m:r>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cs typeface="Arial" panose="020B0604020202020204" pitchFamily="34" charset="0"/>
                          </a:rPr>
                        </m:ctrlPr>
                      </m:dPr>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r>
                                      <m:rPr>
                                        <m:brk m:alnAt="7"/>
                                      </m:rPr>
                                      <a:rPr lang="en-US" sz="2000" b="0" i="1" smtClean="0">
                                        <a:latin typeface="Cambria Math" panose="02040503050406030204" pitchFamily="18" charset="0"/>
                                        <a:cs typeface="Arial" panose="020B0604020202020204" pitchFamily="34" charset="0"/>
                                      </a:rPr>
                                      <m:t>1</m:t>
                                    </m:r>
                                  </m:e>
                                  <m:e>
                                    <m:r>
                                      <a:rPr lang="en-US" sz="2000" b="0" i="1" smtClean="0">
                                        <a:latin typeface="Cambria Math" panose="02040503050406030204" pitchFamily="18" charset="0"/>
                                        <a:cs typeface="Arial" panose="020B0604020202020204" pitchFamily="34" charset="0"/>
                                      </a:rPr>
                                      <m:t>0</m:t>
                                    </m:r>
                                  </m:e>
                                </m:m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1</m:t>
                                    </m:r>
                                  </m:e>
                                </m:mr>
                              </m:m>
                            </m:e>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r>
                                      <m:rPr>
                                        <m:brk m:alnAt="7"/>
                                      </m:rP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0</m:t>
                                    </m:r>
                                  </m:e>
                                </m:m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0</m:t>
                                    </m:r>
                                  </m:e>
                                </m:mr>
                              </m:m>
                            </m:e>
                          </m:mr>
                          <m:mr>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r>
                                      <m:rPr>
                                        <m:brk m:alnAt="7"/>
                                      </m:rP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0</m:t>
                                    </m:r>
                                  </m:e>
                                </m:m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0</m:t>
                                    </m:r>
                                  </m:e>
                                </m:mr>
                              </m:m>
                            </m:e>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0</m:t>
                                    </m:r>
                                  </m:e>
                                </m:m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1</m:t>
                                    </m:r>
                                  </m:e>
                                </m:mr>
                              </m:m>
                            </m:e>
                          </m:mr>
                        </m:m>
                        <m:r>
                          <a:rPr lang="en-US" sz="2000" b="0" i="1" smtClean="0">
                            <a:latin typeface="Cambria Math" panose="02040503050406030204" pitchFamily="18" charset="0"/>
                          </a:rPr>
                          <m:t> </m:t>
                        </m:r>
                      </m:e>
                    </m:d>
                  </m:oMath>
                </a14:m>
                <a:endParaRPr lang="en-US" sz="2000" b="0" i="0">
                  <a:latin typeface="TimesNewRomanPSMT"/>
                </a:endParaRPr>
              </a:p>
              <a:p>
                <a:pPr marL="342900" indent="-342900">
                  <a:lnSpc>
                    <a:spcPct val="150000"/>
                  </a:lnSpc>
                  <a:buFont typeface="Wingdings" panose="05000000000000000000" pitchFamily="2" charset="2"/>
                  <a:buChar char="q"/>
                </a:pPr>
                <a14:m>
                  <m:oMath xmlns:m="http://schemas.openxmlformats.org/officeDocument/2006/math">
                    <m:d>
                      <m:dPr>
                        <m:begChr m:val="["/>
                        <m:endChr m:val="]"/>
                        <m:ctrlPr>
                          <a:rPr lang="en-US" sz="2000" i="1">
                            <a:latin typeface="Cambria Math" panose="02040503050406030204" pitchFamily="18" charset="0"/>
                            <a:cs typeface="Arial" panose="020B0604020202020204" pitchFamily="34" charset="0"/>
                          </a:rPr>
                        </m:ctrlPr>
                      </m:dPr>
                      <m:e>
                        <m:r>
                          <a:rPr lang="en-US" sz="2000" i="1">
                            <a:latin typeface="Cambria Math" panose="02040503050406030204" pitchFamily="18" charset="0"/>
                            <a:cs typeface="Arial" panose="020B0604020202020204" pitchFamily="34" charset="0"/>
                          </a:rPr>
                          <m:t>𝑇</m:t>
                        </m:r>
                      </m:e>
                    </m:d>
                    <m:r>
                      <a:rPr lang="en-US" sz="2000" i="1">
                        <a:latin typeface="Cambria Math" panose="02040503050406030204" pitchFamily="18" charset="0"/>
                        <a:cs typeface="Arial" panose="020B0604020202020204" pitchFamily="34" charset="0"/>
                      </a:rPr>
                      <m:t>=</m:t>
                    </m:r>
                    <m:d>
                      <m:dPr>
                        <m:begChr m:val="["/>
                        <m:endChr m:val="]"/>
                        <m:ctrlPr>
                          <a:rPr lang="en-US" sz="2000" i="1">
                            <a:latin typeface="Cambria Math" panose="02040503050406030204" pitchFamily="18" charset="0"/>
                            <a:cs typeface="Arial" panose="020B0604020202020204" pitchFamily="34" charset="0"/>
                          </a:rPr>
                        </m:ctrlPr>
                      </m:dPr>
                      <m:e>
                        <m:m>
                          <m:mPr>
                            <m:mcs>
                              <m:mc>
                                <m:mcPr>
                                  <m:count m:val="2"/>
                                  <m:mcJc m:val="center"/>
                                </m:mcPr>
                              </m:mc>
                            </m:mcs>
                            <m:ctrlPr>
                              <a:rPr lang="en-US" sz="2000" i="1">
                                <a:latin typeface="Cambria Math" panose="02040503050406030204" pitchFamily="18" charset="0"/>
                                <a:cs typeface="Arial" panose="020B0604020202020204" pitchFamily="34" charset="0"/>
                              </a:rPr>
                            </m:ctrlPr>
                          </m:mPr>
                          <m:mr>
                            <m:e>
                              <m:m>
                                <m:mPr>
                                  <m:mcs>
                                    <m:mc>
                                      <m:mcPr>
                                        <m:count m:val="2"/>
                                        <m:mcJc m:val="center"/>
                                      </m:mcPr>
                                    </m:mc>
                                  </m:mcs>
                                  <m:ctrlPr>
                                    <a:rPr lang="en-US" sz="2000" i="1">
                                      <a:latin typeface="Cambria Math" panose="02040503050406030204" pitchFamily="18" charset="0"/>
                                      <a:cs typeface="Arial" panose="020B0604020202020204" pitchFamily="34" charset="0"/>
                                    </a:rPr>
                                  </m:ctrlPr>
                                </m:mPr>
                                <m:mr>
                                  <m:e>
                                    <m:r>
                                      <a:rPr lang="en-US" sz="2000" i="1">
                                        <a:latin typeface="Cambria Math" panose="02040503050406030204" pitchFamily="18" charset="0"/>
                                        <a:cs typeface="Arial" panose="020B0604020202020204" pitchFamily="34" charset="0"/>
                                      </a:rPr>
                                      <m:t>𝑐𝑜𝑠</m:t>
                                    </m:r>
                                    <m:r>
                                      <a:rPr lang="en-US" sz="2000" i="1">
                                        <a:latin typeface="Cambria Math" panose="02040503050406030204" pitchFamily="18" charset="0"/>
                                        <a:ea typeface="Cambria Math" panose="02040503050406030204" pitchFamily="18" charset="0"/>
                                        <a:cs typeface="Arial" panose="020B0604020202020204" pitchFamily="34" charset="0"/>
                                      </a:rPr>
                                      <m:t>∅</m:t>
                                    </m:r>
                                  </m:e>
                                  <m:e>
                                    <m:r>
                                      <a:rPr lang="en-US" sz="2000" b="0" i="1" smtClean="0">
                                        <a:latin typeface="Cambria Math" panose="02040503050406030204" pitchFamily="18" charset="0"/>
                                        <a:cs typeface="Arial" panose="020B0604020202020204" pitchFamily="34" charset="0"/>
                                      </a:rPr>
                                      <m:t>𝑠𝑖𝑛</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r>
                                      <a:rPr lang="en-US" sz="2000" b="0" i="1" smtClean="0">
                                        <a:latin typeface="Cambria Math" panose="02040503050406030204" pitchFamily="18" charset="0"/>
                                        <a:ea typeface="Cambria Math" panose="02040503050406030204" pitchFamily="18" charset="0"/>
                                        <a:cs typeface="Arial" panose="020B0604020202020204" pitchFamily="34" charset="0"/>
                                      </a:rPr>
                                      <m:t>𝑠𝑖𝑛</m:t>
                                    </m:r>
                                    <m:r>
                                      <a:rPr lang="en-US" sz="2000" b="0" i="1" smtClean="0">
                                        <a:latin typeface="Cambria Math" panose="02040503050406030204" pitchFamily="18" charset="0"/>
                                        <a:ea typeface="Cambria Math" panose="02040503050406030204" pitchFamily="18" charset="0"/>
                                        <a:cs typeface="Arial" panose="020B0604020202020204" pitchFamily="34" charset="0"/>
                                      </a:rPr>
                                      <m:t>𝜑</m:t>
                                    </m:r>
                                  </m:e>
                                </m:mr>
                                <m:mr>
                                  <m:e>
                                    <m:r>
                                      <a:rPr lang="en-US" sz="2000" i="1">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𝑐𝑜𝑠</m:t>
                                    </m:r>
                                    <m:r>
                                      <a:rPr lang="en-US" sz="2000" b="0" i="1" smtClean="0">
                                        <a:latin typeface="Cambria Math" panose="02040503050406030204" pitchFamily="18" charset="0"/>
                                        <a:ea typeface="Cambria Math" panose="02040503050406030204" pitchFamily="18" charset="0"/>
                                        <a:cs typeface="Arial" panose="020B0604020202020204" pitchFamily="34" charset="0"/>
                                      </a:rPr>
                                      <m:t>𝜑</m:t>
                                    </m:r>
                                  </m:e>
                                </m:mr>
                              </m:m>
                            </m:e>
                            <m:e>
                              <m:m>
                                <m:mPr>
                                  <m:mcs>
                                    <m:mc>
                                      <m:mcPr>
                                        <m:count m:val="2"/>
                                        <m:mcJc m:val="center"/>
                                      </m:mcPr>
                                    </m:mc>
                                  </m:mcs>
                                  <m:ctrlPr>
                                    <a:rPr lang="en-US" sz="2000" i="1">
                                      <a:latin typeface="Cambria Math" panose="02040503050406030204" pitchFamily="18" charset="0"/>
                                      <a:cs typeface="Arial" panose="020B0604020202020204" pitchFamily="34" charset="0"/>
                                    </a:rPr>
                                  </m:ctrlPr>
                                </m:mPr>
                                <m:mr>
                                  <m:e>
                                    <m:r>
                                      <a:rPr lang="en-US" sz="2000" b="0" i="1" smtClean="0">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0</m:t>
                                    </m:r>
                                  </m:e>
                                </m:mr>
                                <m:mr>
                                  <m:e>
                                    <m:r>
                                      <a:rPr lang="en-US" sz="2000" i="1">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0</m:t>
                                    </m:r>
                                  </m:e>
                                </m:mr>
                              </m:m>
                            </m:e>
                          </m:mr>
                          <m:mr>
                            <m:e>
                              <m:m>
                                <m:mPr>
                                  <m:mcs>
                                    <m:mc>
                                      <m:mcPr>
                                        <m:count m:val="2"/>
                                        <m:mcJc m:val="center"/>
                                      </m:mcPr>
                                    </m:mc>
                                  </m:mcs>
                                  <m:ctrlPr>
                                    <a:rPr lang="en-US" sz="2000" i="1">
                                      <a:latin typeface="Cambria Math" panose="02040503050406030204" pitchFamily="18" charset="0"/>
                                      <a:cs typeface="Arial" panose="020B0604020202020204" pitchFamily="34" charset="0"/>
                                    </a:rPr>
                                  </m:ctrlPr>
                                </m:mPr>
                                <m:mr>
                                  <m:e>
                                    <m:r>
                                      <a:rPr lang="en-US" sz="2000" i="1">
                                        <a:latin typeface="Cambria Math" panose="02040503050406030204" pitchFamily="18" charset="0"/>
                                        <a:cs typeface="Arial" panose="020B0604020202020204" pitchFamily="34" charset="0"/>
                                      </a:rPr>
                                      <m:t>𝑠𝑖𝑛</m:t>
                                    </m:r>
                                    <m:r>
                                      <a:rPr lang="en-US" sz="2000" i="1">
                                        <a:latin typeface="Cambria Math" panose="02040503050406030204" pitchFamily="18" charset="0"/>
                                        <a:ea typeface="Cambria Math" panose="02040503050406030204" pitchFamily="18" charset="0"/>
                                        <a:cs typeface="Arial" panose="020B0604020202020204" pitchFamily="34" charset="0"/>
                                      </a:rPr>
                                      <m:t>∅</m:t>
                                    </m:r>
                                  </m:e>
                                  <m:e>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𝑐𝑜𝑠</m:t>
                                    </m:r>
                                    <m:r>
                                      <a:rPr lang="en-US" sz="2000" b="0" i="1" smtClean="0">
                                        <a:latin typeface="Cambria Math" panose="02040503050406030204" pitchFamily="18" charset="0"/>
                                        <a:ea typeface="Cambria Math" panose="02040503050406030204" pitchFamily="18" charset="0"/>
                                        <a:cs typeface="Arial" panose="020B0604020202020204" pitchFamily="34" charset="0"/>
                                      </a:rPr>
                                      <m:t>𝜃</m:t>
                                    </m:r>
                                    <m:r>
                                      <a:rPr lang="en-US" sz="2000" b="0" i="1" smtClean="0">
                                        <a:latin typeface="Cambria Math" panose="02040503050406030204" pitchFamily="18" charset="0"/>
                                        <a:ea typeface="Cambria Math" panose="02040503050406030204" pitchFamily="18" charset="0"/>
                                        <a:cs typeface="Arial" panose="020B0604020202020204" pitchFamily="34" charset="0"/>
                                      </a:rPr>
                                      <m:t>𝑠𝑖𝑛</m:t>
                                    </m:r>
                                    <m:r>
                                      <a:rPr lang="en-US" sz="2000" b="0" i="1" smtClean="0">
                                        <a:latin typeface="Cambria Math" panose="02040503050406030204" pitchFamily="18" charset="0"/>
                                        <a:ea typeface="Cambria Math" panose="02040503050406030204" pitchFamily="18" charset="0"/>
                                        <a:cs typeface="Arial" panose="020B0604020202020204" pitchFamily="34" charset="0"/>
                                      </a:rPr>
                                      <m:t>𝜑</m:t>
                                    </m:r>
                                  </m:e>
                                </m:mr>
                                <m:mr>
                                  <m:e>
                                    <m:r>
                                      <a:rPr lang="en-US" sz="2000" i="1">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0</m:t>
                                    </m:r>
                                  </m:e>
                                </m:mr>
                              </m:m>
                            </m:e>
                            <m:e>
                              <m:m>
                                <m:mPr>
                                  <m:mcs>
                                    <m:mc>
                                      <m:mcPr>
                                        <m:count m:val="2"/>
                                        <m:mcJc m:val="center"/>
                                      </m:mcPr>
                                    </m:mc>
                                  </m:mcs>
                                  <m:ctrlPr>
                                    <a:rPr lang="en-US" sz="2000" i="1">
                                      <a:latin typeface="Cambria Math" panose="02040503050406030204" pitchFamily="18" charset="0"/>
                                      <a:cs typeface="Arial" panose="020B0604020202020204" pitchFamily="34" charset="0"/>
                                    </a:rPr>
                                  </m:ctrlPr>
                                </m:mPr>
                                <m:mr>
                                  <m:e>
                                    <m:r>
                                      <a:rPr lang="en-US" sz="2000" b="0" i="1" smtClean="0">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0</m:t>
                                    </m:r>
                                  </m:e>
                                </m:mr>
                                <m:mr>
                                  <m:e>
                                    <m:r>
                                      <a:rPr lang="en-US" sz="2000" i="1">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1</m:t>
                                    </m:r>
                                  </m:e>
                                </m:mr>
                              </m:m>
                            </m:e>
                          </m:mr>
                        </m:m>
                        <m:r>
                          <a:rPr lang="en-US" sz="2000" i="1">
                            <a:latin typeface="Cambria Math" panose="02040503050406030204" pitchFamily="18" charset="0"/>
                          </a:rPr>
                          <m:t> </m:t>
                        </m:r>
                      </m:e>
                    </m:d>
                    <m:r>
                      <a:rPr lang="en-US" sz="2000" b="0" i="1" smtClean="0">
                        <a:latin typeface="Cambria Math" panose="02040503050406030204" pitchFamily="18" charset="0"/>
                      </a:rPr>
                      <m:t>=</m:t>
                    </m:r>
                    <m:d>
                      <m:dPr>
                        <m:begChr m:val="["/>
                        <m:endChr m:val="]"/>
                        <m:ctrlPr>
                          <a:rPr lang="en-US" sz="2000" i="1">
                            <a:latin typeface="Cambria Math" panose="02040503050406030204" pitchFamily="18" charset="0"/>
                            <a:cs typeface="Arial" panose="020B0604020202020204" pitchFamily="34" charset="0"/>
                          </a:rPr>
                        </m:ctrlPr>
                      </m:dPr>
                      <m:e>
                        <m:m>
                          <m:mPr>
                            <m:mcs>
                              <m:mc>
                                <m:mcPr>
                                  <m:count m:val="2"/>
                                  <m:mcJc m:val="center"/>
                                </m:mcPr>
                              </m:mc>
                            </m:mcs>
                            <m:ctrlPr>
                              <a:rPr lang="en-US" sz="2000" i="1">
                                <a:latin typeface="Cambria Math" panose="02040503050406030204" pitchFamily="18" charset="0"/>
                                <a:cs typeface="Arial" panose="020B0604020202020204" pitchFamily="34" charset="0"/>
                              </a:rPr>
                            </m:ctrlPr>
                          </m:mPr>
                          <m:mr>
                            <m:e>
                              <m:m>
                                <m:mPr>
                                  <m:mcs>
                                    <m:mc>
                                      <m:mcPr>
                                        <m:count m:val="2"/>
                                        <m:mcJc m:val="center"/>
                                      </m:mcPr>
                                    </m:mc>
                                  </m:mcs>
                                  <m:ctrlPr>
                                    <a:rPr lang="en-US" sz="2000" i="1">
                                      <a:latin typeface="Cambria Math" panose="02040503050406030204" pitchFamily="18" charset="0"/>
                                      <a:cs typeface="Arial" panose="020B0604020202020204" pitchFamily="34" charset="0"/>
                                    </a:rPr>
                                  </m:ctrlPr>
                                </m:mPr>
                                <m:mr>
                                  <m:e>
                                    <m:sSubSup>
                                      <m:sSubSupPr>
                                        <m:ctrlPr>
                                          <a:rPr lang="en-US" sz="2000" i="1">
                                            <a:latin typeface="Cambria Math" panose="02040503050406030204" pitchFamily="18" charset="0"/>
                                            <a:cs typeface="Arial" panose="020B0604020202020204" pitchFamily="34" charset="0"/>
                                          </a:rPr>
                                        </m:ctrlPr>
                                      </m:sSubSupPr>
                                      <m:e>
                                        <m:r>
                                          <a:rPr lang="en-US" sz="2000" i="1">
                                            <a:latin typeface="Cambria Math" panose="02040503050406030204" pitchFamily="18" charset="0"/>
                                            <a:cs typeface="Arial" panose="020B0604020202020204" pitchFamily="34" charset="0"/>
                                          </a:rPr>
                                          <m:t>𝑥</m:t>
                                        </m:r>
                                      </m:e>
                                      <m:sub>
                                        <m:r>
                                          <a:rPr lang="en-US" sz="2000" i="1">
                                            <a:latin typeface="Cambria Math" panose="02040503050406030204" pitchFamily="18" charset="0"/>
                                            <a:cs typeface="Arial" panose="020B0604020202020204" pitchFamily="34" charset="0"/>
                                          </a:rPr>
                                          <m:t>𝑥</m:t>
                                        </m:r>
                                      </m:sub>
                                      <m:sup>
                                        <m:r>
                                          <a:rPr lang="en-US" sz="2000" i="1">
                                            <a:latin typeface="Cambria Math" panose="02040503050406030204" pitchFamily="18" charset="0"/>
                                            <a:cs typeface="Arial" panose="020B0604020202020204" pitchFamily="34" charset="0"/>
                                          </a:rPr>
                                          <m:t>′</m:t>
                                        </m:r>
                                      </m:sup>
                                    </m:sSubSup>
                                  </m:e>
                                  <m:e>
                                    <m:sSubSup>
                                      <m:sSubSupPr>
                                        <m:ctrlPr>
                                          <a:rPr lang="en-US" sz="2000" i="1">
                                            <a:latin typeface="Cambria Math" panose="02040503050406030204" pitchFamily="18" charset="0"/>
                                            <a:cs typeface="Arial" panose="020B0604020202020204" pitchFamily="34" charset="0"/>
                                          </a:rPr>
                                        </m:ctrlPr>
                                      </m:sSubSupPr>
                                      <m:e>
                                        <m:r>
                                          <a:rPr lang="en-US" sz="2000" i="1">
                                            <a:latin typeface="Cambria Math" panose="02040503050406030204" pitchFamily="18" charset="0"/>
                                            <a:cs typeface="Arial" panose="020B0604020202020204" pitchFamily="34" charset="0"/>
                                          </a:rPr>
                                          <m:t>𝑦</m:t>
                                        </m:r>
                                      </m:e>
                                      <m:sub>
                                        <m:r>
                                          <a:rPr lang="en-US" sz="2000" i="1">
                                            <a:latin typeface="Cambria Math" panose="02040503050406030204" pitchFamily="18" charset="0"/>
                                            <a:cs typeface="Arial" panose="020B0604020202020204" pitchFamily="34" charset="0"/>
                                          </a:rPr>
                                          <m:t>𝑥</m:t>
                                        </m:r>
                                      </m:sub>
                                      <m:sup>
                                        <m:r>
                                          <a:rPr lang="en-US" sz="2000" i="1">
                                            <a:latin typeface="Cambria Math" panose="02040503050406030204" pitchFamily="18" charset="0"/>
                                            <a:cs typeface="Arial" panose="020B0604020202020204" pitchFamily="34" charset="0"/>
                                          </a:rPr>
                                          <m:t>′</m:t>
                                        </m:r>
                                      </m:sup>
                                    </m:sSubSup>
                                  </m:e>
                                </m:mr>
                                <m:mr>
                                  <m:e>
                                    <m:sSubSup>
                                      <m:sSubSupPr>
                                        <m:ctrlPr>
                                          <a:rPr lang="en-US" sz="2000" i="1">
                                            <a:latin typeface="Cambria Math" panose="02040503050406030204" pitchFamily="18" charset="0"/>
                                            <a:cs typeface="Arial" panose="020B0604020202020204" pitchFamily="34" charset="0"/>
                                          </a:rPr>
                                        </m:ctrlPr>
                                      </m:sSubSupPr>
                                      <m:e>
                                        <m:r>
                                          <a:rPr lang="en-US" sz="2000" i="1">
                                            <a:latin typeface="Cambria Math" panose="02040503050406030204" pitchFamily="18" charset="0"/>
                                            <a:cs typeface="Arial" panose="020B0604020202020204" pitchFamily="34" charset="0"/>
                                          </a:rPr>
                                          <m:t>𝑥</m:t>
                                        </m:r>
                                      </m:e>
                                      <m:sub>
                                        <m:r>
                                          <a:rPr lang="en-US" sz="2000" i="1">
                                            <a:latin typeface="Cambria Math" panose="02040503050406030204" pitchFamily="18" charset="0"/>
                                            <a:cs typeface="Arial" panose="020B0604020202020204" pitchFamily="34" charset="0"/>
                                          </a:rPr>
                                          <m:t>𝑦</m:t>
                                        </m:r>
                                      </m:sub>
                                      <m:sup>
                                        <m:r>
                                          <a:rPr lang="en-US" sz="2000" i="1">
                                            <a:latin typeface="Cambria Math" panose="02040503050406030204" pitchFamily="18" charset="0"/>
                                            <a:cs typeface="Arial" panose="020B0604020202020204" pitchFamily="34" charset="0"/>
                                          </a:rPr>
                                          <m:t>′</m:t>
                                        </m:r>
                                      </m:sup>
                                    </m:sSubSup>
                                  </m:e>
                                  <m:e>
                                    <m:sSubSup>
                                      <m:sSubSupPr>
                                        <m:ctrlPr>
                                          <a:rPr lang="en-US" sz="2000" i="1">
                                            <a:latin typeface="Cambria Math" panose="02040503050406030204" pitchFamily="18" charset="0"/>
                                            <a:cs typeface="Arial" panose="020B0604020202020204" pitchFamily="34" charset="0"/>
                                          </a:rPr>
                                        </m:ctrlPr>
                                      </m:sSubSupPr>
                                      <m:e>
                                        <m:r>
                                          <a:rPr lang="en-US" sz="2000" i="1">
                                            <a:latin typeface="Cambria Math" panose="02040503050406030204" pitchFamily="18" charset="0"/>
                                            <a:cs typeface="Arial" panose="020B0604020202020204" pitchFamily="34" charset="0"/>
                                          </a:rPr>
                                          <m:t>𝑦</m:t>
                                        </m:r>
                                      </m:e>
                                      <m:sub>
                                        <m:r>
                                          <a:rPr lang="en-US" sz="2000" i="1">
                                            <a:latin typeface="Cambria Math" panose="02040503050406030204" pitchFamily="18" charset="0"/>
                                            <a:cs typeface="Arial" panose="020B0604020202020204" pitchFamily="34" charset="0"/>
                                          </a:rPr>
                                          <m:t>𝑦</m:t>
                                        </m:r>
                                      </m:sub>
                                      <m:sup>
                                        <m:r>
                                          <a:rPr lang="en-US" sz="2000" i="1">
                                            <a:latin typeface="Cambria Math" panose="02040503050406030204" pitchFamily="18" charset="0"/>
                                            <a:cs typeface="Arial" panose="020B0604020202020204" pitchFamily="34" charset="0"/>
                                          </a:rPr>
                                          <m:t>′</m:t>
                                        </m:r>
                                      </m:sup>
                                    </m:sSubSup>
                                  </m:e>
                                </m:mr>
                              </m:m>
                            </m:e>
                            <m:e>
                              <m:m>
                                <m:mPr>
                                  <m:mcs>
                                    <m:mc>
                                      <m:mcPr>
                                        <m:count m:val="2"/>
                                        <m:mcJc m:val="center"/>
                                      </m:mcPr>
                                    </m:mc>
                                  </m:mcs>
                                  <m:ctrlPr>
                                    <a:rPr lang="en-US" sz="2000" i="1">
                                      <a:latin typeface="Cambria Math" panose="02040503050406030204" pitchFamily="18" charset="0"/>
                                      <a:cs typeface="Arial" panose="020B0604020202020204" pitchFamily="34" charset="0"/>
                                    </a:rPr>
                                  </m:ctrlPr>
                                </m:mPr>
                                <m:mr>
                                  <m:e>
                                    <m:r>
                                      <m:rPr>
                                        <m:brk m:alnAt="7"/>
                                      </m:rPr>
                                      <a:rPr lang="en-US" sz="2000" i="1">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1</m:t>
                                    </m:r>
                                  </m:e>
                                </m:mr>
                                <m:mr>
                                  <m:e>
                                    <m:r>
                                      <a:rPr lang="en-US" sz="2000" i="1">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1</m:t>
                                    </m:r>
                                  </m:e>
                                </m:mr>
                              </m:m>
                            </m:e>
                          </m:mr>
                          <m:mr>
                            <m:e>
                              <m:m>
                                <m:mPr>
                                  <m:mcs>
                                    <m:mc>
                                      <m:mcPr>
                                        <m:count m:val="2"/>
                                        <m:mcJc m:val="center"/>
                                      </m:mcPr>
                                    </m:mc>
                                  </m:mcs>
                                  <m:ctrlPr>
                                    <a:rPr lang="en-US" sz="2000" i="1">
                                      <a:latin typeface="Cambria Math" panose="02040503050406030204" pitchFamily="18" charset="0"/>
                                      <a:cs typeface="Arial" panose="020B0604020202020204" pitchFamily="34" charset="0"/>
                                    </a:rPr>
                                  </m:ctrlPr>
                                </m:mPr>
                                <m:mr>
                                  <m:e>
                                    <m:sSubSup>
                                      <m:sSubSupPr>
                                        <m:ctrlPr>
                                          <a:rPr lang="en-US" sz="2000" i="1">
                                            <a:latin typeface="Cambria Math" panose="02040503050406030204" pitchFamily="18" charset="0"/>
                                            <a:cs typeface="Arial" panose="020B0604020202020204" pitchFamily="34" charset="0"/>
                                          </a:rPr>
                                        </m:ctrlPr>
                                      </m:sSubSupPr>
                                      <m:e>
                                        <m:r>
                                          <a:rPr lang="en-US" sz="2000" i="1">
                                            <a:latin typeface="Cambria Math" panose="02040503050406030204" pitchFamily="18" charset="0"/>
                                            <a:cs typeface="Arial" panose="020B0604020202020204" pitchFamily="34" charset="0"/>
                                          </a:rPr>
                                          <m:t>𝑥</m:t>
                                        </m:r>
                                      </m:e>
                                      <m:sub>
                                        <m:r>
                                          <a:rPr lang="en-US" sz="2000" i="1">
                                            <a:latin typeface="Cambria Math" panose="02040503050406030204" pitchFamily="18" charset="0"/>
                                            <a:cs typeface="Arial" panose="020B0604020202020204" pitchFamily="34" charset="0"/>
                                          </a:rPr>
                                          <m:t>𝑧</m:t>
                                        </m:r>
                                      </m:sub>
                                      <m:sup>
                                        <m:r>
                                          <a:rPr lang="en-US" sz="2000" i="1">
                                            <a:latin typeface="Cambria Math" panose="02040503050406030204" pitchFamily="18" charset="0"/>
                                            <a:cs typeface="Arial" panose="020B0604020202020204" pitchFamily="34" charset="0"/>
                                          </a:rPr>
                                          <m:t>′</m:t>
                                        </m:r>
                                      </m:sup>
                                    </m:sSubSup>
                                  </m:e>
                                  <m:e>
                                    <m:sSubSup>
                                      <m:sSubSupPr>
                                        <m:ctrlPr>
                                          <a:rPr lang="en-US" sz="2000" i="1">
                                            <a:latin typeface="Cambria Math" panose="02040503050406030204" pitchFamily="18" charset="0"/>
                                            <a:cs typeface="Arial" panose="020B0604020202020204" pitchFamily="34" charset="0"/>
                                          </a:rPr>
                                        </m:ctrlPr>
                                      </m:sSubSupPr>
                                      <m:e>
                                        <m:r>
                                          <a:rPr lang="en-US" sz="2000" i="1">
                                            <a:latin typeface="Cambria Math" panose="02040503050406030204" pitchFamily="18" charset="0"/>
                                            <a:cs typeface="Arial" panose="020B0604020202020204" pitchFamily="34" charset="0"/>
                                          </a:rPr>
                                          <m:t>𝑦</m:t>
                                        </m:r>
                                      </m:e>
                                      <m:sub>
                                        <m:r>
                                          <a:rPr lang="en-US" sz="2000" i="1">
                                            <a:latin typeface="Cambria Math" panose="02040503050406030204" pitchFamily="18" charset="0"/>
                                            <a:cs typeface="Arial" panose="020B0604020202020204" pitchFamily="34" charset="0"/>
                                          </a:rPr>
                                          <m:t>𝑧</m:t>
                                        </m:r>
                                      </m:sub>
                                      <m:sup>
                                        <m:r>
                                          <a:rPr lang="en-US" sz="2000" i="1">
                                            <a:latin typeface="Cambria Math" panose="02040503050406030204" pitchFamily="18" charset="0"/>
                                            <a:cs typeface="Arial" panose="020B0604020202020204" pitchFamily="34" charset="0"/>
                                          </a:rPr>
                                          <m:t>′</m:t>
                                        </m:r>
                                      </m:sup>
                                    </m:sSubSup>
                                  </m:e>
                                </m:mr>
                                <m:mr>
                                  <m:e>
                                    <m:r>
                                      <a:rPr lang="en-US" sz="2000" i="1">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0</m:t>
                                    </m:r>
                                  </m:e>
                                </m:mr>
                              </m:m>
                            </m:e>
                            <m:e>
                              <m:m>
                                <m:mPr>
                                  <m:mcs>
                                    <m:mc>
                                      <m:mcPr>
                                        <m:count m:val="2"/>
                                        <m:mcJc m:val="center"/>
                                      </m:mcPr>
                                    </m:mc>
                                  </m:mcs>
                                  <m:ctrlPr>
                                    <a:rPr lang="en-US" sz="2000" i="1">
                                      <a:latin typeface="Cambria Math" panose="02040503050406030204" pitchFamily="18" charset="0"/>
                                      <a:cs typeface="Arial" panose="020B0604020202020204" pitchFamily="34" charset="0"/>
                                    </a:rPr>
                                  </m:ctrlPr>
                                </m:mPr>
                                <m:mr>
                                  <m:e>
                                    <m:r>
                                      <a:rPr lang="en-US" sz="2000" i="1">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1</m:t>
                                    </m:r>
                                  </m:e>
                                </m:mr>
                                <m:mr>
                                  <m:e>
                                    <m:r>
                                      <a:rPr lang="en-US" sz="2000" i="1">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1</m:t>
                                    </m:r>
                                  </m:e>
                                </m:mr>
                              </m:m>
                            </m:e>
                          </m:mr>
                        </m:m>
                        <m:r>
                          <a:rPr lang="en-US" sz="2000" i="1">
                            <a:latin typeface="Cambria Math" panose="02040503050406030204" pitchFamily="18" charset="0"/>
                          </a:rPr>
                          <m:t> </m:t>
                        </m:r>
                      </m:e>
                    </m:d>
                  </m:oMath>
                </a14:m>
                <a:endParaRPr lang="en-US" sz="2000" i="0">
                  <a:solidFill>
                    <a:srgbClr val="000000"/>
                  </a:solidFill>
                  <a:effectLst/>
                  <a:latin typeface="TimesNewRomanPSMT"/>
                </a:endParaRPr>
              </a:p>
            </p:txBody>
          </p:sp>
        </mc:Choice>
        <mc:Fallback xmlns="">
          <p:sp>
            <p:nvSpPr>
              <p:cNvPr id="5" name="Rectangle 4"/>
              <p:cNvSpPr>
                <a:spLocks noRot="1" noChangeAspect="1" noMove="1" noResize="1" noEditPoints="1" noAdjustHandles="1" noChangeArrowheads="1" noChangeShapeType="1" noTextEdit="1"/>
              </p:cNvSpPr>
              <p:nvPr/>
            </p:nvSpPr>
            <p:spPr>
              <a:xfrm>
                <a:off x="1457969" y="1724543"/>
                <a:ext cx="9779000" cy="4096634"/>
              </a:xfrm>
              <a:prstGeom prst="rect">
                <a:avLst/>
              </a:prstGeom>
              <a:blipFill rotWithShape="0">
                <a:blip r:embed="rId3"/>
                <a:stretch>
                  <a:fillRect l="-561"/>
                </a:stretch>
              </a:blipFill>
            </p:spPr>
            <p:txBody>
              <a:bodyPr/>
              <a:lstStyle/>
              <a:p>
                <a:r>
                  <a:rPr lang="en-US">
                    <a:noFill/>
                  </a:rPr>
                  <a:t> </a:t>
                </a:r>
              </a:p>
            </p:txBody>
          </p:sp>
        </mc:Fallback>
      </mc:AlternateContent>
    </p:spTree>
    <p:extLst>
      <p:ext uri="{BB962C8B-B14F-4D97-AF65-F5344CB8AC3E}">
        <p14:creationId xmlns:p14="http://schemas.microsoft.com/office/powerpoint/2010/main" val="2600959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752" y="373318"/>
            <a:ext cx="7870295"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 (Parallel Projections )</a:t>
            </a:r>
            <a:endParaRPr lang="en-US" sz="2400" b="1">
              <a:latin typeface="Arial" panose="020B0604020202020204" pitchFamily="34" charset="0"/>
              <a:cs typeface="Arial" panose="020B0604020202020204" pitchFamily="34" charset="0"/>
            </a:endParaRPr>
          </a:p>
        </p:txBody>
      </p:sp>
      <p:sp>
        <p:nvSpPr>
          <p:cNvPr id="4" name="Rectangle 3"/>
          <p:cNvSpPr/>
          <p:nvPr/>
        </p:nvSpPr>
        <p:spPr>
          <a:xfrm>
            <a:off x="1511300" y="1053547"/>
            <a:ext cx="9672338" cy="452432"/>
          </a:xfrm>
          <a:prstGeom prst="rect">
            <a:avLst/>
          </a:prstGeom>
        </p:spPr>
        <p:txBody>
          <a:bodyPr wrap="square">
            <a:spAutoFit/>
          </a:bodyPr>
          <a:lstStyle/>
          <a:p>
            <a:pPr>
              <a:lnSpc>
                <a:spcPct val="130000"/>
              </a:lnSpc>
            </a:pPr>
            <a:r>
              <a:rPr lang="en-US" b="1" i="0">
                <a:solidFill>
                  <a:srgbClr val="000000"/>
                </a:solidFill>
                <a:effectLst/>
                <a:latin typeface="Arial" panose="020B0604020202020204" pitchFamily="34" charset="0"/>
                <a:cs typeface="Arial" panose="020B0604020202020204" pitchFamily="34" charset="0"/>
              </a:rPr>
              <a:t>5.3.2.1. </a:t>
            </a:r>
            <a:r>
              <a:rPr lang="en-US" b="1" i="1">
                <a:solidFill>
                  <a:srgbClr val="000000"/>
                </a:solidFill>
                <a:effectLst/>
                <a:latin typeface="TimesNewRomanPS-BoldItalicMT"/>
              </a:rPr>
              <a:t>Phép chiếu Dimetric</a:t>
            </a:r>
            <a:endParaRPr lang="en-US" b="1" i="0">
              <a:solidFill>
                <a:srgbClr val="000000"/>
              </a:solidFill>
              <a:effectLst/>
              <a:latin typeface="TimesNewRomanPS-BoldMT"/>
            </a:endParaRPr>
          </a:p>
        </p:txBody>
      </p:sp>
      <mc:AlternateContent xmlns:mc="http://schemas.openxmlformats.org/markup-compatibility/2006" xmlns:a14="http://schemas.microsoft.com/office/drawing/2010/main">
        <mc:Choice Requires="a14">
          <p:sp>
            <p:nvSpPr>
              <p:cNvPr id="5" name="Rectangle 4"/>
              <p:cNvSpPr/>
              <p:nvPr/>
            </p:nvSpPr>
            <p:spPr>
              <a:xfrm>
                <a:off x="1457969" y="1724543"/>
                <a:ext cx="9779000" cy="4111125"/>
              </a:xfrm>
              <a:prstGeom prst="rect">
                <a:avLst/>
              </a:prstGeom>
            </p:spPr>
            <p:txBody>
              <a:bodyPr wrap="square">
                <a:spAutoFit/>
              </a:bodyPr>
              <a:lstStyle/>
              <a:p>
                <a:pPr marL="342900" indent="-342900">
                  <a:lnSpc>
                    <a:spcPct val="150000"/>
                  </a:lnSpc>
                  <a:buFont typeface="Wingdings" panose="05000000000000000000" pitchFamily="2" charset="2"/>
                  <a:buChar char="q"/>
                </a:pPr>
                <a14:m>
                  <m:oMath xmlns:m="http://schemas.openxmlformats.org/officeDocument/2006/math">
                    <m:sSubSup>
                      <m:sSubSupPr>
                        <m:ctrlPr>
                          <a:rPr lang="en-US" sz="2000" i="1" smtClean="0">
                            <a:solidFill>
                              <a:srgbClr val="000000"/>
                            </a:solidFill>
                            <a:latin typeface="Cambria Math" panose="02040503050406030204" pitchFamily="18" charset="0"/>
                          </a:rPr>
                        </m:ctrlPr>
                      </m:sSubSupPr>
                      <m:e>
                        <m:r>
                          <a:rPr lang="en-US" sz="2000" b="0" i="1" smtClean="0">
                            <a:solidFill>
                              <a:srgbClr val="000000"/>
                            </a:solidFill>
                            <a:latin typeface="Cambria Math" panose="02040503050406030204" pitchFamily="18" charset="0"/>
                          </a:rPr>
                          <m:t>𝑓</m:t>
                        </m:r>
                      </m:e>
                      <m:sub>
                        <m:r>
                          <a:rPr lang="en-US" sz="2000" b="0" i="1" smtClean="0">
                            <a:solidFill>
                              <a:srgbClr val="000000"/>
                            </a:solidFill>
                            <a:latin typeface="Cambria Math" panose="02040503050406030204" pitchFamily="18" charset="0"/>
                          </a:rPr>
                          <m:t>𝑥</m:t>
                        </m:r>
                      </m:sub>
                      <m:sup>
                        <m:r>
                          <a:rPr lang="en-US" sz="2000" b="0" i="1" smtClean="0">
                            <a:solidFill>
                              <a:srgbClr val="000000"/>
                            </a:solidFill>
                            <a:latin typeface="Cambria Math" panose="02040503050406030204" pitchFamily="18" charset="0"/>
                          </a:rPr>
                          <m:t>2</m:t>
                        </m:r>
                      </m:sup>
                    </m:sSubSup>
                    <m:r>
                      <a:rPr lang="en-US" sz="2000" b="0" i="1" smtClean="0">
                        <a:solidFill>
                          <a:srgbClr val="000000"/>
                        </a:solidFill>
                        <a:latin typeface="Cambria Math" panose="02040503050406030204" pitchFamily="18" charset="0"/>
                      </a:rPr>
                      <m:t>=</m:t>
                    </m:r>
                    <m:d>
                      <m:dPr>
                        <m:ctrlPr>
                          <a:rPr lang="en-US" sz="2000" b="0" i="1" smtClean="0">
                            <a:solidFill>
                              <a:srgbClr val="000000"/>
                            </a:solidFill>
                            <a:latin typeface="Cambria Math" panose="02040503050406030204" pitchFamily="18" charset="0"/>
                          </a:rPr>
                        </m:ctrlPr>
                      </m:dPr>
                      <m:e>
                        <m:sSubSup>
                          <m:sSubSupPr>
                            <m:ctrlPr>
                              <a:rPr lang="en-US" sz="2000" b="0" i="1" smtClean="0">
                                <a:solidFill>
                                  <a:srgbClr val="000000"/>
                                </a:solidFill>
                                <a:latin typeface="Cambria Math" panose="02040503050406030204" pitchFamily="18" charset="0"/>
                              </a:rPr>
                            </m:ctrlPr>
                          </m:sSubSupPr>
                          <m:e>
                            <m:r>
                              <a:rPr lang="en-US" sz="2000" b="0" i="1" smtClean="0">
                                <a:solidFill>
                                  <a:srgbClr val="000000"/>
                                </a:solidFill>
                                <a:latin typeface="Cambria Math" panose="02040503050406030204" pitchFamily="18" charset="0"/>
                              </a:rPr>
                              <m:t>𝑥</m:t>
                            </m:r>
                          </m:e>
                          <m:sub>
                            <m:r>
                              <a:rPr lang="en-US" sz="2000" b="0" i="1" smtClean="0">
                                <a:solidFill>
                                  <a:srgbClr val="000000"/>
                                </a:solidFill>
                                <a:latin typeface="Cambria Math" panose="02040503050406030204" pitchFamily="18" charset="0"/>
                              </a:rPr>
                              <m:t>𝑥</m:t>
                            </m:r>
                          </m:sub>
                          <m:sup>
                            <m:r>
                              <a:rPr lang="en-US" sz="2000" b="0" i="1" smtClean="0">
                                <a:solidFill>
                                  <a:srgbClr val="000000"/>
                                </a:solidFill>
                                <a:latin typeface="Cambria Math" panose="02040503050406030204" pitchFamily="18" charset="0"/>
                              </a:rPr>
                              <m:t>′2</m:t>
                            </m:r>
                          </m:sup>
                        </m:sSubSup>
                        <m:r>
                          <a:rPr lang="en-US" sz="2000" b="0" i="1" smtClean="0">
                            <a:solidFill>
                              <a:srgbClr val="000000"/>
                            </a:solidFill>
                            <a:latin typeface="Cambria Math" panose="02040503050406030204" pitchFamily="18" charset="0"/>
                          </a:rPr>
                          <m:t>+</m:t>
                        </m:r>
                        <m:sSubSup>
                          <m:sSubSupPr>
                            <m:ctrlPr>
                              <a:rPr lang="en-US" sz="2000" i="1">
                                <a:solidFill>
                                  <a:srgbClr val="000000"/>
                                </a:solidFill>
                                <a:latin typeface="Cambria Math" panose="02040503050406030204" pitchFamily="18" charset="0"/>
                              </a:rPr>
                            </m:ctrlPr>
                          </m:sSubSupPr>
                          <m:e>
                            <m:r>
                              <a:rPr lang="en-US" sz="2000" b="0" i="1" smtClean="0">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𝑥</m:t>
                            </m:r>
                          </m:sub>
                          <m:sup>
                            <m:r>
                              <a:rPr lang="en-US" sz="2000" i="1">
                                <a:solidFill>
                                  <a:srgbClr val="000000"/>
                                </a:solidFill>
                                <a:latin typeface="Cambria Math" panose="02040503050406030204" pitchFamily="18" charset="0"/>
                              </a:rPr>
                              <m:t>′2</m:t>
                            </m:r>
                          </m:sup>
                        </m:sSubSup>
                      </m:e>
                    </m:d>
                    <m:r>
                      <a:rPr lang="en-US" sz="2000" b="0" i="1" smtClean="0">
                        <a:solidFill>
                          <a:srgbClr val="000000"/>
                        </a:solidFill>
                        <a:latin typeface="Cambria Math" panose="02040503050406030204" pitchFamily="18" charset="0"/>
                      </a:rPr>
                      <m:t>=</m:t>
                    </m:r>
                    <m:sSup>
                      <m:sSupPr>
                        <m:ctrlPr>
                          <a:rPr lang="en-US" sz="2000" b="0" i="1" smtClean="0">
                            <a:solidFill>
                              <a:srgbClr val="000000"/>
                            </a:solidFill>
                            <a:latin typeface="Cambria Math" panose="02040503050406030204" pitchFamily="18" charset="0"/>
                          </a:rPr>
                        </m:ctrlPr>
                      </m:sSupPr>
                      <m:e>
                        <m:r>
                          <a:rPr lang="en-US" sz="2000" b="0" i="1" smtClean="0">
                            <a:solidFill>
                              <a:srgbClr val="000000"/>
                            </a:solidFill>
                            <a:latin typeface="Cambria Math" panose="02040503050406030204" pitchFamily="18" charset="0"/>
                          </a:rPr>
                          <m:t>𝑐𝑜𝑠</m:t>
                        </m:r>
                        <m:r>
                          <a:rPr lang="en-US" sz="2000" b="0" i="1" smtClean="0">
                            <a:solidFill>
                              <a:srgbClr val="000000"/>
                            </a:solidFill>
                            <a:latin typeface="Cambria Math" panose="02040503050406030204" pitchFamily="18" charset="0"/>
                            <a:ea typeface="Cambria Math" panose="02040503050406030204" pitchFamily="18" charset="0"/>
                          </a:rPr>
                          <m:t>∅</m:t>
                        </m:r>
                      </m:e>
                      <m:sup>
                        <m:r>
                          <a:rPr lang="en-US" sz="2000" b="0" i="1" smtClean="0">
                            <a:solidFill>
                              <a:srgbClr val="000000"/>
                            </a:solidFill>
                            <a:latin typeface="Cambria Math" panose="02040503050406030204" pitchFamily="18" charset="0"/>
                          </a:rPr>
                          <m:t>2</m:t>
                        </m:r>
                      </m:sup>
                    </m:sSup>
                    <m:r>
                      <a:rPr lang="en-US" sz="2000" b="0" i="1" smtClean="0">
                        <a:solidFill>
                          <a:srgbClr val="000000"/>
                        </a:solidFill>
                        <a:latin typeface="Cambria Math" panose="02040503050406030204" pitchFamily="18" charset="0"/>
                      </a:rPr>
                      <m:t>+</m:t>
                    </m:r>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𝑠</m:t>
                        </m:r>
                        <m:r>
                          <a:rPr lang="en-US" sz="2000" b="0" i="1" smtClean="0">
                            <a:solidFill>
                              <a:srgbClr val="000000"/>
                            </a:solidFill>
                            <a:latin typeface="Cambria Math" panose="02040503050406030204" pitchFamily="18" charset="0"/>
                          </a:rPr>
                          <m:t>𝑖𝑛</m:t>
                        </m:r>
                        <m:r>
                          <a:rPr lang="en-US" sz="2000" i="1">
                            <a:solidFill>
                              <a:srgbClr val="000000"/>
                            </a:solidFill>
                            <a:latin typeface="Cambria Math" panose="02040503050406030204" pitchFamily="18" charset="0"/>
                            <a:ea typeface="Cambria Math" panose="02040503050406030204" pitchFamily="18" charset="0"/>
                          </a:rPr>
                          <m:t>∅</m:t>
                        </m:r>
                      </m:e>
                      <m:sup>
                        <m:r>
                          <a:rPr lang="en-US" sz="2000" i="1">
                            <a:solidFill>
                              <a:srgbClr val="000000"/>
                            </a:solidFill>
                            <a:latin typeface="Cambria Math" panose="02040503050406030204" pitchFamily="18" charset="0"/>
                          </a:rPr>
                          <m:t>2</m:t>
                        </m:r>
                      </m:sup>
                    </m:sSup>
                    <m:r>
                      <a:rPr lang="en-US" sz="2000" b="0" i="1" smtClean="0">
                        <a:solidFill>
                          <a:srgbClr val="000000"/>
                        </a:solidFill>
                        <a:latin typeface="Cambria Math" panose="02040503050406030204" pitchFamily="18" charset="0"/>
                      </a:rPr>
                      <m:t>.</m:t>
                    </m:r>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𝑠</m:t>
                        </m:r>
                        <m:r>
                          <a:rPr lang="en-US" sz="2000" b="0" i="1" smtClean="0">
                            <a:solidFill>
                              <a:srgbClr val="000000"/>
                            </a:solidFill>
                            <a:latin typeface="Cambria Math" panose="02040503050406030204" pitchFamily="18" charset="0"/>
                          </a:rPr>
                          <m:t>𝑖𝑛</m:t>
                        </m:r>
                        <m:r>
                          <a:rPr lang="en-US" sz="2000" i="1" smtClean="0">
                            <a:solidFill>
                              <a:srgbClr val="000000"/>
                            </a:solidFill>
                            <a:latin typeface="Cambria Math" panose="02040503050406030204" pitchFamily="18" charset="0"/>
                            <a:ea typeface="Cambria Math" panose="02040503050406030204" pitchFamily="18" charset="0"/>
                          </a:rPr>
                          <m:t>𝜑</m:t>
                        </m:r>
                      </m:e>
                      <m:sup>
                        <m:r>
                          <a:rPr lang="en-US" sz="2000" i="1">
                            <a:solidFill>
                              <a:srgbClr val="000000"/>
                            </a:solidFill>
                            <a:latin typeface="Cambria Math" panose="02040503050406030204" pitchFamily="18" charset="0"/>
                          </a:rPr>
                          <m:t>2</m:t>
                        </m:r>
                      </m:sup>
                    </m:sSup>
                  </m:oMath>
                </a14:m>
                <a:endParaRPr lang="en-US" sz="2000" i="1">
                  <a:solidFill>
                    <a:srgbClr val="000000"/>
                  </a:solidFill>
                  <a:latin typeface="Cambria Math" panose="02040503050406030204" pitchFamily="18" charset="0"/>
                </a:endParaRPr>
              </a:p>
              <a:p>
                <a:pPr marL="342900" indent="-342900">
                  <a:lnSpc>
                    <a:spcPct val="150000"/>
                  </a:lnSpc>
                  <a:buFont typeface="Wingdings" panose="05000000000000000000" pitchFamily="2" charset="2"/>
                  <a:buChar char="q"/>
                </a:pPr>
                <a14:m>
                  <m:oMath xmlns:m="http://schemas.openxmlformats.org/officeDocument/2006/math">
                    <m:sSubSup>
                      <m:sSubSupPr>
                        <m:ctrlPr>
                          <a:rPr lang="en-US" sz="2000" i="1">
                            <a:solidFill>
                              <a:srgbClr val="000000"/>
                            </a:solidFill>
                            <a:latin typeface="Cambria Math" panose="02040503050406030204" pitchFamily="18" charset="0"/>
                          </a:rPr>
                        </m:ctrlPr>
                      </m:sSubSupPr>
                      <m:e>
                        <m:r>
                          <a:rPr lang="en-US" sz="2000" i="1">
                            <a:solidFill>
                              <a:srgbClr val="000000"/>
                            </a:solidFill>
                            <a:latin typeface="Cambria Math" panose="02040503050406030204" pitchFamily="18" charset="0"/>
                          </a:rPr>
                          <m:t>𝑓</m:t>
                        </m:r>
                      </m:e>
                      <m:sub>
                        <m:r>
                          <a:rPr lang="en-US" sz="2000" b="0" i="1" smtClean="0">
                            <a:solidFill>
                              <a:srgbClr val="000000"/>
                            </a:solidFill>
                            <a:latin typeface="Cambria Math" panose="02040503050406030204" pitchFamily="18" charset="0"/>
                          </a:rPr>
                          <m:t>𝑦</m:t>
                        </m:r>
                      </m:sub>
                      <m:sup>
                        <m:r>
                          <a:rPr lang="en-US" sz="2000" i="1">
                            <a:solidFill>
                              <a:srgbClr val="000000"/>
                            </a:solidFill>
                            <a:latin typeface="Cambria Math" panose="02040503050406030204" pitchFamily="18" charset="0"/>
                          </a:rPr>
                          <m:t>2</m:t>
                        </m:r>
                      </m:sup>
                    </m:sSubSup>
                    <m:r>
                      <a:rPr lang="en-US" sz="2000" i="1">
                        <a:solidFill>
                          <a:srgbClr val="000000"/>
                        </a:solidFill>
                        <a:latin typeface="Cambria Math" panose="02040503050406030204" pitchFamily="18" charset="0"/>
                      </a:rPr>
                      <m:t>=</m:t>
                    </m:r>
                    <m:d>
                      <m:dPr>
                        <m:ctrlPr>
                          <a:rPr lang="en-US" sz="2000" i="1">
                            <a:solidFill>
                              <a:srgbClr val="000000"/>
                            </a:solidFill>
                            <a:latin typeface="Cambria Math" panose="02040503050406030204" pitchFamily="18" charset="0"/>
                          </a:rPr>
                        </m:ctrlPr>
                      </m:dPr>
                      <m:e>
                        <m:sSubSup>
                          <m:sSubSupPr>
                            <m:ctrlPr>
                              <a:rPr lang="en-US" sz="2000" i="1">
                                <a:solidFill>
                                  <a:srgbClr val="000000"/>
                                </a:solidFill>
                                <a:latin typeface="Cambria Math" panose="02040503050406030204" pitchFamily="18" charset="0"/>
                              </a:rPr>
                            </m:ctrlPr>
                          </m:sSubSupPr>
                          <m:e>
                            <m:r>
                              <a:rPr lang="en-US" sz="2000" i="1">
                                <a:solidFill>
                                  <a:srgbClr val="000000"/>
                                </a:solidFill>
                                <a:latin typeface="Cambria Math" panose="02040503050406030204" pitchFamily="18" charset="0"/>
                              </a:rPr>
                              <m:t>𝑥</m:t>
                            </m:r>
                          </m:e>
                          <m:sub>
                            <m:r>
                              <a:rPr lang="en-US" sz="2000" b="0" i="1" smtClean="0">
                                <a:solidFill>
                                  <a:srgbClr val="000000"/>
                                </a:solidFill>
                                <a:latin typeface="Cambria Math" panose="02040503050406030204" pitchFamily="18" charset="0"/>
                              </a:rPr>
                              <m:t>𝑦</m:t>
                            </m:r>
                          </m:sub>
                          <m:sup>
                            <m:r>
                              <a:rPr lang="en-US" sz="2000" i="1">
                                <a:solidFill>
                                  <a:srgbClr val="000000"/>
                                </a:solidFill>
                                <a:latin typeface="Cambria Math" panose="02040503050406030204" pitchFamily="18" charset="0"/>
                              </a:rPr>
                              <m:t>′2</m:t>
                            </m:r>
                          </m:sup>
                        </m:sSubSup>
                        <m:r>
                          <a:rPr lang="en-US" sz="2000" i="1">
                            <a:solidFill>
                              <a:srgbClr val="000000"/>
                            </a:solidFill>
                            <a:latin typeface="Cambria Math" panose="02040503050406030204" pitchFamily="18" charset="0"/>
                          </a:rPr>
                          <m:t>+</m:t>
                        </m:r>
                        <m:sSubSup>
                          <m:sSubSupPr>
                            <m:ctrlPr>
                              <a:rPr lang="en-US" sz="2000" i="1">
                                <a:solidFill>
                                  <a:srgbClr val="000000"/>
                                </a:solidFill>
                                <a:latin typeface="Cambria Math" panose="02040503050406030204" pitchFamily="18" charset="0"/>
                              </a:rPr>
                            </m:ctrlPr>
                          </m:sSubSupPr>
                          <m:e>
                            <m:r>
                              <a:rPr lang="en-US" sz="2000" i="1">
                                <a:solidFill>
                                  <a:srgbClr val="000000"/>
                                </a:solidFill>
                                <a:latin typeface="Cambria Math" panose="02040503050406030204" pitchFamily="18" charset="0"/>
                              </a:rPr>
                              <m:t>𝑦</m:t>
                            </m:r>
                          </m:e>
                          <m:sub>
                            <m:r>
                              <a:rPr lang="en-US" sz="2000" b="0" i="1" smtClean="0">
                                <a:solidFill>
                                  <a:srgbClr val="000000"/>
                                </a:solidFill>
                                <a:latin typeface="Cambria Math" panose="02040503050406030204" pitchFamily="18" charset="0"/>
                              </a:rPr>
                              <m:t>𝑦</m:t>
                            </m:r>
                          </m:sub>
                          <m:sup>
                            <m:r>
                              <a:rPr lang="en-US" sz="2000" i="1">
                                <a:solidFill>
                                  <a:srgbClr val="000000"/>
                                </a:solidFill>
                                <a:latin typeface="Cambria Math" panose="02040503050406030204" pitchFamily="18" charset="0"/>
                              </a:rPr>
                              <m:t>′2</m:t>
                            </m:r>
                          </m:sup>
                        </m:sSubSup>
                      </m:e>
                    </m:d>
                    <m:r>
                      <a:rPr lang="en-US" sz="2000" i="1">
                        <a:solidFill>
                          <a:srgbClr val="000000"/>
                        </a:solidFill>
                        <a:latin typeface="Cambria Math" panose="02040503050406030204" pitchFamily="18" charset="0"/>
                      </a:rPr>
                      <m:t>=</m:t>
                    </m:r>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𝑐𝑜𝑠</m:t>
                        </m:r>
                        <m:r>
                          <a:rPr lang="en-US" sz="2000" i="1" smtClean="0">
                            <a:solidFill>
                              <a:srgbClr val="000000"/>
                            </a:solidFill>
                            <a:latin typeface="Cambria Math" panose="02040503050406030204" pitchFamily="18" charset="0"/>
                            <a:ea typeface="Cambria Math" panose="02040503050406030204" pitchFamily="18" charset="0"/>
                          </a:rPr>
                          <m:t>𝜑</m:t>
                        </m:r>
                      </m:e>
                      <m:sup>
                        <m:r>
                          <a:rPr lang="en-US" sz="2000" i="1">
                            <a:solidFill>
                              <a:srgbClr val="000000"/>
                            </a:solidFill>
                            <a:latin typeface="Cambria Math" panose="02040503050406030204" pitchFamily="18" charset="0"/>
                          </a:rPr>
                          <m:t>2</m:t>
                        </m:r>
                      </m:sup>
                    </m:sSup>
                  </m:oMath>
                </a14:m>
                <a:endParaRPr lang="en-US" sz="2000" i="1">
                  <a:latin typeface="Cambria Math" panose="02040503050406030204" pitchFamily="18" charset="0"/>
                  <a:cs typeface="Arial" panose="020B0604020202020204" pitchFamily="34" charset="0"/>
                </a:endParaRPr>
              </a:p>
              <a:p>
                <a:pPr marL="342900" indent="-342900">
                  <a:lnSpc>
                    <a:spcPct val="150000"/>
                  </a:lnSpc>
                  <a:buFont typeface="Wingdings" panose="05000000000000000000" pitchFamily="2" charset="2"/>
                  <a:buChar char="q"/>
                </a:pPr>
                <a:r>
                  <a:rPr lang="en-US" sz="2000">
                    <a:solidFill>
                      <a:srgbClr val="000000"/>
                    </a:solidFill>
                    <a:latin typeface="TimesNewRomanPSMT"/>
                  </a:rPr>
                  <a:t>Tỷ lệ co trên x và y bằng nhau nên ta có:</a:t>
                </a:r>
              </a:p>
              <a:p>
                <a:pPr marL="342900" indent="-342900">
                  <a:lnSpc>
                    <a:spcPct val="150000"/>
                  </a:lnSpc>
                  <a:buFont typeface="Wingdings" panose="05000000000000000000" pitchFamily="2" charset="2"/>
                  <a:buChar char="q"/>
                </a:pPr>
                <a14:m>
                  <m:oMath xmlns:m="http://schemas.openxmlformats.org/officeDocument/2006/math">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𝑐𝑜𝑠</m:t>
                        </m:r>
                        <m:r>
                          <a:rPr lang="en-US" sz="2000" i="1">
                            <a:solidFill>
                              <a:srgbClr val="000000"/>
                            </a:solidFill>
                            <a:latin typeface="Cambria Math" panose="02040503050406030204" pitchFamily="18" charset="0"/>
                            <a:ea typeface="Cambria Math" panose="02040503050406030204" pitchFamily="18" charset="0"/>
                          </a:rPr>
                          <m:t>𝜑</m:t>
                        </m:r>
                      </m:e>
                      <m:sup>
                        <m:r>
                          <a:rPr lang="en-US" sz="2000" i="1">
                            <a:solidFill>
                              <a:srgbClr val="000000"/>
                            </a:solidFill>
                            <a:latin typeface="Cambria Math" panose="02040503050406030204" pitchFamily="18" charset="0"/>
                          </a:rPr>
                          <m:t>2</m:t>
                        </m:r>
                      </m:sup>
                    </m:sSup>
                  </m:oMath>
                </a14:m>
                <a:r>
                  <a:rPr lang="en-US" sz="2000" i="0">
                    <a:solidFill>
                      <a:srgbClr val="000000"/>
                    </a:solidFill>
                    <a:effectLst/>
                    <a:latin typeface="TimesNewRomanPSMT"/>
                  </a:rPr>
                  <a:t>=</a:t>
                </a:r>
                <a14:m>
                  <m:oMath xmlns:m="http://schemas.openxmlformats.org/officeDocument/2006/math">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𝑐𝑜𝑠</m:t>
                        </m:r>
                        <m:r>
                          <a:rPr lang="en-US" sz="2000" i="1">
                            <a:solidFill>
                              <a:srgbClr val="000000"/>
                            </a:solidFill>
                            <a:latin typeface="Cambria Math" panose="02040503050406030204" pitchFamily="18" charset="0"/>
                            <a:ea typeface="Cambria Math" panose="02040503050406030204" pitchFamily="18" charset="0"/>
                          </a:rPr>
                          <m:t>∅</m:t>
                        </m:r>
                      </m:e>
                      <m:sup>
                        <m:r>
                          <a:rPr lang="en-US" sz="2000" i="1">
                            <a:solidFill>
                              <a:srgbClr val="000000"/>
                            </a:solidFill>
                            <a:latin typeface="Cambria Math" panose="02040503050406030204" pitchFamily="18" charset="0"/>
                          </a:rPr>
                          <m:t>2</m:t>
                        </m:r>
                      </m:sup>
                    </m:sSup>
                    <m:r>
                      <a:rPr lang="en-US" sz="2000" i="1">
                        <a:solidFill>
                          <a:srgbClr val="000000"/>
                        </a:solidFill>
                        <a:latin typeface="Cambria Math" panose="02040503050406030204" pitchFamily="18" charset="0"/>
                      </a:rPr>
                      <m:t>+</m:t>
                    </m:r>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𝑠𝑖𝑛</m:t>
                        </m:r>
                        <m:r>
                          <a:rPr lang="en-US" sz="2000" i="1">
                            <a:solidFill>
                              <a:srgbClr val="000000"/>
                            </a:solidFill>
                            <a:latin typeface="Cambria Math" panose="02040503050406030204" pitchFamily="18" charset="0"/>
                            <a:ea typeface="Cambria Math" panose="02040503050406030204" pitchFamily="18" charset="0"/>
                          </a:rPr>
                          <m:t>∅</m:t>
                        </m:r>
                      </m:e>
                      <m:sup>
                        <m:r>
                          <a:rPr lang="en-US" sz="2000" i="1">
                            <a:solidFill>
                              <a:srgbClr val="000000"/>
                            </a:solidFill>
                            <a:latin typeface="Cambria Math" panose="02040503050406030204" pitchFamily="18" charset="0"/>
                          </a:rPr>
                          <m:t>2</m:t>
                        </m:r>
                      </m:sup>
                    </m:sSup>
                    <m:r>
                      <a:rPr lang="en-US" sz="2000" i="1">
                        <a:solidFill>
                          <a:srgbClr val="000000"/>
                        </a:solidFill>
                        <a:latin typeface="Cambria Math" panose="02040503050406030204" pitchFamily="18" charset="0"/>
                      </a:rPr>
                      <m:t>.</m:t>
                    </m:r>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𝑠𝑖𝑛</m:t>
                        </m:r>
                        <m:r>
                          <a:rPr lang="en-US" sz="2000" i="1">
                            <a:solidFill>
                              <a:srgbClr val="000000"/>
                            </a:solidFill>
                            <a:latin typeface="Cambria Math" panose="02040503050406030204" pitchFamily="18" charset="0"/>
                            <a:ea typeface="Cambria Math" panose="02040503050406030204" pitchFamily="18" charset="0"/>
                          </a:rPr>
                          <m:t>𝜑</m:t>
                        </m:r>
                      </m:e>
                      <m:sup>
                        <m:r>
                          <a:rPr lang="en-US" sz="2000" i="1">
                            <a:solidFill>
                              <a:srgbClr val="000000"/>
                            </a:solidFill>
                            <a:latin typeface="Cambria Math" panose="02040503050406030204" pitchFamily="18" charset="0"/>
                          </a:rPr>
                          <m:t>2</m:t>
                        </m:r>
                      </m:sup>
                    </m:sSup>
                  </m:oMath>
                </a14:m>
                <a:endParaRPr lang="en-US" sz="2000" i="0">
                  <a:solidFill>
                    <a:srgbClr val="000000"/>
                  </a:solidFill>
                  <a:effectLst/>
                  <a:latin typeface="TimesNewRomanPSMT"/>
                </a:endParaRPr>
              </a:p>
              <a:p>
                <a:pPr marL="342900" indent="-342900">
                  <a:lnSpc>
                    <a:spcPct val="150000"/>
                  </a:lnSpc>
                  <a:buFont typeface="Wingdings" panose="05000000000000000000" pitchFamily="2" charset="2"/>
                  <a:buChar char="q"/>
                </a:pPr>
                <a14:m>
                  <m:oMath xmlns:m="http://schemas.openxmlformats.org/officeDocument/2006/math">
                    <m:r>
                      <a:rPr lang="en-US" sz="2000" b="0" i="1" smtClean="0">
                        <a:solidFill>
                          <a:srgbClr val="000000"/>
                        </a:solidFill>
                        <a:effectLst/>
                        <a:latin typeface="Cambria Math" panose="02040503050406030204" pitchFamily="18" charset="0"/>
                      </a:rPr>
                      <m:t>1−</m:t>
                    </m:r>
                    <m:func>
                      <m:funcPr>
                        <m:ctrlPr>
                          <a:rPr lang="en-US" sz="2000" b="0" i="1" smtClean="0">
                            <a:solidFill>
                              <a:srgbClr val="000000"/>
                            </a:solidFill>
                            <a:effectLst/>
                            <a:latin typeface="Cambria Math" panose="02040503050406030204" pitchFamily="18" charset="0"/>
                          </a:rPr>
                        </m:ctrlPr>
                      </m:funcPr>
                      <m:fName>
                        <m:sSup>
                          <m:sSupPr>
                            <m:ctrlPr>
                              <a:rPr lang="en-US" sz="2000" b="0" i="1" smtClean="0">
                                <a:solidFill>
                                  <a:srgbClr val="000000"/>
                                </a:solidFill>
                                <a:effectLst/>
                                <a:latin typeface="Cambria Math" panose="02040503050406030204" pitchFamily="18" charset="0"/>
                              </a:rPr>
                            </m:ctrlPr>
                          </m:sSupPr>
                          <m:e>
                            <m:r>
                              <m:rPr>
                                <m:sty m:val="p"/>
                              </m:rPr>
                              <a:rPr lang="en-US" sz="2000" b="0" i="0" smtClean="0">
                                <a:solidFill>
                                  <a:srgbClr val="000000"/>
                                </a:solidFill>
                                <a:effectLst/>
                                <a:latin typeface="Cambria Math" panose="02040503050406030204" pitchFamily="18" charset="0"/>
                              </a:rPr>
                              <m:t>sin</m:t>
                            </m:r>
                          </m:e>
                          <m:sup>
                            <m:r>
                              <a:rPr lang="en-US" sz="2000" b="0" i="1" smtClean="0">
                                <a:solidFill>
                                  <a:srgbClr val="000000"/>
                                </a:solidFill>
                                <a:effectLst/>
                                <a:latin typeface="Cambria Math" panose="02040503050406030204" pitchFamily="18" charset="0"/>
                              </a:rPr>
                              <m:t>2</m:t>
                            </m:r>
                          </m:sup>
                        </m:sSup>
                      </m:fName>
                      <m:e>
                        <m:r>
                          <a:rPr lang="en-US" sz="2000" b="0" i="1" smtClean="0">
                            <a:solidFill>
                              <a:srgbClr val="000000"/>
                            </a:solidFill>
                            <a:effectLst/>
                            <a:latin typeface="Cambria Math" panose="02040503050406030204" pitchFamily="18" charset="0"/>
                            <a:ea typeface="Cambria Math" panose="02040503050406030204" pitchFamily="18" charset="0"/>
                          </a:rPr>
                          <m:t>𝜑</m:t>
                        </m:r>
                        <m:r>
                          <a:rPr lang="en-US" sz="2000" b="0" i="1" smtClean="0">
                            <a:solidFill>
                              <a:srgbClr val="000000"/>
                            </a:solidFill>
                            <a:effectLst/>
                            <a:latin typeface="Cambria Math" panose="02040503050406030204" pitchFamily="18" charset="0"/>
                            <a:ea typeface="Cambria Math" panose="02040503050406030204" pitchFamily="18" charset="0"/>
                          </a:rPr>
                          <m:t>=1−</m:t>
                        </m:r>
                      </m:e>
                    </m:func>
                    <m:func>
                      <m:funcPr>
                        <m:ctrlPr>
                          <a:rPr lang="en-US" sz="2000" b="0" i="1" smtClean="0">
                            <a:solidFill>
                              <a:srgbClr val="000000"/>
                            </a:solidFill>
                            <a:effectLst/>
                            <a:latin typeface="Cambria Math" panose="02040503050406030204" pitchFamily="18" charset="0"/>
                          </a:rPr>
                        </m:ctrlPr>
                      </m:funcPr>
                      <m:fName>
                        <m:sSup>
                          <m:sSupPr>
                            <m:ctrlPr>
                              <a:rPr lang="en-US" sz="2000" b="0" i="1" smtClean="0">
                                <a:solidFill>
                                  <a:srgbClr val="000000"/>
                                </a:solidFill>
                                <a:effectLst/>
                                <a:latin typeface="Cambria Math" panose="02040503050406030204" pitchFamily="18" charset="0"/>
                              </a:rPr>
                            </m:ctrlPr>
                          </m:sSupPr>
                          <m:e>
                            <m:r>
                              <m:rPr>
                                <m:sty m:val="p"/>
                              </m:rPr>
                              <a:rPr lang="en-US" sz="2000" b="0" i="0" smtClean="0">
                                <a:solidFill>
                                  <a:srgbClr val="000000"/>
                                </a:solidFill>
                                <a:effectLst/>
                                <a:latin typeface="Cambria Math" panose="02040503050406030204" pitchFamily="18" charset="0"/>
                              </a:rPr>
                              <m:t>sin</m:t>
                            </m:r>
                          </m:e>
                          <m:sup>
                            <m:r>
                              <a:rPr lang="en-US" sz="2000" b="0" i="1" smtClean="0">
                                <a:solidFill>
                                  <a:srgbClr val="000000"/>
                                </a:solidFill>
                                <a:effectLst/>
                                <a:latin typeface="Cambria Math" panose="02040503050406030204" pitchFamily="18" charset="0"/>
                              </a:rPr>
                              <m:t>2</m:t>
                            </m:r>
                          </m:sup>
                        </m:sSup>
                      </m:fName>
                      <m:e>
                        <m:r>
                          <a:rPr lang="en-US" sz="2000" b="0" i="1" smtClean="0">
                            <a:solidFill>
                              <a:srgbClr val="000000"/>
                            </a:solidFill>
                            <a:effectLst/>
                            <a:latin typeface="Cambria Math" panose="02040503050406030204" pitchFamily="18" charset="0"/>
                            <a:ea typeface="Cambria Math" panose="02040503050406030204" pitchFamily="18" charset="0"/>
                          </a:rPr>
                          <m:t>∅+</m:t>
                        </m:r>
                        <m:func>
                          <m:funcPr>
                            <m:ctrlPr>
                              <a:rPr lang="en-US" sz="2000" i="1">
                                <a:solidFill>
                                  <a:srgbClr val="000000"/>
                                </a:solidFill>
                                <a:latin typeface="Cambria Math" panose="02040503050406030204" pitchFamily="18" charset="0"/>
                              </a:rPr>
                            </m:ctrlPr>
                          </m:funcPr>
                          <m:fName>
                            <m:sSup>
                              <m:sSupPr>
                                <m:ctrlPr>
                                  <a:rPr lang="en-US" sz="2000" i="1">
                                    <a:solidFill>
                                      <a:srgbClr val="000000"/>
                                    </a:solidFill>
                                    <a:latin typeface="Cambria Math" panose="02040503050406030204" pitchFamily="18" charset="0"/>
                                  </a:rPr>
                                </m:ctrlPr>
                              </m:sSupPr>
                              <m:e>
                                <m:r>
                                  <m:rPr>
                                    <m:sty m:val="p"/>
                                  </m:rPr>
                                  <a:rPr lang="en-US" sz="2000">
                                    <a:solidFill>
                                      <a:srgbClr val="000000"/>
                                    </a:solidFill>
                                    <a:latin typeface="Cambria Math" panose="02040503050406030204" pitchFamily="18" charset="0"/>
                                  </a:rPr>
                                  <m:t>sin</m:t>
                                </m:r>
                              </m:e>
                              <m:sup>
                                <m:r>
                                  <a:rPr lang="en-US" sz="2000" i="1">
                                    <a:solidFill>
                                      <a:srgbClr val="000000"/>
                                    </a:solidFill>
                                    <a:latin typeface="Cambria Math" panose="02040503050406030204" pitchFamily="18" charset="0"/>
                                  </a:rPr>
                                  <m:t>2</m:t>
                                </m:r>
                              </m:sup>
                            </m:sSup>
                          </m:fName>
                          <m:e>
                            <m:r>
                              <a:rPr lang="en-US" sz="2000" i="1">
                                <a:solidFill>
                                  <a:srgbClr val="000000"/>
                                </a:solidFill>
                                <a:latin typeface="Cambria Math" panose="02040503050406030204" pitchFamily="18" charset="0"/>
                                <a:ea typeface="Cambria Math" panose="02040503050406030204" pitchFamily="18" charset="0"/>
                              </a:rPr>
                              <m:t>∅</m:t>
                            </m:r>
                            <m:r>
                              <a:rPr lang="en-US" sz="2000" b="0" i="1" smtClean="0">
                                <a:solidFill>
                                  <a:srgbClr val="000000"/>
                                </a:solidFill>
                                <a:latin typeface="Cambria Math" panose="02040503050406030204" pitchFamily="18" charset="0"/>
                                <a:ea typeface="Cambria Math" panose="02040503050406030204" pitchFamily="18" charset="0"/>
                              </a:rPr>
                              <m:t>.</m:t>
                            </m:r>
                            <m:func>
                              <m:funcPr>
                                <m:ctrlPr>
                                  <a:rPr lang="en-US" sz="2000" i="1" smtClean="0">
                                    <a:solidFill>
                                      <a:srgbClr val="000000"/>
                                    </a:solidFill>
                                    <a:latin typeface="Cambria Math" panose="02040503050406030204" pitchFamily="18" charset="0"/>
                                  </a:rPr>
                                </m:ctrlPr>
                              </m:funcPr>
                              <m:fName>
                                <m:sSup>
                                  <m:sSupPr>
                                    <m:ctrlPr>
                                      <a:rPr lang="en-US" sz="2000" i="1">
                                        <a:solidFill>
                                          <a:srgbClr val="000000"/>
                                        </a:solidFill>
                                        <a:latin typeface="Cambria Math" panose="02040503050406030204" pitchFamily="18" charset="0"/>
                                      </a:rPr>
                                    </m:ctrlPr>
                                  </m:sSupPr>
                                  <m:e>
                                    <m:r>
                                      <m:rPr>
                                        <m:sty m:val="p"/>
                                      </m:rPr>
                                      <a:rPr lang="en-US" sz="2000">
                                        <a:solidFill>
                                          <a:srgbClr val="000000"/>
                                        </a:solidFill>
                                        <a:latin typeface="Cambria Math" panose="02040503050406030204" pitchFamily="18" charset="0"/>
                                      </a:rPr>
                                      <m:t>sin</m:t>
                                    </m:r>
                                  </m:e>
                                  <m:sup>
                                    <m:r>
                                      <a:rPr lang="en-US" sz="2000" i="1">
                                        <a:solidFill>
                                          <a:srgbClr val="000000"/>
                                        </a:solidFill>
                                        <a:latin typeface="Cambria Math" panose="02040503050406030204" pitchFamily="18" charset="0"/>
                                      </a:rPr>
                                      <m:t>2</m:t>
                                    </m:r>
                                  </m:sup>
                                </m:sSup>
                              </m:fName>
                              <m:e>
                                <m:r>
                                  <a:rPr lang="en-US" sz="2000" i="1" smtClean="0">
                                    <a:solidFill>
                                      <a:srgbClr val="000000"/>
                                    </a:solidFill>
                                    <a:latin typeface="Cambria Math" panose="02040503050406030204" pitchFamily="18" charset="0"/>
                                    <a:ea typeface="Cambria Math" panose="02040503050406030204" pitchFamily="18" charset="0"/>
                                  </a:rPr>
                                  <m:t>𝜑</m:t>
                                </m:r>
                                <m:r>
                                  <a:rPr lang="en-US" sz="2000" i="1">
                                    <a:solidFill>
                                      <a:srgbClr val="000000"/>
                                    </a:solidFill>
                                    <a:latin typeface="Cambria Math" panose="02040503050406030204" pitchFamily="18" charset="0"/>
                                    <a:ea typeface="Cambria Math" panose="02040503050406030204" pitchFamily="18" charset="0"/>
                                  </a:rPr>
                                  <m:t> </m:t>
                                </m:r>
                              </m:e>
                            </m:func>
                            <m:r>
                              <a:rPr lang="en-US" sz="2000" i="1">
                                <a:solidFill>
                                  <a:srgbClr val="000000"/>
                                </a:solidFill>
                                <a:latin typeface="Cambria Math" panose="02040503050406030204" pitchFamily="18" charset="0"/>
                                <a:ea typeface="Cambria Math" panose="02040503050406030204" pitchFamily="18" charset="0"/>
                              </a:rPr>
                              <m:t> </m:t>
                            </m:r>
                          </m:e>
                        </m:func>
                      </m:e>
                    </m:func>
                  </m:oMath>
                </a14:m>
                <a:endParaRPr lang="en-US" sz="2000" i="0">
                  <a:solidFill>
                    <a:srgbClr val="000000"/>
                  </a:solidFill>
                  <a:effectLst/>
                  <a:latin typeface="TimesNewRomanPSMT"/>
                </a:endParaRPr>
              </a:p>
              <a:p>
                <a:pPr marL="342900" indent="-342900">
                  <a:lnSpc>
                    <a:spcPct val="150000"/>
                  </a:lnSpc>
                  <a:buFont typeface="Wingdings" panose="05000000000000000000" pitchFamily="2" charset="2"/>
                  <a:buChar char="q"/>
                </a:pPr>
                <a14:m>
                  <m:oMath xmlns:m="http://schemas.openxmlformats.org/officeDocument/2006/math">
                    <m:func>
                      <m:funcPr>
                        <m:ctrlPr>
                          <a:rPr lang="en-US" sz="2000" i="1">
                            <a:solidFill>
                              <a:srgbClr val="000000"/>
                            </a:solidFill>
                            <a:latin typeface="Cambria Math" panose="02040503050406030204" pitchFamily="18" charset="0"/>
                          </a:rPr>
                        </m:ctrlPr>
                      </m:funcPr>
                      <m:fName>
                        <m:sSup>
                          <m:sSupPr>
                            <m:ctrlPr>
                              <a:rPr lang="en-US" sz="2000" i="1">
                                <a:solidFill>
                                  <a:srgbClr val="000000"/>
                                </a:solidFill>
                                <a:latin typeface="Cambria Math" panose="02040503050406030204" pitchFamily="18" charset="0"/>
                              </a:rPr>
                            </m:ctrlPr>
                          </m:sSupPr>
                          <m:e>
                            <m:r>
                              <m:rPr>
                                <m:sty m:val="p"/>
                              </m:rPr>
                              <a:rPr lang="en-US" sz="2000">
                                <a:solidFill>
                                  <a:srgbClr val="000000"/>
                                </a:solidFill>
                                <a:latin typeface="Cambria Math" panose="02040503050406030204" pitchFamily="18" charset="0"/>
                              </a:rPr>
                              <m:t>sin</m:t>
                            </m:r>
                          </m:e>
                          <m:sup>
                            <m:r>
                              <a:rPr lang="en-US" sz="2000" i="1">
                                <a:solidFill>
                                  <a:srgbClr val="000000"/>
                                </a:solidFill>
                                <a:latin typeface="Cambria Math" panose="02040503050406030204" pitchFamily="18" charset="0"/>
                              </a:rPr>
                              <m:t>2</m:t>
                            </m:r>
                          </m:sup>
                        </m:sSup>
                      </m:fName>
                      <m:e>
                        <m:r>
                          <a:rPr lang="en-US" sz="2000" i="1">
                            <a:solidFill>
                              <a:srgbClr val="000000"/>
                            </a:solidFill>
                            <a:latin typeface="Cambria Math" panose="02040503050406030204" pitchFamily="18" charset="0"/>
                            <a:ea typeface="Cambria Math" panose="02040503050406030204" pitchFamily="18" charset="0"/>
                          </a:rPr>
                          <m:t>∅</m:t>
                        </m:r>
                        <m:r>
                          <a:rPr lang="en-US" sz="2000" b="0" i="1" smtClean="0">
                            <a:solidFill>
                              <a:srgbClr val="000000"/>
                            </a:solidFill>
                            <a:latin typeface="Cambria Math" panose="02040503050406030204" pitchFamily="18" charset="0"/>
                            <a:ea typeface="Cambria Math" panose="02040503050406030204" pitchFamily="18" charset="0"/>
                          </a:rPr>
                          <m:t>(</m:t>
                        </m:r>
                        <m:func>
                          <m:funcPr>
                            <m:ctrlPr>
                              <a:rPr lang="en-US" sz="2000" i="1">
                                <a:solidFill>
                                  <a:srgbClr val="000000"/>
                                </a:solidFill>
                                <a:latin typeface="Cambria Math" panose="02040503050406030204" pitchFamily="18" charset="0"/>
                              </a:rPr>
                            </m:ctrlPr>
                          </m:funcPr>
                          <m:fName>
                            <m:sSup>
                              <m:sSupPr>
                                <m:ctrlPr>
                                  <a:rPr lang="en-US" sz="2000" i="1">
                                    <a:solidFill>
                                      <a:srgbClr val="000000"/>
                                    </a:solidFill>
                                    <a:latin typeface="Cambria Math" panose="02040503050406030204" pitchFamily="18" charset="0"/>
                                  </a:rPr>
                                </m:ctrlPr>
                              </m:sSupPr>
                              <m:e>
                                <m:r>
                                  <m:rPr>
                                    <m:sty m:val="p"/>
                                  </m:rPr>
                                  <a:rPr lang="en-US" sz="2000">
                                    <a:solidFill>
                                      <a:srgbClr val="000000"/>
                                    </a:solidFill>
                                    <a:latin typeface="Cambria Math" panose="02040503050406030204" pitchFamily="18" charset="0"/>
                                  </a:rPr>
                                  <m:t>sin</m:t>
                                </m:r>
                              </m:e>
                              <m:sup>
                                <m:r>
                                  <a:rPr lang="en-US" sz="2000" i="1">
                                    <a:solidFill>
                                      <a:srgbClr val="000000"/>
                                    </a:solidFill>
                                    <a:latin typeface="Cambria Math" panose="02040503050406030204" pitchFamily="18" charset="0"/>
                                  </a:rPr>
                                  <m:t>2</m:t>
                                </m:r>
                              </m:sup>
                            </m:sSup>
                          </m:fName>
                          <m:e>
                            <m:r>
                              <a:rPr lang="en-US" sz="2000" i="1">
                                <a:solidFill>
                                  <a:srgbClr val="000000"/>
                                </a:solidFill>
                                <a:latin typeface="Cambria Math" panose="02040503050406030204" pitchFamily="18" charset="0"/>
                                <a:ea typeface="Cambria Math" panose="02040503050406030204" pitchFamily="18" charset="0"/>
                              </a:rPr>
                              <m:t>𝜑</m:t>
                            </m:r>
                            <m:r>
                              <a:rPr lang="en-US" sz="2000" i="1">
                                <a:solidFill>
                                  <a:srgbClr val="000000"/>
                                </a:solidFill>
                                <a:latin typeface="Cambria Math" panose="02040503050406030204" pitchFamily="18" charset="0"/>
                                <a:ea typeface="Cambria Math" panose="02040503050406030204" pitchFamily="18" charset="0"/>
                              </a:rPr>
                              <m:t> </m:t>
                            </m:r>
                          </m:e>
                        </m:func>
                        <m:r>
                          <a:rPr lang="en-US" sz="2000" b="0" i="1" smtClean="0">
                            <a:solidFill>
                              <a:srgbClr val="000000"/>
                            </a:solidFill>
                            <a:latin typeface="Cambria Math" panose="02040503050406030204" pitchFamily="18" charset="0"/>
                            <a:ea typeface="Cambria Math" panose="02040503050406030204" pitchFamily="18" charset="0"/>
                          </a:rPr>
                          <m:t>−1)</m:t>
                        </m:r>
                        <m:r>
                          <a:rPr lang="en-US" sz="2000" i="1">
                            <a:solidFill>
                              <a:srgbClr val="000000"/>
                            </a:solidFill>
                            <a:latin typeface="Cambria Math" panose="02040503050406030204" pitchFamily="18" charset="0"/>
                            <a:ea typeface="Cambria Math" panose="02040503050406030204" pitchFamily="18" charset="0"/>
                          </a:rPr>
                          <m:t> </m:t>
                        </m:r>
                      </m:e>
                    </m:func>
                    <m:r>
                      <a:rPr lang="en-US" sz="2000" b="0" i="1" smtClean="0">
                        <a:solidFill>
                          <a:srgbClr val="000000"/>
                        </a:solidFill>
                        <a:latin typeface="Cambria Math" panose="02040503050406030204" pitchFamily="18" charset="0"/>
                        <a:ea typeface="Cambria Math" panose="02040503050406030204" pitchFamily="18" charset="0"/>
                      </a:rPr>
                      <m:t>=</m:t>
                    </m:r>
                    <m:func>
                      <m:funcPr>
                        <m:ctrlPr>
                          <a:rPr lang="en-US" sz="2000" i="1">
                            <a:solidFill>
                              <a:srgbClr val="000000"/>
                            </a:solidFill>
                            <a:latin typeface="Cambria Math" panose="02040503050406030204" pitchFamily="18" charset="0"/>
                          </a:rPr>
                        </m:ctrlPr>
                      </m:funcPr>
                      <m:fName>
                        <m:sSup>
                          <m:sSupPr>
                            <m:ctrlPr>
                              <a:rPr lang="en-US" sz="2000" i="1">
                                <a:solidFill>
                                  <a:srgbClr val="000000"/>
                                </a:solidFill>
                                <a:latin typeface="Cambria Math" panose="02040503050406030204" pitchFamily="18" charset="0"/>
                              </a:rPr>
                            </m:ctrlPr>
                          </m:sSupPr>
                          <m:e>
                            <m:r>
                              <a:rPr lang="en-US" sz="2000" b="0" i="0" smtClean="0">
                                <a:solidFill>
                                  <a:srgbClr val="000000"/>
                                </a:solidFill>
                                <a:latin typeface="Cambria Math" panose="02040503050406030204" pitchFamily="18" charset="0"/>
                              </a:rPr>
                              <m:t>−</m:t>
                            </m:r>
                            <m:r>
                              <m:rPr>
                                <m:sty m:val="p"/>
                              </m:rPr>
                              <a:rPr lang="en-US" sz="2000">
                                <a:solidFill>
                                  <a:srgbClr val="000000"/>
                                </a:solidFill>
                                <a:latin typeface="Cambria Math" panose="02040503050406030204" pitchFamily="18" charset="0"/>
                              </a:rPr>
                              <m:t>sin</m:t>
                            </m:r>
                          </m:e>
                          <m:sup>
                            <m:r>
                              <a:rPr lang="en-US" sz="2000" i="1">
                                <a:solidFill>
                                  <a:srgbClr val="000000"/>
                                </a:solidFill>
                                <a:latin typeface="Cambria Math" panose="02040503050406030204" pitchFamily="18" charset="0"/>
                              </a:rPr>
                              <m:t>2</m:t>
                            </m:r>
                          </m:sup>
                        </m:sSup>
                      </m:fName>
                      <m:e>
                        <m:r>
                          <a:rPr lang="en-US" sz="2000" i="1">
                            <a:solidFill>
                              <a:srgbClr val="000000"/>
                            </a:solidFill>
                            <a:latin typeface="Cambria Math" panose="02040503050406030204" pitchFamily="18" charset="0"/>
                            <a:ea typeface="Cambria Math" panose="02040503050406030204" pitchFamily="18" charset="0"/>
                          </a:rPr>
                          <m:t>𝜑</m:t>
                        </m:r>
                        <m:r>
                          <a:rPr lang="en-US" sz="2000" i="1">
                            <a:solidFill>
                              <a:srgbClr val="000000"/>
                            </a:solidFill>
                            <a:latin typeface="Cambria Math" panose="02040503050406030204" pitchFamily="18" charset="0"/>
                            <a:ea typeface="Cambria Math" panose="02040503050406030204" pitchFamily="18" charset="0"/>
                          </a:rPr>
                          <m:t> </m:t>
                        </m:r>
                      </m:e>
                    </m:func>
                  </m:oMath>
                </a14:m>
                <a:endParaRPr lang="en-US" sz="2000" i="0">
                  <a:solidFill>
                    <a:srgbClr val="000000"/>
                  </a:solidFill>
                  <a:latin typeface="TimesNewRomanPSMT"/>
                  <a:ea typeface="Cambria Math" panose="02040503050406030204" pitchFamily="18" charset="0"/>
                </a:endParaRPr>
              </a:p>
              <a:p>
                <a:pPr marL="342900" indent="-342900">
                  <a:lnSpc>
                    <a:spcPct val="150000"/>
                  </a:lnSpc>
                  <a:buFont typeface="Wingdings" panose="05000000000000000000" pitchFamily="2" charset="2"/>
                  <a:buChar char="q"/>
                </a:pPr>
                <a14:m>
                  <m:oMath xmlns:m="http://schemas.openxmlformats.org/officeDocument/2006/math">
                    <m:func>
                      <m:funcPr>
                        <m:ctrlPr>
                          <a:rPr lang="en-US" sz="2000" i="1">
                            <a:solidFill>
                              <a:srgbClr val="000000"/>
                            </a:solidFill>
                            <a:latin typeface="Cambria Math" panose="02040503050406030204" pitchFamily="18" charset="0"/>
                          </a:rPr>
                        </m:ctrlPr>
                      </m:funcPr>
                      <m:fName>
                        <m:sSup>
                          <m:sSupPr>
                            <m:ctrlPr>
                              <a:rPr lang="en-US" sz="2000" i="1">
                                <a:solidFill>
                                  <a:srgbClr val="000000"/>
                                </a:solidFill>
                                <a:latin typeface="Cambria Math" panose="02040503050406030204" pitchFamily="18" charset="0"/>
                              </a:rPr>
                            </m:ctrlPr>
                          </m:sSupPr>
                          <m:e>
                            <m:r>
                              <m:rPr>
                                <m:sty m:val="p"/>
                              </m:rPr>
                              <a:rPr lang="en-US" sz="2000">
                                <a:solidFill>
                                  <a:srgbClr val="000000"/>
                                </a:solidFill>
                                <a:latin typeface="Cambria Math" panose="02040503050406030204" pitchFamily="18" charset="0"/>
                              </a:rPr>
                              <m:t>sin</m:t>
                            </m:r>
                          </m:e>
                          <m:sup>
                            <m:r>
                              <a:rPr lang="en-US" sz="2000" i="1">
                                <a:solidFill>
                                  <a:srgbClr val="000000"/>
                                </a:solidFill>
                                <a:latin typeface="Cambria Math" panose="02040503050406030204" pitchFamily="18" charset="0"/>
                              </a:rPr>
                              <m:t>2</m:t>
                            </m:r>
                          </m:sup>
                        </m:sSup>
                      </m:fName>
                      <m:e>
                        <m:r>
                          <a:rPr lang="en-US" sz="2000" i="1" smtClean="0">
                            <a:solidFill>
                              <a:srgbClr val="000000"/>
                            </a:solidFill>
                            <a:latin typeface="Cambria Math" panose="02040503050406030204" pitchFamily="18" charset="0"/>
                            <a:ea typeface="Cambria Math" panose="02040503050406030204" pitchFamily="18" charset="0"/>
                          </a:rPr>
                          <m:t>∅</m:t>
                        </m:r>
                        <m:r>
                          <a:rPr lang="en-US" sz="2000" b="0" i="1" smtClean="0">
                            <a:solidFill>
                              <a:srgbClr val="000000"/>
                            </a:solidFill>
                            <a:latin typeface="Cambria Math" panose="02040503050406030204" pitchFamily="18" charset="0"/>
                            <a:ea typeface="Cambria Math" panose="02040503050406030204" pitchFamily="18" charset="0"/>
                          </a:rPr>
                          <m:t>=</m:t>
                        </m:r>
                        <m:f>
                          <m:fPr>
                            <m:ctrlPr>
                              <a:rPr lang="en-US" sz="2000" b="0" i="1" smtClean="0">
                                <a:solidFill>
                                  <a:srgbClr val="000000"/>
                                </a:solidFill>
                                <a:latin typeface="Cambria Math" panose="02040503050406030204" pitchFamily="18" charset="0"/>
                                <a:ea typeface="Cambria Math" panose="02040503050406030204" pitchFamily="18" charset="0"/>
                              </a:rPr>
                            </m:ctrlPr>
                          </m:fPr>
                          <m:num>
                            <m:func>
                              <m:funcPr>
                                <m:ctrlPr>
                                  <a:rPr lang="en-US" sz="2000" i="1">
                                    <a:solidFill>
                                      <a:srgbClr val="000000"/>
                                    </a:solidFill>
                                    <a:latin typeface="Cambria Math" panose="02040503050406030204" pitchFamily="18" charset="0"/>
                                  </a:rPr>
                                </m:ctrlPr>
                              </m:funcPr>
                              <m:fName>
                                <m:sSup>
                                  <m:sSupPr>
                                    <m:ctrlPr>
                                      <a:rPr lang="en-US" sz="2000" i="1">
                                        <a:solidFill>
                                          <a:srgbClr val="000000"/>
                                        </a:solidFill>
                                        <a:latin typeface="Cambria Math" panose="02040503050406030204" pitchFamily="18" charset="0"/>
                                      </a:rPr>
                                    </m:ctrlPr>
                                  </m:sSupPr>
                                  <m:e>
                                    <m:r>
                                      <m:rPr>
                                        <m:sty m:val="p"/>
                                      </m:rPr>
                                      <a:rPr lang="en-US" sz="2000">
                                        <a:solidFill>
                                          <a:srgbClr val="000000"/>
                                        </a:solidFill>
                                        <a:latin typeface="Cambria Math" panose="02040503050406030204" pitchFamily="18" charset="0"/>
                                      </a:rPr>
                                      <m:t>sin</m:t>
                                    </m:r>
                                  </m:e>
                                  <m:sup>
                                    <m:r>
                                      <a:rPr lang="en-US" sz="2000" i="1">
                                        <a:solidFill>
                                          <a:srgbClr val="000000"/>
                                        </a:solidFill>
                                        <a:latin typeface="Cambria Math" panose="02040503050406030204" pitchFamily="18" charset="0"/>
                                      </a:rPr>
                                      <m:t>2</m:t>
                                    </m:r>
                                  </m:sup>
                                </m:sSup>
                              </m:fName>
                              <m:e>
                                <m:r>
                                  <a:rPr lang="en-US" sz="2000" i="1">
                                    <a:solidFill>
                                      <a:srgbClr val="000000"/>
                                    </a:solidFill>
                                    <a:latin typeface="Cambria Math" panose="02040503050406030204" pitchFamily="18" charset="0"/>
                                    <a:ea typeface="Cambria Math" panose="02040503050406030204" pitchFamily="18" charset="0"/>
                                  </a:rPr>
                                  <m:t>𝜑</m:t>
                                </m:r>
                                <m:r>
                                  <a:rPr lang="en-US" sz="2000" i="1">
                                    <a:solidFill>
                                      <a:srgbClr val="000000"/>
                                    </a:solidFill>
                                    <a:latin typeface="Cambria Math" panose="02040503050406030204" pitchFamily="18" charset="0"/>
                                    <a:ea typeface="Cambria Math" panose="02040503050406030204" pitchFamily="18" charset="0"/>
                                  </a:rPr>
                                  <m:t> </m:t>
                                </m:r>
                              </m:e>
                            </m:func>
                          </m:num>
                          <m:den>
                            <m:r>
                              <a:rPr lang="en-US" sz="2000" b="0" i="1" smtClean="0">
                                <a:solidFill>
                                  <a:srgbClr val="000000"/>
                                </a:solidFill>
                                <a:latin typeface="Cambria Math" panose="02040503050406030204" pitchFamily="18" charset="0"/>
                                <a:ea typeface="Cambria Math" panose="02040503050406030204" pitchFamily="18" charset="0"/>
                              </a:rPr>
                              <m:t>(1−</m:t>
                            </m:r>
                            <m:func>
                              <m:funcPr>
                                <m:ctrlPr>
                                  <a:rPr lang="en-US" sz="2000" i="1">
                                    <a:solidFill>
                                      <a:srgbClr val="000000"/>
                                    </a:solidFill>
                                    <a:latin typeface="Cambria Math" panose="02040503050406030204" pitchFamily="18" charset="0"/>
                                  </a:rPr>
                                </m:ctrlPr>
                              </m:funcPr>
                              <m:fName>
                                <m:sSup>
                                  <m:sSupPr>
                                    <m:ctrlPr>
                                      <a:rPr lang="en-US" sz="2000" i="1">
                                        <a:solidFill>
                                          <a:srgbClr val="000000"/>
                                        </a:solidFill>
                                        <a:latin typeface="Cambria Math" panose="02040503050406030204" pitchFamily="18" charset="0"/>
                                      </a:rPr>
                                    </m:ctrlPr>
                                  </m:sSupPr>
                                  <m:e>
                                    <m:r>
                                      <m:rPr>
                                        <m:sty m:val="p"/>
                                      </m:rPr>
                                      <a:rPr lang="en-US" sz="2000">
                                        <a:solidFill>
                                          <a:srgbClr val="000000"/>
                                        </a:solidFill>
                                        <a:latin typeface="Cambria Math" panose="02040503050406030204" pitchFamily="18" charset="0"/>
                                      </a:rPr>
                                      <m:t>sin</m:t>
                                    </m:r>
                                  </m:e>
                                  <m:sup>
                                    <m:r>
                                      <a:rPr lang="en-US" sz="2000" i="1">
                                        <a:solidFill>
                                          <a:srgbClr val="000000"/>
                                        </a:solidFill>
                                        <a:latin typeface="Cambria Math" panose="02040503050406030204" pitchFamily="18" charset="0"/>
                                      </a:rPr>
                                      <m:t>2</m:t>
                                    </m:r>
                                  </m:sup>
                                </m:sSup>
                              </m:fName>
                              <m:e>
                                <m:r>
                                  <a:rPr lang="en-US" sz="2000" i="1">
                                    <a:solidFill>
                                      <a:srgbClr val="000000"/>
                                    </a:solidFill>
                                    <a:latin typeface="Cambria Math" panose="02040503050406030204" pitchFamily="18" charset="0"/>
                                    <a:ea typeface="Cambria Math" panose="02040503050406030204" pitchFamily="18" charset="0"/>
                                  </a:rPr>
                                  <m:t>𝜑</m:t>
                                </m:r>
                                <m:r>
                                  <a:rPr lang="en-US" sz="2000" i="1">
                                    <a:solidFill>
                                      <a:srgbClr val="000000"/>
                                    </a:solidFill>
                                    <a:latin typeface="Cambria Math" panose="02040503050406030204" pitchFamily="18" charset="0"/>
                                    <a:ea typeface="Cambria Math" panose="02040503050406030204" pitchFamily="18" charset="0"/>
                                  </a:rPr>
                                  <m:t> </m:t>
                                </m:r>
                              </m:e>
                            </m:func>
                            <m:r>
                              <a:rPr lang="en-US" sz="2000" b="0" i="1" smtClean="0">
                                <a:solidFill>
                                  <a:srgbClr val="000000"/>
                                </a:solidFill>
                                <a:latin typeface="Cambria Math" panose="02040503050406030204" pitchFamily="18" charset="0"/>
                                <a:ea typeface="Cambria Math" panose="02040503050406030204" pitchFamily="18" charset="0"/>
                              </a:rPr>
                              <m:t>)</m:t>
                            </m:r>
                          </m:den>
                        </m:f>
                      </m:e>
                    </m:func>
                  </m:oMath>
                </a14:m>
                <a:endParaRPr lang="en-US" sz="2000" i="0">
                  <a:solidFill>
                    <a:srgbClr val="000000"/>
                  </a:solidFill>
                  <a:effectLst/>
                  <a:latin typeface="TimesNewRomanPSMT"/>
                </a:endParaRPr>
              </a:p>
              <a:p>
                <a:pPr marL="342900" indent="-342900">
                  <a:lnSpc>
                    <a:spcPct val="150000"/>
                  </a:lnSpc>
                  <a:buFont typeface="Wingdings" panose="05000000000000000000" pitchFamily="2" charset="2"/>
                  <a:buChar char="q"/>
                </a:pPr>
                <a:endParaRPr lang="en-US" sz="2000" i="0">
                  <a:solidFill>
                    <a:srgbClr val="000000"/>
                  </a:solidFill>
                  <a:effectLst/>
                  <a:latin typeface="TimesNewRomanPSMT"/>
                </a:endParaRPr>
              </a:p>
            </p:txBody>
          </p:sp>
        </mc:Choice>
        <mc:Fallback xmlns="">
          <p:sp>
            <p:nvSpPr>
              <p:cNvPr id="5" name="Rectangle 4"/>
              <p:cNvSpPr>
                <a:spLocks noRot="1" noChangeAspect="1" noMove="1" noResize="1" noEditPoints="1" noAdjustHandles="1" noChangeArrowheads="1" noChangeShapeType="1" noTextEdit="1"/>
              </p:cNvSpPr>
              <p:nvPr/>
            </p:nvSpPr>
            <p:spPr>
              <a:xfrm>
                <a:off x="1457969" y="1724543"/>
                <a:ext cx="9779000" cy="4111125"/>
              </a:xfrm>
              <a:prstGeom prst="rect">
                <a:avLst/>
              </a:prstGeom>
              <a:blipFill rotWithShape="0">
                <a:blip r:embed="rId3"/>
                <a:stretch>
                  <a:fillRect l="-561"/>
                </a:stretch>
              </a:blipFill>
            </p:spPr>
            <p:txBody>
              <a:bodyPr/>
              <a:lstStyle/>
              <a:p>
                <a:r>
                  <a:rPr lang="en-US">
                    <a:noFill/>
                  </a:rPr>
                  <a:t> </a:t>
                </a:r>
              </a:p>
            </p:txBody>
          </p:sp>
        </mc:Fallback>
      </mc:AlternateContent>
    </p:spTree>
    <p:extLst>
      <p:ext uri="{BB962C8B-B14F-4D97-AF65-F5344CB8AC3E}">
        <p14:creationId xmlns:p14="http://schemas.microsoft.com/office/powerpoint/2010/main" val="1202770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752" y="373318"/>
            <a:ext cx="7870295"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 (Parallel Projections )</a:t>
            </a:r>
            <a:endParaRPr lang="en-US" sz="2400" b="1">
              <a:latin typeface="Arial" panose="020B0604020202020204" pitchFamily="34" charset="0"/>
              <a:cs typeface="Arial" panose="020B0604020202020204" pitchFamily="34" charset="0"/>
            </a:endParaRPr>
          </a:p>
        </p:txBody>
      </p:sp>
      <p:sp>
        <p:nvSpPr>
          <p:cNvPr id="4" name="Rectangle 3"/>
          <p:cNvSpPr/>
          <p:nvPr/>
        </p:nvSpPr>
        <p:spPr>
          <a:xfrm>
            <a:off x="1511300" y="1053547"/>
            <a:ext cx="9672338" cy="452432"/>
          </a:xfrm>
          <a:prstGeom prst="rect">
            <a:avLst/>
          </a:prstGeom>
        </p:spPr>
        <p:txBody>
          <a:bodyPr wrap="square">
            <a:spAutoFit/>
          </a:bodyPr>
          <a:lstStyle/>
          <a:p>
            <a:pPr>
              <a:lnSpc>
                <a:spcPct val="130000"/>
              </a:lnSpc>
            </a:pPr>
            <a:r>
              <a:rPr lang="en-US" b="1" i="0">
                <a:solidFill>
                  <a:srgbClr val="000000"/>
                </a:solidFill>
                <a:effectLst/>
                <a:latin typeface="Arial" panose="020B0604020202020204" pitchFamily="34" charset="0"/>
                <a:cs typeface="Arial" panose="020B0604020202020204" pitchFamily="34" charset="0"/>
              </a:rPr>
              <a:t>5.3.2.1. </a:t>
            </a:r>
            <a:r>
              <a:rPr lang="en-US" b="1" i="1">
                <a:solidFill>
                  <a:srgbClr val="000000"/>
                </a:solidFill>
                <a:effectLst/>
                <a:latin typeface="TimesNewRomanPS-BoldItalicMT"/>
              </a:rPr>
              <a:t>Phép chiếu Dimetric</a:t>
            </a:r>
            <a:endParaRPr lang="en-US" b="1" i="0">
              <a:solidFill>
                <a:srgbClr val="000000"/>
              </a:solidFill>
              <a:effectLst/>
              <a:latin typeface="TimesNewRomanPS-BoldMT"/>
            </a:endParaRPr>
          </a:p>
        </p:txBody>
      </p:sp>
      <mc:AlternateContent xmlns:mc="http://schemas.openxmlformats.org/markup-compatibility/2006" xmlns:a14="http://schemas.microsoft.com/office/drawing/2010/main">
        <mc:Choice Requires="a14">
          <p:sp>
            <p:nvSpPr>
              <p:cNvPr id="5" name="Rectangle 4"/>
              <p:cNvSpPr/>
              <p:nvPr/>
            </p:nvSpPr>
            <p:spPr>
              <a:xfrm>
                <a:off x="1457969" y="1724543"/>
                <a:ext cx="9779000" cy="4716356"/>
              </a:xfrm>
              <a:prstGeom prst="rect">
                <a:avLst/>
              </a:prstGeom>
            </p:spPr>
            <p:txBody>
              <a:bodyPr wrap="square">
                <a:spAutoFit/>
              </a:bodyPr>
              <a:lstStyle/>
              <a:p>
                <a:pPr marL="342900" indent="-342900">
                  <a:lnSpc>
                    <a:spcPct val="150000"/>
                  </a:lnSpc>
                  <a:buFont typeface="Wingdings" panose="05000000000000000000" pitchFamily="2" charset="2"/>
                  <a:buChar char="q"/>
                </a:pPr>
                <a14:m>
                  <m:oMath xmlns:m="http://schemas.openxmlformats.org/officeDocument/2006/math">
                    <m:sSubSup>
                      <m:sSubSupPr>
                        <m:ctrlPr>
                          <a:rPr lang="en-US" sz="2000" i="1" smtClean="0">
                            <a:solidFill>
                              <a:srgbClr val="000000"/>
                            </a:solidFill>
                            <a:latin typeface="Cambria Math" panose="02040503050406030204" pitchFamily="18" charset="0"/>
                          </a:rPr>
                        </m:ctrlPr>
                      </m:sSubSupPr>
                      <m:e>
                        <m:r>
                          <a:rPr lang="en-US" sz="2000" b="0" i="1" smtClean="0">
                            <a:solidFill>
                              <a:srgbClr val="000000"/>
                            </a:solidFill>
                            <a:latin typeface="Cambria Math" panose="02040503050406030204" pitchFamily="18" charset="0"/>
                          </a:rPr>
                          <m:t>𝑓</m:t>
                        </m:r>
                      </m:e>
                      <m:sub>
                        <m:r>
                          <a:rPr lang="en-US" sz="2000" b="0" i="1" smtClean="0">
                            <a:solidFill>
                              <a:srgbClr val="000000"/>
                            </a:solidFill>
                            <a:latin typeface="Cambria Math" panose="02040503050406030204" pitchFamily="18" charset="0"/>
                          </a:rPr>
                          <m:t>𝑧</m:t>
                        </m:r>
                      </m:sub>
                      <m:sup>
                        <m:r>
                          <a:rPr lang="en-US" sz="2000" b="0" i="1" smtClean="0">
                            <a:solidFill>
                              <a:srgbClr val="000000"/>
                            </a:solidFill>
                            <a:latin typeface="Cambria Math" panose="02040503050406030204" pitchFamily="18" charset="0"/>
                          </a:rPr>
                          <m:t>2</m:t>
                        </m:r>
                      </m:sup>
                    </m:sSubSup>
                    <m:r>
                      <a:rPr lang="en-US" sz="2000" b="0" i="1" smtClean="0">
                        <a:solidFill>
                          <a:srgbClr val="000000"/>
                        </a:solidFill>
                        <a:latin typeface="Cambria Math" panose="02040503050406030204" pitchFamily="18" charset="0"/>
                      </a:rPr>
                      <m:t>=</m:t>
                    </m:r>
                    <m:d>
                      <m:dPr>
                        <m:ctrlPr>
                          <a:rPr lang="en-US" sz="2000" b="0" i="1" smtClean="0">
                            <a:solidFill>
                              <a:srgbClr val="000000"/>
                            </a:solidFill>
                            <a:latin typeface="Cambria Math" panose="02040503050406030204" pitchFamily="18" charset="0"/>
                          </a:rPr>
                        </m:ctrlPr>
                      </m:dPr>
                      <m:e>
                        <m:sSubSup>
                          <m:sSubSupPr>
                            <m:ctrlPr>
                              <a:rPr lang="en-US" sz="2000" b="0" i="1" smtClean="0">
                                <a:solidFill>
                                  <a:srgbClr val="000000"/>
                                </a:solidFill>
                                <a:latin typeface="Cambria Math" panose="02040503050406030204" pitchFamily="18" charset="0"/>
                              </a:rPr>
                            </m:ctrlPr>
                          </m:sSubSupPr>
                          <m:e>
                            <m:r>
                              <a:rPr lang="en-US" sz="2000" b="0" i="1" smtClean="0">
                                <a:solidFill>
                                  <a:srgbClr val="000000"/>
                                </a:solidFill>
                                <a:latin typeface="Cambria Math" panose="02040503050406030204" pitchFamily="18" charset="0"/>
                              </a:rPr>
                              <m:t>𝑥</m:t>
                            </m:r>
                          </m:e>
                          <m:sub>
                            <m:r>
                              <a:rPr lang="en-US" sz="2000" b="0" i="1" smtClean="0">
                                <a:solidFill>
                                  <a:srgbClr val="000000"/>
                                </a:solidFill>
                                <a:latin typeface="Cambria Math" panose="02040503050406030204" pitchFamily="18" charset="0"/>
                              </a:rPr>
                              <m:t>𝑧</m:t>
                            </m:r>
                          </m:sub>
                          <m:sup>
                            <m:r>
                              <a:rPr lang="en-US" sz="2000" b="0" i="1" smtClean="0">
                                <a:solidFill>
                                  <a:srgbClr val="000000"/>
                                </a:solidFill>
                                <a:latin typeface="Cambria Math" panose="02040503050406030204" pitchFamily="18" charset="0"/>
                              </a:rPr>
                              <m:t>′2</m:t>
                            </m:r>
                          </m:sup>
                        </m:sSubSup>
                        <m:r>
                          <a:rPr lang="en-US" sz="2000" b="0" i="1" smtClean="0">
                            <a:solidFill>
                              <a:srgbClr val="000000"/>
                            </a:solidFill>
                            <a:latin typeface="Cambria Math" panose="02040503050406030204" pitchFamily="18" charset="0"/>
                          </a:rPr>
                          <m:t>+</m:t>
                        </m:r>
                        <m:sSubSup>
                          <m:sSubSupPr>
                            <m:ctrlPr>
                              <a:rPr lang="en-US" sz="2000" i="1">
                                <a:solidFill>
                                  <a:srgbClr val="000000"/>
                                </a:solidFill>
                                <a:latin typeface="Cambria Math" panose="02040503050406030204" pitchFamily="18" charset="0"/>
                              </a:rPr>
                            </m:ctrlPr>
                          </m:sSubSupPr>
                          <m:e>
                            <m:r>
                              <a:rPr lang="en-US" sz="2000" b="0" i="1" smtClean="0">
                                <a:solidFill>
                                  <a:srgbClr val="000000"/>
                                </a:solidFill>
                                <a:latin typeface="Cambria Math" panose="02040503050406030204" pitchFamily="18" charset="0"/>
                              </a:rPr>
                              <m:t>𝑦</m:t>
                            </m:r>
                          </m:e>
                          <m:sub>
                            <m:r>
                              <a:rPr lang="en-US" sz="2000" b="0" i="1" smtClean="0">
                                <a:solidFill>
                                  <a:srgbClr val="000000"/>
                                </a:solidFill>
                                <a:latin typeface="Cambria Math" panose="02040503050406030204" pitchFamily="18" charset="0"/>
                              </a:rPr>
                              <m:t>𝑧</m:t>
                            </m:r>
                          </m:sub>
                          <m:sup>
                            <m:r>
                              <a:rPr lang="en-US" sz="2000" i="1">
                                <a:solidFill>
                                  <a:srgbClr val="000000"/>
                                </a:solidFill>
                                <a:latin typeface="Cambria Math" panose="02040503050406030204" pitchFamily="18" charset="0"/>
                              </a:rPr>
                              <m:t>′2</m:t>
                            </m:r>
                          </m:sup>
                        </m:sSubSup>
                      </m:e>
                    </m:d>
                    <m:r>
                      <a:rPr lang="en-US" sz="2000" b="0" i="1" smtClean="0">
                        <a:solidFill>
                          <a:srgbClr val="000000"/>
                        </a:solidFill>
                        <a:latin typeface="Cambria Math" panose="02040503050406030204" pitchFamily="18" charset="0"/>
                      </a:rPr>
                      <m:t>=</m:t>
                    </m:r>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𝑠</m:t>
                        </m:r>
                        <m:r>
                          <a:rPr lang="en-US" sz="2000" b="0" i="1" smtClean="0">
                            <a:solidFill>
                              <a:srgbClr val="000000"/>
                            </a:solidFill>
                            <a:latin typeface="Cambria Math" panose="02040503050406030204" pitchFamily="18" charset="0"/>
                          </a:rPr>
                          <m:t>𝑖𝑛</m:t>
                        </m:r>
                        <m:r>
                          <a:rPr lang="en-US" sz="2000" i="1">
                            <a:solidFill>
                              <a:srgbClr val="000000"/>
                            </a:solidFill>
                            <a:latin typeface="Cambria Math" panose="02040503050406030204" pitchFamily="18" charset="0"/>
                            <a:ea typeface="Cambria Math" panose="02040503050406030204" pitchFamily="18" charset="0"/>
                          </a:rPr>
                          <m:t>∅</m:t>
                        </m:r>
                      </m:e>
                      <m:sup>
                        <m:r>
                          <a:rPr lang="en-US" sz="2000" i="1">
                            <a:solidFill>
                              <a:srgbClr val="000000"/>
                            </a:solidFill>
                            <a:latin typeface="Cambria Math" panose="02040503050406030204" pitchFamily="18" charset="0"/>
                          </a:rPr>
                          <m:t>2</m:t>
                        </m:r>
                      </m:sup>
                    </m:sSup>
                    <m:r>
                      <a:rPr lang="en-US" sz="2000" b="0" i="1" smtClean="0">
                        <a:solidFill>
                          <a:srgbClr val="000000"/>
                        </a:solidFill>
                        <a:latin typeface="Cambria Math" panose="02040503050406030204" pitchFamily="18" charset="0"/>
                      </a:rPr>
                      <m:t>+</m:t>
                    </m:r>
                    <m:sSup>
                      <m:sSupPr>
                        <m:ctrlPr>
                          <a:rPr lang="en-US" sz="2000" i="1">
                            <a:solidFill>
                              <a:srgbClr val="000000"/>
                            </a:solidFill>
                            <a:latin typeface="Cambria Math" panose="02040503050406030204" pitchFamily="18" charset="0"/>
                          </a:rPr>
                        </m:ctrlPr>
                      </m:sSupPr>
                      <m:e>
                        <m:r>
                          <a:rPr lang="en-US" sz="2000" i="1" smtClean="0">
                            <a:solidFill>
                              <a:srgbClr val="000000"/>
                            </a:solidFill>
                            <a:latin typeface="Cambria Math" panose="02040503050406030204" pitchFamily="18" charset="0"/>
                          </a:rPr>
                          <m:t>𝑐</m:t>
                        </m:r>
                        <m:r>
                          <a:rPr lang="en-US" sz="2000" b="0" i="1" smtClean="0">
                            <a:solidFill>
                              <a:srgbClr val="000000"/>
                            </a:solidFill>
                            <a:latin typeface="Cambria Math" panose="02040503050406030204" pitchFamily="18" charset="0"/>
                          </a:rPr>
                          <m:t>𝑜𝑠</m:t>
                        </m:r>
                        <m:r>
                          <a:rPr lang="en-US" sz="2000" i="1">
                            <a:solidFill>
                              <a:srgbClr val="000000"/>
                            </a:solidFill>
                            <a:latin typeface="Cambria Math" panose="02040503050406030204" pitchFamily="18" charset="0"/>
                            <a:ea typeface="Cambria Math" panose="02040503050406030204" pitchFamily="18" charset="0"/>
                          </a:rPr>
                          <m:t>∅</m:t>
                        </m:r>
                      </m:e>
                      <m:sup>
                        <m:r>
                          <a:rPr lang="en-US" sz="2000" i="1">
                            <a:solidFill>
                              <a:srgbClr val="000000"/>
                            </a:solidFill>
                            <a:latin typeface="Cambria Math" panose="02040503050406030204" pitchFamily="18" charset="0"/>
                          </a:rPr>
                          <m:t>2</m:t>
                        </m:r>
                      </m:sup>
                    </m:sSup>
                    <m:r>
                      <a:rPr lang="en-US" sz="2000" b="0" i="1" smtClean="0">
                        <a:solidFill>
                          <a:srgbClr val="000000"/>
                        </a:solidFill>
                        <a:latin typeface="Cambria Math" panose="02040503050406030204" pitchFamily="18" charset="0"/>
                      </a:rPr>
                      <m:t>.</m:t>
                    </m:r>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𝑠</m:t>
                        </m:r>
                        <m:r>
                          <a:rPr lang="en-US" sz="2000" b="0" i="1" smtClean="0">
                            <a:solidFill>
                              <a:srgbClr val="000000"/>
                            </a:solidFill>
                            <a:latin typeface="Cambria Math" panose="02040503050406030204" pitchFamily="18" charset="0"/>
                          </a:rPr>
                          <m:t>𝑖𝑛</m:t>
                        </m:r>
                        <m:r>
                          <a:rPr lang="en-US" sz="2000" i="1" smtClean="0">
                            <a:solidFill>
                              <a:srgbClr val="000000"/>
                            </a:solidFill>
                            <a:latin typeface="Cambria Math" panose="02040503050406030204" pitchFamily="18" charset="0"/>
                            <a:ea typeface="Cambria Math" panose="02040503050406030204" pitchFamily="18" charset="0"/>
                          </a:rPr>
                          <m:t>𝜑</m:t>
                        </m:r>
                      </m:e>
                      <m:sup>
                        <m:r>
                          <a:rPr lang="en-US" sz="2000" i="1">
                            <a:solidFill>
                              <a:srgbClr val="000000"/>
                            </a:solidFill>
                            <a:latin typeface="Cambria Math" panose="02040503050406030204" pitchFamily="18" charset="0"/>
                          </a:rPr>
                          <m:t>2</m:t>
                        </m:r>
                      </m:sup>
                    </m:sSup>
                  </m:oMath>
                </a14:m>
                <a:endParaRPr lang="en-US" sz="2000" i="1">
                  <a:solidFill>
                    <a:srgbClr val="000000"/>
                  </a:solidFill>
                  <a:latin typeface="Cambria Math" panose="02040503050406030204" pitchFamily="18" charset="0"/>
                </a:endParaRPr>
              </a:p>
              <a:p>
                <a:pPr marL="342900" indent="-342900">
                  <a:lnSpc>
                    <a:spcPct val="150000"/>
                  </a:lnSpc>
                  <a:buFont typeface="Wingdings" panose="05000000000000000000" pitchFamily="2" charset="2"/>
                  <a:buChar char="q"/>
                </a:pPr>
                <a14:m>
                  <m:oMath xmlns:m="http://schemas.openxmlformats.org/officeDocument/2006/math">
                    <m:r>
                      <a:rPr lang="en-US" sz="2000" b="0" i="1" smtClean="0">
                        <a:solidFill>
                          <a:srgbClr val="000000"/>
                        </a:solidFill>
                        <a:effectLst/>
                        <a:latin typeface="Cambria Math" panose="02040503050406030204" pitchFamily="18" charset="0"/>
                      </a:rPr>
                      <m:t>=</m:t>
                    </m:r>
                    <m:func>
                      <m:funcPr>
                        <m:ctrlPr>
                          <a:rPr lang="en-US" sz="2000" b="0" i="1" smtClean="0">
                            <a:solidFill>
                              <a:srgbClr val="000000"/>
                            </a:solidFill>
                            <a:effectLst/>
                            <a:latin typeface="Cambria Math" panose="02040503050406030204" pitchFamily="18" charset="0"/>
                          </a:rPr>
                        </m:ctrlPr>
                      </m:funcPr>
                      <m:fName>
                        <m:sSup>
                          <m:sSupPr>
                            <m:ctrlPr>
                              <a:rPr lang="en-US" sz="2000" b="0" i="1" smtClean="0">
                                <a:solidFill>
                                  <a:srgbClr val="000000"/>
                                </a:solidFill>
                                <a:effectLst/>
                                <a:latin typeface="Cambria Math" panose="02040503050406030204" pitchFamily="18" charset="0"/>
                              </a:rPr>
                            </m:ctrlPr>
                          </m:sSupPr>
                          <m:e>
                            <m:r>
                              <m:rPr>
                                <m:sty m:val="p"/>
                              </m:rPr>
                              <a:rPr lang="en-US" sz="2000" b="0" i="0" smtClean="0">
                                <a:solidFill>
                                  <a:srgbClr val="000000"/>
                                </a:solidFill>
                                <a:effectLst/>
                                <a:latin typeface="Cambria Math" panose="02040503050406030204" pitchFamily="18" charset="0"/>
                              </a:rPr>
                              <m:t>sin</m:t>
                            </m:r>
                          </m:e>
                          <m:sup>
                            <m:r>
                              <a:rPr lang="en-US" sz="2000" b="0" i="1" smtClean="0">
                                <a:solidFill>
                                  <a:srgbClr val="000000"/>
                                </a:solidFill>
                                <a:effectLst/>
                                <a:latin typeface="Cambria Math" panose="02040503050406030204" pitchFamily="18" charset="0"/>
                              </a:rPr>
                              <m:t>2</m:t>
                            </m:r>
                          </m:sup>
                        </m:sSup>
                      </m:fName>
                      <m:e>
                        <m:r>
                          <a:rPr lang="en-US" sz="2000" b="0" i="1" smtClean="0">
                            <a:solidFill>
                              <a:srgbClr val="000000"/>
                            </a:solidFill>
                            <a:effectLst/>
                            <a:latin typeface="Cambria Math" panose="02040503050406030204" pitchFamily="18" charset="0"/>
                            <a:ea typeface="Cambria Math" panose="02040503050406030204" pitchFamily="18" charset="0"/>
                          </a:rPr>
                          <m:t>∅+(1−</m:t>
                        </m:r>
                      </m:e>
                    </m:func>
                    <m:func>
                      <m:funcPr>
                        <m:ctrlPr>
                          <a:rPr lang="en-US" sz="2000" b="0" i="1" smtClean="0">
                            <a:solidFill>
                              <a:srgbClr val="000000"/>
                            </a:solidFill>
                            <a:effectLst/>
                            <a:latin typeface="Cambria Math" panose="02040503050406030204" pitchFamily="18" charset="0"/>
                          </a:rPr>
                        </m:ctrlPr>
                      </m:funcPr>
                      <m:fName>
                        <m:sSup>
                          <m:sSupPr>
                            <m:ctrlPr>
                              <a:rPr lang="en-US" sz="2000" b="0" i="1" smtClean="0">
                                <a:solidFill>
                                  <a:srgbClr val="000000"/>
                                </a:solidFill>
                                <a:effectLst/>
                                <a:latin typeface="Cambria Math" panose="02040503050406030204" pitchFamily="18" charset="0"/>
                              </a:rPr>
                            </m:ctrlPr>
                          </m:sSupPr>
                          <m:e>
                            <m:r>
                              <m:rPr>
                                <m:sty m:val="p"/>
                              </m:rPr>
                              <a:rPr lang="en-US" sz="2000" b="0" i="0" smtClean="0">
                                <a:solidFill>
                                  <a:srgbClr val="000000"/>
                                </a:solidFill>
                                <a:effectLst/>
                                <a:latin typeface="Cambria Math" panose="02040503050406030204" pitchFamily="18" charset="0"/>
                              </a:rPr>
                              <m:t>sin</m:t>
                            </m:r>
                          </m:e>
                          <m:sup>
                            <m:r>
                              <a:rPr lang="en-US" sz="2000" b="0" i="1" smtClean="0">
                                <a:solidFill>
                                  <a:srgbClr val="000000"/>
                                </a:solidFill>
                                <a:effectLst/>
                                <a:latin typeface="Cambria Math" panose="02040503050406030204" pitchFamily="18" charset="0"/>
                              </a:rPr>
                              <m:t>2</m:t>
                            </m:r>
                          </m:sup>
                        </m:sSup>
                      </m:fName>
                      <m:e>
                        <m:r>
                          <a:rPr lang="en-US" sz="2000" b="0" i="1" smtClean="0">
                            <a:solidFill>
                              <a:srgbClr val="000000"/>
                            </a:solidFill>
                            <a:effectLst/>
                            <a:latin typeface="Cambria Math" panose="02040503050406030204" pitchFamily="18" charset="0"/>
                            <a:ea typeface="Cambria Math" panose="02040503050406030204" pitchFamily="18" charset="0"/>
                          </a:rPr>
                          <m:t>∅).</m:t>
                        </m:r>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𝑠𝑖𝑛</m:t>
                            </m:r>
                            <m:r>
                              <a:rPr lang="en-US" sz="2000" i="1">
                                <a:solidFill>
                                  <a:srgbClr val="000000"/>
                                </a:solidFill>
                                <a:latin typeface="Cambria Math" panose="02040503050406030204" pitchFamily="18" charset="0"/>
                                <a:ea typeface="Cambria Math" panose="02040503050406030204" pitchFamily="18" charset="0"/>
                              </a:rPr>
                              <m:t>𝜑</m:t>
                            </m:r>
                          </m:e>
                          <m:sup>
                            <m:r>
                              <a:rPr lang="en-US" sz="2000" i="1">
                                <a:solidFill>
                                  <a:srgbClr val="000000"/>
                                </a:solidFill>
                                <a:latin typeface="Cambria Math" panose="02040503050406030204" pitchFamily="18" charset="0"/>
                              </a:rPr>
                              <m:t>2</m:t>
                            </m:r>
                          </m:sup>
                        </m:sSup>
                      </m:e>
                    </m:func>
                  </m:oMath>
                </a14:m>
                <a:endParaRPr lang="en-US" sz="2000" i="0">
                  <a:solidFill>
                    <a:srgbClr val="000000"/>
                  </a:solidFill>
                  <a:effectLst/>
                  <a:latin typeface="TimesNewRomanPSMT"/>
                </a:endParaRPr>
              </a:p>
              <a:p>
                <a:pPr marL="342900" indent="-342900">
                  <a:lnSpc>
                    <a:spcPct val="150000"/>
                  </a:lnSpc>
                  <a:buFont typeface="Wingdings" panose="05000000000000000000" pitchFamily="2" charset="2"/>
                  <a:buChar char="q"/>
                </a:pPr>
                <a14:m>
                  <m:oMath xmlns:m="http://schemas.openxmlformats.org/officeDocument/2006/math">
                    <m:func>
                      <m:funcPr>
                        <m:ctrlPr>
                          <a:rPr lang="en-US" sz="2000" i="1">
                            <a:solidFill>
                              <a:srgbClr val="000000"/>
                            </a:solidFill>
                            <a:latin typeface="Cambria Math" panose="02040503050406030204" pitchFamily="18" charset="0"/>
                          </a:rPr>
                        </m:ctrlPr>
                      </m:funcPr>
                      <m:fName>
                        <m:sSup>
                          <m:sSupPr>
                            <m:ctrlPr>
                              <a:rPr lang="en-US" sz="2000" i="1">
                                <a:solidFill>
                                  <a:srgbClr val="000000"/>
                                </a:solidFill>
                                <a:latin typeface="Cambria Math" panose="02040503050406030204" pitchFamily="18" charset="0"/>
                              </a:rPr>
                            </m:ctrlPr>
                          </m:sSupPr>
                          <m:e>
                            <m:r>
                              <m:rPr>
                                <m:sty m:val="p"/>
                              </m:rPr>
                              <a:rPr lang="en-US" sz="2000">
                                <a:solidFill>
                                  <a:srgbClr val="000000"/>
                                </a:solidFill>
                                <a:latin typeface="Cambria Math" panose="02040503050406030204" pitchFamily="18" charset="0"/>
                              </a:rPr>
                              <m:t>sin</m:t>
                            </m:r>
                          </m:e>
                          <m:sup>
                            <m:r>
                              <a:rPr lang="en-US" sz="2000" i="1">
                                <a:solidFill>
                                  <a:srgbClr val="000000"/>
                                </a:solidFill>
                                <a:latin typeface="Cambria Math" panose="02040503050406030204" pitchFamily="18" charset="0"/>
                              </a:rPr>
                              <m:t>2</m:t>
                            </m:r>
                          </m:sup>
                        </m:sSup>
                      </m:fName>
                      <m:e>
                        <m:r>
                          <a:rPr lang="en-US" sz="2000" i="1">
                            <a:solidFill>
                              <a:srgbClr val="000000"/>
                            </a:solidFill>
                            <a:latin typeface="Cambria Math" panose="02040503050406030204" pitchFamily="18" charset="0"/>
                            <a:ea typeface="Cambria Math" panose="02040503050406030204" pitchFamily="18" charset="0"/>
                          </a:rPr>
                          <m:t>∅</m:t>
                        </m:r>
                      </m:e>
                    </m:func>
                    <m:r>
                      <a:rPr lang="en-US" sz="2000" b="0" i="1" smtClean="0">
                        <a:solidFill>
                          <a:srgbClr val="000000"/>
                        </a:solidFill>
                        <a:latin typeface="Cambria Math" panose="02040503050406030204" pitchFamily="18" charset="0"/>
                        <a:ea typeface="Cambria Math" panose="02040503050406030204" pitchFamily="18" charset="0"/>
                      </a:rPr>
                      <m:t>=</m:t>
                    </m:r>
                    <m:f>
                      <m:fPr>
                        <m:ctrlPr>
                          <a:rPr lang="en-US" sz="2000" b="0" i="1" smtClean="0">
                            <a:solidFill>
                              <a:srgbClr val="000000"/>
                            </a:solidFill>
                            <a:latin typeface="Cambria Math" panose="02040503050406030204" pitchFamily="18" charset="0"/>
                            <a:ea typeface="Cambria Math" panose="02040503050406030204" pitchFamily="18" charset="0"/>
                          </a:rPr>
                        </m:ctrlPr>
                      </m:fPr>
                      <m:num>
                        <m:sSubSup>
                          <m:sSubSupPr>
                            <m:ctrlPr>
                              <a:rPr lang="en-US" sz="2000" i="1">
                                <a:solidFill>
                                  <a:srgbClr val="000000"/>
                                </a:solidFill>
                                <a:latin typeface="Cambria Math" panose="02040503050406030204" pitchFamily="18" charset="0"/>
                              </a:rPr>
                            </m:ctrlPr>
                          </m:sSubSupPr>
                          <m:e>
                            <m:r>
                              <a:rPr lang="en-US" sz="2000" i="1">
                                <a:solidFill>
                                  <a:srgbClr val="000000"/>
                                </a:solidFill>
                                <a:latin typeface="Cambria Math" panose="02040503050406030204" pitchFamily="18" charset="0"/>
                              </a:rPr>
                              <m:t>𝑓</m:t>
                            </m:r>
                          </m:e>
                          <m:sub>
                            <m:r>
                              <a:rPr lang="en-US" sz="2000" i="1">
                                <a:solidFill>
                                  <a:srgbClr val="000000"/>
                                </a:solidFill>
                                <a:latin typeface="Cambria Math" panose="02040503050406030204" pitchFamily="18" charset="0"/>
                              </a:rPr>
                              <m:t>𝑧</m:t>
                            </m:r>
                          </m:sub>
                          <m:sup>
                            <m:r>
                              <a:rPr lang="en-US" sz="2000" i="1">
                                <a:solidFill>
                                  <a:srgbClr val="000000"/>
                                </a:solidFill>
                                <a:latin typeface="Cambria Math" panose="02040503050406030204" pitchFamily="18" charset="0"/>
                              </a:rPr>
                              <m:t>2</m:t>
                            </m:r>
                          </m:sup>
                        </m:sSubSup>
                        <m:func>
                          <m:funcPr>
                            <m:ctrlPr>
                              <a:rPr lang="en-US" sz="2000" i="1">
                                <a:solidFill>
                                  <a:srgbClr val="000000"/>
                                </a:solidFill>
                                <a:latin typeface="Cambria Math" panose="02040503050406030204" pitchFamily="18" charset="0"/>
                              </a:rPr>
                            </m:ctrlPr>
                          </m:funcPr>
                          <m:fName>
                            <m:sSup>
                              <m:sSupPr>
                                <m:ctrlPr>
                                  <a:rPr lang="en-US" sz="2000" i="1">
                                    <a:solidFill>
                                      <a:srgbClr val="000000"/>
                                    </a:solidFill>
                                    <a:latin typeface="Cambria Math" panose="02040503050406030204" pitchFamily="18" charset="0"/>
                                  </a:rPr>
                                </m:ctrlPr>
                              </m:sSupPr>
                              <m:e>
                                <m:r>
                                  <a:rPr lang="en-US" sz="2000">
                                    <a:solidFill>
                                      <a:srgbClr val="000000"/>
                                    </a:solidFill>
                                    <a:latin typeface="Cambria Math" panose="02040503050406030204" pitchFamily="18" charset="0"/>
                                  </a:rPr>
                                  <m:t>−</m:t>
                                </m:r>
                                <m:r>
                                  <m:rPr>
                                    <m:sty m:val="p"/>
                                  </m:rPr>
                                  <a:rPr lang="en-US" sz="2000">
                                    <a:solidFill>
                                      <a:srgbClr val="000000"/>
                                    </a:solidFill>
                                    <a:latin typeface="Cambria Math" panose="02040503050406030204" pitchFamily="18" charset="0"/>
                                  </a:rPr>
                                  <m:t>sin</m:t>
                                </m:r>
                              </m:e>
                              <m:sup>
                                <m:r>
                                  <a:rPr lang="en-US" sz="2000" i="1">
                                    <a:solidFill>
                                      <a:srgbClr val="000000"/>
                                    </a:solidFill>
                                    <a:latin typeface="Cambria Math" panose="02040503050406030204" pitchFamily="18" charset="0"/>
                                  </a:rPr>
                                  <m:t>2</m:t>
                                </m:r>
                              </m:sup>
                            </m:sSup>
                          </m:fName>
                          <m:e>
                            <m:r>
                              <a:rPr lang="en-US" sz="2000" i="1">
                                <a:solidFill>
                                  <a:srgbClr val="000000"/>
                                </a:solidFill>
                                <a:latin typeface="Cambria Math" panose="02040503050406030204" pitchFamily="18" charset="0"/>
                                <a:ea typeface="Cambria Math" panose="02040503050406030204" pitchFamily="18" charset="0"/>
                              </a:rPr>
                              <m:t>𝜑</m:t>
                            </m:r>
                            <m:r>
                              <a:rPr lang="en-US" sz="2000" i="1">
                                <a:solidFill>
                                  <a:srgbClr val="000000"/>
                                </a:solidFill>
                                <a:latin typeface="Cambria Math" panose="02040503050406030204" pitchFamily="18" charset="0"/>
                                <a:ea typeface="Cambria Math" panose="02040503050406030204" pitchFamily="18" charset="0"/>
                              </a:rPr>
                              <m:t> </m:t>
                            </m:r>
                          </m:e>
                        </m:func>
                      </m:num>
                      <m:den>
                        <m:func>
                          <m:funcPr>
                            <m:ctrlPr>
                              <a:rPr lang="en-US" sz="2000" i="1">
                                <a:solidFill>
                                  <a:srgbClr val="000000"/>
                                </a:solidFill>
                                <a:latin typeface="Cambria Math" panose="02040503050406030204" pitchFamily="18" charset="0"/>
                              </a:rPr>
                            </m:ctrlPr>
                          </m:funcPr>
                          <m:fName>
                            <m:sSup>
                              <m:sSupPr>
                                <m:ctrlPr>
                                  <a:rPr lang="en-US" sz="2000" i="1">
                                    <a:solidFill>
                                      <a:srgbClr val="000000"/>
                                    </a:solidFill>
                                    <a:latin typeface="Cambria Math" panose="02040503050406030204" pitchFamily="18" charset="0"/>
                                  </a:rPr>
                                </m:ctrlPr>
                              </m:sSupPr>
                              <m:e>
                                <m:r>
                                  <a:rPr lang="en-US" sz="2000" b="0" i="0" smtClean="0">
                                    <a:solidFill>
                                      <a:srgbClr val="000000"/>
                                    </a:solidFill>
                                    <a:latin typeface="Cambria Math" panose="02040503050406030204" pitchFamily="18" charset="0"/>
                                  </a:rPr>
                                  <m:t>1</m:t>
                                </m:r>
                                <m:r>
                                  <a:rPr lang="en-US" sz="2000">
                                    <a:solidFill>
                                      <a:srgbClr val="000000"/>
                                    </a:solidFill>
                                    <a:latin typeface="Cambria Math" panose="02040503050406030204" pitchFamily="18" charset="0"/>
                                  </a:rPr>
                                  <m:t>−</m:t>
                                </m:r>
                                <m:r>
                                  <m:rPr>
                                    <m:sty m:val="p"/>
                                  </m:rPr>
                                  <a:rPr lang="en-US" sz="2000">
                                    <a:solidFill>
                                      <a:srgbClr val="000000"/>
                                    </a:solidFill>
                                    <a:latin typeface="Cambria Math" panose="02040503050406030204" pitchFamily="18" charset="0"/>
                                  </a:rPr>
                                  <m:t>sin</m:t>
                                </m:r>
                              </m:e>
                              <m:sup>
                                <m:r>
                                  <a:rPr lang="en-US" sz="2000" i="1">
                                    <a:solidFill>
                                      <a:srgbClr val="000000"/>
                                    </a:solidFill>
                                    <a:latin typeface="Cambria Math" panose="02040503050406030204" pitchFamily="18" charset="0"/>
                                  </a:rPr>
                                  <m:t>2</m:t>
                                </m:r>
                              </m:sup>
                            </m:sSup>
                          </m:fName>
                          <m:e>
                            <m:r>
                              <a:rPr lang="en-US" sz="2000" i="1">
                                <a:solidFill>
                                  <a:srgbClr val="000000"/>
                                </a:solidFill>
                                <a:latin typeface="Cambria Math" panose="02040503050406030204" pitchFamily="18" charset="0"/>
                                <a:ea typeface="Cambria Math" panose="02040503050406030204" pitchFamily="18" charset="0"/>
                              </a:rPr>
                              <m:t>𝜑</m:t>
                            </m:r>
                            <m:r>
                              <a:rPr lang="en-US" sz="2000" i="1">
                                <a:solidFill>
                                  <a:srgbClr val="000000"/>
                                </a:solidFill>
                                <a:latin typeface="Cambria Math" panose="02040503050406030204" pitchFamily="18" charset="0"/>
                                <a:ea typeface="Cambria Math" panose="02040503050406030204" pitchFamily="18" charset="0"/>
                              </a:rPr>
                              <m:t> </m:t>
                            </m:r>
                          </m:e>
                        </m:func>
                      </m:den>
                    </m:f>
                    <m:r>
                      <a:rPr lang="en-US" sz="2000" b="0" i="1" smtClean="0">
                        <a:solidFill>
                          <a:srgbClr val="000000"/>
                        </a:solidFill>
                        <a:latin typeface="Cambria Math" panose="02040503050406030204" pitchFamily="18" charset="0"/>
                        <a:ea typeface="Cambria Math" panose="02040503050406030204" pitchFamily="18" charset="0"/>
                      </a:rPr>
                      <m:t>=</m:t>
                    </m:r>
                    <m:f>
                      <m:fPr>
                        <m:ctrlPr>
                          <a:rPr lang="en-US" sz="2000" b="0" i="1" smtClean="0">
                            <a:solidFill>
                              <a:srgbClr val="000000"/>
                            </a:solidFill>
                            <a:latin typeface="Cambria Math" panose="02040503050406030204" pitchFamily="18" charset="0"/>
                            <a:ea typeface="Cambria Math" panose="02040503050406030204" pitchFamily="18" charset="0"/>
                          </a:rPr>
                        </m:ctrlPr>
                      </m:fPr>
                      <m:num>
                        <m:func>
                          <m:funcPr>
                            <m:ctrlPr>
                              <a:rPr lang="en-US" sz="2000" i="1">
                                <a:solidFill>
                                  <a:srgbClr val="000000"/>
                                </a:solidFill>
                                <a:latin typeface="Cambria Math" panose="02040503050406030204" pitchFamily="18" charset="0"/>
                              </a:rPr>
                            </m:ctrlPr>
                          </m:funcPr>
                          <m:fName>
                            <m:sSup>
                              <m:sSupPr>
                                <m:ctrlPr>
                                  <a:rPr lang="en-US" sz="2000" i="1">
                                    <a:solidFill>
                                      <a:srgbClr val="000000"/>
                                    </a:solidFill>
                                    <a:latin typeface="Cambria Math" panose="02040503050406030204" pitchFamily="18" charset="0"/>
                                  </a:rPr>
                                </m:ctrlPr>
                              </m:sSupPr>
                              <m:e>
                                <m:r>
                                  <m:rPr>
                                    <m:sty m:val="p"/>
                                  </m:rPr>
                                  <a:rPr lang="en-US" sz="2000">
                                    <a:solidFill>
                                      <a:srgbClr val="000000"/>
                                    </a:solidFill>
                                    <a:latin typeface="Cambria Math" panose="02040503050406030204" pitchFamily="18" charset="0"/>
                                  </a:rPr>
                                  <m:t>sin</m:t>
                                </m:r>
                              </m:e>
                              <m:sup>
                                <m:r>
                                  <a:rPr lang="en-US" sz="2000" i="1">
                                    <a:solidFill>
                                      <a:srgbClr val="000000"/>
                                    </a:solidFill>
                                    <a:latin typeface="Cambria Math" panose="02040503050406030204" pitchFamily="18" charset="0"/>
                                  </a:rPr>
                                  <m:t>2</m:t>
                                </m:r>
                              </m:sup>
                            </m:sSup>
                          </m:fName>
                          <m:e>
                            <m:r>
                              <a:rPr lang="en-US" sz="2000" i="1">
                                <a:solidFill>
                                  <a:srgbClr val="000000"/>
                                </a:solidFill>
                                <a:latin typeface="Cambria Math" panose="02040503050406030204" pitchFamily="18" charset="0"/>
                                <a:ea typeface="Cambria Math" panose="02040503050406030204" pitchFamily="18" charset="0"/>
                              </a:rPr>
                              <m:t>𝜑</m:t>
                            </m:r>
                            <m:r>
                              <a:rPr lang="en-US" sz="2000" i="1">
                                <a:solidFill>
                                  <a:srgbClr val="000000"/>
                                </a:solidFill>
                                <a:latin typeface="Cambria Math" panose="02040503050406030204" pitchFamily="18" charset="0"/>
                                <a:ea typeface="Cambria Math" panose="02040503050406030204" pitchFamily="18" charset="0"/>
                              </a:rPr>
                              <m:t> </m:t>
                            </m:r>
                          </m:e>
                        </m:func>
                      </m:num>
                      <m:den>
                        <m:r>
                          <a:rPr lang="en-US" sz="2000" b="0" i="1" smtClean="0">
                            <a:solidFill>
                              <a:srgbClr val="000000"/>
                            </a:solidFill>
                            <a:latin typeface="Cambria Math" panose="02040503050406030204" pitchFamily="18" charset="0"/>
                            <a:ea typeface="Cambria Math" panose="02040503050406030204" pitchFamily="18" charset="0"/>
                          </a:rPr>
                          <m:t>1−</m:t>
                        </m:r>
                        <m:func>
                          <m:funcPr>
                            <m:ctrlPr>
                              <a:rPr lang="en-US" sz="2000" i="1">
                                <a:solidFill>
                                  <a:srgbClr val="000000"/>
                                </a:solidFill>
                                <a:latin typeface="Cambria Math" panose="02040503050406030204" pitchFamily="18" charset="0"/>
                              </a:rPr>
                            </m:ctrlPr>
                          </m:funcPr>
                          <m:fName>
                            <m:sSup>
                              <m:sSupPr>
                                <m:ctrlPr>
                                  <a:rPr lang="en-US" sz="2000" i="1">
                                    <a:solidFill>
                                      <a:srgbClr val="000000"/>
                                    </a:solidFill>
                                    <a:latin typeface="Cambria Math" panose="02040503050406030204" pitchFamily="18" charset="0"/>
                                  </a:rPr>
                                </m:ctrlPr>
                              </m:sSupPr>
                              <m:e>
                                <m:r>
                                  <m:rPr>
                                    <m:sty m:val="p"/>
                                  </m:rPr>
                                  <a:rPr lang="en-US" sz="2000">
                                    <a:solidFill>
                                      <a:srgbClr val="000000"/>
                                    </a:solidFill>
                                    <a:latin typeface="Cambria Math" panose="02040503050406030204" pitchFamily="18" charset="0"/>
                                  </a:rPr>
                                  <m:t>sin</m:t>
                                </m:r>
                              </m:e>
                              <m:sup>
                                <m:r>
                                  <a:rPr lang="en-US" sz="2000" i="1">
                                    <a:solidFill>
                                      <a:srgbClr val="000000"/>
                                    </a:solidFill>
                                    <a:latin typeface="Cambria Math" panose="02040503050406030204" pitchFamily="18" charset="0"/>
                                  </a:rPr>
                                  <m:t>2</m:t>
                                </m:r>
                              </m:sup>
                            </m:sSup>
                          </m:fName>
                          <m:e>
                            <m:r>
                              <a:rPr lang="en-US" sz="2000" i="1">
                                <a:solidFill>
                                  <a:srgbClr val="000000"/>
                                </a:solidFill>
                                <a:latin typeface="Cambria Math" panose="02040503050406030204" pitchFamily="18" charset="0"/>
                                <a:ea typeface="Cambria Math" panose="02040503050406030204" pitchFamily="18" charset="0"/>
                              </a:rPr>
                              <m:t>𝜑</m:t>
                            </m:r>
                            <m:r>
                              <a:rPr lang="en-US" sz="2000" i="1">
                                <a:solidFill>
                                  <a:srgbClr val="000000"/>
                                </a:solidFill>
                                <a:latin typeface="Cambria Math" panose="02040503050406030204" pitchFamily="18" charset="0"/>
                                <a:ea typeface="Cambria Math" panose="02040503050406030204" pitchFamily="18" charset="0"/>
                              </a:rPr>
                              <m:t> </m:t>
                            </m:r>
                          </m:e>
                        </m:func>
                      </m:den>
                    </m:f>
                  </m:oMath>
                </a14:m>
                <a:endParaRPr lang="en-US" sz="2000" i="0">
                  <a:solidFill>
                    <a:srgbClr val="000000"/>
                  </a:solidFill>
                  <a:latin typeface="TimesNewRomanPSMT"/>
                  <a:ea typeface="Cambria Math" panose="02040503050406030204" pitchFamily="18" charset="0"/>
                </a:endParaRPr>
              </a:p>
              <a:p>
                <a:pPr marL="342900" indent="-342900">
                  <a:lnSpc>
                    <a:spcPct val="150000"/>
                  </a:lnSpc>
                  <a:buFont typeface="Wingdings" panose="05000000000000000000" pitchFamily="2" charset="2"/>
                  <a:buChar char="q"/>
                </a:pPr>
                <a14:m>
                  <m:oMath xmlns:m="http://schemas.openxmlformats.org/officeDocument/2006/math">
                    <m:func>
                      <m:funcPr>
                        <m:ctrlPr>
                          <a:rPr lang="en-US" sz="2000" i="1">
                            <a:solidFill>
                              <a:srgbClr val="000000"/>
                            </a:solidFill>
                            <a:latin typeface="Cambria Math" panose="02040503050406030204" pitchFamily="18" charset="0"/>
                          </a:rPr>
                        </m:ctrlPr>
                      </m:funcPr>
                      <m:fName>
                        <m:sSup>
                          <m:sSupPr>
                            <m:ctrlPr>
                              <a:rPr lang="en-US" sz="2000" i="1">
                                <a:solidFill>
                                  <a:srgbClr val="000000"/>
                                </a:solidFill>
                                <a:latin typeface="Cambria Math" panose="02040503050406030204" pitchFamily="18" charset="0"/>
                              </a:rPr>
                            </m:ctrlPr>
                          </m:sSupPr>
                          <m:e>
                            <m:r>
                              <m:rPr>
                                <m:sty m:val="p"/>
                              </m:rPr>
                              <a:rPr lang="en-US" sz="2000">
                                <a:solidFill>
                                  <a:srgbClr val="000000"/>
                                </a:solidFill>
                                <a:latin typeface="Cambria Math" panose="02040503050406030204" pitchFamily="18" charset="0"/>
                              </a:rPr>
                              <m:t>sin</m:t>
                            </m:r>
                          </m:e>
                          <m:sup>
                            <m:r>
                              <a:rPr lang="en-US" sz="2000" i="1">
                                <a:solidFill>
                                  <a:srgbClr val="000000"/>
                                </a:solidFill>
                                <a:latin typeface="Cambria Math" panose="02040503050406030204" pitchFamily="18" charset="0"/>
                              </a:rPr>
                              <m:t>2</m:t>
                            </m:r>
                          </m:sup>
                        </m:sSup>
                      </m:fName>
                      <m:e>
                        <m:r>
                          <a:rPr lang="en-US" sz="2000" i="1" smtClean="0">
                            <a:solidFill>
                              <a:srgbClr val="000000"/>
                            </a:solidFill>
                            <a:latin typeface="Cambria Math" panose="02040503050406030204" pitchFamily="18" charset="0"/>
                            <a:ea typeface="Cambria Math" panose="02040503050406030204" pitchFamily="18" charset="0"/>
                          </a:rPr>
                          <m:t>𝜑</m:t>
                        </m:r>
                        <m:r>
                          <a:rPr lang="en-US" sz="2000" b="0" i="1" smtClean="0">
                            <a:solidFill>
                              <a:srgbClr val="000000"/>
                            </a:solidFill>
                            <a:latin typeface="Cambria Math" panose="02040503050406030204" pitchFamily="18" charset="0"/>
                            <a:ea typeface="Cambria Math" panose="02040503050406030204" pitchFamily="18" charset="0"/>
                          </a:rPr>
                          <m:t>=</m:t>
                        </m:r>
                        <m:f>
                          <m:fPr>
                            <m:ctrlPr>
                              <a:rPr lang="en-US" sz="2000" b="0" i="1" smtClean="0">
                                <a:solidFill>
                                  <a:srgbClr val="000000"/>
                                </a:solidFill>
                                <a:latin typeface="Cambria Math" panose="02040503050406030204" pitchFamily="18" charset="0"/>
                                <a:ea typeface="Cambria Math" panose="02040503050406030204" pitchFamily="18" charset="0"/>
                              </a:rPr>
                            </m:ctrlPr>
                          </m:fPr>
                          <m:num>
                            <m:sSubSup>
                              <m:sSubSupPr>
                                <m:ctrlPr>
                                  <a:rPr lang="en-US" sz="2000" i="1">
                                    <a:solidFill>
                                      <a:srgbClr val="000000"/>
                                    </a:solidFill>
                                    <a:latin typeface="Cambria Math" panose="02040503050406030204" pitchFamily="18" charset="0"/>
                                  </a:rPr>
                                </m:ctrlPr>
                              </m:sSubSupPr>
                              <m:e>
                                <m:r>
                                  <a:rPr lang="en-US" sz="2000" i="1">
                                    <a:solidFill>
                                      <a:srgbClr val="000000"/>
                                    </a:solidFill>
                                    <a:latin typeface="Cambria Math" panose="02040503050406030204" pitchFamily="18" charset="0"/>
                                  </a:rPr>
                                  <m:t>𝑓</m:t>
                                </m:r>
                              </m:e>
                              <m:sub>
                                <m:r>
                                  <a:rPr lang="en-US" sz="2000" i="1">
                                    <a:solidFill>
                                      <a:srgbClr val="000000"/>
                                    </a:solidFill>
                                    <a:latin typeface="Cambria Math" panose="02040503050406030204" pitchFamily="18" charset="0"/>
                                  </a:rPr>
                                  <m:t>𝑧</m:t>
                                </m:r>
                              </m:sub>
                              <m:sup>
                                <m:r>
                                  <a:rPr lang="en-US" sz="2000" i="1">
                                    <a:solidFill>
                                      <a:srgbClr val="000000"/>
                                    </a:solidFill>
                                    <a:latin typeface="Cambria Math" panose="02040503050406030204" pitchFamily="18" charset="0"/>
                                  </a:rPr>
                                  <m:t>2</m:t>
                                </m:r>
                              </m:sup>
                            </m:sSubSup>
                          </m:num>
                          <m:den>
                            <m:r>
                              <a:rPr lang="en-US" sz="2000" b="0" i="1" smtClean="0">
                                <a:solidFill>
                                  <a:srgbClr val="000000"/>
                                </a:solidFill>
                                <a:latin typeface="Cambria Math" panose="02040503050406030204" pitchFamily="18" charset="0"/>
                                <a:ea typeface="Cambria Math" panose="02040503050406030204" pitchFamily="18" charset="0"/>
                              </a:rPr>
                              <m:t>2</m:t>
                            </m:r>
                          </m:den>
                        </m:f>
                      </m:e>
                    </m:func>
                  </m:oMath>
                </a14:m>
                <a:endParaRPr lang="en-US" sz="2000" i="0">
                  <a:solidFill>
                    <a:srgbClr val="000000"/>
                  </a:solidFill>
                  <a:effectLst/>
                  <a:latin typeface="TimesNewRomanPSMT"/>
                </a:endParaRPr>
              </a:p>
              <a:p>
                <a:pPr marL="342900" indent="-342900">
                  <a:lnSpc>
                    <a:spcPct val="150000"/>
                  </a:lnSpc>
                  <a:buFont typeface="Wingdings" panose="05000000000000000000" pitchFamily="2" charset="2"/>
                  <a:buChar char="q"/>
                </a:pPr>
                <a14:m>
                  <m:oMath xmlns:m="http://schemas.openxmlformats.org/officeDocument/2006/math">
                    <m:r>
                      <a:rPr lang="en-US" sz="2000" i="1" smtClean="0">
                        <a:solidFill>
                          <a:srgbClr val="000000"/>
                        </a:solidFill>
                        <a:effectLst/>
                        <a:latin typeface="Cambria Math" panose="02040503050406030204" pitchFamily="18" charset="0"/>
                        <a:ea typeface="Cambria Math" panose="02040503050406030204" pitchFamily="18" charset="0"/>
                      </a:rPr>
                      <m:t>∅</m:t>
                    </m:r>
                    <m:r>
                      <a:rPr lang="en-US" sz="2000" b="0" i="1" smtClean="0">
                        <a:solidFill>
                          <a:srgbClr val="000000"/>
                        </a:solidFill>
                        <a:effectLst/>
                        <a:latin typeface="Cambria Math" panose="02040503050406030204" pitchFamily="18" charset="0"/>
                        <a:ea typeface="Cambria Math" panose="02040503050406030204" pitchFamily="18" charset="0"/>
                      </a:rPr>
                      <m:t>=</m:t>
                    </m:r>
                    <m:func>
                      <m:funcPr>
                        <m:ctrlPr>
                          <a:rPr lang="en-US" sz="2000" b="0" i="1" smtClean="0">
                            <a:solidFill>
                              <a:srgbClr val="000000"/>
                            </a:solidFill>
                            <a:effectLst/>
                            <a:latin typeface="Cambria Math" panose="02040503050406030204" pitchFamily="18" charset="0"/>
                            <a:ea typeface="Cambria Math" panose="02040503050406030204" pitchFamily="18" charset="0"/>
                          </a:rPr>
                        </m:ctrlPr>
                      </m:funcPr>
                      <m:fName>
                        <m:sSup>
                          <m:sSupPr>
                            <m:ctrlPr>
                              <a:rPr lang="en-US" sz="2000" b="0" i="1" smtClean="0">
                                <a:solidFill>
                                  <a:srgbClr val="000000"/>
                                </a:solidFill>
                                <a:effectLst/>
                                <a:latin typeface="Cambria Math" panose="02040503050406030204" pitchFamily="18" charset="0"/>
                                <a:ea typeface="Cambria Math" panose="02040503050406030204" pitchFamily="18" charset="0"/>
                              </a:rPr>
                            </m:ctrlPr>
                          </m:sSupPr>
                          <m:e>
                            <m:r>
                              <m:rPr>
                                <m:sty m:val="p"/>
                              </m:rPr>
                              <a:rPr lang="en-US" sz="2000" b="0" i="0" smtClean="0">
                                <a:solidFill>
                                  <a:srgbClr val="000000"/>
                                </a:solidFill>
                                <a:effectLst/>
                                <a:latin typeface="Cambria Math" panose="02040503050406030204" pitchFamily="18" charset="0"/>
                                <a:ea typeface="Cambria Math" panose="02040503050406030204" pitchFamily="18" charset="0"/>
                              </a:rPr>
                              <m:t>sin</m:t>
                            </m:r>
                          </m:e>
                          <m:sup>
                            <m:r>
                              <a:rPr lang="en-US" sz="2000" b="0" i="1" smtClean="0">
                                <a:solidFill>
                                  <a:srgbClr val="000000"/>
                                </a:solidFill>
                                <a:effectLst/>
                                <a:latin typeface="Cambria Math" panose="02040503050406030204" pitchFamily="18" charset="0"/>
                                <a:ea typeface="Cambria Math" panose="02040503050406030204" pitchFamily="18" charset="0"/>
                              </a:rPr>
                              <m:t>−1</m:t>
                            </m:r>
                          </m:sup>
                        </m:sSup>
                      </m:fName>
                      <m:e>
                        <m:d>
                          <m:dPr>
                            <m:ctrlPr>
                              <a:rPr lang="en-US" sz="2000" b="0" i="1" smtClean="0">
                                <a:solidFill>
                                  <a:srgbClr val="000000"/>
                                </a:solidFill>
                                <a:effectLst/>
                                <a:latin typeface="Cambria Math" panose="02040503050406030204" pitchFamily="18" charset="0"/>
                                <a:ea typeface="Cambria Math" panose="02040503050406030204" pitchFamily="18" charset="0"/>
                              </a:rPr>
                            </m:ctrlPr>
                          </m:dPr>
                          <m:e>
                            <m:r>
                              <a:rPr lang="en-US" sz="2000" b="0" i="1" smtClean="0">
                                <a:solidFill>
                                  <a:srgbClr val="000000"/>
                                </a:solidFill>
                                <a:effectLst/>
                                <a:latin typeface="Cambria Math" panose="02040503050406030204" pitchFamily="18" charset="0"/>
                                <a:ea typeface="Cambria Math" panose="02040503050406030204" pitchFamily="18" charset="0"/>
                              </a:rPr>
                              <m:t>±</m:t>
                            </m:r>
                            <m:rad>
                              <m:radPr>
                                <m:degHide m:val="on"/>
                                <m:ctrlPr>
                                  <a:rPr lang="en-US" sz="2000" b="0" i="1" smtClean="0">
                                    <a:solidFill>
                                      <a:srgbClr val="000000"/>
                                    </a:solidFill>
                                    <a:effectLst/>
                                    <a:latin typeface="Cambria Math" panose="02040503050406030204" pitchFamily="18" charset="0"/>
                                    <a:ea typeface="Cambria Math" panose="02040503050406030204" pitchFamily="18" charset="0"/>
                                  </a:rPr>
                                </m:ctrlPr>
                              </m:radPr>
                              <m:deg/>
                              <m:e>
                                <m:f>
                                  <m:fPr>
                                    <m:ctrlPr>
                                      <a:rPr lang="en-US" sz="2000" b="0" i="1" smtClean="0">
                                        <a:solidFill>
                                          <a:srgbClr val="000000"/>
                                        </a:solidFill>
                                        <a:effectLst/>
                                        <a:latin typeface="Cambria Math" panose="02040503050406030204" pitchFamily="18" charset="0"/>
                                        <a:ea typeface="Cambria Math" panose="02040503050406030204" pitchFamily="18" charset="0"/>
                                      </a:rPr>
                                    </m:ctrlPr>
                                  </m:fPr>
                                  <m:num>
                                    <m:sSub>
                                      <m:sSubPr>
                                        <m:ctrlPr>
                                          <a:rPr lang="en-US" sz="2000" b="0" i="1" smtClean="0">
                                            <a:solidFill>
                                              <a:srgbClr val="000000"/>
                                            </a:solidFill>
                                            <a:effectLst/>
                                            <a:latin typeface="Cambria Math" panose="02040503050406030204" pitchFamily="18" charset="0"/>
                                            <a:ea typeface="Cambria Math" panose="02040503050406030204" pitchFamily="18" charset="0"/>
                                          </a:rPr>
                                        </m:ctrlPr>
                                      </m:sSubPr>
                                      <m:e>
                                        <m:r>
                                          <a:rPr lang="en-US" sz="2000" b="0" i="1" smtClean="0">
                                            <a:solidFill>
                                              <a:srgbClr val="000000"/>
                                            </a:solidFill>
                                            <a:effectLst/>
                                            <a:latin typeface="Cambria Math" panose="02040503050406030204" pitchFamily="18" charset="0"/>
                                            <a:ea typeface="Cambria Math" panose="02040503050406030204" pitchFamily="18" charset="0"/>
                                          </a:rPr>
                                          <m:t>𝑓</m:t>
                                        </m:r>
                                      </m:e>
                                      <m:sub>
                                        <m:r>
                                          <a:rPr lang="en-US" sz="2000" b="0" i="1" smtClean="0">
                                            <a:solidFill>
                                              <a:srgbClr val="000000"/>
                                            </a:solidFill>
                                            <a:effectLst/>
                                            <a:latin typeface="Cambria Math" panose="02040503050406030204" pitchFamily="18" charset="0"/>
                                            <a:ea typeface="Cambria Math" panose="02040503050406030204" pitchFamily="18" charset="0"/>
                                          </a:rPr>
                                          <m:t>𝑧</m:t>
                                        </m:r>
                                      </m:sub>
                                    </m:sSub>
                                  </m:num>
                                  <m:den>
                                    <m:r>
                                      <a:rPr lang="en-US" sz="2000" b="0" i="1" smtClean="0">
                                        <a:solidFill>
                                          <a:srgbClr val="000000"/>
                                        </a:solidFill>
                                        <a:effectLst/>
                                        <a:latin typeface="Cambria Math" panose="02040503050406030204" pitchFamily="18" charset="0"/>
                                        <a:ea typeface="Cambria Math" panose="02040503050406030204" pitchFamily="18" charset="0"/>
                                      </a:rPr>
                                      <m:t>2−</m:t>
                                    </m:r>
                                    <m:sSubSup>
                                      <m:sSubSupPr>
                                        <m:ctrlPr>
                                          <a:rPr lang="en-US" sz="2000" i="1">
                                            <a:solidFill>
                                              <a:srgbClr val="000000"/>
                                            </a:solidFill>
                                            <a:latin typeface="Cambria Math" panose="02040503050406030204" pitchFamily="18" charset="0"/>
                                          </a:rPr>
                                        </m:ctrlPr>
                                      </m:sSubSupPr>
                                      <m:e>
                                        <m:r>
                                          <a:rPr lang="en-US" sz="2000" i="1">
                                            <a:solidFill>
                                              <a:srgbClr val="000000"/>
                                            </a:solidFill>
                                            <a:latin typeface="Cambria Math" panose="02040503050406030204" pitchFamily="18" charset="0"/>
                                          </a:rPr>
                                          <m:t>𝑓</m:t>
                                        </m:r>
                                      </m:e>
                                      <m:sub>
                                        <m:r>
                                          <a:rPr lang="en-US" sz="2000" i="1">
                                            <a:solidFill>
                                              <a:srgbClr val="000000"/>
                                            </a:solidFill>
                                            <a:latin typeface="Cambria Math" panose="02040503050406030204" pitchFamily="18" charset="0"/>
                                          </a:rPr>
                                          <m:t>𝑧</m:t>
                                        </m:r>
                                      </m:sub>
                                      <m:sup>
                                        <m:r>
                                          <a:rPr lang="en-US" sz="2000" i="1">
                                            <a:solidFill>
                                              <a:srgbClr val="000000"/>
                                            </a:solidFill>
                                            <a:latin typeface="Cambria Math" panose="02040503050406030204" pitchFamily="18" charset="0"/>
                                          </a:rPr>
                                          <m:t>2</m:t>
                                        </m:r>
                                      </m:sup>
                                    </m:sSubSup>
                                  </m:den>
                                </m:f>
                              </m:e>
                            </m:rad>
                          </m:e>
                        </m:d>
                      </m:e>
                    </m:func>
                  </m:oMath>
                </a14:m>
                <a:endParaRPr lang="en-US" sz="2000" i="0">
                  <a:solidFill>
                    <a:srgbClr val="000000"/>
                  </a:solidFill>
                  <a:effectLst/>
                  <a:latin typeface="TimesNewRomanPSMT"/>
                </a:endParaRPr>
              </a:p>
              <a:p>
                <a:pPr marL="342900" indent="-342900">
                  <a:lnSpc>
                    <a:spcPct val="150000"/>
                  </a:lnSpc>
                  <a:buFont typeface="Wingdings" panose="05000000000000000000" pitchFamily="2" charset="2"/>
                  <a:buChar char="q"/>
                </a:pPr>
                <a14:m>
                  <m:oMath xmlns:m="http://schemas.openxmlformats.org/officeDocument/2006/math">
                    <m:r>
                      <a:rPr lang="en-US" sz="2000" i="1" smtClean="0">
                        <a:solidFill>
                          <a:srgbClr val="000000"/>
                        </a:solidFill>
                        <a:latin typeface="Cambria Math" panose="02040503050406030204" pitchFamily="18" charset="0"/>
                        <a:ea typeface="Cambria Math" panose="02040503050406030204" pitchFamily="18" charset="0"/>
                      </a:rPr>
                      <m:t>𝜑</m:t>
                    </m:r>
                    <m:r>
                      <a:rPr lang="en-US" sz="2000" i="1">
                        <a:solidFill>
                          <a:srgbClr val="000000"/>
                        </a:solidFill>
                        <a:latin typeface="Cambria Math" panose="02040503050406030204" pitchFamily="18" charset="0"/>
                        <a:ea typeface="Cambria Math" panose="02040503050406030204" pitchFamily="18" charset="0"/>
                      </a:rPr>
                      <m:t>=</m:t>
                    </m:r>
                    <m:func>
                      <m:funcPr>
                        <m:ctrlPr>
                          <a:rPr lang="en-US" sz="2000" i="1">
                            <a:solidFill>
                              <a:srgbClr val="000000"/>
                            </a:solidFill>
                            <a:latin typeface="Cambria Math" panose="02040503050406030204" pitchFamily="18" charset="0"/>
                            <a:ea typeface="Cambria Math" panose="02040503050406030204" pitchFamily="18" charset="0"/>
                          </a:rPr>
                        </m:ctrlPr>
                      </m:funcPr>
                      <m:fName>
                        <m:sSup>
                          <m:sSupPr>
                            <m:ctrlPr>
                              <a:rPr lang="en-US" sz="2000" i="1">
                                <a:solidFill>
                                  <a:srgbClr val="000000"/>
                                </a:solidFill>
                                <a:latin typeface="Cambria Math" panose="02040503050406030204" pitchFamily="18" charset="0"/>
                                <a:ea typeface="Cambria Math" panose="02040503050406030204" pitchFamily="18" charset="0"/>
                              </a:rPr>
                            </m:ctrlPr>
                          </m:sSupPr>
                          <m:e>
                            <m:r>
                              <m:rPr>
                                <m:sty m:val="p"/>
                              </m:rPr>
                              <a:rPr lang="en-US" sz="2000">
                                <a:solidFill>
                                  <a:srgbClr val="000000"/>
                                </a:solidFill>
                                <a:latin typeface="Cambria Math" panose="02040503050406030204" pitchFamily="18" charset="0"/>
                                <a:ea typeface="Cambria Math" panose="02040503050406030204" pitchFamily="18" charset="0"/>
                              </a:rPr>
                              <m:t>sin</m:t>
                            </m:r>
                          </m:e>
                          <m:sup>
                            <m:r>
                              <a:rPr lang="en-US" sz="2000" i="1">
                                <a:solidFill>
                                  <a:srgbClr val="000000"/>
                                </a:solidFill>
                                <a:latin typeface="Cambria Math" panose="02040503050406030204" pitchFamily="18" charset="0"/>
                                <a:ea typeface="Cambria Math" panose="02040503050406030204" pitchFamily="18" charset="0"/>
                              </a:rPr>
                              <m:t>−1</m:t>
                            </m:r>
                          </m:sup>
                        </m:sSup>
                      </m:fName>
                      <m:e>
                        <m:d>
                          <m:dPr>
                            <m:ctrlPr>
                              <a:rPr lang="en-US" sz="2000" i="1">
                                <a:solidFill>
                                  <a:srgbClr val="000000"/>
                                </a:solidFill>
                                <a:latin typeface="Cambria Math" panose="02040503050406030204" pitchFamily="18" charset="0"/>
                                <a:ea typeface="Cambria Math" panose="02040503050406030204" pitchFamily="18" charset="0"/>
                              </a:rPr>
                            </m:ctrlPr>
                          </m:dPr>
                          <m:e>
                            <m:r>
                              <a:rPr lang="en-US" sz="2000" i="1">
                                <a:solidFill>
                                  <a:srgbClr val="000000"/>
                                </a:solidFill>
                                <a:latin typeface="Cambria Math" panose="02040503050406030204" pitchFamily="18" charset="0"/>
                                <a:ea typeface="Cambria Math" panose="02040503050406030204" pitchFamily="18" charset="0"/>
                              </a:rPr>
                              <m:t>±</m:t>
                            </m:r>
                            <m:f>
                              <m:fPr>
                                <m:ctrlPr>
                                  <a:rPr lang="en-US" sz="2000" i="1" smtClean="0">
                                    <a:solidFill>
                                      <a:srgbClr val="000000"/>
                                    </a:solidFill>
                                    <a:latin typeface="Cambria Math" panose="02040503050406030204" pitchFamily="18" charset="0"/>
                                    <a:ea typeface="Cambria Math" panose="02040503050406030204" pitchFamily="18" charset="0"/>
                                  </a:rPr>
                                </m:ctrlPr>
                              </m:fPr>
                              <m:num>
                                <m:sSub>
                                  <m:sSubPr>
                                    <m:ctrlPr>
                                      <a:rPr lang="en-US" sz="2000" i="1" smtClean="0">
                                        <a:solidFill>
                                          <a:srgbClr val="000000"/>
                                        </a:solidFill>
                                        <a:latin typeface="Cambria Math" panose="02040503050406030204" pitchFamily="18" charset="0"/>
                                        <a:ea typeface="Cambria Math" panose="02040503050406030204" pitchFamily="18" charset="0"/>
                                      </a:rPr>
                                    </m:ctrlPr>
                                  </m:sSubPr>
                                  <m:e>
                                    <m:r>
                                      <a:rPr lang="en-US" sz="2000" b="0" i="1" smtClean="0">
                                        <a:solidFill>
                                          <a:srgbClr val="000000"/>
                                        </a:solidFill>
                                        <a:latin typeface="Cambria Math" panose="02040503050406030204" pitchFamily="18" charset="0"/>
                                        <a:ea typeface="Cambria Math" panose="02040503050406030204" pitchFamily="18" charset="0"/>
                                      </a:rPr>
                                      <m:t>𝑓</m:t>
                                    </m:r>
                                  </m:e>
                                  <m:sub>
                                    <m:r>
                                      <a:rPr lang="en-US" sz="2000" b="0" i="1" smtClean="0">
                                        <a:solidFill>
                                          <a:srgbClr val="000000"/>
                                        </a:solidFill>
                                        <a:latin typeface="Cambria Math" panose="02040503050406030204" pitchFamily="18" charset="0"/>
                                        <a:ea typeface="Cambria Math" panose="02040503050406030204" pitchFamily="18" charset="0"/>
                                      </a:rPr>
                                      <m:t>𝑧</m:t>
                                    </m:r>
                                  </m:sub>
                                </m:sSub>
                              </m:num>
                              <m:den>
                                <m:rad>
                                  <m:radPr>
                                    <m:degHide m:val="on"/>
                                    <m:ctrlPr>
                                      <a:rPr lang="en-US" sz="2000" i="1" smtClean="0">
                                        <a:solidFill>
                                          <a:srgbClr val="000000"/>
                                        </a:solidFill>
                                        <a:latin typeface="Cambria Math" panose="02040503050406030204" pitchFamily="18" charset="0"/>
                                        <a:ea typeface="Cambria Math" panose="02040503050406030204" pitchFamily="18" charset="0"/>
                                      </a:rPr>
                                    </m:ctrlPr>
                                  </m:radPr>
                                  <m:deg/>
                                  <m:e>
                                    <m:r>
                                      <a:rPr lang="en-US" sz="2000" b="0" i="1" smtClean="0">
                                        <a:solidFill>
                                          <a:srgbClr val="000000"/>
                                        </a:solidFill>
                                        <a:latin typeface="Cambria Math" panose="02040503050406030204" pitchFamily="18" charset="0"/>
                                        <a:ea typeface="Cambria Math" panose="02040503050406030204" pitchFamily="18" charset="0"/>
                                      </a:rPr>
                                      <m:t>2</m:t>
                                    </m:r>
                                  </m:e>
                                </m:rad>
                              </m:den>
                            </m:f>
                          </m:e>
                        </m:d>
                      </m:e>
                    </m:func>
                  </m:oMath>
                </a14:m>
                <a:endParaRPr lang="en-US" sz="2000" i="0">
                  <a:solidFill>
                    <a:srgbClr val="000000"/>
                  </a:solidFill>
                  <a:effectLst/>
                  <a:latin typeface="TimesNewRomanPSMT"/>
                </a:endParaRPr>
              </a:p>
              <a:p>
                <a:pPr marL="342900" indent="-342900">
                  <a:lnSpc>
                    <a:spcPct val="150000"/>
                  </a:lnSpc>
                  <a:buFont typeface="Wingdings" panose="05000000000000000000" pitchFamily="2" charset="2"/>
                  <a:buChar char="q"/>
                </a:pPr>
                <a:endParaRPr lang="en-US" sz="2000" i="0">
                  <a:solidFill>
                    <a:srgbClr val="000000"/>
                  </a:solidFill>
                  <a:effectLst/>
                  <a:latin typeface="TimesNewRomanPSMT"/>
                </a:endParaRPr>
              </a:p>
            </p:txBody>
          </p:sp>
        </mc:Choice>
        <mc:Fallback xmlns="">
          <p:sp>
            <p:nvSpPr>
              <p:cNvPr id="5" name="Rectangle 4"/>
              <p:cNvSpPr>
                <a:spLocks noRot="1" noChangeAspect="1" noMove="1" noResize="1" noEditPoints="1" noAdjustHandles="1" noChangeArrowheads="1" noChangeShapeType="1" noTextEdit="1"/>
              </p:cNvSpPr>
              <p:nvPr/>
            </p:nvSpPr>
            <p:spPr>
              <a:xfrm>
                <a:off x="1457969" y="1724543"/>
                <a:ext cx="9779000" cy="4716356"/>
              </a:xfrm>
              <a:prstGeom prst="rect">
                <a:avLst/>
              </a:prstGeom>
              <a:blipFill rotWithShape="0">
                <a:blip r:embed="rId3"/>
                <a:stretch>
                  <a:fillRect l="-561"/>
                </a:stretch>
              </a:blipFill>
            </p:spPr>
            <p:txBody>
              <a:bodyPr/>
              <a:lstStyle/>
              <a:p>
                <a:r>
                  <a:rPr lang="en-US">
                    <a:noFill/>
                  </a:rPr>
                  <a:t> </a:t>
                </a:r>
              </a:p>
            </p:txBody>
          </p:sp>
        </mc:Fallback>
      </mc:AlternateContent>
    </p:spTree>
    <p:extLst>
      <p:ext uri="{BB962C8B-B14F-4D97-AF65-F5344CB8AC3E}">
        <p14:creationId xmlns:p14="http://schemas.microsoft.com/office/powerpoint/2010/main" val="1961821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752" y="373318"/>
            <a:ext cx="7870295"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 (Parallel Projections )</a:t>
            </a:r>
            <a:endParaRPr lang="en-US" sz="2400" b="1">
              <a:latin typeface="Arial" panose="020B0604020202020204" pitchFamily="34" charset="0"/>
              <a:cs typeface="Arial" panose="020B0604020202020204" pitchFamily="34" charset="0"/>
            </a:endParaRPr>
          </a:p>
        </p:txBody>
      </p:sp>
      <p:sp>
        <p:nvSpPr>
          <p:cNvPr id="4" name="Rectangle 3"/>
          <p:cNvSpPr/>
          <p:nvPr/>
        </p:nvSpPr>
        <p:spPr>
          <a:xfrm>
            <a:off x="1511300" y="1053547"/>
            <a:ext cx="9672338" cy="452432"/>
          </a:xfrm>
          <a:prstGeom prst="rect">
            <a:avLst/>
          </a:prstGeom>
        </p:spPr>
        <p:txBody>
          <a:bodyPr wrap="square">
            <a:spAutoFit/>
          </a:bodyPr>
          <a:lstStyle/>
          <a:p>
            <a:pPr>
              <a:lnSpc>
                <a:spcPct val="130000"/>
              </a:lnSpc>
            </a:pPr>
            <a:r>
              <a:rPr lang="en-US" b="1" i="0">
                <a:solidFill>
                  <a:srgbClr val="000000"/>
                </a:solidFill>
                <a:effectLst/>
                <a:latin typeface="Arial" panose="020B0604020202020204" pitchFamily="34" charset="0"/>
                <a:cs typeface="Arial" panose="020B0604020202020204" pitchFamily="34" charset="0"/>
              </a:rPr>
              <a:t>5.3.2.1. </a:t>
            </a:r>
            <a:r>
              <a:rPr lang="en-US" b="1" i="1">
                <a:solidFill>
                  <a:srgbClr val="000000"/>
                </a:solidFill>
                <a:effectLst/>
                <a:latin typeface="TimesNewRomanPS-BoldItalicMT"/>
              </a:rPr>
              <a:t>Phép chiếu Dimetric</a:t>
            </a:r>
            <a:endParaRPr lang="en-US" b="1" i="0">
              <a:solidFill>
                <a:srgbClr val="000000"/>
              </a:solidFill>
              <a:effectLst/>
              <a:latin typeface="TimesNewRomanPS-BoldMT"/>
            </a:endParaRPr>
          </a:p>
        </p:txBody>
      </p:sp>
      <mc:AlternateContent xmlns:mc="http://schemas.openxmlformats.org/markup-compatibility/2006" xmlns:a14="http://schemas.microsoft.com/office/drawing/2010/main">
        <mc:Choice Requires="a14">
          <p:sp>
            <p:nvSpPr>
              <p:cNvPr id="5" name="Rectangle 4"/>
              <p:cNvSpPr/>
              <p:nvPr/>
            </p:nvSpPr>
            <p:spPr>
              <a:xfrm>
                <a:off x="1457969" y="1724543"/>
                <a:ext cx="9779000" cy="4684296"/>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sz="2000">
                    <a:solidFill>
                      <a:srgbClr val="000000"/>
                    </a:solidFill>
                    <a:latin typeface="TimesNewRomanPSMT"/>
                  </a:rPr>
                  <a:t>Ta thấy tỷ lệ co thuộc khoảng [0 1], với mỗi f</a:t>
                </a:r>
                <a:r>
                  <a:rPr lang="en-US" sz="1100">
                    <a:solidFill>
                      <a:srgbClr val="000000"/>
                    </a:solidFill>
                    <a:latin typeface="TimesNewRomanPSMT"/>
                  </a:rPr>
                  <a:t>z </a:t>
                </a:r>
                <a:r>
                  <a:rPr lang="en-US" sz="2000">
                    <a:solidFill>
                      <a:srgbClr val="000000"/>
                    </a:solidFill>
                    <a:latin typeface="TimesNewRomanPSMT"/>
                  </a:rPr>
                  <a:t>ta có bốn khả năng của phép chiếu.</a:t>
                </a:r>
              </a:p>
              <a:p>
                <a:pPr marL="342900" indent="-342900">
                  <a:lnSpc>
                    <a:spcPct val="150000"/>
                  </a:lnSpc>
                  <a:buFont typeface="Wingdings" panose="05000000000000000000" pitchFamily="2" charset="2"/>
                  <a:buChar char="q"/>
                </a:pPr>
                <a:endParaRPr lang="en-US" sz="2000" i="0">
                  <a:solidFill>
                    <a:srgbClr val="000000"/>
                  </a:solidFill>
                  <a:effectLst/>
                  <a:latin typeface="TimesNewRomanPSMT"/>
                </a:endParaRPr>
              </a:p>
              <a:p>
                <a:pPr marL="342900" indent="-342900">
                  <a:lnSpc>
                    <a:spcPct val="150000"/>
                  </a:lnSpc>
                  <a:buFont typeface="Wingdings" panose="05000000000000000000" pitchFamily="2" charset="2"/>
                  <a:buChar char="q"/>
                </a:pPr>
                <a:endParaRPr lang="en-US" sz="2000">
                  <a:solidFill>
                    <a:srgbClr val="000000"/>
                  </a:solidFill>
                  <a:latin typeface="TimesNewRomanPSMT"/>
                </a:endParaRPr>
              </a:p>
              <a:p>
                <a:pPr marL="342900" indent="-342900">
                  <a:lnSpc>
                    <a:spcPct val="150000"/>
                  </a:lnSpc>
                  <a:buFont typeface="Wingdings" panose="05000000000000000000" pitchFamily="2" charset="2"/>
                  <a:buChar char="q"/>
                </a:pPr>
                <a:endParaRPr lang="en-US" sz="2000" i="0">
                  <a:solidFill>
                    <a:srgbClr val="000000"/>
                  </a:solidFill>
                  <a:effectLst/>
                  <a:latin typeface="TimesNewRomanPSMT"/>
                </a:endParaRPr>
              </a:p>
              <a:p>
                <a:pPr marL="342900" indent="-342900">
                  <a:lnSpc>
                    <a:spcPct val="150000"/>
                  </a:lnSpc>
                  <a:buFont typeface="Wingdings" panose="05000000000000000000" pitchFamily="2" charset="2"/>
                  <a:buChar char="q"/>
                </a:pPr>
                <a:endParaRPr lang="en-US" sz="2000">
                  <a:solidFill>
                    <a:srgbClr val="000000"/>
                  </a:solidFill>
                  <a:latin typeface="TimesNewRomanPSMT"/>
                </a:endParaRPr>
              </a:p>
              <a:p>
                <a:pPr algn="ctr">
                  <a:lnSpc>
                    <a:spcPct val="150000"/>
                  </a:lnSpc>
                </a:pPr>
                <a:r>
                  <a:rPr lang="en-US" sz="1600" i="1">
                    <a:solidFill>
                      <a:srgbClr val="000000"/>
                    </a:solidFill>
                    <a:latin typeface="Arial" panose="020B0604020202020204" pitchFamily="34" charset="0"/>
                    <a:cs typeface="Arial" panose="020B0604020202020204" pitchFamily="34" charset="0"/>
                  </a:rPr>
                  <a:t>Phép chiếu hình hộp với f=0, f=1/2 và f=1</a:t>
                </a:r>
              </a:p>
              <a:p>
                <a:pPr marL="342900" indent="-342900">
                  <a:lnSpc>
                    <a:spcPct val="150000"/>
                  </a:lnSpc>
                  <a:buFont typeface="Wingdings" panose="05000000000000000000" pitchFamily="2" charset="2"/>
                  <a:buChar char="q"/>
                </a:pPr>
                <a:r>
                  <a:rPr lang="pl-PL" sz="2000">
                    <a:solidFill>
                      <a:srgbClr val="000000"/>
                    </a:solidFill>
                    <a:latin typeface="TimesNewRomanPSMT"/>
                  </a:rPr>
                  <a:t>Khi f</a:t>
                </a:r>
                <a:r>
                  <a:rPr lang="pl-PL" sz="1100">
                    <a:solidFill>
                      <a:srgbClr val="000000"/>
                    </a:solidFill>
                    <a:latin typeface="TimesNewRomanPSMT"/>
                  </a:rPr>
                  <a:t>z </a:t>
                </a:r>
                <a:r>
                  <a:rPr lang="pl-PL" sz="2000">
                    <a:solidFill>
                      <a:srgbClr val="000000"/>
                    </a:solidFill>
                    <a:latin typeface="TimesNewRomanPSMT"/>
                  </a:rPr>
                  <a:t>=1/2 thì</a:t>
                </a:r>
                <a:endParaRPr lang="en-US" sz="2000">
                  <a:solidFill>
                    <a:srgbClr val="000000"/>
                  </a:solidFill>
                  <a:latin typeface="TimesNewRomanPSMT"/>
                </a:endParaRPr>
              </a:p>
              <a:p>
                <a:pPr marL="342900" indent="-342900">
                  <a:lnSpc>
                    <a:spcPct val="150000"/>
                  </a:lnSpc>
                  <a:buFont typeface="Wingdings" panose="05000000000000000000" pitchFamily="2" charset="2"/>
                  <a:buChar char="q"/>
                </a:pPr>
                <a14:m>
                  <m:oMath xmlns:m="http://schemas.openxmlformats.org/officeDocument/2006/math">
                    <m:r>
                      <a:rPr lang="en-US" sz="2000" i="1" smtClean="0">
                        <a:solidFill>
                          <a:srgbClr val="000000"/>
                        </a:solidFill>
                        <a:effectLst/>
                        <a:latin typeface="Cambria Math" panose="02040503050406030204" pitchFamily="18" charset="0"/>
                        <a:ea typeface="Cambria Math" panose="02040503050406030204" pitchFamily="18" charset="0"/>
                      </a:rPr>
                      <m:t>𝜑</m:t>
                    </m:r>
                    <m:r>
                      <a:rPr lang="en-US" sz="2000" b="0" i="1" smtClean="0">
                        <a:solidFill>
                          <a:srgbClr val="000000"/>
                        </a:solidFill>
                        <a:effectLst/>
                        <a:latin typeface="Cambria Math" panose="02040503050406030204" pitchFamily="18" charset="0"/>
                        <a:ea typeface="Cambria Math" panose="02040503050406030204" pitchFamily="18" charset="0"/>
                      </a:rPr>
                      <m:t>=</m:t>
                    </m:r>
                    <m:func>
                      <m:funcPr>
                        <m:ctrlPr>
                          <a:rPr lang="en-US" sz="2000" b="0" i="1" smtClean="0">
                            <a:solidFill>
                              <a:srgbClr val="000000"/>
                            </a:solidFill>
                            <a:effectLst/>
                            <a:latin typeface="Cambria Math" panose="02040503050406030204" pitchFamily="18" charset="0"/>
                            <a:ea typeface="Cambria Math" panose="02040503050406030204" pitchFamily="18" charset="0"/>
                          </a:rPr>
                        </m:ctrlPr>
                      </m:funcPr>
                      <m:fName>
                        <m:sSup>
                          <m:sSupPr>
                            <m:ctrlPr>
                              <a:rPr lang="en-US" sz="2000" b="0" i="1" smtClean="0">
                                <a:solidFill>
                                  <a:srgbClr val="000000"/>
                                </a:solidFill>
                                <a:effectLst/>
                                <a:latin typeface="Cambria Math" panose="02040503050406030204" pitchFamily="18" charset="0"/>
                                <a:ea typeface="Cambria Math" panose="02040503050406030204" pitchFamily="18" charset="0"/>
                              </a:rPr>
                            </m:ctrlPr>
                          </m:sSupPr>
                          <m:e>
                            <m:r>
                              <m:rPr>
                                <m:sty m:val="p"/>
                              </m:rPr>
                              <a:rPr lang="en-US" sz="2000" b="0" i="0" smtClean="0">
                                <a:solidFill>
                                  <a:srgbClr val="000000"/>
                                </a:solidFill>
                                <a:effectLst/>
                                <a:latin typeface="Cambria Math" panose="02040503050406030204" pitchFamily="18" charset="0"/>
                                <a:ea typeface="Cambria Math" panose="02040503050406030204" pitchFamily="18" charset="0"/>
                              </a:rPr>
                              <m:t>sin</m:t>
                            </m:r>
                          </m:e>
                          <m:sup>
                            <m:r>
                              <a:rPr lang="en-US" sz="2000" b="0" i="1" smtClean="0">
                                <a:solidFill>
                                  <a:srgbClr val="000000"/>
                                </a:solidFill>
                                <a:effectLst/>
                                <a:latin typeface="Cambria Math" panose="02040503050406030204" pitchFamily="18" charset="0"/>
                                <a:ea typeface="Cambria Math" panose="02040503050406030204" pitchFamily="18" charset="0"/>
                              </a:rPr>
                              <m:t>−1</m:t>
                            </m:r>
                          </m:sup>
                        </m:sSup>
                      </m:fName>
                      <m:e>
                        <m:r>
                          <a:rPr lang="en-US" sz="2000" b="0" i="1" smtClean="0">
                            <a:solidFill>
                              <a:srgbClr val="000000"/>
                            </a:solidFill>
                            <a:effectLst/>
                            <a:latin typeface="Cambria Math" panose="02040503050406030204" pitchFamily="18" charset="0"/>
                            <a:ea typeface="Cambria Math" panose="02040503050406030204" pitchFamily="18" charset="0"/>
                          </a:rPr>
                          <m:t>(±</m:t>
                        </m:r>
                        <m:f>
                          <m:fPr>
                            <m:ctrlPr>
                              <a:rPr lang="en-US" sz="2000" b="0" i="1" smtClean="0">
                                <a:solidFill>
                                  <a:srgbClr val="000000"/>
                                </a:solidFill>
                                <a:effectLst/>
                                <a:latin typeface="Cambria Math" panose="02040503050406030204" pitchFamily="18" charset="0"/>
                                <a:ea typeface="Cambria Math" panose="02040503050406030204" pitchFamily="18" charset="0"/>
                              </a:rPr>
                            </m:ctrlPr>
                          </m:fPr>
                          <m:num>
                            <m:r>
                              <a:rPr lang="en-US" sz="2000" b="0" i="1" smtClean="0">
                                <a:solidFill>
                                  <a:srgbClr val="000000"/>
                                </a:solidFill>
                                <a:effectLst/>
                                <a:latin typeface="Cambria Math" panose="02040503050406030204" pitchFamily="18" charset="0"/>
                                <a:ea typeface="Cambria Math" panose="02040503050406030204" pitchFamily="18" charset="0"/>
                              </a:rPr>
                              <m:t>1</m:t>
                            </m:r>
                          </m:num>
                          <m:den>
                            <m:r>
                              <a:rPr lang="en-US" sz="2000" b="0" i="1" smtClean="0">
                                <a:solidFill>
                                  <a:srgbClr val="000000"/>
                                </a:solidFill>
                                <a:effectLst/>
                                <a:latin typeface="Cambria Math" panose="02040503050406030204" pitchFamily="18" charset="0"/>
                                <a:ea typeface="Cambria Math" panose="02040503050406030204" pitchFamily="18" charset="0"/>
                              </a:rPr>
                              <m:t>2</m:t>
                            </m:r>
                            <m:rad>
                              <m:radPr>
                                <m:degHide m:val="on"/>
                                <m:ctrlPr>
                                  <a:rPr lang="en-US" sz="2000" b="0" i="1" smtClean="0">
                                    <a:solidFill>
                                      <a:srgbClr val="000000"/>
                                    </a:solidFill>
                                    <a:effectLst/>
                                    <a:latin typeface="Cambria Math" panose="02040503050406030204" pitchFamily="18" charset="0"/>
                                    <a:ea typeface="Cambria Math" panose="02040503050406030204" pitchFamily="18" charset="0"/>
                                  </a:rPr>
                                </m:ctrlPr>
                              </m:radPr>
                              <m:deg/>
                              <m:e>
                                <m:r>
                                  <a:rPr lang="en-US" sz="2000" b="0" i="1" smtClean="0">
                                    <a:solidFill>
                                      <a:srgbClr val="000000"/>
                                    </a:solidFill>
                                    <a:effectLst/>
                                    <a:latin typeface="Cambria Math" panose="02040503050406030204" pitchFamily="18" charset="0"/>
                                    <a:ea typeface="Cambria Math" panose="02040503050406030204" pitchFamily="18" charset="0"/>
                                  </a:rPr>
                                  <m:t>2</m:t>
                                </m:r>
                              </m:e>
                            </m:rad>
                          </m:den>
                        </m:f>
                        <m:r>
                          <a:rPr lang="en-US" sz="2000" b="0" i="1" smtClean="0">
                            <a:solidFill>
                              <a:srgbClr val="000000"/>
                            </a:solidFill>
                            <a:effectLst/>
                            <a:latin typeface="Cambria Math" panose="02040503050406030204" pitchFamily="18" charset="0"/>
                            <a:ea typeface="Cambria Math" panose="02040503050406030204" pitchFamily="18" charset="0"/>
                          </a:rPr>
                          <m:t>)</m:t>
                        </m:r>
                      </m:e>
                    </m:func>
                    <m:r>
                      <a:rPr lang="en-US" sz="2000" b="0" i="1" smtClean="0">
                        <a:solidFill>
                          <a:srgbClr val="000000"/>
                        </a:solidFill>
                        <a:effectLst/>
                        <a:latin typeface="Cambria Math" panose="02040503050406030204" pitchFamily="18" charset="0"/>
                        <a:ea typeface="Cambria Math" panose="02040503050406030204" pitchFamily="18" charset="0"/>
                      </a:rPr>
                      <m:t>≈</m:t>
                    </m:r>
                    <m:func>
                      <m:funcPr>
                        <m:ctrlPr>
                          <a:rPr lang="en-US" sz="2000" b="0" i="1" smtClean="0">
                            <a:solidFill>
                              <a:srgbClr val="000000"/>
                            </a:solidFill>
                            <a:effectLst/>
                            <a:latin typeface="Cambria Math" panose="02040503050406030204" pitchFamily="18" charset="0"/>
                            <a:ea typeface="Cambria Math" panose="02040503050406030204" pitchFamily="18" charset="0"/>
                          </a:rPr>
                        </m:ctrlPr>
                      </m:funcPr>
                      <m:fName>
                        <m:sSup>
                          <m:sSupPr>
                            <m:ctrlPr>
                              <a:rPr lang="en-US" sz="2000" b="0" i="1" smtClean="0">
                                <a:solidFill>
                                  <a:srgbClr val="000000"/>
                                </a:solidFill>
                                <a:effectLst/>
                                <a:latin typeface="Cambria Math" panose="02040503050406030204" pitchFamily="18" charset="0"/>
                                <a:ea typeface="Cambria Math" panose="02040503050406030204" pitchFamily="18" charset="0"/>
                              </a:rPr>
                            </m:ctrlPr>
                          </m:sSupPr>
                          <m:e>
                            <m:r>
                              <m:rPr>
                                <m:sty m:val="p"/>
                              </m:rPr>
                              <a:rPr lang="en-US" sz="2000" b="0" i="0" smtClean="0">
                                <a:solidFill>
                                  <a:srgbClr val="000000"/>
                                </a:solidFill>
                                <a:effectLst/>
                                <a:latin typeface="Cambria Math" panose="02040503050406030204" pitchFamily="18" charset="0"/>
                                <a:ea typeface="Cambria Math" panose="02040503050406030204" pitchFamily="18" charset="0"/>
                              </a:rPr>
                              <m:t>sin</m:t>
                            </m:r>
                          </m:e>
                          <m:sup>
                            <m:r>
                              <a:rPr lang="en-US" sz="2000" b="0" i="1" smtClean="0">
                                <a:solidFill>
                                  <a:srgbClr val="000000"/>
                                </a:solidFill>
                                <a:effectLst/>
                                <a:latin typeface="Cambria Math" panose="02040503050406030204" pitchFamily="18" charset="0"/>
                                <a:ea typeface="Cambria Math" panose="02040503050406030204" pitchFamily="18" charset="0"/>
                              </a:rPr>
                              <m:t>−1</m:t>
                            </m:r>
                          </m:sup>
                        </m:sSup>
                      </m:fName>
                      <m:e>
                        <m:d>
                          <m:dPr>
                            <m:ctrlPr>
                              <a:rPr lang="en-US" sz="2000" b="0" i="1" smtClean="0">
                                <a:solidFill>
                                  <a:srgbClr val="000000"/>
                                </a:solidFill>
                                <a:effectLst/>
                                <a:latin typeface="Cambria Math" panose="02040503050406030204" pitchFamily="18" charset="0"/>
                                <a:ea typeface="Cambria Math" panose="02040503050406030204" pitchFamily="18" charset="0"/>
                              </a:rPr>
                            </m:ctrlPr>
                          </m:dPr>
                          <m:e>
                            <m:r>
                              <a:rPr lang="en-US" sz="2000" b="0" i="1" smtClean="0">
                                <a:solidFill>
                                  <a:srgbClr val="000000"/>
                                </a:solidFill>
                                <a:effectLst/>
                                <a:latin typeface="Cambria Math" panose="02040503050406030204" pitchFamily="18" charset="0"/>
                                <a:ea typeface="Cambria Math" panose="02040503050406030204" pitchFamily="18" charset="0"/>
                              </a:rPr>
                              <m:t>±0.35355</m:t>
                            </m:r>
                          </m:e>
                        </m:d>
                        <m:r>
                          <a:rPr lang="en-US" sz="2000" i="1">
                            <a:solidFill>
                              <a:srgbClr val="000000"/>
                            </a:solidFill>
                            <a:latin typeface="Cambria Math" panose="02040503050406030204" pitchFamily="18" charset="0"/>
                            <a:ea typeface="Cambria Math" panose="02040503050406030204" pitchFamily="18" charset="0"/>
                          </a:rPr>
                          <m:t>≈</m:t>
                        </m:r>
                        <m:r>
                          <a:rPr lang="en-US" sz="2000" i="1" smtClean="0">
                            <a:solidFill>
                              <a:srgbClr val="000000"/>
                            </a:solidFill>
                            <a:latin typeface="Cambria Math" panose="02040503050406030204" pitchFamily="18" charset="0"/>
                            <a:ea typeface="Cambria Math" panose="02040503050406030204" pitchFamily="18" charset="0"/>
                          </a:rPr>
                          <m:t>±</m:t>
                        </m:r>
                        <m:r>
                          <a:rPr lang="en-US" sz="2000" b="0" i="1" smtClean="0">
                            <a:solidFill>
                              <a:srgbClr val="000000"/>
                            </a:solidFill>
                            <a:latin typeface="Cambria Math" panose="02040503050406030204" pitchFamily="18" charset="0"/>
                            <a:ea typeface="Cambria Math" panose="02040503050406030204" pitchFamily="18" charset="0"/>
                          </a:rPr>
                          <m:t>20.705</m:t>
                        </m:r>
                        <m:r>
                          <a:rPr lang="en-US" sz="2000" b="0" i="1" baseline="30000" smtClean="0">
                            <a:solidFill>
                              <a:srgbClr val="000000"/>
                            </a:solidFill>
                            <a:latin typeface="Cambria Math" panose="02040503050406030204" pitchFamily="18" charset="0"/>
                            <a:ea typeface="Cambria Math" panose="02040503050406030204" pitchFamily="18" charset="0"/>
                          </a:rPr>
                          <m:t>0</m:t>
                        </m:r>
                      </m:e>
                    </m:func>
                  </m:oMath>
                </a14:m>
                <a:endParaRPr lang="en-US" sz="2000" b="0" i="0">
                  <a:solidFill>
                    <a:srgbClr val="000000"/>
                  </a:solidFill>
                  <a:effectLst/>
                  <a:latin typeface="TimesNewRomanPSMT"/>
                  <a:ea typeface="Cambria Math" panose="02040503050406030204" pitchFamily="18" charset="0"/>
                </a:endParaRPr>
              </a:p>
              <a:p>
                <a:pPr marL="342900" indent="-342900">
                  <a:lnSpc>
                    <a:spcPct val="150000"/>
                  </a:lnSpc>
                  <a:buFont typeface="Wingdings" panose="05000000000000000000" pitchFamily="2" charset="2"/>
                  <a:buChar char="q"/>
                </a:pPr>
                <a14:m>
                  <m:oMath xmlns:m="http://schemas.openxmlformats.org/officeDocument/2006/math">
                    <m:r>
                      <a:rPr lang="en-US" sz="2000" i="1" smtClean="0">
                        <a:solidFill>
                          <a:srgbClr val="000000"/>
                        </a:solidFill>
                        <a:effectLst/>
                        <a:latin typeface="Cambria Math" panose="02040503050406030204" pitchFamily="18" charset="0"/>
                        <a:ea typeface="Cambria Math" panose="02040503050406030204" pitchFamily="18" charset="0"/>
                      </a:rPr>
                      <m:t>∅</m:t>
                    </m:r>
                    <m:r>
                      <a:rPr lang="en-US" sz="2000" b="0" i="1" smtClean="0">
                        <a:solidFill>
                          <a:srgbClr val="000000"/>
                        </a:solidFill>
                        <a:effectLst/>
                        <a:latin typeface="Cambria Math" panose="02040503050406030204" pitchFamily="18" charset="0"/>
                        <a:ea typeface="Cambria Math" panose="02040503050406030204" pitchFamily="18" charset="0"/>
                      </a:rPr>
                      <m:t>=</m:t>
                    </m:r>
                    <m:func>
                      <m:funcPr>
                        <m:ctrlPr>
                          <a:rPr lang="en-US" sz="2000" b="0" i="1" smtClean="0">
                            <a:solidFill>
                              <a:srgbClr val="000000"/>
                            </a:solidFill>
                            <a:effectLst/>
                            <a:latin typeface="Cambria Math" panose="02040503050406030204" pitchFamily="18" charset="0"/>
                            <a:ea typeface="Cambria Math" panose="02040503050406030204" pitchFamily="18" charset="0"/>
                          </a:rPr>
                        </m:ctrlPr>
                      </m:funcPr>
                      <m:fName>
                        <m:sSup>
                          <m:sSupPr>
                            <m:ctrlPr>
                              <a:rPr lang="en-US" sz="2000" b="0" i="1" smtClean="0">
                                <a:solidFill>
                                  <a:srgbClr val="000000"/>
                                </a:solidFill>
                                <a:effectLst/>
                                <a:latin typeface="Cambria Math" panose="02040503050406030204" pitchFamily="18" charset="0"/>
                                <a:ea typeface="Cambria Math" panose="02040503050406030204" pitchFamily="18" charset="0"/>
                              </a:rPr>
                            </m:ctrlPr>
                          </m:sSupPr>
                          <m:e>
                            <m:r>
                              <m:rPr>
                                <m:sty m:val="p"/>
                              </m:rPr>
                              <a:rPr lang="en-US" sz="2000" b="0" i="0" smtClean="0">
                                <a:solidFill>
                                  <a:srgbClr val="000000"/>
                                </a:solidFill>
                                <a:effectLst/>
                                <a:latin typeface="Cambria Math" panose="02040503050406030204" pitchFamily="18" charset="0"/>
                                <a:ea typeface="Cambria Math" panose="02040503050406030204" pitchFamily="18" charset="0"/>
                              </a:rPr>
                              <m:t>sin</m:t>
                            </m:r>
                          </m:e>
                          <m:sup>
                            <m:r>
                              <a:rPr lang="en-US" sz="2000" b="0" i="1" smtClean="0">
                                <a:solidFill>
                                  <a:srgbClr val="000000"/>
                                </a:solidFill>
                                <a:effectLst/>
                                <a:latin typeface="Cambria Math" panose="02040503050406030204" pitchFamily="18" charset="0"/>
                                <a:ea typeface="Cambria Math" panose="02040503050406030204" pitchFamily="18" charset="0"/>
                              </a:rPr>
                              <m:t>−1</m:t>
                            </m:r>
                          </m:sup>
                        </m:sSup>
                      </m:fName>
                      <m:e>
                        <m:r>
                          <a:rPr lang="en-US" sz="2000" b="0" i="1" smtClean="0">
                            <a:solidFill>
                              <a:srgbClr val="000000"/>
                            </a:solidFill>
                            <a:effectLst/>
                            <a:latin typeface="Cambria Math" panose="02040503050406030204" pitchFamily="18" charset="0"/>
                            <a:ea typeface="Cambria Math" panose="02040503050406030204" pitchFamily="18" charset="0"/>
                          </a:rPr>
                          <m:t>(±</m:t>
                        </m:r>
                        <m:f>
                          <m:fPr>
                            <m:ctrlPr>
                              <a:rPr lang="en-US" sz="2000" b="0" i="1" smtClean="0">
                                <a:solidFill>
                                  <a:srgbClr val="000000"/>
                                </a:solidFill>
                                <a:effectLst/>
                                <a:latin typeface="Cambria Math" panose="02040503050406030204" pitchFamily="18" charset="0"/>
                                <a:ea typeface="Cambria Math" panose="02040503050406030204" pitchFamily="18" charset="0"/>
                              </a:rPr>
                            </m:ctrlPr>
                          </m:fPr>
                          <m:num>
                            <m:r>
                              <a:rPr lang="en-US" sz="2000" b="0" i="1" smtClean="0">
                                <a:solidFill>
                                  <a:srgbClr val="000000"/>
                                </a:solidFill>
                                <a:effectLst/>
                                <a:latin typeface="Cambria Math" panose="02040503050406030204" pitchFamily="18" charset="0"/>
                                <a:ea typeface="Cambria Math" panose="02040503050406030204" pitchFamily="18" charset="0"/>
                              </a:rPr>
                              <m:t>1/2</m:t>
                            </m:r>
                          </m:num>
                          <m:den>
                            <m:rad>
                              <m:radPr>
                                <m:degHide m:val="on"/>
                                <m:ctrlPr>
                                  <a:rPr lang="en-US" sz="2000" b="0" i="1" smtClean="0">
                                    <a:solidFill>
                                      <a:srgbClr val="000000"/>
                                    </a:solidFill>
                                    <a:effectLst/>
                                    <a:latin typeface="Cambria Math" panose="02040503050406030204" pitchFamily="18" charset="0"/>
                                    <a:ea typeface="Cambria Math" panose="02040503050406030204" pitchFamily="18" charset="0"/>
                                  </a:rPr>
                                </m:ctrlPr>
                              </m:radPr>
                              <m:deg/>
                              <m:e>
                                <m:r>
                                  <a:rPr lang="en-US" sz="2000" b="0" i="1" smtClean="0">
                                    <a:solidFill>
                                      <a:srgbClr val="000000"/>
                                    </a:solidFill>
                                    <a:effectLst/>
                                    <a:latin typeface="Cambria Math" panose="02040503050406030204" pitchFamily="18" charset="0"/>
                                    <a:ea typeface="Cambria Math" panose="02040503050406030204" pitchFamily="18" charset="0"/>
                                  </a:rPr>
                                  <m:t>7/4</m:t>
                                </m:r>
                              </m:e>
                            </m:rad>
                          </m:den>
                        </m:f>
                        <m:r>
                          <a:rPr lang="en-US" sz="2000" b="0" i="1" smtClean="0">
                            <a:solidFill>
                              <a:srgbClr val="000000"/>
                            </a:solidFill>
                            <a:effectLst/>
                            <a:latin typeface="Cambria Math" panose="02040503050406030204" pitchFamily="18" charset="0"/>
                            <a:ea typeface="Cambria Math" panose="02040503050406030204" pitchFamily="18" charset="0"/>
                          </a:rPr>
                          <m:t>)</m:t>
                        </m:r>
                      </m:e>
                    </m:func>
                    <m:r>
                      <a:rPr lang="en-US" sz="2000" i="1">
                        <a:solidFill>
                          <a:srgbClr val="000000"/>
                        </a:solidFill>
                        <a:latin typeface="Cambria Math" panose="02040503050406030204" pitchFamily="18" charset="0"/>
                        <a:ea typeface="Cambria Math" panose="02040503050406030204" pitchFamily="18" charset="0"/>
                      </a:rPr>
                      <m:t>≈</m:t>
                    </m:r>
                    <m:func>
                      <m:funcPr>
                        <m:ctrlPr>
                          <a:rPr lang="en-US" sz="2000" i="1">
                            <a:solidFill>
                              <a:srgbClr val="000000"/>
                            </a:solidFill>
                            <a:latin typeface="Cambria Math" panose="02040503050406030204" pitchFamily="18" charset="0"/>
                            <a:ea typeface="Cambria Math" panose="02040503050406030204" pitchFamily="18" charset="0"/>
                          </a:rPr>
                        </m:ctrlPr>
                      </m:funcPr>
                      <m:fName>
                        <m:sSup>
                          <m:sSupPr>
                            <m:ctrlPr>
                              <a:rPr lang="en-US" sz="2000" i="1">
                                <a:solidFill>
                                  <a:srgbClr val="000000"/>
                                </a:solidFill>
                                <a:latin typeface="Cambria Math" panose="02040503050406030204" pitchFamily="18" charset="0"/>
                                <a:ea typeface="Cambria Math" panose="02040503050406030204" pitchFamily="18" charset="0"/>
                              </a:rPr>
                            </m:ctrlPr>
                          </m:sSupPr>
                          <m:e>
                            <m:r>
                              <m:rPr>
                                <m:sty m:val="p"/>
                              </m:rPr>
                              <a:rPr lang="en-US" sz="2000">
                                <a:solidFill>
                                  <a:srgbClr val="000000"/>
                                </a:solidFill>
                                <a:latin typeface="Cambria Math" panose="02040503050406030204" pitchFamily="18" charset="0"/>
                                <a:ea typeface="Cambria Math" panose="02040503050406030204" pitchFamily="18" charset="0"/>
                              </a:rPr>
                              <m:t>sin</m:t>
                            </m:r>
                          </m:e>
                          <m:sup>
                            <m:r>
                              <a:rPr lang="en-US" sz="2000" i="1">
                                <a:solidFill>
                                  <a:srgbClr val="000000"/>
                                </a:solidFill>
                                <a:latin typeface="Cambria Math" panose="02040503050406030204" pitchFamily="18" charset="0"/>
                                <a:ea typeface="Cambria Math" panose="02040503050406030204" pitchFamily="18" charset="0"/>
                              </a:rPr>
                              <m:t>−1</m:t>
                            </m:r>
                          </m:sup>
                        </m:sSup>
                      </m:fName>
                      <m:e>
                        <m:d>
                          <m:dPr>
                            <m:ctrlPr>
                              <a:rPr lang="en-US" sz="2000" i="1">
                                <a:solidFill>
                                  <a:srgbClr val="000000"/>
                                </a:solidFill>
                                <a:latin typeface="Cambria Math" panose="02040503050406030204" pitchFamily="18" charset="0"/>
                                <a:ea typeface="Cambria Math" panose="02040503050406030204" pitchFamily="18" charset="0"/>
                              </a:rPr>
                            </m:ctrlPr>
                          </m:dPr>
                          <m:e>
                            <m:r>
                              <a:rPr lang="en-US" sz="2000" i="1">
                                <a:solidFill>
                                  <a:srgbClr val="000000"/>
                                </a:solidFill>
                                <a:latin typeface="Cambria Math" panose="02040503050406030204" pitchFamily="18" charset="0"/>
                                <a:ea typeface="Cambria Math" panose="02040503050406030204" pitchFamily="18" charset="0"/>
                              </a:rPr>
                              <m:t>±0.3</m:t>
                            </m:r>
                            <m:r>
                              <a:rPr lang="en-US" sz="2000" b="0" i="1" smtClean="0">
                                <a:solidFill>
                                  <a:srgbClr val="000000"/>
                                </a:solidFill>
                                <a:latin typeface="Cambria Math" panose="02040503050406030204" pitchFamily="18" charset="0"/>
                                <a:ea typeface="Cambria Math" panose="02040503050406030204" pitchFamily="18" charset="0"/>
                              </a:rPr>
                              <m:t>78</m:t>
                            </m:r>
                          </m:e>
                        </m:d>
                        <m:r>
                          <a:rPr lang="en-US" sz="2000" i="1">
                            <a:solidFill>
                              <a:srgbClr val="000000"/>
                            </a:solidFill>
                            <a:latin typeface="Cambria Math" panose="02040503050406030204" pitchFamily="18" charset="0"/>
                            <a:ea typeface="Cambria Math" panose="02040503050406030204" pitchFamily="18" charset="0"/>
                          </a:rPr>
                          <m:t>≈±2</m:t>
                        </m:r>
                        <m:r>
                          <a:rPr lang="en-US" sz="2000" b="0" i="1" smtClean="0">
                            <a:solidFill>
                              <a:srgbClr val="000000"/>
                            </a:solidFill>
                            <a:latin typeface="Cambria Math" panose="02040503050406030204" pitchFamily="18" charset="0"/>
                            <a:ea typeface="Cambria Math" panose="02040503050406030204" pitchFamily="18" charset="0"/>
                          </a:rPr>
                          <m:t>2</m:t>
                        </m:r>
                        <m:r>
                          <a:rPr lang="en-US" sz="2000" i="1">
                            <a:solidFill>
                              <a:srgbClr val="000000"/>
                            </a:solidFill>
                            <a:latin typeface="Cambria Math" panose="02040503050406030204" pitchFamily="18" charset="0"/>
                            <a:ea typeface="Cambria Math" panose="02040503050406030204" pitchFamily="18" charset="0"/>
                          </a:rPr>
                          <m:t>.</m:t>
                        </m:r>
                        <m:r>
                          <a:rPr lang="en-US" sz="2000" b="0" i="1" smtClean="0">
                            <a:solidFill>
                              <a:srgbClr val="000000"/>
                            </a:solidFill>
                            <a:latin typeface="Cambria Math" panose="02040503050406030204" pitchFamily="18" charset="0"/>
                            <a:ea typeface="Cambria Math" panose="02040503050406030204" pitchFamily="18" charset="0"/>
                          </a:rPr>
                          <m:t>208</m:t>
                        </m:r>
                        <m:r>
                          <a:rPr lang="en-US" sz="2000" i="1" baseline="30000">
                            <a:solidFill>
                              <a:srgbClr val="000000"/>
                            </a:solidFill>
                            <a:latin typeface="Cambria Math" panose="02040503050406030204" pitchFamily="18" charset="0"/>
                            <a:ea typeface="Cambria Math" panose="02040503050406030204" pitchFamily="18" charset="0"/>
                          </a:rPr>
                          <m:t>0</m:t>
                        </m:r>
                      </m:e>
                    </m:func>
                  </m:oMath>
                </a14:m>
                <a:endParaRPr lang="en-US" sz="2000" i="0">
                  <a:solidFill>
                    <a:srgbClr val="000000"/>
                  </a:solidFill>
                  <a:effectLst/>
                  <a:latin typeface="TimesNewRomanPSMT"/>
                </a:endParaRPr>
              </a:p>
            </p:txBody>
          </p:sp>
        </mc:Choice>
        <mc:Fallback xmlns="">
          <p:sp>
            <p:nvSpPr>
              <p:cNvPr id="5" name="Rectangle 4"/>
              <p:cNvSpPr>
                <a:spLocks noRot="1" noChangeAspect="1" noMove="1" noResize="1" noEditPoints="1" noAdjustHandles="1" noChangeArrowheads="1" noChangeShapeType="1" noTextEdit="1"/>
              </p:cNvSpPr>
              <p:nvPr/>
            </p:nvSpPr>
            <p:spPr>
              <a:xfrm>
                <a:off x="1457969" y="1724543"/>
                <a:ext cx="9779000" cy="4684296"/>
              </a:xfrm>
              <a:prstGeom prst="rect">
                <a:avLst/>
              </a:prstGeom>
              <a:blipFill rotWithShape="0">
                <a:blip r:embed="rId3"/>
                <a:stretch>
                  <a:fillRect l="-561"/>
                </a:stretch>
              </a:blipFill>
            </p:spPr>
            <p:txBody>
              <a:bodyPr/>
              <a:lstStyle/>
              <a:p>
                <a:r>
                  <a:rPr lang="en-US">
                    <a:noFill/>
                  </a:rPr>
                  <a:t> </a:t>
                </a:r>
              </a:p>
            </p:txBody>
          </p:sp>
        </mc:Fallback>
      </mc:AlternateContent>
      <p:pic>
        <p:nvPicPr>
          <p:cNvPr id="3" name="Picture 2"/>
          <p:cNvPicPr>
            <a:picLocks noChangeAspect="1"/>
          </p:cNvPicPr>
          <p:nvPr/>
        </p:nvPicPr>
        <p:blipFill>
          <a:blip r:embed="rId4"/>
          <a:stretch>
            <a:fillRect/>
          </a:stretch>
        </p:blipFill>
        <p:spPr>
          <a:xfrm>
            <a:off x="3954462" y="2398712"/>
            <a:ext cx="4562475" cy="1400175"/>
          </a:xfrm>
          <a:prstGeom prst="rect">
            <a:avLst/>
          </a:prstGeom>
        </p:spPr>
      </p:pic>
    </p:spTree>
    <p:extLst>
      <p:ext uri="{BB962C8B-B14F-4D97-AF65-F5344CB8AC3E}">
        <p14:creationId xmlns:p14="http://schemas.microsoft.com/office/powerpoint/2010/main" val="2229533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4162" y="373318"/>
            <a:ext cx="3605474"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5.1. KHÁI NIỆM CHUNG</a:t>
            </a:r>
          </a:p>
        </p:txBody>
      </p:sp>
      <p:sp>
        <p:nvSpPr>
          <p:cNvPr id="3" name="Rectangle 2"/>
          <p:cNvSpPr/>
          <p:nvPr/>
        </p:nvSpPr>
        <p:spPr>
          <a:xfrm>
            <a:off x="1651000" y="1479519"/>
            <a:ext cx="9779000" cy="3266985"/>
          </a:xfrm>
          <a:prstGeom prst="rect">
            <a:avLst/>
          </a:prstGeom>
        </p:spPr>
        <p:txBody>
          <a:bodyPr wrap="square">
            <a:spAutoFit/>
          </a:bodyPr>
          <a:lstStyle/>
          <a:p>
            <a:pPr marL="342900" indent="-342900" algn="just">
              <a:lnSpc>
                <a:spcPct val="150000"/>
              </a:lnSpc>
              <a:buFont typeface="Wingdings" panose="05000000000000000000" pitchFamily="2" charset="2"/>
              <a:buChar char="q"/>
            </a:pPr>
            <a:r>
              <a:rPr lang="vi-VN" sz="2000">
                <a:latin typeface="Arial" panose="020B0604020202020204" pitchFamily="34" charset="0"/>
                <a:cs typeface="Arial" panose="020B0604020202020204" pitchFamily="34" charset="0"/>
              </a:rPr>
              <a:t>Đồ họa 3 chiều (3D computer graphics) bao gồm việc bổ xung kích thước về chiều sâu của</a:t>
            </a:r>
            <a:r>
              <a:rPr lang="en-US" sz="2000">
                <a:latin typeface="Arial" panose="020B0604020202020204" pitchFamily="34" charset="0"/>
                <a:cs typeface="Arial" panose="020B0604020202020204" pitchFamily="34" charset="0"/>
              </a:rPr>
              <a:t> </a:t>
            </a:r>
            <a:r>
              <a:rPr lang="vi-VN" sz="2000">
                <a:latin typeface="Arial" panose="020B0604020202020204" pitchFamily="34" charset="0"/>
                <a:cs typeface="Arial" panose="020B0604020202020204" pitchFamily="34" charset="0"/>
              </a:rPr>
              <a:t>đối tượng, cho phép ta biểu diễn chúng trong thế giới thực một cách chính xác và sinh động hơn.</a:t>
            </a:r>
            <a:endParaRPr lang="en-US" sz="2000">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q"/>
            </a:pPr>
            <a:r>
              <a:rPr lang="vi-VN" sz="2000">
                <a:latin typeface="Arial" panose="020B0604020202020204" pitchFamily="34" charset="0"/>
                <a:cs typeface="Arial" panose="020B0604020202020204" pitchFamily="34" charset="0"/>
              </a:rPr>
              <a:t>Tuy nhiên các thiết bị truy xuất hiện tại đều là 2 chiều, </a:t>
            </a:r>
            <a:r>
              <a:rPr lang="en-US" sz="2000">
                <a:latin typeface="Arial" panose="020B0604020202020204" pitchFamily="34" charset="0"/>
                <a:cs typeface="Arial" panose="020B0604020202020204" pitchFamily="34" charset="0"/>
              </a:rPr>
              <a:t>d</a:t>
            </a:r>
            <a:r>
              <a:rPr lang="vi-VN" sz="2000">
                <a:latin typeface="Arial" panose="020B0604020202020204" pitchFamily="34" charset="0"/>
                <a:cs typeface="Arial" panose="020B0604020202020204" pitchFamily="34" charset="0"/>
              </a:rPr>
              <a:t>o vậy việc biểu diễn được thực thi</a:t>
            </a:r>
            <a:r>
              <a:rPr lang="en-US" sz="2000">
                <a:latin typeface="Arial" panose="020B0604020202020204" pitchFamily="34" charset="0"/>
                <a:cs typeface="Arial" panose="020B0604020202020204" pitchFamily="34" charset="0"/>
              </a:rPr>
              <a:t> </a:t>
            </a:r>
            <a:r>
              <a:rPr lang="vi-VN" sz="2000">
                <a:latin typeface="Arial" panose="020B0604020202020204" pitchFamily="34" charset="0"/>
                <a:cs typeface="Arial" panose="020B0604020202020204" pitchFamily="34" charset="0"/>
              </a:rPr>
              <a:t>thông qua phép tô </a:t>
            </a:r>
            <a:r>
              <a:rPr lang="en-US" sz="2000">
                <a:latin typeface="Arial" panose="020B0604020202020204" pitchFamily="34" charset="0"/>
                <a:cs typeface="Arial" panose="020B0604020202020204" pitchFamily="34" charset="0"/>
              </a:rPr>
              <a:t>tr</a:t>
            </a:r>
            <a:r>
              <a:rPr lang="vi-VN" sz="2000">
                <a:latin typeface="Arial" panose="020B0604020202020204" pitchFamily="34" charset="0"/>
                <a:cs typeface="Arial" panose="020B0604020202020204" pitchFamily="34" charset="0"/>
              </a:rPr>
              <a:t>át (render) để gây ảo giác (illusion) về độ sâu</a:t>
            </a:r>
            <a:endParaRPr lang="en-US" sz="2000">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q"/>
            </a:pPr>
            <a:r>
              <a:rPr lang="vi-VN" sz="2000">
                <a:latin typeface="Arial" panose="020B0604020202020204" pitchFamily="34" charset="0"/>
                <a:cs typeface="Arial" panose="020B0604020202020204" pitchFamily="34" charset="0"/>
              </a:rPr>
              <a:t>Đồ hoạ 3D là việc chyển thế giới tự nhiên dưới dạng các mô hình biểu diễn trên các thiết bị</a:t>
            </a:r>
            <a:r>
              <a:rPr lang="en-US" sz="2000">
                <a:latin typeface="Arial" panose="020B0604020202020204" pitchFamily="34" charset="0"/>
                <a:cs typeface="Arial" panose="020B0604020202020204" pitchFamily="34" charset="0"/>
              </a:rPr>
              <a:t> </a:t>
            </a:r>
            <a:r>
              <a:rPr lang="vi-VN" sz="2000">
                <a:latin typeface="Arial" panose="020B0604020202020204" pitchFamily="34" charset="0"/>
                <a:cs typeface="Arial" panose="020B0604020202020204" pitchFamily="34" charset="0"/>
              </a:rPr>
              <a:t>hiển thị thông qua kỹ thuật tô </a:t>
            </a:r>
            <a:r>
              <a:rPr lang="en-US" sz="2000">
                <a:latin typeface="Arial" panose="020B0604020202020204" pitchFamily="34" charset="0"/>
                <a:cs typeface="Arial" panose="020B0604020202020204" pitchFamily="34" charset="0"/>
              </a:rPr>
              <a:t>tr</a:t>
            </a:r>
            <a:r>
              <a:rPr lang="vi-VN" sz="2000">
                <a:latin typeface="Arial" panose="020B0604020202020204" pitchFamily="34" charset="0"/>
                <a:cs typeface="Arial" panose="020B0604020202020204" pitchFamily="34" charset="0"/>
              </a:rPr>
              <a:t>át (rendering).</a:t>
            </a:r>
            <a:endParaRPr lang="en-US" sz="2000">
              <a:latin typeface="Arial" panose="020B0604020202020204" pitchFamily="34" charset="0"/>
              <a:cs typeface="Arial" panose="020B0604020202020204" pitchFamily="34" charset="0"/>
            </a:endParaRPr>
          </a:p>
        </p:txBody>
      </p:sp>
      <p:sp>
        <p:nvSpPr>
          <p:cNvPr id="6" name="Rectangle 5"/>
          <p:cNvSpPr/>
          <p:nvPr/>
        </p:nvSpPr>
        <p:spPr>
          <a:xfrm>
            <a:off x="1651000" y="931035"/>
            <a:ext cx="9779000" cy="452432"/>
          </a:xfrm>
          <a:prstGeom prst="rect">
            <a:avLst/>
          </a:prstGeom>
        </p:spPr>
        <p:txBody>
          <a:bodyPr wrap="square">
            <a:spAutoFit/>
          </a:bodyPr>
          <a:lstStyle/>
          <a:p>
            <a:pPr algn="just">
              <a:lnSpc>
                <a:spcPct val="130000"/>
              </a:lnSpc>
            </a:pPr>
            <a:r>
              <a:rPr lang="en-US" b="1" i="0">
                <a:solidFill>
                  <a:srgbClr val="000000"/>
                </a:solidFill>
                <a:effectLst/>
                <a:latin typeface="Arial" panose="020B0604020202020204" pitchFamily="34" charset="0"/>
                <a:cs typeface="Arial" panose="020B0604020202020204" pitchFamily="34" charset="0"/>
              </a:rPr>
              <a:t>5.1.1. Nguyên lý về 3D (three-Dimension)</a:t>
            </a:r>
          </a:p>
        </p:txBody>
      </p:sp>
    </p:spTree>
    <p:extLst>
      <p:ext uri="{BB962C8B-B14F-4D97-AF65-F5344CB8AC3E}">
        <p14:creationId xmlns:p14="http://schemas.microsoft.com/office/powerpoint/2010/main" val="3248305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752" y="373318"/>
            <a:ext cx="7870295"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 (Parallel Projections )</a:t>
            </a:r>
            <a:endParaRPr lang="en-US" sz="2400" b="1">
              <a:latin typeface="Arial" panose="020B0604020202020204" pitchFamily="34" charset="0"/>
              <a:cs typeface="Arial" panose="020B0604020202020204" pitchFamily="34" charset="0"/>
            </a:endParaRPr>
          </a:p>
        </p:txBody>
      </p:sp>
      <p:sp>
        <p:nvSpPr>
          <p:cNvPr id="4" name="Rectangle 3"/>
          <p:cNvSpPr/>
          <p:nvPr/>
        </p:nvSpPr>
        <p:spPr>
          <a:xfrm>
            <a:off x="1511300" y="926547"/>
            <a:ext cx="9672338" cy="452432"/>
          </a:xfrm>
          <a:prstGeom prst="rect">
            <a:avLst/>
          </a:prstGeom>
        </p:spPr>
        <p:txBody>
          <a:bodyPr wrap="square">
            <a:spAutoFit/>
          </a:bodyPr>
          <a:lstStyle/>
          <a:p>
            <a:pPr>
              <a:lnSpc>
                <a:spcPct val="130000"/>
              </a:lnSpc>
            </a:pPr>
            <a:r>
              <a:rPr lang="en-US" b="1" i="0">
                <a:solidFill>
                  <a:srgbClr val="000000"/>
                </a:solidFill>
                <a:effectLst/>
                <a:latin typeface="Arial" panose="020B0604020202020204" pitchFamily="34" charset="0"/>
                <a:cs typeface="Arial" panose="020B0604020202020204" pitchFamily="34" charset="0"/>
              </a:rPr>
              <a:t>5.3.2.2. </a:t>
            </a:r>
            <a:r>
              <a:rPr lang="en-US" b="1" i="1">
                <a:solidFill>
                  <a:srgbClr val="000000"/>
                </a:solidFill>
                <a:effectLst/>
                <a:latin typeface="TimesNewRomanPS-BoldItalicMT"/>
              </a:rPr>
              <a:t>Phép chiếu </a:t>
            </a:r>
            <a:r>
              <a:rPr lang="en-US" b="1" i="1"/>
              <a:t>Isometric</a:t>
            </a:r>
            <a:endParaRPr lang="en-US" b="1" i="0">
              <a:solidFill>
                <a:srgbClr val="000000"/>
              </a:solidFill>
              <a:effectLst/>
              <a:latin typeface="TimesNewRomanPS-BoldMT"/>
            </a:endParaRPr>
          </a:p>
        </p:txBody>
      </p:sp>
      <mc:AlternateContent xmlns:mc="http://schemas.openxmlformats.org/markup-compatibility/2006" xmlns:a14="http://schemas.microsoft.com/office/drawing/2010/main">
        <mc:Choice Requires="a14">
          <p:sp>
            <p:nvSpPr>
              <p:cNvPr id="5" name="Rectangle 4"/>
              <p:cNvSpPr/>
              <p:nvPr/>
            </p:nvSpPr>
            <p:spPr>
              <a:xfrm>
                <a:off x="1457969" y="1378979"/>
                <a:ext cx="9779000" cy="5381666"/>
              </a:xfrm>
              <a:prstGeom prst="rect">
                <a:avLst/>
              </a:prstGeom>
            </p:spPr>
            <p:txBody>
              <a:bodyPr wrap="square">
                <a:spAutoFit/>
              </a:bodyPr>
              <a:lstStyle/>
              <a:p>
                <a:pPr marL="342900" indent="-342900">
                  <a:lnSpc>
                    <a:spcPct val="150000"/>
                  </a:lnSpc>
                  <a:buFont typeface="Wingdings" panose="05000000000000000000" pitchFamily="2" charset="2"/>
                  <a:buChar char="q"/>
                </a:pPr>
                <a:r>
                  <a:rPr lang="vi-VN" sz="2000">
                    <a:solidFill>
                      <a:srgbClr val="000000"/>
                    </a:solidFill>
                    <a:latin typeface="TimesNewRomanPSMT"/>
                  </a:rPr>
                  <a:t>Là phép chiếu trục lượng mà ở đó hệ số co cạnh trên 3 trục là bằng nhau.</a:t>
                </a:r>
                <a:endParaRPr lang="en-US" sz="2000">
                  <a:solidFill>
                    <a:srgbClr val="000000"/>
                  </a:solidFill>
                  <a:latin typeface="TimesNewRomanPSMT"/>
                </a:endParaRPr>
              </a:p>
              <a:p>
                <a:pPr marL="342900" indent="-342900">
                  <a:lnSpc>
                    <a:spcPct val="150000"/>
                  </a:lnSpc>
                  <a:buFont typeface="Wingdings" panose="05000000000000000000" pitchFamily="2" charset="2"/>
                  <a:buChar char="q"/>
                </a:pPr>
                <a:r>
                  <a:rPr lang="vi-VN" sz="2000">
                    <a:solidFill>
                      <a:srgbClr val="000000"/>
                    </a:solidFill>
                    <a:latin typeface="TimesNewRomanPSMT"/>
                  </a:rPr>
                  <a:t>Góc quay tương ứng là 35.2</a:t>
                </a:r>
                <a:r>
                  <a:rPr lang="en-US" sz="2000">
                    <a:solidFill>
                      <a:srgbClr val="000000"/>
                    </a:solidFill>
                    <a:latin typeface="TimesNewRomanPSMT"/>
                  </a:rPr>
                  <a:t>6</a:t>
                </a:r>
                <a:r>
                  <a:rPr lang="en-US" sz="2000" baseline="30000">
                    <a:solidFill>
                      <a:srgbClr val="000000"/>
                    </a:solidFill>
                    <a:latin typeface="TimesNewRomanPSMT"/>
                  </a:rPr>
                  <a:t>0</a:t>
                </a:r>
                <a:r>
                  <a:rPr lang="en-US" sz="1100">
                    <a:solidFill>
                      <a:srgbClr val="000000"/>
                    </a:solidFill>
                    <a:latin typeface="TimesNewRomanPSMT"/>
                  </a:rPr>
                  <a:t> </a:t>
                </a:r>
                <a:r>
                  <a:rPr lang="vi-VN" sz="2000">
                    <a:solidFill>
                      <a:srgbClr val="000000"/>
                    </a:solidFill>
                    <a:latin typeface="TimesNewRomanPSMT"/>
                  </a:rPr>
                  <a:t>và 4</a:t>
                </a:r>
                <a:r>
                  <a:rPr lang="en-US" sz="2000">
                    <a:solidFill>
                      <a:srgbClr val="000000"/>
                    </a:solidFill>
                    <a:latin typeface="TimesNewRomanPSMT"/>
                  </a:rPr>
                  <a:t>5</a:t>
                </a:r>
                <a:r>
                  <a:rPr lang="en-US" sz="2000" baseline="30000">
                    <a:solidFill>
                      <a:srgbClr val="000000"/>
                    </a:solidFill>
                    <a:latin typeface="TimesNewRomanPSMT"/>
                  </a:rPr>
                  <a:t>0</a:t>
                </a:r>
                <a:r>
                  <a:rPr lang="vi-VN" sz="1100">
                    <a:solidFill>
                      <a:srgbClr val="000000"/>
                    </a:solidFill>
                    <a:latin typeface="TimesNewRomanPSMT"/>
                  </a:rPr>
                  <a:t> </a:t>
                </a:r>
                <a:r>
                  <a:rPr lang="en-US" sz="1100">
                    <a:solidFill>
                      <a:srgbClr val="000000"/>
                    </a:solidFill>
                    <a:latin typeface="TimesNewRomanPSMT"/>
                  </a:rPr>
                  <a:t> </a:t>
                </a:r>
              </a:p>
              <a:p>
                <a:pPr marL="342900" indent="-342900">
                  <a:lnSpc>
                    <a:spcPct val="150000"/>
                  </a:lnSpc>
                  <a:buFont typeface="Wingdings" panose="05000000000000000000" pitchFamily="2" charset="2"/>
                  <a:buChar char="q"/>
                </a:pPr>
                <a:r>
                  <a:rPr lang="vi-VN" sz="2000">
                    <a:solidFill>
                      <a:srgbClr val="000000"/>
                    </a:solidFill>
                    <a:latin typeface="TimesNewRomanPSMT"/>
                  </a:rPr>
                  <a:t>Được ứng dụng nhiều trong việc xây dựng các góc quan sát chuẩn cho đối tượng trong các</a:t>
                </a:r>
                <a:r>
                  <a:rPr lang="en-US" sz="2000">
                    <a:solidFill>
                      <a:srgbClr val="000000"/>
                    </a:solidFill>
                    <a:latin typeface="TimesNewRomanPSMT"/>
                  </a:rPr>
                  <a:t> </a:t>
                </a:r>
                <a:r>
                  <a:rPr lang="vi-VN" sz="2000">
                    <a:solidFill>
                      <a:srgbClr val="000000"/>
                    </a:solidFill>
                    <a:latin typeface="TimesNewRomanPSMT"/>
                  </a:rPr>
                  <a:t>hệ soạn thảo đồ hoạ.</a:t>
                </a:r>
                <a:endParaRPr lang="en-US" sz="2000">
                  <a:solidFill>
                    <a:srgbClr val="000000"/>
                  </a:solidFill>
                  <a:latin typeface="TimesNewRomanPSMT"/>
                </a:endParaRPr>
              </a:p>
              <a:p>
                <a:pPr marL="342900" indent="-342900">
                  <a:lnSpc>
                    <a:spcPct val="150000"/>
                  </a:lnSpc>
                  <a:buFont typeface="Wingdings" panose="05000000000000000000" pitchFamily="2" charset="2"/>
                  <a:buChar char="q"/>
                </a:pPr>
                <a14:m>
                  <m:oMath xmlns:m="http://schemas.openxmlformats.org/officeDocument/2006/math">
                    <m:func>
                      <m:funcPr>
                        <m:ctrlPr>
                          <a:rPr lang="en-US" sz="2000" i="1" smtClean="0">
                            <a:solidFill>
                              <a:srgbClr val="000000"/>
                            </a:solidFill>
                            <a:effectLst/>
                            <a:latin typeface="Cambria Math" panose="02040503050406030204" pitchFamily="18" charset="0"/>
                          </a:rPr>
                        </m:ctrlPr>
                      </m:funcPr>
                      <m:fName>
                        <m:sSup>
                          <m:sSupPr>
                            <m:ctrlPr>
                              <a:rPr lang="en-US" sz="2000" i="1" smtClean="0">
                                <a:solidFill>
                                  <a:srgbClr val="000000"/>
                                </a:solidFill>
                                <a:effectLst/>
                                <a:latin typeface="Cambria Math" panose="02040503050406030204" pitchFamily="18" charset="0"/>
                              </a:rPr>
                            </m:ctrlPr>
                          </m:sSupPr>
                          <m:e>
                            <m:r>
                              <m:rPr>
                                <m:sty m:val="p"/>
                              </m:rPr>
                              <a:rPr lang="en-US" sz="2000" i="0" smtClean="0">
                                <a:solidFill>
                                  <a:srgbClr val="000000"/>
                                </a:solidFill>
                                <a:effectLst/>
                                <a:latin typeface="Cambria Math" panose="02040503050406030204" pitchFamily="18" charset="0"/>
                              </a:rPr>
                              <m:t>sin</m:t>
                            </m:r>
                          </m:e>
                          <m:sup>
                            <m:r>
                              <a:rPr lang="en-US" sz="2000" b="0" i="1" smtClean="0">
                                <a:solidFill>
                                  <a:srgbClr val="000000"/>
                                </a:solidFill>
                                <a:effectLst/>
                                <a:latin typeface="Cambria Math" panose="02040503050406030204" pitchFamily="18" charset="0"/>
                              </a:rPr>
                              <m:t>2</m:t>
                            </m:r>
                          </m:sup>
                        </m:sSup>
                      </m:fName>
                      <m:e>
                        <m:r>
                          <a:rPr lang="en-US" sz="2000" i="1" smtClean="0">
                            <a:solidFill>
                              <a:srgbClr val="000000"/>
                            </a:solidFill>
                            <a:effectLst/>
                            <a:latin typeface="Cambria Math" panose="02040503050406030204" pitchFamily="18" charset="0"/>
                            <a:ea typeface="Cambria Math" panose="02040503050406030204" pitchFamily="18" charset="0"/>
                          </a:rPr>
                          <m:t>∅</m:t>
                        </m:r>
                        <m:r>
                          <a:rPr lang="en-US" sz="2000" b="0" i="1" smtClean="0">
                            <a:solidFill>
                              <a:srgbClr val="000000"/>
                            </a:solidFill>
                            <a:effectLst/>
                            <a:latin typeface="Cambria Math" panose="02040503050406030204" pitchFamily="18" charset="0"/>
                            <a:ea typeface="Cambria Math" panose="02040503050406030204" pitchFamily="18" charset="0"/>
                          </a:rPr>
                          <m:t>=</m:t>
                        </m:r>
                        <m:f>
                          <m:fPr>
                            <m:ctrlPr>
                              <a:rPr lang="en-US" sz="2000" b="0" i="1" smtClean="0">
                                <a:solidFill>
                                  <a:srgbClr val="000000"/>
                                </a:solidFill>
                                <a:effectLst/>
                                <a:latin typeface="Cambria Math" panose="02040503050406030204" pitchFamily="18" charset="0"/>
                                <a:ea typeface="Cambria Math" panose="02040503050406030204" pitchFamily="18" charset="0"/>
                              </a:rPr>
                            </m:ctrlPr>
                          </m:fPr>
                          <m:num>
                            <m:r>
                              <a:rPr lang="en-US" sz="2000" b="0" i="1" smtClean="0">
                                <a:solidFill>
                                  <a:srgbClr val="000000"/>
                                </a:solidFill>
                                <a:effectLst/>
                                <a:latin typeface="Cambria Math" panose="02040503050406030204" pitchFamily="18" charset="0"/>
                                <a:ea typeface="Cambria Math" panose="02040503050406030204" pitchFamily="18" charset="0"/>
                              </a:rPr>
                              <m:t>1−2</m:t>
                            </m:r>
                            <m:func>
                              <m:funcPr>
                                <m:ctrlPr>
                                  <a:rPr lang="en-US" sz="2000" b="0" i="1" smtClean="0">
                                    <a:solidFill>
                                      <a:srgbClr val="000000"/>
                                    </a:solidFill>
                                    <a:effectLst/>
                                    <a:latin typeface="Cambria Math" panose="02040503050406030204" pitchFamily="18" charset="0"/>
                                    <a:ea typeface="Cambria Math" panose="02040503050406030204" pitchFamily="18" charset="0"/>
                                  </a:rPr>
                                </m:ctrlPr>
                              </m:funcPr>
                              <m:fName>
                                <m:sSup>
                                  <m:sSupPr>
                                    <m:ctrlPr>
                                      <a:rPr lang="en-US" sz="2000" b="0" i="1" smtClean="0">
                                        <a:solidFill>
                                          <a:srgbClr val="000000"/>
                                        </a:solidFill>
                                        <a:effectLst/>
                                        <a:latin typeface="Cambria Math" panose="02040503050406030204" pitchFamily="18" charset="0"/>
                                        <a:ea typeface="Cambria Math" panose="02040503050406030204" pitchFamily="18" charset="0"/>
                                      </a:rPr>
                                    </m:ctrlPr>
                                  </m:sSupPr>
                                  <m:e>
                                    <m:r>
                                      <m:rPr>
                                        <m:sty m:val="p"/>
                                      </m:rPr>
                                      <a:rPr lang="en-US" sz="2000" b="0" i="0" smtClean="0">
                                        <a:solidFill>
                                          <a:srgbClr val="000000"/>
                                        </a:solidFill>
                                        <a:effectLst/>
                                        <a:latin typeface="Cambria Math" panose="02040503050406030204" pitchFamily="18" charset="0"/>
                                        <a:ea typeface="Cambria Math" panose="02040503050406030204" pitchFamily="18" charset="0"/>
                                      </a:rPr>
                                      <m:t>sin</m:t>
                                    </m:r>
                                  </m:e>
                                  <m:sup>
                                    <m:r>
                                      <a:rPr lang="en-US" sz="2000" b="0" i="1" smtClean="0">
                                        <a:solidFill>
                                          <a:srgbClr val="000000"/>
                                        </a:solidFill>
                                        <a:effectLst/>
                                        <a:latin typeface="Cambria Math" panose="02040503050406030204" pitchFamily="18" charset="0"/>
                                        <a:ea typeface="Cambria Math" panose="02040503050406030204" pitchFamily="18" charset="0"/>
                                      </a:rPr>
                                      <m:t>2</m:t>
                                    </m:r>
                                  </m:sup>
                                </m:sSup>
                              </m:fName>
                              <m:e>
                                <m:r>
                                  <a:rPr lang="en-US" sz="2000" b="0" i="1" smtClean="0">
                                    <a:solidFill>
                                      <a:srgbClr val="000000"/>
                                    </a:solidFill>
                                    <a:effectLst/>
                                    <a:latin typeface="Cambria Math" panose="02040503050406030204" pitchFamily="18" charset="0"/>
                                    <a:ea typeface="Cambria Math" panose="02040503050406030204" pitchFamily="18" charset="0"/>
                                  </a:rPr>
                                  <m:t>𝜑</m:t>
                                </m:r>
                              </m:e>
                            </m:func>
                          </m:num>
                          <m:den>
                            <m:r>
                              <a:rPr lang="en-US" sz="2000" b="0" i="1" smtClean="0">
                                <a:solidFill>
                                  <a:srgbClr val="000000"/>
                                </a:solidFill>
                                <a:effectLst/>
                                <a:latin typeface="Cambria Math" panose="02040503050406030204" pitchFamily="18" charset="0"/>
                                <a:ea typeface="Cambria Math" panose="02040503050406030204" pitchFamily="18" charset="0"/>
                              </a:rPr>
                              <m:t>1−</m:t>
                            </m:r>
                            <m:func>
                              <m:funcPr>
                                <m:ctrlPr>
                                  <a:rPr lang="en-US" sz="2000" b="0" i="1" smtClean="0">
                                    <a:solidFill>
                                      <a:srgbClr val="000000"/>
                                    </a:solidFill>
                                    <a:effectLst/>
                                    <a:latin typeface="Cambria Math" panose="02040503050406030204" pitchFamily="18" charset="0"/>
                                    <a:ea typeface="Cambria Math" panose="02040503050406030204" pitchFamily="18" charset="0"/>
                                  </a:rPr>
                                </m:ctrlPr>
                              </m:funcPr>
                              <m:fName>
                                <m:sSup>
                                  <m:sSupPr>
                                    <m:ctrlPr>
                                      <a:rPr lang="en-US" sz="2000" b="0" i="1" smtClean="0">
                                        <a:solidFill>
                                          <a:srgbClr val="000000"/>
                                        </a:solidFill>
                                        <a:effectLst/>
                                        <a:latin typeface="Cambria Math" panose="02040503050406030204" pitchFamily="18" charset="0"/>
                                        <a:ea typeface="Cambria Math" panose="02040503050406030204" pitchFamily="18" charset="0"/>
                                      </a:rPr>
                                    </m:ctrlPr>
                                  </m:sSupPr>
                                  <m:e>
                                    <m:r>
                                      <m:rPr>
                                        <m:sty m:val="p"/>
                                      </m:rPr>
                                      <a:rPr lang="en-US" sz="2000" b="0" i="0" smtClean="0">
                                        <a:solidFill>
                                          <a:srgbClr val="000000"/>
                                        </a:solidFill>
                                        <a:effectLst/>
                                        <a:latin typeface="Cambria Math" panose="02040503050406030204" pitchFamily="18" charset="0"/>
                                        <a:ea typeface="Cambria Math" panose="02040503050406030204" pitchFamily="18" charset="0"/>
                                      </a:rPr>
                                      <m:t>sin</m:t>
                                    </m:r>
                                  </m:e>
                                  <m:sup>
                                    <m:r>
                                      <a:rPr lang="en-US" sz="2000" b="0" i="1" smtClean="0">
                                        <a:solidFill>
                                          <a:srgbClr val="000000"/>
                                        </a:solidFill>
                                        <a:effectLst/>
                                        <a:latin typeface="Cambria Math" panose="02040503050406030204" pitchFamily="18" charset="0"/>
                                        <a:ea typeface="Cambria Math" panose="02040503050406030204" pitchFamily="18" charset="0"/>
                                      </a:rPr>
                                      <m:t>2</m:t>
                                    </m:r>
                                  </m:sup>
                                </m:sSup>
                              </m:fName>
                              <m:e>
                                <m:r>
                                  <a:rPr lang="en-US" sz="2000" b="0" i="1" smtClean="0">
                                    <a:solidFill>
                                      <a:srgbClr val="000000"/>
                                    </a:solidFill>
                                    <a:effectLst/>
                                    <a:latin typeface="Cambria Math" panose="02040503050406030204" pitchFamily="18" charset="0"/>
                                    <a:ea typeface="Cambria Math" panose="02040503050406030204" pitchFamily="18" charset="0"/>
                                  </a:rPr>
                                  <m:t>𝜑</m:t>
                                </m:r>
                              </m:e>
                            </m:func>
                          </m:den>
                        </m:f>
                        <m:r>
                          <a:rPr lang="en-US" sz="2000" b="0" i="1" smtClean="0">
                            <a:solidFill>
                              <a:srgbClr val="000000"/>
                            </a:solidFill>
                            <a:effectLst/>
                            <a:latin typeface="Cambria Math" panose="02040503050406030204" pitchFamily="18" charset="0"/>
                            <a:ea typeface="Cambria Math" panose="02040503050406030204" pitchFamily="18" charset="0"/>
                          </a:rPr>
                          <m:t>= </m:t>
                        </m:r>
                        <m:f>
                          <m:fPr>
                            <m:ctrlPr>
                              <a:rPr lang="en-US" sz="2000" b="0" i="1" smtClean="0">
                                <a:solidFill>
                                  <a:srgbClr val="000000"/>
                                </a:solidFill>
                                <a:effectLst/>
                                <a:latin typeface="Cambria Math" panose="02040503050406030204" pitchFamily="18" charset="0"/>
                                <a:ea typeface="Cambria Math" panose="02040503050406030204" pitchFamily="18" charset="0"/>
                              </a:rPr>
                            </m:ctrlPr>
                          </m:fPr>
                          <m:num>
                            <m:func>
                              <m:funcPr>
                                <m:ctrlPr>
                                  <a:rPr lang="en-US" sz="2000" i="1">
                                    <a:solidFill>
                                      <a:srgbClr val="000000"/>
                                    </a:solidFill>
                                    <a:latin typeface="Cambria Math" panose="02040503050406030204" pitchFamily="18" charset="0"/>
                                    <a:ea typeface="Cambria Math" panose="02040503050406030204" pitchFamily="18" charset="0"/>
                                  </a:rPr>
                                </m:ctrlPr>
                              </m:funcPr>
                              <m:fName>
                                <m:sSup>
                                  <m:sSupPr>
                                    <m:ctrlPr>
                                      <a:rPr lang="en-US" sz="2000" i="1">
                                        <a:solidFill>
                                          <a:srgbClr val="000000"/>
                                        </a:solidFill>
                                        <a:latin typeface="Cambria Math" panose="02040503050406030204" pitchFamily="18" charset="0"/>
                                        <a:ea typeface="Cambria Math" panose="02040503050406030204" pitchFamily="18" charset="0"/>
                                      </a:rPr>
                                    </m:ctrlPr>
                                  </m:sSupPr>
                                  <m:e>
                                    <m:r>
                                      <m:rPr>
                                        <m:sty m:val="p"/>
                                      </m:rPr>
                                      <a:rPr lang="en-US" sz="2000">
                                        <a:solidFill>
                                          <a:srgbClr val="000000"/>
                                        </a:solidFill>
                                        <a:latin typeface="Cambria Math" panose="02040503050406030204" pitchFamily="18" charset="0"/>
                                        <a:ea typeface="Cambria Math" panose="02040503050406030204" pitchFamily="18" charset="0"/>
                                      </a:rPr>
                                      <m:t>sin</m:t>
                                    </m:r>
                                  </m:e>
                                  <m:sup>
                                    <m:r>
                                      <a:rPr lang="en-US" sz="2000" i="1">
                                        <a:solidFill>
                                          <a:srgbClr val="000000"/>
                                        </a:solidFill>
                                        <a:latin typeface="Cambria Math" panose="02040503050406030204" pitchFamily="18" charset="0"/>
                                        <a:ea typeface="Cambria Math" panose="02040503050406030204" pitchFamily="18" charset="0"/>
                                      </a:rPr>
                                      <m:t>2</m:t>
                                    </m:r>
                                  </m:sup>
                                </m:sSup>
                              </m:fName>
                              <m:e>
                                <m:r>
                                  <a:rPr lang="en-US" sz="2000" i="1">
                                    <a:solidFill>
                                      <a:srgbClr val="000000"/>
                                    </a:solidFill>
                                    <a:latin typeface="Cambria Math" panose="02040503050406030204" pitchFamily="18" charset="0"/>
                                    <a:ea typeface="Cambria Math" panose="02040503050406030204" pitchFamily="18" charset="0"/>
                                  </a:rPr>
                                  <m:t>𝜑</m:t>
                                </m:r>
                              </m:e>
                            </m:func>
                          </m:num>
                          <m:den>
                            <m:r>
                              <a:rPr lang="en-US" sz="2000" i="1">
                                <a:solidFill>
                                  <a:srgbClr val="000000"/>
                                </a:solidFill>
                                <a:latin typeface="Cambria Math" panose="02040503050406030204" pitchFamily="18" charset="0"/>
                                <a:ea typeface="Cambria Math" panose="02040503050406030204" pitchFamily="18" charset="0"/>
                              </a:rPr>
                              <m:t>1−</m:t>
                            </m:r>
                            <m:func>
                              <m:funcPr>
                                <m:ctrlPr>
                                  <a:rPr lang="en-US" sz="2000" i="1">
                                    <a:solidFill>
                                      <a:srgbClr val="000000"/>
                                    </a:solidFill>
                                    <a:latin typeface="Cambria Math" panose="02040503050406030204" pitchFamily="18" charset="0"/>
                                    <a:ea typeface="Cambria Math" panose="02040503050406030204" pitchFamily="18" charset="0"/>
                                  </a:rPr>
                                </m:ctrlPr>
                              </m:funcPr>
                              <m:fName>
                                <m:sSup>
                                  <m:sSupPr>
                                    <m:ctrlPr>
                                      <a:rPr lang="en-US" sz="2000" i="1">
                                        <a:solidFill>
                                          <a:srgbClr val="000000"/>
                                        </a:solidFill>
                                        <a:latin typeface="Cambria Math" panose="02040503050406030204" pitchFamily="18" charset="0"/>
                                        <a:ea typeface="Cambria Math" panose="02040503050406030204" pitchFamily="18" charset="0"/>
                                      </a:rPr>
                                    </m:ctrlPr>
                                  </m:sSupPr>
                                  <m:e>
                                    <m:r>
                                      <m:rPr>
                                        <m:sty m:val="p"/>
                                      </m:rPr>
                                      <a:rPr lang="en-US" sz="2000">
                                        <a:solidFill>
                                          <a:srgbClr val="000000"/>
                                        </a:solidFill>
                                        <a:latin typeface="Cambria Math" panose="02040503050406030204" pitchFamily="18" charset="0"/>
                                        <a:ea typeface="Cambria Math" panose="02040503050406030204" pitchFamily="18" charset="0"/>
                                      </a:rPr>
                                      <m:t>sin</m:t>
                                    </m:r>
                                  </m:e>
                                  <m:sup>
                                    <m:r>
                                      <a:rPr lang="en-US" sz="2000" i="1">
                                        <a:solidFill>
                                          <a:srgbClr val="000000"/>
                                        </a:solidFill>
                                        <a:latin typeface="Cambria Math" panose="02040503050406030204" pitchFamily="18" charset="0"/>
                                        <a:ea typeface="Cambria Math" panose="02040503050406030204" pitchFamily="18" charset="0"/>
                                      </a:rPr>
                                      <m:t>2</m:t>
                                    </m:r>
                                  </m:sup>
                                </m:sSup>
                              </m:fName>
                              <m:e>
                                <m:r>
                                  <a:rPr lang="en-US" sz="2000" i="1">
                                    <a:solidFill>
                                      <a:srgbClr val="000000"/>
                                    </a:solidFill>
                                    <a:latin typeface="Cambria Math" panose="02040503050406030204" pitchFamily="18" charset="0"/>
                                    <a:ea typeface="Cambria Math" panose="02040503050406030204" pitchFamily="18" charset="0"/>
                                  </a:rPr>
                                  <m:t>𝜑</m:t>
                                </m:r>
                              </m:e>
                            </m:func>
                          </m:den>
                        </m:f>
                      </m:e>
                    </m:func>
                  </m:oMath>
                </a14:m>
                <a:endParaRPr lang="en-US" sz="2000" i="0">
                  <a:solidFill>
                    <a:srgbClr val="000000"/>
                  </a:solidFill>
                  <a:effectLst/>
                  <a:latin typeface="TimesNewRomanPSMT"/>
                </a:endParaRPr>
              </a:p>
              <a:p>
                <a:pPr marL="342900" indent="-342900">
                  <a:lnSpc>
                    <a:spcPct val="150000"/>
                  </a:lnSpc>
                  <a:buFont typeface="Wingdings" panose="05000000000000000000" pitchFamily="2" charset="2"/>
                  <a:buChar char="q"/>
                </a:pPr>
                <a14:m>
                  <m:oMath xmlns:m="http://schemas.openxmlformats.org/officeDocument/2006/math">
                    <m:func>
                      <m:funcPr>
                        <m:ctrlPr>
                          <a:rPr lang="en-US" sz="2000" i="1" smtClean="0">
                            <a:solidFill>
                              <a:srgbClr val="000000"/>
                            </a:solidFill>
                            <a:effectLst/>
                            <a:latin typeface="Cambria Math" panose="02040503050406030204" pitchFamily="18" charset="0"/>
                          </a:rPr>
                        </m:ctrlPr>
                      </m:funcPr>
                      <m:fName>
                        <m:r>
                          <m:rPr>
                            <m:sty m:val="p"/>
                          </m:rPr>
                          <a:rPr lang="en-US" sz="2000" i="0" smtClean="0">
                            <a:solidFill>
                              <a:srgbClr val="000000"/>
                            </a:solidFill>
                            <a:effectLst/>
                            <a:latin typeface="Cambria Math" panose="02040503050406030204" pitchFamily="18" charset="0"/>
                          </a:rPr>
                          <m:t>sin</m:t>
                        </m:r>
                      </m:fName>
                      <m:e>
                        <m:r>
                          <a:rPr lang="en-US" sz="2000" i="1" smtClean="0">
                            <a:solidFill>
                              <a:srgbClr val="000000"/>
                            </a:solidFill>
                            <a:effectLst/>
                            <a:latin typeface="Cambria Math" panose="02040503050406030204" pitchFamily="18" charset="0"/>
                            <a:ea typeface="Cambria Math" panose="02040503050406030204" pitchFamily="18" charset="0"/>
                          </a:rPr>
                          <m:t>𝜑</m:t>
                        </m:r>
                        <m:r>
                          <a:rPr lang="en-US" sz="2000" b="0" i="1" smtClean="0">
                            <a:solidFill>
                              <a:srgbClr val="000000"/>
                            </a:solidFill>
                            <a:effectLst/>
                            <a:latin typeface="Cambria Math" panose="02040503050406030204" pitchFamily="18" charset="0"/>
                            <a:ea typeface="Cambria Math" panose="02040503050406030204" pitchFamily="18" charset="0"/>
                          </a:rPr>
                          <m:t>=±</m:t>
                        </m:r>
                        <m:f>
                          <m:fPr>
                            <m:ctrlPr>
                              <a:rPr lang="en-US" sz="2000" b="0" i="1" smtClean="0">
                                <a:solidFill>
                                  <a:srgbClr val="000000"/>
                                </a:solidFill>
                                <a:effectLst/>
                                <a:latin typeface="Cambria Math" panose="02040503050406030204" pitchFamily="18" charset="0"/>
                                <a:ea typeface="Cambria Math" panose="02040503050406030204" pitchFamily="18" charset="0"/>
                              </a:rPr>
                            </m:ctrlPr>
                          </m:fPr>
                          <m:num>
                            <m:r>
                              <a:rPr lang="en-US" sz="2000" b="0" i="1" smtClean="0">
                                <a:solidFill>
                                  <a:srgbClr val="000000"/>
                                </a:solidFill>
                                <a:effectLst/>
                                <a:latin typeface="Cambria Math" panose="02040503050406030204" pitchFamily="18" charset="0"/>
                                <a:ea typeface="Cambria Math" panose="02040503050406030204" pitchFamily="18" charset="0"/>
                              </a:rPr>
                              <m:t>1</m:t>
                            </m:r>
                          </m:num>
                          <m:den>
                            <m:rad>
                              <m:radPr>
                                <m:degHide m:val="on"/>
                                <m:ctrlPr>
                                  <a:rPr lang="en-US" sz="2000" b="0" i="1" smtClean="0">
                                    <a:solidFill>
                                      <a:srgbClr val="000000"/>
                                    </a:solidFill>
                                    <a:effectLst/>
                                    <a:latin typeface="Cambria Math" panose="02040503050406030204" pitchFamily="18" charset="0"/>
                                    <a:ea typeface="Cambria Math" panose="02040503050406030204" pitchFamily="18" charset="0"/>
                                  </a:rPr>
                                </m:ctrlPr>
                              </m:radPr>
                              <m:deg/>
                              <m:e>
                                <m:r>
                                  <a:rPr lang="en-US" sz="2000" b="0" i="1" smtClean="0">
                                    <a:solidFill>
                                      <a:srgbClr val="000000"/>
                                    </a:solidFill>
                                    <a:effectLst/>
                                    <a:latin typeface="Cambria Math" panose="02040503050406030204" pitchFamily="18" charset="0"/>
                                    <a:ea typeface="Cambria Math" panose="02040503050406030204" pitchFamily="18" charset="0"/>
                                  </a:rPr>
                                  <m:t>3</m:t>
                                </m:r>
                              </m:e>
                            </m:rad>
                          </m:den>
                        </m:f>
                      </m:e>
                    </m:func>
                  </m:oMath>
                </a14:m>
                <a:r>
                  <a:rPr lang="en-US" sz="2000" i="0">
                    <a:solidFill>
                      <a:srgbClr val="000000"/>
                    </a:solidFill>
                    <a:effectLst/>
                    <a:latin typeface="TimesNewRomanPSMT"/>
                  </a:rPr>
                  <a:t> </a:t>
                </a:r>
                <a:r>
                  <a:rPr lang="en-US" sz="2000" i="0">
                    <a:solidFill>
                      <a:srgbClr val="000000"/>
                    </a:solidFill>
                    <a:effectLst/>
                    <a:latin typeface="TimesNewRomanPSMT"/>
                    <a:sym typeface="Wingdings" panose="05000000000000000000" pitchFamily="2" charset="2"/>
                  </a:rPr>
                  <a:t> </a:t>
                </a:r>
                <a14:m>
                  <m:oMath xmlns:m="http://schemas.openxmlformats.org/officeDocument/2006/math">
                    <m:r>
                      <a:rPr lang="en-US" sz="2000" i="1" smtClean="0">
                        <a:solidFill>
                          <a:srgbClr val="000000"/>
                        </a:solidFill>
                        <a:effectLst/>
                        <a:latin typeface="Cambria Math" panose="02040503050406030204" pitchFamily="18" charset="0"/>
                        <a:ea typeface="Cambria Math" panose="02040503050406030204" pitchFamily="18" charset="0"/>
                      </a:rPr>
                      <m:t>𝜑</m:t>
                    </m:r>
                    <m:r>
                      <a:rPr lang="en-US" sz="2000" b="0" i="1" smtClean="0">
                        <a:solidFill>
                          <a:srgbClr val="000000"/>
                        </a:solidFill>
                        <a:effectLst/>
                        <a:latin typeface="Cambria Math" panose="02040503050406030204" pitchFamily="18" charset="0"/>
                        <a:ea typeface="Cambria Math" panose="02040503050406030204" pitchFamily="18" charset="0"/>
                      </a:rPr>
                      <m:t>= ±</m:t>
                    </m:r>
                    <m:r>
                      <a:rPr lang="en-US" sz="2000" b="0" i="0" smtClean="0">
                        <a:solidFill>
                          <a:srgbClr val="000000"/>
                        </a:solidFill>
                        <a:effectLst/>
                        <a:latin typeface="Cambria Math" panose="02040503050406030204" pitchFamily="18" charset="0"/>
                        <a:ea typeface="Cambria Math" panose="02040503050406030204" pitchFamily="18" charset="0"/>
                      </a:rPr>
                      <m:t> </m:t>
                    </m:r>
                    <m:sSup>
                      <m:sSupPr>
                        <m:ctrlPr>
                          <a:rPr lang="en-US" sz="2000" b="0" i="1" smtClean="0">
                            <a:solidFill>
                              <a:srgbClr val="000000"/>
                            </a:solidFill>
                            <a:effectLst/>
                            <a:latin typeface="Cambria Math" panose="02040503050406030204" pitchFamily="18" charset="0"/>
                            <a:ea typeface="Cambria Math" panose="02040503050406030204" pitchFamily="18" charset="0"/>
                          </a:rPr>
                        </m:ctrlPr>
                      </m:sSupPr>
                      <m:e>
                        <m:r>
                          <a:rPr lang="en-US" sz="2000" b="0" i="1" smtClean="0">
                            <a:solidFill>
                              <a:srgbClr val="000000"/>
                            </a:solidFill>
                            <a:effectLst/>
                            <a:latin typeface="Cambria Math" panose="02040503050406030204" pitchFamily="18" charset="0"/>
                            <a:ea typeface="Cambria Math" panose="02040503050406030204" pitchFamily="18" charset="0"/>
                          </a:rPr>
                          <m:t>35.26</m:t>
                        </m:r>
                      </m:e>
                      <m:sup>
                        <m:r>
                          <a:rPr lang="en-US" sz="2000" b="0" i="1" smtClean="0">
                            <a:solidFill>
                              <a:srgbClr val="000000"/>
                            </a:solidFill>
                            <a:effectLst/>
                            <a:latin typeface="Cambria Math" panose="02040503050406030204" pitchFamily="18" charset="0"/>
                            <a:ea typeface="Cambria Math" panose="02040503050406030204" pitchFamily="18" charset="0"/>
                          </a:rPr>
                          <m:t>0</m:t>
                        </m:r>
                      </m:sup>
                    </m:sSup>
                  </m:oMath>
                </a14:m>
                <a:endParaRPr lang="en-US" sz="1100">
                  <a:solidFill>
                    <a:srgbClr val="000000"/>
                  </a:solidFill>
                  <a:latin typeface="TimesNewRomanPSMT"/>
                </a:endParaRPr>
              </a:p>
              <a:p>
                <a:pPr marL="342900" indent="-342900">
                  <a:lnSpc>
                    <a:spcPct val="150000"/>
                  </a:lnSpc>
                  <a:buFont typeface="Wingdings" panose="05000000000000000000" pitchFamily="2" charset="2"/>
                  <a:buChar char="q"/>
                </a:pPr>
                <a14:m>
                  <m:oMath xmlns:m="http://schemas.openxmlformats.org/officeDocument/2006/math">
                    <m:func>
                      <m:funcPr>
                        <m:ctrlPr>
                          <a:rPr lang="en-US" sz="2000" i="1">
                            <a:solidFill>
                              <a:srgbClr val="000000"/>
                            </a:solidFill>
                            <a:latin typeface="Cambria Math" panose="02040503050406030204" pitchFamily="18" charset="0"/>
                          </a:rPr>
                        </m:ctrlPr>
                      </m:funcPr>
                      <m:fName>
                        <m:sSup>
                          <m:sSupPr>
                            <m:ctrlPr>
                              <a:rPr lang="en-US" sz="2000" i="1">
                                <a:solidFill>
                                  <a:srgbClr val="000000"/>
                                </a:solidFill>
                                <a:latin typeface="Cambria Math" panose="02040503050406030204" pitchFamily="18" charset="0"/>
                              </a:rPr>
                            </m:ctrlPr>
                          </m:sSupPr>
                          <m:e>
                            <m:r>
                              <m:rPr>
                                <m:sty m:val="p"/>
                              </m:rPr>
                              <a:rPr lang="en-US" sz="2000">
                                <a:solidFill>
                                  <a:srgbClr val="000000"/>
                                </a:solidFill>
                                <a:latin typeface="Cambria Math" panose="02040503050406030204" pitchFamily="18" charset="0"/>
                              </a:rPr>
                              <m:t>sin</m:t>
                            </m:r>
                          </m:e>
                          <m:sup>
                            <m:r>
                              <a:rPr lang="en-US" sz="2000" i="1">
                                <a:solidFill>
                                  <a:srgbClr val="000000"/>
                                </a:solidFill>
                                <a:latin typeface="Cambria Math" panose="02040503050406030204" pitchFamily="18" charset="0"/>
                              </a:rPr>
                              <m:t>2</m:t>
                            </m:r>
                          </m:sup>
                        </m:sSup>
                      </m:fName>
                      <m:e>
                        <m:r>
                          <a:rPr lang="en-US" sz="2000" i="1">
                            <a:solidFill>
                              <a:srgbClr val="000000"/>
                            </a:solidFill>
                            <a:latin typeface="Cambria Math" panose="02040503050406030204" pitchFamily="18" charset="0"/>
                            <a:ea typeface="Cambria Math" panose="02040503050406030204" pitchFamily="18" charset="0"/>
                          </a:rPr>
                          <m:t>∅=</m:t>
                        </m:r>
                        <m:f>
                          <m:fPr>
                            <m:ctrlPr>
                              <a:rPr lang="en-US" sz="2000" i="1">
                                <a:solidFill>
                                  <a:srgbClr val="000000"/>
                                </a:solidFill>
                                <a:latin typeface="Cambria Math" panose="02040503050406030204" pitchFamily="18" charset="0"/>
                                <a:ea typeface="Cambria Math" panose="02040503050406030204" pitchFamily="18" charset="0"/>
                              </a:rPr>
                            </m:ctrlPr>
                          </m:fPr>
                          <m:num>
                            <m:func>
                              <m:funcPr>
                                <m:ctrlPr>
                                  <a:rPr lang="en-US" sz="2000" i="1">
                                    <a:solidFill>
                                      <a:srgbClr val="000000"/>
                                    </a:solidFill>
                                    <a:latin typeface="Cambria Math" panose="02040503050406030204" pitchFamily="18" charset="0"/>
                                    <a:ea typeface="Cambria Math" panose="02040503050406030204" pitchFamily="18" charset="0"/>
                                  </a:rPr>
                                </m:ctrlPr>
                              </m:funcPr>
                              <m:fName>
                                <m:sSup>
                                  <m:sSupPr>
                                    <m:ctrlPr>
                                      <a:rPr lang="en-US" sz="2000" i="1">
                                        <a:solidFill>
                                          <a:srgbClr val="000000"/>
                                        </a:solidFill>
                                        <a:latin typeface="Cambria Math" panose="02040503050406030204" pitchFamily="18" charset="0"/>
                                        <a:ea typeface="Cambria Math" panose="02040503050406030204" pitchFamily="18" charset="0"/>
                                      </a:rPr>
                                    </m:ctrlPr>
                                  </m:sSupPr>
                                  <m:e>
                                    <m:r>
                                      <m:rPr>
                                        <m:sty m:val="p"/>
                                      </m:rPr>
                                      <a:rPr lang="en-US" sz="2000">
                                        <a:solidFill>
                                          <a:srgbClr val="000000"/>
                                        </a:solidFill>
                                        <a:latin typeface="Cambria Math" panose="02040503050406030204" pitchFamily="18" charset="0"/>
                                        <a:ea typeface="Cambria Math" panose="02040503050406030204" pitchFamily="18" charset="0"/>
                                      </a:rPr>
                                      <m:t>sin</m:t>
                                    </m:r>
                                  </m:e>
                                  <m:sup>
                                    <m:r>
                                      <a:rPr lang="en-US" sz="2000" i="1">
                                        <a:solidFill>
                                          <a:srgbClr val="000000"/>
                                        </a:solidFill>
                                        <a:latin typeface="Cambria Math" panose="02040503050406030204" pitchFamily="18" charset="0"/>
                                        <a:ea typeface="Cambria Math" panose="02040503050406030204" pitchFamily="18" charset="0"/>
                                      </a:rPr>
                                      <m:t>2</m:t>
                                    </m:r>
                                  </m:sup>
                                </m:sSup>
                              </m:fName>
                              <m:e>
                                <m:r>
                                  <a:rPr lang="en-US" sz="2000" i="1">
                                    <a:solidFill>
                                      <a:srgbClr val="000000"/>
                                    </a:solidFill>
                                    <a:latin typeface="Cambria Math" panose="02040503050406030204" pitchFamily="18" charset="0"/>
                                    <a:ea typeface="Cambria Math" panose="02040503050406030204" pitchFamily="18" charset="0"/>
                                  </a:rPr>
                                  <m:t>𝜑</m:t>
                                </m:r>
                              </m:e>
                            </m:func>
                          </m:num>
                          <m:den>
                            <m:r>
                              <a:rPr lang="en-US" sz="2000" i="1">
                                <a:solidFill>
                                  <a:srgbClr val="000000"/>
                                </a:solidFill>
                                <a:latin typeface="Cambria Math" panose="02040503050406030204" pitchFamily="18" charset="0"/>
                                <a:ea typeface="Cambria Math" panose="02040503050406030204" pitchFamily="18" charset="0"/>
                              </a:rPr>
                              <m:t>1−</m:t>
                            </m:r>
                            <m:func>
                              <m:funcPr>
                                <m:ctrlPr>
                                  <a:rPr lang="en-US" sz="2000" i="1">
                                    <a:solidFill>
                                      <a:srgbClr val="000000"/>
                                    </a:solidFill>
                                    <a:latin typeface="Cambria Math" panose="02040503050406030204" pitchFamily="18" charset="0"/>
                                    <a:ea typeface="Cambria Math" panose="02040503050406030204" pitchFamily="18" charset="0"/>
                                  </a:rPr>
                                </m:ctrlPr>
                              </m:funcPr>
                              <m:fName>
                                <m:sSup>
                                  <m:sSupPr>
                                    <m:ctrlPr>
                                      <a:rPr lang="en-US" sz="2000" i="1">
                                        <a:solidFill>
                                          <a:srgbClr val="000000"/>
                                        </a:solidFill>
                                        <a:latin typeface="Cambria Math" panose="02040503050406030204" pitchFamily="18" charset="0"/>
                                        <a:ea typeface="Cambria Math" panose="02040503050406030204" pitchFamily="18" charset="0"/>
                                      </a:rPr>
                                    </m:ctrlPr>
                                  </m:sSupPr>
                                  <m:e>
                                    <m:r>
                                      <m:rPr>
                                        <m:sty m:val="p"/>
                                      </m:rPr>
                                      <a:rPr lang="en-US" sz="2000">
                                        <a:solidFill>
                                          <a:srgbClr val="000000"/>
                                        </a:solidFill>
                                        <a:latin typeface="Cambria Math" panose="02040503050406030204" pitchFamily="18" charset="0"/>
                                        <a:ea typeface="Cambria Math" panose="02040503050406030204" pitchFamily="18" charset="0"/>
                                      </a:rPr>
                                      <m:t>sin</m:t>
                                    </m:r>
                                  </m:e>
                                  <m:sup>
                                    <m:r>
                                      <a:rPr lang="en-US" sz="2000" i="1">
                                        <a:solidFill>
                                          <a:srgbClr val="000000"/>
                                        </a:solidFill>
                                        <a:latin typeface="Cambria Math" panose="02040503050406030204" pitchFamily="18" charset="0"/>
                                        <a:ea typeface="Cambria Math" panose="02040503050406030204" pitchFamily="18" charset="0"/>
                                      </a:rPr>
                                      <m:t>2</m:t>
                                    </m:r>
                                  </m:sup>
                                </m:sSup>
                              </m:fName>
                              <m:e>
                                <m:r>
                                  <a:rPr lang="en-US" sz="2000" i="1">
                                    <a:solidFill>
                                      <a:srgbClr val="000000"/>
                                    </a:solidFill>
                                    <a:latin typeface="Cambria Math" panose="02040503050406030204" pitchFamily="18" charset="0"/>
                                    <a:ea typeface="Cambria Math" panose="02040503050406030204" pitchFamily="18" charset="0"/>
                                  </a:rPr>
                                  <m:t>𝜑</m:t>
                                </m:r>
                              </m:e>
                            </m:func>
                          </m:den>
                        </m:f>
                        <m:r>
                          <a:rPr lang="en-US" sz="2000" b="0" i="1" smtClean="0">
                            <a:solidFill>
                              <a:srgbClr val="000000"/>
                            </a:solidFill>
                            <a:latin typeface="Cambria Math" panose="02040503050406030204" pitchFamily="18" charset="0"/>
                            <a:ea typeface="Cambria Math" panose="02040503050406030204" pitchFamily="18" charset="0"/>
                          </a:rPr>
                          <m:t>= </m:t>
                        </m:r>
                        <m:f>
                          <m:fPr>
                            <m:ctrlPr>
                              <a:rPr lang="en-US" sz="2000" b="0" i="1" smtClean="0">
                                <a:solidFill>
                                  <a:srgbClr val="000000"/>
                                </a:solidFill>
                                <a:latin typeface="Cambria Math" panose="02040503050406030204" pitchFamily="18" charset="0"/>
                                <a:ea typeface="Cambria Math" panose="02040503050406030204" pitchFamily="18" charset="0"/>
                              </a:rPr>
                            </m:ctrlPr>
                          </m:fPr>
                          <m:num>
                            <m:f>
                              <m:fPr>
                                <m:type m:val="lin"/>
                                <m:ctrlPr>
                                  <a:rPr lang="en-US" sz="2000" b="0" i="1" smtClean="0">
                                    <a:solidFill>
                                      <a:srgbClr val="000000"/>
                                    </a:solidFill>
                                    <a:latin typeface="Cambria Math" panose="02040503050406030204" pitchFamily="18" charset="0"/>
                                    <a:ea typeface="Cambria Math" panose="02040503050406030204" pitchFamily="18" charset="0"/>
                                  </a:rPr>
                                </m:ctrlPr>
                              </m:fPr>
                              <m:num>
                                <m:r>
                                  <a:rPr lang="en-US" sz="2000" b="0" i="1" smtClean="0">
                                    <a:solidFill>
                                      <a:srgbClr val="000000"/>
                                    </a:solidFill>
                                    <a:latin typeface="Cambria Math" panose="02040503050406030204" pitchFamily="18" charset="0"/>
                                    <a:ea typeface="Cambria Math" panose="02040503050406030204" pitchFamily="18" charset="0"/>
                                  </a:rPr>
                                  <m:t>1</m:t>
                                </m:r>
                              </m:num>
                              <m:den>
                                <m:r>
                                  <a:rPr lang="en-US" sz="2000" b="0" i="1" smtClean="0">
                                    <a:solidFill>
                                      <a:srgbClr val="000000"/>
                                    </a:solidFill>
                                    <a:latin typeface="Cambria Math" panose="02040503050406030204" pitchFamily="18" charset="0"/>
                                    <a:ea typeface="Cambria Math" panose="02040503050406030204" pitchFamily="18" charset="0"/>
                                  </a:rPr>
                                  <m:t>3</m:t>
                                </m:r>
                              </m:den>
                            </m:f>
                          </m:num>
                          <m:den>
                            <m:r>
                              <a:rPr lang="en-US" sz="2000" b="0" i="1" smtClean="0">
                                <a:solidFill>
                                  <a:srgbClr val="000000"/>
                                </a:solidFill>
                                <a:latin typeface="Cambria Math" panose="02040503050406030204" pitchFamily="18" charset="0"/>
                                <a:ea typeface="Cambria Math" panose="02040503050406030204" pitchFamily="18" charset="0"/>
                              </a:rPr>
                              <m:t>1−</m:t>
                            </m:r>
                            <m:f>
                              <m:fPr>
                                <m:type m:val="lin"/>
                                <m:ctrlPr>
                                  <a:rPr lang="en-US" sz="2000" b="0" i="1" smtClean="0">
                                    <a:solidFill>
                                      <a:srgbClr val="000000"/>
                                    </a:solidFill>
                                    <a:latin typeface="Cambria Math" panose="02040503050406030204" pitchFamily="18" charset="0"/>
                                    <a:ea typeface="Cambria Math" panose="02040503050406030204" pitchFamily="18" charset="0"/>
                                  </a:rPr>
                                </m:ctrlPr>
                              </m:fPr>
                              <m:num>
                                <m:r>
                                  <a:rPr lang="en-US" sz="2000" b="0" i="1" smtClean="0">
                                    <a:solidFill>
                                      <a:srgbClr val="000000"/>
                                    </a:solidFill>
                                    <a:latin typeface="Cambria Math" panose="02040503050406030204" pitchFamily="18" charset="0"/>
                                    <a:ea typeface="Cambria Math" panose="02040503050406030204" pitchFamily="18" charset="0"/>
                                  </a:rPr>
                                  <m:t>1</m:t>
                                </m:r>
                              </m:num>
                              <m:den>
                                <m:r>
                                  <a:rPr lang="en-US" sz="2000" b="0" i="1" smtClean="0">
                                    <a:solidFill>
                                      <a:srgbClr val="000000"/>
                                    </a:solidFill>
                                    <a:latin typeface="Cambria Math" panose="02040503050406030204" pitchFamily="18" charset="0"/>
                                    <a:ea typeface="Cambria Math" panose="02040503050406030204" pitchFamily="18" charset="0"/>
                                  </a:rPr>
                                  <m:t>3</m:t>
                                </m:r>
                              </m:den>
                            </m:f>
                          </m:den>
                        </m:f>
                      </m:e>
                    </m:func>
                    <m:r>
                      <a:rPr lang="en-US" sz="2000" b="0" i="1" smtClean="0">
                        <a:solidFill>
                          <a:srgbClr val="000000"/>
                        </a:solidFill>
                        <a:latin typeface="Cambria Math" panose="02040503050406030204" pitchFamily="18" charset="0"/>
                        <a:ea typeface="Cambria Math" panose="02040503050406030204" pitchFamily="18" charset="0"/>
                      </a:rPr>
                      <m:t>=</m:t>
                    </m:r>
                    <m:f>
                      <m:fPr>
                        <m:ctrlPr>
                          <a:rPr lang="en-US" sz="2000" b="0" i="1" smtClean="0">
                            <a:solidFill>
                              <a:srgbClr val="000000"/>
                            </a:solidFill>
                            <a:latin typeface="Cambria Math" panose="02040503050406030204" pitchFamily="18" charset="0"/>
                            <a:ea typeface="Cambria Math" panose="02040503050406030204" pitchFamily="18" charset="0"/>
                          </a:rPr>
                        </m:ctrlPr>
                      </m:fPr>
                      <m:num>
                        <m:r>
                          <a:rPr lang="en-US" sz="2000" b="0" i="1" smtClean="0">
                            <a:solidFill>
                              <a:srgbClr val="000000"/>
                            </a:solidFill>
                            <a:latin typeface="Cambria Math" panose="02040503050406030204" pitchFamily="18" charset="0"/>
                            <a:ea typeface="Cambria Math" panose="02040503050406030204" pitchFamily="18" charset="0"/>
                          </a:rPr>
                          <m:t>1</m:t>
                        </m:r>
                      </m:num>
                      <m:den>
                        <m:r>
                          <a:rPr lang="en-US" sz="2000" b="0" i="1" smtClean="0">
                            <a:solidFill>
                              <a:srgbClr val="000000"/>
                            </a:solidFill>
                            <a:latin typeface="Cambria Math" panose="02040503050406030204" pitchFamily="18" charset="0"/>
                            <a:ea typeface="Cambria Math" panose="02040503050406030204" pitchFamily="18" charset="0"/>
                          </a:rPr>
                          <m:t>2</m:t>
                        </m:r>
                      </m:den>
                    </m:f>
                  </m:oMath>
                </a14:m>
                <a:endParaRPr lang="en-US" sz="2000" i="0">
                  <a:solidFill>
                    <a:srgbClr val="000000"/>
                  </a:solidFill>
                  <a:effectLst/>
                  <a:latin typeface="TimesNewRomanPSMT"/>
                </a:endParaRPr>
              </a:p>
              <a:p>
                <a:pPr marL="342900" indent="-342900">
                  <a:lnSpc>
                    <a:spcPct val="150000"/>
                  </a:lnSpc>
                  <a:buFont typeface="Wingdings" panose="05000000000000000000" pitchFamily="2" charset="2"/>
                  <a:buChar char="q"/>
                </a:pPr>
                <a14:m>
                  <m:oMath xmlns:m="http://schemas.openxmlformats.org/officeDocument/2006/math">
                    <m:func>
                      <m:funcPr>
                        <m:ctrlPr>
                          <a:rPr lang="en-US" sz="2000" i="1" smtClean="0">
                            <a:solidFill>
                              <a:srgbClr val="000000"/>
                            </a:solidFill>
                            <a:effectLst/>
                            <a:latin typeface="Cambria Math" panose="02040503050406030204" pitchFamily="18" charset="0"/>
                            <a:ea typeface="Cambria Math" panose="02040503050406030204" pitchFamily="18" charset="0"/>
                          </a:rPr>
                        </m:ctrlPr>
                      </m:funcPr>
                      <m:fName>
                        <m:r>
                          <m:rPr>
                            <m:sty m:val="p"/>
                          </m:rPr>
                          <a:rPr lang="en-US" sz="2000" i="0" smtClean="0">
                            <a:solidFill>
                              <a:srgbClr val="000000"/>
                            </a:solidFill>
                            <a:effectLst/>
                            <a:latin typeface="Cambria Math" panose="02040503050406030204" pitchFamily="18" charset="0"/>
                            <a:ea typeface="Cambria Math" panose="02040503050406030204" pitchFamily="18" charset="0"/>
                          </a:rPr>
                          <m:t>sin</m:t>
                        </m:r>
                      </m:fName>
                      <m:e>
                        <m:r>
                          <a:rPr lang="en-US" sz="2000" i="1" smtClean="0">
                            <a:solidFill>
                              <a:srgbClr val="000000"/>
                            </a:solidFill>
                            <a:effectLst/>
                            <a:latin typeface="Cambria Math" panose="02040503050406030204" pitchFamily="18" charset="0"/>
                            <a:ea typeface="Cambria Math" panose="02040503050406030204" pitchFamily="18" charset="0"/>
                          </a:rPr>
                          <m:t>∅</m:t>
                        </m:r>
                        <m:r>
                          <a:rPr lang="en-US" sz="2000" b="0" i="1" smtClean="0">
                            <a:solidFill>
                              <a:srgbClr val="000000"/>
                            </a:solidFill>
                            <a:effectLst/>
                            <a:latin typeface="Cambria Math" panose="02040503050406030204" pitchFamily="18" charset="0"/>
                            <a:ea typeface="Cambria Math" panose="02040503050406030204" pitchFamily="18" charset="0"/>
                          </a:rPr>
                          <m:t>= ±</m:t>
                        </m:r>
                        <m:f>
                          <m:fPr>
                            <m:ctrlPr>
                              <a:rPr lang="en-US" sz="2000" b="0" i="1" smtClean="0">
                                <a:solidFill>
                                  <a:srgbClr val="000000"/>
                                </a:solidFill>
                                <a:effectLst/>
                                <a:latin typeface="Cambria Math" panose="02040503050406030204" pitchFamily="18" charset="0"/>
                                <a:ea typeface="Cambria Math" panose="02040503050406030204" pitchFamily="18" charset="0"/>
                              </a:rPr>
                            </m:ctrlPr>
                          </m:fPr>
                          <m:num>
                            <m:r>
                              <a:rPr lang="en-US" sz="2000" b="0" i="1" smtClean="0">
                                <a:solidFill>
                                  <a:srgbClr val="000000"/>
                                </a:solidFill>
                                <a:effectLst/>
                                <a:latin typeface="Cambria Math" panose="02040503050406030204" pitchFamily="18" charset="0"/>
                                <a:ea typeface="Cambria Math" panose="02040503050406030204" pitchFamily="18" charset="0"/>
                              </a:rPr>
                              <m:t>1</m:t>
                            </m:r>
                          </m:num>
                          <m:den>
                            <m:rad>
                              <m:radPr>
                                <m:degHide m:val="on"/>
                                <m:ctrlPr>
                                  <a:rPr lang="en-US" sz="2000" b="0" i="1" smtClean="0">
                                    <a:solidFill>
                                      <a:srgbClr val="000000"/>
                                    </a:solidFill>
                                    <a:effectLst/>
                                    <a:latin typeface="Cambria Math" panose="02040503050406030204" pitchFamily="18" charset="0"/>
                                    <a:ea typeface="Cambria Math" panose="02040503050406030204" pitchFamily="18" charset="0"/>
                                  </a:rPr>
                                </m:ctrlPr>
                              </m:radPr>
                              <m:deg/>
                              <m:e>
                                <m:r>
                                  <a:rPr lang="en-US" sz="2000" b="0" i="1" smtClean="0">
                                    <a:solidFill>
                                      <a:srgbClr val="000000"/>
                                    </a:solidFill>
                                    <a:effectLst/>
                                    <a:latin typeface="Cambria Math" panose="02040503050406030204" pitchFamily="18" charset="0"/>
                                    <a:ea typeface="Cambria Math" panose="02040503050406030204" pitchFamily="18" charset="0"/>
                                  </a:rPr>
                                  <m:t>2</m:t>
                                </m:r>
                              </m:e>
                            </m:rad>
                          </m:den>
                        </m:f>
                      </m:e>
                    </m:func>
                  </m:oMath>
                </a14:m>
                <a:r>
                  <a:rPr lang="en-US" sz="2000" i="0">
                    <a:solidFill>
                      <a:srgbClr val="000000"/>
                    </a:solidFill>
                    <a:effectLst/>
                    <a:latin typeface="TimesNewRomanPSMT"/>
                    <a:ea typeface="Cambria Math" panose="02040503050406030204" pitchFamily="18" charset="0"/>
                  </a:rPr>
                  <a:t> </a:t>
                </a:r>
                <a:r>
                  <a:rPr lang="en-US" sz="2000" i="0">
                    <a:solidFill>
                      <a:srgbClr val="000000"/>
                    </a:solidFill>
                    <a:effectLst/>
                    <a:latin typeface="TimesNewRomanPSMT"/>
                    <a:ea typeface="Cambria Math" panose="02040503050406030204" pitchFamily="18" charset="0"/>
                    <a:sym typeface="Wingdings" panose="05000000000000000000" pitchFamily="2" charset="2"/>
                  </a:rPr>
                  <a:t> </a:t>
                </a:r>
                <a14:m>
                  <m:oMath xmlns:m="http://schemas.openxmlformats.org/officeDocument/2006/math">
                    <m:r>
                      <a:rPr lang="en-US" sz="2000" i="1" smtClean="0">
                        <a:solidFill>
                          <a:srgbClr val="000000"/>
                        </a:solidFill>
                        <a:effectLst/>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solidFill>
                          <a:srgbClr val="000000"/>
                        </a:solidFill>
                        <a:effectLst/>
                        <a:latin typeface="Cambria Math" panose="02040503050406030204" pitchFamily="18" charset="0"/>
                        <a:ea typeface="Cambria Math" panose="02040503050406030204" pitchFamily="18" charset="0"/>
                        <a:sym typeface="Wingdings" panose="05000000000000000000" pitchFamily="2" charset="2"/>
                      </a:rPr>
                      <m:t>= ±</m:t>
                    </m:r>
                    <m:sSup>
                      <m:sSupPr>
                        <m:ctrlPr>
                          <a:rPr lang="en-US" sz="2000" b="0" i="1" smtClean="0">
                            <a:solidFill>
                              <a:srgbClr val="000000"/>
                            </a:solidFill>
                            <a:effectLst/>
                            <a:latin typeface="Cambria Math" panose="02040503050406030204" pitchFamily="18" charset="0"/>
                            <a:ea typeface="Cambria Math" panose="02040503050406030204" pitchFamily="18" charset="0"/>
                            <a:sym typeface="Wingdings" panose="05000000000000000000" pitchFamily="2" charset="2"/>
                          </a:rPr>
                        </m:ctrlPr>
                      </m:sSupPr>
                      <m:e>
                        <m:r>
                          <a:rPr lang="en-US" sz="2000" b="0" i="1" smtClean="0">
                            <a:solidFill>
                              <a:srgbClr val="000000"/>
                            </a:solidFill>
                            <a:effectLst/>
                            <a:latin typeface="Cambria Math" panose="02040503050406030204" pitchFamily="18" charset="0"/>
                            <a:ea typeface="Cambria Math" panose="02040503050406030204" pitchFamily="18" charset="0"/>
                            <a:sym typeface="Wingdings" panose="05000000000000000000" pitchFamily="2" charset="2"/>
                          </a:rPr>
                          <m:t>45</m:t>
                        </m:r>
                      </m:e>
                      <m:sup>
                        <m:r>
                          <a:rPr lang="en-US" sz="2000" b="0" i="1" smtClean="0">
                            <a:solidFill>
                              <a:srgbClr val="000000"/>
                            </a:solidFill>
                            <a:effectLst/>
                            <a:latin typeface="Cambria Math" panose="02040503050406030204" pitchFamily="18" charset="0"/>
                            <a:ea typeface="Cambria Math" panose="02040503050406030204" pitchFamily="18" charset="0"/>
                            <a:sym typeface="Wingdings" panose="05000000000000000000" pitchFamily="2" charset="2"/>
                          </a:rPr>
                          <m:t>0</m:t>
                        </m:r>
                      </m:sup>
                    </m:sSup>
                  </m:oMath>
                </a14:m>
                <a:endParaRPr lang="en-US" sz="2000" i="0">
                  <a:solidFill>
                    <a:srgbClr val="000000"/>
                  </a:solidFill>
                  <a:effectLst/>
                  <a:latin typeface="TimesNewRomanPSMT"/>
                  <a:ea typeface="Cambria Math" panose="02040503050406030204" pitchFamily="18" charset="0"/>
                </a:endParaRPr>
              </a:p>
              <a:p>
                <a:pPr marL="342900" indent="-342900">
                  <a:lnSpc>
                    <a:spcPct val="150000"/>
                  </a:lnSpc>
                  <a:buFont typeface="Wingdings" panose="05000000000000000000" pitchFamily="2" charset="2"/>
                  <a:buChar char="q"/>
                </a:pPr>
                <a14:m>
                  <m:oMath xmlns:m="http://schemas.openxmlformats.org/officeDocument/2006/math">
                    <m:r>
                      <a:rPr lang="en-US" sz="2000" b="0" i="1" smtClean="0">
                        <a:solidFill>
                          <a:srgbClr val="000000"/>
                        </a:solidFill>
                        <a:effectLst/>
                        <a:latin typeface="Cambria Math" panose="02040503050406030204" pitchFamily="18" charset="0"/>
                        <a:ea typeface="Cambria Math" panose="02040503050406030204" pitchFamily="18" charset="0"/>
                      </a:rPr>
                      <m:t>𝑓</m:t>
                    </m:r>
                    <m:r>
                      <a:rPr lang="en-US" sz="2000" b="0" i="1" smtClean="0">
                        <a:solidFill>
                          <a:srgbClr val="000000"/>
                        </a:solidFill>
                        <a:effectLst/>
                        <a:latin typeface="Cambria Math" panose="02040503050406030204" pitchFamily="18" charset="0"/>
                        <a:ea typeface="Cambria Math" panose="02040503050406030204" pitchFamily="18" charset="0"/>
                      </a:rPr>
                      <m:t>=</m:t>
                    </m:r>
                    <m:rad>
                      <m:radPr>
                        <m:degHide m:val="on"/>
                        <m:ctrlPr>
                          <a:rPr lang="en-US" sz="2000" b="0" i="1" smtClean="0">
                            <a:solidFill>
                              <a:srgbClr val="000000"/>
                            </a:solidFill>
                            <a:effectLst/>
                            <a:latin typeface="Cambria Math" panose="02040503050406030204" pitchFamily="18" charset="0"/>
                            <a:ea typeface="Cambria Math" panose="02040503050406030204" pitchFamily="18" charset="0"/>
                          </a:rPr>
                        </m:ctrlPr>
                      </m:radPr>
                      <m:deg/>
                      <m:e>
                        <m:func>
                          <m:funcPr>
                            <m:ctrlPr>
                              <a:rPr lang="en-US" sz="2000" b="0" i="1" smtClean="0">
                                <a:solidFill>
                                  <a:srgbClr val="000000"/>
                                </a:solidFill>
                                <a:effectLst/>
                                <a:latin typeface="Cambria Math" panose="02040503050406030204" pitchFamily="18" charset="0"/>
                                <a:ea typeface="Cambria Math" panose="02040503050406030204" pitchFamily="18" charset="0"/>
                              </a:rPr>
                            </m:ctrlPr>
                          </m:funcPr>
                          <m:fName>
                            <m:sSup>
                              <m:sSupPr>
                                <m:ctrlPr>
                                  <a:rPr lang="en-US" sz="2000" b="0" i="1" smtClean="0">
                                    <a:solidFill>
                                      <a:srgbClr val="000000"/>
                                    </a:solidFill>
                                    <a:effectLst/>
                                    <a:latin typeface="Cambria Math" panose="02040503050406030204" pitchFamily="18" charset="0"/>
                                    <a:ea typeface="Cambria Math" panose="02040503050406030204" pitchFamily="18" charset="0"/>
                                  </a:rPr>
                                </m:ctrlPr>
                              </m:sSupPr>
                              <m:e>
                                <m:r>
                                  <m:rPr>
                                    <m:sty m:val="p"/>
                                  </m:rPr>
                                  <a:rPr lang="en-US" sz="2000" b="0" i="0" smtClean="0">
                                    <a:solidFill>
                                      <a:srgbClr val="000000"/>
                                    </a:solidFill>
                                    <a:effectLst/>
                                    <a:latin typeface="Cambria Math" panose="02040503050406030204" pitchFamily="18" charset="0"/>
                                    <a:ea typeface="Cambria Math" panose="02040503050406030204" pitchFamily="18" charset="0"/>
                                  </a:rPr>
                                  <m:t>cos</m:t>
                                </m:r>
                              </m:e>
                              <m:sup>
                                <m:r>
                                  <a:rPr lang="en-US" sz="2000" b="0" i="1" smtClean="0">
                                    <a:solidFill>
                                      <a:srgbClr val="000000"/>
                                    </a:solidFill>
                                    <a:effectLst/>
                                    <a:latin typeface="Cambria Math" panose="02040503050406030204" pitchFamily="18" charset="0"/>
                                    <a:ea typeface="Cambria Math" panose="02040503050406030204" pitchFamily="18" charset="0"/>
                                  </a:rPr>
                                  <m:t>2</m:t>
                                </m:r>
                              </m:sup>
                            </m:sSup>
                          </m:fName>
                          <m:e>
                            <m:r>
                              <a:rPr lang="en-US" sz="2000" b="0" i="1" smtClean="0">
                                <a:solidFill>
                                  <a:srgbClr val="000000"/>
                                </a:solidFill>
                                <a:effectLst/>
                                <a:latin typeface="Cambria Math" panose="02040503050406030204" pitchFamily="18" charset="0"/>
                                <a:ea typeface="Cambria Math" panose="02040503050406030204" pitchFamily="18" charset="0"/>
                              </a:rPr>
                              <m:t>∅</m:t>
                            </m:r>
                          </m:e>
                        </m:func>
                      </m:e>
                    </m:rad>
                    <m:r>
                      <a:rPr lang="en-US" sz="2000" b="0" i="1" smtClean="0">
                        <a:solidFill>
                          <a:srgbClr val="000000"/>
                        </a:solidFill>
                        <a:effectLst/>
                        <a:latin typeface="Cambria Math" panose="02040503050406030204" pitchFamily="18" charset="0"/>
                        <a:ea typeface="Cambria Math" panose="02040503050406030204" pitchFamily="18" charset="0"/>
                      </a:rPr>
                      <m:t>= </m:t>
                    </m:r>
                    <m:rad>
                      <m:radPr>
                        <m:degHide m:val="on"/>
                        <m:ctrlPr>
                          <a:rPr lang="en-US" sz="2000" b="0" i="1" smtClean="0">
                            <a:solidFill>
                              <a:srgbClr val="000000"/>
                            </a:solidFill>
                            <a:effectLst/>
                            <a:latin typeface="Cambria Math" panose="02040503050406030204" pitchFamily="18" charset="0"/>
                            <a:ea typeface="Cambria Math" panose="02040503050406030204" pitchFamily="18" charset="0"/>
                          </a:rPr>
                        </m:ctrlPr>
                      </m:radPr>
                      <m:deg/>
                      <m:e>
                        <m:f>
                          <m:fPr>
                            <m:type m:val="skw"/>
                            <m:ctrlPr>
                              <a:rPr lang="en-US" sz="2000" b="0" i="1" smtClean="0">
                                <a:solidFill>
                                  <a:srgbClr val="000000"/>
                                </a:solidFill>
                                <a:effectLst/>
                                <a:latin typeface="Cambria Math" panose="02040503050406030204" pitchFamily="18" charset="0"/>
                                <a:ea typeface="Cambria Math" panose="02040503050406030204" pitchFamily="18" charset="0"/>
                              </a:rPr>
                            </m:ctrlPr>
                          </m:fPr>
                          <m:num>
                            <m:r>
                              <a:rPr lang="en-US" sz="2000" b="0" i="1" smtClean="0">
                                <a:solidFill>
                                  <a:srgbClr val="000000"/>
                                </a:solidFill>
                                <a:effectLst/>
                                <a:latin typeface="Cambria Math" panose="02040503050406030204" pitchFamily="18" charset="0"/>
                                <a:ea typeface="Cambria Math" panose="02040503050406030204" pitchFamily="18" charset="0"/>
                              </a:rPr>
                              <m:t>2</m:t>
                            </m:r>
                          </m:num>
                          <m:den>
                            <m:r>
                              <a:rPr lang="en-US" sz="2000" b="0" i="1" smtClean="0">
                                <a:solidFill>
                                  <a:srgbClr val="000000"/>
                                </a:solidFill>
                                <a:effectLst/>
                                <a:latin typeface="Cambria Math" panose="02040503050406030204" pitchFamily="18" charset="0"/>
                                <a:ea typeface="Cambria Math" panose="02040503050406030204" pitchFamily="18" charset="0"/>
                              </a:rPr>
                              <m:t>3</m:t>
                            </m:r>
                          </m:den>
                        </m:f>
                      </m:e>
                    </m:rad>
                    <m:r>
                      <a:rPr lang="en-US" sz="2000" b="0" i="1" smtClean="0">
                        <a:solidFill>
                          <a:srgbClr val="000000"/>
                        </a:solidFill>
                        <a:effectLst/>
                        <a:latin typeface="Cambria Math" panose="02040503050406030204" pitchFamily="18" charset="0"/>
                        <a:ea typeface="Cambria Math" panose="02040503050406030204" pitchFamily="18" charset="0"/>
                      </a:rPr>
                      <m:t>=0.8165</m:t>
                    </m:r>
                  </m:oMath>
                </a14:m>
                <a:endParaRPr lang="en-US" sz="2000" i="0">
                  <a:solidFill>
                    <a:srgbClr val="000000"/>
                  </a:solidFill>
                  <a:effectLst/>
                  <a:latin typeface="TimesNewRomanPSMT"/>
                  <a:ea typeface="Cambria Math" panose="020405030504060302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1457969" y="1378979"/>
                <a:ext cx="9779000" cy="5381666"/>
              </a:xfrm>
              <a:prstGeom prst="rect">
                <a:avLst/>
              </a:prstGeom>
              <a:blipFill>
                <a:blip r:embed="rId3"/>
                <a:stretch>
                  <a:fillRect l="-561" r="-125"/>
                </a:stretch>
              </a:blipFill>
            </p:spPr>
            <p:txBody>
              <a:bodyPr/>
              <a:lstStyle/>
              <a:p>
                <a:r>
                  <a:rPr lang="en-US">
                    <a:noFill/>
                  </a:rPr>
                  <a:t> </a:t>
                </a:r>
              </a:p>
            </p:txBody>
          </p:sp>
        </mc:Fallback>
      </mc:AlternateContent>
      <p:pic>
        <p:nvPicPr>
          <p:cNvPr id="6" name="Picture 5" descr="A close up of text on a white surface&#10;&#10;Description automatically generated">
            <a:extLst>
              <a:ext uri="{FF2B5EF4-FFF2-40B4-BE49-F238E27FC236}">
                <a16:creationId xmlns:a16="http://schemas.microsoft.com/office/drawing/2014/main" id="{AA538392-2844-488F-9FD0-DD6D2E2B0A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8556" y="3429000"/>
            <a:ext cx="5118459" cy="3055682"/>
          </a:xfrm>
          <a:prstGeom prst="rect">
            <a:avLst/>
          </a:prstGeom>
        </p:spPr>
      </p:pic>
    </p:spTree>
    <p:extLst>
      <p:ext uri="{BB962C8B-B14F-4D97-AF65-F5344CB8AC3E}">
        <p14:creationId xmlns:p14="http://schemas.microsoft.com/office/powerpoint/2010/main" val="3796893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752" y="373318"/>
            <a:ext cx="7870295"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 (Parallel Projections )</a:t>
            </a:r>
            <a:endParaRPr lang="en-US" sz="2400" b="1">
              <a:latin typeface="Arial" panose="020B0604020202020204" pitchFamily="34" charset="0"/>
              <a:cs typeface="Arial" panose="020B0604020202020204" pitchFamily="34" charset="0"/>
            </a:endParaRPr>
          </a:p>
        </p:txBody>
      </p:sp>
      <p:sp>
        <p:nvSpPr>
          <p:cNvPr id="4" name="Rectangle 3"/>
          <p:cNvSpPr/>
          <p:nvPr/>
        </p:nvSpPr>
        <p:spPr>
          <a:xfrm>
            <a:off x="1511300" y="926547"/>
            <a:ext cx="9672338" cy="415691"/>
          </a:xfrm>
          <a:prstGeom prst="rect">
            <a:avLst/>
          </a:prstGeom>
        </p:spPr>
        <p:txBody>
          <a:bodyPr wrap="square">
            <a:spAutoFit/>
          </a:bodyPr>
          <a:lstStyle/>
          <a:p>
            <a:pPr>
              <a:lnSpc>
                <a:spcPct val="130000"/>
              </a:lnSpc>
            </a:pPr>
            <a:r>
              <a:rPr lang="en-US" b="1" i="0">
                <a:solidFill>
                  <a:srgbClr val="000000"/>
                </a:solidFill>
                <a:effectLst/>
                <a:latin typeface="Arial" panose="020B0604020202020204" pitchFamily="34" charset="0"/>
                <a:cs typeface="Arial" panose="020B0604020202020204" pitchFamily="34" charset="0"/>
              </a:rPr>
              <a:t>5.3.3. </a:t>
            </a:r>
            <a:r>
              <a:rPr lang="en-US" b="1" i="1">
                <a:solidFill>
                  <a:srgbClr val="000000"/>
                </a:solidFill>
                <a:latin typeface="TimesNewRomanPS-BoldItalicMT"/>
              </a:rPr>
              <a:t>Phép chiếu xiên</a:t>
            </a:r>
          </a:p>
        </p:txBody>
      </p:sp>
      <mc:AlternateContent xmlns:mc="http://schemas.openxmlformats.org/markup-compatibility/2006" xmlns:a14="http://schemas.microsoft.com/office/drawing/2010/main">
        <mc:Choice Requires="a14">
          <p:sp>
            <p:nvSpPr>
              <p:cNvPr id="5" name="Rectangle 4"/>
              <p:cNvSpPr/>
              <p:nvPr/>
            </p:nvSpPr>
            <p:spPr>
              <a:xfrm>
                <a:off x="1457969" y="2005996"/>
                <a:ext cx="9779000" cy="4823693"/>
              </a:xfrm>
              <a:prstGeom prst="rect">
                <a:avLst/>
              </a:prstGeom>
            </p:spPr>
            <p:txBody>
              <a:bodyPr wrap="square">
                <a:spAutoFit/>
              </a:bodyPr>
              <a:lstStyle/>
              <a:p>
                <a:pPr marL="342900" indent="-342900">
                  <a:lnSpc>
                    <a:spcPct val="150000"/>
                  </a:lnSpc>
                  <a:buFont typeface="Wingdings" panose="05000000000000000000" pitchFamily="2" charset="2"/>
                  <a:buChar char="q"/>
                </a:pPr>
                <a:r>
                  <a:rPr lang="vi-VN" sz="2000">
                    <a:solidFill>
                      <a:srgbClr val="000000"/>
                    </a:solidFill>
                    <a:latin typeface="TimesNewRomanPSMT"/>
                  </a:rPr>
                  <a:t>Phép chiếu cavalier là phép chiếu xiên được tạo</a:t>
                </a:r>
                <a:r>
                  <a:rPr lang="en-US" sz="2000">
                    <a:solidFill>
                      <a:srgbClr val="000000"/>
                    </a:solidFill>
                    <a:latin typeface="TimesNewRomanPSMT"/>
                  </a:rPr>
                  <a:t> </a:t>
                </a:r>
                <a:r>
                  <a:rPr lang="vi-VN" sz="2000">
                    <a:solidFill>
                      <a:srgbClr val="000000"/>
                    </a:solidFill>
                    <a:latin typeface="TimesNewRomanPSMT"/>
                  </a:rPr>
                  <a:t>thành khi các tia chiếu làm thành với mặt phẳng</a:t>
                </a:r>
                <a:r>
                  <a:rPr lang="en-US" sz="2000">
                    <a:solidFill>
                      <a:srgbClr val="000000"/>
                    </a:solidFill>
                    <a:latin typeface="TimesNewRomanPSMT"/>
                  </a:rPr>
                  <a:t> </a:t>
                </a:r>
                <a:r>
                  <a:rPr lang="vi-VN" sz="2000">
                    <a:solidFill>
                      <a:srgbClr val="000000"/>
                    </a:solidFill>
                    <a:latin typeface="TimesNewRomanPSMT"/>
                  </a:rPr>
                  <a:t>chiếu một góc </a:t>
                </a:r>
                <a:r>
                  <a:rPr lang="en-US" sz="2000">
                    <a:solidFill>
                      <a:srgbClr val="000000"/>
                    </a:solidFill>
                    <a:latin typeface="TimesNewRomanPSMT"/>
                  </a:rPr>
                  <a:t>45</a:t>
                </a:r>
                <a:r>
                  <a:rPr lang="en-US" sz="2000" baseline="30000">
                    <a:solidFill>
                      <a:srgbClr val="000000"/>
                    </a:solidFill>
                    <a:latin typeface="TimesNewRomanPSMT"/>
                  </a:rPr>
                  <a:t>0</a:t>
                </a:r>
                <a:r>
                  <a:rPr lang="vi-VN" sz="1100">
                    <a:solidFill>
                      <a:srgbClr val="000000"/>
                    </a:solidFill>
                    <a:latin typeface="TimesNewRomanPSMT"/>
                  </a:rPr>
                  <a:t> </a:t>
                </a:r>
                <a:r>
                  <a:rPr lang="en-US" sz="1100">
                    <a:solidFill>
                      <a:srgbClr val="000000"/>
                    </a:solidFill>
                    <a:latin typeface="TimesNewRomanPSMT"/>
                  </a:rPr>
                  <a:t> </a:t>
                </a:r>
              </a:p>
              <a:p>
                <a:pPr marL="342900" indent="-342900">
                  <a:lnSpc>
                    <a:spcPct val="150000"/>
                  </a:lnSpc>
                  <a:buFont typeface="Wingdings" panose="05000000000000000000" pitchFamily="2" charset="2"/>
                  <a:buChar char="q"/>
                </a:pPr>
                <a14:m>
                  <m:oMath xmlns:m="http://schemas.openxmlformats.org/officeDocument/2006/math">
                    <m:r>
                      <a:rPr lang="en-US" sz="2000" b="0" i="1" smtClean="0">
                        <a:solidFill>
                          <a:srgbClr val="000000"/>
                        </a:solidFill>
                        <a:latin typeface="Cambria Math" panose="02040503050406030204" pitchFamily="18" charset="0"/>
                      </a:rPr>
                      <m:t>𝑎</m:t>
                    </m:r>
                    <m:r>
                      <a:rPr lang="en-US" sz="2000" b="0" i="1" smtClean="0">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𝑓</m:t>
                    </m:r>
                    <m:r>
                      <a:rPr lang="en-US" sz="2000" b="0" i="1" smtClean="0">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𝑐𝑜𝑠</m:t>
                    </m:r>
                    <m:r>
                      <a:rPr lang="en-US" sz="2000" b="0" i="1" smtClean="0">
                        <a:solidFill>
                          <a:srgbClr val="000000"/>
                        </a:solidFill>
                        <a:latin typeface="Cambria Math" panose="02040503050406030204" pitchFamily="18" charset="0"/>
                        <a:ea typeface="Cambria Math" panose="02040503050406030204" pitchFamily="18" charset="0"/>
                      </a:rPr>
                      <m:t>𝛼</m:t>
                    </m:r>
                    <m:r>
                      <a:rPr lang="en-US" sz="2000" b="0" i="1" smtClean="0">
                        <a:solidFill>
                          <a:srgbClr val="000000"/>
                        </a:solidFill>
                        <a:latin typeface="Cambria Math" panose="02040503050406030204" pitchFamily="18" charset="0"/>
                        <a:ea typeface="Cambria Math" panose="02040503050406030204" pitchFamily="18" charset="0"/>
                      </a:rPr>
                      <m:t>     </m:t>
                    </m:r>
                    <m:r>
                      <a:rPr lang="en-US" sz="2000" b="0" i="1" smtClean="0">
                        <a:solidFill>
                          <a:srgbClr val="000000"/>
                        </a:solidFill>
                        <a:latin typeface="Cambria Math" panose="02040503050406030204" pitchFamily="18" charset="0"/>
                        <a:ea typeface="Cambria Math" panose="02040503050406030204" pitchFamily="18" charset="0"/>
                      </a:rPr>
                      <m:t>𝑏</m:t>
                    </m:r>
                    <m:r>
                      <a:rPr lang="en-US" sz="2000" b="0" i="1" smtClean="0">
                        <a:solidFill>
                          <a:srgbClr val="000000"/>
                        </a:solidFill>
                        <a:latin typeface="Cambria Math" panose="02040503050406030204" pitchFamily="18" charset="0"/>
                        <a:ea typeface="Cambria Math" panose="02040503050406030204" pitchFamily="18" charset="0"/>
                      </a:rPr>
                      <m:t>=</m:t>
                    </m:r>
                    <m:r>
                      <a:rPr lang="en-US" sz="2000" b="0" i="1" smtClean="0">
                        <a:solidFill>
                          <a:srgbClr val="000000"/>
                        </a:solidFill>
                        <a:latin typeface="Cambria Math" panose="02040503050406030204" pitchFamily="18" charset="0"/>
                        <a:ea typeface="Cambria Math" panose="02040503050406030204" pitchFamily="18" charset="0"/>
                      </a:rPr>
                      <m:t>𝑓</m:t>
                    </m:r>
                    <m:r>
                      <a:rPr lang="en-US" sz="2000" b="0" i="1" smtClean="0">
                        <a:solidFill>
                          <a:srgbClr val="000000"/>
                        </a:solidFill>
                        <a:latin typeface="Cambria Math" panose="02040503050406030204" pitchFamily="18" charset="0"/>
                        <a:ea typeface="Cambria Math" panose="02040503050406030204" pitchFamily="18" charset="0"/>
                      </a:rPr>
                      <m:t>.</m:t>
                    </m:r>
                    <m:r>
                      <a:rPr lang="en-US" sz="2000" b="0" i="1" smtClean="0">
                        <a:solidFill>
                          <a:srgbClr val="000000"/>
                        </a:solidFill>
                        <a:latin typeface="Cambria Math" panose="02040503050406030204" pitchFamily="18" charset="0"/>
                        <a:ea typeface="Cambria Math" panose="02040503050406030204" pitchFamily="18" charset="0"/>
                      </a:rPr>
                      <m:t>𝑠𝑖𝑛</m:t>
                    </m:r>
                    <m:r>
                      <a:rPr lang="en-US" sz="2000" b="0" i="1" smtClean="0">
                        <a:solidFill>
                          <a:srgbClr val="000000"/>
                        </a:solidFill>
                        <a:latin typeface="Cambria Math" panose="02040503050406030204" pitchFamily="18" charset="0"/>
                        <a:ea typeface="Cambria Math" panose="02040503050406030204" pitchFamily="18" charset="0"/>
                      </a:rPr>
                      <m:t>𝛼</m:t>
                    </m:r>
                  </m:oMath>
                </a14:m>
                <a:r>
                  <a:rPr lang="en-US" sz="2000" b="0">
                    <a:solidFill>
                      <a:srgbClr val="000000"/>
                    </a:solidFill>
                    <a:latin typeface="TimesNewRomanPSMT"/>
                    <a:ea typeface="Cambria Math" panose="02040503050406030204" pitchFamily="18" charset="0"/>
                  </a:rPr>
                  <a:t> </a:t>
                </a:r>
                <a14:m>
                  <m:oMath xmlns:m="http://schemas.openxmlformats.org/officeDocument/2006/math">
                    <m:r>
                      <a:rPr lang="en-US" sz="2000" b="0" i="0" smtClean="0">
                        <a:latin typeface="Cambria Math" panose="02040503050406030204" pitchFamily="18" charset="0"/>
                        <a:cs typeface="Arial" panose="020B0604020202020204" pitchFamily="34" charset="0"/>
                      </a:rPr>
                      <m:t>      </m:t>
                    </m:r>
                    <m:r>
                      <a:rPr lang="en-US" sz="2000" i="1">
                        <a:latin typeface="Cambria Math" panose="02040503050406030204" pitchFamily="18" charset="0"/>
                        <a:cs typeface="Arial" panose="020B0604020202020204" pitchFamily="34" charset="0"/>
                      </a:rPr>
                      <m:t>[</m:t>
                    </m:r>
                    <m:r>
                      <a:rPr lang="en-US" sz="2000" i="1">
                        <a:latin typeface="Cambria Math" panose="02040503050406030204" pitchFamily="18" charset="0"/>
                        <a:cs typeface="Arial" panose="020B0604020202020204" pitchFamily="34" charset="0"/>
                      </a:rPr>
                      <m:t>𝑇</m:t>
                    </m:r>
                    <m:r>
                      <a:rPr lang="en-US" sz="2000" i="1">
                        <a:latin typeface="Cambria Math" panose="02040503050406030204" pitchFamily="18" charset="0"/>
                        <a:cs typeface="Arial" panose="020B0604020202020204" pitchFamily="34" charset="0"/>
                      </a:rPr>
                      <m:t>]=</m:t>
                    </m:r>
                    <m:d>
                      <m:dPr>
                        <m:begChr m:val="["/>
                        <m:endChr m:val="]"/>
                        <m:ctrlPr>
                          <a:rPr lang="en-US" sz="2000" i="1">
                            <a:latin typeface="Cambria Math" panose="02040503050406030204" pitchFamily="18" charset="0"/>
                            <a:cs typeface="Arial" panose="020B0604020202020204" pitchFamily="34" charset="0"/>
                          </a:rPr>
                        </m:ctrlPr>
                      </m:dPr>
                      <m:e>
                        <m:m>
                          <m:mPr>
                            <m:mcs>
                              <m:mc>
                                <m:mcPr>
                                  <m:count m:val="2"/>
                                  <m:mcJc m:val="center"/>
                                </m:mcPr>
                              </m:mc>
                            </m:mcs>
                            <m:ctrlPr>
                              <a:rPr lang="en-US" sz="2000" i="1">
                                <a:latin typeface="Cambria Math" panose="02040503050406030204" pitchFamily="18" charset="0"/>
                                <a:cs typeface="Arial" panose="020B0604020202020204" pitchFamily="34" charset="0"/>
                              </a:rPr>
                            </m:ctrlPr>
                          </m:mPr>
                          <m:mr>
                            <m:e>
                              <m:m>
                                <m:mPr>
                                  <m:mcs>
                                    <m:mc>
                                      <m:mcPr>
                                        <m:count m:val="2"/>
                                        <m:mcJc m:val="center"/>
                                      </m:mcPr>
                                    </m:mc>
                                  </m:mcs>
                                  <m:ctrlPr>
                                    <a:rPr lang="en-US" sz="2000" i="1">
                                      <a:latin typeface="Cambria Math" panose="02040503050406030204" pitchFamily="18" charset="0"/>
                                      <a:cs typeface="Arial" panose="020B0604020202020204" pitchFamily="34" charset="0"/>
                                    </a:rPr>
                                  </m:ctrlPr>
                                </m:mPr>
                                <m:mr>
                                  <m:e>
                                    <m:r>
                                      <a:rPr lang="en-US" sz="2000" b="0" i="1" smtClean="0">
                                        <a:latin typeface="Cambria Math" panose="02040503050406030204" pitchFamily="18" charset="0"/>
                                        <a:cs typeface="Arial" panose="020B0604020202020204" pitchFamily="34" charset="0"/>
                                      </a:rPr>
                                      <m:t>1</m:t>
                                    </m:r>
                                  </m:e>
                                  <m:e>
                                    <m:r>
                                      <a:rPr lang="en-US" sz="2000" b="0" i="1" smtClean="0">
                                        <a:latin typeface="Cambria Math" panose="02040503050406030204" pitchFamily="18" charset="0"/>
                                        <a:ea typeface="Cambria Math" panose="02040503050406030204" pitchFamily="18" charset="0"/>
                                        <a:cs typeface="Arial" panose="020B0604020202020204" pitchFamily="34" charset="0"/>
                                      </a:rPr>
                                      <m:t>             </m:t>
                                    </m:r>
                                    <m:r>
                                      <a:rPr lang="en-US" sz="2000" i="1">
                                        <a:latin typeface="Cambria Math" panose="02040503050406030204" pitchFamily="18" charset="0"/>
                                        <a:cs typeface="Arial" panose="020B0604020202020204" pitchFamily="34" charset="0"/>
                                      </a:rPr>
                                      <m:t>0</m:t>
                                    </m:r>
                                  </m:e>
                                </m:mr>
                                <m:mr>
                                  <m:e>
                                    <m:r>
                                      <a:rPr lang="en-US" sz="2000" i="1">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             </m:t>
                                    </m:r>
                                    <m:r>
                                      <a:rPr lang="en-US" sz="2000" i="1">
                                        <a:latin typeface="Cambria Math" panose="02040503050406030204" pitchFamily="18" charset="0"/>
                                        <a:cs typeface="Arial" panose="020B0604020202020204" pitchFamily="34" charset="0"/>
                                      </a:rPr>
                                      <m:t>1</m:t>
                                    </m:r>
                                  </m:e>
                                </m:mr>
                              </m:m>
                            </m:e>
                            <m:e>
                              <m:m>
                                <m:mPr>
                                  <m:mcs>
                                    <m:mc>
                                      <m:mcPr>
                                        <m:count m:val="2"/>
                                        <m:mcJc m:val="center"/>
                                      </m:mcPr>
                                    </m:mc>
                                  </m:mcs>
                                  <m:ctrlPr>
                                    <a:rPr lang="en-US" sz="2000" i="1">
                                      <a:latin typeface="Cambria Math" panose="02040503050406030204" pitchFamily="18" charset="0"/>
                                      <a:cs typeface="Arial" panose="020B0604020202020204" pitchFamily="34" charset="0"/>
                                    </a:rPr>
                                  </m:ctrlPr>
                                </m:mPr>
                                <m:mr>
                                  <m:e>
                                    <m:r>
                                      <m:rPr>
                                        <m:brk m:alnAt="7"/>
                                      </m:rPr>
                                      <a:rPr lang="en-US" sz="2000" b="0" i="1" smtClean="0">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0</m:t>
                                    </m:r>
                                  </m:e>
                                </m:mr>
                                <m:mr>
                                  <m:e>
                                    <m:r>
                                      <a:rPr lang="en-US" sz="2000" i="1">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0</m:t>
                                    </m:r>
                                  </m:e>
                                </m:mr>
                              </m:m>
                            </m:e>
                          </m:mr>
                          <m:mr>
                            <m:e>
                              <m:m>
                                <m:mPr>
                                  <m:mcs>
                                    <m:mc>
                                      <m:mcPr>
                                        <m:count m:val="2"/>
                                        <m:mcJc m:val="center"/>
                                      </m:mcPr>
                                    </m:mc>
                                  </m:mcs>
                                  <m:ctrlPr>
                                    <a:rPr lang="en-US" sz="2000" i="1">
                                      <a:latin typeface="Cambria Math" panose="02040503050406030204" pitchFamily="18" charset="0"/>
                                      <a:cs typeface="Arial" panose="020B0604020202020204" pitchFamily="34" charset="0"/>
                                    </a:rPr>
                                  </m:ctrlPr>
                                </m:mPr>
                                <m:mr>
                                  <m:e>
                                    <m:r>
                                      <m:rPr>
                                        <m:brk m:alnAt="7"/>
                                      </m:rPr>
                                      <a:rPr lang="en-US" sz="2000" b="0" i="1" smtClean="0">
                                        <a:latin typeface="Cambria Math" panose="02040503050406030204" pitchFamily="18" charset="0"/>
                                        <a:cs typeface="Arial" panose="020B0604020202020204" pitchFamily="34" charset="0"/>
                                      </a:rPr>
                                      <m:t>−</m:t>
                                    </m:r>
                                    <m:r>
                                      <a:rPr lang="en-US" sz="2000" i="1">
                                        <a:solidFill>
                                          <a:srgbClr val="000000"/>
                                        </a:solidFill>
                                        <a:latin typeface="Cambria Math" panose="02040503050406030204" pitchFamily="18" charset="0"/>
                                      </a:rPr>
                                      <m:t>𝑓</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𝑐𝑜𝑠</m:t>
                                    </m:r>
                                    <m:r>
                                      <a:rPr lang="en-US" sz="2000" i="1">
                                        <a:solidFill>
                                          <a:srgbClr val="000000"/>
                                        </a:solidFill>
                                        <a:latin typeface="Cambria Math" panose="02040503050406030204" pitchFamily="18" charset="0"/>
                                        <a:ea typeface="Cambria Math" panose="02040503050406030204" pitchFamily="18" charset="0"/>
                                      </a:rPr>
                                      <m:t>𝛼</m:t>
                                    </m:r>
                                  </m:e>
                                  <m:e>
                                    <m:r>
                                      <a:rPr lang="en-US" sz="2000" b="0" i="1" smtClean="0">
                                        <a:latin typeface="Cambria Math" panose="02040503050406030204" pitchFamily="18" charset="0"/>
                                        <a:cs typeface="Arial" panose="020B0604020202020204" pitchFamily="34" charset="0"/>
                                      </a:rPr>
                                      <m:t>−</m:t>
                                    </m:r>
                                    <m:r>
                                      <a:rPr lang="en-US" sz="2000" i="1">
                                        <a:solidFill>
                                          <a:srgbClr val="000000"/>
                                        </a:solidFill>
                                        <a:latin typeface="Cambria Math" panose="02040503050406030204" pitchFamily="18" charset="0"/>
                                      </a:rPr>
                                      <m:t>𝑓</m:t>
                                    </m:r>
                                    <m:r>
                                      <a:rPr lang="en-US" sz="2000" i="1">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𝑠𝑖𝑛</m:t>
                                    </m:r>
                                    <m:r>
                                      <a:rPr lang="en-US" sz="2000" i="1">
                                        <a:solidFill>
                                          <a:srgbClr val="000000"/>
                                        </a:solidFill>
                                        <a:latin typeface="Cambria Math" panose="02040503050406030204" pitchFamily="18" charset="0"/>
                                        <a:ea typeface="Cambria Math" panose="02040503050406030204" pitchFamily="18" charset="0"/>
                                      </a:rPr>
                                      <m:t>𝛼</m:t>
                                    </m:r>
                                  </m:e>
                                </m:mr>
                                <m:mr>
                                  <m:e>
                                    <m:r>
                                      <a:rPr lang="en-US" sz="2000" i="1">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0</m:t>
                                    </m:r>
                                  </m:e>
                                </m:mr>
                              </m:m>
                            </m:e>
                            <m:e>
                              <m:m>
                                <m:mPr>
                                  <m:mcs>
                                    <m:mc>
                                      <m:mcPr>
                                        <m:count m:val="2"/>
                                        <m:mcJc m:val="center"/>
                                      </m:mcPr>
                                    </m:mc>
                                  </m:mcs>
                                  <m:ctrlPr>
                                    <a:rPr lang="en-US" sz="2000" i="1">
                                      <a:latin typeface="Cambria Math" panose="02040503050406030204" pitchFamily="18" charset="0"/>
                                      <a:cs typeface="Arial" panose="020B0604020202020204" pitchFamily="34" charset="0"/>
                                    </a:rPr>
                                  </m:ctrlPr>
                                </m:mPr>
                                <m:mr>
                                  <m:e>
                                    <m:r>
                                      <a:rPr lang="en-US" sz="2000" b="0" i="1" smtClean="0">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0</m:t>
                                    </m:r>
                                  </m:e>
                                </m:mr>
                                <m:mr>
                                  <m:e>
                                    <m:r>
                                      <a:rPr lang="en-US" sz="2000" i="1">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1</m:t>
                                    </m:r>
                                  </m:e>
                                </m:mr>
                              </m:m>
                            </m:e>
                          </m:mr>
                        </m:m>
                        <m:r>
                          <a:rPr lang="en-US" sz="2000" i="1">
                            <a:latin typeface="Cambria Math" panose="02040503050406030204" pitchFamily="18" charset="0"/>
                          </a:rPr>
                          <m:t> </m:t>
                        </m:r>
                      </m:e>
                    </m:d>
                  </m:oMath>
                </a14:m>
                <a:endParaRPr lang="en-US" sz="2000" b="0">
                  <a:solidFill>
                    <a:srgbClr val="000000"/>
                  </a:solidFill>
                  <a:latin typeface="TimesNewRomanPSMT"/>
                  <a:ea typeface="Cambria Math" panose="02040503050406030204" pitchFamily="18" charset="0"/>
                </a:endParaRPr>
              </a:p>
              <a:p>
                <a:pPr marL="342900" indent="-342900">
                  <a:lnSpc>
                    <a:spcPct val="150000"/>
                  </a:lnSpc>
                  <a:buFont typeface="Wingdings" panose="05000000000000000000" pitchFamily="2" charset="2"/>
                  <a:buChar char="q"/>
                </a:pPr>
                <a14:m>
                  <m:oMath xmlns:m="http://schemas.openxmlformats.org/officeDocument/2006/math">
                    <m:r>
                      <a:rPr lang="en-US" sz="2000" i="1">
                        <a:latin typeface="Cambria Math" panose="02040503050406030204" pitchFamily="18" charset="0"/>
                        <a:cs typeface="Arial" panose="020B0604020202020204" pitchFamily="34" charset="0"/>
                      </a:rPr>
                      <m:t>[</m:t>
                    </m:r>
                    <m:r>
                      <a:rPr lang="en-US" sz="2000" i="1">
                        <a:latin typeface="Cambria Math" panose="02040503050406030204" pitchFamily="18" charset="0"/>
                        <a:cs typeface="Arial" panose="020B0604020202020204" pitchFamily="34" charset="0"/>
                      </a:rPr>
                      <m:t>𝑇</m:t>
                    </m:r>
                    <m:r>
                      <a:rPr lang="en-US" sz="2000" b="0" i="1" smtClean="0">
                        <a:latin typeface="Cambria Math" panose="02040503050406030204" pitchFamily="18" charset="0"/>
                        <a:cs typeface="Arial" panose="020B0604020202020204" pitchFamily="34" charset="0"/>
                      </a:rPr>
                      <m:t>′′</m:t>
                    </m:r>
                    <m:r>
                      <a:rPr lang="en-US" sz="2000" i="1">
                        <a:latin typeface="Cambria Math" panose="02040503050406030204" pitchFamily="18" charset="0"/>
                        <a:cs typeface="Arial" panose="020B0604020202020204" pitchFamily="34" charset="0"/>
                      </a:rPr>
                      <m:t>]=</m:t>
                    </m:r>
                    <m:d>
                      <m:dPr>
                        <m:begChr m:val="["/>
                        <m:endChr m:val="]"/>
                        <m:ctrlPr>
                          <a:rPr lang="en-US" sz="2000" i="1">
                            <a:latin typeface="Cambria Math" panose="02040503050406030204" pitchFamily="18" charset="0"/>
                            <a:cs typeface="Arial" panose="020B0604020202020204" pitchFamily="34" charset="0"/>
                          </a:rPr>
                        </m:ctrlPr>
                      </m:dPr>
                      <m:e>
                        <m:m>
                          <m:mPr>
                            <m:mcs>
                              <m:mc>
                                <m:mcPr>
                                  <m:count m:val="2"/>
                                  <m:mcJc m:val="center"/>
                                </m:mcPr>
                              </m:mc>
                            </m:mcs>
                            <m:ctrlPr>
                              <a:rPr lang="en-US" sz="2000" i="1">
                                <a:latin typeface="Cambria Math" panose="02040503050406030204" pitchFamily="18" charset="0"/>
                                <a:cs typeface="Arial" panose="020B0604020202020204" pitchFamily="34" charset="0"/>
                              </a:rPr>
                            </m:ctrlPr>
                          </m:mPr>
                          <m:mr>
                            <m:e>
                              <m:m>
                                <m:mPr>
                                  <m:mcs>
                                    <m:mc>
                                      <m:mcPr>
                                        <m:count m:val="2"/>
                                        <m:mcJc m:val="center"/>
                                      </m:mcPr>
                                    </m:mc>
                                  </m:mcs>
                                  <m:ctrlPr>
                                    <a:rPr lang="en-US" sz="2000" i="1">
                                      <a:latin typeface="Cambria Math" panose="02040503050406030204" pitchFamily="18" charset="0"/>
                                      <a:cs typeface="Arial" panose="020B0604020202020204" pitchFamily="34" charset="0"/>
                                    </a:rPr>
                                  </m:ctrlPr>
                                </m:mPr>
                                <m:mr>
                                  <m:e>
                                    <m:r>
                                      <a:rPr lang="en-US" sz="2000" b="0" i="1" smtClean="0">
                                        <a:latin typeface="Cambria Math" panose="02040503050406030204" pitchFamily="18" charset="0"/>
                                        <a:cs typeface="Arial" panose="020B0604020202020204" pitchFamily="34" charset="0"/>
                                      </a:rPr>
                                      <m:t>1</m:t>
                                    </m:r>
                                  </m:e>
                                  <m:e>
                                    <m:r>
                                      <a:rPr lang="en-US" sz="2000" i="1">
                                        <a:latin typeface="Cambria Math" panose="02040503050406030204" pitchFamily="18" charset="0"/>
                                        <a:cs typeface="Arial" panose="020B0604020202020204" pitchFamily="34" charset="0"/>
                                      </a:rPr>
                                      <m:t>0</m:t>
                                    </m:r>
                                  </m:e>
                                </m:mr>
                                <m:mr>
                                  <m:e>
                                    <m:r>
                                      <a:rPr lang="en-US" sz="2000" i="1">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1</m:t>
                                    </m:r>
                                  </m:e>
                                </m:mr>
                              </m:m>
                            </m:e>
                            <m:e>
                              <m:m>
                                <m:mPr>
                                  <m:mcs>
                                    <m:mc>
                                      <m:mcPr>
                                        <m:count m:val="2"/>
                                        <m:mcJc m:val="center"/>
                                      </m:mcPr>
                                    </m:mc>
                                  </m:mcs>
                                  <m:ctrlPr>
                                    <a:rPr lang="en-US" sz="2000" i="1">
                                      <a:latin typeface="Cambria Math" panose="02040503050406030204" pitchFamily="18" charset="0"/>
                                      <a:cs typeface="Arial" panose="020B0604020202020204" pitchFamily="34" charset="0"/>
                                    </a:rPr>
                                  </m:ctrlPr>
                                </m:mPr>
                                <m:mr>
                                  <m:e>
                                    <m:r>
                                      <m:rPr>
                                        <m:brk m:alnAt="7"/>
                                      </m:rPr>
                                      <a:rPr lang="en-US" sz="2000" b="0" i="1" smtClean="0">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0</m:t>
                                    </m:r>
                                  </m:e>
                                </m:mr>
                                <m:mr>
                                  <m:e>
                                    <m:r>
                                      <a:rPr lang="en-US" sz="2000" i="1">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0</m:t>
                                    </m:r>
                                  </m:e>
                                </m:mr>
                              </m:m>
                            </m:e>
                          </m:mr>
                          <m:mr>
                            <m:e>
                              <m:m>
                                <m:mPr>
                                  <m:mcs>
                                    <m:mc>
                                      <m:mcPr>
                                        <m:count m:val="2"/>
                                        <m:mcJc m:val="center"/>
                                      </m:mcPr>
                                    </m:mc>
                                  </m:mcs>
                                  <m:ctrlPr>
                                    <a:rPr lang="en-US" sz="2000" i="1">
                                      <a:latin typeface="Cambria Math" panose="02040503050406030204" pitchFamily="18" charset="0"/>
                                      <a:cs typeface="Arial" panose="020B0604020202020204" pitchFamily="34" charset="0"/>
                                    </a:rPr>
                                  </m:ctrlPr>
                                </m:mPr>
                                <m:mr>
                                  <m:e>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𝑎</m:t>
                                    </m:r>
                                  </m:e>
                                  <m:e>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𝑏</m:t>
                                    </m:r>
                                  </m:e>
                                </m:mr>
                                <m:mr>
                                  <m:e>
                                    <m:r>
                                      <a:rPr lang="en-US" sz="2000" i="1">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0</m:t>
                                    </m:r>
                                  </m:e>
                                </m:mr>
                              </m:m>
                            </m:e>
                            <m:e>
                              <m:m>
                                <m:mPr>
                                  <m:mcs>
                                    <m:mc>
                                      <m:mcPr>
                                        <m:count m:val="2"/>
                                        <m:mcJc m:val="center"/>
                                      </m:mcPr>
                                    </m:mc>
                                  </m:mcs>
                                  <m:ctrlPr>
                                    <a:rPr lang="en-US" sz="2000" i="1">
                                      <a:latin typeface="Cambria Math" panose="02040503050406030204" pitchFamily="18" charset="0"/>
                                      <a:cs typeface="Arial" panose="020B0604020202020204" pitchFamily="34" charset="0"/>
                                    </a:rPr>
                                  </m:ctrlPr>
                                </m:mPr>
                                <m:mr>
                                  <m:e>
                                    <m:r>
                                      <m:rPr>
                                        <m:brk m:alnAt="7"/>
                                      </m:rPr>
                                      <a:rPr lang="en-US" sz="2000" b="0" i="1" smtClean="0">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0</m:t>
                                    </m:r>
                                  </m:e>
                                </m:mr>
                                <m:mr>
                                  <m:e>
                                    <m:r>
                                      <a:rPr lang="en-US" sz="2000" i="1">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1</m:t>
                                    </m:r>
                                  </m:e>
                                </m:mr>
                              </m:m>
                            </m:e>
                          </m:mr>
                        </m:m>
                        <m:r>
                          <a:rPr lang="en-US" sz="2000" i="1">
                            <a:latin typeface="Cambria Math" panose="02040503050406030204" pitchFamily="18" charset="0"/>
                          </a:rPr>
                          <m:t> </m:t>
                        </m:r>
                      </m:e>
                    </m:d>
                  </m:oMath>
                </a14:m>
                <a:endParaRPr lang="en-US" sz="2000" b="0">
                  <a:solidFill>
                    <a:srgbClr val="000000"/>
                  </a:solidFill>
                  <a:latin typeface="TimesNewRomanPSMT"/>
                  <a:ea typeface="Cambria Math" panose="02040503050406030204" pitchFamily="18" charset="0"/>
                </a:endParaRPr>
              </a:p>
              <a:p>
                <a:pPr marL="342900" indent="-342900">
                  <a:lnSpc>
                    <a:spcPct val="150000"/>
                  </a:lnSpc>
                  <a:buFont typeface="Wingdings" panose="05000000000000000000" pitchFamily="2" charset="2"/>
                  <a:buChar char="q"/>
                </a:pPr>
                <a:endParaRPr lang="en-US" sz="2000" b="0">
                  <a:solidFill>
                    <a:srgbClr val="000000"/>
                  </a:solidFill>
                  <a:latin typeface="TimesNewRomanPSMT"/>
                  <a:ea typeface="Cambria Math" panose="020405030504060302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1457969" y="2005996"/>
                <a:ext cx="9779000" cy="4823693"/>
              </a:xfrm>
              <a:prstGeom prst="rect">
                <a:avLst/>
              </a:prstGeom>
              <a:blipFill>
                <a:blip r:embed="rId3"/>
                <a:stretch>
                  <a:fillRect l="-561"/>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5D276802-5F5A-4B86-823E-3C78899C9A24}"/>
              </a:ext>
            </a:extLst>
          </p:cNvPr>
          <p:cNvSpPr/>
          <p:nvPr/>
        </p:nvSpPr>
        <p:spPr>
          <a:xfrm>
            <a:off x="1511300" y="1466271"/>
            <a:ext cx="9672338" cy="415691"/>
          </a:xfrm>
          <a:prstGeom prst="rect">
            <a:avLst/>
          </a:prstGeom>
        </p:spPr>
        <p:txBody>
          <a:bodyPr wrap="square">
            <a:spAutoFit/>
          </a:bodyPr>
          <a:lstStyle/>
          <a:p>
            <a:pPr>
              <a:lnSpc>
                <a:spcPct val="130000"/>
              </a:lnSpc>
            </a:pPr>
            <a:r>
              <a:rPr lang="en-US" b="1" i="0">
                <a:solidFill>
                  <a:srgbClr val="000000"/>
                </a:solidFill>
                <a:effectLst/>
                <a:latin typeface="Arial" panose="020B0604020202020204" pitchFamily="34" charset="0"/>
                <a:cs typeface="Arial" panose="020B0604020202020204" pitchFamily="34" charset="0"/>
              </a:rPr>
              <a:t>5.3.3.1. </a:t>
            </a:r>
            <a:r>
              <a:rPr lang="en-US" b="1" i="1">
                <a:solidFill>
                  <a:srgbClr val="000000"/>
                </a:solidFill>
                <a:latin typeface="TimesNewRomanPS-BoldItalicMT"/>
              </a:rPr>
              <a:t>Phép chiếu Cavalier</a:t>
            </a:r>
          </a:p>
        </p:txBody>
      </p:sp>
    </p:spTree>
    <p:extLst>
      <p:ext uri="{BB962C8B-B14F-4D97-AF65-F5344CB8AC3E}">
        <p14:creationId xmlns:p14="http://schemas.microsoft.com/office/powerpoint/2010/main" val="180970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752" y="373318"/>
            <a:ext cx="7870295"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 (Parallel Projections )</a:t>
            </a:r>
            <a:endParaRPr lang="en-US" sz="2400" b="1">
              <a:latin typeface="Arial" panose="020B0604020202020204" pitchFamily="34" charset="0"/>
              <a:cs typeface="Arial" panose="020B0604020202020204" pitchFamily="34" charset="0"/>
            </a:endParaRPr>
          </a:p>
        </p:txBody>
      </p:sp>
      <p:sp>
        <p:nvSpPr>
          <p:cNvPr id="4" name="Rectangle 3"/>
          <p:cNvSpPr/>
          <p:nvPr/>
        </p:nvSpPr>
        <p:spPr>
          <a:xfrm>
            <a:off x="1511300" y="926547"/>
            <a:ext cx="9672338" cy="415691"/>
          </a:xfrm>
          <a:prstGeom prst="rect">
            <a:avLst/>
          </a:prstGeom>
        </p:spPr>
        <p:txBody>
          <a:bodyPr wrap="square">
            <a:spAutoFit/>
          </a:bodyPr>
          <a:lstStyle/>
          <a:p>
            <a:pPr>
              <a:lnSpc>
                <a:spcPct val="130000"/>
              </a:lnSpc>
            </a:pPr>
            <a:r>
              <a:rPr lang="en-US" b="1" i="0">
                <a:solidFill>
                  <a:srgbClr val="000000"/>
                </a:solidFill>
                <a:effectLst/>
                <a:latin typeface="Arial" panose="020B0604020202020204" pitchFamily="34" charset="0"/>
                <a:cs typeface="Arial" panose="020B0604020202020204" pitchFamily="34" charset="0"/>
              </a:rPr>
              <a:t>5.3.3. </a:t>
            </a:r>
            <a:r>
              <a:rPr lang="en-US" b="1" i="1">
                <a:solidFill>
                  <a:srgbClr val="000000"/>
                </a:solidFill>
                <a:latin typeface="TimesNewRomanPS-BoldItalicMT"/>
              </a:rPr>
              <a:t>Phép chiếu xiên</a:t>
            </a:r>
          </a:p>
        </p:txBody>
      </p:sp>
      <mc:AlternateContent xmlns:mc="http://schemas.openxmlformats.org/markup-compatibility/2006" xmlns:a14="http://schemas.microsoft.com/office/drawing/2010/main">
        <mc:Choice Requires="a14">
          <p:sp>
            <p:nvSpPr>
              <p:cNvPr id="5" name="Rectangle 4"/>
              <p:cNvSpPr/>
              <p:nvPr/>
            </p:nvSpPr>
            <p:spPr>
              <a:xfrm>
                <a:off x="1511300" y="2005995"/>
                <a:ext cx="4119871" cy="3730317"/>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sz="2000">
                    <a:solidFill>
                      <a:srgbClr val="000000"/>
                    </a:solidFill>
                    <a:latin typeface="TimesNewRomanPSMT"/>
                  </a:rPr>
                  <a:t>Khi </a:t>
                </a:r>
                <a:r>
                  <a:rPr lang="vi-VN" sz="2000">
                    <a:solidFill>
                      <a:srgbClr val="000000"/>
                    </a:solidFill>
                    <a:latin typeface="TimesNewRomanPSMT"/>
                  </a:rPr>
                  <a:t>f = 0,</a:t>
                </a:r>
                <a:r>
                  <a:rPr lang="en-US" sz="2000">
                    <a:solidFill>
                      <a:srgbClr val="000000"/>
                    </a:solidFill>
                    <a:latin typeface="TimesNewRomanPSMT"/>
                  </a:rPr>
                  <a:t> </a:t>
                </a:r>
                <a14:m>
                  <m:oMath xmlns:m="http://schemas.openxmlformats.org/officeDocument/2006/math">
                    <m:r>
                      <a:rPr lang="en-US" sz="2000" i="1">
                        <a:solidFill>
                          <a:srgbClr val="000000"/>
                        </a:solidFill>
                        <a:latin typeface="Cambria Math" panose="02040503050406030204" pitchFamily="18" charset="0"/>
                        <a:ea typeface="Cambria Math" panose="02040503050406030204" pitchFamily="18" charset="0"/>
                      </a:rPr>
                      <m:t>𝛼</m:t>
                    </m:r>
                  </m:oMath>
                </a14:m>
                <a:r>
                  <a:rPr lang="vi-VN" sz="2000">
                    <a:solidFill>
                      <a:srgbClr val="000000"/>
                    </a:solidFill>
                    <a:latin typeface="TimesNewRomanPSMT"/>
                  </a:rPr>
                  <a:t>= 90</a:t>
                </a:r>
                <a:r>
                  <a:rPr lang="vi-VN" sz="2000" baseline="30000">
                    <a:solidFill>
                      <a:srgbClr val="000000"/>
                    </a:solidFill>
                    <a:latin typeface="TimesNewRomanPSMT"/>
                  </a:rPr>
                  <a:t>0</a:t>
                </a:r>
                <a:r>
                  <a:rPr lang="vi-VN" sz="2000">
                    <a:solidFill>
                      <a:srgbClr val="000000"/>
                    </a:solidFill>
                    <a:latin typeface="TimesNewRomanPSMT"/>
                  </a:rPr>
                  <a:t> phép</a:t>
                </a:r>
                <a:r>
                  <a:rPr lang="en-US" sz="2000">
                    <a:solidFill>
                      <a:srgbClr val="000000"/>
                    </a:solidFill>
                    <a:latin typeface="TimesNewRomanPSMT"/>
                  </a:rPr>
                  <a:t> </a:t>
                </a:r>
                <a:r>
                  <a:rPr lang="vi-VN" sz="2000">
                    <a:solidFill>
                      <a:srgbClr val="000000"/>
                    </a:solidFill>
                    <a:latin typeface="TimesNewRomanPSMT"/>
                  </a:rPr>
                  <a:t>chiếu sẽ trở thành</a:t>
                </a:r>
                <a:r>
                  <a:rPr lang="en-US" sz="2000">
                    <a:solidFill>
                      <a:srgbClr val="000000"/>
                    </a:solidFill>
                    <a:latin typeface="TimesNewRomanPSMT"/>
                  </a:rPr>
                  <a:t> </a:t>
                </a:r>
                <a:r>
                  <a:rPr lang="vi-VN" sz="2000">
                    <a:solidFill>
                      <a:srgbClr val="000000"/>
                    </a:solidFill>
                    <a:latin typeface="TimesNewRomanPSMT"/>
                  </a:rPr>
                  <a:t>phép chiếu trực</a:t>
                </a:r>
                <a:r>
                  <a:rPr lang="en-US" sz="2000">
                    <a:solidFill>
                      <a:srgbClr val="000000"/>
                    </a:solidFill>
                    <a:latin typeface="TimesNewRomanPSMT"/>
                  </a:rPr>
                  <a:t> </a:t>
                </a:r>
                <a:r>
                  <a:rPr lang="vi-VN" sz="2000">
                    <a:solidFill>
                      <a:srgbClr val="000000"/>
                    </a:solidFill>
                    <a:latin typeface="TimesNewRomanPSMT"/>
                  </a:rPr>
                  <a:t>giao.</a:t>
                </a:r>
              </a:p>
              <a:p>
                <a:pPr marL="342900" indent="-342900">
                  <a:lnSpc>
                    <a:spcPct val="150000"/>
                  </a:lnSpc>
                  <a:buFont typeface="Wingdings" panose="05000000000000000000" pitchFamily="2" charset="2"/>
                  <a:buChar char="q"/>
                </a:pPr>
                <a:r>
                  <a:rPr lang="vi-VN" sz="2000">
                    <a:solidFill>
                      <a:srgbClr val="000000"/>
                    </a:solidFill>
                    <a:latin typeface="TimesNewRomanPSMT"/>
                  </a:rPr>
                  <a:t>Còn với f = 1 kích</a:t>
                </a:r>
                <a:r>
                  <a:rPr lang="en-US" sz="2000">
                    <a:solidFill>
                      <a:srgbClr val="000000"/>
                    </a:solidFill>
                    <a:latin typeface="TimesNewRomanPSMT"/>
                  </a:rPr>
                  <a:t> </a:t>
                </a:r>
                <a:r>
                  <a:rPr lang="vi-VN" sz="2000">
                    <a:solidFill>
                      <a:srgbClr val="000000"/>
                    </a:solidFill>
                    <a:latin typeface="TimesNewRomanPSMT"/>
                  </a:rPr>
                  <a:t>thước của hình</a:t>
                </a:r>
                <a:r>
                  <a:rPr lang="en-US" sz="2000">
                    <a:solidFill>
                      <a:srgbClr val="000000"/>
                    </a:solidFill>
                    <a:latin typeface="TimesNewRomanPSMT"/>
                  </a:rPr>
                  <a:t> </a:t>
                </a:r>
                <a:r>
                  <a:rPr lang="vi-VN" sz="2000">
                    <a:solidFill>
                      <a:srgbClr val="000000"/>
                    </a:solidFill>
                    <a:latin typeface="TimesNewRomanPSMT"/>
                  </a:rPr>
                  <a:t>chiếu bằng kích</a:t>
                </a:r>
                <a:r>
                  <a:rPr lang="en-US" sz="2000">
                    <a:solidFill>
                      <a:srgbClr val="000000"/>
                    </a:solidFill>
                    <a:latin typeface="TimesNewRomanPSMT"/>
                  </a:rPr>
                  <a:t> </a:t>
                </a:r>
                <a:r>
                  <a:rPr lang="vi-VN" sz="2000">
                    <a:solidFill>
                      <a:srgbClr val="000000"/>
                    </a:solidFill>
                    <a:latin typeface="TimesNewRomanPSMT"/>
                  </a:rPr>
                  <a:t>thước của đối</a:t>
                </a:r>
                <a:r>
                  <a:rPr lang="en-US" sz="2000">
                    <a:solidFill>
                      <a:srgbClr val="000000"/>
                    </a:solidFill>
                    <a:latin typeface="TimesNewRomanPSMT"/>
                  </a:rPr>
                  <a:t> </a:t>
                </a:r>
                <a:r>
                  <a:rPr lang="vi-VN" sz="2000">
                    <a:solidFill>
                      <a:srgbClr val="000000"/>
                    </a:solidFill>
                    <a:latin typeface="TimesNewRomanPSMT"/>
                  </a:rPr>
                  <a:t>tượng =&gt; cavalier</a:t>
                </a:r>
              </a:p>
              <a:p>
                <a:pPr marL="342900" indent="-342900">
                  <a:lnSpc>
                    <a:spcPct val="150000"/>
                  </a:lnSpc>
                  <a:buFont typeface="Wingdings" panose="05000000000000000000" pitchFamily="2" charset="2"/>
                  <a:buChar char="q"/>
                </a:pPr>
                <a:r>
                  <a:rPr lang="vi-VN" sz="2000">
                    <a:solidFill>
                      <a:srgbClr val="000000"/>
                    </a:solidFill>
                    <a:latin typeface="TimesNewRomanPSMT"/>
                  </a:rPr>
                  <a:t>Phép chiếu</a:t>
                </a:r>
                <a:r>
                  <a:rPr lang="en-US" sz="2000">
                    <a:solidFill>
                      <a:srgbClr val="000000"/>
                    </a:solidFill>
                    <a:latin typeface="TimesNewRomanPSMT"/>
                  </a:rPr>
                  <a:t> </a:t>
                </a:r>
                <a:r>
                  <a:rPr lang="vi-VN" sz="2000">
                    <a:solidFill>
                      <a:srgbClr val="000000"/>
                    </a:solidFill>
                    <a:latin typeface="TimesNewRomanPSMT"/>
                  </a:rPr>
                  <a:t>Cavalier cho phép</a:t>
                </a:r>
                <a:r>
                  <a:rPr lang="en-US" sz="2000">
                    <a:solidFill>
                      <a:srgbClr val="000000"/>
                    </a:solidFill>
                    <a:latin typeface="TimesNewRomanPSMT"/>
                  </a:rPr>
                  <a:t> </a:t>
                </a:r>
                <a:r>
                  <a:rPr lang="vi-VN" sz="2000">
                    <a:solidFill>
                      <a:srgbClr val="000000"/>
                    </a:solidFill>
                    <a:latin typeface="TimesNewRomanPSMT"/>
                  </a:rPr>
                  <a:t>giá trị của</a:t>
                </a:r>
                <a:r>
                  <a:rPr lang="en-US" sz="2000">
                    <a:solidFill>
                      <a:srgbClr val="000000"/>
                    </a:solidFill>
                    <a:latin typeface="TimesNewRomanPSMT"/>
                  </a:rPr>
                  <a:t> </a:t>
                </a:r>
                <a14:m>
                  <m:oMath xmlns:m="http://schemas.openxmlformats.org/officeDocument/2006/math">
                    <m:r>
                      <a:rPr lang="en-US" sz="2000" i="1">
                        <a:solidFill>
                          <a:srgbClr val="000000"/>
                        </a:solidFill>
                        <a:latin typeface="Cambria Math" panose="02040503050406030204" pitchFamily="18" charset="0"/>
                        <a:ea typeface="Cambria Math" panose="02040503050406030204" pitchFamily="18" charset="0"/>
                      </a:rPr>
                      <m:t>𝛼</m:t>
                    </m:r>
                  </m:oMath>
                </a14:m>
                <a:r>
                  <a:rPr lang="vi-VN" sz="2000">
                    <a:solidFill>
                      <a:srgbClr val="000000"/>
                    </a:solidFill>
                    <a:latin typeface="TimesNewRomanPSMT"/>
                  </a:rPr>
                  <a:t> biến</a:t>
                </a:r>
                <a:r>
                  <a:rPr lang="en-US" sz="2000">
                    <a:solidFill>
                      <a:srgbClr val="000000"/>
                    </a:solidFill>
                    <a:latin typeface="TimesNewRomanPSMT"/>
                  </a:rPr>
                  <a:t> </a:t>
                </a:r>
                <a:r>
                  <a:rPr lang="vi-VN" sz="2000">
                    <a:solidFill>
                      <a:srgbClr val="000000"/>
                    </a:solidFill>
                    <a:latin typeface="TimesNewRomanPSMT"/>
                  </a:rPr>
                  <a:t>đổi một cách tự do </a:t>
                </a:r>
                <a:r>
                  <a:rPr lang="en-US" sz="2000">
                    <a:solidFill>
                      <a:srgbClr val="000000"/>
                    </a:solidFill>
                    <a:latin typeface="TimesNewRomanPSMT"/>
                  </a:rPr>
                  <a:t>(</a:t>
                </a:r>
                <a14:m>
                  <m:oMath xmlns:m="http://schemas.openxmlformats.org/officeDocument/2006/math">
                    <m:r>
                      <a:rPr lang="en-US" sz="2000" b="0" i="0" smtClean="0">
                        <a:solidFill>
                          <a:srgbClr val="000000"/>
                        </a:solidFill>
                        <a:latin typeface="Cambria Math" panose="02040503050406030204" pitchFamily="18" charset="0"/>
                      </a:rPr>
                      <m:t>30</m:t>
                    </m:r>
                    <m:r>
                      <a:rPr lang="en-US" sz="2000" b="0" i="0" baseline="30000" smtClean="0">
                        <a:solidFill>
                          <a:srgbClr val="000000"/>
                        </a:solidFill>
                        <a:latin typeface="Cambria Math" panose="02040503050406030204" pitchFamily="18" charset="0"/>
                      </a:rPr>
                      <m:t>0</m:t>
                    </m:r>
                    <m:r>
                      <a:rPr lang="en-US" sz="2000" b="0" i="0" smtClean="0">
                        <a:solidFill>
                          <a:srgbClr val="000000"/>
                        </a:solidFill>
                        <a:latin typeface="Cambria Math" panose="02040503050406030204" pitchFamily="18" charset="0"/>
                      </a:rPr>
                      <m:t> −45</m:t>
                    </m:r>
                    <m:r>
                      <a:rPr lang="en-US" sz="2000" b="0" i="0" baseline="30000" smtClean="0">
                        <a:solidFill>
                          <a:srgbClr val="000000"/>
                        </a:solidFill>
                        <a:latin typeface="Cambria Math" panose="02040503050406030204" pitchFamily="18" charset="0"/>
                      </a:rPr>
                      <m:t>0</m:t>
                    </m:r>
                    <m:r>
                      <a:rPr lang="en-US" sz="2000" b="0" i="0" smtClean="0">
                        <a:solidFill>
                          <a:srgbClr val="000000"/>
                        </a:solidFill>
                        <a:latin typeface="Cambria Math" panose="02040503050406030204" pitchFamily="18" charset="0"/>
                      </a:rPr>
                      <m:t>)</m:t>
                    </m:r>
                  </m:oMath>
                </a14:m>
                <a:endParaRPr lang="en-US" sz="2000" b="0">
                  <a:solidFill>
                    <a:srgbClr val="000000"/>
                  </a:solidFill>
                  <a:latin typeface="TimesNewRomanPSMT"/>
                  <a:ea typeface="Cambria Math" panose="020405030504060302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1511300" y="2005995"/>
                <a:ext cx="4119871" cy="3730317"/>
              </a:xfrm>
              <a:prstGeom prst="rect">
                <a:avLst/>
              </a:prstGeom>
              <a:blipFill>
                <a:blip r:embed="rId3"/>
                <a:stretch>
                  <a:fillRect l="-1331" r="-1923" b="-1961"/>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5D276802-5F5A-4B86-823E-3C78899C9A24}"/>
              </a:ext>
            </a:extLst>
          </p:cNvPr>
          <p:cNvSpPr/>
          <p:nvPr/>
        </p:nvSpPr>
        <p:spPr>
          <a:xfrm>
            <a:off x="1511300" y="1466271"/>
            <a:ext cx="9672338" cy="415691"/>
          </a:xfrm>
          <a:prstGeom prst="rect">
            <a:avLst/>
          </a:prstGeom>
        </p:spPr>
        <p:txBody>
          <a:bodyPr wrap="square">
            <a:spAutoFit/>
          </a:bodyPr>
          <a:lstStyle/>
          <a:p>
            <a:pPr>
              <a:lnSpc>
                <a:spcPct val="130000"/>
              </a:lnSpc>
            </a:pPr>
            <a:r>
              <a:rPr lang="en-US" b="1" i="0">
                <a:solidFill>
                  <a:srgbClr val="000000"/>
                </a:solidFill>
                <a:effectLst/>
                <a:latin typeface="Arial" panose="020B0604020202020204" pitchFamily="34" charset="0"/>
                <a:cs typeface="Arial" panose="020B0604020202020204" pitchFamily="34" charset="0"/>
              </a:rPr>
              <a:t>5.3.3.1. </a:t>
            </a:r>
            <a:r>
              <a:rPr lang="en-US" b="1" i="1">
                <a:solidFill>
                  <a:srgbClr val="000000"/>
                </a:solidFill>
                <a:latin typeface="TimesNewRomanPS-BoldItalicMT"/>
              </a:rPr>
              <a:t>Phép chiếu Cavalier</a:t>
            </a:r>
          </a:p>
        </p:txBody>
      </p:sp>
      <p:pic>
        <p:nvPicPr>
          <p:cNvPr id="6" name="Picture 5" descr="A close up of a whiteboard&#10;&#10;Description automatically generated">
            <a:extLst>
              <a:ext uri="{FF2B5EF4-FFF2-40B4-BE49-F238E27FC236}">
                <a16:creationId xmlns:a16="http://schemas.microsoft.com/office/drawing/2014/main" id="{F01719BA-FACA-4C93-A890-6C4A6B566C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2930" y="1466271"/>
            <a:ext cx="5572903" cy="4486901"/>
          </a:xfrm>
          <a:prstGeom prst="rect">
            <a:avLst/>
          </a:prstGeom>
        </p:spPr>
      </p:pic>
    </p:spTree>
    <p:extLst>
      <p:ext uri="{BB962C8B-B14F-4D97-AF65-F5344CB8AC3E}">
        <p14:creationId xmlns:p14="http://schemas.microsoft.com/office/powerpoint/2010/main" val="2542744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752" y="373318"/>
            <a:ext cx="7870295"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5.3. </a:t>
            </a:r>
            <a:r>
              <a:rPr lang="fr-FR" sz="2400" b="1" i="0">
                <a:solidFill>
                  <a:srgbClr val="000000"/>
                </a:solidFill>
                <a:effectLst/>
                <a:latin typeface="TimesNewRomanPS-BoldMT"/>
              </a:rPr>
              <a:t>PHÉP CHIẾU SONG SONG (Parallel Projections )</a:t>
            </a:r>
            <a:endParaRPr lang="en-US" sz="2400" b="1">
              <a:latin typeface="Arial" panose="020B0604020202020204" pitchFamily="34" charset="0"/>
              <a:cs typeface="Arial" panose="020B0604020202020204" pitchFamily="34" charset="0"/>
            </a:endParaRPr>
          </a:p>
        </p:txBody>
      </p:sp>
      <p:sp>
        <p:nvSpPr>
          <p:cNvPr id="4" name="Rectangle 3"/>
          <p:cNvSpPr/>
          <p:nvPr/>
        </p:nvSpPr>
        <p:spPr>
          <a:xfrm>
            <a:off x="1511300" y="926547"/>
            <a:ext cx="9672338" cy="415691"/>
          </a:xfrm>
          <a:prstGeom prst="rect">
            <a:avLst/>
          </a:prstGeom>
        </p:spPr>
        <p:txBody>
          <a:bodyPr wrap="square">
            <a:spAutoFit/>
          </a:bodyPr>
          <a:lstStyle/>
          <a:p>
            <a:pPr>
              <a:lnSpc>
                <a:spcPct val="130000"/>
              </a:lnSpc>
            </a:pPr>
            <a:r>
              <a:rPr lang="en-US" b="1" i="0">
                <a:solidFill>
                  <a:srgbClr val="000000"/>
                </a:solidFill>
                <a:effectLst/>
                <a:latin typeface="Arial" panose="020B0604020202020204" pitchFamily="34" charset="0"/>
                <a:cs typeface="Arial" panose="020B0604020202020204" pitchFamily="34" charset="0"/>
              </a:rPr>
              <a:t>5.3.3. </a:t>
            </a:r>
            <a:r>
              <a:rPr lang="en-US" b="1" i="1">
                <a:solidFill>
                  <a:srgbClr val="000000"/>
                </a:solidFill>
                <a:latin typeface="TimesNewRomanPS-BoldItalicMT"/>
              </a:rPr>
              <a:t>Phép chiếu xiên</a:t>
            </a:r>
          </a:p>
        </p:txBody>
      </p:sp>
      <mc:AlternateContent xmlns:mc="http://schemas.openxmlformats.org/markup-compatibility/2006" xmlns:a14="http://schemas.microsoft.com/office/drawing/2010/main">
        <mc:Choice Requires="a14">
          <p:sp>
            <p:nvSpPr>
              <p:cNvPr id="5" name="Rectangle 4"/>
              <p:cNvSpPr/>
              <p:nvPr/>
            </p:nvSpPr>
            <p:spPr>
              <a:xfrm>
                <a:off x="1511300" y="2005995"/>
                <a:ext cx="4732746" cy="2094741"/>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sz="2000">
                    <a:solidFill>
                      <a:srgbClr val="000000"/>
                    </a:solidFill>
                    <a:latin typeface="TimesNewRomanPSMT"/>
                  </a:rPr>
                  <a:t>Phép chiếu xiên với hệ số co tỉ lệ f = ½</a:t>
                </a:r>
              </a:p>
              <a:p>
                <a:pPr marL="342900" indent="-342900">
                  <a:lnSpc>
                    <a:spcPct val="150000"/>
                  </a:lnSpc>
                  <a:buFont typeface="Wingdings" panose="05000000000000000000" pitchFamily="2" charset="2"/>
                  <a:buChar char="q"/>
                </a:pP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rPr>
                      <m:t>𝛽</m:t>
                    </m:r>
                    <m:r>
                      <a:rPr lang="en-US" sz="2000" b="0" i="1" smtClean="0">
                        <a:solidFill>
                          <a:srgbClr val="000000"/>
                        </a:solidFill>
                        <a:latin typeface="Cambria Math" panose="02040503050406030204" pitchFamily="18" charset="0"/>
                        <a:ea typeface="Cambria Math" panose="02040503050406030204" pitchFamily="18" charset="0"/>
                      </a:rPr>
                      <m:t>=</m:t>
                    </m:r>
                    <m:func>
                      <m:funcPr>
                        <m:ctrlPr>
                          <a:rPr lang="en-US" sz="2000" b="0" i="1" smtClean="0">
                            <a:solidFill>
                              <a:srgbClr val="000000"/>
                            </a:solidFill>
                            <a:latin typeface="Cambria Math" panose="02040503050406030204" pitchFamily="18" charset="0"/>
                            <a:ea typeface="Cambria Math" panose="02040503050406030204" pitchFamily="18" charset="0"/>
                          </a:rPr>
                        </m:ctrlPr>
                      </m:funcPr>
                      <m:fName>
                        <m:sSup>
                          <m:sSupPr>
                            <m:ctrlPr>
                              <a:rPr lang="en-US" sz="2000" b="0" i="1" smtClean="0">
                                <a:solidFill>
                                  <a:srgbClr val="000000"/>
                                </a:solidFill>
                                <a:latin typeface="Cambria Math" panose="02040503050406030204" pitchFamily="18" charset="0"/>
                                <a:ea typeface="Cambria Math" panose="02040503050406030204" pitchFamily="18" charset="0"/>
                              </a:rPr>
                            </m:ctrlPr>
                          </m:sSupPr>
                          <m:e>
                            <m:r>
                              <m:rPr>
                                <m:sty m:val="p"/>
                              </m:rPr>
                              <a:rPr lang="en-US" sz="2000" b="0" i="0" smtClean="0">
                                <a:solidFill>
                                  <a:srgbClr val="000000"/>
                                </a:solidFill>
                                <a:latin typeface="Cambria Math" panose="02040503050406030204" pitchFamily="18" charset="0"/>
                                <a:ea typeface="Cambria Math" panose="02040503050406030204" pitchFamily="18" charset="0"/>
                              </a:rPr>
                              <m:t>cos</m:t>
                            </m:r>
                          </m:e>
                          <m:sup>
                            <m:r>
                              <a:rPr lang="en-US" sz="2000" b="0" i="1" smtClean="0">
                                <a:solidFill>
                                  <a:srgbClr val="000000"/>
                                </a:solidFill>
                                <a:latin typeface="Cambria Math" panose="02040503050406030204" pitchFamily="18" charset="0"/>
                                <a:ea typeface="Cambria Math" panose="02040503050406030204" pitchFamily="18" charset="0"/>
                              </a:rPr>
                              <m:t>−1</m:t>
                            </m:r>
                          </m:sup>
                        </m:sSup>
                      </m:fName>
                      <m:e>
                        <m:r>
                          <a:rPr lang="en-US" sz="2000" b="0" i="1" smtClean="0">
                            <a:solidFill>
                              <a:srgbClr val="000000"/>
                            </a:solidFill>
                            <a:latin typeface="Cambria Math" panose="02040503050406030204" pitchFamily="18" charset="0"/>
                            <a:ea typeface="Cambria Math" panose="02040503050406030204" pitchFamily="18" charset="0"/>
                          </a:rPr>
                          <m:t>(</m:t>
                        </m:r>
                        <m:f>
                          <m:fPr>
                            <m:ctrlPr>
                              <a:rPr lang="en-US" sz="2000" b="0" i="1" smtClean="0">
                                <a:solidFill>
                                  <a:srgbClr val="000000"/>
                                </a:solidFill>
                                <a:latin typeface="Cambria Math" panose="02040503050406030204" pitchFamily="18" charset="0"/>
                                <a:ea typeface="Cambria Math" panose="02040503050406030204" pitchFamily="18" charset="0"/>
                              </a:rPr>
                            </m:ctrlPr>
                          </m:fPr>
                          <m:num>
                            <m:r>
                              <a:rPr lang="en-US" sz="2000" b="0" i="1" smtClean="0">
                                <a:solidFill>
                                  <a:srgbClr val="000000"/>
                                </a:solidFill>
                                <a:latin typeface="Cambria Math" panose="02040503050406030204" pitchFamily="18" charset="0"/>
                                <a:ea typeface="Cambria Math" panose="02040503050406030204" pitchFamily="18" charset="0"/>
                              </a:rPr>
                              <m:t>𝑓</m:t>
                            </m:r>
                          </m:num>
                          <m:den>
                            <m:rad>
                              <m:radPr>
                                <m:degHide m:val="on"/>
                                <m:ctrlPr>
                                  <a:rPr lang="en-US" sz="2000" b="0" i="1" smtClean="0">
                                    <a:solidFill>
                                      <a:srgbClr val="000000"/>
                                    </a:solidFill>
                                    <a:latin typeface="Cambria Math" panose="02040503050406030204" pitchFamily="18" charset="0"/>
                                    <a:ea typeface="Cambria Math" panose="02040503050406030204" pitchFamily="18" charset="0"/>
                                  </a:rPr>
                                </m:ctrlPr>
                              </m:radPr>
                              <m:deg/>
                              <m:e>
                                <m:sSup>
                                  <m:sSupPr>
                                    <m:ctrlPr>
                                      <a:rPr lang="en-US" sz="2000" b="0" i="1" smtClean="0">
                                        <a:solidFill>
                                          <a:srgbClr val="000000"/>
                                        </a:solidFill>
                                        <a:latin typeface="Cambria Math" panose="02040503050406030204" pitchFamily="18" charset="0"/>
                                        <a:ea typeface="Cambria Math" panose="02040503050406030204" pitchFamily="18" charset="0"/>
                                      </a:rPr>
                                    </m:ctrlPr>
                                  </m:sSupPr>
                                  <m:e>
                                    <m:r>
                                      <a:rPr lang="en-US" sz="2000" b="0" i="1" smtClean="0">
                                        <a:solidFill>
                                          <a:srgbClr val="000000"/>
                                        </a:solidFill>
                                        <a:latin typeface="Cambria Math" panose="02040503050406030204" pitchFamily="18" charset="0"/>
                                        <a:ea typeface="Cambria Math" panose="02040503050406030204" pitchFamily="18" charset="0"/>
                                      </a:rPr>
                                      <m:t>1</m:t>
                                    </m:r>
                                  </m:e>
                                  <m:sup>
                                    <m:r>
                                      <a:rPr lang="en-US" sz="2000" b="0" i="1" smtClean="0">
                                        <a:solidFill>
                                          <a:srgbClr val="000000"/>
                                        </a:solidFill>
                                        <a:latin typeface="Cambria Math" panose="02040503050406030204" pitchFamily="18" charset="0"/>
                                        <a:ea typeface="Cambria Math" panose="02040503050406030204" pitchFamily="18" charset="0"/>
                                      </a:rPr>
                                      <m:t>2</m:t>
                                    </m:r>
                                  </m:sup>
                                </m:sSup>
                                <m:r>
                                  <a:rPr lang="en-US" sz="2000" b="0" i="1" smtClean="0">
                                    <a:solidFill>
                                      <a:srgbClr val="000000"/>
                                    </a:solidFill>
                                    <a:latin typeface="Cambria Math" panose="02040503050406030204" pitchFamily="18" charset="0"/>
                                    <a:ea typeface="Cambria Math" panose="02040503050406030204" pitchFamily="18" charset="0"/>
                                  </a:rPr>
                                  <m:t>+</m:t>
                                </m:r>
                                <m:sSup>
                                  <m:sSupPr>
                                    <m:ctrlPr>
                                      <a:rPr lang="en-US" sz="2000" b="0" i="1" smtClean="0">
                                        <a:solidFill>
                                          <a:srgbClr val="000000"/>
                                        </a:solidFill>
                                        <a:latin typeface="Cambria Math" panose="02040503050406030204" pitchFamily="18" charset="0"/>
                                        <a:ea typeface="Cambria Math" panose="02040503050406030204" pitchFamily="18" charset="0"/>
                                      </a:rPr>
                                    </m:ctrlPr>
                                  </m:sSupPr>
                                  <m:e>
                                    <m:r>
                                      <a:rPr lang="en-US" sz="2000" b="0" i="1" smtClean="0">
                                        <a:solidFill>
                                          <a:srgbClr val="000000"/>
                                        </a:solidFill>
                                        <a:latin typeface="Cambria Math" panose="02040503050406030204" pitchFamily="18" charset="0"/>
                                        <a:ea typeface="Cambria Math" panose="02040503050406030204" pitchFamily="18" charset="0"/>
                                      </a:rPr>
                                      <m:t>𝑓</m:t>
                                    </m:r>
                                  </m:e>
                                  <m:sup>
                                    <m:r>
                                      <a:rPr lang="en-US" sz="2000" b="0" i="1" smtClean="0">
                                        <a:solidFill>
                                          <a:srgbClr val="000000"/>
                                        </a:solidFill>
                                        <a:latin typeface="Cambria Math" panose="02040503050406030204" pitchFamily="18" charset="0"/>
                                        <a:ea typeface="Cambria Math" panose="02040503050406030204" pitchFamily="18" charset="0"/>
                                      </a:rPr>
                                      <m:t>2</m:t>
                                    </m:r>
                                  </m:sup>
                                </m:sSup>
                              </m:e>
                            </m:rad>
                          </m:den>
                        </m:f>
                        <m:r>
                          <a:rPr lang="en-US" sz="2000" b="0" i="1" smtClean="0">
                            <a:solidFill>
                              <a:srgbClr val="000000"/>
                            </a:solidFill>
                            <a:latin typeface="Cambria Math" panose="02040503050406030204" pitchFamily="18" charset="0"/>
                            <a:ea typeface="Cambria Math" panose="02040503050406030204" pitchFamily="18" charset="0"/>
                          </a:rPr>
                          <m:t>)</m:t>
                        </m:r>
                      </m:e>
                    </m:func>
                  </m:oMath>
                </a14:m>
                <a:endParaRPr lang="en-US" sz="2000" b="0">
                  <a:solidFill>
                    <a:srgbClr val="000000"/>
                  </a:solidFill>
                  <a:latin typeface="TimesNewRomanPSMT"/>
                  <a:ea typeface="Cambria Math" panose="02040503050406030204" pitchFamily="18" charset="0"/>
                </a:endParaRPr>
              </a:p>
              <a:p>
                <a:pPr>
                  <a:lnSpc>
                    <a:spcPct val="150000"/>
                  </a:lnSpc>
                </a:pPr>
                <a:r>
                  <a:rPr lang="en-US" sz="2000">
                    <a:solidFill>
                      <a:srgbClr val="000000"/>
                    </a:solidFill>
                    <a:latin typeface="TimesNewRomanPSMT"/>
                    <a:ea typeface="Cambria Math" panose="02040503050406030204" pitchFamily="18" charset="0"/>
                  </a:rPr>
                  <a:t> </a:t>
                </a:r>
                <a14:m>
                  <m:oMath xmlns:m="http://schemas.openxmlformats.org/officeDocument/2006/math">
                    <m:func>
                      <m:funcPr>
                        <m:ctrlPr>
                          <a:rPr lang="en-US" sz="2000" i="1">
                            <a:solidFill>
                              <a:srgbClr val="000000"/>
                            </a:solidFill>
                            <a:latin typeface="Cambria Math" panose="02040503050406030204" pitchFamily="18" charset="0"/>
                            <a:ea typeface="Cambria Math" panose="02040503050406030204" pitchFamily="18" charset="0"/>
                          </a:rPr>
                        </m:ctrlPr>
                      </m:funcPr>
                      <m:fName>
                        <m:r>
                          <a:rPr lang="en-US" sz="2000" b="0" i="1" smtClean="0">
                            <a:solidFill>
                              <a:srgbClr val="000000"/>
                            </a:solidFill>
                            <a:latin typeface="Cambria Math" panose="02040503050406030204" pitchFamily="18" charset="0"/>
                            <a:ea typeface="Cambria Math" panose="02040503050406030204" pitchFamily="18" charset="0"/>
                          </a:rPr>
                          <m:t>               </m:t>
                        </m:r>
                        <m:sSup>
                          <m:sSupPr>
                            <m:ctrlPr>
                              <a:rPr lang="en-US" sz="2000" i="1" smtClean="0">
                                <a:solidFill>
                                  <a:srgbClr val="000000"/>
                                </a:solidFill>
                                <a:latin typeface="Cambria Math" panose="02040503050406030204" pitchFamily="18" charset="0"/>
                                <a:ea typeface="Cambria Math" panose="02040503050406030204" pitchFamily="18" charset="0"/>
                              </a:rPr>
                            </m:ctrlPr>
                          </m:sSupPr>
                          <m:e>
                            <m:r>
                              <m:rPr>
                                <m:sty m:val="p"/>
                              </m:rPr>
                              <a:rPr lang="en-US" sz="2000">
                                <a:solidFill>
                                  <a:srgbClr val="000000"/>
                                </a:solidFill>
                                <a:latin typeface="Cambria Math" panose="02040503050406030204" pitchFamily="18" charset="0"/>
                                <a:ea typeface="Cambria Math" panose="02040503050406030204" pitchFamily="18" charset="0"/>
                              </a:rPr>
                              <m:t>cos</m:t>
                            </m:r>
                          </m:e>
                          <m:sup>
                            <m:r>
                              <a:rPr lang="en-US" sz="2000" i="1">
                                <a:solidFill>
                                  <a:srgbClr val="000000"/>
                                </a:solidFill>
                                <a:latin typeface="Cambria Math" panose="02040503050406030204" pitchFamily="18" charset="0"/>
                                <a:ea typeface="Cambria Math" panose="02040503050406030204" pitchFamily="18" charset="0"/>
                              </a:rPr>
                              <m:t>−1</m:t>
                            </m:r>
                          </m:sup>
                        </m:sSup>
                      </m:fName>
                      <m:e>
                        <m:r>
                          <a:rPr lang="en-US" sz="2000" i="1">
                            <a:solidFill>
                              <a:srgbClr val="000000"/>
                            </a:solidFill>
                            <a:latin typeface="Cambria Math" panose="02040503050406030204" pitchFamily="18" charset="0"/>
                            <a:ea typeface="Cambria Math" panose="02040503050406030204" pitchFamily="18" charset="0"/>
                          </a:rPr>
                          <m:t>(</m:t>
                        </m:r>
                        <m:f>
                          <m:fPr>
                            <m:ctrlPr>
                              <a:rPr lang="en-US" sz="2000" i="1">
                                <a:solidFill>
                                  <a:srgbClr val="000000"/>
                                </a:solidFill>
                                <a:latin typeface="Cambria Math" panose="02040503050406030204" pitchFamily="18" charset="0"/>
                                <a:ea typeface="Cambria Math" panose="02040503050406030204" pitchFamily="18" charset="0"/>
                              </a:rPr>
                            </m:ctrlPr>
                          </m:fPr>
                          <m:num>
                            <m:r>
                              <a:rPr lang="en-US" sz="2000" b="0" i="1" smtClean="0">
                                <a:solidFill>
                                  <a:srgbClr val="000000"/>
                                </a:solidFill>
                                <a:latin typeface="Cambria Math" panose="02040503050406030204" pitchFamily="18" charset="0"/>
                                <a:ea typeface="Cambria Math" panose="02040503050406030204" pitchFamily="18" charset="0"/>
                              </a:rPr>
                              <m:t>1/2</m:t>
                            </m:r>
                          </m:num>
                          <m:den>
                            <m:rad>
                              <m:radPr>
                                <m:degHide m:val="on"/>
                                <m:ctrlPr>
                                  <a:rPr lang="en-US" sz="2000" i="1">
                                    <a:solidFill>
                                      <a:srgbClr val="000000"/>
                                    </a:solidFill>
                                    <a:latin typeface="Cambria Math" panose="02040503050406030204" pitchFamily="18" charset="0"/>
                                    <a:ea typeface="Cambria Math" panose="02040503050406030204" pitchFamily="18" charset="0"/>
                                  </a:rPr>
                                </m:ctrlPr>
                              </m:radPr>
                              <m:deg/>
                              <m:e>
                                <m:sSup>
                                  <m:sSupPr>
                                    <m:ctrlPr>
                                      <a:rPr lang="en-US" sz="2000" i="1">
                                        <a:solidFill>
                                          <a:srgbClr val="000000"/>
                                        </a:solidFill>
                                        <a:latin typeface="Cambria Math" panose="02040503050406030204" pitchFamily="18" charset="0"/>
                                        <a:ea typeface="Cambria Math" panose="02040503050406030204" pitchFamily="18" charset="0"/>
                                      </a:rPr>
                                    </m:ctrlPr>
                                  </m:sSupPr>
                                  <m:e>
                                    <m:r>
                                      <a:rPr lang="en-US" sz="2000" i="1">
                                        <a:solidFill>
                                          <a:srgbClr val="000000"/>
                                        </a:solidFill>
                                        <a:latin typeface="Cambria Math" panose="02040503050406030204" pitchFamily="18" charset="0"/>
                                        <a:ea typeface="Cambria Math" panose="02040503050406030204" pitchFamily="18" charset="0"/>
                                      </a:rPr>
                                      <m:t>1</m:t>
                                    </m:r>
                                  </m:e>
                                  <m:sup>
                                    <m:r>
                                      <a:rPr lang="en-US" sz="2000" i="1">
                                        <a:solidFill>
                                          <a:srgbClr val="000000"/>
                                        </a:solidFill>
                                        <a:latin typeface="Cambria Math" panose="02040503050406030204" pitchFamily="18" charset="0"/>
                                        <a:ea typeface="Cambria Math" panose="02040503050406030204" pitchFamily="18" charset="0"/>
                                      </a:rPr>
                                      <m:t>2</m:t>
                                    </m:r>
                                  </m:sup>
                                </m:sSup>
                                <m:r>
                                  <a:rPr lang="en-US" sz="2000" i="1">
                                    <a:solidFill>
                                      <a:srgbClr val="000000"/>
                                    </a:solidFill>
                                    <a:latin typeface="Cambria Math" panose="02040503050406030204" pitchFamily="18" charset="0"/>
                                    <a:ea typeface="Cambria Math" panose="02040503050406030204" pitchFamily="18" charset="0"/>
                                  </a:rPr>
                                  <m:t>+</m:t>
                                </m:r>
                                <m:sSup>
                                  <m:sSupPr>
                                    <m:ctrlPr>
                                      <a:rPr lang="en-US" sz="2000" i="1">
                                        <a:solidFill>
                                          <a:srgbClr val="000000"/>
                                        </a:solidFill>
                                        <a:latin typeface="Cambria Math" panose="02040503050406030204" pitchFamily="18" charset="0"/>
                                        <a:ea typeface="Cambria Math" panose="02040503050406030204" pitchFamily="18" charset="0"/>
                                      </a:rPr>
                                    </m:ctrlPr>
                                  </m:sSupPr>
                                  <m:e>
                                    <m:r>
                                      <a:rPr lang="en-US" sz="2000" b="0" i="1" smtClean="0">
                                        <a:solidFill>
                                          <a:srgbClr val="000000"/>
                                        </a:solidFill>
                                        <a:latin typeface="Cambria Math" panose="02040503050406030204" pitchFamily="18" charset="0"/>
                                        <a:ea typeface="Cambria Math" panose="02040503050406030204" pitchFamily="18" charset="0"/>
                                      </a:rPr>
                                      <m:t>1/2</m:t>
                                    </m:r>
                                  </m:e>
                                  <m:sup>
                                    <m:r>
                                      <a:rPr lang="en-US" sz="2000" i="1">
                                        <a:solidFill>
                                          <a:srgbClr val="000000"/>
                                        </a:solidFill>
                                        <a:latin typeface="Cambria Math" panose="02040503050406030204" pitchFamily="18" charset="0"/>
                                        <a:ea typeface="Cambria Math" panose="02040503050406030204" pitchFamily="18" charset="0"/>
                                      </a:rPr>
                                      <m:t>2</m:t>
                                    </m:r>
                                  </m:sup>
                                </m:sSup>
                              </m:e>
                            </m:rad>
                          </m:den>
                        </m:f>
                        <m:r>
                          <a:rPr lang="en-US" sz="2000" i="1">
                            <a:solidFill>
                              <a:srgbClr val="000000"/>
                            </a:solidFill>
                            <a:latin typeface="Cambria Math" panose="02040503050406030204" pitchFamily="18" charset="0"/>
                            <a:ea typeface="Cambria Math" panose="02040503050406030204" pitchFamily="18" charset="0"/>
                          </a:rPr>
                          <m:t>)</m:t>
                        </m:r>
                      </m:e>
                    </m:func>
                    <m:r>
                      <a:rPr lang="en-US" sz="2000" b="0" i="1" smtClean="0">
                        <a:solidFill>
                          <a:srgbClr val="000000"/>
                        </a:solidFill>
                        <a:latin typeface="Cambria Math" panose="02040503050406030204" pitchFamily="18" charset="0"/>
                        <a:ea typeface="Cambria Math" panose="02040503050406030204" pitchFamily="18" charset="0"/>
                      </a:rPr>
                      <m:t>=63.345</m:t>
                    </m:r>
                  </m:oMath>
                </a14:m>
                <a:r>
                  <a:rPr lang="en-US" sz="2000" b="0" baseline="30000">
                    <a:solidFill>
                      <a:srgbClr val="000000"/>
                    </a:solidFill>
                    <a:latin typeface="TimesNewRomanPSMT"/>
                    <a:ea typeface="Cambria Math" panose="02040503050406030204" pitchFamily="18" charset="0"/>
                  </a:rPr>
                  <a:t>0</a:t>
                </a:r>
              </a:p>
            </p:txBody>
          </p:sp>
        </mc:Choice>
        <mc:Fallback xmlns="">
          <p:sp>
            <p:nvSpPr>
              <p:cNvPr id="5" name="Rectangle 4"/>
              <p:cNvSpPr>
                <a:spLocks noRot="1" noChangeAspect="1" noMove="1" noResize="1" noEditPoints="1" noAdjustHandles="1" noChangeArrowheads="1" noChangeShapeType="1" noTextEdit="1"/>
              </p:cNvSpPr>
              <p:nvPr/>
            </p:nvSpPr>
            <p:spPr>
              <a:xfrm>
                <a:off x="1511300" y="2005995"/>
                <a:ext cx="4732746" cy="2094741"/>
              </a:xfrm>
              <a:prstGeom prst="rect">
                <a:avLst/>
              </a:prstGeom>
              <a:blipFill>
                <a:blip r:embed="rId3"/>
                <a:stretch>
                  <a:fillRect l="-1160"/>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5D276802-5F5A-4B86-823E-3C78899C9A24}"/>
              </a:ext>
            </a:extLst>
          </p:cNvPr>
          <p:cNvSpPr/>
          <p:nvPr/>
        </p:nvSpPr>
        <p:spPr>
          <a:xfrm>
            <a:off x="1511300" y="1466271"/>
            <a:ext cx="9672338" cy="415691"/>
          </a:xfrm>
          <a:prstGeom prst="rect">
            <a:avLst/>
          </a:prstGeom>
        </p:spPr>
        <p:txBody>
          <a:bodyPr wrap="square">
            <a:spAutoFit/>
          </a:bodyPr>
          <a:lstStyle/>
          <a:p>
            <a:pPr>
              <a:lnSpc>
                <a:spcPct val="130000"/>
              </a:lnSpc>
            </a:pPr>
            <a:r>
              <a:rPr lang="en-US" b="1" i="0">
                <a:solidFill>
                  <a:srgbClr val="000000"/>
                </a:solidFill>
                <a:effectLst/>
                <a:latin typeface="Arial" panose="020B0604020202020204" pitchFamily="34" charset="0"/>
                <a:cs typeface="Arial" panose="020B0604020202020204" pitchFamily="34" charset="0"/>
              </a:rPr>
              <a:t>5.3.3.1. </a:t>
            </a:r>
            <a:r>
              <a:rPr lang="en-US" b="1" i="1">
                <a:solidFill>
                  <a:srgbClr val="000000"/>
                </a:solidFill>
                <a:latin typeface="TimesNewRomanPS-BoldItalicMT"/>
              </a:rPr>
              <a:t>Phép chiếu Cabinet</a:t>
            </a:r>
          </a:p>
        </p:txBody>
      </p:sp>
      <p:pic>
        <p:nvPicPr>
          <p:cNvPr id="8" name="Picture 7">
            <a:extLst>
              <a:ext uri="{FF2B5EF4-FFF2-40B4-BE49-F238E27FC236}">
                <a16:creationId xmlns:a16="http://schemas.microsoft.com/office/drawing/2014/main" id="{F6E57A0D-FEC7-4152-909F-111C01F46C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7469" y="1433802"/>
            <a:ext cx="5003291" cy="2549057"/>
          </a:xfrm>
          <a:prstGeom prst="rect">
            <a:avLst/>
          </a:prstGeom>
        </p:spPr>
      </p:pic>
    </p:spTree>
    <p:extLst>
      <p:ext uri="{BB962C8B-B14F-4D97-AF65-F5344CB8AC3E}">
        <p14:creationId xmlns:p14="http://schemas.microsoft.com/office/powerpoint/2010/main" val="2661635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6755" y="373318"/>
            <a:ext cx="8080289"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5.4. </a:t>
            </a:r>
            <a:r>
              <a:rPr lang="fr-FR" sz="2400" b="1">
                <a:solidFill>
                  <a:srgbClr val="000000"/>
                </a:solidFill>
                <a:latin typeface="TimesNewRomanPS-BoldMT"/>
              </a:rPr>
              <a:t>PHÉP CHIẾU PHỐI CẢNH (Perspective Projection)</a:t>
            </a:r>
            <a:endParaRPr lang="en-US" sz="2400" b="1">
              <a:latin typeface="Arial" panose="020B0604020202020204" pitchFamily="34" charset="0"/>
              <a:cs typeface="Arial" panose="020B0604020202020204" pitchFamily="34" charset="0"/>
            </a:endParaRPr>
          </a:p>
        </p:txBody>
      </p:sp>
      <p:sp>
        <p:nvSpPr>
          <p:cNvPr id="5" name="Rectangle 4"/>
          <p:cNvSpPr/>
          <p:nvPr/>
        </p:nvSpPr>
        <p:spPr>
          <a:xfrm>
            <a:off x="1457969" y="1378979"/>
            <a:ext cx="9779000" cy="3785652"/>
          </a:xfrm>
          <a:prstGeom prst="rect">
            <a:avLst/>
          </a:prstGeom>
        </p:spPr>
        <p:txBody>
          <a:bodyPr wrap="square">
            <a:spAutoFit/>
          </a:bodyPr>
          <a:lstStyle/>
          <a:p>
            <a:pPr marL="342900" indent="-342900">
              <a:lnSpc>
                <a:spcPct val="150000"/>
              </a:lnSpc>
              <a:buFont typeface="Wingdings" panose="05000000000000000000" pitchFamily="2" charset="2"/>
              <a:buChar char="q"/>
            </a:pPr>
            <a:r>
              <a:rPr lang="vi-VN" sz="2000" i="1">
                <a:solidFill>
                  <a:srgbClr val="000000"/>
                </a:solidFill>
                <a:latin typeface="TimesNewRomanPS-BoldItalicMT"/>
              </a:rPr>
              <a:t>Phép chiếu phối cảnh </a:t>
            </a:r>
            <a:r>
              <a:rPr lang="vi-VN" sz="2000">
                <a:solidFill>
                  <a:srgbClr val="000000"/>
                </a:solidFill>
                <a:latin typeface="TimesNewRomanPSMT"/>
              </a:rPr>
              <a:t>là phép chiếu mà các tia chiếu không song song với nhau mà xuất</a:t>
            </a:r>
            <a:r>
              <a:rPr lang="en-US" sz="2000">
                <a:solidFill>
                  <a:srgbClr val="000000"/>
                </a:solidFill>
                <a:latin typeface="TimesNewRomanPSMT"/>
              </a:rPr>
              <a:t> </a:t>
            </a:r>
            <a:r>
              <a:rPr lang="vi-VN" sz="2000">
                <a:solidFill>
                  <a:srgbClr val="000000"/>
                </a:solidFill>
                <a:latin typeface="TimesNewRomanPSMT"/>
              </a:rPr>
              <a:t>phát từ một điểm gọi là tâm chiếu. </a:t>
            </a:r>
            <a:endParaRPr lang="en-US" sz="2000">
              <a:solidFill>
                <a:srgbClr val="000000"/>
              </a:solidFill>
              <a:latin typeface="TimesNewRomanPSMT"/>
            </a:endParaRPr>
          </a:p>
          <a:p>
            <a:pPr marL="342900" indent="-342900">
              <a:lnSpc>
                <a:spcPct val="150000"/>
              </a:lnSpc>
              <a:buFont typeface="Wingdings" panose="05000000000000000000" pitchFamily="2" charset="2"/>
              <a:buChar char="q"/>
            </a:pPr>
            <a:r>
              <a:rPr lang="vi-VN" sz="2000">
                <a:solidFill>
                  <a:srgbClr val="000000"/>
                </a:solidFill>
                <a:latin typeface="TimesNewRomanPSMT"/>
              </a:rPr>
              <a:t>Phép chiếu phối cảnh tạo ra hiệu ứng về luật xa gần tạo cảm</a:t>
            </a:r>
            <a:r>
              <a:rPr lang="en-US" sz="2000">
                <a:solidFill>
                  <a:srgbClr val="000000"/>
                </a:solidFill>
                <a:latin typeface="TimesNewRomanPSMT"/>
              </a:rPr>
              <a:t> </a:t>
            </a:r>
            <a:r>
              <a:rPr lang="vi-VN" sz="2000">
                <a:solidFill>
                  <a:srgbClr val="000000"/>
                </a:solidFill>
                <a:latin typeface="TimesNewRomanPSMT"/>
              </a:rPr>
              <a:t>giác về độ sâu của đối tượng trong thế giới thật mà phép chiếu song song không lột tả được.</a:t>
            </a:r>
            <a:endParaRPr lang="en-US" sz="2000">
              <a:solidFill>
                <a:srgbClr val="000000"/>
              </a:solidFill>
              <a:latin typeface="TimesNewRomanPSMT"/>
            </a:endParaRPr>
          </a:p>
          <a:p>
            <a:pPr marL="342900" indent="-342900">
              <a:lnSpc>
                <a:spcPct val="150000"/>
              </a:lnSpc>
              <a:buFont typeface="Wingdings" panose="05000000000000000000" pitchFamily="2" charset="2"/>
              <a:buChar char="q"/>
            </a:pPr>
            <a:r>
              <a:rPr lang="vi-VN" sz="2000">
                <a:solidFill>
                  <a:srgbClr val="000000"/>
                </a:solidFill>
                <a:latin typeface="TimesNewRomanPSMT"/>
              </a:rPr>
              <a:t>Các đoạn thẳng song song của mô hình 3D sau phép chiếu hội tụ tại một điểm gọi là điểm</a:t>
            </a:r>
            <a:r>
              <a:rPr lang="en-US" sz="2000">
                <a:solidFill>
                  <a:srgbClr val="000000"/>
                </a:solidFill>
                <a:latin typeface="TimesNewRomanPSMT"/>
              </a:rPr>
              <a:t> </a:t>
            </a:r>
            <a:r>
              <a:rPr lang="vi-VN" sz="2000">
                <a:solidFill>
                  <a:srgbClr val="000000"/>
                </a:solidFill>
                <a:latin typeface="TimesNewRomanPSMT"/>
              </a:rPr>
              <a:t>triệt tiêu (vanishing point).</a:t>
            </a:r>
            <a:endParaRPr lang="en-US" sz="2000">
              <a:solidFill>
                <a:srgbClr val="000000"/>
              </a:solidFill>
              <a:latin typeface="TimesNewRomanPSMT"/>
            </a:endParaRPr>
          </a:p>
          <a:p>
            <a:pPr marL="342900" indent="-342900">
              <a:lnSpc>
                <a:spcPct val="150000"/>
              </a:lnSpc>
              <a:buFont typeface="Wingdings" panose="05000000000000000000" pitchFamily="2" charset="2"/>
              <a:buChar char="q"/>
            </a:pPr>
            <a:r>
              <a:rPr lang="vi-VN" sz="2000" i="1">
                <a:solidFill>
                  <a:srgbClr val="000000"/>
                </a:solidFill>
                <a:latin typeface="TimesNewRomanPS-ItalicMT"/>
              </a:rPr>
              <a:t>Phân loại phép chiếu phối cảnh </a:t>
            </a:r>
            <a:r>
              <a:rPr lang="vi-VN" sz="2000">
                <a:solidFill>
                  <a:srgbClr val="000000"/>
                </a:solidFill>
                <a:latin typeface="TimesNewRomanPSMT"/>
              </a:rPr>
              <a:t>dựa vào tâm chiếu </a:t>
            </a:r>
            <a:r>
              <a:rPr lang="en-US" sz="2000">
                <a:solidFill>
                  <a:srgbClr val="000000"/>
                </a:solidFill>
                <a:latin typeface="TimesNewRomanPSMT"/>
              </a:rPr>
              <a:t>(</a:t>
            </a:r>
            <a:r>
              <a:rPr lang="vi-VN" sz="2000" i="1">
                <a:solidFill>
                  <a:srgbClr val="000000"/>
                </a:solidFill>
                <a:latin typeface="TimesNewRomanPS-ItalicMT"/>
              </a:rPr>
              <a:t>Centre Of Projection</a:t>
            </a:r>
            <a:r>
              <a:rPr lang="en-US" sz="2000" i="1">
                <a:solidFill>
                  <a:srgbClr val="000000"/>
                </a:solidFill>
                <a:latin typeface="TimesNewRomanPS-ItalicMT"/>
              </a:rPr>
              <a:t> -</a:t>
            </a:r>
            <a:r>
              <a:rPr lang="vi-VN" sz="2000">
                <a:solidFill>
                  <a:srgbClr val="000000"/>
                </a:solidFill>
                <a:latin typeface="TimesNewRomanPSMT"/>
              </a:rPr>
              <a:t>COP) và mặt</a:t>
            </a:r>
            <a:r>
              <a:rPr lang="en-US" sz="2000">
                <a:solidFill>
                  <a:srgbClr val="000000"/>
                </a:solidFill>
                <a:latin typeface="TimesNewRomanPSMT"/>
              </a:rPr>
              <a:t> </a:t>
            </a:r>
            <a:r>
              <a:rPr lang="vi-VN" sz="2000">
                <a:solidFill>
                  <a:srgbClr val="000000"/>
                </a:solidFill>
                <a:latin typeface="TimesNewRomanPSMT"/>
              </a:rPr>
              <a:t>phẳng chiếu projection plane</a:t>
            </a:r>
            <a:endParaRPr lang="fr-FR" sz="2000" baseline="30000">
              <a:solidFill>
                <a:srgbClr val="000000"/>
              </a:solidFill>
              <a:latin typeface="TimesNewRomanPSMT"/>
            </a:endParaRPr>
          </a:p>
        </p:txBody>
      </p:sp>
    </p:spTree>
    <p:extLst>
      <p:ext uri="{BB962C8B-B14F-4D97-AF65-F5344CB8AC3E}">
        <p14:creationId xmlns:p14="http://schemas.microsoft.com/office/powerpoint/2010/main" val="42034818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6755" y="373318"/>
            <a:ext cx="8080289"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5.4. </a:t>
            </a:r>
            <a:r>
              <a:rPr lang="fr-FR" sz="2400" b="1">
                <a:solidFill>
                  <a:srgbClr val="000000"/>
                </a:solidFill>
                <a:latin typeface="TimesNewRomanPS-BoldMT"/>
              </a:rPr>
              <a:t>PHÉP CHIẾU PHỐI CẢNH (Perspective Projection)</a:t>
            </a:r>
            <a:endParaRPr lang="en-US" sz="2400" b="1">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5676899" y="1059180"/>
            <a:ext cx="5162550" cy="4191000"/>
          </a:xfrm>
          <a:prstGeom prst="rect">
            <a:avLst/>
          </a:prstGeom>
        </p:spPr>
      </p:pic>
      <p:pic>
        <p:nvPicPr>
          <p:cNvPr id="6" name="Picture 5"/>
          <p:cNvPicPr>
            <a:picLocks noChangeAspect="1"/>
          </p:cNvPicPr>
          <p:nvPr/>
        </p:nvPicPr>
        <p:blipFill>
          <a:blip r:embed="rId4"/>
          <a:stretch>
            <a:fillRect/>
          </a:stretch>
        </p:blipFill>
        <p:spPr>
          <a:xfrm>
            <a:off x="1511300" y="1730692"/>
            <a:ext cx="4072719" cy="3519488"/>
          </a:xfrm>
          <a:prstGeom prst="rect">
            <a:avLst/>
          </a:prstGeom>
        </p:spPr>
      </p:pic>
      <p:sp>
        <p:nvSpPr>
          <p:cNvPr id="7" name="Rectangle 6"/>
          <p:cNvSpPr/>
          <p:nvPr/>
        </p:nvSpPr>
        <p:spPr>
          <a:xfrm>
            <a:off x="1636755" y="5601893"/>
            <a:ext cx="3947264" cy="452432"/>
          </a:xfrm>
          <a:prstGeom prst="rect">
            <a:avLst/>
          </a:prstGeom>
        </p:spPr>
        <p:txBody>
          <a:bodyPr wrap="square">
            <a:spAutoFit/>
          </a:bodyPr>
          <a:lstStyle/>
          <a:p>
            <a:pPr>
              <a:lnSpc>
                <a:spcPct val="130000"/>
              </a:lnSpc>
            </a:pPr>
            <a:r>
              <a:rPr lang="en-US" i="1">
                <a:solidFill>
                  <a:srgbClr val="000000"/>
                </a:solidFill>
                <a:effectLst/>
                <a:latin typeface="Arial" panose="020B0604020202020204" pitchFamily="34" charset="0"/>
                <a:cs typeface="Arial" panose="020B0604020202020204" pitchFamily="34" charset="0"/>
              </a:rPr>
              <a:t>Phép chiếu với tâm chiếu trên trục z</a:t>
            </a:r>
            <a:endParaRPr lang="en-US" i="1">
              <a:solidFill>
                <a:srgbClr val="000000"/>
              </a:solidFill>
              <a:effectLst/>
              <a:latin typeface="TimesNewRomanPS-BoldMT"/>
            </a:endParaRPr>
          </a:p>
        </p:txBody>
      </p:sp>
      <p:sp>
        <p:nvSpPr>
          <p:cNvPr id="8" name="Rectangle 7"/>
          <p:cNvSpPr/>
          <p:nvPr/>
        </p:nvSpPr>
        <p:spPr>
          <a:xfrm>
            <a:off x="6669676" y="5573695"/>
            <a:ext cx="3947264" cy="414985"/>
          </a:xfrm>
          <a:prstGeom prst="rect">
            <a:avLst/>
          </a:prstGeom>
        </p:spPr>
        <p:txBody>
          <a:bodyPr wrap="square">
            <a:spAutoFit/>
          </a:bodyPr>
          <a:lstStyle/>
          <a:p>
            <a:pPr algn="ctr">
              <a:lnSpc>
                <a:spcPct val="130000"/>
              </a:lnSpc>
            </a:pPr>
            <a:r>
              <a:rPr lang="en-US" i="1">
                <a:solidFill>
                  <a:srgbClr val="000000"/>
                </a:solidFill>
                <a:effectLst/>
                <a:latin typeface="Arial" panose="020B0604020202020204" pitchFamily="34" charset="0"/>
                <a:cs typeface="Arial" panose="020B0604020202020204" pitchFamily="34" charset="0"/>
              </a:rPr>
              <a:t>Phép biến đổi phối cảnh</a:t>
            </a:r>
            <a:endParaRPr lang="en-US" i="1">
              <a:solidFill>
                <a:srgbClr val="000000"/>
              </a:solidFill>
              <a:effectLst/>
              <a:latin typeface="TimesNewRomanPS-BoldMT"/>
            </a:endParaRPr>
          </a:p>
        </p:txBody>
      </p:sp>
    </p:spTree>
    <p:extLst>
      <p:ext uri="{BB962C8B-B14F-4D97-AF65-F5344CB8AC3E}">
        <p14:creationId xmlns:p14="http://schemas.microsoft.com/office/powerpoint/2010/main" val="1358046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6755" y="373318"/>
            <a:ext cx="8080289"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5.4. </a:t>
            </a:r>
            <a:r>
              <a:rPr lang="fr-FR" sz="2400" b="1">
                <a:solidFill>
                  <a:srgbClr val="000000"/>
                </a:solidFill>
                <a:latin typeface="TimesNewRomanPS-BoldMT"/>
              </a:rPr>
              <a:t>PHÉP CHIẾU PHỐI CẢNH (Perspective Projection)</a:t>
            </a:r>
            <a:endParaRPr lang="en-US" sz="2400" b="1">
              <a:latin typeface="Arial" panose="020B0604020202020204" pitchFamily="34" charset="0"/>
              <a:cs typeface="Arial" panose="020B0604020202020204" pitchFamily="34" charset="0"/>
            </a:endParaRPr>
          </a:p>
        </p:txBody>
      </p:sp>
      <p:sp>
        <p:nvSpPr>
          <p:cNvPr id="4" name="Rectangle 3"/>
          <p:cNvSpPr/>
          <p:nvPr/>
        </p:nvSpPr>
        <p:spPr>
          <a:xfrm>
            <a:off x="1511300" y="926547"/>
            <a:ext cx="9672338" cy="452432"/>
          </a:xfrm>
          <a:prstGeom prst="rect">
            <a:avLst/>
          </a:prstGeom>
        </p:spPr>
        <p:txBody>
          <a:bodyPr wrap="square">
            <a:spAutoFit/>
          </a:bodyPr>
          <a:lstStyle/>
          <a:p>
            <a:pPr>
              <a:lnSpc>
                <a:spcPct val="130000"/>
              </a:lnSpc>
            </a:pPr>
            <a:r>
              <a:rPr lang="en-US" b="1" i="0">
                <a:solidFill>
                  <a:srgbClr val="000000"/>
                </a:solidFill>
                <a:effectLst/>
                <a:latin typeface="Arial" panose="020B0604020202020204" pitchFamily="34" charset="0"/>
                <a:cs typeface="Arial" panose="020B0604020202020204" pitchFamily="34" charset="0"/>
              </a:rPr>
              <a:t>5.4.1. </a:t>
            </a:r>
            <a:r>
              <a:rPr lang="en-US" b="1">
                <a:solidFill>
                  <a:srgbClr val="000000"/>
                </a:solidFill>
                <a:latin typeface="TimesNewRomanPS-BoldMT"/>
              </a:rPr>
              <a:t>Phép chiếu phối cảnh một tâm chiếu</a:t>
            </a:r>
            <a:endParaRPr lang="en-US" b="1" i="1">
              <a:solidFill>
                <a:srgbClr val="000000"/>
              </a:solidFill>
              <a:effectLst/>
              <a:latin typeface="TimesNewRomanPS-BoldMT"/>
            </a:endParaRPr>
          </a:p>
        </p:txBody>
      </p:sp>
      <p:sp>
        <p:nvSpPr>
          <p:cNvPr id="9" name="Rectangle 8"/>
          <p:cNvSpPr/>
          <p:nvPr/>
        </p:nvSpPr>
        <p:spPr>
          <a:xfrm>
            <a:off x="1511300" y="1614093"/>
            <a:ext cx="9982199" cy="2400657"/>
          </a:xfrm>
          <a:prstGeom prst="rect">
            <a:avLst/>
          </a:prstGeom>
        </p:spPr>
        <p:txBody>
          <a:bodyPr wrap="square">
            <a:spAutoFit/>
          </a:bodyPr>
          <a:lstStyle/>
          <a:p>
            <a:pPr marL="285750" indent="-285750">
              <a:lnSpc>
                <a:spcPct val="150000"/>
              </a:lnSpc>
              <a:buFont typeface="Wingdings" panose="05000000000000000000" pitchFamily="2" charset="2"/>
              <a:buChar char="q"/>
            </a:pPr>
            <a:r>
              <a:rPr lang="vi-VN" sz="2000">
                <a:solidFill>
                  <a:srgbClr val="000000"/>
                </a:solidFill>
                <a:latin typeface="TimesNewRomanPSMT"/>
              </a:rPr>
              <a:t>Giả sử khi mặt phẳng được đặt tại z = 0 và tâm phép chiếu nằm trên trục z , cách trục z một</a:t>
            </a:r>
            <a:r>
              <a:rPr lang="en-US" sz="2000">
                <a:solidFill>
                  <a:srgbClr val="000000"/>
                </a:solidFill>
                <a:latin typeface="TimesNewRomanPSMT"/>
              </a:rPr>
              <a:t> </a:t>
            </a:r>
            <a:r>
              <a:rPr lang="vi-VN" sz="2000">
                <a:solidFill>
                  <a:srgbClr val="000000"/>
                </a:solidFill>
                <a:latin typeface="TimesNewRomanPSMT"/>
              </a:rPr>
              <a:t>khoảng zc = -1/r.</a:t>
            </a:r>
            <a:r>
              <a:rPr lang="en-US" sz="2000">
                <a:solidFill>
                  <a:srgbClr val="000000"/>
                </a:solidFill>
                <a:latin typeface="TimesNewRomanPSMT"/>
              </a:rPr>
              <a:t> </a:t>
            </a:r>
          </a:p>
          <a:p>
            <a:pPr marL="285750" indent="-285750">
              <a:lnSpc>
                <a:spcPct val="150000"/>
              </a:lnSpc>
              <a:buFont typeface="Wingdings" panose="05000000000000000000" pitchFamily="2" charset="2"/>
              <a:buChar char="q"/>
            </a:pPr>
            <a:r>
              <a:rPr lang="vi-VN" sz="2000">
                <a:solidFill>
                  <a:srgbClr val="000000"/>
                </a:solidFill>
                <a:latin typeface="TimesNewRomanPSMT"/>
              </a:rPr>
              <a:t>Nếu đối tượng cũng nằm trên mặt phẳng z = 0 thì đối tượng sẽ cho hình ảnh thật.</a:t>
            </a:r>
            <a:endParaRPr lang="en-US" sz="2000">
              <a:solidFill>
                <a:srgbClr val="000000"/>
              </a:solidFill>
              <a:latin typeface="TimesNewRomanPSMT"/>
            </a:endParaRPr>
          </a:p>
          <a:p>
            <a:pPr marL="285750" indent="-285750">
              <a:lnSpc>
                <a:spcPct val="150000"/>
              </a:lnSpc>
              <a:buFont typeface="Wingdings" panose="05000000000000000000" pitchFamily="2" charset="2"/>
              <a:buChar char="q"/>
            </a:pPr>
            <a:r>
              <a:rPr lang="vi-VN" sz="2000">
                <a:solidFill>
                  <a:srgbClr val="000000"/>
                </a:solidFill>
                <a:latin typeface="TimesNewRomanPSMT"/>
              </a:rPr>
              <a:t>Phương trình biến đổi:</a:t>
            </a:r>
            <a:r>
              <a:rPr lang="en-US" sz="2000">
                <a:solidFill>
                  <a:srgbClr val="000000"/>
                </a:solidFill>
                <a:latin typeface="TimesNewRomanPSMT"/>
              </a:rPr>
              <a:t> </a:t>
            </a:r>
            <a:r>
              <a:rPr lang="vi-VN" sz="2000">
                <a:solidFill>
                  <a:srgbClr val="000000"/>
                </a:solidFill>
                <a:latin typeface="TimesNewRomanPSMT"/>
              </a:rPr>
              <a:t>[ x y z 1 ][ Tr ] = [ x y z rz+1]</a:t>
            </a:r>
            <a:r>
              <a:rPr lang="en-US" sz="2000">
                <a:solidFill>
                  <a:srgbClr val="000000"/>
                </a:solidFill>
                <a:latin typeface="TimesNewRomanPSMT"/>
              </a:rPr>
              <a:t>.</a:t>
            </a:r>
          </a:p>
          <a:p>
            <a:pPr marL="285750" indent="-285750">
              <a:lnSpc>
                <a:spcPct val="150000"/>
              </a:lnSpc>
              <a:buFont typeface="Wingdings" panose="05000000000000000000" pitchFamily="2" charset="2"/>
              <a:buChar char="q"/>
            </a:pPr>
            <a:r>
              <a:rPr lang="en-US" sz="2000">
                <a:solidFill>
                  <a:srgbClr val="000000"/>
                </a:solidFill>
                <a:latin typeface="TimesNewRomanPSMT"/>
              </a:rPr>
              <a:t>M</a:t>
            </a:r>
            <a:r>
              <a:rPr lang="vi-VN" sz="2000">
                <a:solidFill>
                  <a:srgbClr val="000000"/>
                </a:solidFill>
                <a:latin typeface="TimesNewRomanPSMT"/>
              </a:rPr>
              <a:t>a trận biến đổi một điểm phối cảnh [ Tr ] có dạng</a:t>
            </a:r>
            <a:r>
              <a:rPr lang="en-US" sz="2000">
                <a:solidFill>
                  <a:srgbClr val="000000"/>
                </a:solidFill>
                <a:latin typeface="TimesNewRomanPSMT"/>
              </a:rPr>
              <a:t>:</a:t>
            </a:r>
            <a:endParaRPr lang="en-US" sz="2000" i="1">
              <a:solidFill>
                <a:srgbClr val="000000"/>
              </a:solidFill>
              <a:effectLst/>
              <a:latin typeface="TimesNewRomanPS-BoldMT"/>
            </a:endParaRPr>
          </a:p>
        </p:txBody>
      </p:sp>
      <p:pic>
        <p:nvPicPr>
          <p:cNvPr id="5" name="Picture 4"/>
          <p:cNvPicPr>
            <a:picLocks noChangeAspect="1"/>
          </p:cNvPicPr>
          <p:nvPr/>
        </p:nvPicPr>
        <p:blipFill>
          <a:blip r:embed="rId3"/>
          <a:stretch>
            <a:fillRect/>
          </a:stretch>
        </p:blipFill>
        <p:spPr>
          <a:xfrm>
            <a:off x="7693648" y="3138614"/>
            <a:ext cx="4046791" cy="2550986"/>
          </a:xfrm>
          <a:prstGeom prst="rect">
            <a:avLst/>
          </a:prstGeom>
        </p:spPr>
      </p:pic>
      <mc:AlternateContent xmlns:mc="http://schemas.openxmlformats.org/markup-compatibility/2006" xmlns:a14="http://schemas.microsoft.com/office/drawing/2010/main">
        <mc:Choice Requires="a14">
          <p:sp>
            <p:nvSpPr>
              <p:cNvPr id="10" name="Rectangle 9"/>
              <p:cNvSpPr/>
              <p:nvPr/>
            </p:nvSpPr>
            <p:spPr>
              <a:xfrm>
                <a:off x="1353873" y="4414106"/>
                <a:ext cx="1700081" cy="11128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1</m:t>
                                      </m:r>
                                    </m:e>
                                    <m:e>
                                      <m:r>
                                        <a:rPr lang="en-US" b="0" i="1" smtClean="0">
                                          <a:latin typeface="Cambria Math" panose="02040503050406030204" pitchFamily="18" charset="0"/>
                                          <a:cs typeface="Arial" panose="020B0604020202020204" pitchFamily="34" charset="0"/>
                                        </a:rPr>
                                        <m:t>𝑟</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r>
                            <a:rPr lang="en-US" i="1">
                              <a:latin typeface="Cambria Math" panose="02040503050406030204" pitchFamily="18" charset="0"/>
                            </a:rPr>
                            <m:t> </m:t>
                          </m:r>
                        </m:e>
                      </m:d>
                    </m:oMath>
                  </m:oMathPara>
                </a14:m>
                <a:endParaRPr lang="en-US"/>
              </a:p>
            </p:txBody>
          </p:sp>
        </mc:Choice>
        <mc:Fallback xmlns="">
          <p:sp>
            <p:nvSpPr>
              <p:cNvPr id="10" name="Rectangle 9"/>
              <p:cNvSpPr>
                <a:spLocks noRot="1" noChangeAspect="1" noMove="1" noResize="1" noEditPoints="1" noAdjustHandles="1" noChangeArrowheads="1" noChangeShapeType="1" noTextEdit="1"/>
              </p:cNvSpPr>
              <p:nvPr/>
            </p:nvSpPr>
            <p:spPr>
              <a:xfrm>
                <a:off x="1353873" y="4414106"/>
                <a:ext cx="1700081" cy="111280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2858315" y="4414105"/>
                <a:ext cx="3433889" cy="1112805"/>
              </a:xfrm>
              <a:prstGeom prst="rect">
                <a:avLst/>
              </a:prstGeom>
            </p:spPr>
            <p:txBody>
              <a:bodyPr wrap="none">
                <a:spAutoFit/>
              </a:bodyPr>
              <a:lstStyle/>
              <a:p>
                <a14:m>
                  <m:oMath xmlns:m="http://schemas.openxmlformats.org/officeDocument/2006/math">
                    <m:d>
                      <m:dPr>
                        <m:begChr m:val="["/>
                        <m:endChr m:val="]"/>
                        <m:ctrlPr>
                          <a:rPr lang="en-US" i="1" smtClean="0">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r>
                          <a:rPr lang="en-US" i="1">
                            <a:latin typeface="Cambria Math" panose="02040503050406030204" pitchFamily="18" charset="0"/>
                          </a:rPr>
                          <m:t> </m:t>
                        </m:r>
                      </m:e>
                    </m:d>
                  </m:oMath>
                </a14:m>
                <a:r>
                  <a:rPr lang="en-US"/>
                  <a:t> = </a:t>
                </a:r>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𝑥</m:t>
                              </m:r>
                            </m:e>
                            <m:e>
                              <m:r>
                                <a:rPr lang="en-US" b="0" i="1" smtClean="0">
                                  <a:latin typeface="Cambria Math" panose="02040503050406030204" pitchFamily="18" charset="0"/>
                                </a:rPr>
                                <m:t>𝑦</m:t>
                              </m:r>
                            </m:e>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𝑧</m:t>
                                    </m:r>
                                  </m:e>
                                  <m:e>
                                    <m:r>
                                      <a:rPr lang="en-US" b="0" i="1" smtClean="0">
                                        <a:latin typeface="Cambria Math" panose="02040503050406030204" pitchFamily="18" charset="0"/>
                                      </a:rPr>
                                      <m:t>1</m:t>
                                    </m:r>
                                  </m:e>
                                </m:mr>
                              </m:m>
                              <m:r>
                                <a:rPr lang="en-US" b="0" i="1" smtClean="0">
                                  <a:latin typeface="Cambria Math" panose="02040503050406030204" pitchFamily="18" charset="0"/>
                                </a:rPr>
                                <m:t> </m:t>
                              </m:r>
                            </m:e>
                          </m:mr>
                        </m:m>
                      </m:e>
                    </m:d>
                  </m:oMath>
                </a14:m>
                <a:endParaRPr lang="en-US"/>
              </a:p>
            </p:txBody>
          </p:sp>
        </mc:Choice>
        <mc:Fallback xmlns="">
          <p:sp>
            <p:nvSpPr>
              <p:cNvPr id="11" name="Rectangle 10"/>
              <p:cNvSpPr>
                <a:spLocks noRot="1" noChangeAspect="1" noMove="1" noResize="1" noEditPoints="1" noAdjustHandles="1" noChangeArrowheads="1" noChangeShapeType="1" noTextEdit="1"/>
              </p:cNvSpPr>
              <p:nvPr/>
            </p:nvSpPr>
            <p:spPr>
              <a:xfrm>
                <a:off x="2858315" y="4414105"/>
                <a:ext cx="3433889" cy="111280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5993567" y="4426466"/>
                <a:ext cx="1700081" cy="11128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smtClean="0">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smtClean="0">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1</m:t>
                                      </m:r>
                                    </m:e>
                                    <m:e>
                                      <m:r>
                                        <a:rPr lang="en-US" b="0" i="1" smtClean="0">
                                          <a:latin typeface="Cambria Math" panose="02040503050406030204" pitchFamily="18" charset="0"/>
                                          <a:cs typeface="Arial" panose="020B0604020202020204" pitchFamily="34" charset="0"/>
                                        </a:rPr>
                                        <m:t>𝑟</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r>
                            <a:rPr lang="en-US" i="1">
                              <a:latin typeface="Cambria Math" panose="02040503050406030204" pitchFamily="18" charset="0"/>
                            </a:rPr>
                            <m:t> </m:t>
                          </m:r>
                        </m:e>
                      </m:d>
                    </m:oMath>
                  </m:oMathPara>
                </a14:m>
                <a:endParaRPr lang="en-US"/>
              </a:p>
            </p:txBody>
          </p:sp>
        </mc:Choice>
        <mc:Fallback xmlns="">
          <p:sp>
            <p:nvSpPr>
              <p:cNvPr id="12" name="Rectangle 11"/>
              <p:cNvSpPr>
                <a:spLocks noRot="1" noChangeAspect="1" noMove="1" noResize="1" noEditPoints="1" noAdjustHandles="1" noChangeArrowheads="1" noChangeShapeType="1" noTextEdit="1"/>
              </p:cNvSpPr>
              <p:nvPr/>
            </p:nvSpPr>
            <p:spPr>
              <a:xfrm>
                <a:off x="5993567" y="4426466"/>
                <a:ext cx="1700081" cy="1112805"/>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Rectangle 12"/>
              <p:cNvSpPr/>
              <p:nvPr/>
            </p:nvSpPr>
            <p:spPr>
              <a:xfrm>
                <a:off x="1511300" y="5709920"/>
                <a:ext cx="2315249" cy="369332"/>
              </a:xfrm>
              <a:prstGeom prst="rect">
                <a:avLst/>
              </a:prstGeom>
            </p:spPr>
            <p:txBody>
              <a:bodyPr wrap="none">
                <a:spAutoFit/>
              </a:bodyPr>
              <a:lstStyle/>
              <a:p>
                <a:r>
                  <a:rPr lang="en-US"/>
                  <a:t>= </a:t>
                </a:r>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𝑥</m:t>
                              </m:r>
                            </m:e>
                            <m:e>
                              <m:r>
                                <a:rPr lang="en-US" b="0" i="1" smtClean="0">
                                  <a:latin typeface="Cambria Math" panose="02040503050406030204" pitchFamily="18" charset="0"/>
                                </a:rPr>
                                <m:t>𝑦</m:t>
                              </m:r>
                            </m:e>
                            <m:e>
                              <m:m>
                                <m:mPr>
                                  <m:mcs>
                                    <m:mc>
                                      <m:mcPr>
                                        <m:count m:val="2"/>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0</m:t>
                                    </m:r>
                                  </m:e>
                                  <m:e>
                                    <m:r>
                                      <a:rPr lang="en-US" b="0" i="1" smtClean="0">
                                        <a:latin typeface="Cambria Math" panose="02040503050406030204" pitchFamily="18" charset="0"/>
                                      </a:rPr>
                                      <m:t>𝑟𝑧</m:t>
                                    </m:r>
                                    <m:r>
                                      <a:rPr lang="en-US" b="0" i="1" smtClean="0">
                                        <a:latin typeface="Cambria Math" panose="02040503050406030204" pitchFamily="18" charset="0"/>
                                      </a:rPr>
                                      <m:t>+1</m:t>
                                    </m:r>
                                  </m:e>
                                </m:mr>
                              </m:m>
                              <m:r>
                                <a:rPr lang="en-US" b="0" i="1" smtClean="0">
                                  <a:latin typeface="Cambria Math" panose="02040503050406030204" pitchFamily="18" charset="0"/>
                                </a:rPr>
                                <m:t> </m:t>
                              </m:r>
                            </m:e>
                          </m:mr>
                        </m:m>
                      </m:e>
                    </m:d>
                  </m:oMath>
                </a14:m>
                <a:endParaRPr lang="en-US"/>
              </a:p>
            </p:txBody>
          </p:sp>
        </mc:Choice>
        <mc:Fallback>
          <p:sp>
            <p:nvSpPr>
              <p:cNvPr id="13" name="Rectangle 12"/>
              <p:cNvSpPr>
                <a:spLocks noRot="1" noChangeAspect="1" noMove="1" noResize="1" noEditPoints="1" noAdjustHandles="1" noChangeArrowheads="1" noChangeShapeType="1" noTextEdit="1"/>
              </p:cNvSpPr>
              <p:nvPr/>
            </p:nvSpPr>
            <p:spPr>
              <a:xfrm>
                <a:off x="1511300" y="5709920"/>
                <a:ext cx="2315249" cy="369332"/>
              </a:xfrm>
              <a:prstGeom prst="rect">
                <a:avLst/>
              </a:prstGeom>
              <a:blipFill>
                <a:blip r:embed="rId7"/>
                <a:stretch>
                  <a:fillRect l="-2368" t="-10000"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13581180-2857-4E23-92AE-ED7EC22BBC85}"/>
                  </a:ext>
                </a:extLst>
              </p:cNvPr>
              <p:cNvSpPr/>
              <p:nvPr/>
            </p:nvSpPr>
            <p:spPr>
              <a:xfrm>
                <a:off x="4483056" y="5950987"/>
                <a:ext cx="4721101" cy="57131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𝑥</m:t>
                                </m:r>
                                <m:r>
                                  <a:rPr lang="en-US" b="0" i="1" smtClean="0">
                                    <a:latin typeface="Cambria Math" panose="02040503050406030204" pitchFamily="18" charset="0"/>
                                  </a:rPr>
                                  <m:t>′</m:t>
                                </m:r>
                              </m:e>
                              <m:e>
                                <m:r>
                                  <a:rPr lang="en-US" i="1">
                                    <a:latin typeface="Cambria Math" panose="02040503050406030204" pitchFamily="18" charset="0"/>
                                  </a:rPr>
                                  <m:t>𝑦</m:t>
                                </m:r>
                                <m:r>
                                  <a:rPr lang="en-US" b="0" i="1" smtClean="0">
                                    <a:latin typeface="Cambria Math" panose="02040503050406030204" pitchFamily="18" charset="0"/>
                                  </a:rPr>
                                  <m:t>′</m:t>
                                </m:r>
                              </m:e>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𝑧</m:t>
                                      </m:r>
                                      <m:r>
                                        <a:rPr lang="en-US" b="0" i="1" smtClean="0">
                                          <a:latin typeface="Cambria Math" panose="02040503050406030204" pitchFamily="18" charset="0"/>
                                        </a:rPr>
                                        <m:t>′</m:t>
                                      </m:r>
                                    </m:e>
                                    <m:e>
                                      <m:r>
                                        <a:rPr lang="en-US" i="1">
                                          <a:latin typeface="Cambria Math" panose="02040503050406030204" pitchFamily="18" charset="0"/>
                                        </a:rPr>
                                        <m:t>1</m:t>
                                      </m:r>
                                    </m:e>
                                  </m:mr>
                                </m:m>
                                <m:r>
                                  <a:rPr lang="en-US" i="1">
                                    <a:latin typeface="Cambria Math" panose="02040503050406030204" pitchFamily="18" charset="0"/>
                                  </a:rPr>
                                  <m:t> </m:t>
                                </m:r>
                              </m:e>
                            </m:mr>
                          </m:m>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f>
                                  <m:fPr>
                                    <m:ctrlPr>
                                      <a:rPr lang="en-US" b="0" i="1" smtClean="0">
                                        <a:latin typeface="Cambria Math" panose="02040503050406030204" pitchFamily="18" charset="0"/>
                                      </a:rPr>
                                    </m:ctrlPr>
                                  </m:fPr>
                                  <m:num>
                                    <m:r>
                                      <a:rPr lang="en-US" b="0" i="1" smtClean="0">
                                        <a:latin typeface="Cambria Math" panose="02040503050406030204" pitchFamily="18" charset="0"/>
                                      </a:rPr>
                                      <m:t>𝑥</m:t>
                                    </m:r>
                                  </m:num>
                                  <m:den>
                                    <m:r>
                                      <a:rPr lang="en-US" b="0" i="1" smtClean="0">
                                        <a:latin typeface="Cambria Math" panose="02040503050406030204" pitchFamily="18" charset="0"/>
                                      </a:rPr>
                                      <m:t>𝑟𝑧</m:t>
                                    </m:r>
                                    <m:r>
                                      <a:rPr lang="en-US" b="0" i="1" smtClean="0">
                                        <a:latin typeface="Cambria Math" panose="02040503050406030204" pitchFamily="18" charset="0"/>
                                      </a:rPr>
                                      <m:t>+1</m:t>
                                    </m:r>
                                  </m:den>
                                </m:f>
                              </m:e>
                              <m:e>
                                <m:f>
                                  <m:fPr>
                                    <m:ctrlPr>
                                      <a:rPr lang="en-US" b="0" i="1" smtClean="0">
                                        <a:latin typeface="Cambria Math" panose="02040503050406030204" pitchFamily="18" charset="0"/>
                                      </a:rPr>
                                    </m:ctrlPr>
                                  </m:fPr>
                                  <m:num>
                                    <m:r>
                                      <a:rPr lang="en-US" b="0" i="1" smtClean="0">
                                        <a:latin typeface="Cambria Math" panose="02040503050406030204" pitchFamily="18" charset="0"/>
                                      </a:rPr>
                                      <m:t>𝑦</m:t>
                                    </m:r>
                                  </m:num>
                                  <m:den>
                                    <m:r>
                                      <a:rPr lang="en-US" b="0" i="1" smtClean="0">
                                        <a:latin typeface="Cambria Math" panose="02040503050406030204" pitchFamily="18" charset="0"/>
                                      </a:rPr>
                                      <m:t>𝑟𝑧</m:t>
                                    </m:r>
                                    <m:r>
                                      <a:rPr lang="en-US" b="0" i="1" smtClean="0">
                                        <a:latin typeface="Cambria Math" panose="02040503050406030204" pitchFamily="18" charset="0"/>
                                      </a:rPr>
                                      <m:t>+1</m:t>
                                    </m:r>
                                  </m:den>
                                </m:f>
                              </m:e>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1</m:t>
                                      </m:r>
                                    </m:e>
                                  </m:mr>
                                </m:m>
                              </m:e>
                            </m:mr>
                          </m:m>
                        </m:e>
                      </m:d>
                    </m:oMath>
                  </m:oMathPara>
                </a14:m>
                <a:endParaRPr lang="en-US"/>
              </a:p>
            </p:txBody>
          </p:sp>
        </mc:Choice>
        <mc:Fallback>
          <p:sp>
            <p:nvSpPr>
              <p:cNvPr id="3" name="Rectangle 2">
                <a:extLst>
                  <a:ext uri="{FF2B5EF4-FFF2-40B4-BE49-F238E27FC236}">
                    <a16:creationId xmlns:a16="http://schemas.microsoft.com/office/drawing/2014/main" id="{13581180-2857-4E23-92AE-ED7EC22BBC85}"/>
                  </a:ext>
                </a:extLst>
              </p:cNvPr>
              <p:cNvSpPr>
                <a:spLocks noRot="1" noChangeAspect="1" noMove="1" noResize="1" noEditPoints="1" noAdjustHandles="1" noChangeArrowheads="1" noChangeShapeType="1" noTextEdit="1"/>
              </p:cNvSpPr>
              <p:nvPr/>
            </p:nvSpPr>
            <p:spPr>
              <a:xfrm>
                <a:off x="4483056" y="5950987"/>
                <a:ext cx="4721101" cy="571310"/>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14429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6755" y="373318"/>
            <a:ext cx="8080289"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5.4. </a:t>
            </a:r>
            <a:r>
              <a:rPr lang="fr-FR" sz="2400" b="1">
                <a:solidFill>
                  <a:srgbClr val="000000"/>
                </a:solidFill>
                <a:latin typeface="TimesNewRomanPS-BoldMT"/>
              </a:rPr>
              <a:t>PHÉP CHIẾU PHỐI CẢNH (Perspective Projection)</a:t>
            </a:r>
            <a:endParaRPr lang="en-US" sz="2400" b="1">
              <a:latin typeface="Arial" panose="020B0604020202020204" pitchFamily="34" charset="0"/>
              <a:cs typeface="Arial" panose="020B0604020202020204" pitchFamily="34" charset="0"/>
            </a:endParaRPr>
          </a:p>
        </p:txBody>
      </p:sp>
      <p:sp>
        <p:nvSpPr>
          <p:cNvPr id="4" name="Rectangle 3"/>
          <p:cNvSpPr/>
          <p:nvPr/>
        </p:nvSpPr>
        <p:spPr>
          <a:xfrm>
            <a:off x="1511300" y="926547"/>
            <a:ext cx="9672338" cy="416204"/>
          </a:xfrm>
          <a:prstGeom prst="rect">
            <a:avLst/>
          </a:prstGeom>
        </p:spPr>
        <p:txBody>
          <a:bodyPr wrap="square">
            <a:spAutoFit/>
          </a:bodyPr>
          <a:lstStyle/>
          <a:p>
            <a:pPr>
              <a:lnSpc>
                <a:spcPct val="130000"/>
              </a:lnSpc>
            </a:pPr>
            <a:r>
              <a:rPr lang="en-US" b="1" i="0">
                <a:solidFill>
                  <a:srgbClr val="000000"/>
                </a:solidFill>
                <a:effectLst/>
                <a:latin typeface="Arial" panose="020B0604020202020204" pitchFamily="34" charset="0"/>
                <a:cs typeface="Arial" panose="020B0604020202020204" pitchFamily="34" charset="0"/>
              </a:rPr>
              <a:t>5.4.2. </a:t>
            </a:r>
            <a:r>
              <a:rPr lang="en-US" b="1">
                <a:solidFill>
                  <a:srgbClr val="000000"/>
                </a:solidFill>
                <a:latin typeface="TimesNewRomanPS-BoldMT"/>
              </a:rPr>
              <a:t>Phép chiếu phối cảnh hai tâm chiếu</a:t>
            </a:r>
            <a:endParaRPr lang="en-US" b="1" i="1">
              <a:solidFill>
                <a:srgbClr val="000000"/>
              </a:solidFill>
              <a:effectLst/>
              <a:latin typeface="TimesNewRomanPS-BoldMT"/>
            </a:endParaRPr>
          </a:p>
        </p:txBody>
      </p:sp>
      <p:sp>
        <p:nvSpPr>
          <p:cNvPr id="9" name="Rectangle 8"/>
          <p:cNvSpPr/>
          <p:nvPr/>
        </p:nvSpPr>
        <p:spPr>
          <a:xfrm>
            <a:off x="1511300" y="1614093"/>
            <a:ext cx="9982199" cy="498663"/>
          </a:xfrm>
          <a:prstGeom prst="rect">
            <a:avLst/>
          </a:prstGeom>
        </p:spPr>
        <p:txBody>
          <a:bodyPr wrap="square">
            <a:spAutoFit/>
          </a:bodyPr>
          <a:lstStyle/>
          <a:p>
            <a:pPr marL="285750" indent="-285750">
              <a:lnSpc>
                <a:spcPct val="150000"/>
              </a:lnSpc>
              <a:buFont typeface="Wingdings" panose="05000000000000000000" pitchFamily="2" charset="2"/>
              <a:buChar char="q"/>
            </a:pPr>
            <a:endParaRPr lang="en-US" sz="2000" i="1">
              <a:solidFill>
                <a:srgbClr val="000000"/>
              </a:solidFill>
              <a:effectLst/>
              <a:latin typeface="TimesNewRomanPS-BoldMT"/>
            </a:endParaRPr>
          </a:p>
        </p:txBody>
      </p:sp>
      <mc:AlternateContent xmlns:mc="http://schemas.openxmlformats.org/markup-compatibility/2006">
        <mc:Choice xmlns:a14="http://schemas.microsoft.com/office/drawing/2010/main" Requires="a14">
          <p:sp>
            <p:nvSpPr>
              <p:cNvPr id="10" name="Rectangle 9"/>
              <p:cNvSpPr/>
              <p:nvPr/>
            </p:nvSpPr>
            <p:spPr>
              <a:xfrm>
                <a:off x="1634304" y="1449442"/>
                <a:ext cx="2497222" cy="11128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cs typeface="Arial" panose="020B0604020202020204" pitchFamily="34" charset="0"/>
                            </a:rPr>
                          </m:ctrlPr>
                        </m:dPr>
                        <m:e>
                          <m:sSub>
                            <m:sSubPr>
                              <m:ctrlPr>
                                <a:rPr lang="en-US"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𝑇</m:t>
                              </m:r>
                            </m:e>
                            <m:sub>
                              <m:r>
                                <a:rPr lang="en-US" b="0" i="1" smtClean="0">
                                  <a:latin typeface="Cambria Math" panose="02040503050406030204" pitchFamily="18" charset="0"/>
                                  <a:cs typeface="Arial" panose="020B0604020202020204" pitchFamily="34" charset="0"/>
                                </a:rPr>
                                <m:t>𝑝𝑞</m:t>
                              </m:r>
                            </m:sub>
                          </m:sSub>
                        </m:e>
                      </m:d>
                      <m:r>
                        <a:rPr lang="en-US" b="0" i="1" smtClean="0">
                          <a:latin typeface="Cambria Math" panose="02040503050406030204" pitchFamily="18" charset="0"/>
                          <a:cs typeface="Arial" panose="020B0604020202020204" pitchFamily="34" charset="0"/>
                        </a:rPr>
                        <m:t>=</m:t>
                      </m:r>
                      <m:d>
                        <m:dPr>
                          <m:begChr m:val="["/>
                          <m:endChr m:val="]"/>
                          <m:ctrlPr>
                            <a:rPr lang="en-US" i="1" smtClean="0">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𝑝</m:t>
                                      </m:r>
                                    </m:e>
                                  </m:mr>
                                  <m:mr>
                                    <m:e>
                                      <m:r>
                                        <a:rPr lang="en-US" i="1">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𝑞</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1</m:t>
                                      </m:r>
                                    </m:e>
                                    <m:e>
                                      <m:r>
                                        <a:rPr lang="en-US" b="0" i="1" smtClean="0">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r>
                            <a:rPr lang="en-US" i="1">
                              <a:latin typeface="Cambria Math" panose="02040503050406030204" pitchFamily="18" charset="0"/>
                            </a:rPr>
                            <m:t> </m:t>
                          </m:r>
                        </m:e>
                      </m:d>
                    </m:oMath>
                  </m:oMathPara>
                </a14:m>
                <a:endParaRPr lang="en-US"/>
              </a:p>
            </p:txBody>
          </p:sp>
        </mc:Choice>
        <mc:Fallback>
          <p:sp>
            <p:nvSpPr>
              <p:cNvPr id="10" name="Rectangle 9"/>
              <p:cNvSpPr>
                <a:spLocks noRot="1" noChangeAspect="1" noMove="1" noResize="1" noEditPoints="1" noAdjustHandles="1" noChangeArrowheads="1" noChangeShapeType="1" noTextEdit="1"/>
              </p:cNvSpPr>
              <p:nvPr/>
            </p:nvSpPr>
            <p:spPr>
              <a:xfrm>
                <a:off x="1634304" y="1449442"/>
                <a:ext cx="2497222" cy="111280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ectangle 10"/>
              <p:cNvSpPr/>
              <p:nvPr/>
            </p:nvSpPr>
            <p:spPr>
              <a:xfrm>
                <a:off x="4341402" y="1447978"/>
                <a:ext cx="5957593" cy="1112805"/>
              </a:xfrm>
              <a:prstGeom prst="rect">
                <a:avLst/>
              </a:prstGeom>
            </p:spPr>
            <p:txBody>
              <a:bodyPr wrap="none">
                <a:spAutoFit/>
              </a:bodyPr>
              <a:lstStyle/>
              <a:p>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𝑥</m:t>
                              </m:r>
                            </m:e>
                            <m:e>
                              <m:r>
                                <a:rPr lang="en-US" b="0" i="1" smtClean="0">
                                  <a:latin typeface="Cambria Math" panose="02040503050406030204" pitchFamily="18" charset="0"/>
                                </a:rPr>
                                <m:t>𝑦</m:t>
                              </m:r>
                            </m:e>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𝑧</m:t>
                                    </m:r>
                                  </m:e>
                                  <m:e>
                                    <m:r>
                                      <a:rPr lang="en-US" b="0" i="1" smtClean="0">
                                        <a:latin typeface="Cambria Math" panose="02040503050406030204" pitchFamily="18" charset="0"/>
                                      </a:rPr>
                                      <m:t>1</m:t>
                                    </m:r>
                                  </m:e>
                                </m:mr>
                              </m:m>
                              <m:r>
                                <a:rPr lang="en-US" b="0" i="1" smtClean="0">
                                  <a:latin typeface="Cambria Math" panose="02040503050406030204" pitchFamily="18" charset="0"/>
                                </a:rPr>
                                <m:t> </m:t>
                              </m:r>
                            </m:e>
                          </m:mr>
                        </m:m>
                      </m:e>
                    </m:d>
                  </m:oMath>
                </a14:m>
                <a:r>
                  <a:rPr lang="en-US">
                    <a:cs typeface="Arial" panose="020B0604020202020204" pitchFamily="34" charset="0"/>
                  </a:rPr>
                  <a:t> </a:t>
                </a:r>
                <a14:m>
                  <m:oMath xmlns:m="http://schemas.openxmlformats.org/officeDocument/2006/math">
                    <m:d>
                      <m:dPr>
                        <m:begChr m:val="["/>
                        <m:endChr m:val="]"/>
                        <m:ctrlPr>
                          <a:rPr lang="en-US" i="1">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𝑝</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𝑞</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r>
                          <a:rPr lang="en-US" i="1">
                            <a:latin typeface="Cambria Math" panose="02040503050406030204" pitchFamily="18" charset="0"/>
                          </a:rPr>
                          <m:t> </m:t>
                        </m:r>
                      </m:e>
                    </m:d>
                  </m:oMath>
                </a14:m>
                <a:r>
                  <a:rPr lang="en-US"/>
                  <a:t>= </a:t>
                </a:r>
                <a14:m>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𝑥</m:t>
                              </m:r>
                            </m:e>
                            <m:e>
                              <m:r>
                                <a:rPr lang="en-US" i="1">
                                  <a:latin typeface="Cambria Math" panose="02040503050406030204" pitchFamily="18" charset="0"/>
                                </a:rPr>
                                <m:t>𝑦</m:t>
                              </m:r>
                            </m:e>
                            <m:e>
                              <m:m>
                                <m:mPr>
                                  <m:mcs>
                                    <m:mc>
                                      <m:mcPr>
                                        <m:count m:val="2"/>
                                        <m:mcJc m:val="center"/>
                                      </m:mcPr>
                                    </m:mc>
                                  </m:mcs>
                                  <m:ctrlPr>
                                    <a:rPr lang="en-US" i="1" smtClean="0">
                                      <a:latin typeface="Cambria Math" panose="02040503050406030204" pitchFamily="18" charset="0"/>
                                    </a:rPr>
                                  </m:ctrlPr>
                                </m:mPr>
                                <m:mr>
                                  <m:e>
                                    <m:r>
                                      <a:rPr lang="en-US" i="1">
                                        <a:latin typeface="Cambria Math" panose="02040503050406030204" pitchFamily="18" charset="0"/>
                                      </a:rPr>
                                      <m:t>0</m:t>
                                    </m:r>
                                  </m:e>
                                  <m:e>
                                    <m:r>
                                      <a:rPr lang="en-US" b="0" i="1" smtClean="0">
                                        <a:latin typeface="Cambria Math" panose="02040503050406030204" pitchFamily="18" charset="0"/>
                                      </a:rPr>
                                      <m:t>(</m:t>
                                    </m:r>
                                    <m:r>
                                      <a:rPr lang="en-US" b="0" i="1" smtClean="0">
                                        <a:latin typeface="Cambria Math" panose="02040503050406030204" pitchFamily="18" charset="0"/>
                                      </a:rPr>
                                      <m:t>𝑝𝑥</m:t>
                                    </m:r>
                                    <m:r>
                                      <a:rPr lang="en-US" b="0" i="1" smtClean="0">
                                        <a:latin typeface="Cambria Math" panose="02040503050406030204" pitchFamily="18" charset="0"/>
                                      </a:rPr>
                                      <m:t>+</m:t>
                                    </m:r>
                                    <m:r>
                                      <a:rPr lang="en-US" b="0" i="1" smtClean="0">
                                        <a:latin typeface="Cambria Math" panose="02040503050406030204" pitchFamily="18" charset="0"/>
                                      </a:rPr>
                                      <m:t>𝑞𝑦</m:t>
                                    </m:r>
                                    <m:r>
                                      <a:rPr lang="en-US" b="0" i="1" smtClean="0">
                                        <a:latin typeface="Cambria Math" panose="02040503050406030204" pitchFamily="18" charset="0"/>
                                      </a:rPr>
                                      <m:t>+1)</m:t>
                                    </m:r>
                                  </m:e>
                                </m:mr>
                              </m:m>
                            </m:e>
                          </m:mr>
                        </m:m>
                      </m:e>
                    </m:d>
                  </m:oMath>
                </a14:m>
                <a:endParaRPr lang="en-US"/>
              </a:p>
            </p:txBody>
          </p:sp>
        </mc:Choice>
        <mc:Fallback>
          <p:sp>
            <p:nvSpPr>
              <p:cNvPr id="11" name="Rectangle 10"/>
              <p:cNvSpPr>
                <a:spLocks noRot="1" noChangeAspect="1" noMove="1" noResize="1" noEditPoints="1" noAdjustHandles="1" noChangeArrowheads="1" noChangeShapeType="1" noTextEdit="1"/>
              </p:cNvSpPr>
              <p:nvPr/>
            </p:nvSpPr>
            <p:spPr>
              <a:xfrm>
                <a:off x="4341402" y="1447978"/>
                <a:ext cx="5957593" cy="111280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13581180-2857-4E23-92AE-ED7EC22BBC85}"/>
                  </a:ext>
                </a:extLst>
              </p:cNvPr>
              <p:cNvSpPr/>
              <p:nvPr/>
            </p:nvSpPr>
            <p:spPr>
              <a:xfrm>
                <a:off x="4217522" y="2729115"/>
                <a:ext cx="6081473" cy="61587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𝑥</m:t>
                                </m:r>
                                <m:r>
                                  <a:rPr lang="en-US" b="0" i="1" smtClean="0">
                                    <a:latin typeface="Cambria Math" panose="02040503050406030204" pitchFamily="18" charset="0"/>
                                  </a:rPr>
                                  <m:t>′</m:t>
                                </m:r>
                              </m:e>
                              <m:e>
                                <m:r>
                                  <a:rPr lang="en-US" i="1">
                                    <a:latin typeface="Cambria Math" panose="02040503050406030204" pitchFamily="18" charset="0"/>
                                  </a:rPr>
                                  <m:t>𝑦</m:t>
                                </m:r>
                                <m:r>
                                  <a:rPr lang="en-US" b="0" i="1" smtClean="0">
                                    <a:latin typeface="Cambria Math" panose="02040503050406030204" pitchFamily="18" charset="0"/>
                                  </a:rPr>
                                  <m:t>′</m:t>
                                </m:r>
                              </m:e>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𝑧</m:t>
                                      </m:r>
                                      <m:r>
                                        <a:rPr lang="en-US" b="0" i="1" smtClean="0">
                                          <a:latin typeface="Cambria Math" panose="02040503050406030204" pitchFamily="18" charset="0"/>
                                        </a:rPr>
                                        <m:t>′</m:t>
                                      </m:r>
                                    </m:e>
                                    <m:e>
                                      <m:r>
                                        <a:rPr lang="en-US" i="1">
                                          <a:latin typeface="Cambria Math" panose="02040503050406030204" pitchFamily="18" charset="0"/>
                                        </a:rPr>
                                        <m:t>1</m:t>
                                      </m:r>
                                    </m:e>
                                  </m:mr>
                                </m:m>
                                <m:r>
                                  <a:rPr lang="en-US" i="1">
                                    <a:latin typeface="Cambria Math" panose="02040503050406030204" pitchFamily="18" charset="0"/>
                                  </a:rPr>
                                  <m:t> </m:t>
                                </m:r>
                              </m:e>
                            </m:mr>
                          </m:m>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f>
                                  <m:fPr>
                                    <m:ctrlPr>
                                      <a:rPr lang="en-US" b="0" i="1" smtClean="0">
                                        <a:latin typeface="Cambria Math" panose="02040503050406030204" pitchFamily="18" charset="0"/>
                                      </a:rPr>
                                    </m:ctrlPr>
                                  </m:fPr>
                                  <m:num>
                                    <m:r>
                                      <a:rPr lang="en-US" b="0" i="1" smtClean="0">
                                        <a:latin typeface="Cambria Math" panose="02040503050406030204" pitchFamily="18" charset="0"/>
                                      </a:rPr>
                                      <m:t>𝑥</m:t>
                                    </m:r>
                                  </m:num>
                                  <m:den>
                                    <m:r>
                                      <a:rPr lang="en-US" i="1">
                                        <a:latin typeface="Cambria Math" panose="02040503050406030204" pitchFamily="18" charset="0"/>
                                      </a:rPr>
                                      <m:t>(</m:t>
                                    </m:r>
                                    <m:r>
                                      <a:rPr lang="en-US" i="1">
                                        <a:latin typeface="Cambria Math" panose="02040503050406030204" pitchFamily="18" charset="0"/>
                                      </a:rPr>
                                      <m:t>𝑝𝑥</m:t>
                                    </m:r>
                                    <m:r>
                                      <a:rPr lang="en-US" i="1">
                                        <a:latin typeface="Cambria Math" panose="02040503050406030204" pitchFamily="18" charset="0"/>
                                      </a:rPr>
                                      <m:t>+</m:t>
                                    </m:r>
                                    <m:r>
                                      <a:rPr lang="en-US" i="1">
                                        <a:latin typeface="Cambria Math" panose="02040503050406030204" pitchFamily="18" charset="0"/>
                                      </a:rPr>
                                      <m:t>𝑞𝑦</m:t>
                                    </m:r>
                                    <m:r>
                                      <a:rPr lang="en-US" i="1">
                                        <a:latin typeface="Cambria Math" panose="02040503050406030204" pitchFamily="18" charset="0"/>
                                      </a:rPr>
                                      <m:t>+1)</m:t>
                                    </m:r>
                                  </m:den>
                                </m:f>
                              </m:e>
                              <m:e>
                                <m:f>
                                  <m:fPr>
                                    <m:ctrlPr>
                                      <a:rPr lang="en-US" b="0" i="1" smtClean="0">
                                        <a:latin typeface="Cambria Math" panose="02040503050406030204" pitchFamily="18" charset="0"/>
                                      </a:rPr>
                                    </m:ctrlPr>
                                  </m:fPr>
                                  <m:num>
                                    <m:r>
                                      <a:rPr lang="en-US" b="0" i="1" smtClean="0">
                                        <a:latin typeface="Cambria Math" panose="02040503050406030204" pitchFamily="18" charset="0"/>
                                      </a:rPr>
                                      <m:t>𝑦</m:t>
                                    </m:r>
                                  </m:num>
                                  <m:den>
                                    <m:r>
                                      <a:rPr lang="en-US" i="1">
                                        <a:latin typeface="Cambria Math" panose="02040503050406030204" pitchFamily="18" charset="0"/>
                                      </a:rPr>
                                      <m:t>(</m:t>
                                    </m:r>
                                    <m:r>
                                      <a:rPr lang="en-US" i="1">
                                        <a:latin typeface="Cambria Math" panose="02040503050406030204" pitchFamily="18" charset="0"/>
                                      </a:rPr>
                                      <m:t>𝑝𝑥</m:t>
                                    </m:r>
                                    <m:r>
                                      <a:rPr lang="en-US" i="1">
                                        <a:latin typeface="Cambria Math" panose="02040503050406030204" pitchFamily="18" charset="0"/>
                                      </a:rPr>
                                      <m:t>+</m:t>
                                    </m:r>
                                    <m:r>
                                      <a:rPr lang="en-US" i="1">
                                        <a:latin typeface="Cambria Math" panose="02040503050406030204" pitchFamily="18" charset="0"/>
                                      </a:rPr>
                                      <m:t>𝑞𝑦</m:t>
                                    </m:r>
                                    <m:r>
                                      <a:rPr lang="en-US" i="1">
                                        <a:latin typeface="Cambria Math" panose="02040503050406030204" pitchFamily="18" charset="0"/>
                                      </a:rPr>
                                      <m:t>+1)</m:t>
                                    </m:r>
                                  </m:den>
                                </m:f>
                              </m:e>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1</m:t>
                                      </m:r>
                                    </m:e>
                                  </m:mr>
                                </m:m>
                              </m:e>
                            </m:mr>
                          </m:m>
                        </m:e>
                      </m:d>
                    </m:oMath>
                  </m:oMathPara>
                </a14:m>
                <a:endParaRPr lang="en-US"/>
              </a:p>
            </p:txBody>
          </p:sp>
        </mc:Choice>
        <mc:Fallback>
          <p:sp>
            <p:nvSpPr>
              <p:cNvPr id="3" name="Rectangle 2">
                <a:extLst>
                  <a:ext uri="{FF2B5EF4-FFF2-40B4-BE49-F238E27FC236}">
                    <a16:creationId xmlns:a16="http://schemas.microsoft.com/office/drawing/2014/main" id="{13581180-2857-4E23-92AE-ED7EC22BBC85}"/>
                  </a:ext>
                </a:extLst>
              </p:cNvPr>
              <p:cNvSpPr>
                <a:spLocks noRot="1" noChangeAspect="1" noMove="1" noResize="1" noEditPoints="1" noAdjustHandles="1" noChangeArrowheads="1" noChangeShapeType="1" noTextEdit="1"/>
              </p:cNvSpPr>
              <p:nvPr/>
            </p:nvSpPr>
            <p:spPr>
              <a:xfrm>
                <a:off x="4217522" y="2729115"/>
                <a:ext cx="6081473" cy="61587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Rectangle 13">
                <a:extLst>
                  <a:ext uri="{FF2B5EF4-FFF2-40B4-BE49-F238E27FC236}">
                    <a16:creationId xmlns:a16="http://schemas.microsoft.com/office/drawing/2014/main" id="{C4784C75-BF07-42F3-BD44-A25E4A4A6982}"/>
                  </a:ext>
                </a:extLst>
              </p:cNvPr>
              <p:cNvSpPr/>
              <p:nvPr/>
            </p:nvSpPr>
            <p:spPr>
              <a:xfrm>
                <a:off x="1634304" y="3509895"/>
                <a:ext cx="6711324" cy="1112805"/>
              </a:xfrm>
              <a:prstGeom prst="rect">
                <a:avLst/>
              </a:prstGeom>
            </p:spPr>
            <p:txBody>
              <a:bodyPr wrap="none">
                <a:spAutoFit/>
              </a:bodyPr>
              <a:lstStyle/>
              <a:p>
                <a:pPr/>
                <a14:m>
                  <m:oMath xmlns:m="http://schemas.openxmlformats.org/officeDocument/2006/math">
                    <m:d>
                      <m:dPr>
                        <m:begChr m:val="["/>
                        <m:endChr m:val="]"/>
                        <m:ctrlPr>
                          <a:rPr lang="en-US" i="1" smtClean="0">
                            <a:latin typeface="Cambria Math" panose="02040503050406030204" pitchFamily="18" charset="0"/>
                            <a:cs typeface="Arial" panose="020B0604020202020204" pitchFamily="34" charset="0"/>
                          </a:rPr>
                        </m:ctrlPr>
                      </m:dPr>
                      <m:e>
                        <m:sSub>
                          <m:sSubPr>
                            <m:ctrlPr>
                              <a:rPr lang="en-US"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𝑇</m:t>
                            </m:r>
                          </m:e>
                          <m:sub>
                            <m:r>
                              <a:rPr lang="en-US" b="0" i="1" smtClean="0">
                                <a:latin typeface="Cambria Math" panose="02040503050406030204" pitchFamily="18" charset="0"/>
                                <a:cs typeface="Arial" panose="020B0604020202020204" pitchFamily="34" charset="0"/>
                              </a:rPr>
                              <m:t>𝑐</m:t>
                            </m:r>
                          </m:sub>
                        </m:sSub>
                      </m:e>
                    </m:d>
                    <m:r>
                      <a:rPr lang="en-US" b="0" i="1" smtClean="0">
                        <a:latin typeface="Cambria Math" panose="02040503050406030204" pitchFamily="18" charset="0"/>
                        <a:cs typeface="Arial" panose="020B0604020202020204" pitchFamily="34" charset="0"/>
                      </a:rPr>
                      <m:t>=</m:t>
                    </m:r>
                    <m:d>
                      <m:dPr>
                        <m:begChr m:val="["/>
                        <m:endChr m:val="]"/>
                        <m:ctrlPr>
                          <a:rPr lang="en-US" i="1">
                            <a:latin typeface="Cambria Math" panose="02040503050406030204" pitchFamily="18" charset="0"/>
                            <a:cs typeface="Arial" panose="020B0604020202020204" pitchFamily="34" charset="0"/>
                          </a:rPr>
                        </m:ctrlPr>
                      </m:dPr>
                      <m:e>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𝑇</m:t>
                            </m:r>
                          </m:e>
                          <m:sub>
                            <m:r>
                              <a:rPr lang="en-US" b="0" i="1" smtClean="0">
                                <a:latin typeface="Cambria Math" panose="02040503050406030204" pitchFamily="18" charset="0"/>
                                <a:cs typeface="Arial" panose="020B0604020202020204" pitchFamily="34" charset="0"/>
                              </a:rPr>
                              <m:t>𝑝𝑞</m:t>
                            </m:r>
                          </m:sub>
                        </m:sSub>
                      </m:e>
                    </m:d>
                    <m:d>
                      <m:dPr>
                        <m:begChr m:val="["/>
                        <m:endChr m:val="]"/>
                        <m:ctrlPr>
                          <a:rPr lang="en-US" i="1">
                            <a:latin typeface="Cambria Math" panose="02040503050406030204" pitchFamily="18" charset="0"/>
                            <a:cs typeface="Arial" panose="020B0604020202020204" pitchFamily="34" charset="0"/>
                          </a:rPr>
                        </m:ctrlPr>
                      </m:dPr>
                      <m:e>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𝑇</m:t>
                            </m:r>
                          </m:e>
                          <m:sub>
                            <m:r>
                              <a:rPr lang="en-US" b="0" i="1" smtClean="0">
                                <a:latin typeface="Cambria Math" panose="02040503050406030204" pitchFamily="18" charset="0"/>
                                <a:cs typeface="Arial" panose="020B0604020202020204" pitchFamily="34" charset="0"/>
                              </a:rPr>
                              <m:t>𝑧</m:t>
                            </m:r>
                          </m:sub>
                        </m:sSub>
                      </m:e>
                    </m:d>
                    <m:r>
                      <a:rPr lang="en-US" b="0" i="1" smtClean="0">
                        <a:latin typeface="Cambria Math" panose="02040503050406030204" pitchFamily="18" charset="0"/>
                        <a:cs typeface="Arial" panose="020B0604020202020204" pitchFamily="34" charset="0"/>
                      </a:rPr>
                      <m:t>=</m:t>
                    </m:r>
                    <m:d>
                      <m:dPr>
                        <m:begChr m:val="["/>
                        <m:endChr m:val="]"/>
                        <m:ctrlPr>
                          <a:rPr lang="en-US" i="1" smtClean="0">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𝑝</m:t>
                                    </m:r>
                                  </m:e>
                                </m:mr>
                                <m:mr>
                                  <m:e>
                                    <m:r>
                                      <a:rPr lang="en-US" i="1">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𝑞</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1</m:t>
                                    </m:r>
                                  </m:e>
                                  <m:e>
                                    <m:r>
                                      <a:rPr lang="en-US" b="0" i="1" smtClean="0">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r>
                          <a:rPr lang="en-US" i="1">
                            <a:latin typeface="Cambria Math" panose="02040503050406030204" pitchFamily="18" charset="0"/>
                          </a:rPr>
                          <m:t> </m:t>
                        </m:r>
                      </m:e>
                    </m:d>
                  </m:oMath>
                </a14:m>
                <a:r>
                  <a:rPr lang="en-US">
                    <a:cs typeface="Arial" panose="020B0604020202020204" pitchFamily="34" charset="0"/>
                  </a:rPr>
                  <a:t> </a:t>
                </a:r>
                <a14:m>
                  <m:oMath xmlns:m="http://schemas.openxmlformats.org/officeDocument/2006/math">
                    <m:d>
                      <m:dPr>
                        <m:begChr m:val="["/>
                        <m:endChr m:val="]"/>
                        <m:ctrlPr>
                          <a:rPr lang="en-US" i="1">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0</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r>
                          <a:rPr lang="en-US" i="1">
                            <a:latin typeface="Cambria Math" panose="02040503050406030204" pitchFamily="18" charset="0"/>
                          </a:rPr>
                          <m:t> </m:t>
                        </m:r>
                      </m:e>
                    </m:d>
                  </m:oMath>
                </a14:m>
                <a:r>
                  <a:rPr lang="en-US"/>
                  <a:t>=</a:t>
                </a:r>
                <a:r>
                  <a:rPr lang="en-US">
                    <a:cs typeface="Arial" panose="020B0604020202020204" pitchFamily="34" charset="0"/>
                  </a:rPr>
                  <a:t> </a:t>
                </a:r>
                <a14:m>
                  <m:oMath xmlns:m="http://schemas.openxmlformats.org/officeDocument/2006/math">
                    <m:d>
                      <m:dPr>
                        <m:begChr m:val="["/>
                        <m:endChr m:val="]"/>
                        <m:ctrlPr>
                          <a:rPr lang="en-US" i="1">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𝑝</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𝑞</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r>
                          <a:rPr lang="en-US" i="1">
                            <a:latin typeface="Cambria Math" panose="02040503050406030204" pitchFamily="18" charset="0"/>
                          </a:rPr>
                          <m:t> </m:t>
                        </m:r>
                      </m:e>
                    </m:d>
                  </m:oMath>
                </a14:m>
                <a:r>
                  <a:rPr lang="en-US">
                    <a:cs typeface="Arial" panose="020B0604020202020204" pitchFamily="34" charset="0"/>
                  </a:rPr>
                  <a:t> </a:t>
                </a:r>
                <a:endParaRPr lang="en-US"/>
              </a:p>
            </p:txBody>
          </p:sp>
        </mc:Choice>
        <mc:Fallback>
          <p:sp>
            <p:nvSpPr>
              <p:cNvPr id="14" name="Rectangle 13">
                <a:extLst>
                  <a:ext uri="{FF2B5EF4-FFF2-40B4-BE49-F238E27FC236}">
                    <a16:creationId xmlns:a16="http://schemas.microsoft.com/office/drawing/2014/main" id="{C4784C75-BF07-42F3-BD44-A25E4A4A6982}"/>
                  </a:ext>
                </a:extLst>
              </p:cNvPr>
              <p:cNvSpPr>
                <a:spLocks noRot="1" noChangeAspect="1" noMove="1" noResize="1" noEditPoints="1" noAdjustHandles="1" noChangeArrowheads="1" noChangeShapeType="1" noTextEdit="1"/>
              </p:cNvSpPr>
              <p:nvPr/>
            </p:nvSpPr>
            <p:spPr>
              <a:xfrm>
                <a:off x="1634304" y="3509895"/>
                <a:ext cx="6711324" cy="111280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Rectangle 14">
                <a:extLst>
                  <a:ext uri="{FF2B5EF4-FFF2-40B4-BE49-F238E27FC236}">
                    <a16:creationId xmlns:a16="http://schemas.microsoft.com/office/drawing/2014/main" id="{56948FEC-1AB9-49D5-8248-5875981DA12E}"/>
                  </a:ext>
                </a:extLst>
              </p:cNvPr>
              <p:cNvSpPr/>
              <p:nvPr/>
            </p:nvSpPr>
            <p:spPr>
              <a:xfrm>
                <a:off x="1634304" y="4925309"/>
                <a:ext cx="2171172" cy="1094530"/>
              </a:xfrm>
              <a:prstGeom prst="rect">
                <a:avLst/>
              </a:prstGeom>
            </p:spPr>
            <p:txBody>
              <a:bodyPr wrap="none">
                <a:spAutoFit/>
              </a:bodyPr>
              <a:lstStyle/>
              <a:p>
                <a:r>
                  <a:rPr lang="en-US">
                    <a:solidFill>
                      <a:srgbClr val="000000"/>
                    </a:solidFill>
                    <a:latin typeface="Roboto Cn"/>
                  </a:rPr>
                  <a:t>2 tâm chiếu:</a:t>
                </a:r>
              </a:p>
              <a:p>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f>
                                  <m:fPr>
                                    <m:type m:val="skw"/>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𝑝</m:t>
                                    </m:r>
                                  </m:den>
                                </m:f>
                              </m:e>
                              <m:e>
                                <m:r>
                                  <a:rPr lang="en-US" b="0" i="1" smtClean="0">
                                    <a:latin typeface="Cambria Math" panose="02040503050406030204" pitchFamily="18" charset="0"/>
                                  </a:rPr>
                                  <m:t>0</m:t>
                                </m:r>
                              </m:e>
                              <m:e>
                                <m:m>
                                  <m:mPr>
                                    <m:mcs>
                                      <m:mc>
                                        <m:mcPr>
                                          <m:count m:val="2"/>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0</m:t>
                                      </m:r>
                                    </m:e>
                                    <m:e>
                                      <m:r>
                                        <a:rPr lang="en-US" b="0" i="1" smtClean="0">
                                          <a:latin typeface="Cambria Math" panose="02040503050406030204" pitchFamily="18" charset="0"/>
                                        </a:rPr>
                                        <m:t>1</m:t>
                                      </m:r>
                                    </m:e>
                                  </m:mr>
                                </m:m>
                                <m:r>
                                  <a:rPr lang="en-US" b="0" i="1" smtClean="0">
                                    <a:latin typeface="Cambria Math" panose="02040503050406030204" pitchFamily="18" charset="0"/>
                                  </a:rPr>
                                  <m:t> </m:t>
                                </m:r>
                              </m:e>
                            </m:mr>
                          </m:m>
                        </m:e>
                      </m:d>
                    </m:oMath>
                  </m:oMathPara>
                </a14:m>
                <a:endParaRPr lang="en-US"/>
              </a:p>
              <a:p>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0</m:t>
                                </m:r>
                              </m:e>
                              <m:e>
                                <m:f>
                                  <m:fPr>
                                    <m:type m:val="skw"/>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𝑞</m:t>
                                    </m:r>
                                  </m:den>
                                </m:f>
                              </m:e>
                              <m:e>
                                <m:m>
                                  <m:mPr>
                                    <m:mcs>
                                      <m:mc>
                                        <m:mcPr>
                                          <m:count m:val="2"/>
                                          <m:mcJc m:val="center"/>
                                        </m:mcPr>
                                      </m:mc>
                                    </m:mcs>
                                    <m:ctrlPr>
                                      <a:rPr lang="en-US" i="1">
                                        <a:latin typeface="Cambria Math" panose="02040503050406030204" pitchFamily="18" charset="0"/>
                                      </a:rPr>
                                    </m:ctrlPr>
                                  </m:mPr>
                                  <m:mr>
                                    <m:e>
                                      <m:r>
                                        <a:rPr lang="en-US" i="1">
                                          <a:latin typeface="Cambria Math" panose="02040503050406030204" pitchFamily="18" charset="0"/>
                                        </a:rPr>
                                        <m:t>0</m:t>
                                      </m:r>
                                    </m:e>
                                    <m:e>
                                      <m:r>
                                        <a:rPr lang="en-US" i="1">
                                          <a:latin typeface="Cambria Math" panose="02040503050406030204" pitchFamily="18" charset="0"/>
                                        </a:rPr>
                                        <m:t>1</m:t>
                                      </m:r>
                                    </m:e>
                                  </m:mr>
                                </m:m>
                                <m:r>
                                  <a:rPr lang="en-US" i="1">
                                    <a:latin typeface="Cambria Math" panose="02040503050406030204" pitchFamily="18" charset="0"/>
                                  </a:rPr>
                                  <m:t> </m:t>
                                </m:r>
                              </m:e>
                            </m:mr>
                          </m:m>
                        </m:e>
                      </m:d>
                    </m:oMath>
                  </m:oMathPara>
                </a14:m>
                <a:endParaRPr lang="en-US"/>
              </a:p>
            </p:txBody>
          </p:sp>
        </mc:Choice>
        <mc:Fallback>
          <p:sp>
            <p:nvSpPr>
              <p:cNvPr id="15" name="Rectangle 14">
                <a:extLst>
                  <a:ext uri="{FF2B5EF4-FFF2-40B4-BE49-F238E27FC236}">
                    <a16:creationId xmlns:a16="http://schemas.microsoft.com/office/drawing/2014/main" id="{56948FEC-1AB9-49D5-8248-5875981DA12E}"/>
                  </a:ext>
                </a:extLst>
              </p:cNvPr>
              <p:cNvSpPr>
                <a:spLocks noRot="1" noChangeAspect="1" noMove="1" noResize="1" noEditPoints="1" noAdjustHandles="1" noChangeArrowheads="1" noChangeShapeType="1" noTextEdit="1"/>
              </p:cNvSpPr>
              <p:nvPr/>
            </p:nvSpPr>
            <p:spPr>
              <a:xfrm>
                <a:off x="1634304" y="4925309"/>
                <a:ext cx="2171172" cy="1094530"/>
              </a:xfrm>
              <a:prstGeom prst="rect">
                <a:avLst/>
              </a:prstGeom>
              <a:blipFill>
                <a:blip r:embed="rId7"/>
                <a:stretch>
                  <a:fillRect l="-2247" t="-24444" b="-761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2A059FF2-4A81-48ED-821A-771BE7B4C413}"/>
                  </a:ext>
                </a:extLst>
              </p:cNvPr>
              <p:cNvSpPr/>
              <p:nvPr/>
            </p:nvSpPr>
            <p:spPr>
              <a:xfrm>
                <a:off x="4131527" y="5023083"/>
                <a:ext cx="5585518" cy="1094530"/>
              </a:xfrm>
              <a:prstGeom prst="rect">
                <a:avLst/>
              </a:prstGeom>
            </p:spPr>
            <p:txBody>
              <a:bodyPr wrap="square">
                <a:spAutoFit/>
              </a:bodyPr>
              <a:lstStyle/>
              <a:p>
                <a:r>
                  <a:rPr lang="vi-VN">
                    <a:solidFill>
                      <a:srgbClr val="000000"/>
                    </a:solidFill>
                    <a:latin typeface="Roboto Cn"/>
                  </a:rPr>
                  <a:t>VP (Vanishing point) tương ứng trên 2 trục x và y là: </a:t>
                </a:r>
                <a:endParaRPr lang="en-US">
                  <a:solidFill>
                    <a:srgbClr val="000000"/>
                  </a:solidFill>
                  <a:latin typeface="Roboto Cn"/>
                </a:endParaRPr>
              </a:p>
              <a:p>
                <a:pPr/>
                <a14:m>
                  <m:oMathPara xmlns:m="http://schemas.openxmlformats.org/officeDocument/2006/math">
                    <m:oMathParaPr>
                      <m:jc m:val="left"/>
                    </m:oMathParaPr>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f>
                                  <m:fPr>
                                    <m:type m:val="skw"/>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𝑝</m:t>
                                    </m:r>
                                  </m:den>
                                </m:f>
                              </m:e>
                              <m:e>
                                <m:r>
                                  <a:rPr lang="en-US" i="1">
                                    <a:latin typeface="Cambria Math" panose="02040503050406030204" pitchFamily="18" charset="0"/>
                                  </a:rPr>
                                  <m:t>0</m:t>
                                </m:r>
                              </m:e>
                              <m:e>
                                <m:m>
                                  <m:mPr>
                                    <m:mcs>
                                      <m:mc>
                                        <m:mcPr>
                                          <m:count m:val="2"/>
                                          <m:mcJc m:val="center"/>
                                        </m:mcPr>
                                      </m:mc>
                                    </m:mcs>
                                    <m:ctrlPr>
                                      <a:rPr lang="en-US" i="1">
                                        <a:latin typeface="Cambria Math" panose="02040503050406030204" pitchFamily="18" charset="0"/>
                                      </a:rPr>
                                    </m:ctrlPr>
                                  </m:mPr>
                                  <m:mr>
                                    <m:e>
                                      <m:r>
                                        <a:rPr lang="en-US" i="1">
                                          <a:latin typeface="Cambria Math" panose="02040503050406030204" pitchFamily="18" charset="0"/>
                                        </a:rPr>
                                        <m:t>0</m:t>
                                      </m:r>
                                    </m:e>
                                    <m:e>
                                      <m:r>
                                        <a:rPr lang="en-US" i="1">
                                          <a:latin typeface="Cambria Math" panose="02040503050406030204" pitchFamily="18" charset="0"/>
                                        </a:rPr>
                                        <m:t>1</m:t>
                                      </m:r>
                                    </m:e>
                                  </m:mr>
                                </m:m>
                                <m:r>
                                  <a:rPr lang="en-US" i="1">
                                    <a:latin typeface="Cambria Math" panose="02040503050406030204" pitchFamily="18" charset="0"/>
                                  </a:rPr>
                                  <m:t> </m:t>
                                </m:r>
                              </m:e>
                            </m:mr>
                          </m:m>
                        </m:e>
                      </m:d>
                    </m:oMath>
                  </m:oMathPara>
                </a14:m>
                <a:endParaRPr lang="en-US"/>
              </a:p>
              <a:p>
                <a:pPr/>
                <a14:m>
                  <m:oMathPara xmlns:m="http://schemas.openxmlformats.org/officeDocument/2006/math">
                    <m:oMathParaPr>
                      <m:jc m:val="left"/>
                    </m:oMathParaPr>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0</m:t>
                                </m:r>
                              </m:e>
                              <m:e>
                                <m:f>
                                  <m:fPr>
                                    <m:type m:val="skw"/>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𝑞</m:t>
                                    </m:r>
                                  </m:den>
                                </m:f>
                              </m:e>
                              <m:e>
                                <m:m>
                                  <m:mPr>
                                    <m:mcs>
                                      <m:mc>
                                        <m:mcPr>
                                          <m:count m:val="2"/>
                                          <m:mcJc m:val="center"/>
                                        </m:mcPr>
                                      </m:mc>
                                    </m:mcs>
                                    <m:ctrlPr>
                                      <a:rPr lang="en-US" i="1">
                                        <a:latin typeface="Cambria Math" panose="02040503050406030204" pitchFamily="18" charset="0"/>
                                      </a:rPr>
                                    </m:ctrlPr>
                                  </m:mPr>
                                  <m:mr>
                                    <m:e>
                                      <m:r>
                                        <a:rPr lang="en-US" i="1">
                                          <a:latin typeface="Cambria Math" panose="02040503050406030204" pitchFamily="18" charset="0"/>
                                        </a:rPr>
                                        <m:t>0</m:t>
                                      </m:r>
                                    </m:e>
                                    <m:e>
                                      <m:r>
                                        <a:rPr lang="en-US" i="1">
                                          <a:latin typeface="Cambria Math" panose="02040503050406030204" pitchFamily="18" charset="0"/>
                                        </a:rPr>
                                        <m:t>1</m:t>
                                      </m:r>
                                    </m:e>
                                  </m:mr>
                                </m:m>
                                <m:r>
                                  <a:rPr lang="en-US" i="1">
                                    <a:latin typeface="Cambria Math" panose="02040503050406030204" pitchFamily="18" charset="0"/>
                                  </a:rPr>
                                  <m:t> </m:t>
                                </m:r>
                              </m:e>
                            </m:mr>
                          </m:m>
                        </m:e>
                      </m:d>
                    </m:oMath>
                  </m:oMathPara>
                </a14:m>
                <a:endParaRPr lang="en-US"/>
              </a:p>
            </p:txBody>
          </p:sp>
        </mc:Choice>
        <mc:Fallback>
          <p:sp>
            <p:nvSpPr>
              <p:cNvPr id="6" name="Rectangle 5">
                <a:extLst>
                  <a:ext uri="{FF2B5EF4-FFF2-40B4-BE49-F238E27FC236}">
                    <a16:creationId xmlns:a16="http://schemas.microsoft.com/office/drawing/2014/main" id="{2A059FF2-4A81-48ED-821A-771BE7B4C413}"/>
                  </a:ext>
                </a:extLst>
              </p:cNvPr>
              <p:cNvSpPr>
                <a:spLocks noRot="1" noChangeAspect="1" noMove="1" noResize="1" noEditPoints="1" noAdjustHandles="1" noChangeArrowheads="1" noChangeShapeType="1" noTextEdit="1"/>
              </p:cNvSpPr>
              <p:nvPr/>
            </p:nvSpPr>
            <p:spPr>
              <a:xfrm>
                <a:off x="4131527" y="5023083"/>
                <a:ext cx="5585518" cy="1094530"/>
              </a:xfrm>
              <a:prstGeom prst="rect">
                <a:avLst/>
              </a:prstGeom>
              <a:blipFill>
                <a:blip r:embed="rId8"/>
                <a:stretch>
                  <a:fillRect l="-4476" t="-24444" b="-76111"/>
                </a:stretch>
              </a:blipFill>
            </p:spPr>
            <p:txBody>
              <a:bodyPr/>
              <a:lstStyle/>
              <a:p>
                <a:r>
                  <a:rPr lang="en-US">
                    <a:noFill/>
                  </a:rPr>
                  <a:t> </a:t>
                </a:r>
              </a:p>
            </p:txBody>
          </p:sp>
        </mc:Fallback>
      </mc:AlternateContent>
    </p:spTree>
    <p:extLst>
      <p:ext uri="{BB962C8B-B14F-4D97-AF65-F5344CB8AC3E}">
        <p14:creationId xmlns:p14="http://schemas.microsoft.com/office/powerpoint/2010/main" val="3520394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6755" y="373318"/>
            <a:ext cx="8080289"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5.4. </a:t>
            </a:r>
            <a:r>
              <a:rPr lang="fr-FR" sz="2400" b="1">
                <a:solidFill>
                  <a:srgbClr val="000000"/>
                </a:solidFill>
                <a:latin typeface="TimesNewRomanPS-BoldMT"/>
              </a:rPr>
              <a:t>PHÉP CHIẾU PHỐI CẢNH (Perspective Projection)</a:t>
            </a:r>
            <a:endParaRPr lang="en-US" sz="2400" b="1">
              <a:latin typeface="Arial" panose="020B0604020202020204" pitchFamily="34" charset="0"/>
              <a:cs typeface="Arial" panose="020B0604020202020204" pitchFamily="34" charset="0"/>
            </a:endParaRPr>
          </a:p>
        </p:txBody>
      </p:sp>
      <p:sp>
        <p:nvSpPr>
          <p:cNvPr id="4" name="Rectangle 3"/>
          <p:cNvSpPr/>
          <p:nvPr/>
        </p:nvSpPr>
        <p:spPr>
          <a:xfrm>
            <a:off x="1511300" y="926547"/>
            <a:ext cx="9672338" cy="416204"/>
          </a:xfrm>
          <a:prstGeom prst="rect">
            <a:avLst/>
          </a:prstGeom>
        </p:spPr>
        <p:txBody>
          <a:bodyPr wrap="square">
            <a:spAutoFit/>
          </a:bodyPr>
          <a:lstStyle/>
          <a:p>
            <a:pPr>
              <a:lnSpc>
                <a:spcPct val="130000"/>
              </a:lnSpc>
            </a:pPr>
            <a:r>
              <a:rPr lang="en-US" b="1" i="0">
                <a:solidFill>
                  <a:srgbClr val="000000"/>
                </a:solidFill>
                <a:effectLst/>
                <a:latin typeface="Arial" panose="020B0604020202020204" pitchFamily="34" charset="0"/>
                <a:cs typeface="Arial" panose="020B0604020202020204" pitchFamily="34" charset="0"/>
              </a:rPr>
              <a:t>5.4.3. </a:t>
            </a:r>
            <a:r>
              <a:rPr lang="en-US" b="1">
                <a:solidFill>
                  <a:srgbClr val="000000"/>
                </a:solidFill>
                <a:latin typeface="TimesNewRomanPS-BoldMT"/>
              </a:rPr>
              <a:t>Phép chiếu phối cảnh ba tâm chiếu</a:t>
            </a:r>
            <a:endParaRPr lang="en-US" b="1" i="1">
              <a:solidFill>
                <a:srgbClr val="000000"/>
              </a:solidFill>
              <a:effectLst/>
              <a:latin typeface="TimesNewRomanPS-BoldMT"/>
            </a:endParaRPr>
          </a:p>
        </p:txBody>
      </p:sp>
      <mc:AlternateContent xmlns:mc="http://schemas.openxmlformats.org/markup-compatibility/2006">
        <mc:Choice xmlns:a14="http://schemas.microsoft.com/office/drawing/2010/main" Requires="a14">
          <p:sp>
            <p:nvSpPr>
              <p:cNvPr id="10" name="Rectangle 9"/>
              <p:cNvSpPr/>
              <p:nvPr/>
            </p:nvSpPr>
            <p:spPr>
              <a:xfrm>
                <a:off x="1678771" y="1358787"/>
                <a:ext cx="8756564" cy="1112805"/>
              </a:xfrm>
              <a:prstGeom prst="rect">
                <a:avLst/>
              </a:prstGeom>
            </p:spPr>
            <p:txBody>
              <a:bodyPr wrap="none">
                <a:spAutoFit/>
              </a:bodyPr>
              <a:lstStyle/>
              <a:p>
                <a:pPr/>
                <a14:m>
                  <m:oMath xmlns:m="http://schemas.openxmlformats.org/officeDocument/2006/math">
                    <m:d>
                      <m:dPr>
                        <m:begChr m:val="["/>
                        <m:endChr m:val="]"/>
                        <m:ctrlPr>
                          <a:rPr lang="en-US" i="1" smtClean="0">
                            <a:latin typeface="Cambria Math" panose="02040503050406030204" pitchFamily="18" charset="0"/>
                            <a:cs typeface="Arial" panose="020B0604020202020204" pitchFamily="34" charset="0"/>
                          </a:rPr>
                        </m:ctrlPr>
                      </m:dPr>
                      <m:e>
                        <m:sSub>
                          <m:sSubPr>
                            <m:ctrlPr>
                              <a:rPr lang="en-US"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𝑇</m:t>
                            </m:r>
                          </m:e>
                          <m:sub>
                            <m:r>
                              <a:rPr lang="en-US" b="0" i="1" smtClean="0">
                                <a:latin typeface="Cambria Math" panose="02040503050406030204" pitchFamily="18" charset="0"/>
                                <a:cs typeface="Arial" panose="020B0604020202020204" pitchFamily="34" charset="0"/>
                              </a:rPr>
                              <m:t>𝑝𝑞𝑟</m:t>
                            </m:r>
                          </m:sub>
                        </m:sSub>
                      </m:e>
                    </m:d>
                    <m:r>
                      <a:rPr lang="en-US" b="0" i="1" smtClean="0">
                        <a:latin typeface="Cambria Math" panose="02040503050406030204" pitchFamily="18" charset="0"/>
                        <a:cs typeface="Arial" panose="020B0604020202020204" pitchFamily="34" charset="0"/>
                      </a:rPr>
                      <m:t>=</m:t>
                    </m:r>
                    <m:d>
                      <m:dPr>
                        <m:begChr m:val="["/>
                        <m:endChr m:val="]"/>
                        <m:ctrlPr>
                          <a:rPr lang="en-US" i="1">
                            <a:latin typeface="Cambria Math" panose="02040503050406030204" pitchFamily="18" charset="0"/>
                            <a:cs typeface="Arial" panose="020B0604020202020204" pitchFamily="34" charset="0"/>
                          </a:rPr>
                        </m:ctrlPr>
                      </m:dPr>
                      <m:e>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𝑇</m:t>
                            </m:r>
                          </m:e>
                          <m:sub>
                            <m:r>
                              <a:rPr lang="en-US" i="1">
                                <a:latin typeface="Cambria Math" panose="02040503050406030204" pitchFamily="18" charset="0"/>
                                <a:cs typeface="Arial" panose="020B0604020202020204" pitchFamily="34" charset="0"/>
                              </a:rPr>
                              <m:t>𝑝</m:t>
                            </m:r>
                          </m:sub>
                        </m:sSub>
                      </m:e>
                    </m:d>
                    <m:d>
                      <m:dPr>
                        <m:begChr m:val="["/>
                        <m:endChr m:val="]"/>
                        <m:ctrlPr>
                          <a:rPr lang="en-US" i="1">
                            <a:latin typeface="Cambria Math" panose="02040503050406030204" pitchFamily="18" charset="0"/>
                            <a:cs typeface="Arial" panose="020B0604020202020204" pitchFamily="34" charset="0"/>
                          </a:rPr>
                        </m:ctrlPr>
                      </m:dPr>
                      <m:e>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𝑇</m:t>
                            </m:r>
                          </m:e>
                          <m:sub>
                            <m:r>
                              <a:rPr lang="en-US" b="0" i="1" smtClean="0">
                                <a:latin typeface="Cambria Math" panose="02040503050406030204" pitchFamily="18" charset="0"/>
                                <a:cs typeface="Arial" panose="020B0604020202020204" pitchFamily="34" charset="0"/>
                              </a:rPr>
                              <m:t>𝑞</m:t>
                            </m:r>
                          </m:sub>
                        </m:sSub>
                      </m:e>
                    </m:d>
                    <m:d>
                      <m:dPr>
                        <m:begChr m:val="["/>
                        <m:endChr m:val="]"/>
                        <m:ctrlPr>
                          <a:rPr lang="en-US" i="1">
                            <a:latin typeface="Cambria Math" panose="02040503050406030204" pitchFamily="18" charset="0"/>
                            <a:cs typeface="Arial" panose="020B0604020202020204" pitchFamily="34" charset="0"/>
                          </a:rPr>
                        </m:ctrlPr>
                      </m:dPr>
                      <m:e>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𝑇</m:t>
                            </m:r>
                          </m:e>
                          <m:sub>
                            <m:r>
                              <a:rPr lang="en-US" b="0" i="1" smtClean="0">
                                <a:latin typeface="Cambria Math" panose="02040503050406030204" pitchFamily="18" charset="0"/>
                                <a:cs typeface="Arial" panose="020B0604020202020204" pitchFamily="34" charset="0"/>
                              </a:rPr>
                              <m:t>𝑟</m:t>
                            </m:r>
                          </m:sub>
                        </m:sSub>
                      </m:e>
                    </m:d>
                    <m:r>
                      <a:rPr lang="en-US" b="0" i="1" smtClean="0">
                        <a:latin typeface="Cambria Math" panose="02040503050406030204" pitchFamily="18" charset="0"/>
                        <a:cs typeface="Arial" panose="020B0604020202020204" pitchFamily="34" charset="0"/>
                      </a:rPr>
                      <m:t>=</m:t>
                    </m:r>
                    <m:d>
                      <m:dPr>
                        <m:begChr m:val="["/>
                        <m:endChr m:val="]"/>
                        <m:ctrlPr>
                          <a:rPr lang="en-US" i="1" smtClean="0">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𝑝</m:t>
                                    </m:r>
                                  </m:e>
                                </m:mr>
                                <m:mr>
                                  <m:e>
                                    <m:r>
                                      <a:rPr lang="en-US" i="1">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0</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1</m:t>
                                    </m:r>
                                  </m:e>
                                  <m:e>
                                    <m:r>
                                      <a:rPr lang="en-US" b="0" i="1" smtClean="0">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r>
                          <a:rPr lang="en-US" i="1">
                            <a:latin typeface="Cambria Math" panose="02040503050406030204" pitchFamily="18" charset="0"/>
                          </a:rPr>
                          <m:t> </m:t>
                        </m:r>
                      </m:e>
                    </m:d>
                  </m:oMath>
                </a14:m>
                <a:r>
                  <a:rPr lang="en-US">
                    <a:cs typeface="Arial" panose="020B0604020202020204" pitchFamily="34" charset="0"/>
                  </a:rPr>
                  <a:t> </a:t>
                </a:r>
                <a14:m>
                  <m:oMath xmlns:m="http://schemas.openxmlformats.org/officeDocument/2006/math">
                    <m:d>
                      <m:dPr>
                        <m:begChr m:val="["/>
                        <m:endChr m:val="]"/>
                        <m:ctrlPr>
                          <a:rPr lang="en-US" i="1">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𝑝</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r>
                          <a:rPr lang="en-US" i="1">
                            <a:latin typeface="Cambria Math" panose="02040503050406030204" pitchFamily="18" charset="0"/>
                          </a:rPr>
                          <m:t> </m:t>
                        </m:r>
                      </m:e>
                    </m:d>
                  </m:oMath>
                </a14:m>
                <a:r>
                  <a:rPr lang="en-US">
                    <a:cs typeface="Arial" panose="020B0604020202020204" pitchFamily="34" charset="0"/>
                  </a:rPr>
                  <a:t> </a:t>
                </a:r>
                <a14:m>
                  <m:oMath xmlns:m="http://schemas.openxmlformats.org/officeDocument/2006/math">
                    <m:d>
                      <m:dPr>
                        <m:begChr m:val="["/>
                        <m:endChr m:val="]"/>
                        <m:ctrlPr>
                          <a:rPr lang="en-US" i="1">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b="0" i="1" smtClean="0">
                                        <a:latin typeface="Cambria Math" panose="02040503050406030204" pitchFamily="18" charset="0"/>
                                        <a:cs typeface="Arial" panose="020B0604020202020204" pitchFamily="34" charset="0"/>
                                      </a:rPr>
                                      <m:t>𝑟</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r>
                          <a:rPr lang="en-US" i="1">
                            <a:latin typeface="Cambria Math" panose="02040503050406030204" pitchFamily="18" charset="0"/>
                          </a:rPr>
                          <m:t> </m:t>
                        </m:r>
                      </m:e>
                    </m:d>
                    <m:r>
                      <a:rPr lang="en-US" b="0" i="1" smtClean="0">
                        <a:latin typeface="Cambria Math" panose="02040503050406030204" pitchFamily="18" charset="0"/>
                      </a:rPr>
                      <m:t>=</m:t>
                    </m:r>
                    <m:d>
                      <m:dPr>
                        <m:begChr m:val="["/>
                        <m:endChr m:val="]"/>
                        <m:ctrlPr>
                          <a:rPr lang="en-US" i="1">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𝑝</m:t>
                                    </m:r>
                                  </m:e>
                                </m:mr>
                                <m:mr>
                                  <m:e>
                                    <m:r>
                                      <a:rPr lang="en-US" i="1">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𝑞</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𝑟</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r>
                          <a:rPr lang="en-US" i="1">
                            <a:latin typeface="Cambria Math" panose="02040503050406030204" pitchFamily="18" charset="0"/>
                          </a:rPr>
                          <m:t> </m:t>
                        </m:r>
                      </m:e>
                    </m:d>
                  </m:oMath>
                </a14:m>
                <a:endParaRPr lang="en-US"/>
              </a:p>
            </p:txBody>
          </p:sp>
        </mc:Choice>
        <mc:Fallback>
          <p:sp>
            <p:nvSpPr>
              <p:cNvPr id="10" name="Rectangle 9"/>
              <p:cNvSpPr>
                <a:spLocks noRot="1" noChangeAspect="1" noMove="1" noResize="1" noEditPoints="1" noAdjustHandles="1" noChangeArrowheads="1" noChangeShapeType="1" noTextEdit="1"/>
              </p:cNvSpPr>
              <p:nvPr/>
            </p:nvSpPr>
            <p:spPr>
              <a:xfrm>
                <a:off x="1678771" y="1358787"/>
                <a:ext cx="8756564" cy="111280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13581180-2857-4E23-92AE-ED7EC22BBC85}"/>
                  </a:ext>
                </a:extLst>
              </p:cNvPr>
              <p:cNvSpPr/>
              <p:nvPr/>
            </p:nvSpPr>
            <p:spPr>
              <a:xfrm>
                <a:off x="1673251" y="3600433"/>
                <a:ext cx="8845498" cy="641329"/>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𝑥</m:t>
                                </m:r>
                                <m:r>
                                  <a:rPr lang="en-US" b="0" i="1" smtClean="0">
                                    <a:latin typeface="Cambria Math" panose="02040503050406030204" pitchFamily="18" charset="0"/>
                                  </a:rPr>
                                  <m:t>′</m:t>
                                </m:r>
                              </m:e>
                              <m:e>
                                <m:r>
                                  <a:rPr lang="en-US" i="1">
                                    <a:latin typeface="Cambria Math" panose="02040503050406030204" pitchFamily="18" charset="0"/>
                                  </a:rPr>
                                  <m:t>𝑦</m:t>
                                </m:r>
                                <m:r>
                                  <a:rPr lang="en-US" b="0" i="1" smtClean="0">
                                    <a:latin typeface="Cambria Math" panose="02040503050406030204" pitchFamily="18" charset="0"/>
                                  </a:rPr>
                                  <m:t>′</m:t>
                                </m:r>
                              </m:e>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𝑧</m:t>
                                      </m:r>
                                      <m:r>
                                        <a:rPr lang="en-US" b="0" i="1" smtClean="0">
                                          <a:latin typeface="Cambria Math" panose="02040503050406030204" pitchFamily="18" charset="0"/>
                                        </a:rPr>
                                        <m:t>′</m:t>
                                      </m:r>
                                    </m:e>
                                    <m:e>
                                      <m:r>
                                        <a:rPr lang="en-US" i="1">
                                          <a:latin typeface="Cambria Math" panose="02040503050406030204" pitchFamily="18" charset="0"/>
                                        </a:rPr>
                                        <m:t>1</m:t>
                                      </m:r>
                                    </m:e>
                                  </m:mr>
                                </m:m>
                                <m:r>
                                  <a:rPr lang="en-US" i="1">
                                    <a:latin typeface="Cambria Math" panose="02040503050406030204" pitchFamily="18" charset="0"/>
                                  </a:rPr>
                                  <m:t> </m:t>
                                </m:r>
                              </m:e>
                            </m:mr>
                          </m:m>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f>
                                  <m:fPr>
                                    <m:ctrlPr>
                                      <a:rPr lang="en-US" b="0" i="1" smtClean="0">
                                        <a:latin typeface="Cambria Math" panose="02040503050406030204" pitchFamily="18" charset="0"/>
                                      </a:rPr>
                                    </m:ctrlPr>
                                  </m:fPr>
                                  <m:num>
                                    <m:r>
                                      <a:rPr lang="en-US" b="0" i="1" smtClean="0">
                                        <a:latin typeface="Cambria Math" panose="02040503050406030204" pitchFamily="18" charset="0"/>
                                      </a:rPr>
                                      <m:t>𝑥</m:t>
                                    </m:r>
                                  </m:num>
                                  <m:den>
                                    <m:r>
                                      <a:rPr lang="en-US" i="1">
                                        <a:latin typeface="Cambria Math" panose="02040503050406030204" pitchFamily="18" charset="0"/>
                                      </a:rPr>
                                      <m:t>(</m:t>
                                    </m:r>
                                    <m:r>
                                      <a:rPr lang="en-US" i="1">
                                        <a:latin typeface="Cambria Math" panose="02040503050406030204" pitchFamily="18" charset="0"/>
                                      </a:rPr>
                                      <m:t>𝑝𝑥</m:t>
                                    </m:r>
                                    <m:r>
                                      <a:rPr lang="en-US" i="1">
                                        <a:latin typeface="Cambria Math" panose="02040503050406030204" pitchFamily="18" charset="0"/>
                                      </a:rPr>
                                      <m:t>+</m:t>
                                    </m:r>
                                    <m:r>
                                      <a:rPr lang="en-US" i="1">
                                        <a:latin typeface="Cambria Math" panose="02040503050406030204" pitchFamily="18" charset="0"/>
                                      </a:rPr>
                                      <m:t>𝑞𝑦</m:t>
                                    </m:r>
                                    <m:r>
                                      <a:rPr lang="en-US" i="1">
                                        <a:latin typeface="Cambria Math" panose="02040503050406030204" pitchFamily="18" charset="0"/>
                                      </a:rPr>
                                      <m:t>+</m:t>
                                    </m:r>
                                    <m:r>
                                      <a:rPr lang="en-US" i="1">
                                        <a:latin typeface="Cambria Math" panose="02040503050406030204" pitchFamily="18" charset="0"/>
                                      </a:rPr>
                                      <m:t>𝑟𝑧</m:t>
                                    </m:r>
                                    <m:r>
                                      <a:rPr lang="en-US" i="1">
                                        <a:latin typeface="Cambria Math" panose="02040503050406030204" pitchFamily="18" charset="0"/>
                                      </a:rPr>
                                      <m:t>+1)</m:t>
                                    </m:r>
                                  </m:den>
                                </m:f>
                              </m:e>
                              <m:e>
                                <m:f>
                                  <m:fPr>
                                    <m:ctrlPr>
                                      <a:rPr lang="en-US" b="0" i="1" smtClean="0">
                                        <a:latin typeface="Cambria Math" panose="02040503050406030204" pitchFamily="18" charset="0"/>
                                      </a:rPr>
                                    </m:ctrlPr>
                                  </m:fPr>
                                  <m:num>
                                    <m:r>
                                      <a:rPr lang="en-US" b="0" i="1" smtClean="0">
                                        <a:latin typeface="Cambria Math" panose="02040503050406030204" pitchFamily="18" charset="0"/>
                                      </a:rPr>
                                      <m:t>𝑦</m:t>
                                    </m:r>
                                  </m:num>
                                  <m:den>
                                    <m:r>
                                      <a:rPr lang="en-US" i="1">
                                        <a:latin typeface="Cambria Math" panose="02040503050406030204" pitchFamily="18" charset="0"/>
                                      </a:rPr>
                                      <m:t>(</m:t>
                                    </m:r>
                                    <m:r>
                                      <a:rPr lang="en-US" i="1">
                                        <a:latin typeface="Cambria Math" panose="02040503050406030204" pitchFamily="18" charset="0"/>
                                      </a:rPr>
                                      <m:t>𝑝𝑥</m:t>
                                    </m:r>
                                    <m:r>
                                      <a:rPr lang="en-US" i="1">
                                        <a:latin typeface="Cambria Math" panose="02040503050406030204" pitchFamily="18" charset="0"/>
                                      </a:rPr>
                                      <m:t>+</m:t>
                                    </m:r>
                                    <m:r>
                                      <a:rPr lang="en-US" i="1">
                                        <a:latin typeface="Cambria Math" panose="02040503050406030204" pitchFamily="18" charset="0"/>
                                      </a:rPr>
                                      <m:t>𝑞𝑦</m:t>
                                    </m:r>
                                    <m:r>
                                      <a:rPr lang="en-US" i="1">
                                        <a:latin typeface="Cambria Math" panose="02040503050406030204" pitchFamily="18" charset="0"/>
                                      </a:rPr>
                                      <m:t>+</m:t>
                                    </m:r>
                                    <m:r>
                                      <a:rPr lang="en-US" i="1">
                                        <a:latin typeface="Cambria Math" panose="02040503050406030204" pitchFamily="18" charset="0"/>
                                      </a:rPr>
                                      <m:t>𝑟𝑧</m:t>
                                    </m:r>
                                    <m:r>
                                      <a:rPr lang="en-US" i="1">
                                        <a:latin typeface="Cambria Math" panose="02040503050406030204" pitchFamily="18" charset="0"/>
                                      </a:rPr>
                                      <m:t>+1)</m:t>
                                    </m:r>
                                  </m:den>
                                </m:f>
                              </m:e>
                              <m:e>
                                <m:m>
                                  <m:mPr>
                                    <m:mcs>
                                      <m:mc>
                                        <m:mcPr>
                                          <m:count m:val="2"/>
                                          <m:mcJc m:val="center"/>
                                        </m:mcPr>
                                      </m:mc>
                                    </m:mcs>
                                    <m:ctrlPr>
                                      <a:rPr lang="en-US" b="0" i="1" smtClean="0">
                                        <a:latin typeface="Cambria Math" panose="02040503050406030204" pitchFamily="18" charset="0"/>
                                      </a:rPr>
                                    </m:ctrlPr>
                                  </m:mPr>
                                  <m:mr>
                                    <m:e>
                                      <m:f>
                                        <m:fPr>
                                          <m:ctrlPr>
                                            <a:rPr lang="en-US" b="0" i="1" smtClean="0">
                                              <a:latin typeface="Cambria Math" panose="02040503050406030204" pitchFamily="18" charset="0"/>
                                            </a:rPr>
                                          </m:ctrlPr>
                                        </m:fPr>
                                        <m:num>
                                          <m:r>
                                            <a:rPr lang="en-US" b="0" i="1" smtClean="0">
                                              <a:latin typeface="Cambria Math" panose="02040503050406030204" pitchFamily="18" charset="0"/>
                                            </a:rPr>
                                            <m:t>𝑧</m:t>
                                          </m:r>
                                        </m:num>
                                        <m:den>
                                          <m:r>
                                            <a:rPr lang="en-US" b="0" i="1" smtClean="0">
                                              <a:latin typeface="Cambria Math" panose="02040503050406030204" pitchFamily="18" charset="0"/>
                                            </a:rPr>
                                            <m:t>(</m:t>
                                          </m:r>
                                          <m:r>
                                            <a:rPr lang="en-US" i="1">
                                              <a:latin typeface="Cambria Math" panose="02040503050406030204" pitchFamily="18" charset="0"/>
                                            </a:rPr>
                                            <m:t>𝑝𝑥</m:t>
                                          </m:r>
                                          <m:r>
                                            <a:rPr lang="en-US" i="1">
                                              <a:latin typeface="Cambria Math" panose="02040503050406030204" pitchFamily="18" charset="0"/>
                                            </a:rPr>
                                            <m:t>+</m:t>
                                          </m:r>
                                          <m:r>
                                            <a:rPr lang="en-US" i="1">
                                              <a:latin typeface="Cambria Math" panose="02040503050406030204" pitchFamily="18" charset="0"/>
                                            </a:rPr>
                                            <m:t>𝑞𝑦</m:t>
                                          </m:r>
                                          <m:r>
                                            <a:rPr lang="en-US" i="1">
                                              <a:latin typeface="Cambria Math" panose="02040503050406030204" pitchFamily="18" charset="0"/>
                                            </a:rPr>
                                            <m:t>+</m:t>
                                          </m:r>
                                          <m:r>
                                            <a:rPr lang="en-US" i="1">
                                              <a:latin typeface="Cambria Math" panose="02040503050406030204" pitchFamily="18" charset="0"/>
                                            </a:rPr>
                                            <m:t>𝑟𝑧</m:t>
                                          </m:r>
                                          <m:r>
                                            <a:rPr lang="en-US" i="1">
                                              <a:latin typeface="Cambria Math" panose="02040503050406030204" pitchFamily="18" charset="0"/>
                                            </a:rPr>
                                            <m:t>+1)</m:t>
                                          </m:r>
                                        </m:den>
                                      </m:f>
                                    </m:e>
                                    <m:e>
                                      <m:r>
                                        <a:rPr lang="en-US" b="0" i="1" smtClean="0">
                                          <a:latin typeface="Cambria Math" panose="02040503050406030204" pitchFamily="18" charset="0"/>
                                        </a:rPr>
                                        <m:t>1</m:t>
                                      </m:r>
                                    </m:e>
                                  </m:mr>
                                </m:m>
                              </m:e>
                            </m:mr>
                          </m:m>
                        </m:e>
                      </m:d>
                    </m:oMath>
                  </m:oMathPara>
                </a14:m>
                <a:endParaRPr lang="en-US"/>
              </a:p>
            </p:txBody>
          </p:sp>
        </mc:Choice>
        <mc:Fallback>
          <p:sp>
            <p:nvSpPr>
              <p:cNvPr id="3" name="Rectangle 2">
                <a:extLst>
                  <a:ext uri="{FF2B5EF4-FFF2-40B4-BE49-F238E27FC236}">
                    <a16:creationId xmlns:a16="http://schemas.microsoft.com/office/drawing/2014/main" id="{13581180-2857-4E23-92AE-ED7EC22BBC85}"/>
                  </a:ext>
                </a:extLst>
              </p:cNvPr>
              <p:cNvSpPr>
                <a:spLocks noRot="1" noChangeAspect="1" noMove="1" noResize="1" noEditPoints="1" noAdjustHandles="1" noChangeArrowheads="1" noChangeShapeType="1" noTextEdit="1"/>
              </p:cNvSpPr>
              <p:nvPr/>
            </p:nvSpPr>
            <p:spPr>
              <a:xfrm>
                <a:off x="1673251" y="3600433"/>
                <a:ext cx="8845498" cy="64132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Rectangle 14">
                <a:extLst>
                  <a:ext uri="{FF2B5EF4-FFF2-40B4-BE49-F238E27FC236}">
                    <a16:creationId xmlns:a16="http://schemas.microsoft.com/office/drawing/2014/main" id="{56948FEC-1AB9-49D5-8248-5875981DA12E}"/>
                  </a:ext>
                </a:extLst>
              </p:cNvPr>
              <p:cNvSpPr/>
              <p:nvPr/>
            </p:nvSpPr>
            <p:spPr>
              <a:xfrm>
                <a:off x="1636755" y="5348264"/>
                <a:ext cx="2150782" cy="1457130"/>
              </a:xfrm>
              <a:prstGeom prst="rect">
                <a:avLst/>
              </a:prstGeom>
            </p:spPr>
            <p:txBody>
              <a:bodyPr wrap="none">
                <a:spAutoFit/>
              </a:bodyPr>
              <a:lstStyle/>
              <a:p>
                <a:r>
                  <a:rPr lang="en-US">
                    <a:solidFill>
                      <a:srgbClr val="000000"/>
                    </a:solidFill>
                    <a:latin typeface="Roboto Cn"/>
                  </a:rPr>
                  <a:t>3 tâm chiếu:</a:t>
                </a:r>
              </a:p>
              <a:p>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f>
                                  <m:fPr>
                                    <m:type m:val="skw"/>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𝑝</m:t>
                                    </m:r>
                                  </m:den>
                                </m:f>
                              </m:e>
                              <m:e>
                                <m:r>
                                  <a:rPr lang="en-US" b="0" i="1" smtClean="0">
                                    <a:latin typeface="Cambria Math" panose="02040503050406030204" pitchFamily="18" charset="0"/>
                                  </a:rPr>
                                  <m:t>0</m:t>
                                </m:r>
                              </m:e>
                              <m:e>
                                <m:m>
                                  <m:mPr>
                                    <m:mcs>
                                      <m:mc>
                                        <m:mcPr>
                                          <m:count m:val="2"/>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0</m:t>
                                      </m:r>
                                    </m:e>
                                    <m:e>
                                      <m:r>
                                        <a:rPr lang="en-US" b="0" i="1" smtClean="0">
                                          <a:latin typeface="Cambria Math" panose="02040503050406030204" pitchFamily="18" charset="0"/>
                                        </a:rPr>
                                        <m:t>1</m:t>
                                      </m:r>
                                    </m:e>
                                  </m:mr>
                                </m:m>
                                <m:r>
                                  <a:rPr lang="en-US" b="0" i="1" smtClean="0">
                                    <a:latin typeface="Cambria Math" panose="02040503050406030204" pitchFamily="18" charset="0"/>
                                  </a:rPr>
                                  <m:t> </m:t>
                                </m:r>
                              </m:e>
                            </m:mr>
                          </m:m>
                        </m:e>
                      </m:d>
                    </m:oMath>
                  </m:oMathPara>
                </a14:m>
                <a:endParaRPr lang="en-US"/>
              </a:p>
              <a:p>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0</m:t>
                                </m:r>
                              </m:e>
                              <m:e>
                                <m:f>
                                  <m:fPr>
                                    <m:type m:val="skw"/>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𝑞</m:t>
                                    </m:r>
                                  </m:den>
                                </m:f>
                              </m:e>
                              <m:e>
                                <m:m>
                                  <m:mPr>
                                    <m:mcs>
                                      <m:mc>
                                        <m:mcPr>
                                          <m:count m:val="2"/>
                                          <m:mcJc m:val="center"/>
                                        </m:mcPr>
                                      </m:mc>
                                    </m:mcs>
                                    <m:ctrlPr>
                                      <a:rPr lang="en-US" i="1">
                                        <a:latin typeface="Cambria Math" panose="02040503050406030204" pitchFamily="18" charset="0"/>
                                      </a:rPr>
                                    </m:ctrlPr>
                                  </m:mPr>
                                  <m:mr>
                                    <m:e>
                                      <m:r>
                                        <a:rPr lang="en-US" i="1">
                                          <a:latin typeface="Cambria Math" panose="02040503050406030204" pitchFamily="18" charset="0"/>
                                        </a:rPr>
                                        <m:t>0</m:t>
                                      </m:r>
                                    </m:e>
                                    <m:e>
                                      <m:r>
                                        <a:rPr lang="en-US" i="1">
                                          <a:latin typeface="Cambria Math" panose="02040503050406030204" pitchFamily="18" charset="0"/>
                                        </a:rPr>
                                        <m:t>1</m:t>
                                      </m:r>
                                    </m:e>
                                  </m:mr>
                                </m:m>
                                <m:r>
                                  <a:rPr lang="en-US" i="1">
                                    <a:latin typeface="Cambria Math" panose="02040503050406030204" pitchFamily="18" charset="0"/>
                                  </a:rPr>
                                  <m:t> </m:t>
                                </m:r>
                              </m:e>
                            </m:mr>
                          </m:m>
                        </m:e>
                      </m:d>
                    </m:oMath>
                  </m:oMathPara>
                </a14:m>
                <a:endParaRPr lang="en-US"/>
              </a:p>
              <a:p>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0</m:t>
                                </m:r>
                              </m:e>
                              <m:e>
                                <m:r>
                                  <a:rPr lang="en-US" b="0" i="1" smtClean="0">
                                    <a:latin typeface="Cambria Math" panose="02040503050406030204" pitchFamily="18" charset="0"/>
                                  </a:rPr>
                                  <m:t>0</m:t>
                                </m:r>
                              </m:e>
                              <m:e>
                                <m:m>
                                  <m:mPr>
                                    <m:mcs>
                                      <m:mc>
                                        <m:mcPr>
                                          <m:count m:val="2"/>
                                          <m:mcJc m:val="center"/>
                                        </m:mcPr>
                                      </m:mc>
                                    </m:mcs>
                                    <m:ctrlPr>
                                      <a:rPr lang="en-US" i="1">
                                        <a:latin typeface="Cambria Math" panose="02040503050406030204" pitchFamily="18" charset="0"/>
                                      </a:rPr>
                                    </m:ctrlPr>
                                  </m:mPr>
                                  <m:mr>
                                    <m:e>
                                      <m:f>
                                        <m:fPr>
                                          <m:type m:val="skw"/>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𝑟</m:t>
                                          </m:r>
                                        </m:den>
                                      </m:f>
                                    </m:e>
                                    <m:e>
                                      <m:r>
                                        <a:rPr lang="en-US" i="1">
                                          <a:latin typeface="Cambria Math" panose="02040503050406030204" pitchFamily="18" charset="0"/>
                                        </a:rPr>
                                        <m:t>1</m:t>
                                      </m:r>
                                    </m:e>
                                  </m:mr>
                                </m:m>
                                <m:r>
                                  <a:rPr lang="en-US" i="1">
                                    <a:latin typeface="Cambria Math" panose="02040503050406030204" pitchFamily="18" charset="0"/>
                                  </a:rPr>
                                  <m:t> </m:t>
                                </m:r>
                              </m:e>
                            </m:mr>
                          </m:m>
                        </m:e>
                      </m:d>
                    </m:oMath>
                  </m:oMathPara>
                </a14:m>
                <a:endParaRPr lang="en-US"/>
              </a:p>
            </p:txBody>
          </p:sp>
        </mc:Choice>
        <mc:Fallback>
          <p:sp>
            <p:nvSpPr>
              <p:cNvPr id="15" name="Rectangle 14">
                <a:extLst>
                  <a:ext uri="{FF2B5EF4-FFF2-40B4-BE49-F238E27FC236}">
                    <a16:creationId xmlns:a16="http://schemas.microsoft.com/office/drawing/2014/main" id="{56948FEC-1AB9-49D5-8248-5875981DA12E}"/>
                  </a:ext>
                </a:extLst>
              </p:cNvPr>
              <p:cNvSpPr>
                <a:spLocks noRot="1" noChangeAspect="1" noMove="1" noResize="1" noEditPoints="1" noAdjustHandles="1" noChangeArrowheads="1" noChangeShapeType="1" noTextEdit="1"/>
              </p:cNvSpPr>
              <p:nvPr/>
            </p:nvSpPr>
            <p:spPr>
              <a:xfrm>
                <a:off x="1636755" y="5348264"/>
                <a:ext cx="2150782" cy="1457130"/>
              </a:xfrm>
              <a:prstGeom prst="rect">
                <a:avLst/>
              </a:prstGeom>
              <a:blipFill>
                <a:blip r:embed="rId5"/>
                <a:stretch>
                  <a:fillRect l="-2266" t="-18410" r="-5666" b="-560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2A059FF2-4A81-48ED-821A-771BE7B4C413}"/>
                  </a:ext>
                </a:extLst>
              </p:cNvPr>
              <p:cNvSpPr/>
              <p:nvPr/>
            </p:nvSpPr>
            <p:spPr>
              <a:xfrm>
                <a:off x="6515042" y="5396739"/>
                <a:ext cx="5585518" cy="1408655"/>
              </a:xfrm>
              <a:prstGeom prst="rect">
                <a:avLst/>
              </a:prstGeom>
            </p:spPr>
            <p:txBody>
              <a:bodyPr wrap="square">
                <a:spAutoFit/>
              </a:bodyPr>
              <a:lstStyle/>
              <a:p>
                <a:r>
                  <a:rPr lang="vi-VN">
                    <a:solidFill>
                      <a:srgbClr val="000000"/>
                    </a:solidFill>
                    <a:latin typeface="Roboto Cn"/>
                  </a:rPr>
                  <a:t>VP (Vanishing point) tương ứng trên 2 trục x và y là: </a:t>
                </a:r>
                <a:endParaRPr lang="en-US">
                  <a:solidFill>
                    <a:srgbClr val="000000"/>
                  </a:solidFill>
                  <a:latin typeface="Roboto Cn"/>
                </a:endParaRPr>
              </a:p>
              <a:p>
                <a:pPr/>
                <a14:m>
                  <m:oMathPara xmlns:m="http://schemas.openxmlformats.org/officeDocument/2006/math">
                    <m:oMathParaPr>
                      <m:jc m:val="left"/>
                    </m:oMathParaPr>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f>
                                  <m:fPr>
                                    <m:type m:val="skw"/>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𝑝</m:t>
                                    </m:r>
                                  </m:den>
                                </m:f>
                              </m:e>
                              <m:e>
                                <m:r>
                                  <a:rPr lang="en-US" i="1">
                                    <a:latin typeface="Cambria Math" panose="02040503050406030204" pitchFamily="18" charset="0"/>
                                  </a:rPr>
                                  <m:t>0</m:t>
                                </m:r>
                              </m:e>
                              <m:e>
                                <m:m>
                                  <m:mPr>
                                    <m:mcs>
                                      <m:mc>
                                        <m:mcPr>
                                          <m:count m:val="2"/>
                                          <m:mcJc m:val="center"/>
                                        </m:mcPr>
                                      </m:mc>
                                    </m:mcs>
                                    <m:ctrlPr>
                                      <a:rPr lang="en-US" i="1">
                                        <a:latin typeface="Cambria Math" panose="02040503050406030204" pitchFamily="18" charset="0"/>
                                      </a:rPr>
                                    </m:ctrlPr>
                                  </m:mPr>
                                  <m:mr>
                                    <m:e>
                                      <m:r>
                                        <a:rPr lang="en-US" i="1">
                                          <a:latin typeface="Cambria Math" panose="02040503050406030204" pitchFamily="18" charset="0"/>
                                        </a:rPr>
                                        <m:t>0</m:t>
                                      </m:r>
                                    </m:e>
                                    <m:e>
                                      <m:r>
                                        <a:rPr lang="en-US" i="1">
                                          <a:latin typeface="Cambria Math" panose="02040503050406030204" pitchFamily="18" charset="0"/>
                                        </a:rPr>
                                        <m:t>1</m:t>
                                      </m:r>
                                    </m:e>
                                  </m:mr>
                                </m:m>
                                <m:r>
                                  <a:rPr lang="en-US" i="1">
                                    <a:latin typeface="Cambria Math" panose="02040503050406030204" pitchFamily="18" charset="0"/>
                                  </a:rPr>
                                  <m:t> </m:t>
                                </m:r>
                              </m:e>
                            </m:mr>
                          </m:m>
                        </m:e>
                      </m:d>
                    </m:oMath>
                  </m:oMathPara>
                </a14:m>
                <a:endParaRPr lang="en-US"/>
              </a:p>
              <a:p>
                <a:pPr/>
                <a14:m>
                  <m:oMathPara xmlns:m="http://schemas.openxmlformats.org/officeDocument/2006/math">
                    <m:oMathParaPr>
                      <m:jc m:val="left"/>
                    </m:oMathParaPr>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0</m:t>
                                </m:r>
                              </m:e>
                              <m:e>
                                <m:f>
                                  <m:fPr>
                                    <m:type m:val="skw"/>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𝑞</m:t>
                                    </m:r>
                                  </m:den>
                                </m:f>
                              </m:e>
                              <m:e>
                                <m:m>
                                  <m:mPr>
                                    <m:mcs>
                                      <m:mc>
                                        <m:mcPr>
                                          <m:count m:val="2"/>
                                          <m:mcJc m:val="center"/>
                                        </m:mcPr>
                                      </m:mc>
                                    </m:mcs>
                                    <m:ctrlPr>
                                      <a:rPr lang="en-US" i="1">
                                        <a:latin typeface="Cambria Math" panose="02040503050406030204" pitchFamily="18" charset="0"/>
                                      </a:rPr>
                                    </m:ctrlPr>
                                  </m:mPr>
                                  <m:mr>
                                    <m:e>
                                      <m:r>
                                        <a:rPr lang="en-US" i="1">
                                          <a:latin typeface="Cambria Math" panose="02040503050406030204" pitchFamily="18" charset="0"/>
                                        </a:rPr>
                                        <m:t>0</m:t>
                                      </m:r>
                                    </m:e>
                                    <m:e>
                                      <m:r>
                                        <a:rPr lang="en-US" i="1">
                                          <a:latin typeface="Cambria Math" panose="02040503050406030204" pitchFamily="18" charset="0"/>
                                        </a:rPr>
                                        <m:t>1</m:t>
                                      </m:r>
                                    </m:e>
                                  </m:mr>
                                </m:m>
                                <m:r>
                                  <a:rPr lang="en-US" i="1">
                                    <a:latin typeface="Cambria Math" panose="02040503050406030204" pitchFamily="18" charset="0"/>
                                  </a:rPr>
                                  <m:t> </m:t>
                                </m:r>
                              </m:e>
                            </m:mr>
                          </m:m>
                        </m:e>
                      </m:d>
                    </m:oMath>
                  </m:oMathPara>
                </a14:m>
                <a:endParaRPr lang="en-US"/>
              </a:p>
              <a:p>
                <a:pPr/>
                <a14:m>
                  <m:oMathPara xmlns:m="http://schemas.openxmlformats.org/officeDocument/2006/math">
                    <m:oMathParaPr>
                      <m:jc m:val="left"/>
                    </m:oMathParaPr>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0</m:t>
                                </m:r>
                              </m:e>
                              <m:e>
                                <m:r>
                                  <a:rPr lang="en-US" b="0" i="1" smtClean="0">
                                    <a:latin typeface="Cambria Math" panose="02040503050406030204" pitchFamily="18" charset="0"/>
                                  </a:rPr>
                                  <m:t>0</m:t>
                                </m:r>
                              </m:e>
                              <m:e>
                                <m:m>
                                  <m:mPr>
                                    <m:mcs>
                                      <m:mc>
                                        <m:mcPr>
                                          <m:count m:val="2"/>
                                          <m:mcJc m:val="center"/>
                                        </m:mcPr>
                                      </m:mc>
                                    </m:mcs>
                                    <m:ctrlPr>
                                      <a:rPr lang="en-US" i="1">
                                        <a:latin typeface="Cambria Math" panose="02040503050406030204" pitchFamily="18" charset="0"/>
                                      </a:rPr>
                                    </m:ctrlPr>
                                  </m:mPr>
                                  <m:mr>
                                    <m:e>
                                      <m:f>
                                        <m:fPr>
                                          <m:type m:val="skw"/>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𝑟</m:t>
                                          </m:r>
                                        </m:den>
                                      </m:f>
                                    </m:e>
                                    <m:e>
                                      <m:r>
                                        <a:rPr lang="en-US" i="1">
                                          <a:latin typeface="Cambria Math" panose="02040503050406030204" pitchFamily="18" charset="0"/>
                                        </a:rPr>
                                        <m:t>1</m:t>
                                      </m:r>
                                    </m:e>
                                  </m:mr>
                                </m:m>
                                <m:r>
                                  <a:rPr lang="en-US" i="1">
                                    <a:latin typeface="Cambria Math" panose="02040503050406030204" pitchFamily="18" charset="0"/>
                                  </a:rPr>
                                  <m:t> </m:t>
                                </m:r>
                              </m:e>
                            </m:mr>
                          </m:m>
                        </m:e>
                      </m:d>
                    </m:oMath>
                  </m:oMathPara>
                </a14:m>
                <a:endParaRPr lang="en-US"/>
              </a:p>
            </p:txBody>
          </p:sp>
        </mc:Choice>
        <mc:Fallback>
          <p:sp>
            <p:nvSpPr>
              <p:cNvPr id="6" name="Rectangle 5">
                <a:extLst>
                  <a:ext uri="{FF2B5EF4-FFF2-40B4-BE49-F238E27FC236}">
                    <a16:creationId xmlns:a16="http://schemas.microsoft.com/office/drawing/2014/main" id="{2A059FF2-4A81-48ED-821A-771BE7B4C413}"/>
                  </a:ext>
                </a:extLst>
              </p:cNvPr>
              <p:cNvSpPr>
                <a:spLocks noRot="1" noChangeAspect="1" noMove="1" noResize="1" noEditPoints="1" noAdjustHandles="1" noChangeArrowheads="1" noChangeShapeType="1" noTextEdit="1"/>
              </p:cNvSpPr>
              <p:nvPr/>
            </p:nvSpPr>
            <p:spPr>
              <a:xfrm>
                <a:off x="6515042" y="5396739"/>
                <a:ext cx="5585518" cy="1408655"/>
              </a:xfrm>
              <a:prstGeom prst="rect">
                <a:avLst/>
              </a:prstGeom>
              <a:blipFill>
                <a:blip r:embed="rId6"/>
                <a:stretch>
                  <a:fillRect l="-4476" t="-19048" b="-6147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AB60E9D9-7DE1-4559-9708-A2C242A1F2C8}"/>
                  </a:ext>
                </a:extLst>
              </p:cNvPr>
              <p:cNvSpPr/>
              <p:nvPr/>
            </p:nvSpPr>
            <p:spPr>
              <a:xfrm>
                <a:off x="1678771" y="2487628"/>
                <a:ext cx="6582699" cy="111280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𝑥</m:t>
                                </m:r>
                              </m:e>
                              <m:e>
                                <m:r>
                                  <a:rPr lang="en-US" i="1">
                                    <a:latin typeface="Cambria Math" panose="02040503050406030204" pitchFamily="18" charset="0"/>
                                  </a:rPr>
                                  <m:t>𝑦</m:t>
                                </m:r>
                              </m:e>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𝑧</m:t>
                                      </m:r>
                                    </m:e>
                                    <m:e>
                                      <m:r>
                                        <a:rPr lang="en-US" i="1" smtClean="0">
                                          <a:latin typeface="Cambria Math" panose="02040503050406030204" pitchFamily="18" charset="0"/>
                                        </a:rPr>
                                        <m:t>1</m:t>
                                      </m:r>
                                    </m:e>
                                  </m:mr>
                                </m:m>
                                <m:r>
                                  <a:rPr lang="en-US" i="1">
                                    <a:latin typeface="Cambria Math" panose="02040503050406030204" pitchFamily="18" charset="0"/>
                                  </a:rPr>
                                  <m:t> </m:t>
                                </m:r>
                              </m:e>
                            </m:mr>
                          </m:m>
                        </m:e>
                      </m:d>
                      <m:d>
                        <m:dPr>
                          <m:begChr m:val="["/>
                          <m:endChr m:val="]"/>
                          <m:ctrlPr>
                            <a:rPr lang="en-US" i="1">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𝑝</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𝑞</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𝑟</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r>
                            <a:rPr lang="en-US" i="1">
                              <a:latin typeface="Cambria Math" panose="02040503050406030204" pitchFamily="18" charset="0"/>
                            </a:rPr>
                            <m:t> </m:t>
                          </m:r>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𝑥</m:t>
                                </m:r>
                              </m:e>
                              <m:e>
                                <m:r>
                                  <a:rPr lang="en-US" i="1">
                                    <a:latin typeface="Cambria Math" panose="02040503050406030204" pitchFamily="18" charset="0"/>
                                  </a:rPr>
                                  <m:t>𝑦</m:t>
                                </m:r>
                              </m:e>
                              <m:e>
                                <m:m>
                                  <m:mPr>
                                    <m:mcs>
                                      <m:mc>
                                        <m:mcPr>
                                          <m:count m:val="2"/>
                                          <m:mcJc m:val="center"/>
                                        </m:mcPr>
                                      </m:mc>
                                    </m:mcs>
                                    <m:ctrlPr>
                                      <a:rPr lang="en-US" i="1">
                                        <a:latin typeface="Cambria Math" panose="02040503050406030204" pitchFamily="18" charset="0"/>
                                      </a:rPr>
                                    </m:ctrlPr>
                                  </m:mPr>
                                  <m:mr>
                                    <m:e>
                                      <m:r>
                                        <a:rPr lang="en-US" b="0" i="1" smtClean="0">
                                          <a:latin typeface="Cambria Math" panose="02040503050406030204" pitchFamily="18" charset="0"/>
                                        </a:rPr>
                                        <m:t>𝑧</m:t>
                                      </m:r>
                                    </m:e>
                                    <m:e>
                                      <m:r>
                                        <a:rPr lang="en-US" i="1">
                                          <a:latin typeface="Cambria Math" panose="02040503050406030204" pitchFamily="18" charset="0"/>
                                        </a:rPr>
                                        <m:t>(</m:t>
                                      </m:r>
                                      <m:r>
                                        <a:rPr lang="en-US" i="1">
                                          <a:latin typeface="Cambria Math" panose="02040503050406030204" pitchFamily="18" charset="0"/>
                                        </a:rPr>
                                        <m:t>𝑝𝑥</m:t>
                                      </m:r>
                                      <m:r>
                                        <a:rPr lang="en-US" i="1">
                                          <a:latin typeface="Cambria Math" panose="02040503050406030204" pitchFamily="18" charset="0"/>
                                        </a:rPr>
                                        <m:t>+</m:t>
                                      </m:r>
                                      <m:r>
                                        <a:rPr lang="en-US" i="1">
                                          <a:latin typeface="Cambria Math" panose="02040503050406030204" pitchFamily="18" charset="0"/>
                                        </a:rPr>
                                        <m:t>𝑞𝑦</m:t>
                                      </m:r>
                                      <m:r>
                                        <a:rPr lang="en-US" i="1">
                                          <a:latin typeface="Cambria Math" panose="02040503050406030204" pitchFamily="18" charset="0"/>
                                        </a:rPr>
                                        <m:t>+</m:t>
                                      </m:r>
                                      <m:r>
                                        <a:rPr lang="en-US" b="0" i="1" smtClean="0">
                                          <a:latin typeface="Cambria Math" panose="02040503050406030204" pitchFamily="18" charset="0"/>
                                        </a:rPr>
                                        <m:t>𝑟𝑧</m:t>
                                      </m:r>
                                      <m:r>
                                        <a:rPr lang="en-US" b="0" i="1" smtClean="0">
                                          <a:latin typeface="Cambria Math" panose="02040503050406030204" pitchFamily="18" charset="0"/>
                                        </a:rPr>
                                        <m:t>+1)</m:t>
                                      </m:r>
                                    </m:e>
                                  </m:mr>
                                </m:m>
                              </m:e>
                            </m:mr>
                          </m:m>
                        </m:e>
                      </m:d>
                    </m:oMath>
                  </m:oMathPara>
                </a14:m>
                <a:endParaRPr lang="en-US"/>
              </a:p>
            </p:txBody>
          </p:sp>
        </mc:Choice>
        <mc:Fallback>
          <p:sp>
            <p:nvSpPr>
              <p:cNvPr id="12" name="Rectangle 11">
                <a:extLst>
                  <a:ext uri="{FF2B5EF4-FFF2-40B4-BE49-F238E27FC236}">
                    <a16:creationId xmlns:a16="http://schemas.microsoft.com/office/drawing/2014/main" id="{AB60E9D9-7DE1-4559-9708-A2C242A1F2C8}"/>
                  </a:ext>
                </a:extLst>
              </p:cNvPr>
              <p:cNvSpPr>
                <a:spLocks noRot="1" noChangeAspect="1" noMove="1" noResize="1" noEditPoints="1" noAdjustHandles="1" noChangeArrowheads="1" noChangeShapeType="1" noTextEdit="1"/>
              </p:cNvSpPr>
              <p:nvPr/>
            </p:nvSpPr>
            <p:spPr>
              <a:xfrm>
                <a:off x="1678771" y="2487628"/>
                <a:ext cx="6582699" cy="111280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Rectangle 12">
                <a:extLst>
                  <a:ext uri="{FF2B5EF4-FFF2-40B4-BE49-F238E27FC236}">
                    <a16:creationId xmlns:a16="http://schemas.microsoft.com/office/drawing/2014/main" id="{D6A2A52F-1E3A-4BB1-81F2-48CD39642014}"/>
                  </a:ext>
                </a:extLst>
              </p:cNvPr>
              <p:cNvSpPr/>
              <p:nvPr/>
            </p:nvSpPr>
            <p:spPr>
              <a:xfrm>
                <a:off x="1695592" y="4241762"/>
                <a:ext cx="6801349" cy="1112805"/>
              </a:xfrm>
              <a:prstGeom prst="rect">
                <a:avLst/>
              </a:prstGeom>
            </p:spPr>
            <p:txBody>
              <a:bodyPr wrap="none">
                <a:spAutoFit/>
              </a:bodyPr>
              <a:lstStyle/>
              <a:p>
                <a:pPr/>
                <a14:m>
                  <m:oMath xmlns:m="http://schemas.openxmlformats.org/officeDocument/2006/math">
                    <m:d>
                      <m:dPr>
                        <m:begChr m:val="["/>
                        <m:endChr m:val="]"/>
                        <m:ctrlPr>
                          <a:rPr lang="en-US" i="1" smtClean="0">
                            <a:latin typeface="Cambria Math" panose="02040503050406030204" pitchFamily="18" charset="0"/>
                            <a:cs typeface="Arial" panose="020B0604020202020204" pitchFamily="34" charset="0"/>
                          </a:rPr>
                        </m:ctrlPr>
                      </m:dPr>
                      <m:e>
                        <m:sSub>
                          <m:sSubPr>
                            <m:ctrlPr>
                              <a:rPr lang="en-US" i="1" smtClean="0">
                                <a:latin typeface="Cambria Math" panose="02040503050406030204" pitchFamily="18" charset="0"/>
                                <a:cs typeface="Arial" panose="020B0604020202020204" pitchFamily="34" charset="0"/>
                              </a:rPr>
                            </m:ctrlPr>
                          </m:sSubPr>
                          <m:e>
                            <m:r>
                              <a:rPr lang="en-US" b="0" i="1" smtClean="0">
                                <a:latin typeface="Cambria Math" panose="02040503050406030204" pitchFamily="18" charset="0"/>
                                <a:cs typeface="Arial" panose="020B0604020202020204" pitchFamily="34" charset="0"/>
                              </a:rPr>
                              <m:t>𝑇</m:t>
                            </m:r>
                          </m:e>
                          <m:sub>
                            <m:r>
                              <a:rPr lang="en-US" b="0" i="1" smtClean="0">
                                <a:latin typeface="Cambria Math" panose="02040503050406030204" pitchFamily="18" charset="0"/>
                                <a:cs typeface="Arial" panose="020B0604020202020204" pitchFamily="34" charset="0"/>
                              </a:rPr>
                              <m:t>𝑐</m:t>
                            </m:r>
                          </m:sub>
                        </m:sSub>
                      </m:e>
                    </m:d>
                    <m:r>
                      <a:rPr lang="en-US" b="0" i="1" smtClean="0">
                        <a:latin typeface="Cambria Math" panose="02040503050406030204" pitchFamily="18" charset="0"/>
                        <a:cs typeface="Arial" panose="020B0604020202020204" pitchFamily="34" charset="0"/>
                      </a:rPr>
                      <m:t>=</m:t>
                    </m:r>
                    <m:d>
                      <m:dPr>
                        <m:begChr m:val="["/>
                        <m:endChr m:val="]"/>
                        <m:ctrlPr>
                          <a:rPr lang="en-US" i="1">
                            <a:latin typeface="Cambria Math" panose="02040503050406030204" pitchFamily="18" charset="0"/>
                            <a:cs typeface="Arial" panose="020B0604020202020204" pitchFamily="34" charset="0"/>
                          </a:rPr>
                        </m:ctrlPr>
                      </m:dPr>
                      <m:e>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𝑇</m:t>
                            </m:r>
                          </m:e>
                          <m:sub>
                            <m:r>
                              <a:rPr lang="en-US" b="0" i="1" smtClean="0">
                                <a:latin typeface="Cambria Math" panose="02040503050406030204" pitchFamily="18" charset="0"/>
                                <a:cs typeface="Arial" panose="020B0604020202020204" pitchFamily="34" charset="0"/>
                              </a:rPr>
                              <m:t>𝑝𝑞𝑟</m:t>
                            </m:r>
                          </m:sub>
                        </m:sSub>
                      </m:e>
                    </m:d>
                    <m:d>
                      <m:dPr>
                        <m:begChr m:val="["/>
                        <m:endChr m:val="]"/>
                        <m:ctrlPr>
                          <a:rPr lang="en-US" i="1">
                            <a:latin typeface="Cambria Math" panose="02040503050406030204" pitchFamily="18" charset="0"/>
                            <a:cs typeface="Arial" panose="020B0604020202020204" pitchFamily="34" charset="0"/>
                          </a:rPr>
                        </m:ctrlPr>
                      </m:dPr>
                      <m:e>
                        <m:sSub>
                          <m:sSubPr>
                            <m:ctrlPr>
                              <a:rPr lang="en-US" i="1">
                                <a:latin typeface="Cambria Math" panose="02040503050406030204" pitchFamily="18" charset="0"/>
                                <a:cs typeface="Arial" panose="020B0604020202020204" pitchFamily="34" charset="0"/>
                              </a:rPr>
                            </m:ctrlPr>
                          </m:sSubPr>
                          <m:e>
                            <m:r>
                              <a:rPr lang="en-US" i="1">
                                <a:latin typeface="Cambria Math" panose="02040503050406030204" pitchFamily="18" charset="0"/>
                                <a:cs typeface="Arial" panose="020B0604020202020204" pitchFamily="34" charset="0"/>
                              </a:rPr>
                              <m:t>𝑇</m:t>
                            </m:r>
                          </m:e>
                          <m:sub>
                            <m:r>
                              <a:rPr lang="en-US" b="0" i="1" smtClean="0">
                                <a:latin typeface="Cambria Math" panose="02040503050406030204" pitchFamily="18" charset="0"/>
                                <a:cs typeface="Arial" panose="020B0604020202020204" pitchFamily="34" charset="0"/>
                              </a:rPr>
                              <m:t>𝑧</m:t>
                            </m:r>
                          </m:sub>
                        </m:sSub>
                      </m:e>
                    </m:d>
                    <m:r>
                      <a:rPr lang="en-US" b="0" i="1" smtClean="0">
                        <a:latin typeface="Cambria Math" panose="02040503050406030204" pitchFamily="18" charset="0"/>
                        <a:cs typeface="Arial" panose="020B0604020202020204" pitchFamily="34" charset="0"/>
                      </a:rPr>
                      <m:t>=</m:t>
                    </m:r>
                    <m:d>
                      <m:dPr>
                        <m:begChr m:val="["/>
                        <m:endChr m:val="]"/>
                        <m:ctrlPr>
                          <a:rPr lang="en-US" i="1" smtClean="0">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𝑝</m:t>
                                    </m:r>
                                  </m:e>
                                </m:mr>
                                <m:mr>
                                  <m:e>
                                    <m:r>
                                      <a:rPr lang="en-US" i="1">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𝑞</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1</m:t>
                                    </m:r>
                                  </m:e>
                                  <m:e>
                                    <m:r>
                                      <a:rPr lang="en-US" b="0" i="1" smtClean="0">
                                        <a:latin typeface="Cambria Math" panose="02040503050406030204" pitchFamily="18" charset="0"/>
                                        <a:cs typeface="Arial" panose="020B0604020202020204" pitchFamily="34" charset="0"/>
                                      </a:rPr>
                                      <m:t>𝑟</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r>
                          <a:rPr lang="en-US" i="1">
                            <a:latin typeface="Cambria Math" panose="02040503050406030204" pitchFamily="18" charset="0"/>
                          </a:rPr>
                          <m:t> </m:t>
                        </m:r>
                      </m:e>
                    </m:d>
                  </m:oMath>
                </a14:m>
                <a:r>
                  <a:rPr lang="en-US">
                    <a:cs typeface="Arial" panose="020B0604020202020204" pitchFamily="34" charset="0"/>
                  </a:rPr>
                  <a:t> </a:t>
                </a:r>
                <a14:m>
                  <m:oMath xmlns:m="http://schemas.openxmlformats.org/officeDocument/2006/math">
                    <m:d>
                      <m:dPr>
                        <m:begChr m:val="["/>
                        <m:endChr m:val="]"/>
                        <m:ctrlPr>
                          <a:rPr lang="en-US" i="1">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0</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r>
                          <a:rPr lang="en-US" i="1">
                            <a:latin typeface="Cambria Math" panose="02040503050406030204" pitchFamily="18" charset="0"/>
                          </a:rPr>
                          <m:t> </m:t>
                        </m:r>
                      </m:e>
                    </m:d>
                  </m:oMath>
                </a14:m>
                <a:r>
                  <a:rPr lang="en-US"/>
                  <a:t>=</a:t>
                </a:r>
                <a:r>
                  <a:rPr lang="en-US">
                    <a:cs typeface="Arial" panose="020B0604020202020204" pitchFamily="34" charset="0"/>
                  </a:rPr>
                  <a:t> </a:t>
                </a:r>
                <a14:m>
                  <m:oMath xmlns:m="http://schemas.openxmlformats.org/officeDocument/2006/math">
                    <m:d>
                      <m:dPr>
                        <m:begChr m:val="["/>
                        <m:endChr m:val="]"/>
                        <m:ctrlPr>
                          <a:rPr lang="en-US" i="1">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𝑝</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𝑞</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𝑟</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r>
                          <a:rPr lang="en-US" i="1">
                            <a:latin typeface="Cambria Math" panose="02040503050406030204" pitchFamily="18" charset="0"/>
                          </a:rPr>
                          <m:t> </m:t>
                        </m:r>
                      </m:e>
                    </m:d>
                  </m:oMath>
                </a14:m>
                <a:r>
                  <a:rPr lang="en-US">
                    <a:cs typeface="Arial" panose="020B0604020202020204" pitchFamily="34" charset="0"/>
                  </a:rPr>
                  <a:t> </a:t>
                </a:r>
                <a:endParaRPr lang="en-US"/>
              </a:p>
            </p:txBody>
          </p:sp>
        </mc:Choice>
        <mc:Fallback>
          <p:sp>
            <p:nvSpPr>
              <p:cNvPr id="13" name="Rectangle 12">
                <a:extLst>
                  <a:ext uri="{FF2B5EF4-FFF2-40B4-BE49-F238E27FC236}">
                    <a16:creationId xmlns:a16="http://schemas.microsoft.com/office/drawing/2014/main" id="{D6A2A52F-1E3A-4BB1-81F2-48CD39642014}"/>
                  </a:ext>
                </a:extLst>
              </p:cNvPr>
              <p:cNvSpPr>
                <a:spLocks noRot="1" noChangeAspect="1" noMove="1" noResize="1" noEditPoints="1" noAdjustHandles="1" noChangeArrowheads="1" noChangeShapeType="1" noTextEdit="1"/>
              </p:cNvSpPr>
              <p:nvPr/>
            </p:nvSpPr>
            <p:spPr>
              <a:xfrm>
                <a:off x="1695592" y="4241762"/>
                <a:ext cx="6801349" cy="1112805"/>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50068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4162" y="373318"/>
            <a:ext cx="3605474"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5.1. KHÁI NIỆM CHUNG</a:t>
            </a:r>
          </a:p>
        </p:txBody>
      </p:sp>
      <p:sp>
        <p:nvSpPr>
          <p:cNvPr id="3" name="Rectangle 2"/>
          <p:cNvSpPr/>
          <p:nvPr/>
        </p:nvSpPr>
        <p:spPr>
          <a:xfrm>
            <a:off x="1676400" y="1416635"/>
            <a:ext cx="9779000" cy="3728649"/>
          </a:xfrm>
          <a:prstGeom prst="rect">
            <a:avLst/>
          </a:prstGeom>
        </p:spPr>
        <p:txBody>
          <a:bodyPr wrap="square">
            <a:spAutoFit/>
          </a:bodyPr>
          <a:lstStyle/>
          <a:p>
            <a:pPr marL="342900" indent="-342900">
              <a:lnSpc>
                <a:spcPct val="150000"/>
              </a:lnSpc>
              <a:buFont typeface="Wingdings" panose="05000000000000000000" pitchFamily="2" charset="2"/>
              <a:buChar char="q"/>
            </a:pPr>
            <a:r>
              <a:rPr lang="vi-VN" sz="2000">
                <a:latin typeface="Arial" panose="020B0604020202020204" pitchFamily="34" charset="0"/>
                <a:cs typeface="Arial" panose="020B0604020202020204" pitchFamily="34" charset="0"/>
              </a:rPr>
              <a:t>Có các đối tượng phức tạp hơn các đối tượng trong không gian 2D</a:t>
            </a:r>
            <a:r>
              <a:rPr lang="en-US" sz="2000">
                <a:latin typeface="Arial" panose="020B0604020202020204" pitchFamily="34" charset="0"/>
                <a:cs typeface="Arial" panose="020B0604020202020204" pitchFamily="34" charset="0"/>
              </a:rPr>
              <a:t>:</a:t>
            </a:r>
          </a:p>
          <a:p>
            <a:pPr marL="800100" lvl="1" indent="-342900">
              <a:lnSpc>
                <a:spcPct val="150000"/>
              </a:lnSpc>
              <a:buFont typeface="Wingdings" panose="05000000000000000000" pitchFamily="2" charset="2"/>
              <a:buChar char="§"/>
            </a:pPr>
            <a:r>
              <a:rPr lang="vi-VN" sz="2000">
                <a:latin typeface="Arial" panose="020B0604020202020204" pitchFamily="34" charset="0"/>
                <a:cs typeface="Arial" panose="020B0604020202020204" pitchFamily="34" charset="0"/>
              </a:rPr>
              <a:t>Bao bởi các mặt phẳng hay các bề mặt</a:t>
            </a:r>
            <a:endParaRPr lang="en-US" sz="2000">
              <a:latin typeface="Arial" panose="020B0604020202020204" pitchFamily="34" charset="0"/>
              <a:cs typeface="Arial" panose="020B0604020202020204" pitchFamily="34" charset="0"/>
            </a:endParaRPr>
          </a:p>
          <a:p>
            <a:pPr marL="800100" lvl="1" indent="-342900">
              <a:lnSpc>
                <a:spcPct val="150000"/>
              </a:lnSpc>
              <a:buFont typeface="Wingdings" panose="05000000000000000000" pitchFamily="2" charset="2"/>
              <a:buChar char="§"/>
            </a:pPr>
            <a:r>
              <a:rPr lang="vi-VN" sz="2000">
                <a:latin typeface="Arial" panose="020B0604020202020204" pitchFamily="34" charset="0"/>
                <a:cs typeface="Arial" panose="020B0604020202020204" pitchFamily="34" charset="0"/>
              </a:rPr>
              <a:t>Có các thành phần trong và ngoài</a:t>
            </a:r>
            <a:endParaRPr lang="en-US" sz="2000">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q"/>
            </a:pPr>
            <a:r>
              <a:rPr lang="vi-VN" sz="2000">
                <a:latin typeface="Arial" panose="020B0604020202020204" pitchFamily="34" charset="0"/>
                <a:cs typeface="Arial" panose="020B0604020202020204" pitchFamily="34" charset="0"/>
              </a:rPr>
              <a:t>Các phép biến đổi hình học phức tạp</a:t>
            </a:r>
            <a:endParaRPr lang="en-US" sz="2000">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q"/>
            </a:pPr>
            <a:r>
              <a:rPr lang="vi-VN" sz="2000">
                <a:latin typeface="Arial" panose="020B0604020202020204" pitchFamily="34" charset="0"/>
                <a:cs typeface="Arial" panose="020B0604020202020204" pitchFamily="34" charset="0"/>
              </a:rPr>
              <a:t>Các phép biến đổi hệ toạ độ phức tạp hơn</a:t>
            </a:r>
            <a:endParaRPr lang="en-US" sz="2000">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q"/>
            </a:pPr>
            <a:r>
              <a:rPr lang="vi-VN" sz="2000">
                <a:latin typeface="Arial" panose="020B0604020202020204" pitchFamily="34" charset="0"/>
                <a:cs typeface="Arial" panose="020B0604020202020204" pitchFamily="34" charset="0"/>
              </a:rPr>
              <a:t>Thường xuyên phải bổ xung thêm phép chiếu từ không gian 3D vào 2D</a:t>
            </a:r>
            <a:endParaRPr lang="en-US" sz="2000">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q"/>
            </a:pPr>
            <a:r>
              <a:rPr lang="vi-VN" sz="2000">
                <a:latin typeface="Arial" panose="020B0604020202020204" pitchFamily="34" charset="0"/>
                <a:cs typeface="Arial" panose="020B0604020202020204" pitchFamily="34" charset="0"/>
              </a:rPr>
              <a:t>Luôn phải xác định các bề mặt hiển thị</a:t>
            </a:r>
            <a:endParaRPr lang="en-US" sz="2000">
              <a:latin typeface="Arial" panose="020B0604020202020204" pitchFamily="34" charset="0"/>
              <a:cs typeface="Arial" panose="020B0604020202020204" pitchFamily="34" charset="0"/>
            </a:endParaRPr>
          </a:p>
          <a:p>
            <a:pPr>
              <a:lnSpc>
                <a:spcPct val="150000"/>
              </a:lnSpc>
            </a:pPr>
            <a:endParaRPr lang="en-US" sz="2000">
              <a:latin typeface="Arial" panose="020B0604020202020204" pitchFamily="34" charset="0"/>
              <a:cs typeface="Arial" panose="020B0604020202020204" pitchFamily="34" charset="0"/>
            </a:endParaRPr>
          </a:p>
        </p:txBody>
      </p:sp>
      <p:sp>
        <p:nvSpPr>
          <p:cNvPr id="4" name="Rectangle 3"/>
          <p:cNvSpPr/>
          <p:nvPr/>
        </p:nvSpPr>
        <p:spPr>
          <a:xfrm>
            <a:off x="1676400" y="918797"/>
            <a:ext cx="9672338" cy="414024"/>
          </a:xfrm>
          <a:prstGeom prst="rect">
            <a:avLst/>
          </a:prstGeom>
        </p:spPr>
        <p:txBody>
          <a:bodyPr wrap="square">
            <a:spAutoFit/>
          </a:bodyPr>
          <a:lstStyle/>
          <a:p>
            <a:pPr>
              <a:lnSpc>
                <a:spcPct val="130000"/>
              </a:lnSpc>
            </a:pPr>
            <a:r>
              <a:rPr lang="en-US" b="1" i="0">
                <a:solidFill>
                  <a:srgbClr val="000000"/>
                </a:solidFill>
                <a:effectLst/>
                <a:latin typeface="Arial" panose="020B0604020202020204" pitchFamily="34" charset="0"/>
                <a:cs typeface="Arial" panose="020B0604020202020204" pitchFamily="34" charset="0"/>
              </a:rPr>
              <a:t>5.1.2. </a:t>
            </a:r>
            <a:r>
              <a:rPr lang="vi-VN" b="1">
                <a:latin typeface="Arial" panose="020B0604020202020204" pitchFamily="34" charset="0"/>
                <a:cs typeface="Arial" panose="020B0604020202020204" pitchFamily="34" charset="0"/>
              </a:rPr>
              <a:t>Đặc điểm của kỹ thuật đồ hoạ 3D</a:t>
            </a:r>
            <a:endParaRPr lang="en-US"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3277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4162" y="373318"/>
            <a:ext cx="3605474"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5.1. KHÁI NIỆM CHUNG</a:t>
            </a:r>
          </a:p>
        </p:txBody>
      </p:sp>
      <p:sp>
        <p:nvSpPr>
          <p:cNvPr id="3" name="Rectangle 2"/>
          <p:cNvSpPr/>
          <p:nvPr/>
        </p:nvSpPr>
        <p:spPr>
          <a:xfrm>
            <a:off x="1676400" y="1416635"/>
            <a:ext cx="9779000" cy="5170646"/>
          </a:xfrm>
          <a:prstGeom prst="rect">
            <a:avLst/>
          </a:prstGeom>
        </p:spPr>
        <p:txBody>
          <a:bodyPr wrap="square">
            <a:spAutoFit/>
          </a:bodyPr>
          <a:lstStyle/>
          <a:p>
            <a:pPr marL="342900" indent="-342900">
              <a:lnSpc>
                <a:spcPct val="150000"/>
              </a:lnSpc>
              <a:buFont typeface="Wingdings" panose="05000000000000000000" pitchFamily="2" charset="2"/>
              <a:buChar char="q"/>
            </a:pPr>
            <a:r>
              <a:rPr lang="vi-VN" sz="2000" i="0">
                <a:solidFill>
                  <a:srgbClr val="000000"/>
                </a:solidFill>
                <a:effectLst/>
                <a:latin typeface="TimesNewRomanPSMT"/>
              </a:rPr>
              <a:t>Với các thiết bị hiển thị 2D thì chúng ta có các phương pháp sau để biểu diễn đối tượng 3D:</a:t>
            </a:r>
            <a:endParaRPr lang="en-US" sz="2000" i="0">
              <a:solidFill>
                <a:srgbClr val="000000"/>
              </a:solidFill>
              <a:effectLst/>
              <a:latin typeface="TimesNewRomanPSMT"/>
            </a:endParaRPr>
          </a:p>
          <a:p>
            <a:pPr marL="800100" lvl="1" indent="-342900">
              <a:lnSpc>
                <a:spcPct val="150000"/>
              </a:lnSpc>
              <a:buFont typeface="Wingdings" panose="05000000000000000000" pitchFamily="2" charset="2"/>
              <a:buChar char="§"/>
            </a:pPr>
            <a:r>
              <a:rPr lang="vi-VN" sz="2000" i="0">
                <a:solidFill>
                  <a:srgbClr val="000000"/>
                </a:solidFill>
                <a:effectLst/>
                <a:latin typeface="TimesNewRomanPSMT"/>
              </a:rPr>
              <a:t>Kỹ thuật chiếu (projection): Trực giao (orthographic)/phối cảnh (perspective)</a:t>
            </a:r>
            <a:endParaRPr lang="en-US" sz="2000" i="0">
              <a:solidFill>
                <a:srgbClr val="000000"/>
              </a:solidFill>
              <a:effectLst/>
              <a:latin typeface="TimesNewRomanPSMT"/>
            </a:endParaRPr>
          </a:p>
          <a:p>
            <a:pPr marL="800100" lvl="1" indent="-342900">
              <a:lnSpc>
                <a:spcPct val="150000"/>
              </a:lnSpc>
              <a:buFont typeface="Wingdings" panose="05000000000000000000" pitchFamily="2" charset="2"/>
              <a:buChar char="§"/>
            </a:pPr>
            <a:r>
              <a:rPr lang="vi-VN" sz="2000" i="0">
                <a:solidFill>
                  <a:srgbClr val="000000"/>
                </a:solidFill>
                <a:effectLst/>
                <a:latin typeface="TimesNewRomanPSMT"/>
              </a:rPr>
              <a:t>Kỹ thuật đánh dấu độ sâu (depth cueing)</a:t>
            </a:r>
            <a:endParaRPr lang="en-US" sz="2000" i="0">
              <a:solidFill>
                <a:srgbClr val="000000"/>
              </a:solidFill>
              <a:effectLst/>
              <a:latin typeface="TimesNewRomanPSMT"/>
            </a:endParaRPr>
          </a:p>
          <a:p>
            <a:pPr marL="800100" lvl="1" indent="-342900">
              <a:lnSpc>
                <a:spcPct val="150000"/>
              </a:lnSpc>
              <a:buFont typeface="Wingdings" panose="05000000000000000000" pitchFamily="2" charset="2"/>
              <a:buChar char="§"/>
            </a:pPr>
            <a:r>
              <a:rPr lang="vi-VN" sz="2000" i="0">
                <a:solidFill>
                  <a:srgbClr val="000000"/>
                </a:solidFill>
                <a:effectLst/>
                <a:latin typeface="TimesNewRomanPSMT"/>
              </a:rPr>
              <a:t>Nét khuất (visible line/surface identification)</a:t>
            </a:r>
            <a:endParaRPr lang="en-US" sz="2000" i="0">
              <a:solidFill>
                <a:srgbClr val="000000"/>
              </a:solidFill>
              <a:effectLst/>
              <a:latin typeface="TimesNewRomanPSMT"/>
            </a:endParaRPr>
          </a:p>
          <a:p>
            <a:pPr marL="800100" lvl="1" indent="-342900">
              <a:lnSpc>
                <a:spcPct val="150000"/>
              </a:lnSpc>
              <a:buFont typeface="Wingdings" panose="05000000000000000000" pitchFamily="2" charset="2"/>
              <a:buChar char="§"/>
            </a:pPr>
            <a:r>
              <a:rPr lang="vi-VN" sz="2000" i="0">
                <a:solidFill>
                  <a:srgbClr val="000000"/>
                </a:solidFill>
                <a:effectLst/>
                <a:latin typeface="TimesNewRomanPSMT"/>
              </a:rPr>
              <a:t>Tô </a:t>
            </a:r>
            <a:r>
              <a:rPr lang="en-US" sz="2000" i="0">
                <a:solidFill>
                  <a:srgbClr val="000000"/>
                </a:solidFill>
                <a:effectLst/>
                <a:latin typeface="TimesNewRomanPSMT"/>
              </a:rPr>
              <a:t>tr</a:t>
            </a:r>
            <a:r>
              <a:rPr lang="vi-VN" sz="2000" i="0">
                <a:solidFill>
                  <a:srgbClr val="000000"/>
                </a:solidFill>
                <a:effectLst/>
                <a:latin typeface="TimesNewRomanPSMT"/>
              </a:rPr>
              <a:t>át bề mặt (surface rendering)</a:t>
            </a:r>
            <a:endParaRPr lang="en-US" sz="2000" i="0">
              <a:solidFill>
                <a:srgbClr val="000000"/>
              </a:solidFill>
              <a:effectLst/>
              <a:latin typeface="TimesNewRomanPSMT"/>
            </a:endParaRPr>
          </a:p>
          <a:p>
            <a:pPr marL="800100" lvl="1" indent="-342900">
              <a:lnSpc>
                <a:spcPct val="150000"/>
              </a:lnSpc>
              <a:buFont typeface="Wingdings" panose="05000000000000000000" pitchFamily="2" charset="2"/>
              <a:buChar char="§"/>
            </a:pPr>
            <a:r>
              <a:rPr lang="vi-VN" sz="2000" i="0">
                <a:solidFill>
                  <a:srgbClr val="000000"/>
                </a:solidFill>
                <a:effectLst/>
                <a:latin typeface="TimesNewRomanPSMT"/>
              </a:rPr>
              <a:t>Cắt lát (exploded/cutaway scenes, cross-sections)</a:t>
            </a:r>
            <a:endParaRPr lang="en-US" sz="2000" i="0">
              <a:solidFill>
                <a:srgbClr val="000000"/>
              </a:solidFill>
              <a:effectLst/>
              <a:latin typeface="TimesNewRomanPSMT"/>
            </a:endParaRPr>
          </a:p>
          <a:p>
            <a:pPr marL="342900" indent="-342900">
              <a:lnSpc>
                <a:spcPct val="150000"/>
              </a:lnSpc>
              <a:buFont typeface="Wingdings" panose="05000000000000000000" pitchFamily="2" charset="2"/>
              <a:buChar char="q"/>
            </a:pPr>
            <a:r>
              <a:rPr lang="vi-VN" sz="2000" i="0">
                <a:solidFill>
                  <a:srgbClr val="000000"/>
                </a:solidFill>
                <a:effectLst/>
                <a:latin typeface="TimesNewRomanPSMT"/>
              </a:rPr>
              <a:t>Các thiết bị hiển thị 3D:</a:t>
            </a:r>
            <a:endParaRPr lang="en-US" sz="2000" i="0">
              <a:solidFill>
                <a:srgbClr val="000000"/>
              </a:solidFill>
              <a:effectLst/>
              <a:latin typeface="TimesNewRomanPSMT"/>
            </a:endParaRPr>
          </a:p>
          <a:p>
            <a:pPr marL="800100" lvl="1" indent="-342900">
              <a:lnSpc>
                <a:spcPct val="150000"/>
              </a:lnSpc>
              <a:buFont typeface="Wingdings" panose="05000000000000000000" pitchFamily="2" charset="2"/>
              <a:buChar char="§"/>
            </a:pPr>
            <a:r>
              <a:rPr lang="vi-VN" sz="2000" i="0">
                <a:solidFill>
                  <a:srgbClr val="000000"/>
                </a:solidFill>
                <a:effectLst/>
                <a:latin typeface="TimesNewRomanPSMT"/>
              </a:rPr>
              <a:t>Kính stereo - Stereoscopic displays*</a:t>
            </a:r>
            <a:endParaRPr lang="en-US" sz="2000" i="0">
              <a:solidFill>
                <a:srgbClr val="000000"/>
              </a:solidFill>
              <a:effectLst/>
              <a:latin typeface="TimesNewRomanPSMT"/>
            </a:endParaRPr>
          </a:p>
          <a:p>
            <a:pPr marL="800100" lvl="1" indent="-342900">
              <a:lnSpc>
                <a:spcPct val="150000"/>
              </a:lnSpc>
              <a:buFont typeface="Wingdings" panose="05000000000000000000" pitchFamily="2" charset="2"/>
              <a:buChar char="§"/>
            </a:pPr>
            <a:r>
              <a:rPr lang="vi-VN" sz="2000" i="0">
                <a:solidFill>
                  <a:srgbClr val="000000"/>
                </a:solidFill>
                <a:effectLst/>
                <a:latin typeface="TimesNewRomanPSMT"/>
              </a:rPr>
              <a:t>Màn hình 3D – Holograms</a:t>
            </a:r>
            <a:br>
              <a:rPr lang="vi-VN" sz="2000" i="0">
                <a:solidFill>
                  <a:srgbClr val="000000"/>
                </a:solidFill>
                <a:effectLst/>
                <a:latin typeface="TimesNewRomanPSMT"/>
              </a:rPr>
            </a:br>
            <a:endParaRPr lang="en-US" sz="2000">
              <a:latin typeface="Arial" panose="020B0604020202020204" pitchFamily="34" charset="0"/>
              <a:cs typeface="Arial" panose="020B0604020202020204" pitchFamily="34" charset="0"/>
            </a:endParaRPr>
          </a:p>
        </p:txBody>
      </p:sp>
      <p:sp>
        <p:nvSpPr>
          <p:cNvPr id="4" name="Rectangle 3"/>
          <p:cNvSpPr/>
          <p:nvPr/>
        </p:nvSpPr>
        <p:spPr>
          <a:xfrm>
            <a:off x="1676400" y="918797"/>
            <a:ext cx="9672338" cy="452432"/>
          </a:xfrm>
          <a:prstGeom prst="rect">
            <a:avLst/>
          </a:prstGeom>
        </p:spPr>
        <p:txBody>
          <a:bodyPr wrap="square">
            <a:spAutoFit/>
          </a:bodyPr>
          <a:lstStyle/>
          <a:p>
            <a:pPr>
              <a:lnSpc>
                <a:spcPct val="130000"/>
              </a:lnSpc>
            </a:pPr>
            <a:r>
              <a:rPr lang="en-US" b="1" i="0">
                <a:solidFill>
                  <a:srgbClr val="000000"/>
                </a:solidFill>
                <a:effectLst/>
                <a:latin typeface="Arial" panose="020B0604020202020204" pitchFamily="34" charset="0"/>
                <a:cs typeface="Arial" panose="020B0604020202020204" pitchFamily="34" charset="0"/>
              </a:rPr>
              <a:t>5.1.3. </a:t>
            </a:r>
            <a:r>
              <a:rPr lang="vi-VN" b="1"/>
              <a:t>Các phương pháp hiển thị 3D</a:t>
            </a:r>
            <a:endParaRPr lang="en-US"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9830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4162" y="373318"/>
            <a:ext cx="3605474"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5.1. KHÁI NIỆM CHUNG</a:t>
            </a:r>
          </a:p>
        </p:txBody>
      </p:sp>
      <p:pic>
        <p:nvPicPr>
          <p:cNvPr id="5" name="Picture 4"/>
          <p:cNvPicPr>
            <a:picLocks noChangeAspect="1"/>
          </p:cNvPicPr>
          <p:nvPr/>
        </p:nvPicPr>
        <p:blipFill>
          <a:blip r:embed="rId3"/>
          <a:stretch>
            <a:fillRect/>
          </a:stretch>
        </p:blipFill>
        <p:spPr>
          <a:xfrm>
            <a:off x="3371186" y="834983"/>
            <a:ext cx="6534150" cy="2615945"/>
          </a:xfrm>
          <a:prstGeom prst="rect">
            <a:avLst/>
          </a:prstGeom>
        </p:spPr>
      </p:pic>
      <p:pic>
        <p:nvPicPr>
          <p:cNvPr id="6" name="Picture 5"/>
          <p:cNvPicPr>
            <a:picLocks noChangeAspect="1"/>
          </p:cNvPicPr>
          <p:nvPr/>
        </p:nvPicPr>
        <p:blipFill>
          <a:blip r:embed="rId4"/>
          <a:stretch>
            <a:fillRect/>
          </a:stretch>
        </p:blipFill>
        <p:spPr>
          <a:xfrm>
            <a:off x="3371186" y="4074940"/>
            <a:ext cx="6534150" cy="2262799"/>
          </a:xfrm>
          <a:prstGeom prst="rect">
            <a:avLst/>
          </a:prstGeom>
        </p:spPr>
      </p:pic>
      <p:sp>
        <p:nvSpPr>
          <p:cNvPr id="7" name="Rectangle 6"/>
          <p:cNvSpPr/>
          <p:nvPr/>
        </p:nvSpPr>
        <p:spPr>
          <a:xfrm>
            <a:off x="4219575" y="6337739"/>
            <a:ext cx="4838700" cy="369332"/>
          </a:xfrm>
          <a:prstGeom prst="rect">
            <a:avLst/>
          </a:prstGeom>
        </p:spPr>
        <p:txBody>
          <a:bodyPr wrap="square">
            <a:spAutoFit/>
          </a:bodyPr>
          <a:lstStyle/>
          <a:p>
            <a:r>
              <a:rPr lang="en-US" b="1" i="1">
                <a:solidFill>
                  <a:srgbClr val="000000"/>
                </a:solidFill>
                <a:effectLst/>
                <a:latin typeface="TimesNewRomanPS-BoldMT"/>
              </a:rPr>
              <a:t>Các góc nhìn khác nhau của mô hình 3D</a:t>
            </a:r>
            <a:endParaRPr lang="en-US" i="1"/>
          </a:p>
        </p:txBody>
      </p:sp>
      <p:sp>
        <p:nvSpPr>
          <p:cNvPr id="8" name="Rectangle 7"/>
          <p:cNvSpPr/>
          <p:nvPr/>
        </p:nvSpPr>
        <p:spPr>
          <a:xfrm>
            <a:off x="3263900" y="3520942"/>
            <a:ext cx="6096000" cy="369332"/>
          </a:xfrm>
          <a:prstGeom prst="rect">
            <a:avLst/>
          </a:prstGeom>
        </p:spPr>
        <p:txBody>
          <a:bodyPr>
            <a:spAutoFit/>
          </a:bodyPr>
          <a:lstStyle/>
          <a:p>
            <a:pPr algn="ctr"/>
            <a:r>
              <a:rPr lang="vi-VN" b="1" i="1">
                <a:solidFill>
                  <a:srgbClr val="000000"/>
                </a:solidFill>
                <a:effectLst/>
                <a:latin typeface="TimesNewRomanPS-BoldMT"/>
              </a:rPr>
              <a:t>Các cách mô tả đối tượng 3D</a:t>
            </a:r>
            <a:endParaRPr lang="en-US" i="1"/>
          </a:p>
        </p:txBody>
      </p:sp>
    </p:spTree>
    <p:extLst>
      <p:ext uri="{BB962C8B-B14F-4D97-AF65-F5344CB8AC3E}">
        <p14:creationId xmlns:p14="http://schemas.microsoft.com/office/powerpoint/2010/main" val="385515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4162" y="373318"/>
            <a:ext cx="3605474"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5.1. KHÁI NIỆM CHUNG</a:t>
            </a:r>
          </a:p>
        </p:txBody>
      </p:sp>
      <p:pic>
        <p:nvPicPr>
          <p:cNvPr id="3" name="Picture 2"/>
          <p:cNvPicPr>
            <a:picLocks noChangeAspect="1"/>
          </p:cNvPicPr>
          <p:nvPr/>
        </p:nvPicPr>
        <p:blipFill>
          <a:blip r:embed="rId3"/>
          <a:stretch>
            <a:fillRect/>
          </a:stretch>
        </p:blipFill>
        <p:spPr>
          <a:xfrm>
            <a:off x="3095624" y="834983"/>
            <a:ext cx="6149975" cy="5198432"/>
          </a:xfrm>
          <a:prstGeom prst="rect">
            <a:avLst/>
          </a:prstGeom>
        </p:spPr>
      </p:pic>
      <p:sp>
        <p:nvSpPr>
          <p:cNvPr id="4" name="Rectangle 3"/>
          <p:cNvSpPr/>
          <p:nvPr/>
        </p:nvSpPr>
        <p:spPr>
          <a:xfrm>
            <a:off x="4127500" y="6125748"/>
            <a:ext cx="3657600" cy="369332"/>
          </a:xfrm>
          <a:prstGeom prst="rect">
            <a:avLst/>
          </a:prstGeom>
        </p:spPr>
        <p:txBody>
          <a:bodyPr wrap="square">
            <a:spAutoFit/>
          </a:bodyPr>
          <a:lstStyle/>
          <a:p>
            <a:pPr algn="ctr"/>
            <a:r>
              <a:rPr lang="vi-VN" b="1" i="1">
                <a:solidFill>
                  <a:srgbClr val="000000"/>
                </a:solidFill>
                <a:effectLst/>
                <a:latin typeface="Arial" panose="020B0604020202020204" pitchFamily="34" charset="0"/>
                <a:cs typeface="Arial" panose="020B0604020202020204" pitchFamily="34" charset="0"/>
              </a:rPr>
              <a:t>Các cách mô tả đối tượng 3D</a:t>
            </a:r>
            <a:endParaRPr lang="en-US" i="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9580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59174" y="373318"/>
            <a:ext cx="2671565"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5.2. </a:t>
            </a:r>
            <a:r>
              <a:rPr lang="fr-FR" sz="2400" b="1" i="0">
                <a:solidFill>
                  <a:srgbClr val="000000"/>
                </a:solidFill>
                <a:effectLst/>
                <a:latin typeface="TimesNewRomanPS-BoldMT"/>
              </a:rPr>
              <a:t>PHÉP CHIẾU</a:t>
            </a:r>
            <a:endParaRPr lang="en-US" sz="2400" b="1">
              <a:latin typeface="Arial" panose="020B0604020202020204" pitchFamily="34" charset="0"/>
              <a:cs typeface="Arial" panose="020B0604020202020204" pitchFamily="34" charset="0"/>
            </a:endParaRPr>
          </a:p>
        </p:txBody>
      </p:sp>
      <p:sp>
        <p:nvSpPr>
          <p:cNvPr id="3" name="Rectangle 2"/>
          <p:cNvSpPr/>
          <p:nvPr/>
        </p:nvSpPr>
        <p:spPr>
          <a:xfrm>
            <a:off x="1036319" y="1097527"/>
            <a:ext cx="4728756" cy="3729995"/>
          </a:xfrm>
          <a:prstGeom prst="rect">
            <a:avLst/>
          </a:prstGeom>
        </p:spPr>
        <p:txBody>
          <a:bodyPr wrap="square">
            <a:spAutoFit/>
          </a:bodyPr>
          <a:lstStyle/>
          <a:p>
            <a:pPr marL="342900" indent="-342900">
              <a:lnSpc>
                <a:spcPct val="150000"/>
              </a:lnSpc>
              <a:buFont typeface="Wingdings" panose="05000000000000000000" pitchFamily="2" charset="2"/>
              <a:buChar char="q"/>
            </a:pPr>
            <a:r>
              <a:rPr lang="vi-VN" sz="2000" i="0">
                <a:solidFill>
                  <a:srgbClr val="000000"/>
                </a:solidFill>
                <a:effectLst/>
                <a:latin typeface="TimesNewRomanPSMT"/>
              </a:rPr>
              <a:t>Phép chiếu song song (Parallel Projections) là phép chiếu mà ở đó các tia chiếu song song</a:t>
            </a:r>
            <a:r>
              <a:rPr lang="en-US" sz="2000" i="0">
                <a:solidFill>
                  <a:srgbClr val="000000"/>
                </a:solidFill>
                <a:effectLst/>
                <a:latin typeface="TimesNewRomanPSMT"/>
              </a:rPr>
              <a:t> </a:t>
            </a:r>
            <a:r>
              <a:rPr lang="vi-VN" sz="2000" i="0">
                <a:solidFill>
                  <a:srgbClr val="000000"/>
                </a:solidFill>
                <a:effectLst/>
                <a:latin typeface="TimesNewRomanPSMT"/>
              </a:rPr>
              <a:t>với nhau hay xuất phát từ điểm vô cùng.</a:t>
            </a:r>
            <a:endParaRPr lang="en-US" sz="2000" i="0">
              <a:solidFill>
                <a:srgbClr val="000000"/>
              </a:solidFill>
              <a:effectLst/>
              <a:latin typeface="TimesNewRomanPSMT"/>
            </a:endParaRPr>
          </a:p>
          <a:p>
            <a:pPr marL="342900" indent="-342900">
              <a:lnSpc>
                <a:spcPct val="150000"/>
              </a:lnSpc>
              <a:buFont typeface="Wingdings" panose="05000000000000000000" pitchFamily="2" charset="2"/>
              <a:buChar char="q"/>
            </a:pPr>
            <a:r>
              <a:rPr lang="vi-VN" sz="2000" i="0">
                <a:solidFill>
                  <a:srgbClr val="000000"/>
                </a:solidFill>
                <a:effectLst/>
                <a:latin typeface="TimesNewRomanPSMT"/>
              </a:rPr>
              <a:t>Phân loại phép chiếu song song dựa trên hướng của tia chiếu (</a:t>
            </a:r>
            <a:r>
              <a:rPr lang="vi-VN" sz="2000" i="1">
                <a:solidFill>
                  <a:srgbClr val="000000"/>
                </a:solidFill>
                <a:effectLst/>
                <a:latin typeface="TimesNewRomanPS-ItalicMT"/>
              </a:rPr>
              <a:t>Direction Of Projection) </a:t>
            </a:r>
            <a:r>
              <a:rPr lang="vi-VN" sz="2000" i="0">
                <a:solidFill>
                  <a:srgbClr val="000000"/>
                </a:solidFill>
                <a:effectLst/>
                <a:latin typeface="TimesNewRomanPSMT"/>
              </a:rPr>
              <a:t>và</a:t>
            </a:r>
            <a:r>
              <a:rPr lang="en-US" sz="2000" i="0">
                <a:solidFill>
                  <a:srgbClr val="000000"/>
                </a:solidFill>
                <a:effectLst/>
                <a:latin typeface="TimesNewRomanPSMT"/>
              </a:rPr>
              <a:t> </a:t>
            </a:r>
            <a:r>
              <a:rPr lang="vi-VN" sz="2000" i="0">
                <a:solidFill>
                  <a:srgbClr val="000000"/>
                </a:solidFill>
                <a:effectLst/>
                <a:latin typeface="TimesNewRomanPSMT"/>
              </a:rPr>
              <a:t>mặt phẳng chiếu </a:t>
            </a:r>
            <a:r>
              <a:rPr lang="vi-VN" sz="2000" i="1">
                <a:solidFill>
                  <a:srgbClr val="000000"/>
                </a:solidFill>
                <a:effectLst/>
                <a:latin typeface="TimesNewRomanPS-ItalicMT"/>
              </a:rPr>
              <a:t>(projection plane)</a:t>
            </a:r>
            <a:r>
              <a:rPr lang="vi-VN" sz="2000" i="0">
                <a:solidFill>
                  <a:srgbClr val="000000"/>
                </a:solidFill>
                <a:effectLst/>
                <a:latin typeface="TimesNewRomanPSMT"/>
              </a:rPr>
              <a:t>.</a:t>
            </a:r>
            <a:endParaRPr lang="en-US" sz="200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C7EAC4EC-EA6C-4490-8369-542115865018}"/>
              </a:ext>
            </a:extLst>
          </p:cNvPr>
          <p:cNvSpPr/>
          <p:nvPr/>
        </p:nvSpPr>
        <p:spPr>
          <a:xfrm>
            <a:off x="6096000" y="1097527"/>
            <a:ext cx="5451567" cy="4191981"/>
          </a:xfrm>
          <a:prstGeom prst="rect">
            <a:avLst/>
          </a:prstGeom>
        </p:spPr>
        <p:txBody>
          <a:bodyPr wrap="square">
            <a:spAutoFit/>
          </a:bodyPr>
          <a:lstStyle/>
          <a:p>
            <a:pPr marL="342900" indent="-342900">
              <a:lnSpc>
                <a:spcPct val="150000"/>
              </a:lnSpc>
              <a:buFont typeface="Wingdings" panose="05000000000000000000" pitchFamily="2" charset="2"/>
              <a:buChar char="q"/>
            </a:pPr>
            <a:r>
              <a:rPr lang="vi-VN" sz="2000">
                <a:solidFill>
                  <a:srgbClr val="000000"/>
                </a:solidFill>
                <a:latin typeface="TimesNewRomanPSMT"/>
              </a:rPr>
              <a:t>Phép chiếu phối cảnh là phép chiếu mà các tia chiếu không</a:t>
            </a:r>
            <a:r>
              <a:rPr lang="en-US" sz="2000">
                <a:solidFill>
                  <a:srgbClr val="000000"/>
                </a:solidFill>
                <a:latin typeface="TimesNewRomanPSMT"/>
              </a:rPr>
              <a:t> </a:t>
            </a:r>
            <a:r>
              <a:rPr lang="vi-VN" sz="2000">
                <a:solidFill>
                  <a:srgbClr val="000000"/>
                </a:solidFill>
                <a:latin typeface="TimesNewRomanPSMT"/>
              </a:rPr>
              <a:t>song song với nhau mà xuất phát từ 1 điểm gọi là tâm</a:t>
            </a:r>
            <a:r>
              <a:rPr lang="en-US" sz="2000">
                <a:solidFill>
                  <a:srgbClr val="000000"/>
                </a:solidFill>
                <a:latin typeface="TimesNewRomanPSMT"/>
              </a:rPr>
              <a:t> </a:t>
            </a:r>
            <a:r>
              <a:rPr lang="vi-VN" sz="2000">
                <a:solidFill>
                  <a:srgbClr val="000000"/>
                </a:solidFill>
                <a:latin typeface="TimesNewRomanPSMT"/>
              </a:rPr>
              <a:t>chiếu.</a:t>
            </a:r>
            <a:r>
              <a:rPr lang="en-US" sz="2000">
                <a:solidFill>
                  <a:srgbClr val="000000"/>
                </a:solidFill>
                <a:latin typeface="TimesNewRomanPSMT"/>
              </a:rPr>
              <a:t> </a:t>
            </a:r>
            <a:r>
              <a:rPr lang="vi-VN" sz="2000">
                <a:solidFill>
                  <a:srgbClr val="000000"/>
                </a:solidFill>
                <a:latin typeface="TimesNewRomanPSMT"/>
              </a:rPr>
              <a:t>Phép chiếu phối cảnh tạo ra hiệu ứng về luật xa gần tạo</a:t>
            </a:r>
            <a:r>
              <a:rPr lang="en-US" sz="2000">
                <a:solidFill>
                  <a:srgbClr val="000000"/>
                </a:solidFill>
                <a:latin typeface="TimesNewRomanPSMT"/>
              </a:rPr>
              <a:t> </a:t>
            </a:r>
            <a:r>
              <a:rPr lang="vi-VN" sz="2000">
                <a:solidFill>
                  <a:srgbClr val="000000"/>
                </a:solidFill>
                <a:latin typeface="TimesNewRomanPSMT"/>
              </a:rPr>
              <a:t>cảm giác về độ sâu của đối tượng trong thế giới thật mà phép</a:t>
            </a:r>
            <a:r>
              <a:rPr lang="en-US" sz="2000">
                <a:solidFill>
                  <a:srgbClr val="000000"/>
                </a:solidFill>
                <a:latin typeface="TimesNewRomanPSMT"/>
              </a:rPr>
              <a:t> </a:t>
            </a:r>
            <a:r>
              <a:rPr lang="vi-VN" sz="2000">
                <a:solidFill>
                  <a:srgbClr val="000000"/>
                </a:solidFill>
                <a:latin typeface="TimesNewRomanPSMT"/>
              </a:rPr>
              <a:t>chiếu song song không lột tả được.</a:t>
            </a:r>
            <a:endParaRPr lang="en-US" sz="2000">
              <a:solidFill>
                <a:srgbClr val="000000"/>
              </a:solidFill>
              <a:latin typeface="TimesNewRomanPSMT"/>
            </a:endParaRPr>
          </a:p>
          <a:p>
            <a:pPr marL="342900" indent="-342900">
              <a:lnSpc>
                <a:spcPct val="150000"/>
              </a:lnSpc>
              <a:buFont typeface="Wingdings" panose="05000000000000000000" pitchFamily="2" charset="2"/>
              <a:buChar char="q"/>
            </a:pPr>
            <a:r>
              <a:rPr lang="vi-VN" sz="2000">
                <a:solidFill>
                  <a:srgbClr val="000000"/>
                </a:solidFill>
                <a:latin typeface="TimesNewRomanPSMT"/>
              </a:rPr>
              <a:t>Các đoạn thẳng song song của mô hình 3D sau phép chiếu hội</a:t>
            </a:r>
            <a:r>
              <a:rPr lang="en-US" sz="2000">
                <a:solidFill>
                  <a:srgbClr val="000000"/>
                </a:solidFill>
                <a:latin typeface="TimesNewRomanPSMT"/>
              </a:rPr>
              <a:t> </a:t>
            </a:r>
            <a:r>
              <a:rPr lang="vi-VN" sz="2000">
                <a:solidFill>
                  <a:srgbClr val="000000"/>
                </a:solidFill>
                <a:latin typeface="TimesNewRomanPSMT"/>
              </a:rPr>
              <a:t>tụ tại 1 điểm gọi là điểm triệt tiêu - vanishing point </a:t>
            </a:r>
            <a:endParaRPr lang="en-US" sz="2000" i="0">
              <a:solidFill>
                <a:srgbClr val="000000"/>
              </a:solidFill>
              <a:effectLst/>
              <a:latin typeface="TimesNewRomanPSMT"/>
            </a:endParaRPr>
          </a:p>
        </p:txBody>
      </p:sp>
      <p:pic>
        <p:nvPicPr>
          <p:cNvPr id="7" name="Picture 6">
            <a:extLst>
              <a:ext uri="{FF2B5EF4-FFF2-40B4-BE49-F238E27FC236}">
                <a16:creationId xmlns:a16="http://schemas.microsoft.com/office/drawing/2014/main" id="{CFE04A13-7040-4DFE-99F2-2B41E0DA8703}"/>
              </a:ext>
            </a:extLst>
          </p:cNvPr>
          <p:cNvPicPr>
            <a:picLocks noChangeAspect="1"/>
          </p:cNvPicPr>
          <p:nvPr/>
        </p:nvPicPr>
        <p:blipFill>
          <a:blip r:embed="rId3"/>
          <a:stretch>
            <a:fillRect/>
          </a:stretch>
        </p:blipFill>
        <p:spPr>
          <a:xfrm>
            <a:off x="1718960" y="4895443"/>
            <a:ext cx="2951991" cy="1730060"/>
          </a:xfrm>
          <a:prstGeom prst="rect">
            <a:avLst/>
          </a:prstGeom>
        </p:spPr>
      </p:pic>
      <p:pic>
        <p:nvPicPr>
          <p:cNvPr id="5" name="Picture 4">
            <a:extLst>
              <a:ext uri="{FF2B5EF4-FFF2-40B4-BE49-F238E27FC236}">
                <a16:creationId xmlns:a16="http://schemas.microsoft.com/office/drawing/2014/main" id="{BD3AB06B-351E-4FB3-8A5E-A039B9D1423E}"/>
              </a:ext>
            </a:extLst>
          </p:cNvPr>
          <p:cNvPicPr>
            <a:picLocks noChangeAspect="1"/>
          </p:cNvPicPr>
          <p:nvPr/>
        </p:nvPicPr>
        <p:blipFill>
          <a:blip r:embed="rId4"/>
          <a:stretch>
            <a:fillRect/>
          </a:stretch>
        </p:blipFill>
        <p:spPr>
          <a:xfrm>
            <a:off x="9221180" y="4786791"/>
            <a:ext cx="2039004" cy="1947364"/>
          </a:xfrm>
          <a:prstGeom prst="rect">
            <a:avLst/>
          </a:prstGeom>
        </p:spPr>
      </p:pic>
    </p:spTree>
    <p:extLst>
      <p:ext uri="{BB962C8B-B14F-4D97-AF65-F5344CB8AC3E}">
        <p14:creationId xmlns:p14="http://schemas.microsoft.com/office/powerpoint/2010/main" val="1156233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502550"/>
            <a:ext cx="2658934"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5.2. PHÉP CHIẾU</a:t>
            </a:r>
          </a:p>
        </p:txBody>
      </p:sp>
      <p:sp>
        <p:nvSpPr>
          <p:cNvPr id="3" name="Rectangle 2"/>
          <p:cNvSpPr/>
          <p:nvPr/>
        </p:nvSpPr>
        <p:spPr>
          <a:xfrm>
            <a:off x="1676400" y="1201316"/>
            <a:ext cx="9779000" cy="3268331"/>
          </a:xfrm>
          <a:prstGeom prst="rect">
            <a:avLst/>
          </a:prstGeom>
        </p:spPr>
        <p:txBody>
          <a:bodyPr wrap="square">
            <a:spAutoFit/>
          </a:bodyPr>
          <a:lstStyle/>
          <a:p>
            <a:pPr marL="342900" indent="-342900">
              <a:lnSpc>
                <a:spcPct val="150000"/>
              </a:lnSpc>
              <a:buFont typeface="Wingdings" panose="05000000000000000000" pitchFamily="2" charset="2"/>
              <a:buChar char="q"/>
            </a:pPr>
            <a:r>
              <a:rPr lang="vi-VN" sz="2000" i="1">
                <a:solidFill>
                  <a:srgbClr val="000000"/>
                </a:solidFill>
                <a:effectLst/>
                <a:latin typeface="TimesNewRomanPS-BoldItalicMT"/>
              </a:rPr>
              <a:t>Định nghĩa về phép chiếu</a:t>
            </a:r>
            <a:r>
              <a:rPr lang="en-US" sz="2000" i="1">
                <a:solidFill>
                  <a:srgbClr val="000000"/>
                </a:solidFill>
                <a:effectLst/>
                <a:latin typeface="TimesNewRomanPS-BoldItalicMT"/>
              </a:rPr>
              <a:t>: </a:t>
            </a:r>
            <a:r>
              <a:rPr lang="vi-VN" sz="2000" i="0">
                <a:solidFill>
                  <a:srgbClr val="000000"/>
                </a:solidFill>
                <a:effectLst/>
                <a:latin typeface="TimesNewRomanPSMT"/>
              </a:rPr>
              <a:t>Một cách tổng quát, phép chiếu là phép chuyển đổi những điểm của đối tượng trong hệ</a:t>
            </a:r>
            <a:r>
              <a:rPr lang="en-US" sz="2000" i="0">
                <a:solidFill>
                  <a:srgbClr val="000000"/>
                </a:solidFill>
                <a:effectLst/>
                <a:latin typeface="TimesNewRomanPSMT"/>
              </a:rPr>
              <a:t> </a:t>
            </a:r>
            <a:r>
              <a:rPr lang="vi-VN" sz="2000" i="0">
                <a:solidFill>
                  <a:srgbClr val="000000"/>
                </a:solidFill>
                <a:effectLst/>
                <a:latin typeface="TimesNewRomanPSMT"/>
              </a:rPr>
              <a:t>thống tọa độ n chiều thành những điểm trong hệ thống tọa độ có số chiều nhỏ hơn n.</a:t>
            </a:r>
            <a:endParaRPr lang="en-US" sz="2000" i="0">
              <a:solidFill>
                <a:srgbClr val="000000"/>
              </a:solidFill>
              <a:effectLst/>
              <a:latin typeface="TimesNewRomanPSMT"/>
            </a:endParaRPr>
          </a:p>
          <a:p>
            <a:pPr marL="342900" indent="-342900">
              <a:lnSpc>
                <a:spcPct val="150000"/>
              </a:lnSpc>
              <a:buFont typeface="Wingdings" panose="05000000000000000000" pitchFamily="2" charset="2"/>
              <a:buChar char="q"/>
            </a:pPr>
            <a:r>
              <a:rPr lang="vi-VN" sz="2000" i="1">
                <a:solidFill>
                  <a:srgbClr val="000000"/>
                </a:solidFill>
                <a:latin typeface="TimesNewRomanPS-BoldItalicMT"/>
              </a:rPr>
              <a:t>Định nghĩa về hình chiếu</a:t>
            </a:r>
            <a:r>
              <a:rPr lang="en-US" sz="2000" i="1">
                <a:solidFill>
                  <a:srgbClr val="000000"/>
                </a:solidFill>
                <a:latin typeface="TimesNewRomanPS-BoldItalicMT"/>
              </a:rPr>
              <a:t>: </a:t>
            </a:r>
            <a:r>
              <a:rPr lang="vi-VN" sz="2000">
                <a:solidFill>
                  <a:srgbClr val="000000"/>
                </a:solidFill>
                <a:latin typeface="TimesNewRomanPSMT"/>
              </a:rPr>
              <a:t>Ảnh của đối tượng trên mặt phẳng chiếu được hình thành từ phép chiếu bởi các đường</a:t>
            </a:r>
            <a:r>
              <a:rPr lang="en-US" sz="2000">
                <a:solidFill>
                  <a:srgbClr val="000000"/>
                </a:solidFill>
                <a:latin typeface="TimesNewRomanPSMT"/>
              </a:rPr>
              <a:t> </a:t>
            </a:r>
            <a:r>
              <a:rPr lang="vi-VN" sz="2000">
                <a:solidFill>
                  <a:srgbClr val="000000"/>
                </a:solidFill>
                <a:latin typeface="TimesNewRomanPSMT"/>
              </a:rPr>
              <a:t>thẳng gọi là tia chiếu (projector) xuất phát từ một điểm gọi là tâm chiếu (center of projection) điqua các điểm của đối tượng giao với mặt chiếu (projection plan).</a:t>
            </a: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8840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22241" y="418338"/>
            <a:ext cx="2658934" cy="461665"/>
          </a:xfrm>
          <a:prstGeom prst="rect">
            <a:avLst/>
          </a:prstGeom>
          <a:noFill/>
        </p:spPr>
        <p:txBody>
          <a:bodyPr wrap="none" lIns="91440" tIns="45720" rIns="91440" bIns="45720">
            <a:spAutoFit/>
          </a:bodyPr>
          <a:lstStyle/>
          <a:p>
            <a:pPr algn="ctr"/>
            <a:r>
              <a:rPr lang="en-US" sz="2400" b="1">
                <a:latin typeface="Arial" panose="020B0604020202020204" pitchFamily="34" charset="0"/>
                <a:cs typeface="Arial" panose="020B0604020202020204" pitchFamily="34" charset="0"/>
              </a:rPr>
              <a:t>5.2. PHÉP CHIẾU</a:t>
            </a:r>
          </a:p>
        </p:txBody>
      </p:sp>
      <p:sp>
        <p:nvSpPr>
          <p:cNvPr id="3" name="Rectangle 2"/>
          <p:cNvSpPr/>
          <p:nvPr/>
        </p:nvSpPr>
        <p:spPr>
          <a:xfrm>
            <a:off x="1676401" y="1038183"/>
            <a:ext cx="5638800" cy="4653325"/>
          </a:xfrm>
          <a:prstGeom prst="rect">
            <a:avLst/>
          </a:prstGeom>
        </p:spPr>
        <p:txBody>
          <a:bodyPr wrap="square">
            <a:spAutoFit/>
          </a:bodyPr>
          <a:lstStyle/>
          <a:p>
            <a:pPr marL="342900" lvl="0" indent="-342900">
              <a:lnSpc>
                <a:spcPct val="150000"/>
              </a:lnSpc>
              <a:buFont typeface="Wingdings" panose="05000000000000000000" pitchFamily="2" charset="2"/>
              <a:buChar char="q"/>
            </a:pPr>
            <a:r>
              <a:rPr lang="vi-VN" sz="2000" i="1">
                <a:solidFill>
                  <a:srgbClr val="000000"/>
                </a:solidFill>
                <a:latin typeface="TimesNewRomanPS-BoldItalicMT"/>
              </a:rPr>
              <a:t>Các bước xây dựng hình chiếu</a:t>
            </a:r>
            <a:r>
              <a:rPr lang="en-US" sz="2000" i="1">
                <a:solidFill>
                  <a:srgbClr val="000000"/>
                </a:solidFill>
                <a:latin typeface="TimesNewRomanPS-BoldItalicMT"/>
              </a:rPr>
              <a:t>:</a:t>
            </a:r>
            <a:br>
              <a:rPr lang="vi-VN" sz="2000">
                <a:solidFill>
                  <a:srgbClr val="000000"/>
                </a:solidFill>
                <a:latin typeface="TimesNewRomanPS-BoldItalicMT"/>
              </a:rPr>
            </a:br>
            <a:r>
              <a:rPr lang="vi-VN" sz="2000">
                <a:solidFill>
                  <a:srgbClr val="000000"/>
                </a:solidFill>
                <a:latin typeface="TimesNewRomanPSMT"/>
                <a:sym typeface="Wingdings" panose="05000000000000000000" pitchFamily="2" charset="2"/>
              </a:rPr>
              <a:t></a:t>
            </a:r>
            <a:r>
              <a:rPr lang="en-US" sz="2000">
                <a:solidFill>
                  <a:srgbClr val="000000"/>
                </a:solidFill>
                <a:latin typeface="TimesNewRomanPSMT"/>
                <a:sym typeface="Wingdings" panose="05000000000000000000" pitchFamily="2" charset="2"/>
              </a:rPr>
              <a:t> </a:t>
            </a:r>
            <a:r>
              <a:rPr lang="vi-VN" sz="2000">
                <a:solidFill>
                  <a:srgbClr val="000000"/>
                </a:solidFill>
                <a:latin typeface="TimesNewRomanPSMT"/>
              </a:rPr>
              <a:t>Đối tượng trong không gian 3D với tọa độ thực được cắt theo một không gian xác định</a:t>
            </a:r>
            <a:r>
              <a:rPr lang="en-US" sz="2000">
                <a:solidFill>
                  <a:srgbClr val="000000"/>
                </a:solidFill>
                <a:latin typeface="TimesNewRomanPSMT"/>
              </a:rPr>
              <a:t> </a:t>
            </a:r>
            <a:r>
              <a:rPr lang="vi-VN" sz="2000">
                <a:solidFill>
                  <a:srgbClr val="000000"/>
                </a:solidFill>
                <a:latin typeface="TimesNewRomanPSMT"/>
              </a:rPr>
              <a:t>gọi là view volume.</a:t>
            </a:r>
            <a:br>
              <a:rPr lang="vi-VN" sz="2000">
                <a:solidFill>
                  <a:srgbClr val="000000"/>
                </a:solidFill>
                <a:latin typeface="TimesNewRomanPSMT"/>
              </a:rPr>
            </a:br>
            <a:r>
              <a:rPr lang="vi-VN" sz="2000">
                <a:solidFill>
                  <a:srgbClr val="000000"/>
                </a:solidFill>
                <a:latin typeface="TimesNewRomanPSMT"/>
                <a:sym typeface="Wingdings" panose="05000000000000000000" pitchFamily="2" charset="2"/>
              </a:rPr>
              <a:t></a:t>
            </a:r>
            <a:r>
              <a:rPr lang="vi-VN" sz="2000">
                <a:solidFill>
                  <a:srgbClr val="000000"/>
                </a:solidFill>
                <a:latin typeface="TimesNewRomanPSMT"/>
              </a:rPr>
              <a:t> View volume được chiếu lên mặt phẳng chiếu. Diện tích </a:t>
            </a:r>
            <a:r>
              <a:rPr lang="en-US" sz="2000">
                <a:solidFill>
                  <a:srgbClr val="000000"/>
                </a:solidFill>
                <a:latin typeface="TimesNewRomanPSMT"/>
              </a:rPr>
              <a:t>chiếm</a:t>
            </a:r>
            <a:r>
              <a:rPr lang="vi-VN" sz="2000">
                <a:solidFill>
                  <a:srgbClr val="000000"/>
                </a:solidFill>
                <a:latin typeface="TimesNewRomanPSMT"/>
              </a:rPr>
              <a:t> bởi view volume trên mặt</a:t>
            </a:r>
            <a:r>
              <a:rPr lang="en-US" sz="2000">
                <a:solidFill>
                  <a:srgbClr val="000000"/>
                </a:solidFill>
                <a:latin typeface="TimesNewRomanPSMT"/>
              </a:rPr>
              <a:t> </a:t>
            </a:r>
            <a:r>
              <a:rPr lang="vi-VN" sz="2000">
                <a:solidFill>
                  <a:srgbClr val="000000"/>
                </a:solidFill>
                <a:latin typeface="TimesNewRomanPSMT"/>
              </a:rPr>
              <a:t>phẳng chiếu đó sẽ cho chúng ta khung nhìn.</a:t>
            </a:r>
            <a:br>
              <a:rPr lang="vi-VN" sz="2000">
                <a:solidFill>
                  <a:srgbClr val="000000"/>
                </a:solidFill>
                <a:latin typeface="TimesNewRomanPSMT"/>
              </a:rPr>
            </a:br>
            <a:r>
              <a:rPr lang="vi-VN" sz="2000">
                <a:solidFill>
                  <a:srgbClr val="000000"/>
                </a:solidFill>
                <a:latin typeface="TimesNewRomanPSMT"/>
                <a:sym typeface="Wingdings" panose="05000000000000000000" pitchFamily="2" charset="2"/>
              </a:rPr>
              <a:t></a:t>
            </a:r>
            <a:r>
              <a:rPr lang="en-US" sz="2000">
                <a:solidFill>
                  <a:srgbClr val="000000"/>
                </a:solidFill>
                <a:latin typeface="TimesNewRomanPSMT"/>
                <a:sym typeface="Wingdings" panose="05000000000000000000" pitchFamily="2" charset="2"/>
              </a:rPr>
              <a:t> </a:t>
            </a:r>
            <a:r>
              <a:rPr lang="vi-VN" sz="2000">
                <a:solidFill>
                  <a:srgbClr val="000000"/>
                </a:solidFill>
                <a:latin typeface="TimesNewRomanPSMT"/>
              </a:rPr>
              <a:t>Là việc ánh xạ khung nhìn vào trong một cổng nhìn bất kỳ cho trước trên màn hình để</a:t>
            </a:r>
            <a:r>
              <a:rPr lang="en-US" sz="2000">
                <a:solidFill>
                  <a:srgbClr val="000000"/>
                </a:solidFill>
                <a:latin typeface="TimesNewRomanPSMT"/>
              </a:rPr>
              <a:t> </a:t>
            </a:r>
            <a:r>
              <a:rPr lang="vi-VN" sz="2000">
                <a:solidFill>
                  <a:srgbClr val="000000"/>
                </a:solidFill>
                <a:latin typeface="TimesNewRomanPSMT"/>
              </a:rPr>
              <a:t>hiển thị hình ảnh.</a:t>
            </a:r>
            <a:endParaRPr lang="en-US" sz="2000">
              <a:solidFill>
                <a:prstClr val="black"/>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2D06DB91-3A2E-43F2-90FB-EDED7B93A6AD}"/>
              </a:ext>
            </a:extLst>
          </p:cNvPr>
          <p:cNvPicPr>
            <a:picLocks noChangeAspect="1"/>
          </p:cNvPicPr>
          <p:nvPr/>
        </p:nvPicPr>
        <p:blipFill>
          <a:blip r:embed="rId3"/>
          <a:stretch>
            <a:fillRect/>
          </a:stretch>
        </p:blipFill>
        <p:spPr>
          <a:xfrm>
            <a:off x="7440591" y="1698170"/>
            <a:ext cx="4405532" cy="3782011"/>
          </a:xfrm>
          <a:prstGeom prst="rect">
            <a:avLst/>
          </a:prstGeom>
        </p:spPr>
      </p:pic>
    </p:spTree>
    <p:extLst>
      <p:ext uri="{BB962C8B-B14F-4D97-AF65-F5344CB8AC3E}">
        <p14:creationId xmlns:p14="http://schemas.microsoft.com/office/powerpoint/2010/main" val="32947972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1154</TotalTime>
  <Words>2190</Words>
  <Application>Microsoft Office PowerPoint</Application>
  <PresentationFormat>Widescreen</PresentationFormat>
  <Paragraphs>271</Paragraphs>
  <Slides>28</Slides>
  <Notes>28</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28</vt:i4>
      </vt:variant>
    </vt:vector>
  </HeadingPairs>
  <TitlesOfParts>
    <vt:vector size="42" baseType="lpstr">
      <vt:lpstr>Arial</vt:lpstr>
      <vt:lpstr>Calibri</vt:lpstr>
      <vt:lpstr>Cambria Math</vt:lpstr>
      <vt:lpstr>Century Gothic</vt:lpstr>
      <vt:lpstr>Roboto Cn</vt:lpstr>
      <vt:lpstr>SymbolMT</vt:lpstr>
      <vt:lpstr>Tahoma</vt:lpstr>
      <vt:lpstr>TimesNewRomanPS-BoldItalicMT</vt:lpstr>
      <vt:lpstr>TimesNewRomanPS-BoldMT</vt:lpstr>
      <vt:lpstr>TimesNewRomanPS-ItalicMT</vt:lpstr>
      <vt:lpstr>TimesNewRomanPSMT</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altera</dc:creator>
  <cp:lastModifiedBy> </cp:lastModifiedBy>
  <cp:revision>47</cp:revision>
  <dcterms:created xsi:type="dcterms:W3CDTF">2019-01-13T14:26:01Z</dcterms:created>
  <dcterms:modified xsi:type="dcterms:W3CDTF">2019-05-03T00:49:22Z</dcterms:modified>
</cp:coreProperties>
</file>