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3"/>
  </p:notesMasterIdLst>
  <p:handoutMasterIdLst>
    <p:handoutMasterId r:id="rId24"/>
  </p:handoutMasterIdLst>
  <p:sldIdLst>
    <p:sldId id="256" r:id="rId2"/>
    <p:sldId id="305" r:id="rId3"/>
    <p:sldId id="306" r:id="rId4"/>
    <p:sldId id="307" r:id="rId5"/>
    <p:sldId id="308" r:id="rId6"/>
    <p:sldId id="309" r:id="rId7"/>
    <p:sldId id="310" r:id="rId8"/>
    <p:sldId id="312" r:id="rId9"/>
    <p:sldId id="314" r:id="rId10"/>
    <p:sldId id="317" r:id="rId11"/>
    <p:sldId id="319" r:id="rId12"/>
    <p:sldId id="321" r:id="rId13"/>
    <p:sldId id="311" r:id="rId14"/>
    <p:sldId id="313" r:id="rId15"/>
    <p:sldId id="315" r:id="rId16"/>
    <p:sldId id="316" r:id="rId17"/>
    <p:sldId id="318" r:id="rId18"/>
    <p:sldId id="320" r:id="rId19"/>
    <p:sldId id="322" r:id="rId20"/>
    <p:sldId id="323" r:id="rId21"/>
    <p:sldId id="265" r:id="rId22"/>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460" userDrawn="1">
          <p15:clr>
            <a:srgbClr val="A4A3A4"/>
          </p15:clr>
        </p15:guide>
        <p15:guide id="4" orient="horz" pos="2696" userDrawn="1">
          <p15:clr>
            <a:srgbClr val="A4A3A4"/>
          </p15:clr>
        </p15:guide>
        <p15:guide id="5" pos="612" userDrawn="1">
          <p15:clr>
            <a:srgbClr val="A4A3A4"/>
          </p15:clr>
        </p15:guide>
        <p15:guide id="6" pos="60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0"/>
    <a:srgbClr val="A5A5A5"/>
    <a:srgbClr val="FFBF00"/>
    <a:srgbClr val="E3B525"/>
    <a:srgbClr val="009EF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82" autoAdjust="0"/>
  </p:normalViewPr>
  <p:slideViewPr>
    <p:cSldViewPr>
      <p:cViewPr varScale="1">
        <p:scale>
          <a:sx n="47" d="100"/>
          <a:sy n="47" d="100"/>
        </p:scale>
        <p:origin x="612" y="54"/>
      </p:cViewPr>
      <p:guideLst>
        <p:guide orient="horz" pos="344"/>
        <p:guide pos="11460"/>
        <p:guide orient="horz" pos="2696"/>
        <p:guide pos="612"/>
        <p:guide pos="608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5" d="100"/>
          <a:sy n="45" d="100"/>
        </p:scale>
        <p:origin x="29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F1813-A1D0-401B-9A36-E70829445C8E}"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56B1DA70-FDD5-4A02-85FD-C31A79792044}">
      <dgm:prSet phldrT="[Text]"/>
      <dgm:spPr/>
      <dgm:t>
        <a:bodyPr/>
        <a:lstStyle/>
        <a:p>
          <a:r>
            <a:rPr lang="en-US"/>
            <a:t>Lắp ráp (assembly) trình tự </a:t>
          </a:r>
        </a:p>
      </dgm:t>
    </dgm:pt>
    <dgm:pt modelId="{C7B41431-9D2A-44D2-8A09-3DFEFC2196D8}" type="parTrans" cxnId="{56D9C0D7-8207-4D6F-9431-76F625952BFD}">
      <dgm:prSet/>
      <dgm:spPr/>
      <dgm:t>
        <a:bodyPr/>
        <a:lstStyle/>
        <a:p>
          <a:endParaRPr lang="en-US"/>
        </a:p>
      </dgm:t>
    </dgm:pt>
    <dgm:pt modelId="{5103F696-60FB-4680-B53B-59B600C740C3}" type="sibTrans" cxnId="{56D9C0D7-8207-4D6F-9431-76F625952BFD}">
      <dgm:prSet/>
      <dgm:spPr/>
      <dgm:t>
        <a:bodyPr/>
        <a:lstStyle/>
        <a:p>
          <a:endParaRPr lang="en-US"/>
        </a:p>
      </dgm:t>
    </dgm:pt>
    <dgm:pt modelId="{B39A5763-8BD5-4624-9B6B-76933DC19079}">
      <dgm:prSet phldrT="[Text]"/>
      <dgm:spPr/>
      <dgm:t>
        <a:bodyPr/>
        <a:lstStyle/>
        <a:p>
          <a:r>
            <a:rPr lang="en-US"/>
            <a:t>Tìm đa hình nucleotide đơn (SNPs) </a:t>
          </a:r>
        </a:p>
      </dgm:t>
    </dgm:pt>
    <dgm:pt modelId="{7D7814A1-8936-43C8-B028-27EBF639E0E4}" type="parTrans" cxnId="{351FD125-2B31-4B7A-82FA-3A60CC4EE8D2}">
      <dgm:prSet/>
      <dgm:spPr/>
      <dgm:t>
        <a:bodyPr/>
        <a:lstStyle/>
        <a:p>
          <a:endParaRPr lang="en-US"/>
        </a:p>
      </dgm:t>
    </dgm:pt>
    <dgm:pt modelId="{E7BDF000-E709-4DFF-A9C5-E529A602BA8C}" type="sibTrans" cxnId="{351FD125-2B31-4B7A-82FA-3A60CC4EE8D2}">
      <dgm:prSet/>
      <dgm:spPr/>
      <dgm:t>
        <a:bodyPr/>
        <a:lstStyle/>
        <a:p>
          <a:endParaRPr lang="en-US"/>
        </a:p>
      </dgm:t>
    </dgm:pt>
    <dgm:pt modelId="{B3DF63DA-4BEA-4F6E-83A0-DA7863F3ACFE}">
      <dgm:prSet phldrT="[Text]"/>
      <dgm:spPr/>
      <dgm:t>
        <a:bodyPr/>
        <a:lstStyle/>
        <a:p>
          <a:r>
            <a:rPr lang="en-US"/>
            <a:t>Chọn lọc (filtering) SNPs</a:t>
          </a:r>
        </a:p>
      </dgm:t>
    </dgm:pt>
    <dgm:pt modelId="{6C005516-64B4-4E95-AB11-3BB1610AA236}" type="parTrans" cxnId="{8D4AFE1B-AF5E-441D-9B7E-1E06666D5000}">
      <dgm:prSet/>
      <dgm:spPr/>
      <dgm:t>
        <a:bodyPr/>
        <a:lstStyle/>
        <a:p>
          <a:endParaRPr lang="en-US"/>
        </a:p>
      </dgm:t>
    </dgm:pt>
    <dgm:pt modelId="{26C035A9-10F0-4064-B8A4-F0AF20266280}" type="sibTrans" cxnId="{8D4AFE1B-AF5E-441D-9B7E-1E06666D5000}">
      <dgm:prSet/>
      <dgm:spPr/>
      <dgm:t>
        <a:bodyPr/>
        <a:lstStyle/>
        <a:p>
          <a:endParaRPr lang="en-US"/>
        </a:p>
      </dgm:t>
    </dgm:pt>
    <dgm:pt modelId="{76509A61-00C5-443B-A383-46BF8A6138ED}">
      <dgm:prSet phldrT="[Text]"/>
      <dgm:spPr/>
      <dgm:t>
        <a:bodyPr/>
        <a:lstStyle/>
        <a:p>
          <a:r>
            <a:rPr lang="en-US"/>
            <a:t>Phân nhóm quần thể (structure)</a:t>
          </a:r>
        </a:p>
      </dgm:t>
    </dgm:pt>
    <dgm:pt modelId="{D934AFCD-0D41-4F45-85C9-11A75B32EB8C}" type="parTrans" cxnId="{177262C2-A0A4-4B03-9412-C83A9A39A956}">
      <dgm:prSet/>
      <dgm:spPr/>
      <dgm:t>
        <a:bodyPr/>
        <a:lstStyle/>
        <a:p>
          <a:endParaRPr lang="en-US"/>
        </a:p>
      </dgm:t>
    </dgm:pt>
    <dgm:pt modelId="{BB18B599-1DD8-40CA-A268-1F2FF5213D51}" type="sibTrans" cxnId="{177262C2-A0A4-4B03-9412-C83A9A39A956}">
      <dgm:prSet/>
      <dgm:spPr/>
      <dgm:t>
        <a:bodyPr/>
        <a:lstStyle/>
        <a:p>
          <a:endParaRPr lang="en-US"/>
        </a:p>
      </dgm:t>
    </dgm:pt>
    <dgm:pt modelId="{F52BB568-859F-4EF4-A7A9-E263DB0B5A0B}">
      <dgm:prSet phldrT="[Text]"/>
      <dgm:spPr/>
      <dgm:t>
        <a:bodyPr/>
        <a:lstStyle/>
        <a:p>
          <a:r>
            <a:rPr lang="en-US"/>
            <a:t>Khảo sát vấn đề di cư (migrate)</a:t>
          </a:r>
        </a:p>
      </dgm:t>
    </dgm:pt>
    <dgm:pt modelId="{159B5A7D-02C5-44ED-B71B-71CF33CDF255}" type="parTrans" cxnId="{68FFEF51-5B05-4C71-BC7A-7FC2B3B5DF39}">
      <dgm:prSet/>
      <dgm:spPr/>
      <dgm:t>
        <a:bodyPr/>
        <a:lstStyle/>
        <a:p>
          <a:endParaRPr lang="en-US"/>
        </a:p>
      </dgm:t>
    </dgm:pt>
    <dgm:pt modelId="{EBFC4DB3-F880-4EEE-A9BF-61D10799F7EB}" type="sibTrans" cxnId="{68FFEF51-5B05-4C71-BC7A-7FC2B3B5DF39}">
      <dgm:prSet/>
      <dgm:spPr/>
      <dgm:t>
        <a:bodyPr/>
        <a:lstStyle/>
        <a:p>
          <a:endParaRPr lang="en-US"/>
        </a:p>
      </dgm:t>
    </dgm:pt>
    <dgm:pt modelId="{B027FEEC-E5AB-48E8-8CC0-C9C4CB41E692}">
      <dgm:prSet phldrT="[Text]"/>
      <dgm:spPr/>
      <dgm:t>
        <a:bodyPr/>
        <a:lstStyle/>
        <a:p>
          <a:r>
            <a:rPr lang="en-US"/>
            <a:t>Xác định k.cỡ (size) quần thể</a:t>
          </a:r>
        </a:p>
      </dgm:t>
    </dgm:pt>
    <dgm:pt modelId="{B03159BF-603B-4F7D-950A-7E0CD7EA9A28}" type="parTrans" cxnId="{81B3C430-7159-4F3A-A6CB-45571B9057F6}">
      <dgm:prSet/>
      <dgm:spPr/>
      <dgm:t>
        <a:bodyPr/>
        <a:lstStyle/>
        <a:p>
          <a:endParaRPr lang="en-US"/>
        </a:p>
      </dgm:t>
    </dgm:pt>
    <dgm:pt modelId="{3494FD2E-2E83-4FC1-8A5D-1A244B35D8A6}" type="sibTrans" cxnId="{81B3C430-7159-4F3A-A6CB-45571B9057F6}">
      <dgm:prSet/>
      <dgm:spPr/>
      <dgm:t>
        <a:bodyPr/>
        <a:lstStyle/>
        <a:p>
          <a:endParaRPr lang="en-US"/>
        </a:p>
      </dgm:t>
    </dgm:pt>
    <dgm:pt modelId="{40C6EBE6-B6AC-45AD-981F-3EA2F258A4CC}" type="pres">
      <dgm:prSet presAssocID="{6BBF1813-A1D0-401B-9A36-E70829445C8E}" presName="rootnode" presStyleCnt="0">
        <dgm:presLayoutVars>
          <dgm:chMax/>
          <dgm:chPref/>
          <dgm:dir/>
          <dgm:animLvl val="lvl"/>
        </dgm:presLayoutVars>
      </dgm:prSet>
      <dgm:spPr/>
    </dgm:pt>
    <dgm:pt modelId="{4FB1BD0C-B4D9-48BA-B6F5-018DDA1D1374}" type="pres">
      <dgm:prSet presAssocID="{56B1DA70-FDD5-4A02-85FD-C31A79792044}" presName="composite" presStyleCnt="0"/>
      <dgm:spPr/>
    </dgm:pt>
    <dgm:pt modelId="{EFA4B4C0-C47B-4723-888A-6200123D5A57}" type="pres">
      <dgm:prSet presAssocID="{56B1DA70-FDD5-4A02-85FD-C31A79792044}" presName="LShape" presStyleLbl="alignNode1" presStyleIdx="0" presStyleCnt="11"/>
      <dgm:spPr/>
    </dgm:pt>
    <dgm:pt modelId="{9439D6BF-6706-4485-9CAF-73DC0F3BAF75}" type="pres">
      <dgm:prSet presAssocID="{56B1DA70-FDD5-4A02-85FD-C31A79792044}" presName="ParentText" presStyleLbl="revTx" presStyleIdx="0" presStyleCnt="6">
        <dgm:presLayoutVars>
          <dgm:chMax val="0"/>
          <dgm:chPref val="0"/>
          <dgm:bulletEnabled val="1"/>
        </dgm:presLayoutVars>
      </dgm:prSet>
      <dgm:spPr/>
    </dgm:pt>
    <dgm:pt modelId="{062FECC8-2004-4238-8C03-868E5DE35D76}" type="pres">
      <dgm:prSet presAssocID="{56B1DA70-FDD5-4A02-85FD-C31A79792044}" presName="Triangle" presStyleLbl="alignNode1" presStyleIdx="1" presStyleCnt="11"/>
      <dgm:spPr/>
    </dgm:pt>
    <dgm:pt modelId="{7AEE6585-B56A-48CE-8173-8F0D1F31A3C6}" type="pres">
      <dgm:prSet presAssocID="{5103F696-60FB-4680-B53B-59B600C740C3}" presName="sibTrans" presStyleCnt="0"/>
      <dgm:spPr/>
    </dgm:pt>
    <dgm:pt modelId="{89EABA48-88F8-48BA-9DB2-3B7A85398A97}" type="pres">
      <dgm:prSet presAssocID="{5103F696-60FB-4680-B53B-59B600C740C3}" presName="space" presStyleCnt="0"/>
      <dgm:spPr/>
    </dgm:pt>
    <dgm:pt modelId="{584CA43D-9AAD-467A-9865-96EB8AC9F5C0}" type="pres">
      <dgm:prSet presAssocID="{B39A5763-8BD5-4624-9B6B-76933DC19079}" presName="composite" presStyleCnt="0"/>
      <dgm:spPr/>
    </dgm:pt>
    <dgm:pt modelId="{0FBD9C83-6C7F-430A-A976-C5946102DB96}" type="pres">
      <dgm:prSet presAssocID="{B39A5763-8BD5-4624-9B6B-76933DC19079}" presName="LShape" presStyleLbl="alignNode1" presStyleIdx="2" presStyleCnt="11"/>
      <dgm:spPr/>
    </dgm:pt>
    <dgm:pt modelId="{2324B407-8F34-4223-8533-2E9529EF97DE}" type="pres">
      <dgm:prSet presAssocID="{B39A5763-8BD5-4624-9B6B-76933DC19079}" presName="ParentText" presStyleLbl="revTx" presStyleIdx="1" presStyleCnt="6">
        <dgm:presLayoutVars>
          <dgm:chMax val="0"/>
          <dgm:chPref val="0"/>
          <dgm:bulletEnabled val="1"/>
        </dgm:presLayoutVars>
      </dgm:prSet>
      <dgm:spPr/>
    </dgm:pt>
    <dgm:pt modelId="{87FDD1A9-098C-4BA4-83B9-6FD9A18B3835}" type="pres">
      <dgm:prSet presAssocID="{B39A5763-8BD5-4624-9B6B-76933DC19079}" presName="Triangle" presStyleLbl="alignNode1" presStyleIdx="3" presStyleCnt="11"/>
      <dgm:spPr/>
    </dgm:pt>
    <dgm:pt modelId="{4FB054A4-1C9C-43F2-8692-A4E504DA8EF3}" type="pres">
      <dgm:prSet presAssocID="{E7BDF000-E709-4DFF-A9C5-E529A602BA8C}" presName="sibTrans" presStyleCnt="0"/>
      <dgm:spPr/>
    </dgm:pt>
    <dgm:pt modelId="{E33C9FF6-5196-48D0-8E3C-A0180D64B8C4}" type="pres">
      <dgm:prSet presAssocID="{E7BDF000-E709-4DFF-A9C5-E529A602BA8C}" presName="space" presStyleCnt="0"/>
      <dgm:spPr/>
    </dgm:pt>
    <dgm:pt modelId="{9FEC8AE7-063D-4289-81F0-50261A78DA94}" type="pres">
      <dgm:prSet presAssocID="{B3DF63DA-4BEA-4F6E-83A0-DA7863F3ACFE}" presName="composite" presStyleCnt="0"/>
      <dgm:spPr/>
    </dgm:pt>
    <dgm:pt modelId="{16EB980F-6EFC-45EB-A450-F7B8C3522B45}" type="pres">
      <dgm:prSet presAssocID="{B3DF63DA-4BEA-4F6E-83A0-DA7863F3ACFE}" presName="LShape" presStyleLbl="alignNode1" presStyleIdx="4" presStyleCnt="11"/>
      <dgm:spPr/>
    </dgm:pt>
    <dgm:pt modelId="{360E45F2-6C4E-4019-953D-47301BE0E8BD}" type="pres">
      <dgm:prSet presAssocID="{B3DF63DA-4BEA-4F6E-83A0-DA7863F3ACFE}" presName="ParentText" presStyleLbl="revTx" presStyleIdx="2" presStyleCnt="6">
        <dgm:presLayoutVars>
          <dgm:chMax val="0"/>
          <dgm:chPref val="0"/>
          <dgm:bulletEnabled val="1"/>
        </dgm:presLayoutVars>
      </dgm:prSet>
      <dgm:spPr/>
    </dgm:pt>
    <dgm:pt modelId="{204BF34D-CE73-4F66-885D-7E400A18D01D}" type="pres">
      <dgm:prSet presAssocID="{B3DF63DA-4BEA-4F6E-83A0-DA7863F3ACFE}" presName="Triangle" presStyleLbl="alignNode1" presStyleIdx="5" presStyleCnt="11"/>
      <dgm:spPr/>
    </dgm:pt>
    <dgm:pt modelId="{7254F599-F38C-4BEF-BBB8-3D73132E91D1}" type="pres">
      <dgm:prSet presAssocID="{26C035A9-10F0-4064-B8A4-F0AF20266280}" presName="sibTrans" presStyleCnt="0"/>
      <dgm:spPr/>
    </dgm:pt>
    <dgm:pt modelId="{A91DFAB6-55F7-470C-8778-EE8043887C15}" type="pres">
      <dgm:prSet presAssocID="{26C035A9-10F0-4064-B8A4-F0AF20266280}" presName="space" presStyleCnt="0"/>
      <dgm:spPr/>
    </dgm:pt>
    <dgm:pt modelId="{3AF9B8FF-C4C8-4926-BA1E-A360E1235552}" type="pres">
      <dgm:prSet presAssocID="{76509A61-00C5-443B-A383-46BF8A6138ED}" presName="composite" presStyleCnt="0"/>
      <dgm:spPr/>
    </dgm:pt>
    <dgm:pt modelId="{89D0450C-0944-412D-B5AE-1EECCE3F6CC3}" type="pres">
      <dgm:prSet presAssocID="{76509A61-00C5-443B-A383-46BF8A6138ED}" presName="LShape" presStyleLbl="alignNode1" presStyleIdx="6" presStyleCnt="11"/>
      <dgm:spPr/>
    </dgm:pt>
    <dgm:pt modelId="{373C302D-05BD-4299-92A1-E9E704231004}" type="pres">
      <dgm:prSet presAssocID="{76509A61-00C5-443B-A383-46BF8A6138ED}" presName="ParentText" presStyleLbl="revTx" presStyleIdx="3" presStyleCnt="6">
        <dgm:presLayoutVars>
          <dgm:chMax val="0"/>
          <dgm:chPref val="0"/>
          <dgm:bulletEnabled val="1"/>
        </dgm:presLayoutVars>
      </dgm:prSet>
      <dgm:spPr/>
    </dgm:pt>
    <dgm:pt modelId="{2883FD31-2C93-4770-90E0-B6624488DC9F}" type="pres">
      <dgm:prSet presAssocID="{76509A61-00C5-443B-A383-46BF8A6138ED}" presName="Triangle" presStyleLbl="alignNode1" presStyleIdx="7" presStyleCnt="11"/>
      <dgm:spPr/>
    </dgm:pt>
    <dgm:pt modelId="{10CDC0FB-E8B8-48A9-B28E-C373D8802951}" type="pres">
      <dgm:prSet presAssocID="{BB18B599-1DD8-40CA-A268-1F2FF5213D51}" presName="sibTrans" presStyleCnt="0"/>
      <dgm:spPr/>
    </dgm:pt>
    <dgm:pt modelId="{A7C94CBC-932D-45F3-B374-69DE33E082F7}" type="pres">
      <dgm:prSet presAssocID="{BB18B599-1DD8-40CA-A268-1F2FF5213D51}" presName="space" presStyleCnt="0"/>
      <dgm:spPr/>
    </dgm:pt>
    <dgm:pt modelId="{367197F6-4724-462C-8DBC-9B7DCDB9FAA0}" type="pres">
      <dgm:prSet presAssocID="{F52BB568-859F-4EF4-A7A9-E263DB0B5A0B}" presName="composite" presStyleCnt="0"/>
      <dgm:spPr/>
    </dgm:pt>
    <dgm:pt modelId="{39C71F23-45A7-4E76-B3B0-7640D25B2E83}" type="pres">
      <dgm:prSet presAssocID="{F52BB568-859F-4EF4-A7A9-E263DB0B5A0B}" presName="LShape" presStyleLbl="alignNode1" presStyleIdx="8" presStyleCnt="11"/>
      <dgm:spPr/>
    </dgm:pt>
    <dgm:pt modelId="{D7C05E73-7B8F-481F-8E1C-7294CEBC5427}" type="pres">
      <dgm:prSet presAssocID="{F52BB568-859F-4EF4-A7A9-E263DB0B5A0B}" presName="ParentText" presStyleLbl="revTx" presStyleIdx="4" presStyleCnt="6">
        <dgm:presLayoutVars>
          <dgm:chMax val="0"/>
          <dgm:chPref val="0"/>
          <dgm:bulletEnabled val="1"/>
        </dgm:presLayoutVars>
      </dgm:prSet>
      <dgm:spPr/>
    </dgm:pt>
    <dgm:pt modelId="{D086253F-8FA7-4C08-B42B-BE9D95A314CC}" type="pres">
      <dgm:prSet presAssocID="{F52BB568-859F-4EF4-A7A9-E263DB0B5A0B}" presName="Triangle" presStyleLbl="alignNode1" presStyleIdx="9" presStyleCnt="11"/>
      <dgm:spPr/>
    </dgm:pt>
    <dgm:pt modelId="{D291ADFB-FEA9-41F4-A32A-302F9BE4F02E}" type="pres">
      <dgm:prSet presAssocID="{EBFC4DB3-F880-4EEE-A9BF-61D10799F7EB}" presName="sibTrans" presStyleCnt="0"/>
      <dgm:spPr/>
    </dgm:pt>
    <dgm:pt modelId="{92A70DA3-0499-4661-8CBE-826998686078}" type="pres">
      <dgm:prSet presAssocID="{EBFC4DB3-F880-4EEE-A9BF-61D10799F7EB}" presName="space" presStyleCnt="0"/>
      <dgm:spPr/>
    </dgm:pt>
    <dgm:pt modelId="{E7FE7294-66C6-4199-AF70-2C8E9E9CAEF1}" type="pres">
      <dgm:prSet presAssocID="{B027FEEC-E5AB-48E8-8CC0-C9C4CB41E692}" presName="composite" presStyleCnt="0"/>
      <dgm:spPr/>
    </dgm:pt>
    <dgm:pt modelId="{B56D15D6-BC0A-42C2-BA76-90F6996592AB}" type="pres">
      <dgm:prSet presAssocID="{B027FEEC-E5AB-48E8-8CC0-C9C4CB41E692}" presName="LShape" presStyleLbl="alignNode1" presStyleIdx="10" presStyleCnt="11"/>
      <dgm:spPr/>
    </dgm:pt>
    <dgm:pt modelId="{3EC26D75-AC41-4A86-A3BC-FFDBED07A480}" type="pres">
      <dgm:prSet presAssocID="{B027FEEC-E5AB-48E8-8CC0-C9C4CB41E692}" presName="ParentText" presStyleLbl="revTx" presStyleIdx="5" presStyleCnt="6">
        <dgm:presLayoutVars>
          <dgm:chMax val="0"/>
          <dgm:chPref val="0"/>
          <dgm:bulletEnabled val="1"/>
        </dgm:presLayoutVars>
      </dgm:prSet>
      <dgm:spPr/>
    </dgm:pt>
  </dgm:ptLst>
  <dgm:cxnLst>
    <dgm:cxn modelId="{8D4AFE1B-AF5E-441D-9B7E-1E06666D5000}" srcId="{6BBF1813-A1D0-401B-9A36-E70829445C8E}" destId="{B3DF63DA-4BEA-4F6E-83A0-DA7863F3ACFE}" srcOrd="2" destOrd="0" parTransId="{6C005516-64B4-4E95-AB11-3BB1610AA236}" sibTransId="{26C035A9-10F0-4064-B8A4-F0AF20266280}"/>
    <dgm:cxn modelId="{E1FC811C-2EB5-42BA-ACF5-14108E9A23DB}" type="presOf" srcId="{76509A61-00C5-443B-A383-46BF8A6138ED}" destId="{373C302D-05BD-4299-92A1-E9E704231004}" srcOrd="0" destOrd="0" presId="urn:microsoft.com/office/officeart/2009/3/layout/StepUpProcess"/>
    <dgm:cxn modelId="{351FD125-2B31-4B7A-82FA-3A60CC4EE8D2}" srcId="{6BBF1813-A1D0-401B-9A36-E70829445C8E}" destId="{B39A5763-8BD5-4624-9B6B-76933DC19079}" srcOrd="1" destOrd="0" parTransId="{7D7814A1-8936-43C8-B028-27EBF639E0E4}" sibTransId="{E7BDF000-E709-4DFF-A9C5-E529A602BA8C}"/>
    <dgm:cxn modelId="{81B3C430-7159-4F3A-A6CB-45571B9057F6}" srcId="{6BBF1813-A1D0-401B-9A36-E70829445C8E}" destId="{B027FEEC-E5AB-48E8-8CC0-C9C4CB41E692}" srcOrd="5" destOrd="0" parTransId="{B03159BF-603B-4F7D-950A-7E0CD7EA9A28}" sibTransId="{3494FD2E-2E83-4FC1-8A5D-1A244B35D8A6}"/>
    <dgm:cxn modelId="{60146C36-3766-4218-B0C3-A498984BB20B}" type="presOf" srcId="{6BBF1813-A1D0-401B-9A36-E70829445C8E}" destId="{40C6EBE6-B6AC-45AD-981F-3EA2F258A4CC}" srcOrd="0" destOrd="0" presId="urn:microsoft.com/office/officeart/2009/3/layout/StepUpProcess"/>
    <dgm:cxn modelId="{18EC034F-22D6-417E-90D7-C5FB1F7FD6D4}" type="presOf" srcId="{B3DF63DA-4BEA-4F6E-83A0-DA7863F3ACFE}" destId="{360E45F2-6C4E-4019-953D-47301BE0E8BD}" srcOrd="0" destOrd="0" presId="urn:microsoft.com/office/officeart/2009/3/layout/StepUpProcess"/>
    <dgm:cxn modelId="{CEED6050-0122-414B-812F-5774EB3139EE}" type="presOf" srcId="{56B1DA70-FDD5-4A02-85FD-C31A79792044}" destId="{9439D6BF-6706-4485-9CAF-73DC0F3BAF75}" srcOrd="0" destOrd="0" presId="urn:microsoft.com/office/officeart/2009/3/layout/StepUpProcess"/>
    <dgm:cxn modelId="{68FFEF51-5B05-4C71-BC7A-7FC2B3B5DF39}" srcId="{6BBF1813-A1D0-401B-9A36-E70829445C8E}" destId="{F52BB568-859F-4EF4-A7A9-E263DB0B5A0B}" srcOrd="4" destOrd="0" parTransId="{159B5A7D-02C5-44ED-B71B-71CF33CDF255}" sibTransId="{EBFC4DB3-F880-4EEE-A9BF-61D10799F7EB}"/>
    <dgm:cxn modelId="{F1F9F4AC-11F1-4D53-AE38-C7268081ED18}" type="presOf" srcId="{F52BB568-859F-4EF4-A7A9-E263DB0B5A0B}" destId="{D7C05E73-7B8F-481F-8E1C-7294CEBC5427}" srcOrd="0" destOrd="0" presId="urn:microsoft.com/office/officeart/2009/3/layout/StepUpProcess"/>
    <dgm:cxn modelId="{177262C2-A0A4-4B03-9412-C83A9A39A956}" srcId="{6BBF1813-A1D0-401B-9A36-E70829445C8E}" destId="{76509A61-00C5-443B-A383-46BF8A6138ED}" srcOrd="3" destOrd="0" parTransId="{D934AFCD-0D41-4F45-85C9-11A75B32EB8C}" sibTransId="{BB18B599-1DD8-40CA-A268-1F2FF5213D51}"/>
    <dgm:cxn modelId="{40CC12CF-D950-4DE0-B03B-19D2004E0FB6}" type="presOf" srcId="{B027FEEC-E5AB-48E8-8CC0-C9C4CB41E692}" destId="{3EC26D75-AC41-4A86-A3BC-FFDBED07A480}" srcOrd="0" destOrd="0" presId="urn:microsoft.com/office/officeart/2009/3/layout/StepUpProcess"/>
    <dgm:cxn modelId="{56D9C0D7-8207-4D6F-9431-76F625952BFD}" srcId="{6BBF1813-A1D0-401B-9A36-E70829445C8E}" destId="{56B1DA70-FDD5-4A02-85FD-C31A79792044}" srcOrd="0" destOrd="0" parTransId="{C7B41431-9D2A-44D2-8A09-3DFEFC2196D8}" sibTransId="{5103F696-60FB-4680-B53B-59B600C740C3}"/>
    <dgm:cxn modelId="{9CA34EFA-7A14-453B-9AB5-CD8FEA496B68}" type="presOf" srcId="{B39A5763-8BD5-4624-9B6B-76933DC19079}" destId="{2324B407-8F34-4223-8533-2E9529EF97DE}" srcOrd="0" destOrd="0" presId="urn:microsoft.com/office/officeart/2009/3/layout/StepUpProcess"/>
    <dgm:cxn modelId="{116932A4-16D7-4D41-A9D1-674F903B23F3}" type="presParOf" srcId="{40C6EBE6-B6AC-45AD-981F-3EA2F258A4CC}" destId="{4FB1BD0C-B4D9-48BA-B6F5-018DDA1D1374}" srcOrd="0" destOrd="0" presId="urn:microsoft.com/office/officeart/2009/3/layout/StepUpProcess"/>
    <dgm:cxn modelId="{F5756699-78D7-4DA2-BEF5-E62359F8F787}" type="presParOf" srcId="{4FB1BD0C-B4D9-48BA-B6F5-018DDA1D1374}" destId="{EFA4B4C0-C47B-4723-888A-6200123D5A57}" srcOrd="0" destOrd="0" presId="urn:microsoft.com/office/officeart/2009/3/layout/StepUpProcess"/>
    <dgm:cxn modelId="{56C9A70F-C71E-4CF8-BB52-C02D05AB81CF}" type="presParOf" srcId="{4FB1BD0C-B4D9-48BA-B6F5-018DDA1D1374}" destId="{9439D6BF-6706-4485-9CAF-73DC0F3BAF75}" srcOrd="1" destOrd="0" presId="urn:microsoft.com/office/officeart/2009/3/layout/StepUpProcess"/>
    <dgm:cxn modelId="{D2C19225-94A9-4309-975C-F4DB90C87D4F}" type="presParOf" srcId="{4FB1BD0C-B4D9-48BA-B6F5-018DDA1D1374}" destId="{062FECC8-2004-4238-8C03-868E5DE35D76}" srcOrd="2" destOrd="0" presId="urn:microsoft.com/office/officeart/2009/3/layout/StepUpProcess"/>
    <dgm:cxn modelId="{2465E245-CFB2-49EA-83A2-643A717A9838}" type="presParOf" srcId="{40C6EBE6-B6AC-45AD-981F-3EA2F258A4CC}" destId="{7AEE6585-B56A-48CE-8173-8F0D1F31A3C6}" srcOrd="1" destOrd="0" presId="urn:microsoft.com/office/officeart/2009/3/layout/StepUpProcess"/>
    <dgm:cxn modelId="{93D918F6-2EE7-4224-B8A3-3E114CE3E431}" type="presParOf" srcId="{7AEE6585-B56A-48CE-8173-8F0D1F31A3C6}" destId="{89EABA48-88F8-48BA-9DB2-3B7A85398A97}" srcOrd="0" destOrd="0" presId="urn:microsoft.com/office/officeart/2009/3/layout/StepUpProcess"/>
    <dgm:cxn modelId="{1EFDEBB1-4260-4059-9AE6-BCCE5B99F229}" type="presParOf" srcId="{40C6EBE6-B6AC-45AD-981F-3EA2F258A4CC}" destId="{584CA43D-9AAD-467A-9865-96EB8AC9F5C0}" srcOrd="2" destOrd="0" presId="urn:microsoft.com/office/officeart/2009/3/layout/StepUpProcess"/>
    <dgm:cxn modelId="{7E361BF3-B2EC-479E-87C7-AB3AD16B3824}" type="presParOf" srcId="{584CA43D-9AAD-467A-9865-96EB8AC9F5C0}" destId="{0FBD9C83-6C7F-430A-A976-C5946102DB96}" srcOrd="0" destOrd="0" presId="urn:microsoft.com/office/officeart/2009/3/layout/StepUpProcess"/>
    <dgm:cxn modelId="{ED39742B-2675-4263-A96F-0D5958D14E07}" type="presParOf" srcId="{584CA43D-9AAD-467A-9865-96EB8AC9F5C0}" destId="{2324B407-8F34-4223-8533-2E9529EF97DE}" srcOrd="1" destOrd="0" presId="urn:microsoft.com/office/officeart/2009/3/layout/StepUpProcess"/>
    <dgm:cxn modelId="{CB02434F-8B93-407E-9A20-3A2F838769D5}" type="presParOf" srcId="{584CA43D-9AAD-467A-9865-96EB8AC9F5C0}" destId="{87FDD1A9-098C-4BA4-83B9-6FD9A18B3835}" srcOrd="2" destOrd="0" presId="urn:microsoft.com/office/officeart/2009/3/layout/StepUpProcess"/>
    <dgm:cxn modelId="{2546186B-8B90-4099-9DA5-8FE46E8E87C2}" type="presParOf" srcId="{40C6EBE6-B6AC-45AD-981F-3EA2F258A4CC}" destId="{4FB054A4-1C9C-43F2-8692-A4E504DA8EF3}" srcOrd="3" destOrd="0" presId="urn:microsoft.com/office/officeart/2009/3/layout/StepUpProcess"/>
    <dgm:cxn modelId="{8EAB3257-9FC1-4AA4-B79C-72C3D77D6E8B}" type="presParOf" srcId="{4FB054A4-1C9C-43F2-8692-A4E504DA8EF3}" destId="{E33C9FF6-5196-48D0-8E3C-A0180D64B8C4}" srcOrd="0" destOrd="0" presId="urn:microsoft.com/office/officeart/2009/3/layout/StepUpProcess"/>
    <dgm:cxn modelId="{2F483C90-9CDB-4F1C-86CD-F5526B5F3971}" type="presParOf" srcId="{40C6EBE6-B6AC-45AD-981F-3EA2F258A4CC}" destId="{9FEC8AE7-063D-4289-81F0-50261A78DA94}" srcOrd="4" destOrd="0" presId="urn:microsoft.com/office/officeart/2009/3/layout/StepUpProcess"/>
    <dgm:cxn modelId="{C3D18171-0CFC-46B5-B6C5-D1BE1FE5BE3F}" type="presParOf" srcId="{9FEC8AE7-063D-4289-81F0-50261A78DA94}" destId="{16EB980F-6EFC-45EB-A450-F7B8C3522B45}" srcOrd="0" destOrd="0" presId="urn:microsoft.com/office/officeart/2009/3/layout/StepUpProcess"/>
    <dgm:cxn modelId="{30DD2E5F-56A6-400D-B701-6EBB7D77768E}" type="presParOf" srcId="{9FEC8AE7-063D-4289-81F0-50261A78DA94}" destId="{360E45F2-6C4E-4019-953D-47301BE0E8BD}" srcOrd="1" destOrd="0" presId="urn:microsoft.com/office/officeart/2009/3/layout/StepUpProcess"/>
    <dgm:cxn modelId="{ECA51FE4-47AE-4773-9C82-B55A2B6ACE41}" type="presParOf" srcId="{9FEC8AE7-063D-4289-81F0-50261A78DA94}" destId="{204BF34D-CE73-4F66-885D-7E400A18D01D}" srcOrd="2" destOrd="0" presId="urn:microsoft.com/office/officeart/2009/3/layout/StepUpProcess"/>
    <dgm:cxn modelId="{F0C6BA3C-52E3-46B8-AA50-839D34AD7F2B}" type="presParOf" srcId="{40C6EBE6-B6AC-45AD-981F-3EA2F258A4CC}" destId="{7254F599-F38C-4BEF-BBB8-3D73132E91D1}" srcOrd="5" destOrd="0" presId="urn:microsoft.com/office/officeart/2009/3/layout/StepUpProcess"/>
    <dgm:cxn modelId="{B70ACFC1-B267-44ED-9DF0-1B6AA21A2101}" type="presParOf" srcId="{7254F599-F38C-4BEF-BBB8-3D73132E91D1}" destId="{A91DFAB6-55F7-470C-8778-EE8043887C15}" srcOrd="0" destOrd="0" presId="urn:microsoft.com/office/officeart/2009/3/layout/StepUpProcess"/>
    <dgm:cxn modelId="{8ED92DA0-3199-4BBC-9CC7-CE1A8E4068E6}" type="presParOf" srcId="{40C6EBE6-B6AC-45AD-981F-3EA2F258A4CC}" destId="{3AF9B8FF-C4C8-4926-BA1E-A360E1235552}" srcOrd="6" destOrd="0" presId="urn:microsoft.com/office/officeart/2009/3/layout/StepUpProcess"/>
    <dgm:cxn modelId="{F92D7F5E-2197-45DE-9EC9-AC158BB773AA}" type="presParOf" srcId="{3AF9B8FF-C4C8-4926-BA1E-A360E1235552}" destId="{89D0450C-0944-412D-B5AE-1EECCE3F6CC3}" srcOrd="0" destOrd="0" presId="urn:microsoft.com/office/officeart/2009/3/layout/StepUpProcess"/>
    <dgm:cxn modelId="{ACE0CBDC-D00B-47C2-BAF7-D4B18C521211}" type="presParOf" srcId="{3AF9B8FF-C4C8-4926-BA1E-A360E1235552}" destId="{373C302D-05BD-4299-92A1-E9E704231004}" srcOrd="1" destOrd="0" presId="urn:microsoft.com/office/officeart/2009/3/layout/StepUpProcess"/>
    <dgm:cxn modelId="{55FA97E2-633C-45F7-9954-6B08E01B3DAE}" type="presParOf" srcId="{3AF9B8FF-C4C8-4926-BA1E-A360E1235552}" destId="{2883FD31-2C93-4770-90E0-B6624488DC9F}" srcOrd="2" destOrd="0" presId="urn:microsoft.com/office/officeart/2009/3/layout/StepUpProcess"/>
    <dgm:cxn modelId="{AFEA9158-0850-409C-9E49-BC551CD86CCA}" type="presParOf" srcId="{40C6EBE6-B6AC-45AD-981F-3EA2F258A4CC}" destId="{10CDC0FB-E8B8-48A9-B28E-C373D8802951}" srcOrd="7" destOrd="0" presId="urn:microsoft.com/office/officeart/2009/3/layout/StepUpProcess"/>
    <dgm:cxn modelId="{0CFA04CF-1C0D-4E64-8C79-38B3CFE300AB}" type="presParOf" srcId="{10CDC0FB-E8B8-48A9-B28E-C373D8802951}" destId="{A7C94CBC-932D-45F3-B374-69DE33E082F7}" srcOrd="0" destOrd="0" presId="urn:microsoft.com/office/officeart/2009/3/layout/StepUpProcess"/>
    <dgm:cxn modelId="{773880BF-5CD6-455B-B94E-EE46B4B0D01C}" type="presParOf" srcId="{40C6EBE6-B6AC-45AD-981F-3EA2F258A4CC}" destId="{367197F6-4724-462C-8DBC-9B7DCDB9FAA0}" srcOrd="8" destOrd="0" presId="urn:microsoft.com/office/officeart/2009/3/layout/StepUpProcess"/>
    <dgm:cxn modelId="{8AF51E6B-C702-4C76-B924-8D64D2A2B135}" type="presParOf" srcId="{367197F6-4724-462C-8DBC-9B7DCDB9FAA0}" destId="{39C71F23-45A7-4E76-B3B0-7640D25B2E83}" srcOrd="0" destOrd="0" presId="urn:microsoft.com/office/officeart/2009/3/layout/StepUpProcess"/>
    <dgm:cxn modelId="{93579436-616C-4D02-AB18-C8F846788A0C}" type="presParOf" srcId="{367197F6-4724-462C-8DBC-9B7DCDB9FAA0}" destId="{D7C05E73-7B8F-481F-8E1C-7294CEBC5427}" srcOrd="1" destOrd="0" presId="urn:microsoft.com/office/officeart/2009/3/layout/StepUpProcess"/>
    <dgm:cxn modelId="{4509D99B-C5CC-470A-B375-EE58BC61F221}" type="presParOf" srcId="{367197F6-4724-462C-8DBC-9B7DCDB9FAA0}" destId="{D086253F-8FA7-4C08-B42B-BE9D95A314CC}" srcOrd="2" destOrd="0" presId="urn:microsoft.com/office/officeart/2009/3/layout/StepUpProcess"/>
    <dgm:cxn modelId="{59B19964-F562-48F2-BA89-37EA8C5D2FE1}" type="presParOf" srcId="{40C6EBE6-B6AC-45AD-981F-3EA2F258A4CC}" destId="{D291ADFB-FEA9-41F4-A32A-302F9BE4F02E}" srcOrd="9" destOrd="0" presId="urn:microsoft.com/office/officeart/2009/3/layout/StepUpProcess"/>
    <dgm:cxn modelId="{59E05144-D587-4346-8393-EDC8FD942729}" type="presParOf" srcId="{D291ADFB-FEA9-41F4-A32A-302F9BE4F02E}" destId="{92A70DA3-0499-4661-8CBE-826998686078}" srcOrd="0" destOrd="0" presId="urn:microsoft.com/office/officeart/2009/3/layout/StepUpProcess"/>
    <dgm:cxn modelId="{A23031D9-BC5E-4289-81C2-DD82A222664D}" type="presParOf" srcId="{40C6EBE6-B6AC-45AD-981F-3EA2F258A4CC}" destId="{E7FE7294-66C6-4199-AF70-2C8E9E9CAEF1}" srcOrd="10" destOrd="0" presId="urn:microsoft.com/office/officeart/2009/3/layout/StepUpProcess"/>
    <dgm:cxn modelId="{7859B141-F5CD-498D-A41A-FB4617F565B7}" type="presParOf" srcId="{E7FE7294-66C6-4199-AF70-2C8E9E9CAEF1}" destId="{B56D15D6-BC0A-42C2-BA76-90F6996592AB}" srcOrd="0" destOrd="0" presId="urn:microsoft.com/office/officeart/2009/3/layout/StepUpProcess"/>
    <dgm:cxn modelId="{52562EC0-2AA6-4CD7-9A46-5F68189C8EDA}" type="presParOf" srcId="{E7FE7294-66C6-4199-AF70-2C8E9E9CAEF1}" destId="{3EC26D75-AC41-4A86-A3BC-FFDBED07A480}"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3F26B-FDBE-4CED-8A0A-B3C140DEE6C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29D75AF9-485F-4A8B-9360-2E3A4E83C8D7}">
      <dgm:prSet phldrT="[Text]" custT="1"/>
      <dgm:spPr/>
      <dgm:t>
        <a:bodyPr/>
        <a:lstStyle/>
        <a:p>
          <a:r>
            <a:rPr lang="en-US" sz="2800">
              <a:latin typeface="Arial" panose="020B0604020202020204" pitchFamily="34" charset="0"/>
              <a:cs typeface="Arial" panose="020B0604020202020204" pitchFamily="34" charset="0"/>
            </a:rPr>
            <a:t>Tạo tập tin chỉ mục cho reference genome (index)</a:t>
          </a:r>
        </a:p>
      </dgm:t>
    </dgm:pt>
    <dgm:pt modelId="{53722A92-815E-4CE5-B939-7AA70714B309}" type="parTrans" cxnId="{4DF201C4-C65D-4176-A1A8-FEBE79490A39}">
      <dgm:prSet/>
      <dgm:spPr/>
      <dgm:t>
        <a:bodyPr/>
        <a:lstStyle/>
        <a:p>
          <a:endParaRPr lang="en-US" sz="2800">
            <a:latin typeface="Arial" panose="020B0604020202020204" pitchFamily="34" charset="0"/>
            <a:cs typeface="Arial" panose="020B0604020202020204" pitchFamily="34" charset="0"/>
          </a:endParaRPr>
        </a:p>
      </dgm:t>
    </dgm:pt>
    <dgm:pt modelId="{88F59B39-4397-42DF-802B-9699E10FE6AD}" type="sibTrans" cxnId="{4DF201C4-C65D-4176-A1A8-FEBE79490A39}">
      <dgm:prSet custT="1"/>
      <dgm:spPr/>
      <dgm:t>
        <a:bodyPr/>
        <a:lstStyle/>
        <a:p>
          <a:endParaRPr lang="en-US" sz="2800">
            <a:latin typeface="Arial" panose="020B0604020202020204" pitchFamily="34" charset="0"/>
            <a:cs typeface="Arial" panose="020B0604020202020204" pitchFamily="34" charset="0"/>
          </a:endParaRPr>
        </a:p>
      </dgm:t>
    </dgm:pt>
    <dgm:pt modelId="{8D1C3CB7-A9A6-4F49-9A37-7F5EC1676F04}">
      <dgm:prSet phldrT="[Text]" custT="1"/>
      <dgm:spPr/>
      <dgm:t>
        <a:bodyPr/>
        <a:lstStyle/>
        <a:p>
          <a:r>
            <a:rPr lang="en-US" sz="2800">
              <a:latin typeface="Arial" panose="020B0604020202020204" pitchFamily="34" charset="0"/>
              <a:cs typeface="Arial" panose="020B0604020202020204" pitchFamily="34" charset="0"/>
            </a:rPr>
            <a:t>Sử dụng tập tin index để dóng hàng các trình tự (.sam)</a:t>
          </a:r>
        </a:p>
      </dgm:t>
    </dgm:pt>
    <dgm:pt modelId="{D7E83CC8-5549-4FE9-852F-A956BA830C3D}" type="parTrans" cxnId="{D0DF4874-74FB-408E-8C9D-FCE26678AA28}">
      <dgm:prSet/>
      <dgm:spPr/>
      <dgm:t>
        <a:bodyPr/>
        <a:lstStyle/>
        <a:p>
          <a:endParaRPr lang="en-US" sz="2800">
            <a:latin typeface="Arial" panose="020B0604020202020204" pitchFamily="34" charset="0"/>
            <a:cs typeface="Arial" panose="020B0604020202020204" pitchFamily="34" charset="0"/>
          </a:endParaRPr>
        </a:p>
      </dgm:t>
    </dgm:pt>
    <dgm:pt modelId="{134E6D55-329E-4D80-A755-19ED370EE79D}" type="sibTrans" cxnId="{D0DF4874-74FB-408E-8C9D-FCE26678AA28}">
      <dgm:prSet custT="1"/>
      <dgm:spPr/>
      <dgm:t>
        <a:bodyPr/>
        <a:lstStyle/>
        <a:p>
          <a:endParaRPr lang="en-US" sz="2800">
            <a:latin typeface="Arial" panose="020B0604020202020204" pitchFamily="34" charset="0"/>
            <a:cs typeface="Arial" panose="020B0604020202020204" pitchFamily="34" charset="0"/>
          </a:endParaRPr>
        </a:p>
      </dgm:t>
    </dgm:pt>
    <dgm:pt modelId="{446EB38F-6CF8-4679-A93B-B3A61E2B092E}">
      <dgm:prSet phldrT="[Text]" custT="1"/>
      <dgm:spPr/>
      <dgm:t>
        <a:bodyPr/>
        <a:lstStyle/>
        <a:p>
          <a:r>
            <a:rPr lang="en-US" sz="2800">
              <a:latin typeface="Arial" panose="020B0604020202020204" pitchFamily="34" charset="0"/>
              <a:cs typeface="Arial" panose="020B0604020202020204" pitchFamily="34" charset="0"/>
            </a:rPr>
            <a:t>Loại bỏ các đoạn đọc lặp lại PCR và sắp xếp lại thứ tự theo tên của các contig</a:t>
          </a:r>
        </a:p>
      </dgm:t>
    </dgm:pt>
    <dgm:pt modelId="{59D4A5BE-174B-49E1-AACB-43C72029DE76}" type="parTrans" cxnId="{AAFBBAC1-A5D1-44CF-B821-75181B10FED8}">
      <dgm:prSet/>
      <dgm:spPr/>
      <dgm:t>
        <a:bodyPr/>
        <a:lstStyle/>
        <a:p>
          <a:endParaRPr lang="en-US" sz="2800">
            <a:latin typeface="Arial" panose="020B0604020202020204" pitchFamily="34" charset="0"/>
            <a:cs typeface="Arial" panose="020B0604020202020204" pitchFamily="34" charset="0"/>
          </a:endParaRPr>
        </a:p>
      </dgm:t>
    </dgm:pt>
    <dgm:pt modelId="{C16CC1D8-A001-4824-8BBA-FC8A6F1BAE12}" type="sibTrans" cxnId="{AAFBBAC1-A5D1-44CF-B821-75181B10FED8}">
      <dgm:prSet custT="1"/>
      <dgm:spPr/>
      <dgm:t>
        <a:bodyPr/>
        <a:lstStyle/>
        <a:p>
          <a:endParaRPr lang="en-US" sz="2800">
            <a:latin typeface="Arial" panose="020B0604020202020204" pitchFamily="34" charset="0"/>
            <a:cs typeface="Arial" panose="020B0604020202020204" pitchFamily="34" charset="0"/>
          </a:endParaRPr>
        </a:p>
      </dgm:t>
    </dgm:pt>
    <dgm:pt modelId="{FD52B60B-638D-4919-80DD-8FEDFF4ABCF8}">
      <dgm:prSet phldrT="[Text]" custT="1"/>
      <dgm:spPr/>
      <dgm:t>
        <a:bodyPr/>
        <a:lstStyle/>
        <a:p>
          <a:r>
            <a:rPr lang="en-US" sz="2800">
              <a:latin typeface="Arial" panose="020B0604020202020204" pitchFamily="34" charset="0"/>
              <a:cs typeface="Arial" panose="020B0604020202020204" pitchFamily="34" charset="0"/>
            </a:rPr>
            <a:t>Tạo ra file index cho các file .BAM (i.bam)</a:t>
          </a:r>
        </a:p>
      </dgm:t>
    </dgm:pt>
    <dgm:pt modelId="{060BCEBA-3070-4EAB-9ECD-3EC529DFC07A}" type="parTrans" cxnId="{7330611E-BA22-4A26-87C9-9CB900787C98}">
      <dgm:prSet/>
      <dgm:spPr/>
      <dgm:t>
        <a:bodyPr/>
        <a:lstStyle/>
        <a:p>
          <a:endParaRPr lang="en-US" sz="2800">
            <a:latin typeface="Arial" panose="020B0604020202020204" pitchFamily="34" charset="0"/>
            <a:cs typeface="Arial" panose="020B0604020202020204" pitchFamily="34" charset="0"/>
          </a:endParaRPr>
        </a:p>
      </dgm:t>
    </dgm:pt>
    <dgm:pt modelId="{1AA0FCCF-9AD8-4B20-BB4C-12E0A9E8626E}" type="sibTrans" cxnId="{7330611E-BA22-4A26-87C9-9CB900787C98}">
      <dgm:prSet/>
      <dgm:spPr/>
      <dgm:t>
        <a:bodyPr/>
        <a:lstStyle/>
        <a:p>
          <a:endParaRPr lang="en-US" sz="2800">
            <a:latin typeface="Arial" panose="020B0604020202020204" pitchFamily="34" charset="0"/>
            <a:cs typeface="Arial" panose="020B0604020202020204" pitchFamily="34" charset="0"/>
          </a:endParaRPr>
        </a:p>
      </dgm:t>
    </dgm:pt>
    <dgm:pt modelId="{88A08E70-FFC3-4A91-9656-B7BD99617B11}">
      <dgm:prSet phldrT="[Text]" custT="1"/>
      <dgm:spPr/>
      <dgm:t>
        <a:bodyPr/>
        <a:lstStyle/>
        <a:p>
          <a:r>
            <a:rPr lang="en-US" sz="2800">
              <a:latin typeface="Arial" panose="020B0604020202020204" pitchFamily="34" charset="0"/>
              <a:cs typeface="Arial" panose="020B0604020202020204" pitchFamily="34" charset="0"/>
            </a:rPr>
            <a:t>Chuyển đổi tập tin định dạng SAM thành tập tin có định dạng .BAM </a:t>
          </a:r>
        </a:p>
      </dgm:t>
    </dgm:pt>
    <dgm:pt modelId="{AEF4C3FD-FB0B-464B-82A6-DAEA59C58DA6}" type="parTrans" cxnId="{AE7195D6-832C-4F95-B940-9462B7D00225}">
      <dgm:prSet/>
      <dgm:spPr/>
      <dgm:t>
        <a:bodyPr/>
        <a:lstStyle/>
        <a:p>
          <a:endParaRPr lang="en-US" sz="2800">
            <a:latin typeface="Arial" panose="020B0604020202020204" pitchFamily="34" charset="0"/>
            <a:cs typeface="Arial" panose="020B0604020202020204" pitchFamily="34" charset="0"/>
          </a:endParaRPr>
        </a:p>
      </dgm:t>
    </dgm:pt>
    <dgm:pt modelId="{55B125F1-968C-409D-93CF-514326C74BFD}" type="sibTrans" cxnId="{AE7195D6-832C-4F95-B940-9462B7D00225}">
      <dgm:prSet custT="1"/>
      <dgm:spPr/>
      <dgm:t>
        <a:bodyPr/>
        <a:lstStyle/>
        <a:p>
          <a:endParaRPr lang="en-US" sz="2800">
            <a:latin typeface="Arial" panose="020B0604020202020204" pitchFamily="34" charset="0"/>
            <a:cs typeface="Arial" panose="020B0604020202020204" pitchFamily="34" charset="0"/>
          </a:endParaRPr>
        </a:p>
      </dgm:t>
    </dgm:pt>
    <dgm:pt modelId="{3D0CF89D-DB2D-4775-9D9A-5547FE4E5C92}" type="pres">
      <dgm:prSet presAssocID="{12F3F26B-FDBE-4CED-8A0A-B3C140DEE6C1}" presName="outerComposite" presStyleCnt="0">
        <dgm:presLayoutVars>
          <dgm:chMax val="5"/>
          <dgm:dir val="rev"/>
          <dgm:resizeHandles val="exact"/>
        </dgm:presLayoutVars>
      </dgm:prSet>
      <dgm:spPr/>
    </dgm:pt>
    <dgm:pt modelId="{42F118CD-F20D-4A43-BE40-CF148247DD9E}" type="pres">
      <dgm:prSet presAssocID="{12F3F26B-FDBE-4CED-8A0A-B3C140DEE6C1}" presName="dummyMaxCanvas" presStyleCnt="0">
        <dgm:presLayoutVars/>
      </dgm:prSet>
      <dgm:spPr/>
    </dgm:pt>
    <dgm:pt modelId="{EA74CFE2-F2D5-4860-800D-ACCA39F6143D}" type="pres">
      <dgm:prSet presAssocID="{12F3F26B-FDBE-4CED-8A0A-B3C140DEE6C1}" presName="FiveNodes_1" presStyleLbl="node1" presStyleIdx="0" presStyleCnt="5" custLinFactNeighborX="-29885">
        <dgm:presLayoutVars>
          <dgm:bulletEnabled val="1"/>
        </dgm:presLayoutVars>
      </dgm:prSet>
      <dgm:spPr/>
    </dgm:pt>
    <dgm:pt modelId="{3B2E0C48-DE9E-4EF1-B09C-AF80955C0290}" type="pres">
      <dgm:prSet presAssocID="{12F3F26B-FDBE-4CED-8A0A-B3C140DEE6C1}" presName="FiveNodes_2" presStyleLbl="node1" presStyleIdx="1" presStyleCnt="5" custLinFactNeighborX="-22418">
        <dgm:presLayoutVars>
          <dgm:bulletEnabled val="1"/>
        </dgm:presLayoutVars>
      </dgm:prSet>
      <dgm:spPr/>
    </dgm:pt>
    <dgm:pt modelId="{F4DACD09-AE76-442B-B60A-52BCC5D9E2A1}" type="pres">
      <dgm:prSet presAssocID="{12F3F26B-FDBE-4CED-8A0A-B3C140DEE6C1}" presName="FiveNodes_3" presStyleLbl="node1" presStyleIdx="2" presStyleCnt="5" custLinFactNeighborX="-14950" custLinFactNeighborY="644">
        <dgm:presLayoutVars>
          <dgm:bulletEnabled val="1"/>
        </dgm:presLayoutVars>
      </dgm:prSet>
      <dgm:spPr/>
    </dgm:pt>
    <dgm:pt modelId="{80AD9C83-EAE1-4702-9EB2-F4CF3C3F61C9}" type="pres">
      <dgm:prSet presAssocID="{12F3F26B-FDBE-4CED-8A0A-B3C140DEE6C1}" presName="FiveNodes_4" presStyleLbl="node1" presStyleIdx="3" presStyleCnt="5" custLinFactNeighborX="-8693" custLinFactNeighborY="2558">
        <dgm:presLayoutVars>
          <dgm:bulletEnabled val="1"/>
        </dgm:presLayoutVars>
      </dgm:prSet>
      <dgm:spPr/>
    </dgm:pt>
    <dgm:pt modelId="{06DF068B-D910-4330-93D8-17140447329D}" type="pres">
      <dgm:prSet presAssocID="{12F3F26B-FDBE-4CED-8A0A-B3C140DEE6C1}" presName="FiveNodes_5" presStyleLbl="node1" presStyleIdx="4" presStyleCnt="5">
        <dgm:presLayoutVars>
          <dgm:bulletEnabled val="1"/>
        </dgm:presLayoutVars>
      </dgm:prSet>
      <dgm:spPr/>
    </dgm:pt>
    <dgm:pt modelId="{AA881BB2-9811-4DAC-86AA-A4C974219338}" type="pres">
      <dgm:prSet presAssocID="{12F3F26B-FDBE-4CED-8A0A-B3C140DEE6C1}" presName="FiveConn_1-2" presStyleLbl="fgAccFollowNode1" presStyleIdx="0" presStyleCnt="4" custLinFactX="-100000" custLinFactNeighborX="-150444" custLinFactNeighborY="9965">
        <dgm:presLayoutVars>
          <dgm:bulletEnabled val="1"/>
        </dgm:presLayoutVars>
      </dgm:prSet>
      <dgm:spPr/>
    </dgm:pt>
    <dgm:pt modelId="{1DFE9CE0-6DD5-4533-9F4F-734B13671BF4}" type="pres">
      <dgm:prSet presAssocID="{12F3F26B-FDBE-4CED-8A0A-B3C140DEE6C1}" presName="FiveConn_2-3" presStyleLbl="fgAccFollowNode1" presStyleIdx="1" presStyleCnt="4" custLinFactX="-75131" custLinFactNeighborX="-100000" custLinFactNeighborY="12909">
        <dgm:presLayoutVars>
          <dgm:bulletEnabled val="1"/>
        </dgm:presLayoutVars>
      </dgm:prSet>
      <dgm:spPr/>
    </dgm:pt>
    <dgm:pt modelId="{342F161F-77F0-44F5-BFE1-E3F9F6512AF0}" type="pres">
      <dgm:prSet presAssocID="{12F3F26B-FDBE-4CED-8A0A-B3C140DEE6C1}" presName="FiveConn_3-4" presStyleLbl="fgAccFollowNode1" presStyleIdx="2" presStyleCnt="4" custLinFactNeighborX="-91360" custLinFactNeighborY="1451">
        <dgm:presLayoutVars>
          <dgm:bulletEnabled val="1"/>
        </dgm:presLayoutVars>
      </dgm:prSet>
      <dgm:spPr/>
    </dgm:pt>
    <dgm:pt modelId="{DA954053-3965-420A-8F3B-BBB2EB062A0C}" type="pres">
      <dgm:prSet presAssocID="{12F3F26B-FDBE-4CED-8A0A-B3C140DEE6C1}" presName="FiveConn_4-5" presStyleLbl="fgAccFollowNode1" presStyleIdx="3" presStyleCnt="4">
        <dgm:presLayoutVars>
          <dgm:bulletEnabled val="1"/>
        </dgm:presLayoutVars>
      </dgm:prSet>
      <dgm:spPr/>
    </dgm:pt>
    <dgm:pt modelId="{2D468BC7-07B0-4B3F-ACBD-D7A43F3DA68B}" type="pres">
      <dgm:prSet presAssocID="{12F3F26B-FDBE-4CED-8A0A-B3C140DEE6C1}" presName="FiveNodes_1_text" presStyleLbl="node1" presStyleIdx="4" presStyleCnt="5">
        <dgm:presLayoutVars>
          <dgm:bulletEnabled val="1"/>
        </dgm:presLayoutVars>
      </dgm:prSet>
      <dgm:spPr/>
    </dgm:pt>
    <dgm:pt modelId="{2994107E-E554-4000-AB04-3454D48E5D32}" type="pres">
      <dgm:prSet presAssocID="{12F3F26B-FDBE-4CED-8A0A-B3C140DEE6C1}" presName="FiveNodes_2_text" presStyleLbl="node1" presStyleIdx="4" presStyleCnt="5">
        <dgm:presLayoutVars>
          <dgm:bulletEnabled val="1"/>
        </dgm:presLayoutVars>
      </dgm:prSet>
      <dgm:spPr/>
    </dgm:pt>
    <dgm:pt modelId="{F52DC1AA-2EA4-4D86-8A0E-8D86F7ED5B63}" type="pres">
      <dgm:prSet presAssocID="{12F3F26B-FDBE-4CED-8A0A-B3C140DEE6C1}" presName="FiveNodes_3_text" presStyleLbl="node1" presStyleIdx="4" presStyleCnt="5">
        <dgm:presLayoutVars>
          <dgm:bulletEnabled val="1"/>
        </dgm:presLayoutVars>
      </dgm:prSet>
      <dgm:spPr/>
    </dgm:pt>
    <dgm:pt modelId="{65A8F2A9-9940-448E-8A78-1622AAC8B5B2}" type="pres">
      <dgm:prSet presAssocID="{12F3F26B-FDBE-4CED-8A0A-B3C140DEE6C1}" presName="FiveNodes_4_text" presStyleLbl="node1" presStyleIdx="4" presStyleCnt="5">
        <dgm:presLayoutVars>
          <dgm:bulletEnabled val="1"/>
        </dgm:presLayoutVars>
      </dgm:prSet>
      <dgm:spPr/>
    </dgm:pt>
    <dgm:pt modelId="{487966A4-2422-462C-BC42-D4DA42FAD17C}" type="pres">
      <dgm:prSet presAssocID="{12F3F26B-FDBE-4CED-8A0A-B3C140DEE6C1}" presName="FiveNodes_5_text" presStyleLbl="node1" presStyleIdx="4" presStyleCnt="5">
        <dgm:presLayoutVars>
          <dgm:bulletEnabled val="1"/>
        </dgm:presLayoutVars>
      </dgm:prSet>
      <dgm:spPr/>
    </dgm:pt>
  </dgm:ptLst>
  <dgm:cxnLst>
    <dgm:cxn modelId="{69912816-77F3-43E6-9E2C-AD6887F64AFD}" type="presOf" srcId="{29D75AF9-485F-4A8B-9360-2E3A4E83C8D7}" destId="{2D468BC7-07B0-4B3F-ACBD-D7A43F3DA68B}" srcOrd="1" destOrd="0" presId="urn:microsoft.com/office/officeart/2005/8/layout/vProcess5"/>
    <dgm:cxn modelId="{7330611E-BA22-4A26-87C9-9CB900787C98}" srcId="{12F3F26B-FDBE-4CED-8A0A-B3C140DEE6C1}" destId="{FD52B60B-638D-4919-80DD-8FEDFF4ABCF8}" srcOrd="4" destOrd="0" parTransId="{060BCEBA-3070-4EAB-9ECD-3EC529DFC07A}" sibTransId="{1AA0FCCF-9AD8-4B20-BB4C-12E0A9E8626E}"/>
    <dgm:cxn modelId="{8DCB9822-F302-4CE7-879B-89965BB8135F}" type="presOf" srcId="{29D75AF9-485F-4A8B-9360-2E3A4E83C8D7}" destId="{EA74CFE2-F2D5-4860-800D-ACCA39F6143D}" srcOrd="0" destOrd="0" presId="urn:microsoft.com/office/officeart/2005/8/layout/vProcess5"/>
    <dgm:cxn modelId="{D5097F3C-FE3A-4696-8F66-3A5ACDEC276E}" type="presOf" srcId="{88A08E70-FFC3-4A91-9656-B7BD99617B11}" destId="{F4DACD09-AE76-442B-B60A-52BCC5D9E2A1}" srcOrd="0" destOrd="0" presId="urn:microsoft.com/office/officeart/2005/8/layout/vProcess5"/>
    <dgm:cxn modelId="{120E8F62-E7D3-40D5-8FED-628D7ED2FE3C}" type="presOf" srcId="{12F3F26B-FDBE-4CED-8A0A-B3C140DEE6C1}" destId="{3D0CF89D-DB2D-4775-9D9A-5547FE4E5C92}" srcOrd="0" destOrd="0" presId="urn:microsoft.com/office/officeart/2005/8/layout/vProcess5"/>
    <dgm:cxn modelId="{4E922974-86C5-48C9-AEE9-D9FA985F7345}" type="presOf" srcId="{8D1C3CB7-A9A6-4F49-9A37-7F5EC1676F04}" destId="{2994107E-E554-4000-AB04-3454D48E5D32}" srcOrd="1" destOrd="0" presId="urn:microsoft.com/office/officeart/2005/8/layout/vProcess5"/>
    <dgm:cxn modelId="{D0DF4874-74FB-408E-8C9D-FCE26678AA28}" srcId="{12F3F26B-FDBE-4CED-8A0A-B3C140DEE6C1}" destId="{8D1C3CB7-A9A6-4F49-9A37-7F5EC1676F04}" srcOrd="1" destOrd="0" parTransId="{D7E83CC8-5549-4FE9-852F-A956BA830C3D}" sibTransId="{134E6D55-329E-4D80-A755-19ED370EE79D}"/>
    <dgm:cxn modelId="{02B7EB55-32D2-4D15-8AFF-EEF36B222E80}" type="presOf" srcId="{FD52B60B-638D-4919-80DD-8FEDFF4ABCF8}" destId="{06DF068B-D910-4330-93D8-17140447329D}" srcOrd="0" destOrd="0" presId="urn:microsoft.com/office/officeart/2005/8/layout/vProcess5"/>
    <dgm:cxn modelId="{D2A5DD83-114A-4BC1-B182-9CFC3206D4EB}" type="presOf" srcId="{8D1C3CB7-A9A6-4F49-9A37-7F5EC1676F04}" destId="{3B2E0C48-DE9E-4EF1-B09C-AF80955C0290}" srcOrd="0" destOrd="0" presId="urn:microsoft.com/office/officeart/2005/8/layout/vProcess5"/>
    <dgm:cxn modelId="{8FE02FAB-980A-4873-9542-068A69421293}" type="presOf" srcId="{134E6D55-329E-4D80-A755-19ED370EE79D}" destId="{1DFE9CE0-6DD5-4533-9F4F-734B13671BF4}" srcOrd="0" destOrd="0" presId="urn:microsoft.com/office/officeart/2005/8/layout/vProcess5"/>
    <dgm:cxn modelId="{AAFBBAC1-A5D1-44CF-B821-75181B10FED8}" srcId="{12F3F26B-FDBE-4CED-8A0A-B3C140DEE6C1}" destId="{446EB38F-6CF8-4679-A93B-B3A61E2B092E}" srcOrd="3" destOrd="0" parTransId="{59D4A5BE-174B-49E1-AACB-43C72029DE76}" sibTransId="{C16CC1D8-A001-4824-8BBA-FC8A6F1BAE12}"/>
    <dgm:cxn modelId="{4DF201C4-C65D-4176-A1A8-FEBE79490A39}" srcId="{12F3F26B-FDBE-4CED-8A0A-B3C140DEE6C1}" destId="{29D75AF9-485F-4A8B-9360-2E3A4E83C8D7}" srcOrd="0" destOrd="0" parTransId="{53722A92-815E-4CE5-B939-7AA70714B309}" sibTransId="{88F59B39-4397-42DF-802B-9699E10FE6AD}"/>
    <dgm:cxn modelId="{120ED4D2-61B2-4F2F-965D-E6349D0720B7}" type="presOf" srcId="{446EB38F-6CF8-4679-A93B-B3A61E2B092E}" destId="{65A8F2A9-9940-448E-8A78-1622AAC8B5B2}" srcOrd="1" destOrd="0" presId="urn:microsoft.com/office/officeart/2005/8/layout/vProcess5"/>
    <dgm:cxn modelId="{AE7195D6-832C-4F95-B940-9462B7D00225}" srcId="{12F3F26B-FDBE-4CED-8A0A-B3C140DEE6C1}" destId="{88A08E70-FFC3-4A91-9656-B7BD99617B11}" srcOrd="2" destOrd="0" parTransId="{AEF4C3FD-FB0B-464B-82A6-DAEA59C58DA6}" sibTransId="{55B125F1-968C-409D-93CF-514326C74BFD}"/>
    <dgm:cxn modelId="{9AC17FE7-625A-44BD-9658-B1930E6A42BA}" type="presOf" srcId="{55B125F1-968C-409D-93CF-514326C74BFD}" destId="{342F161F-77F0-44F5-BFE1-E3F9F6512AF0}" srcOrd="0" destOrd="0" presId="urn:microsoft.com/office/officeart/2005/8/layout/vProcess5"/>
    <dgm:cxn modelId="{2CA72DEB-1987-4CAB-8B59-EDA91D11FA96}" type="presOf" srcId="{88F59B39-4397-42DF-802B-9699E10FE6AD}" destId="{AA881BB2-9811-4DAC-86AA-A4C974219338}" srcOrd="0" destOrd="0" presId="urn:microsoft.com/office/officeart/2005/8/layout/vProcess5"/>
    <dgm:cxn modelId="{A77CC6F2-6278-4101-AC6E-AEAFC29851DB}" type="presOf" srcId="{446EB38F-6CF8-4679-A93B-B3A61E2B092E}" destId="{80AD9C83-EAE1-4702-9EB2-F4CF3C3F61C9}" srcOrd="0" destOrd="0" presId="urn:microsoft.com/office/officeart/2005/8/layout/vProcess5"/>
    <dgm:cxn modelId="{E23CA9F7-4E4D-4C17-B680-61904337D9B3}" type="presOf" srcId="{88A08E70-FFC3-4A91-9656-B7BD99617B11}" destId="{F52DC1AA-2EA4-4D86-8A0E-8D86F7ED5B63}" srcOrd="1" destOrd="0" presId="urn:microsoft.com/office/officeart/2005/8/layout/vProcess5"/>
    <dgm:cxn modelId="{BA4BB4F9-E135-4EAF-BF63-565EC0543F90}" type="presOf" srcId="{C16CC1D8-A001-4824-8BBA-FC8A6F1BAE12}" destId="{DA954053-3965-420A-8F3B-BBB2EB062A0C}" srcOrd="0" destOrd="0" presId="urn:microsoft.com/office/officeart/2005/8/layout/vProcess5"/>
    <dgm:cxn modelId="{7BA5D7FF-1627-4BAE-B75D-9F26853CA2CF}" type="presOf" srcId="{FD52B60B-638D-4919-80DD-8FEDFF4ABCF8}" destId="{487966A4-2422-462C-BC42-D4DA42FAD17C}" srcOrd="1" destOrd="0" presId="urn:microsoft.com/office/officeart/2005/8/layout/vProcess5"/>
    <dgm:cxn modelId="{72D671B2-1AC9-48FC-8FF7-B423D4639532}" type="presParOf" srcId="{3D0CF89D-DB2D-4775-9D9A-5547FE4E5C92}" destId="{42F118CD-F20D-4A43-BE40-CF148247DD9E}" srcOrd="0" destOrd="0" presId="urn:microsoft.com/office/officeart/2005/8/layout/vProcess5"/>
    <dgm:cxn modelId="{AFD325D8-BA0B-4381-9114-00A74828A77B}" type="presParOf" srcId="{3D0CF89D-DB2D-4775-9D9A-5547FE4E5C92}" destId="{EA74CFE2-F2D5-4860-800D-ACCA39F6143D}" srcOrd="1" destOrd="0" presId="urn:microsoft.com/office/officeart/2005/8/layout/vProcess5"/>
    <dgm:cxn modelId="{6EE3F77B-E876-4148-9CEC-6676206FA487}" type="presParOf" srcId="{3D0CF89D-DB2D-4775-9D9A-5547FE4E5C92}" destId="{3B2E0C48-DE9E-4EF1-B09C-AF80955C0290}" srcOrd="2" destOrd="0" presId="urn:microsoft.com/office/officeart/2005/8/layout/vProcess5"/>
    <dgm:cxn modelId="{DC727E01-407E-4A1C-ACF3-1F212228F9D5}" type="presParOf" srcId="{3D0CF89D-DB2D-4775-9D9A-5547FE4E5C92}" destId="{F4DACD09-AE76-442B-B60A-52BCC5D9E2A1}" srcOrd="3" destOrd="0" presId="urn:microsoft.com/office/officeart/2005/8/layout/vProcess5"/>
    <dgm:cxn modelId="{32E4B2D0-2B59-4723-84FB-086CF173F7C2}" type="presParOf" srcId="{3D0CF89D-DB2D-4775-9D9A-5547FE4E5C92}" destId="{80AD9C83-EAE1-4702-9EB2-F4CF3C3F61C9}" srcOrd="4" destOrd="0" presId="urn:microsoft.com/office/officeart/2005/8/layout/vProcess5"/>
    <dgm:cxn modelId="{664ED8F6-E1B6-45CC-8D3B-C482D4083A62}" type="presParOf" srcId="{3D0CF89D-DB2D-4775-9D9A-5547FE4E5C92}" destId="{06DF068B-D910-4330-93D8-17140447329D}" srcOrd="5" destOrd="0" presId="urn:microsoft.com/office/officeart/2005/8/layout/vProcess5"/>
    <dgm:cxn modelId="{A7534D33-E8ED-4B09-BCE0-79D1873C0024}" type="presParOf" srcId="{3D0CF89D-DB2D-4775-9D9A-5547FE4E5C92}" destId="{AA881BB2-9811-4DAC-86AA-A4C974219338}" srcOrd="6" destOrd="0" presId="urn:microsoft.com/office/officeart/2005/8/layout/vProcess5"/>
    <dgm:cxn modelId="{90D53244-1805-4085-86E1-D6ED8F111104}" type="presParOf" srcId="{3D0CF89D-DB2D-4775-9D9A-5547FE4E5C92}" destId="{1DFE9CE0-6DD5-4533-9F4F-734B13671BF4}" srcOrd="7" destOrd="0" presId="urn:microsoft.com/office/officeart/2005/8/layout/vProcess5"/>
    <dgm:cxn modelId="{E110DFF9-4265-47DA-B4E3-7830B4A0B37E}" type="presParOf" srcId="{3D0CF89D-DB2D-4775-9D9A-5547FE4E5C92}" destId="{342F161F-77F0-44F5-BFE1-E3F9F6512AF0}" srcOrd="8" destOrd="0" presId="urn:microsoft.com/office/officeart/2005/8/layout/vProcess5"/>
    <dgm:cxn modelId="{E42B0599-1EB2-42DA-9A5B-B39C5A09CB56}" type="presParOf" srcId="{3D0CF89D-DB2D-4775-9D9A-5547FE4E5C92}" destId="{DA954053-3965-420A-8F3B-BBB2EB062A0C}" srcOrd="9" destOrd="0" presId="urn:microsoft.com/office/officeart/2005/8/layout/vProcess5"/>
    <dgm:cxn modelId="{E1AEE40D-5A03-4665-B542-E44960537522}" type="presParOf" srcId="{3D0CF89D-DB2D-4775-9D9A-5547FE4E5C92}" destId="{2D468BC7-07B0-4B3F-ACBD-D7A43F3DA68B}" srcOrd="10" destOrd="0" presId="urn:microsoft.com/office/officeart/2005/8/layout/vProcess5"/>
    <dgm:cxn modelId="{8DA1FC54-F868-4961-ACCF-F74B7E1A96C1}" type="presParOf" srcId="{3D0CF89D-DB2D-4775-9D9A-5547FE4E5C92}" destId="{2994107E-E554-4000-AB04-3454D48E5D32}" srcOrd="11" destOrd="0" presId="urn:microsoft.com/office/officeart/2005/8/layout/vProcess5"/>
    <dgm:cxn modelId="{35CA6B0C-2CF0-4A53-929E-3D1905F6607A}" type="presParOf" srcId="{3D0CF89D-DB2D-4775-9D9A-5547FE4E5C92}" destId="{F52DC1AA-2EA4-4D86-8A0E-8D86F7ED5B63}" srcOrd="12" destOrd="0" presId="urn:microsoft.com/office/officeart/2005/8/layout/vProcess5"/>
    <dgm:cxn modelId="{77CA3685-4D30-4D6D-A658-D93EC78169A9}" type="presParOf" srcId="{3D0CF89D-DB2D-4775-9D9A-5547FE4E5C92}" destId="{65A8F2A9-9940-448E-8A78-1622AAC8B5B2}" srcOrd="13" destOrd="0" presId="urn:microsoft.com/office/officeart/2005/8/layout/vProcess5"/>
    <dgm:cxn modelId="{7D7B1C44-3B61-415C-B5A1-9F1BF1042BF7}" type="presParOf" srcId="{3D0CF89D-DB2D-4775-9D9A-5547FE4E5C92}" destId="{487966A4-2422-462C-BC42-D4DA42FAD17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4B4C0-C47B-4723-888A-6200123D5A57}">
      <dsp:nvSpPr>
        <dsp:cNvPr id="0" name=""/>
        <dsp:cNvSpPr/>
      </dsp:nvSpPr>
      <dsp:spPr>
        <a:xfrm rot="5400000">
          <a:off x="510078" y="3377372"/>
          <a:ext cx="1519671" cy="2528699"/>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9D6BF-6706-4485-9CAF-73DC0F3BAF75}">
      <dsp:nvSpPr>
        <dsp:cNvPr id="0" name=""/>
        <dsp:cNvSpPr/>
      </dsp:nvSpPr>
      <dsp:spPr>
        <a:xfrm>
          <a:off x="256407" y="4132909"/>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Lắp ráp (assembly) trình tự </a:t>
          </a:r>
        </a:p>
      </dsp:txBody>
      <dsp:txXfrm>
        <a:off x="256407" y="4132909"/>
        <a:ext cx="2282924" cy="2001117"/>
      </dsp:txXfrm>
    </dsp:sp>
    <dsp:sp modelId="{062FECC8-2004-4238-8C03-868E5DE35D76}">
      <dsp:nvSpPr>
        <dsp:cNvPr id="0" name=""/>
        <dsp:cNvSpPr/>
      </dsp:nvSpPr>
      <dsp:spPr>
        <a:xfrm>
          <a:off x="2108591" y="3191206"/>
          <a:ext cx="430740" cy="430740"/>
        </a:xfrm>
        <a:prstGeom prst="triangle">
          <a:avLst>
            <a:gd name="adj" fmla="val 100000"/>
          </a:avLst>
        </a:prstGeom>
        <a:solidFill>
          <a:schemeClr val="accent4">
            <a:hueOff val="980089"/>
            <a:satOff val="-4078"/>
            <a:lumOff val="961"/>
            <a:alphaOff val="0"/>
          </a:schemeClr>
        </a:solidFill>
        <a:ln w="12700" cap="flat" cmpd="sng" algn="ctr">
          <a:solidFill>
            <a:schemeClr val="accent4">
              <a:hueOff val="980089"/>
              <a:satOff val="-4078"/>
              <a:lumOff val="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D9C83-6C7F-430A-A976-C5946102DB96}">
      <dsp:nvSpPr>
        <dsp:cNvPr id="0" name=""/>
        <dsp:cNvSpPr/>
      </dsp:nvSpPr>
      <dsp:spPr>
        <a:xfrm rot="5400000">
          <a:off x="3304823" y="2685810"/>
          <a:ext cx="1519671" cy="2528699"/>
        </a:xfrm>
        <a:prstGeom prst="corner">
          <a:avLst>
            <a:gd name="adj1" fmla="val 16120"/>
            <a:gd name="adj2" fmla="val 16110"/>
          </a:avLst>
        </a:prstGeom>
        <a:solidFill>
          <a:schemeClr val="accent4">
            <a:hueOff val="1960178"/>
            <a:satOff val="-8155"/>
            <a:lumOff val="1922"/>
            <a:alphaOff val="0"/>
          </a:schemeClr>
        </a:solidFill>
        <a:ln w="12700" cap="flat" cmpd="sng" algn="ctr">
          <a:solidFill>
            <a:schemeClr val="accent4">
              <a:hueOff val="1960178"/>
              <a:satOff val="-8155"/>
              <a:lumOff val="1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24B407-8F34-4223-8533-2E9529EF97DE}">
      <dsp:nvSpPr>
        <dsp:cNvPr id="0" name=""/>
        <dsp:cNvSpPr/>
      </dsp:nvSpPr>
      <dsp:spPr>
        <a:xfrm>
          <a:off x="3051152" y="3441346"/>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Tìm đa hình nucleotide đơn (SNPs) </a:t>
          </a:r>
        </a:p>
      </dsp:txBody>
      <dsp:txXfrm>
        <a:off x="3051152" y="3441346"/>
        <a:ext cx="2282924" cy="2001117"/>
      </dsp:txXfrm>
    </dsp:sp>
    <dsp:sp modelId="{87FDD1A9-098C-4BA4-83B9-6FD9A18B3835}">
      <dsp:nvSpPr>
        <dsp:cNvPr id="0" name=""/>
        <dsp:cNvSpPr/>
      </dsp:nvSpPr>
      <dsp:spPr>
        <a:xfrm>
          <a:off x="4903336" y="2499644"/>
          <a:ext cx="430740" cy="430740"/>
        </a:xfrm>
        <a:prstGeom prst="triangle">
          <a:avLst>
            <a:gd name="adj" fmla="val 100000"/>
          </a:avLst>
        </a:prstGeom>
        <a:solidFill>
          <a:schemeClr val="accent4">
            <a:hueOff val="2940267"/>
            <a:satOff val="-12233"/>
            <a:lumOff val="2882"/>
            <a:alphaOff val="0"/>
          </a:schemeClr>
        </a:solidFill>
        <a:ln w="12700" cap="flat" cmpd="sng" algn="ctr">
          <a:solidFill>
            <a:schemeClr val="accent4">
              <a:hueOff val="2940267"/>
              <a:satOff val="-12233"/>
              <a:lumOff val="2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B980F-6EFC-45EB-A450-F7B8C3522B45}">
      <dsp:nvSpPr>
        <dsp:cNvPr id="0" name=""/>
        <dsp:cNvSpPr/>
      </dsp:nvSpPr>
      <dsp:spPr>
        <a:xfrm rot="5400000">
          <a:off x="6099569" y="1994247"/>
          <a:ext cx="1519671" cy="2528699"/>
        </a:xfrm>
        <a:prstGeom prst="corner">
          <a:avLst>
            <a:gd name="adj1" fmla="val 16120"/>
            <a:gd name="adj2" fmla="val 16110"/>
          </a:avLst>
        </a:prstGeom>
        <a:solidFill>
          <a:schemeClr val="accent4">
            <a:hueOff val="3920356"/>
            <a:satOff val="-16311"/>
            <a:lumOff val="3843"/>
            <a:alphaOff val="0"/>
          </a:schemeClr>
        </a:solidFill>
        <a:ln w="12700" cap="flat" cmpd="sng" algn="ctr">
          <a:solidFill>
            <a:schemeClr val="accent4">
              <a:hueOff val="3920356"/>
              <a:satOff val="-16311"/>
              <a:lumOff val="3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E45F2-6C4E-4019-953D-47301BE0E8BD}">
      <dsp:nvSpPr>
        <dsp:cNvPr id="0" name=""/>
        <dsp:cNvSpPr/>
      </dsp:nvSpPr>
      <dsp:spPr>
        <a:xfrm>
          <a:off x="5845898" y="2749783"/>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Chọn lọc (filtering) SNPs</a:t>
          </a:r>
        </a:p>
      </dsp:txBody>
      <dsp:txXfrm>
        <a:off x="5845898" y="2749783"/>
        <a:ext cx="2282924" cy="2001117"/>
      </dsp:txXfrm>
    </dsp:sp>
    <dsp:sp modelId="{204BF34D-CE73-4F66-885D-7E400A18D01D}">
      <dsp:nvSpPr>
        <dsp:cNvPr id="0" name=""/>
        <dsp:cNvSpPr/>
      </dsp:nvSpPr>
      <dsp:spPr>
        <a:xfrm>
          <a:off x="7698082" y="1808081"/>
          <a:ext cx="430740" cy="430740"/>
        </a:xfrm>
        <a:prstGeom prst="triangle">
          <a:avLst>
            <a:gd name="adj" fmla="val 100000"/>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0450C-0944-412D-B5AE-1EECCE3F6CC3}">
      <dsp:nvSpPr>
        <dsp:cNvPr id="0" name=""/>
        <dsp:cNvSpPr/>
      </dsp:nvSpPr>
      <dsp:spPr>
        <a:xfrm rot="5400000">
          <a:off x="8894314" y="1302684"/>
          <a:ext cx="1519671" cy="2528699"/>
        </a:xfrm>
        <a:prstGeom prst="corner">
          <a:avLst>
            <a:gd name="adj1" fmla="val 16120"/>
            <a:gd name="adj2" fmla="val 16110"/>
          </a:avLst>
        </a:prstGeom>
        <a:solidFill>
          <a:schemeClr val="accent4">
            <a:hueOff val="5880535"/>
            <a:satOff val="-24466"/>
            <a:lumOff val="5765"/>
            <a:alphaOff val="0"/>
          </a:schemeClr>
        </a:solidFill>
        <a:ln w="12700" cap="flat" cmpd="sng" algn="ctr">
          <a:solidFill>
            <a:schemeClr val="accent4">
              <a:hueOff val="5880535"/>
              <a:satOff val="-24466"/>
              <a:lumOff val="5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C302D-05BD-4299-92A1-E9E704231004}">
      <dsp:nvSpPr>
        <dsp:cNvPr id="0" name=""/>
        <dsp:cNvSpPr/>
      </dsp:nvSpPr>
      <dsp:spPr>
        <a:xfrm>
          <a:off x="8640643" y="2058221"/>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Phân nhóm quần thể (structure)</a:t>
          </a:r>
        </a:p>
      </dsp:txBody>
      <dsp:txXfrm>
        <a:off x="8640643" y="2058221"/>
        <a:ext cx="2282924" cy="2001117"/>
      </dsp:txXfrm>
    </dsp:sp>
    <dsp:sp modelId="{2883FD31-2C93-4770-90E0-B6624488DC9F}">
      <dsp:nvSpPr>
        <dsp:cNvPr id="0" name=""/>
        <dsp:cNvSpPr/>
      </dsp:nvSpPr>
      <dsp:spPr>
        <a:xfrm>
          <a:off x="10492827" y="1116519"/>
          <a:ext cx="430740" cy="430740"/>
        </a:xfrm>
        <a:prstGeom prst="triangle">
          <a:avLst>
            <a:gd name="adj" fmla="val 100000"/>
          </a:avLst>
        </a:prstGeom>
        <a:solidFill>
          <a:schemeClr val="accent4">
            <a:hueOff val="6860623"/>
            <a:satOff val="-28544"/>
            <a:lumOff val="6726"/>
            <a:alphaOff val="0"/>
          </a:schemeClr>
        </a:solidFill>
        <a:ln w="12700" cap="flat" cmpd="sng" algn="ctr">
          <a:solidFill>
            <a:schemeClr val="accent4">
              <a:hueOff val="6860623"/>
              <a:satOff val="-28544"/>
              <a:lumOff val="6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71F23-45A7-4E76-B3B0-7640D25B2E83}">
      <dsp:nvSpPr>
        <dsp:cNvPr id="0" name=""/>
        <dsp:cNvSpPr/>
      </dsp:nvSpPr>
      <dsp:spPr>
        <a:xfrm rot="5400000">
          <a:off x="11689059" y="611122"/>
          <a:ext cx="1519671" cy="2528699"/>
        </a:xfrm>
        <a:prstGeom prst="corner">
          <a:avLst>
            <a:gd name="adj1" fmla="val 16120"/>
            <a:gd name="adj2" fmla="val 16110"/>
          </a:avLst>
        </a:prstGeom>
        <a:solidFill>
          <a:schemeClr val="accent4">
            <a:hueOff val="7840713"/>
            <a:satOff val="-32622"/>
            <a:lumOff val="7686"/>
            <a:alphaOff val="0"/>
          </a:schemeClr>
        </a:solidFill>
        <a:ln w="12700" cap="flat" cmpd="sng" algn="ctr">
          <a:solidFill>
            <a:schemeClr val="accent4">
              <a:hueOff val="7840713"/>
              <a:satOff val="-32622"/>
              <a:lumOff val="7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C05E73-7B8F-481F-8E1C-7294CEBC5427}">
      <dsp:nvSpPr>
        <dsp:cNvPr id="0" name=""/>
        <dsp:cNvSpPr/>
      </dsp:nvSpPr>
      <dsp:spPr>
        <a:xfrm>
          <a:off x="11435388" y="1366658"/>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Khảo sát vấn đề di cư (migrate)</a:t>
          </a:r>
        </a:p>
      </dsp:txBody>
      <dsp:txXfrm>
        <a:off x="11435388" y="1366658"/>
        <a:ext cx="2282924" cy="2001117"/>
      </dsp:txXfrm>
    </dsp:sp>
    <dsp:sp modelId="{D086253F-8FA7-4C08-B42B-BE9D95A314CC}">
      <dsp:nvSpPr>
        <dsp:cNvPr id="0" name=""/>
        <dsp:cNvSpPr/>
      </dsp:nvSpPr>
      <dsp:spPr>
        <a:xfrm>
          <a:off x="13287572" y="424956"/>
          <a:ext cx="430740" cy="430740"/>
        </a:xfrm>
        <a:prstGeom prst="triangle">
          <a:avLst>
            <a:gd name="adj" fmla="val 100000"/>
          </a:avLst>
        </a:prstGeom>
        <a:solidFill>
          <a:schemeClr val="accent4">
            <a:hueOff val="8820801"/>
            <a:satOff val="-36699"/>
            <a:lumOff val="8647"/>
            <a:alphaOff val="0"/>
          </a:schemeClr>
        </a:solidFill>
        <a:ln w="12700" cap="flat" cmpd="sng" algn="ctr">
          <a:solidFill>
            <a:schemeClr val="accent4">
              <a:hueOff val="8820801"/>
              <a:satOff val="-36699"/>
              <a:lumOff val="8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D15D6-BC0A-42C2-BA76-90F6996592AB}">
      <dsp:nvSpPr>
        <dsp:cNvPr id="0" name=""/>
        <dsp:cNvSpPr/>
      </dsp:nvSpPr>
      <dsp:spPr>
        <a:xfrm rot="5400000">
          <a:off x="14483805" y="-80440"/>
          <a:ext cx="1519671" cy="2528699"/>
        </a:xfrm>
        <a:prstGeom prst="corner">
          <a:avLst>
            <a:gd name="adj1" fmla="val 16120"/>
            <a:gd name="adj2" fmla="val 16110"/>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26D75-AC41-4A86-A3BC-FFDBED07A480}">
      <dsp:nvSpPr>
        <dsp:cNvPr id="0" name=""/>
        <dsp:cNvSpPr/>
      </dsp:nvSpPr>
      <dsp:spPr>
        <a:xfrm>
          <a:off x="14230134" y="675096"/>
          <a:ext cx="2282924" cy="200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Xác định k.cỡ (size) quần thể</a:t>
          </a:r>
        </a:p>
      </dsp:txBody>
      <dsp:txXfrm>
        <a:off x="14230134" y="675096"/>
        <a:ext cx="2282924" cy="2001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4CFE2-F2D5-4860-800D-ACCA39F6143D}">
      <dsp:nvSpPr>
        <dsp:cNvPr id="0" name=""/>
        <dsp:cNvSpPr/>
      </dsp:nvSpPr>
      <dsp:spPr>
        <a:xfrm>
          <a:off x="0" y="0"/>
          <a:ext cx="10075875" cy="13818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Tạo tập tin chỉ mục cho reference genome (index)</a:t>
          </a:r>
        </a:p>
      </dsp:txBody>
      <dsp:txXfrm>
        <a:off x="1594338" y="40472"/>
        <a:ext cx="8441064" cy="1300885"/>
      </dsp:txXfrm>
    </dsp:sp>
    <dsp:sp modelId="{3B2E0C48-DE9E-4EF1-B09C-AF80955C0290}">
      <dsp:nvSpPr>
        <dsp:cNvPr id="0" name=""/>
        <dsp:cNvSpPr/>
      </dsp:nvSpPr>
      <dsp:spPr>
        <a:xfrm>
          <a:off x="0" y="1573749"/>
          <a:ext cx="10075875" cy="1381829"/>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Sử dụng tập tin index để dóng hàng các trình tự (.sam)</a:t>
          </a:r>
        </a:p>
      </dsp:txBody>
      <dsp:txXfrm>
        <a:off x="1691080" y="1614221"/>
        <a:ext cx="8344322" cy="1300885"/>
      </dsp:txXfrm>
    </dsp:sp>
    <dsp:sp modelId="{F4DACD09-AE76-442B-B60A-52BCC5D9E2A1}">
      <dsp:nvSpPr>
        <dsp:cNvPr id="0" name=""/>
        <dsp:cNvSpPr/>
      </dsp:nvSpPr>
      <dsp:spPr>
        <a:xfrm>
          <a:off x="0" y="3156398"/>
          <a:ext cx="10075875" cy="138182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Chuyển đổi tập tin định dạng SAM thành tập tin có định dạng .BAM </a:t>
          </a:r>
        </a:p>
      </dsp:txBody>
      <dsp:txXfrm>
        <a:off x="1691080" y="3196870"/>
        <a:ext cx="8344322" cy="1300885"/>
      </dsp:txXfrm>
    </dsp:sp>
    <dsp:sp modelId="{80AD9C83-EAE1-4702-9EB2-F4CF3C3F61C9}">
      <dsp:nvSpPr>
        <dsp:cNvPr id="0" name=""/>
        <dsp:cNvSpPr/>
      </dsp:nvSpPr>
      <dsp:spPr>
        <a:xfrm>
          <a:off x="0" y="4756596"/>
          <a:ext cx="10075875" cy="1381829"/>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Loại bỏ các đoạn đọc lặp lại PCR và sắp xếp lại thứ tự theo tên của các contig</a:t>
          </a:r>
        </a:p>
      </dsp:txBody>
      <dsp:txXfrm>
        <a:off x="1691080" y="4797068"/>
        <a:ext cx="8344322" cy="1300885"/>
      </dsp:txXfrm>
    </dsp:sp>
    <dsp:sp modelId="{06DF068B-D910-4330-93D8-17140447329D}">
      <dsp:nvSpPr>
        <dsp:cNvPr id="0" name=""/>
        <dsp:cNvSpPr/>
      </dsp:nvSpPr>
      <dsp:spPr>
        <a:xfrm>
          <a:off x="0" y="6294998"/>
          <a:ext cx="10075875" cy="138182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Tạo ra file index cho các file .BAM (i.bam)</a:t>
          </a:r>
        </a:p>
      </dsp:txBody>
      <dsp:txXfrm>
        <a:off x="1691080" y="6335470"/>
        <a:ext cx="8344322" cy="1300885"/>
      </dsp:txXfrm>
    </dsp:sp>
    <dsp:sp modelId="{AA881BB2-9811-4DAC-86AA-A4C974219338}">
      <dsp:nvSpPr>
        <dsp:cNvPr id="0" name=""/>
        <dsp:cNvSpPr/>
      </dsp:nvSpPr>
      <dsp:spPr>
        <a:xfrm>
          <a:off x="760216" y="1099007"/>
          <a:ext cx="898188" cy="89818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Arial" panose="020B0604020202020204" pitchFamily="34" charset="0"/>
            <a:cs typeface="Arial" panose="020B0604020202020204" pitchFamily="34" charset="0"/>
          </a:endParaRPr>
        </a:p>
      </dsp:txBody>
      <dsp:txXfrm>
        <a:off x="962308" y="1099007"/>
        <a:ext cx="494004" cy="675886"/>
      </dsp:txXfrm>
    </dsp:sp>
    <dsp:sp modelId="{1DFE9CE0-6DD5-4533-9F4F-734B13671BF4}">
      <dsp:nvSpPr>
        <dsp:cNvPr id="0" name=""/>
        <dsp:cNvSpPr/>
      </dsp:nvSpPr>
      <dsp:spPr>
        <a:xfrm>
          <a:off x="684250" y="2699199"/>
          <a:ext cx="898188" cy="898188"/>
        </a:xfrm>
        <a:prstGeom prst="downArrow">
          <a:avLst>
            <a:gd name="adj1" fmla="val 55000"/>
            <a:gd name="adj2" fmla="val 45000"/>
          </a:avLst>
        </a:prstGeom>
        <a:solidFill>
          <a:schemeClr val="accent5">
            <a:tint val="40000"/>
            <a:alpha val="90000"/>
            <a:hueOff val="-2246587"/>
            <a:satOff val="-7611"/>
            <a:lumOff val="-97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Arial" panose="020B0604020202020204" pitchFamily="34" charset="0"/>
            <a:cs typeface="Arial" panose="020B0604020202020204" pitchFamily="34" charset="0"/>
          </a:endParaRPr>
        </a:p>
      </dsp:txBody>
      <dsp:txXfrm>
        <a:off x="886342" y="2699199"/>
        <a:ext cx="494004" cy="675886"/>
      </dsp:txXfrm>
    </dsp:sp>
    <dsp:sp modelId="{342F161F-77F0-44F5-BFE1-E3F9F6512AF0}">
      <dsp:nvSpPr>
        <dsp:cNvPr id="0" name=""/>
        <dsp:cNvSpPr/>
      </dsp:nvSpPr>
      <dsp:spPr>
        <a:xfrm>
          <a:off x="684253" y="4147004"/>
          <a:ext cx="898188" cy="898188"/>
        </a:xfrm>
        <a:prstGeom prst="downArrow">
          <a:avLst>
            <a:gd name="adj1" fmla="val 55000"/>
            <a:gd name="adj2" fmla="val 45000"/>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Arial" panose="020B0604020202020204" pitchFamily="34" charset="0"/>
            <a:cs typeface="Arial" panose="020B0604020202020204" pitchFamily="34" charset="0"/>
          </a:endParaRPr>
        </a:p>
      </dsp:txBody>
      <dsp:txXfrm>
        <a:off x="886345" y="4147004"/>
        <a:ext cx="494004" cy="675886"/>
      </dsp:txXfrm>
    </dsp:sp>
    <dsp:sp modelId="{DA954053-3965-420A-8F3B-BBB2EB062A0C}">
      <dsp:nvSpPr>
        <dsp:cNvPr id="0" name=""/>
        <dsp:cNvSpPr/>
      </dsp:nvSpPr>
      <dsp:spPr>
        <a:xfrm>
          <a:off x="752419" y="5723075"/>
          <a:ext cx="898188" cy="898188"/>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Arial" panose="020B0604020202020204" pitchFamily="34" charset="0"/>
            <a:cs typeface="Arial" panose="020B0604020202020204" pitchFamily="34" charset="0"/>
          </a:endParaRPr>
        </a:p>
      </dsp:txBody>
      <dsp:txXfrm>
        <a:off x="954511" y="5723075"/>
        <a:ext cx="494004" cy="67588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A3AF5F-B124-ED35-5EE4-31817479793F}"/>
              </a:ext>
            </a:extLst>
          </p:cNvPr>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8BC58-3C55-CA0C-1D82-AA950DED5C27}"/>
              </a:ext>
            </a:extLst>
          </p:cNvPr>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10B32FB4-27DF-4119-9168-E1AD37658A9A}" type="datetimeFigureOut">
              <a:rPr lang="en-US" smtClean="0"/>
              <a:t>21/05/2022</a:t>
            </a:fld>
            <a:endParaRPr lang="en-US"/>
          </a:p>
        </p:txBody>
      </p:sp>
      <p:sp>
        <p:nvSpPr>
          <p:cNvPr id="4" name="Footer Placeholder 3">
            <a:extLst>
              <a:ext uri="{FF2B5EF4-FFF2-40B4-BE49-F238E27FC236}">
                <a16:creationId xmlns:a16="http://schemas.microsoft.com/office/drawing/2014/main" id="{5747E162-9C7A-5E24-6C4A-D8A2F08E3833}"/>
              </a:ext>
            </a:extLst>
          </p:cNvPr>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9E434B-100A-37E3-DBEF-BBC2E785B6F1}"/>
              </a:ext>
            </a:extLst>
          </p:cNvPr>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B52FBFF6-4A98-4A3F-BD30-E20390DCAE7B}" type="slidenum">
              <a:rPr lang="en-US" smtClean="0"/>
              <a:t>‹#›</a:t>
            </a:fld>
            <a:endParaRPr lang="en-US"/>
          </a:p>
        </p:txBody>
      </p:sp>
    </p:spTree>
    <p:extLst>
      <p:ext uri="{BB962C8B-B14F-4D97-AF65-F5344CB8AC3E}">
        <p14:creationId xmlns:p14="http://schemas.microsoft.com/office/powerpoint/2010/main" val="425537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21.05.2022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14134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3933153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1365359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43950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382472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14920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3026750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212423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3464503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137223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64790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287699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29539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319355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395012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302472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351662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209808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153206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normAutofit/>
          </a:bodyPr>
          <a:lstStyle>
            <a:lvl1pPr marL="0" indent="0" algn="ctr">
              <a:buNone/>
              <a:defRPr sz="3000"/>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21/05/2022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21/05/2022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b="1" kern="1200">
          <a:solidFill>
            <a:schemeClr val="tx1"/>
          </a:solidFill>
          <a:latin typeface="Arial" panose="020B0604020202020204" pitchFamily="34" charset="0"/>
          <a:ea typeface="+mj-ea"/>
          <a:cs typeface="Arial" panose="020B0604020202020204" pitchFamily="34" charset="0"/>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1069299" indent="-356433" algn="l" defTabSz="1425732" rtl="0" eaLnBrk="1" latinLnBrk="0" hangingPunct="1">
        <a:lnSpc>
          <a:spcPct val="90000"/>
        </a:lnSpc>
        <a:spcBef>
          <a:spcPts val="78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2pPr>
      <a:lvl3pPr marL="1782166" indent="-356433" algn="l" defTabSz="1425732" rtl="0" eaLnBrk="1" latinLnBrk="0" hangingPunct="1">
        <a:lnSpc>
          <a:spcPct val="90000"/>
        </a:lnSpc>
        <a:spcBef>
          <a:spcPts val="78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3pPr>
      <a:lvl4pPr marL="2495032" indent="-356433" algn="l" defTabSz="1425732" rtl="0" eaLnBrk="1" latinLnBrk="0" hangingPunct="1">
        <a:lnSpc>
          <a:spcPct val="90000"/>
        </a:lnSpc>
        <a:spcBef>
          <a:spcPts val="78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4pPr>
      <a:lvl5pPr marL="3207898" indent="-356433" algn="l" defTabSz="1425732" rtl="0" eaLnBrk="1" latinLnBrk="0" hangingPunct="1">
        <a:lnSpc>
          <a:spcPct val="90000"/>
        </a:lnSpc>
        <a:spcBef>
          <a:spcPts val="780"/>
        </a:spcBef>
        <a:buFont typeface="Arial" panose="020B0604020202020204" pitchFamily="34" charset="0"/>
        <a:buChar char="•"/>
        <a:defRPr sz="3000" kern="1200">
          <a:solidFill>
            <a:schemeClr val="tx1"/>
          </a:solidFill>
          <a:latin typeface="Arial" panose="020B0604020202020204" pitchFamily="34" charset="0"/>
          <a:ea typeface="+mn-ea"/>
          <a:cs typeface="Arial" panose="020B0604020202020204" pitchFamily="34" charset="0"/>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tmp"/><Relationship Id="rId4" Type="http://schemas.openxmlformats.org/officeDocument/2006/relationships/image" Target="../media/image10.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tmp"/><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5.tmp"/><Relationship Id="rId5" Type="http://schemas.openxmlformats.org/officeDocument/2006/relationships/image" Target="../media/image24.emf"/><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github.com/jpuritz/dDocent"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peerj.com/articles/203/" TargetMode="External"/><Relationship Id="rId5" Type="http://schemas.openxmlformats.org/officeDocument/2006/relationships/image" Target="../media/image30.tmp"/><Relationship Id="rId4" Type="http://schemas.openxmlformats.org/officeDocument/2006/relationships/image" Target="../media/image29.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creative-proteomics.com/services/overview-of-bioinformatics-services.htm" TargetMode="External"/><Relationship Id="rId5" Type="http://schemas.openxmlformats.org/officeDocument/2006/relationships/image" Target="../media/image5.jpeg"/><Relationship Id="rId4" Type="http://schemas.openxmlformats.org/officeDocument/2006/relationships/hyperlink" Target="https://d3njjcbhbojbot.cloudfront.net/api/utilities/v1/imageproxy/https:/coursera-course-photos.s3.amazonaws.com/66/fcb8c7bc2b16212736fbd7fad363bb/600_3402.jpg?auto=format%2Ccompress&amp;dpr=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4.tmp"/><Relationship Id="rId4" Type="http://schemas.openxmlformats.org/officeDocument/2006/relationships/hyperlink" Target="https://github.com/thinhdoanvu/EzRA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38099" y="3708342"/>
            <a:ext cx="19010313" cy="6945503"/>
          </a:xfrm>
          <a:prstGeom prst="rect">
            <a:avLst/>
          </a:prstGeom>
          <a:blipFill>
            <a:blip r:embed="rId3" cstate="print"/>
            <a:stretch>
              <a:fillRect/>
            </a:stretch>
          </a:blip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5" name="object 5"/>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rgbClr val="FFFFFF"/>
                </a:solidFill>
                <a:latin typeface="Arial" panose="020B0604020202020204" pitchFamily="34" charset="0"/>
                <a:cs typeface="Arial" panose="020B0604020202020204" pitchFamily="34" charset="0"/>
              </a:rPr>
              <a:t>KẾT QUẢ</a:t>
            </a:r>
            <a:endParaRPr lang="en-US" sz="4000">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rgbClr val="FFFFFF"/>
                </a:solidFill>
                <a:latin typeface="Arial" panose="020B0604020202020204" pitchFamily="34" charset="0"/>
                <a:cs typeface="Arial" panose="020B0604020202020204" pitchFamily="34" charset="0"/>
              </a:rPr>
              <a:t>KẾT LUẬN</a:t>
            </a:r>
            <a:endParaRPr lang="en-US" sz="4000">
              <a:latin typeface="Arial" panose="020B0604020202020204" pitchFamily="34" charset="0"/>
              <a:cs typeface="Arial" panose="020B0604020202020204" pitchFamily="34" charset="0"/>
            </a:endParaRPr>
          </a:p>
        </p:txBody>
      </p:sp>
      <p:sp>
        <p:nvSpPr>
          <p:cNvPr id="18" name="object 18"/>
          <p:cNvSpPr txBox="1"/>
          <p:nvPr/>
        </p:nvSpPr>
        <p:spPr>
          <a:xfrm>
            <a:off x="361156" y="3123139"/>
            <a:ext cx="9677400" cy="1471428"/>
          </a:xfrm>
          <a:prstGeom prst="rect">
            <a:avLst/>
          </a:prstGeom>
        </p:spPr>
        <p:txBody>
          <a:bodyPr vert="horz" wrap="square" lIns="0" tIns="12700" rIns="0" bIns="0" rtlCol="0">
            <a:spAutoFit/>
          </a:bodyPr>
          <a:lstStyle/>
          <a:p>
            <a:pPr marL="12700" marR="5080" indent="360680" algn="ctr">
              <a:lnSpc>
                <a:spcPct val="102400"/>
              </a:lnSpc>
            </a:pPr>
            <a:r>
              <a:rPr lang="vi-VN" sz="4800">
                <a:solidFill>
                  <a:schemeClr val="accent1"/>
                </a:solidFill>
                <a:cs typeface="Source Sans Pro"/>
              </a:rPr>
              <a:t>XÂY DỰNG CHƯƠNG TRÌNH XỬ LÝ DỮ LIỆU DI TRUYỀN</a:t>
            </a:r>
          </a:p>
        </p:txBody>
      </p:sp>
      <p:sp>
        <p:nvSpPr>
          <p:cNvPr id="19" name="object 19"/>
          <p:cNvSpPr/>
          <p:nvPr/>
        </p:nvSpPr>
        <p:spPr>
          <a:xfrm flipV="1">
            <a:off x="513556" y="4889497"/>
            <a:ext cx="9601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lang="en-US"/>
          </a:p>
        </p:txBody>
      </p:sp>
      <p:sp>
        <p:nvSpPr>
          <p:cNvPr id="20" name="object 20"/>
          <p:cNvSpPr txBox="1"/>
          <p:nvPr/>
        </p:nvSpPr>
        <p:spPr>
          <a:xfrm>
            <a:off x="1104085" y="5724069"/>
            <a:ext cx="8630486" cy="1490152"/>
          </a:xfrm>
          <a:prstGeom prst="rect">
            <a:avLst/>
          </a:prstGeom>
        </p:spPr>
        <p:txBody>
          <a:bodyPr vert="horz" wrap="square" lIns="0" tIns="12700" rIns="0" bIns="0" rtlCol="0">
            <a:spAutoFit/>
          </a:bodyPr>
          <a:lstStyle/>
          <a:p>
            <a:pPr marL="12700" algn="ctr">
              <a:lnSpc>
                <a:spcPct val="100000"/>
              </a:lnSpc>
              <a:spcBef>
                <a:spcPts val="100"/>
              </a:spcBef>
            </a:pPr>
            <a:r>
              <a:rPr lang="en-US" sz="4800" spc="-5">
                <a:solidFill>
                  <a:srgbClr val="00A0EF"/>
                </a:solidFill>
                <a:cs typeface="Source Sans Pro Light"/>
              </a:rPr>
              <a:t>NHẰM NGHIÊN CỨU CẤU TRÚC DI TRUYỀN QUẦN THỂ CỦA LOÀI</a:t>
            </a:r>
          </a:p>
        </p:txBody>
      </p:sp>
      <p:pic>
        <p:nvPicPr>
          <p:cNvPr id="29" name="Picture 28">
            <a:extLst>
              <a:ext uri="{FF2B5EF4-FFF2-40B4-BE49-F238E27FC236}">
                <a16:creationId xmlns:a16="http://schemas.microsoft.com/office/drawing/2014/main" id="{856CA5EA-8906-472F-B33D-C56FC0D2F59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28975" y="9478531"/>
            <a:ext cx="942725" cy="942725"/>
          </a:xfrm>
          <a:prstGeom prst="rect">
            <a:avLst/>
          </a:prstGeom>
        </p:spPr>
      </p:pic>
      <p:pic>
        <p:nvPicPr>
          <p:cNvPr id="12" name="Picture 11">
            <a:extLst>
              <a:ext uri="{FF2B5EF4-FFF2-40B4-BE49-F238E27FC236}">
                <a16:creationId xmlns:a16="http://schemas.microsoft.com/office/drawing/2014/main" id="{B668CD2D-3B36-B5E7-D444-25A401411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5908" y="2136429"/>
            <a:ext cx="7639136" cy="7175280"/>
          </a:xfrm>
          <a:prstGeom prst="rect">
            <a:avLst/>
          </a:prstGeom>
        </p:spPr>
      </p:pic>
      <p:sp>
        <p:nvSpPr>
          <p:cNvPr id="21" name="TextBox 20">
            <a:extLst>
              <a:ext uri="{FF2B5EF4-FFF2-40B4-BE49-F238E27FC236}">
                <a16:creationId xmlns:a16="http://schemas.microsoft.com/office/drawing/2014/main" id="{C5A4109A-E737-0A94-5E41-CAD1D434B7A1}"/>
              </a:ext>
            </a:extLst>
          </p:cNvPr>
          <p:cNvSpPr txBox="1"/>
          <p:nvPr/>
        </p:nvSpPr>
        <p:spPr>
          <a:xfrm>
            <a:off x="1489847" y="9688284"/>
            <a:ext cx="6796109" cy="523220"/>
          </a:xfrm>
          <a:prstGeom prst="rect">
            <a:avLst/>
          </a:prstGeom>
          <a:noFill/>
        </p:spPr>
        <p:txBody>
          <a:bodyPr wrap="square" rtlCol="0">
            <a:spAutoFit/>
          </a:bodyPr>
          <a:lstStyle/>
          <a:p>
            <a:pPr algn="r"/>
            <a:r>
              <a:rPr lang="en-US" sz="2800"/>
              <a:t>ĐOÀN VŨ THỊNH - BM. KỸ THUẬT PHẦN MỀM</a:t>
            </a:r>
          </a:p>
        </p:txBody>
      </p:sp>
      <p:sp>
        <p:nvSpPr>
          <p:cNvPr id="25" name="TextBox 24">
            <a:extLst>
              <a:ext uri="{FF2B5EF4-FFF2-40B4-BE49-F238E27FC236}">
                <a16:creationId xmlns:a16="http://schemas.microsoft.com/office/drawing/2014/main" id="{CFF1C1E3-D00C-F439-F7B6-43A2DFF3078D}"/>
              </a:ext>
            </a:extLst>
          </p:cNvPr>
          <p:cNvSpPr txBox="1"/>
          <p:nvPr/>
        </p:nvSpPr>
        <p:spPr>
          <a:xfrm>
            <a:off x="10647002" y="9688284"/>
            <a:ext cx="3863054" cy="523220"/>
          </a:xfrm>
          <a:prstGeom prst="rect">
            <a:avLst/>
          </a:prstGeom>
          <a:noFill/>
        </p:spPr>
        <p:txBody>
          <a:bodyPr wrap="square" rtlCol="0">
            <a:spAutoFit/>
          </a:bodyPr>
          <a:lstStyle/>
          <a:p>
            <a:r>
              <a:rPr lang="en-US" sz="2800"/>
              <a:t>NHA TRANG, 05/2022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697944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536700"/>
            <a:ext cx="60198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Dóng hàng trình tự với RF</a:t>
            </a:r>
            <a:endParaRPr lang="en-US" sz="400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90319DDD-CE02-F686-937E-11B909E0738D}"/>
              </a:ext>
            </a:extLst>
          </p:cNvPr>
          <p:cNvGraphicFramePr/>
          <p:nvPr>
            <p:extLst>
              <p:ext uri="{D42A27DB-BD31-4B8C-83A1-F6EECF244321}">
                <p14:modId xmlns:p14="http://schemas.microsoft.com/office/powerpoint/2010/main" val="2316630257"/>
              </p:ext>
            </p:extLst>
          </p:nvPr>
        </p:nvGraphicFramePr>
        <p:xfrm>
          <a:off x="134103" y="2451100"/>
          <a:ext cx="13085552" cy="7676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TextBox 24">
            <a:extLst>
              <a:ext uri="{FF2B5EF4-FFF2-40B4-BE49-F238E27FC236}">
                <a16:creationId xmlns:a16="http://schemas.microsoft.com/office/drawing/2014/main" id="{5B21D94C-2ECD-BE81-4EF2-F18A31943E88}"/>
              </a:ext>
            </a:extLst>
          </p:cNvPr>
          <p:cNvSpPr txBox="1"/>
          <p:nvPr/>
        </p:nvSpPr>
        <p:spPr>
          <a:xfrm>
            <a:off x="10267494" y="2527300"/>
            <a:ext cx="7256699" cy="584775"/>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bwa index -a bwtsw referencegenome</a:t>
            </a:r>
          </a:p>
        </p:txBody>
      </p:sp>
      <p:sp>
        <p:nvSpPr>
          <p:cNvPr id="26" name="TextBox 25">
            <a:extLst>
              <a:ext uri="{FF2B5EF4-FFF2-40B4-BE49-F238E27FC236}">
                <a16:creationId xmlns:a16="http://schemas.microsoft.com/office/drawing/2014/main" id="{D3D7BF50-D15D-2376-7A27-630A8E1FFFF2}"/>
              </a:ext>
            </a:extLst>
          </p:cNvPr>
          <p:cNvSpPr txBox="1"/>
          <p:nvPr/>
        </p:nvSpPr>
        <p:spPr>
          <a:xfrm>
            <a:off x="10267494" y="3879764"/>
            <a:ext cx="8608716" cy="1569660"/>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bwa mem -t $cpu_num referencegenome clip_$i.F.fastq.gz clip_$i.R.fastq.gz -R "@RG\tID:$i\tSM:$i\tPL:Illumina" 2&gt; bwa.$i.log</a:t>
            </a:r>
          </a:p>
        </p:txBody>
      </p:sp>
      <p:sp>
        <p:nvSpPr>
          <p:cNvPr id="27" name="TextBox 26">
            <a:extLst>
              <a:ext uri="{FF2B5EF4-FFF2-40B4-BE49-F238E27FC236}">
                <a16:creationId xmlns:a16="http://schemas.microsoft.com/office/drawing/2014/main" id="{4B7EE96A-C49D-C176-C0FF-D9D2B53BF9D3}"/>
              </a:ext>
            </a:extLst>
          </p:cNvPr>
          <p:cNvSpPr txBox="1"/>
          <p:nvPr/>
        </p:nvSpPr>
        <p:spPr>
          <a:xfrm>
            <a:off x="10267494" y="5639369"/>
            <a:ext cx="8457862" cy="1077218"/>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samtools view -SbT referencegenome -q 1 - &gt; $i.bam 2&gt; $i.bam.log</a:t>
            </a:r>
          </a:p>
        </p:txBody>
      </p:sp>
      <p:sp>
        <p:nvSpPr>
          <p:cNvPr id="28" name="TextBox 27">
            <a:extLst>
              <a:ext uri="{FF2B5EF4-FFF2-40B4-BE49-F238E27FC236}">
                <a16:creationId xmlns:a16="http://schemas.microsoft.com/office/drawing/2014/main" id="{8E9B9F42-53C1-780E-D3D9-BE783F7E8E2E}"/>
              </a:ext>
            </a:extLst>
          </p:cNvPr>
          <p:cNvSpPr txBox="1"/>
          <p:nvPr/>
        </p:nvSpPr>
        <p:spPr>
          <a:xfrm>
            <a:off x="10302578" y="7135344"/>
            <a:ext cx="8270378" cy="1569660"/>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samtools rmdup alignment.bam alignments.rmdup.bam | samtools sort -@$cpu_num $i.bam $i</a:t>
            </a:r>
          </a:p>
        </p:txBody>
      </p:sp>
      <p:sp>
        <p:nvSpPr>
          <p:cNvPr id="32" name="TextBox 31">
            <a:extLst>
              <a:ext uri="{FF2B5EF4-FFF2-40B4-BE49-F238E27FC236}">
                <a16:creationId xmlns:a16="http://schemas.microsoft.com/office/drawing/2014/main" id="{85915A25-559D-FE78-2E22-B4633E57410A}"/>
              </a:ext>
            </a:extLst>
          </p:cNvPr>
          <p:cNvSpPr txBox="1"/>
          <p:nvPr/>
        </p:nvSpPr>
        <p:spPr>
          <a:xfrm>
            <a:off x="10267494" y="8771289"/>
            <a:ext cx="5141436" cy="584775"/>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samtools index $i-RG.bam</a:t>
            </a:r>
          </a:p>
        </p:txBody>
      </p:sp>
    </p:spTree>
    <p:extLst>
      <p:ext uri="{BB962C8B-B14F-4D97-AF65-F5344CB8AC3E}">
        <p14:creationId xmlns:p14="http://schemas.microsoft.com/office/powerpoint/2010/main" val="376068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65392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10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536700"/>
            <a:ext cx="3886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Phát hiện SNPs</a:t>
            </a:r>
            <a:endParaRPr lang="en-US" sz="40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B21D94C-2ECD-BE81-4EF2-F18A31943E88}"/>
              </a:ext>
            </a:extLst>
          </p:cNvPr>
          <p:cNvSpPr txBox="1"/>
          <p:nvPr/>
        </p:nvSpPr>
        <p:spPr>
          <a:xfrm>
            <a:off x="770153" y="6473104"/>
            <a:ext cx="8450999" cy="1077218"/>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samtools mpileup -D -f referencegenome *sorted.bam &gt;mpileup</a:t>
            </a:r>
          </a:p>
        </p:txBody>
      </p:sp>
      <p:sp>
        <p:nvSpPr>
          <p:cNvPr id="22" name="TextBox 21">
            <a:extLst>
              <a:ext uri="{FF2B5EF4-FFF2-40B4-BE49-F238E27FC236}">
                <a16:creationId xmlns:a16="http://schemas.microsoft.com/office/drawing/2014/main" id="{9F85BB3B-85FD-619F-AC12-E7D28D9EE55B}"/>
              </a:ext>
            </a:extLst>
          </p:cNvPr>
          <p:cNvSpPr txBox="1"/>
          <p:nvPr/>
        </p:nvSpPr>
        <p:spPr>
          <a:xfrm>
            <a:off x="818356" y="2869705"/>
            <a:ext cx="8382000" cy="2898166"/>
          </a:xfrm>
          <a:prstGeom prst="rect">
            <a:avLst/>
          </a:prstGeom>
          <a:noFill/>
        </p:spPr>
        <p:txBody>
          <a:bodyPr wrap="square">
            <a:spAutoFit/>
          </a:bodyPr>
          <a:lstStyle/>
          <a:p>
            <a:pPr algn="just">
              <a:lnSpc>
                <a:spcPct val="130000"/>
              </a:lnSpc>
            </a:pPr>
            <a:r>
              <a:rPr lang="en-US" sz="3600">
                <a:latin typeface="Arial" panose="020B0604020202020204" pitchFamily="34" charset="0"/>
                <a:cs typeface="Arial" panose="020B0604020202020204" pitchFamily="34" charset="0"/>
              </a:rPr>
              <a:t>Để so sánh sự khác biệt giữa các cá thể so với quần thể cần có thể sử dụng: Freebayes, Varscan, bcftools (samtools), GATK…</a:t>
            </a:r>
          </a:p>
        </p:txBody>
      </p:sp>
      <p:sp>
        <p:nvSpPr>
          <p:cNvPr id="30" name="TextBox 29">
            <a:extLst>
              <a:ext uri="{FF2B5EF4-FFF2-40B4-BE49-F238E27FC236}">
                <a16:creationId xmlns:a16="http://schemas.microsoft.com/office/drawing/2014/main" id="{C065A453-3D50-5A9E-3700-0D008A5DC09E}"/>
              </a:ext>
            </a:extLst>
          </p:cNvPr>
          <p:cNvSpPr txBox="1"/>
          <p:nvPr/>
        </p:nvSpPr>
        <p:spPr>
          <a:xfrm>
            <a:off x="10157223" y="1488668"/>
            <a:ext cx="8481955" cy="2062103"/>
          </a:xfrm>
          <a:prstGeom prst="rect">
            <a:avLst/>
          </a:prstGeom>
          <a:noFill/>
        </p:spPr>
        <p:txBody>
          <a:bodyPr wrap="square">
            <a:spAutoFit/>
          </a:bodyPr>
          <a:lstStyle/>
          <a:p>
            <a:r>
              <a:rPr lang="en-US" sz="3200" i="1">
                <a:latin typeface="Arial" panose="020B0604020202020204" pitchFamily="34" charset="0"/>
                <a:cs typeface="Arial" panose="020B0604020202020204" pitchFamily="34" charset="0"/>
              </a:rPr>
              <a:t>java -jar ~/programs/varscan.jar mpileup2snp mpileup --output-vcf --min-coverage 5 --strand-filter 0 --min-var-freq 0.01 --p-value 0.05 &gt;rawSNP.vcf</a:t>
            </a:r>
          </a:p>
        </p:txBody>
      </p:sp>
      <p:sp>
        <p:nvSpPr>
          <p:cNvPr id="33" name="TextBox 32">
            <a:extLst>
              <a:ext uri="{FF2B5EF4-FFF2-40B4-BE49-F238E27FC236}">
                <a16:creationId xmlns:a16="http://schemas.microsoft.com/office/drawing/2014/main" id="{04EC1D17-3570-9900-7ED7-ECFBB48EF16F}"/>
              </a:ext>
            </a:extLst>
          </p:cNvPr>
          <p:cNvSpPr txBox="1"/>
          <p:nvPr/>
        </p:nvSpPr>
        <p:spPr>
          <a:xfrm>
            <a:off x="9852998" y="3869481"/>
            <a:ext cx="8859224" cy="4372800"/>
          </a:xfrm>
          <a:prstGeom prst="rect">
            <a:avLst/>
          </a:prstGeom>
          <a:noFill/>
        </p:spPr>
        <p:txBody>
          <a:bodyPr wrap="square">
            <a:spAutoFit/>
          </a:bodyPr>
          <a:lstStyle/>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--min-coverage:	Minimum read depth [8]</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--min-reads2: Minimum supporting reads [2]</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--min-avg-qual: Minimum base quality [15]</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--min-var-freq: Minimum variant allele frequency [0.01]</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--min-freq-for-hom:	Minimum frequency to call homozygote [0.75]</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--p-value	Default p-value threshold for calling variants [99e-02]</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--strand-filter: Ignore variants with &gt;90% support on one strand [1]</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pPr>
            <a:r>
              <a:rPr lang="en-US" sz="2400">
                <a:effectLst/>
                <a:latin typeface="Times New Roman" panose="02020603050405020304" pitchFamily="18" charset="0"/>
                <a:ea typeface="Calibri" panose="020F0502020204030204" pitchFamily="34" charset="0"/>
                <a:cs typeface="Times New Roman" panose="02020603050405020304" pitchFamily="18" charset="0"/>
              </a:rPr>
              <a:t>--output-vcf:	If set to 1, outputs in VCF format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pPr>
            <a:r>
              <a:rPr lang="en-US" sz="2400">
                <a:effectLst/>
                <a:latin typeface="Times New Roman" panose="02020603050405020304" pitchFamily="18" charset="0"/>
                <a:ea typeface="Calibri" panose="020F0502020204030204" pitchFamily="34" charset="0"/>
              </a:rPr>
              <a:t>--variants: Report only variant (SNP/indel) positions [0]</a:t>
            </a:r>
            <a:endParaRPr lang="en-US" sz="2400"/>
          </a:p>
        </p:txBody>
      </p:sp>
    </p:spTree>
    <p:extLst>
      <p:ext uri="{BB962C8B-B14F-4D97-AF65-F5344CB8AC3E}">
        <p14:creationId xmlns:p14="http://schemas.microsoft.com/office/powerpoint/2010/main" val="389274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65392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536700"/>
            <a:ext cx="3886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Chọn lọc SNPs</a:t>
            </a:r>
            <a:endParaRPr lang="en-US" sz="400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6F40C375-12FB-B789-5776-E3B98927626D}"/>
              </a:ext>
            </a:extLst>
          </p:cNvPr>
          <p:cNvGraphicFramePr>
            <a:graphicFrameLocks noGrp="1"/>
          </p:cNvGraphicFramePr>
          <p:nvPr>
            <p:extLst>
              <p:ext uri="{D42A27DB-BD31-4B8C-83A1-F6EECF244321}">
                <p14:modId xmlns:p14="http://schemas.microsoft.com/office/powerpoint/2010/main" val="1393165108"/>
              </p:ext>
            </p:extLst>
          </p:nvPr>
        </p:nvGraphicFramePr>
        <p:xfrm>
          <a:off x="8438356" y="1262837"/>
          <a:ext cx="9573098" cy="9003991"/>
        </p:xfrm>
        <a:graphic>
          <a:graphicData uri="http://schemas.openxmlformats.org/drawingml/2006/table">
            <a:tbl>
              <a:tblPr firstRow="1" firstCol="1" bandRow="1">
                <a:tableStyleId>{3B4B98B0-60AC-42C2-AFA5-B58CD77FA1E5}</a:tableStyleId>
              </a:tblPr>
              <a:tblGrid>
                <a:gridCol w="4786549">
                  <a:extLst>
                    <a:ext uri="{9D8B030D-6E8A-4147-A177-3AD203B41FA5}">
                      <a16:colId xmlns:a16="http://schemas.microsoft.com/office/drawing/2014/main" val="2228455141"/>
                    </a:ext>
                  </a:extLst>
                </a:gridCol>
                <a:gridCol w="4786549">
                  <a:extLst>
                    <a:ext uri="{9D8B030D-6E8A-4147-A177-3AD203B41FA5}">
                      <a16:colId xmlns:a16="http://schemas.microsoft.com/office/drawing/2014/main" val="2270528846"/>
                    </a:ext>
                  </a:extLst>
                </a:gridCol>
              </a:tblGrid>
              <a:tr h="265367">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Total RawSNPs: </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427474 / 226 individuals</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7928291"/>
                  </a:ext>
                </a:extLst>
              </a:tr>
              <a:tr h="265367">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Final Filtering:</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530 / 219 individuals</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6906386"/>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AF</a:t>
                      </a:r>
                    </a:p>
                    <a:p>
                      <a:pPr>
                        <a:lnSpc>
                          <a:spcPct val="130000"/>
                        </a:lnSpc>
                        <a:spcAft>
                          <a:spcPts val="0"/>
                        </a:spcAft>
                      </a:pPr>
                      <a:r>
                        <a:rPr lang="en-US" sz="2800" b="0">
                          <a:effectLst/>
                          <a:latin typeface="Arial" panose="020B0604020202020204" pitchFamily="34" charset="0"/>
                          <a:cs typeface="Arial" panose="020B0604020202020204" pitchFamily="34" charset="0"/>
                        </a:rPr>
                        <a:t> </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 Min.   :0.01185</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5036863"/>
                  </a:ext>
                </a:extLst>
              </a:tr>
              <a:tr h="398780">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:0.04969</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8786542"/>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AB</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:0.3036</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871740"/>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:0.4653</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3182908"/>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AC</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 5.00</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3823270"/>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:31.00</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0217792"/>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MeanDP</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 6.482</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2294417"/>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:11.454</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5489690"/>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meanQuality</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 7.140</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57583044"/>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:18.351</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3842034"/>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MQM / MQMR</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:0.9046</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6983849"/>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:1.0488</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650296"/>
                  </a:ext>
                </a:extLst>
              </a:tr>
              <a:tr h="265367">
                <a:tc rowSpan="2">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POS</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Min.   :  6.0</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7009418"/>
                  </a:ext>
                </a:extLst>
              </a:tr>
              <a:tr h="265367">
                <a:tc vMerge="1">
                  <a:txBody>
                    <a:bodyPr/>
                    <a:lstStyle/>
                    <a:p>
                      <a:endParaRPr lang="en-US"/>
                    </a:p>
                  </a:txBody>
                  <a:tcPr/>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Max.   :210.0</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9541182"/>
                  </a:ext>
                </a:extLst>
              </a:tr>
              <a:tr h="265367">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%Missing Individuals remove</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0.9</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260664"/>
                  </a:ext>
                </a:extLst>
              </a:tr>
              <a:tr h="265367">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%Bad loci remove</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30000"/>
                        </a:lnSpc>
                        <a:spcAft>
                          <a:spcPts val="0"/>
                        </a:spcAft>
                      </a:pPr>
                      <a:r>
                        <a:rPr lang="en-US" sz="2800" b="0">
                          <a:effectLst/>
                          <a:latin typeface="Arial" panose="020B0604020202020204" pitchFamily="34" charset="0"/>
                          <a:cs typeface="Arial" panose="020B0604020202020204" pitchFamily="34" charset="0"/>
                        </a:rPr>
                        <a:t>0.1</a:t>
                      </a:r>
                      <a:endParaRPr lang="en-US" sz="2800" b="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9810960"/>
                  </a:ext>
                </a:extLst>
              </a:tr>
            </a:tbl>
          </a:graphicData>
        </a:graphic>
      </p:graphicFrame>
      <p:pic>
        <p:nvPicPr>
          <p:cNvPr id="10" name="Picture 9">
            <a:extLst>
              <a:ext uri="{FF2B5EF4-FFF2-40B4-BE49-F238E27FC236}">
                <a16:creationId xmlns:a16="http://schemas.microsoft.com/office/drawing/2014/main" id="{1E5225E4-6E26-1288-EFD2-EDB10F22E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52" y="2647498"/>
            <a:ext cx="7173230" cy="7584032"/>
          </a:xfrm>
          <a:prstGeom prst="rect">
            <a:avLst/>
          </a:prstGeom>
        </p:spPr>
      </p:pic>
    </p:spTree>
    <p:extLst>
      <p:ext uri="{BB962C8B-B14F-4D97-AF65-F5344CB8AC3E}">
        <p14:creationId xmlns:p14="http://schemas.microsoft.com/office/powerpoint/2010/main" val="327305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695048" y="2665277"/>
            <a:ext cx="8203724" cy="737574"/>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Sử dụng công cụ FASTQC để thống kê</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87851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604451"/>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Định dạng FASTQ</a:t>
            </a:r>
            <a:endParaRPr lang="en-US" sz="40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75E987E-3A96-4DA1-0C21-7A100D6C9223}"/>
              </a:ext>
            </a:extLst>
          </p:cNvPr>
          <p:cNvPicPr>
            <a:picLocks noChangeAspect="1"/>
          </p:cNvPicPr>
          <p:nvPr/>
        </p:nvPicPr>
        <p:blipFill>
          <a:blip r:embed="rId5"/>
          <a:stretch>
            <a:fillRect/>
          </a:stretch>
        </p:blipFill>
        <p:spPr>
          <a:xfrm>
            <a:off x="10097409" y="1498509"/>
            <a:ext cx="8690125" cy="7938223"/>
          </a:xfrm>
          <a:prstGeom prst="rect">
            <a:avLst/>
          </a:prstGeom>
        </p:spPr>
      </p:pic>
      <p:sp>
        <p:nvSpPr>
          <p:cNvPr id="28" name="TextBox 27">
            <a:extLst>
              <a:ext uri="{FF2B5EF4-FFF2-40B4-BE49-F238E27FC236}">
                <a16:creationId xmlns:a16="http://schemas.microsoft.com/office/drawing/2014/main" id="{CD0EB571-3C72-252E-88DB-EFEC5667B04A}"/>
              </a:ext>
            </a:extLst>
          </p:cNvPr>
          <p:cNvSpPr txBox="1"/>
          <p:nvPr/>
        </p:nvSpPr>
        <p:spPr>
          <a:xfrm>
            <a:off x="695048" y="3700781"/>
            <a:ext cx="8203724" cy="737574"/>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Sử dụng công cụ fastq-stast </a:t>
            </a:r>
            <a:endParaRPr lang="en-US" sz="36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AB9CD25B-0247-938D-DEA1-6B653A315585}"/>
              </a:ext>
            </a:extLst>
          </p:cNvPr>
          <p:cNvSpPr txBox="1"/>
          <p:nvPr/>
        </p:nvSpPr>
        <p:spPr>
          <a:xfrm>
            <a:off x="818356" y="5017846"/>
            <a:ext cx="9530080" cy="4914166"/>
          </a:xfrm>
          <a:prstGeom prst="rect">
            <a:avLst/>
          </a:prstGeom>
          <a:noFill/>
        </p:spPr>
        <p:txBody>
          <a:bodyPr wrap="square">
            <a:spAutoFit/>
          </a:bodyPr>
          <a:lstStyle/>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reads: 2475648; len: 101; len mean: 101.0000; len stdev: 0.0000; len min: 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phred: 33; window-size: 2000000; cycle-max: 35; dups: 1375626; %dup: 55.5663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unique-dup seq: 245800; min dup count: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dup seq         1       38179   GATCTCGGAAGCTAACGAGGGTTGGGCCTGGTTAG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dup seq         2       25012   GATCGGGCGTGCTAAGGGTGGTGTGGCCGTAAGCT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dup mean: 6.5965; dup stddev: 100.4330; qual min: 2; qual max: 37;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qual mean: 35.9410; qual stdev: 3.1199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 27.4831; %C: 21.8806; %G: 22.4561; %T: 28.1789; %N: 0.0013;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r>
              <a:rPr lang="en-US" sz="2000">
                <a:effectLst/>
                <a:latin typeface="Times New Roman" panose="02020603050405020304" pitchFamily="18" charset="0"/>
                <a:ea typeface="Calibri" panose="020F0502020204030204" pitchFamily="34" charset="0"/>
              </a:rPr>
              <a:t>total bases: 250040448</a:t>
            </a:r>
            <a:endParaRPr lang="en-US" sz="2000"/>
          </a:p>
        </p:txBody>
      </p:sp>
      <p:sp>
        <p:nvSpPr>
          <p:cNvPr id="13" name="Rectangle 12">
            <a:extLst>
              <a:ext uri="{FF2B5EF4-FFF2-40B4-BE49-F238E27FC236}">
                <a16:creationId xmlns:a16="http://schemas.microsoft.com/office/drawing/2014/main" id="{2B37EBF8-0FBD-45BC-278D-B5EC441CF26C}"/>
              </a:ext>
            </a:extLst>
          </p:cNvPr>
          <p:cNvSpPr/>
          <p:nvPr/>
        </p:nvSpPr>
        <p:spPr>
          <a:xfrm>
            <a:off x="10348436" y="5422900"/>
            <a:ext cx="528320" cy="26670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3DCBF75-C0F5-BE07-A326-B7035D092307}"/>
              </a:ext>
            </a:extLst>
          </p:cNvPr>
          <p:cNvSpPr/>
          <p:nvPr/>
        </p:nvSpPr>
        <p:spPr>
          <a:xfrm>
            <a:off x="17429956" y="2105025"/>
            <a:ext cx="985837" cy="985837"/>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21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604451"/>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Định dạng FASTQ</a:t>
            </a:r>
            <a:endParaRPr lang="en-US" sz="40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4D5E03EB-F933-2815-0E0E-6AAA234E18C2}"/>
              </a:ext>
            </a:extLst>
          </p:cNvPr>
          <p:cNvGrpSpPr/>
          <p:nvPr/>
        </p:nvGrpSpPr>
        <p:grpSpPr>
          <a:xfrm>
            <a:off x="284956" y="2474980"/>
            <a:ext cx="8818404" cy="5538720"/>
            <a:chOff x="284956" y="2609397"/>
            <a:chExt cx="8818404" cy="5538720"/>
          </a:xfrm>
        </p:grpSpPr>
        <p:pic>
          <p:nvPicPr>
            <p:cNvPr id="25" name="Picture 24">
              <a:extLst>
                <a:ext uri="{FF2B5EF4-FFF2-40B4-BE49-F238E27FC236}">
                  <a16:creationId xmlns:a16="http://schemas.microsoft.com/office/drawing/2014/main" id="{091EE634-E7E6-7765-093A-4C729C8A7A4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84956" y="2609397"/>
              <a:ext cx="8818404" cy="5538720"/>
            </a:xfrm>
            <a:prstGeom prst="rect">
              <a:avLst/>
            </a:prstGeom>
          </p:spPr>
        </p:pic>
        <p:sp>
          <p:nvSpPr>
            <p:cNvPr id="5" name="Rectangle 4">
              <a:extLst>
                <a:ext uri="{FF2B5EF4-FFF2-40B4-BE49-F238E27FC236}">
                  <a16:creationId xmlns:a16="http://schemas.microsoft.com/office/drawing/2014/main" id="{C25C890A-5E8A-76D4-2498-1CA02FE3E367}"/>
                </a:ext>
              </a:extLst>
            </p:cNvPr>
            <p:cNvSpPr/>
            <p:nvPr/>
          </p:nvSpPr>
          <p:spPr>
            <a:xfrm>
              <a:off x="4878514" y="2984500"/>
              <a:ext cx="2340642" cy="2286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object 23">
            <a:extLst>
              <a:ext uri="{FF2B5EF4-FFF2-40B4-BE49-F238E27FC236}">
                <a16:creationId xmlns:a16="http://schemas.microsoft.com/office/drawing/2014/main" id="{4268DD4C-A99C-1AC8-0DA9-AD65F1218F2A}"/>
              </a:ext>
            </a:extLst>
          </p:cNvPr>
          <p:cNvSpPr/>
          <p:nvPr/>
        </p:nvSpPr>
        <p:spPr>
          <a:xfrm>
            <a:off x="-1" y="1465808"/>
            <a:ext cx="487851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p:spPr>
        <p:style>
          <a:lnRef idx="3">
            <a:schemeClr val="lt1"/>
          </a:lnRef>
          <a:fillRef idx="1">
            <a:schemeClr val="accent6"/>
          </a:fillRef>
          <a:effectRef idx="1">
            <a:schemeClr val="accent6"/>
          </a:effectRef>
          <a:fontRef idx="minor">
            <a:schemeClr val="lt1"/>
          </a:fontRef>
        </p:style>
        <p:txBody>
          <a:bodyPr wrap="square" lIns="0" tIns="0" rIns="0" bIns="0" rtlCol="0"/>
          <a:lstStyle/>
          <a:p>
            <a:endParaRPr lang="en-US"/>
          </a:p>
        </p:txBody>
      </p:sp>
      <p:sp>
        <p:nvSpPr>
          <p:cNvPr id="37" name="object 24">
            <a:extLst>
              <a:ext uri="{FF2B5EF4-FFF2-40B4-BE49-F238E27FC236}">
                <a16:creationId xmlns:a16="http://schemas.microsoft.com/office/drawing/2014/main" id="{1C337331-F6B8-99A8-4B43-E234E9AEDFCA}"/>
              </a:ext>
            </a:extLst>
          </p:cNvPr>
          <p:cNvSpPr txBox="1"/>
          <p:nvPr/>
        </p:nvSpPr>
        <p:spPr>
          <a:xfrm>
            <a:off x="284956" y="1536700"/>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Làm sạch trình tự</a:t>
            </a:r>
            <a:endParaRPr lang="en-US" sz="4000">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59A04A8F-8FB7-0555-6BA8-324962623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956" y="8138038"/>
            <a:ext cx="8818404" cy="2390262"/>
          </a:xfrm>
          <a:prstGeom prst="rect">
            <a:avLst/>
          </a:prstGeom>
        </p:spPr>
      </p:pic>
      <p:sp>
        <p:nvSpPr>
          <p:cNvPr id="41" name="TextBox 40">
            <a:extLst>
              <a:ext uri="{FF2B5EF4-FFF2-40B4-BE49-F238E27FC236}">
                <a16:creationId xmlns:a16="http://schemas.microsoft.com/office/drawing/2014/main" id="{B8F060D2-321A-5695-3391-CCE70833320B}"/>
              </a:ext>
            </a:extLst>
          </p:cNvPr>
          <p:cNvSpPr txBox="1"/>
          <p:nvPr/>
        </p:nvSpPr>
        <p:spPr>
          <a:xfrm>
            <a:off x="9369300" y="2603500"/>
            <a:ext cx="9016915" cy="6115585"/>
          </a:xfrm>
          <a:prstGeom prst="rect">
            <a:avLst/>
          </a:prstGeom>
          <a:noFill/>
        </p:spPr>
        <p:txBody>
          <a:bodyPr wrap="square">
            <a:spAutoFit/>
          </a:bodyPr>
          <a:lstStyle/>
          <a:p>
            <a:pPr algn="just">
              <a:lnSpc>
                <a:spcPct val="150000"/>
              </a:lnSpc>
              <a:spcAft>
                <a:spcPts val="800"/>
              </a:spcAft>
            </a:pPr>
            <a:r>
              <a:rPr lang="en-US" sz="3200">
                <a:effectLst/>
                <a:latin typeface="Arial" panose="020B0604020202020204" pitchFamily="34" charset="0"/>
                <a:ea typeface="Calibri" panose="020F0502020204030204" pitchFamily="34" charset="0"/>
                <a:cs typeface="Arial" panose="020B0604020202020204" pitchFamily="34" charset="0"/>
              </a:rPr>
              <a:t>Có 2003502 đoạn đọc (202353702 bases), sau khi loại bỏ 6745 những đoạn trình tự quá ngắn.</a:t>
            </a:r>
          </a:p>
          <a:p>
            <a:pPr algn="just">
              <a:lnSpc>
                <a:spcPct val="150000"/>
              </a:lnSpc>
              <a:spcAft>
                <a:spcPts val="800"/>
              </a:spcAft>
            </a:pPr>
            <a:r>
              <a:rPr lang="en-US" sz="3200">
                <a:effectLst/>
                <a:latin typeface="Arial" panose="020B0604020202020204" pitchFamily="34" charset="0"/>
                <a:ea typeface="Calibri" panose="020F0502020204030204" pitchFamily="34" charset="0"/>
                <a:cs typeface="Arial" panose="020B0604020202020204" pitchFamily="34" charset="0"/>
              </a:rPr>
              <a:t>Có 423007 đoạn bị loại bỏ (TB-AG1.F.*) nhiều hơn 47605  bases (TB-AG1.R*), điều đó cho thấy dữ liệu của trình tự xuôi (F) có chất lượng thấp hơn dữ liệu của trình tự ngược (R). </a:t>
            </a:r>
          </a:p>
          <a:p>
            <a:pPr algn="just">
              <a:lnSpc>
                <a:spcPct val="150000"/>
              </a:lnSpc>
              <a:spcAft>
                <a:spcPts val="800"/>
              </a:spcAft>
            </a:pPr>
            <a:r>
              <a:rPr lang="en-US" sz="3200">
                <a:effectLst/>
                <a:latin typeface="Arial" panose="020B0604020202020204" pitchFamily="34" charset="0"/>
                <a:ea typeface="Calibri" panose="020F0502020204030204" pitchFamily="34" charset="0"/>
                <a:cs typeface="Arial" panose="020B0604020202020204" pitchFamily="34" charset="0"/>
              </a:rPr>
              <a:t>Tỷ lệ trung bình của trình tự có chất lượng &lt;Q20 của 2 Forward và Reverse là 8.51% và 11.11%.</a:t>
            </a:r>
            <a:endParaRPr lang="en-US" sz="24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8850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1" name="object 23">
            <a:extLst>
              <a:ext uri="{FF2B5EF4-FFF2-40B4-BE49-F238E27FC236}">
                <a16:creationId xmlns:a16="http://schemas.microsoft.com/office/drawing/2014/main" id="{2F8BBCAE-38CF-C739-D3AE-5A11BCA858BE}"/>
              </a:ext>
            </a:extLst>
          </p:cNvPr>
          <p:cNvSpPr/>
          <p:nvPr/>
        </p:nvSpPr>
        <p:spPr>
          <a:xfrm>
            <a:off x="-1" y="1465808"/>
            <a:ext cx="653335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22" name="object 24">
            <a:extLst>
              <a:ext uri="{FF2B5EF4-FFF2-40B4-BE49-F238E27FC236}">
                <a16:creationId xmlns:a16="http://schemas.microsoft.com/office/drawing/2014/main" id="{18831869-5FD2-51DB-2C71-1EBFB02E5A6B}"/>
              </a:ext>
            </a:extLst>
          </p:cNvPr>
          <p:cNvSpPr txBox="1"/>
          <p:nvPr/>
        </p:nvSpPr>
        <p:spPr>
          <a:xfrm>
            <a:off x="284956" y="1536700"/>
            <a:ext cx="5791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Tạo hệ gene tham chiếu</a:t>
            </a:r>
            <a:endParaRPr lang="en-US" sz="40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17227CB-343C-DA39-F2E1-200AF3CC6258}"/>
              </a:ext>
            </a:extLst>
          </p:cNvPr>
          <p:cNvPicPr>
            <a:picLocks noChangeAspect="1"/>
          </p:cNvPicPr>
          <p:nvPr/>
        </p:nvPicPr>
        <p:blipFill>
          <a:blip r:embed="rId5"/>
          <a:stretch>
            <a:fillRect/>
          </a:stretch>
        </p:blipFill>
        <p:spPr>
          <a:xfrm>
            <a:off x="284956" y="2593974"/>
            <a:ext cx="9614930" cy="6562726"/>
          </a:xfrm>
          <a:prstGeom prst="rect">
            <a:avLst/>
          </a:prstGeom>
        </p:spPr>
      </p:pic>
      <p:grpSp>
        <p:nvGrpSpPr>
          <p:cNvPr id="14" name="Group 13">
            <a:extLst>
              <a:ext uri="{FF2B5EF4-FFF2-40B4-BE49-F238E27FC236}">
                <a16:creationId xmlns:a16="http://schemas.microsoft.com/office/drawing/2014/main" id="{B961B4AC-F242-587E-EA02-1EA0BA7BCC7B}"/>
              </a:ext>
            </a:extLst>
          </p:cNvPr>
          <p:cNvGrpSpPr/>
          <p:nvPr/>
        </p:nvGrpSpPr>
        <p:grpSpPr>
          <a:xfrm>
            <a:off x="9962356" y="1338640"/>
            <a:ext cx="8485632" cy="3327439"/>
            <a:chOff x="9962356" y="1338640"/>
            <a:chExt cx="8485632" cy="3327439"/>
          </a:xfrm>
        </p:grpSpPr>
        <p:sp>
          <p:nvSpPr>
            <p:cNvPr id="32" name="TextBox 31">
              <a:extLst>
                <a:ext uri="{FF2B5EF4-FFF2-40B4-BE49-F238E27FC236}">
                  <a16:creationId xmlns:a16="http://schemas.microsoft.com/office/drawing/2014/main" id="{E6F1EBCE-90E0-FB06-4F12-6C41EE2BD0BB}"/>
                </a:ext>
              </a:extLst>
            </p:cNvPr>
            <p:cNvSpPr txBox="1"/>
            <p:nvPr/>
          </p:nvSpPr>
          <p:spPr>
            <a:xfrm>
              <a:off x="9962356" y="1338640"/>
              <a:ext cx="8485632" cy="1569660"/>
            </a:xfrm>
            <a:prstGeom prst="rect">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just"/>
              <a:r>
                <a:rPr lang="en-US" sz="3200">
                  <a:latin typeface="Arial" panose="020B0604020202020204" pitchFamily="34" charset="0"/>
                  <a:cs typeface="Arial" panose="020B0604020202020204" pitchFamily="34" charset="0"/>
                </a:rPr>
                <a:t>Sau khi thực hiện thao tác loại bỏ adapter và chất lượng Q được phân thành các nhóm trong tập tin dữ liệu có tên là rbcluster.out</a:t>
              </a:r>
            </a:p>
          </p:txBody>
        </p:sp>
        <p:pic>
          <p:nvPicPr>
            <p:cNvPr id="23" name="Picture 22">
              <a:extLst>
                <a:ext uri="{FF2B5EF4-FFF2-40B4-BE49-F238E27FC236}">
                  <a16:creationId xmlns:a16="http://schemas.microsoft.com/office/drawing/2014/main" id="{10BCEC3F-622D-0437-2386-B72A8A493A14}"/>
                </a:ext>
              </a:extLst>
            </p:cNvPr>
            <p:cNvPicPr>
              <a:picLocks noChangeAspect="1"/>
            </p:cNvPicPr>
            <p:nvPr/>
          </p:nvPicPr>
          <p:blipFill rotWithShape="1">
            <a:blip r:embed="rId6">
              <a:extLst>
                <a:ext uri="{28A0092B-C50C-407E-A947-70E740481C1C}">
                  <a14:useLocalDpi xmlns:a14="http://schemas.microsoft.com/office/drawing/2010/main" val="0"/>
                </a:ext>
              </a:extLst>
            </a:blip>
            <a:srcRect b="27465"/>
            <a:stretch/>
          </p:blipFill>
          <p:spPr bwMode="auto">
            <a:xfrm>
              <a:off x="9962356" y="2929567"/>
              <a:ext cx="8485632" cy="1736512"/>
            </a:xfrm>
            <a:prstGeom prst="rect">
              <a:avLst/>
            </a:prstGeom>
            <a:ln>
              <a:solidFill>
                <a:schemeClr val="tx1"/>
              </a:solidFill>
            </a:ln>
            <a:extLst>
              <a:ext uri="{53640926-AAD7-44D8-BBD7-CCE9431645EC}">
                <a14:shadowObscured xmlns:a14="http://schemas.microsoft.com/office/drawing/2010/main"/>
              </a:ext>
            </a:extLst>
          </p:spPr>
        </p:pic>
      </p:grpSp>
      <p:grpSp>
        <p:nvGrpSpPr>
          <p:cNvPr id="15" name="Group 14">
            <a:extLst>
              <a:ext uri="{FF2B5EF4-FFF2-40B4-BE49-F238E27FC236}">
                <a16:creationId xmlns:a16="http://schemas.microsoft.com/office/drawing/2014/main" id="{1B20C658-2F63-9610-DADD-722857337F6B}"/>
              </a:ext>
            </a:extLst>
          </p:cNvPr>
          <p:cNvGrpSpPr/>
          <p:nvPr/>
        </p:nvGrpSpPr>
        <p:grpSpPr>
          <a:xfrm>
            <a:off x="9987695" y="5529640"/>
            <a:ext cx="8505976" cy="3433677"/>
            <a:chOff x="9987695" y="5529640"/>
            <a:chExt cx="8505976" cy="3433677"/>
          </a:xfrm>
        </p:grpSpPr>
        <p:pic>
          <p:nvPicPr>
            <p:cNvPr id="26" name="Picture 25">
              <a:extLst>
                <a:ext uri="{FF2B5EF4-FFF2-40B4-BE49-F238E27FC236}">
                  <a16:creationId xmlns:a16="http://schemas.microsoft.com/office/drawing/2014/main" id="{E973DC3C-1A8C-EF6A-B708-6C21403297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7342" y="7094699"/>
              <a:ext cx="8486329" cy="1868618"/>
            </a:xfrm>
            <a:prstGeom prst="rect">
              <a:avLst/>
            </a:prstGeom>
          </p:spPr>
        </p:pic>
        <p:sp>
          <p:nvSpPr>
            <p:cNvPr id="34" name="TextBox 33">
              <a:extLst>
                <a:ext uri="{FF2B5EF4-FFF2-40B4-BE49-F238E27FC236}">
                  <a16:creationId xmlns:a16="http://schemas.microsoft.com/office/drawing/2014/main" id="{1DD443FC-68BB-914B-3608-5A1C168269B7}"/>
                </a:ext>
              </a:extLst>
            </p:cNvPr>
            <p:cNvSpPr txBox="1"/>
            <p:nvPr/>
          </p:nvSpPr>
          <p:spPr>
            <a:xfrm>
              <a:off x="9987695" y="5529640"/>
              <a:ext cx="8485632" cy="1569660"/>
            </a:xfrm>
            <a:prstGeom prst="rect">
              <a:avLst/>
            </a:prstGeom>
            <a:ln/>
          </p:spPr>
          <p:style>
            <a:lnRef idx="3">
              <a:schemeClr val="lt1"/>
            </a:lnRef>
            <a:fillRef idx="1">
              <a:schemeClr val="accent6"/>
            </a:fillRef>
            <a:effectRef idx="1">
              <a:schemeClr val="accent6"/>
            </a:effectRef>
            <a:fontRef idx="minor">
              <a:schemeClr val="lt1"/>
            </a:fontRef>
          </p:style>
          <p:txBody>
            <a:bodyPr wrap="square">
              <a:spAutoFit/>
            </a:bodyPr>
            <a:lstStyle/>
            <a:p>
              <a:pPr algn="just"/>
              <a:r>
                <a:rPr lang="en-US" sz="3200">
                  <a:latin typeface="Arial" panose="020B0604020202020204" pitchFamily="34" charset="0"/>
                  <a:cs typeface="Arial" panose="020B0604020202020204" pitchFamily="34" charset="0"/>
                </a:rPr>
                <a:t>Tập tin rbdiv.out chứa các đoạn contig sau khi được lắp ghép từ các đoạn lặp lại các khoảng trống giữa các trình tự thay thế bởi ‘0’</a:t>
              </a:r>
            </a:p>
          </p:txBody>
        </p:sp>
      </p:grpSp>
      <p:sp>
        <p:nvSpPr>
          <p:cNvPr id="35" name="TextBox 34">
            <a:extLst>
              <a:ext uri="{FF2B5EF4-FFF2-40B4-BE49-F238E27FC236}">
                <a16:creationId xmlns:a16="http://schemas.microsoft.com/office/drawing/2014/main" id="{D70A33BB-C6B4-C881-6651-5B96248E0A53}"/>
              </a:ext>
            </a:extLst>
          </p:cNvPr>
          <p:cNvSpPr txBox="1"/>
          <p:nvPr/>
        </p:nvSpPr>
        <p:spPr>
          <a:xfrm>
            <a:off x="284956" y="8813693"/>
            <a:ext cx="9614930" cy="1569660"/>
          </a:xfrm>
          <a:prstGeom prst="rect">
            <a:avLst/>
          </a:prstGeom>
        </p:spPr>
        <p:txBody>
          <a:bodyPr wrap="square">
            <a:spAutoFit/>
          </a:bodyPr>
          <a:lstStyle/>
          <a:p>
            <a:pPr algn="just"/>
            <a:r>
              <a:rPr lang="en-US" sz="3200">
                <a:latin typeface="Arial" panose="020B0604020202020204" pitchFamily="34" charset="0"/>
                <a:cs typeface="Arial" panose="020B0604020202020204" pitchFamily="34" charset="0"/>
              </a:rPr>
              <a:t>Mối liên hệ giữa giá trị CUTOFF1 (mức độ bao phủ của các contig) và CUTOFF2 (số lượng các thể tham gia vào việc xây dựng hệ gen tham chiếu) </a:t>
            </a:r>
          </a:p>
        </p:txBody>
      </p:sp>
    </p:spTree>
    <p:extLst>
      <p:ext uri="{BB962C8B-B14F-4D97-AF65-F5344CB8AC3E}">
        <p14:creationId xmlns:p14="http://schemas.microsoft.com/office/powerpoint/2010/main" val="91260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1" name="object 23">
            <a:extLst>
              <a:ext uri="{FF2B5EF4-FFF2-40B4-BE49-F238E27FC236}">
                <a16:creationId xmlns:a16="http://schemas.microsoft.com/office/drawing/2014/main" id="{2F8BBCAE-38CF-C739-D3AE-5A11BCA858BE}"/>
              </a:ext>
            </a:extLst>
          </p:cNvPr>
          <p:cNvSpPr/>
          <p:nvPr/>
        </p:nvSpPr>
        <p:spPr>
          <a:xfrm>
            <a:off x="-1" y="1465808"/>
            <a:ext cx="653335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22" name="object 24">
            <a:extLst>
              <a:ext uri="{FF2B5EF4-FFF2-40B4-BE49-F238E27FC236}">
                <a16:creationId xmlns:a16="http://schemas.microsoft.com/office/drawing/2014/main" id="{18831869-5FD2-51DB-2C71-1EBFB02E5A6B}"/>
              </a:ext>
            </a:extLst>
          </p:cNvPr>
          <p:cNvSpPr txBox="1"/>
          <p:nvPr/>
        </p:nvSpPr>
        <p:spPr>
          <a:xfrm>
            <a:off x="284956" y="1536700"/>
            <a:ext cx="5791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Tạo hệ gene tham chiếu</a:t>
            </a:r>
            <a:endParaRPr lang="en-US" sz="4000">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06D1DD9E-F42F-D143-889A-D75E45974F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776" y="2647496"/>
            <a:ext cx="12819380" cy="6795296"/>
          </a:xfrm>
          <a:prstGeom prst="rect">
            <a:avLst/>
          </a:prstGeom>
          <a:noFill/>
          <a:ln>
            <a:noFill/>
          </a:ln>
        </p:spPr>
      </p:pic>
      <p:sp>
        <p:nvSpPr>
          <p:cNvPr id="28" name="TextBox 27">
            <a:extLst>
              <a:ext uri="{FF2B5EF4-FFF2-40B4-BE49-F238E27FC236}">
                <a16:creationId xmlns:a16="http://schemas.microsoft.com/office/drawing/2014/main" id="{9B3B55C3-050D-6E47-A3A2-D5BD94B1650A}"/>
              </a:ext>
            </a:extLst>
          </p:cNvPr>
          <p:cNvSpPr txBox="1"/>
          <p:nvPr/>
        </p:nvSpPr>
        <p:spPr>
          <a:xfrm>
            <a:off x="13700632" y="1460500"/>
            <a:ext cx="4813905" cy="7707816"/>
          </a:xfrm>
          <a:prstGeom prst="rect">
            <a:avLst/>
          </a:prstGeom>
          <a:noFill/>
        </p:spPr>
        <p:txBody>
          <a:bodyPr wrap="square">
            <a:spAutoFit/>
          </a:bodyPr>
          <a:lstStyle/>
          <a:p>
            <a:pPr>
              <a:lnSpc>
                <a:spcPct val="130000"/>
              </a:lnSpc>
            </a:pPr>
            <a:r>
              <a:rPr lang="en-US" sz="3200">
                <a:latin typeface="Arial" panose="020B0604020202020204" pitchFamily="34" charset="0"/>
                <a:cs typeface="Arial" panose="020B0604020202020204" pitchFamily="34" charset="0"/>
              </a:rPr>
              <a:t>reads   82116</a:t>
            </a:r>
          </a:p>
          <a:p>
            <a:pPr>
              <a:lnSpc>
                <a:spcPct val="130000"/>
              </a:lnSpc>
            </a:pPr>
            <a:r>
              <a:rPr lang="en-US" sz="3200">
                <a:latin typeface="Arial" panose="020B0604020202020204" pitchFamily="34" charset="0"/>
                <a:cs typeface="Arial" panose="020B0604020202020204" pitchFamily="34" charset="0"/>
              </a:rPr>
              <a:t>len     398</a:t>
            </a:r>
          </a:p>
          <a:p>
            <a:pPr>
              <a:lnSpc>
                <a:spcPct val="130000"/>
              </a:lnSpc>
            </a:pPr>
            <a:r>
              <a:rPr lang="en-US" sz="3200">
                <a:latin typeface="Arial" panose="020B0604020202020204" pitchFamily="34" charset="0"/>
                <a:cs typeface="Arial" panose="020B0604020202020204" pitchFamily="34" charset="0"/>
              </a:rPr>
              <a:t>qual min        40</a:t>
            </a:r>
          </a:p>
          <a:p>
            <a:pPr>
              <a:lnSpc>
                <a:spcPct val="130000"/>
              </a:lnSpc>
            </a:pPr>
            <a:r>
              <a:rPr lang="en-US" sz="3200">
                <a:latin typeface="Arial" panose="020B0604020202020204" pitchFamily="34" charset="0"/>
                <a:cs typeface="Arial" panose="020B0604020202020204" pitchFamily="34" charset="0"/>
              </a:rPr>
              <a:t>qual max        40</a:t>
            </a:r>
          </a:p>
          <a:p>
            <a:pPr>
              <a:lnSpc>
                <a:spcPct val="130000"/>
              </a:lnSpc>
            </a:pPr>
            <a:r>
              <a:rPr lang="en-US" sz="3200">
                <a:latin typeface="Arial" panose="020B0604020202020204" pitchFamily="34" charset="0"/>
                <a:cs typeface="Arial" panose="020B0604020202020204" pitchFamily="34" charset="0"/>
              </a:rPr>
              <a:t>qual mean       40.0000</a:t>
            </a:r>
          </a:p>
          <a:p>
            <a:pPr>
              <a:lnSpc>
                <a:spcPct val="130000"/>
              </a:lnSpc>
            </a:pPr>
            <a:r>
              <a:rPr lang="en-US" sz="3200">
                <a:latin typeface="Arial" panose="020B0604020202020204" pitchFamily="34" charset="0"/>
                <a:cs typeface="Arial" panose="020B0604020202020204" pitchFamily="34" charset="0"/>
              </a:rPr>
              <a:t>qual stdev      0.0000</a:t>
            </a:r>
          </a:p>
          <a:p>
            <a:pPr>
              <a:lnSpc>
                <a:spcPct val="130000"/>
              </a:lnSpc>
            </a:pPr>
            <a:r>
              <a:rPr lang="en-US" sz="3200">
                <a:solidFill>
                  <a:srgbClr val="FF0000"/>
                </a:solidFill>
                <a:latin typeface="Arial" panose="020B0604020202020204" pitchFamily="34" charset="0"/>
                <a:cs typeface="Arial" panose="020B0604020202020204" pitchFamily="34" charset="0"/>
              </a:rPr>
              <a:t>%A      20.0000</a:t>
            </a:r>
          </a:p>
          <a:p>
            <a:pPr>
              <a:lnSpc>
                <a:spcPct val="130000"/>
              </a:lnSpc>
            </a:pPr>
            <a:r>
              <a:rPr lang="en-US" sz="3200">
                <a:solidFill>
                  <a:srgbClr val="FF0000"/>
                </a:solidFill>
                <a:latin typeface="Arial" panose="020B0604020202020204" pitchFamily="34" charset="0"/>
                <a:cs typeface="Arial" panose="020B0604020202020204" pitchFamily="34" charset="0"/>
              </a:rPr>
              <a:t>%C      8.5714</a:t>
            </a:r>
          </a:p>
          <a:p>
            <a:pPr>
              <a:lnSpc>
                <a:spcPct val="130000"/>
              </a:lnSpc>
            </a:pPr>
            <a:r>
              <a:rPr lang="en-US" sz="3200">
                <a:solidFill>
                  <a:srgbClr val="FF0000"/>
                </a:solidFill>
                <a:latin typeface="Arial" panose="020B0604020202020204" pitchFamily="34" charset="0"/>
                <a:cs typeface="Arial" panose="020B0604020202020204" pitchFamily="34" charset="0"/>
              </a:rPr>
              <a:t>%G      20.0000</a:t>
            </a:r>
          </a:p>
          <a:p>
            <a:pPr>
              <a:lnSpc>
                <a:spcPct val="130000"/>
              </a:lnSpc>
            </a:pPr>
            <a:r>
              <a:rPr lang="en-US" sz="3200">
                <a:solidFill>
                  <a:srgbClr val="FF0000"/>
                </a:solidFill>
                <a:latin typeface="Arial" panose="020B0604020202020204" pitchFamily="34" charset="0"/>
                <a:cs typeface="Arial" panose="020B0604020202020204" pitchFamily="34" charset="0"/>
              </a:rPr>
              <a:t>%T      48.5714</a:t>
            </a:r>
          </a:p>
          <a:p>
            <a:pPr>
              <a:lnSpc>
                <a:spcPct val="130000"/>
              </a:lnSpc>
            </a:pPr>
            <a:r>
              <a:rPr lang="en-US" sz="3200">
                <a:latin typeface="Arial" panose="020B0604020202020204" pitchFamily="34" charset="0"/>
                <a:cs typeface="Arial" panose="020B0604020202020204" pitchFamily="34" charset="0"/>
              </a:rPr>
              <a:t>%N      2.8571</a:t>
            </a:r>
          </a:p>
          <a:p>
            <a:pPr>
              <a:lnSpc>
                <a:spcPct val="130000"/>
              </a:lnSpc>
            </a:pPr>
            <a:r>
              <a:rPr lang="en-US" sz="3200">
                <a:latin typeface="Arial" panose="020B0604020202020204" pitchFamily="34" charset="0"/>
                <a:cs typeface="Arial" panose="020B0604020202020204" pitchFamily="34" charset="0"/>
              </a:rPr>
              <a:t>total bases     20385313</a:t>
            </a:r>
          </a:p>
        </p:txBody>
      </p:sp>
    </p:spTree>
    <p:extLst>
      <p:ext uri="{BB962C8B-B14F-4D97-AF65-F5344CB8AC3E}">
        <p14:creationId xmlns:p14="http://schemas.microsoft.com/office/powerpoint/2010/main" val="307404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17" name="object 23">
            <a:extLst>
              <a:ext uri="{FF2B5EF4-FFF2-40B4-BE49-F238E27FC236}">
                <a16:creationId xmlns:a16="http://schemas.microsoft.com/office/drawing/2014/main" id="{E6DD9418-007F-07DC-A9E1-C8F32457BC1A}"/>
              </a:ext>
            </a:extLst>
          </p:cNvPr>
          <p:cNvSpPr/>
          <p:nvPr/>
        </p:nvSpPr>
        <p:spPr>
          <a:xfrm>
            <a:off x="-1" y="1465808"/>
            <a:ext cx="697944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18" name="object 24">
            <a:extLst>
              <a:ext uri="{FF2B5EF4-FFF2-40B4-BE49-F238E27FC236}">
                <a16:creationId xmlns:a16="http://schemas.microsoft.com/office/drawing/2014/main" id="{F63F7C96-2C6A-C376-BE95-DC2DB2F14479}"/>
              </a:ext>
            </a:extLst>
          </p:cNvPr>
          <p:cNvSpPr txBox="1"/>
          <p:nvPr/>
        </p:nvSpPr>
        <p:spPr>
          <a:xfrm>
            <a:off x="284956" y="1536700"/>
            <a:ext cx="60198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Dóng hàng trình tự với RF</a:t>
            </a:r>
            <a:endParaRPr lang="en-US" sz="400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33094BE0-DF34-373E-0364-0A71A7F86244}"/>
              </a:ext>
            </a:extLst>
          </p:cNvPr>
          <p:cNvPicPr>
            <a:picLocks noChangeAspect="1"/>
          </p:cNvPicPr>
          <p:nvPr/>
        </p:nvPicPr>
        <p:blipFill>
          <a:blip r:embed="rId4"/>
          <a:stretch>
            <a:fillRect/>
          </a:stretch>
        </p:blipFill>
        <p:spPr>
          <a:xfrm>
            <a:off x="7876646" y="1536700"/>
            <a:ext cx="10535444" cy="5394305"/>
          </a:xfrm>
          <a:prstGeom prst="rect">
            <a:avLst/>
          </a:prstGeom>
        </p:spPr>
      </p:pic>
      <p:graphicFrame>
        <p:nvGraphicFramePr>
          <p:cNvPr id="9" name="Table 8">
            <a:extLst>
              <a:ext uri="{FF2B5EF4-FFF2-40B4-BE49-F238E27FC236}">
                <a16:creationId xmlns:a16="http://schemas.microsoft.com/office/drawing/2014/main" id="{58A191F7-F783-6C2E-B17B-AF75A1C363C0}"/>
              </a:ext>
            </a:extLst>
          </p:cNvPr>
          <p:cNvGraphicFramePr>
            <a:graphicFrameLocks noGrp="1"/>
          </p:cNvGraphicFramePr>
          <p:nvPr>
            <p:extLst>
              <p:ext uri="{D42A27DB-BD31-4B8C-83A1-F6EECF244321}">
                <p14:modId xmlns:p14="http://schemas.microsoft.com/office/powerpoint/2010/main" val="3408930012"/>
              </p:ext>
            </p:extLst>
          </p:nvPr>
        </p:nvGraphicFramePr>
        <p:xfrm>
          <a:off x="366882" y="7355583"/>
          <a:ext cx="10535443" cy="2149484"/>
        </p:xfrm>
        <a:graphic>
          <a:graphicData uri="http://schemas.openxmlformats.org/drawingml/2006/table">
            <a:tbl>
              <a:tblPr firstRow="1" firstCol="1" bandRow="1">
                <a:tableStyleId>{5C22544A-7EE6-4342-B048-85BDC9FD1C3A}</a:tableStyleId>
              </a:tblPr>
              <a:tblGrid>
                <a:gridCol w="1161414">
                  <a:extLst>
                    <a:ext uri="{9D8B030D-6E8A-4147-A177-3AD203B41FA5}">
                      <a16:colId xmlns:a16="http://schemas.microsoft.com/office/drawing/2014/main" val="4142917802"/>
                    </a:ext>
                  </a:extLst>
                </a:gridCol>
                <a:gridCol w="3491041">
                  <a:extLst>
                    <a:ext uri="{9D8B030D-6E8A-4147-A177-3AD203B41FA5}">
                      <a16:colId xmlns:a16="http://schemas.microsoft.com/office/drawing/2014/main" val="4285826110"/>
                    </a:ext>
                  </a:extLst>
                </a:gridCol>
                <a:gridCol w="5882988">
                  <a:extLst>
                    <a:ext uri="{9D8B030D-6E8A-4147-A177-3AD203B41FA5}">
                      <a16:colId xmlns:a16="http://schemas.microsoft.com/office/drawing/2014/main" val="2385305458"/>
                    </a:ext>
                  </a:extLst>
                </a:gridCol>
              </a:tblGrid>
              <a:tr h="664825">
                <a:tc>
                  <a:txBody>
                    <a:bodyPr/>
                    <a:lstStyle/>
                    <a:p>
                      <a:pPr algn="just">
                        <a:lnSpc>
                          <a:spcPct val="150000"/>
                        </a:lnSpc>
                      </a:pPr>
                      <a:r>
                        <a:rPr lang="en-US" sz="2000">
                          <a:effectLst/>
                          <a:latin typeface="Arial" panose="020B0604020202020204" pitchFamily="34" charset="0"/>
                          <a:cs typeface="Arial" panose="020B0604020202020204" pitchFamily="34" charset="0"/>
                        </a:rPr>
                        <a:t>Read:</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pPr>
                      <a:r>
                        <a:rPr lang="en-US" sz="2000">
                          <a:solidFill>
                            <a:schemeClr val="tx1"/>
                          </a:solidFill>
                          <a:effectLst/>
                          <a:highlight>
                            <a:srgbClr val="FFFF00"/>
                          </a:highlight>
                          <a:latin typeface="Arial" panose="020B0604020202020204" pitchFamily="34" charset="0"/>
                          <a:cs typeface="Arial" panose="020B0604020202020204" pitchFamily="34" charset="0"/>
                        </a:rPr>
                        <a:t>ACGCA</a:t>
                      </a:r>
                      <a:r>
                        <a:rPr lang="en-US" sz="2000">
                          <a:solidFill>
                            <a:schemeClr val="tx1"/>
                          </a:solidFill>
                          <a:effectLst/>
                          <a:highlight>
                            <a:srgbClr val="00FF00"/>
                          </a:highlight>
                          <a:latin typeface="Arial" panose="020B0604020202020204" pitchFamily="34" charset="0"/>
                          <a:cs typeface="Arial" panose="020B0604020202020204" pitchFamily="34" charset="0"/>
                        </a:rPr>
                        <a:t>-</a:t>
                      </a:r>
                      <a:r>
                        <a:rPr lang="en-US" sz="2000">
                          <a:solidFill>
                            <a:schemeClr val="tx1"/>
                          </a:solidFill>
                          <a:effectLst/>
                          <a:highlight>
                            <a:srgbClr val="FFFF00"/>
                          </a:highlight>
                          <a:latin typeface="Arial" panose="020B0604020202020204" pitchFamily="34" charset="0"/>
                          <a:cs typeface="Arial" panose="020B0604020202020204" pitchFamily="34" charset="0"/>
                        </a:rPr>
                        <a:t>TG</a:t>
                      </a:r>
                      <a:r>
                        <a:rPr lang="en-US" sz="2000">
                          <a:solidFill>
                            <a:schemeClr val="tx1"/>
                          </a:solidFill>
                          <a:effectLst/>
                          <a:highlight>
                            <a:srgbClr val="00FF00"/>
                          </a:highlight>
                          <a:latin typeface="Arial" panose="020B0604020202020204" pitchFamily="34" charset="0"/>
                          <a:cs typeface="Arial" panose="020B0604020202020204" pitchFamily="34" charset="0"/>
                        </a:rPr>
                        <a:t>CA</a:t>
                      </a:r>
                      <a:r>
                        <a:rPr lang="en-US" sz="2000">
                          <a:solidFill>
                            <a:schemeClr val="tx1"/>
                          </a:solidFill>
                          <a:effectLst/>
                          <a:highlight>
                            <a:srgbClr val="FFFF00"/>
                          </a:highlight>
                          <a:latin typeface="Arial" panose="020B0604020202020204" pitchFamily="34" charset="0"/>
                          <a:cs typeface="Arial" panose="020B0604020202020204" pitchFamily="34" charset="0"/>
                        </a:rPr>
                        <a:t>GT</a:t>
                      </a:r>
                      <a:r>
                        <a:rPr lang="en-US" sz="2000">
                          <a:solidFill>
                            <a:schemeClr val="tx1"/>
                          </a:solidFill>
                          <a:effectLst/>
                          <a:highlight>
                            <a:srgbClr val="FF00FF"/>
                          </a:highlight>
                          <a:latin typeface="Arial" panose="020B0604020202020204" pitchFamily="34" charset="0"/>
                          <a:cs typeface="Arial" panose="020B0604020202020204" pitchFamily="34" charset="0"/>
                        </a:rPr>
                        <a:t>tagacgt</a:t>
                      </a:r>
                      <a:endParaRPr lang="en-US" sz="2000">
                        <a:solidFill>
                          <a:schemeClr val="tx1"/>
                        </a:solidFill>
                        <a:effectLst/>
                        <a:highlight>
                          <a:srgbClr val="FF00FF"/>
                        </a:highligh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pPr>
                      <a:r>
                        <a:rPr lang="en-US" sz="2000">
                          <a:solidFill>
                            <a:schemeClr val="tx1"/>
                          </a:solidFill>
                          <a:effectLst/>
                          <a:latin typeface="Arial" panose="020B0604020202020204" pitchFamily="34" charset="0"/>
                          <a:cs typeface="Arial" panose="020B0604020202020204" pitchFamily="34" charset="0"/>
                        </a:rPr>
                        <a:t>nM: có n base có giá trị tương đồng</a:t>
                      </a:r>
                      <a:endParaRPr lang="en-US"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79271724"/>
                  </a:ext>
                </a:extLst>
              </a:tr>
              <a:tr h="433704">
                <a:tc>
                  <a:txBody>
                    <a:bodyPr/>
                    <a:lstStyle/>
                    <a:p>
                      <a:pPr algn="just">
                        <a:lnSpc>
                          <a:spcPct val="150000"/>
                        </a:lnSpc>
                      </a:pPr>
                      <a:r>
                        <a:rPr lang="en-US" sz="2000">
                          <a:effectLst/>
                          <a:latin typeface="Arial" panose="020B0604020202020204" pitchFamily="34" charset="0"/>
                          <a:cs typeface="Arial" panose="020B0604020202020204" pitchFamily="34" charset="0"/>
                        </a:rPr>
                        <a:t>Ref:</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pPr>
                      <a:r>
                        <a:rPr lang="en-US" sz="2000">
                          <a:effectLst/>
                          <a:highlight>
                            <a:srgbClr val="FFFF00"/>
                          </a:highlight>
                          <a:latin typeface="Arial" panose="020B0604020202020204" pitchFamily="34" charset="0"/>
                          <a:cs typeface="Arial" panose="020B0604020202020204" pitchFamily="34" charset="0"/>
                        </a:rPr>
                        <a:t>ACTCA</a:t>
                      </a:r>
                      <a:r>
                        <a:rPr lang="en-US" sz="2000">
                          <a:effectLst/>
                          <a:highlight>
                            <a:srgbClr val="00FF00"/>
                          </a:highlight>
                          <a:latin typeface="Arial" panose="020B0604020202020204" pitchFamily="34" charset="0"/>
                          <a:cs typeface="Arial" panose="020B0604020202020204" pitchFamily="34" charset="0"/>
                        </a:rPr>
                        <a:t>G</a:t>
                      </a:r>
                      <a:r>
                        <a:rPr lang="en-US" sz="2000">
                          <a:effectLst/>
                          <a:highlight>
                            <a:srgbClr val="FFFF00"/>
                          </a:highlight>
                          <a:latin typeface="Arial" panose="020B0604020202020204" pitchFamily="34" charset="0"/>
                          <a:cs typeface="Arial" panose="020B0604020202020204" pitchFamily="34" charset="0"/>
                        </a:rPr>
                        <a:t>TG</a:t>
                      </a:r>
                      <a:r>
                        <a:rPr lang="en-US" sz="2000">
                          <a:effectLst/>
                          <a:highlight>
                            <a:srgbClr val="00FF00"/>
                          </a:highlight>
                          <a:latin typeface="Arial" panose="020B0604020202020204" pitchFamily="34" charset="0"/>
                          <a:cs typeface="Arial" panose="020B0604020202020204" pitchFamily="34" charset="0"/>
                        </a:rPr>
                        <a:t>--</a:t>
                      </a:r>
                      <a:r>
                        <a:rPr lang="en-US" sz="2000">
                          <a:effectLst/>
                          <a:highlight>
                            <a:srgbClr val="FFFF00"/>
                          </a:highlight>
                          <a:latin typeface="Arial" panose="020B0604020202020204" pitchFamily="34" charset="0"/>
                          <a:cs typeface="Arial" panose="020B0604020202020204" pitchFamily="34" charset="0"/>
                        </a:rPr>
                        <a:t>GT</a:t>
                      </a:r>
                      <a:endParaRPr lang="en-US" sz="2000">
                        <a:solidFill>
                          <a:srgbClr val="000000"/>
                        </a:solidFill>
                        <a:effectLst/>
                        <a:highlight>
                          <a:srgbClr val="FFFF00"/>
                        </a:highligh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pPr>
                      <a:r>
                        <a:rPr lang="en-US" sz="2000">
                          <a:effectLst/>
                          <a:latin typeface="Arial" panose="020B0604020202020204" pitchFamily="34" charset="0"/>
                          <a:cs typeface="Arial" panose="020B0604020202020204" pitchFamily="34" charset="0"/>
                        </a:rPr>
                        <a:t>nD: Delete n base</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4408900"/>
                  </a:ext>
                </a:extLst>
              </a:tr>
              <a:tr h="1050955">
                <a:tc>
                  <a:txBody>
                    <a:bodyPr/>
                    <a:lstStyle/>
                    <a:p>
                      <a:pPr algn="just">
                        <a:lnSpc>
                          <a:spcPct val="150000"/>
                        </a:lnSpc>
                      </a:pPr>
                      <a:r>
                        <a:rPr lang="en-US" sz="2000">
                          <a:effectLst/>
                          <a:latin typeface="Arial" panose="020B0604020202020204" pitchFamily="34" charset="0"/>
                          <a:cs typeface="Arial" panose="020B0604020202020204" pitchFamily="34" charset="0"/>
                        </a:rPr>
                        <a:t>CIGAR</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50000"/>
                        </a:lnSpc>
                      </a:pPr>
                      <a:r>
                        <a:rPr lang="en-US" sz="2000">
                          <a:effectLst/>
                          <a:highlight>
                            <a:srgbClr val="FFFF00"/>
                          </a:highlight>
                          <a:latin typeface="Arial" panose="020B0604020202020204" pitchFamily="34" charset="0"/>
                          <a:cs typeface="Arial" panose="020B0604020202020204" pitchFamily="34" charset="0"/>
                        </a:rPr>
                        <a:t>5M</a:t>
                      </a:r>
                      <a:r>
                        <a:rPr lang="en-US" sz="2000">
                          <a:effectLst/>
                          <a:highlight>
                            <a:srgbClr val="00FF00"/>
                          </a:highlight>
                          <a:latin typeface="Arial" panose="020B0604020202020204" pitchFamily="34" charset="0"/>
                          <a:cs typeface="Arial" panose="020B0604020202020204" pitchFamily="34" charset="0"/>
                        </a:rPr>
                        <a:t>1D</a:t>
                      </a:r>
                      <a:r>
                        <a:rPr lang="en-US" sz="2000">
                          <a:effectLst/>
                          <a:highlight>
                            <a:srgbClr val="FFFF00"/>
                          </a:highlight>
                          <a:latin typeface="Arial" panose="020B0604020202020204" pitchFamily="34" charset="0"/>
                          <a:cs typeface="Arial" panose="020B0604020202020204" pitchFamily="34" charset="0"/>
                        </a:rPr>
                        <a:t>2M</a:t>
                      </a:r>
                      <a:r>
                        <a:rPr lang="en-US" sz="2000">
                          <a:effectLst/>
                          <a:highlight>
                            <a:srgbClr val="00FF00"/>
                          </a:highlight>
                          <a:latin typeface="Arial" panose="020B0604020202020204" pitchFamily="34" charset="0"/>
                          <a:cs typeface="Arial" panose="020B0604020202020204" pitchFamily="34" charset="0"/>
                        </a:rPr>
                        <a:t>2D</a:t>
                      </a:r>
                      <a:r>
                        <a:rPr lang="en-US" sz="2000">
                          <a:effectLst/>
                          <a:highlight>
                            <a:srgbClr val="FFFF00"/>
                          </a:highlight>
                          <a:latin typeface="Arial" panose="020B0604020202020204" pitchFamily="34" charset="0"/>
                          <a:cs typeface="Arial" panose="020B0604020202020204" pitchFamily="34" charset="0"/>
                        </a:rPr>
                        <a:t>2M</a:t>
                      </a:r>
                      <a:r>
                        <a:rPr lang="en-US" sz="2000">
                          <a:effectLst/>
                          <a:highlight>
                            <a:srgbClr val="FF00FF"/>
                          </a:highlight>
                          <a:latin typeface="Arial" panose="020B0604020202020204" pitchFamily="34" charset="0"/>
                          <a:cs typeface="Arial" panose="020B0604020202020204" pitchFamily="34" charset="0"/>
                        </a:rPr>
                        <a:t>7S</a:t>
                      </a:r>
                      <a:endParaRPr lang="en-US" sz="2000">
                        <a:solidFill>
                          <a:srgbClr val="000000"/>
                        </a:solidFill>
                        <a:effectLst/>
                        <a:highlight>
                          <a:srgbClr val="FF00FF"/>
                        </a:highligh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50000"/>
                        </a:lnSpc>
                      </a:pPr>
                      <a:r>
                        <a:rPr lang="en-US" sz="2000">
                          <a:effectLst/>
                          <a:latin typeface="Arial" panose="020B0604020202020204" pitchFamily="34" charset="0"/>
                          <a:cs typeface="Arial" panose="020B0604020202020204" pitchFamily="34" charset="0"/>
                        </a:rPr>
                        <a:t>nS: n base có mặt trong trình tự được bỏ qua và không có mặt trong index reference genome</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4558693"/>
                  </a:ext>
                </a:extLst>
              </a:tr>
            </a:tbl>
          </a:graphicData>
        </a:graphic>
      </p:graphicFrame>
    </p:spTree>
    <p:extLst>
      <p:ext uri="{BB962C8B-B14F-4D97-AF65-F5344CB8AC3E}">
        <p14:creationId xmlns:p14="http://schemas.microsoft.com/office/powerpoint/2010/main" val="3827901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1" name="object 23">
            <a:extLst>
              <a:ext uri="{FF2B5EF4-FFF2-40B4-BE49-F238E27FC236}">
                <a16:creationId xmlns:a16="http://schemas.microsoft.com/office/drawing/2014/main" id="{12ABC2C0-3C6A-2203-2DB6-AB8384B5B476}"/>
              </a:ext>
            </a:extLst>
          </p:cNvPr>
          <p:cNvSpPr/>
          <p:nvPr/>
        </p:nvSpPr>
        <p:spPr>
          <a:xfrm>
            <a:off x="-1" y="1465808"/>
            <a:ext cx="465392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10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22" name="object 24">
            <a:extLst>
              <a:ext uri="{FF2B5EF4-FFF2-40B4-BE49-F238E27FC236}">
                <a16:creationId xmlns:a16="http://schemas.microsoft.com/office/drawing/2014/main" id="{864636DD-E8FE-AD97-18A2-8A566774F149}"/>
              </a:ext>
            </a:extLst>
          </p:cNvPr>
          <p:cNvSpPr txBox="1"/>
          <p:nvPr/>
        </p:nvSpPr>
        <p:spPr>
          <a:xfrm>
            <a:off x="284956" y="1536700"/>
            <a:ext cx="3886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Phát hiện SNPs</a:t>
            </a:r>
            <a:endParaRPr lang="en-US" sz="4000">
              <a:latin typeface="Arial" panose="020B0604020202020204" pitchFamily="34" charset="0"/>
              <a:cs typeface="Arial" panose="020B0604020202020204" pitchFamily="34" charset="0"/>
            </a:endParaRPr>
          </a:p>
        </p:txBody>
      </p:sp>
      <p:pic>
        <p:nvPicPr>
          <p:cNvPr id="26" name="Picture 25" descr="Fig. 1.">
            <a:extLst>
              <a:ext uri="{FF2B5EF4-FFF2-40B4-BE49-F238E27FC236}">
                <a16:creationId xmlns:a16="http://schemas.microsoft.com/office/drawing/2014/main" id="{88D69002-6D28-DE34-47FF-D784CA6CE5EE}"/>
              </a:ext>
            </a:extLst>
          </p:cNvPr>
          <p:cNvPicPr>
            <a:picLocks noChangeAspect="1"/>
          </p:cNvPicPr>
          <p:nvPr/>
        </p:nvPicPr>
        <p:blipFill rotWithShape="1">
          <a:blip r:embed="rId4">
            <a:extLst>
              <a:ext uri="{28A0092B-C50C-407E-A947-70E740481C1C}">
                <a14:useLocalDpi xmlns:a14="http://schemas.microsoft.com/office/drawing/2010/main" val="0"/>
              </a:ext>
            </a:extLst>
          </a:blip>
          <a:srcRect b="34737"/>
          <a:stretch/>
        </p:blipFill>
        <p:spPr bwMode="auto">
          <a:xfrm>
            <a:off x="315974" y="3594099"/>
            <a:ext cx="10408382" cy="5866543"/>
          </a:xfrm>
          <a:prstGeom prst="rect">
            <a:avLst/>
          </a:prstGeom>
          <a:noFill/>
          <a:ln>
            <a:noFill/>
          </a:ln>
          <a:extLst>
            <a:ext uri="{53640926-AAD7-44D8-BBD7-CCE9431645EC}">
              <a14:shadowObscured xmlns:a14="http://schemas.microsoft.com/office/drawing/2010/main"/>
            </a:ext>
          </a:extLst>
        </p:spPr>
      </p:pic>
      <p:pic>
        <p:nvPicPr>
          <p:cNvPr id="25" name="Picture 24">
            <a:extLst>
              <a:ext uri="{FF2B5EF4-FFF2-40B4-BE49-F238E27FC236}">
                <a16:creationId xmlns:a16="http://schemas.microsoft.com/office/drawing/2014/main" id="{084EE66A-C291-EAD3-736C-B7B930760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0338" y="1536700"/>
            <a:ext cx="9157058" cy="2722062"/>
          </a:xfrm>
          <a:prstGeom prst="rect">
            <a:avLst/>
          </a:prstGeom>
        </p:spPr>
      </p:pic>
      <p:graphicFrame>
        <p:nvGraphicFramePr>
          <p:cNvPr id="5" name="Table 4">
            <a:extLst>
              <a:ext uri="{FF2B5EF4-FFF2-40B4-BE49-F238E27FC236}">
                <a16:creationId xmlns:a16="http://schemas.microsoft.com/office/drawing/2014/main" id="{A226759D-3C27-B8C0-EEA4-EC7EB4F08779}"/>
              </a:ext>
            </a:extLst>
          </p:cNvPr>
          <p:cNvGraphicFramePr>
            <a:graphicFrameLocks noGrp="1"/>
          </p:cNvGraphicFramePr>
          <p:nvPr>
            <p:extLst>
              <p:ext uri="{D42A27DB-BD31-4B8C-83A1-F6EECF244321}">
                <p14:modId xmlns:p14="http://schemas.microsoft.com/office/powerpoint/2010/main" val="1200410093"/>
              </p:ext>
            </p:extLst>
          </p:nvPr>
        </p:nvGraphicFramePr>
        <p:xfrm>
          <a:off x="11294699" y="5690960"/>
          <a:ext cx="7399640" cy="2564640"/>
        </p:xfrm>
        <a:graphic>
          <a:graphicData uri="http://schemas.openxmlformats.org/drawingml/2006/table">
            <a:tbl>
              <a:tblPr firstRow="1" firstCol="1" bandRow="1">
                <a:tableStyleId>{C083E6E3-FA7D-4D7B-A595-EF9225AFEA82}</a:tableStyleId>
              </a:tblPr>
              <a:tblGrid>
                <a:gridCol w="3124200">
                  <a:extLst>
                    <a:ext uri="{9D8B030D-6E8A-4147-A177-3AD203B41FA5}">
                      <a16:colId xmlns:a16="http://schemas.microsoft.com/office/drawing/2014/main" val="119170218"/>
                    </a:ext>
                  </a:extLst>
                </a:gridCol>
                <a:gridCol w="4275440">
                  <a:extLst>
                    <a:ext uri="{9D8B030D-6E8A-4147-A177-3AD203B41FA5}">
                      <a16:colId xmlns:a16="http://schemas.microsoft.com/office/drawing/2014/main" val="88221480"/>
                    </a:ext>
                  </a:extLst>
                </a:gridCol>
              </a:tblGrid>
              <a:tr h="0">
                <a:tc>
                  <a:txBody>
                    <a:bodyPr/>
                    <a:lstStyle/>
                    <a:p>
                      <a:pPr algn="ctr">
                        <a:lnSpc>
                          <a:spcPct val="150000"/>
                        </a:lnSpc>
                      </a:pPr>
                      <a:r>
                        <a:rPr lang="en-US" sz="3200" b="0">
                          <a:effectLst/>
                          <a:latin typeface="Arial" panose="020B0604020202020204" pitchFamily="34" charset="0"/>
                          <a:cs typeface="Arial" panose="020B0604020202020204" pitchFamily="34" charset="0"/>
                        </a:rPr>
                        <a:t>Công cụ</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FA100"/>
                    </a:solidFill>
                  </a:tcPr>
                </a:tc>
                <a:tc>
                  <a:txBody>
                    <a:bodyPr/>
                    <a:lstStyle/>
                    <a:p>
                      <a:pPr algn="l">
                        <a:lnSpc>
                          <a:spcPct val="150000"/>
                        </a:lnSpc>
                      </a:pPr>
                      <a:r>
                        <a:rPr lang="en-US" sz="3200" b="0">
                          <a:effectLst/>
                          <a:latin typeface="Arial" panose="020B0604020202020204" pitchFamily="34" charset="0"/>
                          <a:cs typeface="Arial" panose="020B0604020202020204" pitchFamily="34" charset="0"/>
                        </a:rPr>
                        <a:t>Tổng số SNP</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FA100"/>
                    </a:solidFill>
                  </a:tcPr>
                </a:tc>
                <a:extLst>
                  <a:ext uri="{0D108BD9-81ED-4DB2-BD59-A6C34878D82A}">
                    <a16:rowId xmlns:a16="http://schemas.microsoft.com/office/drawing/2014/main" val="2370516646"/>
                  </a:ext>
                </a:extLst>
              </a:tr>
              <a:tr h="0">
                <a:tc>
                  <a:txBody>
                    <a:bodyPr/>
                    <a:lstStyle/>
                    <a:p>
                      <a:pPr algn="just">
                        <a:lnSpc>
                          <a:spcPct val="150000"/>
                        </a:lnSpc>
                      </a:pPr>
                      <a:r>
                        <a:rPr lang="en-US" sz="3200" b="0">
                          <a:effectLst/>
                          <a:latin typeface="Arial" panose="020B0604020202020204" pitchFamily="34" charset="0"/>
                          <a:cs typeface="Arial" panose="020B0604020202020204" pitchFamily="34" charset="0"/>
                          <a:hlinkClick r:id="rId6"/>
                        </a:rPr>
                        <a:t>EZRAD Pipilne</a:t>
                      </a:r>
                      <a:endParaRPr lang="en-US" sz="3200" b="0">
                        <a:effectLst/>
                        <a:latin typeface="Arial" panose="020B0604020202020204" pitchFamily="34" charset="0"/>
                        <a:cs typeface="Arial" panose="020B0604020202020204" pitchFamily="34" charset="0"/>
                      </a:endParaRPr>
                    </a:p>
                  </a:txBody>
                  <a:tcPr marL="68580" marR="68580" marT="0" marB="0"/>
                </a:tc>
                <a:tc>
                  <a:txBody>
                    <a:bodyPr/>
                    <a:lstStyle/>
                    <a:p>
                      <a:pPr algn="just">
                        <a:lnSpc>
                          <a:spcPct val="150000"/>
                        </a:lnSpc>
                      </a:pPr>
                      <a:r>
                        <a:rPr lang="en-US" sz="3200" b="0">
                          <a:effectLst/>
                          <a:latin typeface="Arial" panose="020B0604020202020204" pitchFamily="34" charset="0"/>
                          <a:cs typeface="Arial" panose="020B0604020202020204" pitchFamily="34" charset="0"/>
                        </a:rPr>
                        <a:t>316.879</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4902982"/>
                  </a:ext>
                </a:extLst>
              </a:tr>
              <a:tr h="0">
                <a:tc>
                  <a:txBody>
                    <a:bodyPr/>
                    <a:lstStyle/>
                    <a:p>
                      <a:pPr algn="just">
                        <a:lnSpc>
                          <a:spcPct val="150000"/>
                        </a:lnSpc>
                      </a:pPr>
                      <a:r>
                        <a:rPr lang="en-US" sz="3200" b="0">
                          <a:effectLst/>
                          <a:latin typeface="Arial" panose="020B0604020202020204" pitchFamily="34" charset="0"/>
                          <a:cs typeface="Arial" panose="020B0604020202020204" pitchFamily="34" charset="0"/>
                          <a:hlinkClick r:id="rId7"/>
                        </a:rPr>
                        <a:t>dDocent 2.0</a:t>
                      </a:r>
                      <a:endParaRPr lang="en-US" sz="3200" b="0">
                        <a:effectLst/>
                        <a:latin typeface="Arial" panose="020B0604020202020204" pitchFamily="34" charset="0"/>
                        <a:cs typeface="Arial" panose="020B0604020202020204" pitchFamily="34" charset="0"/>
                      </a:endParaRPr>
                    </a:p>
                  </a:txBody>
                  <a:tcPr marL="68580" marR="68580" marT="0" marB="0"/>
                </a:tc>
                <a:tc>
                  <a:txBody>
                    <a:bodyPr/>
                    <a:lstStyle/>
                    <a:p>
                      <a:pPr algn="just">
                        <a:lnSpc>
                          <a:spcPct val="150000"/>
                        </a:lnSpc>
                      </a:pPr>
                      <a:r>
                        <a:rPr lang="en-US" sz="3200" b="0">
                          <a:effectLst/>
                          <a:latin typeface="Arial" panose="020B0604020202020204" pitchFamily="34" charset="0"/>
                          <a:cs typeface="Arial" panose="020B0604020202020204" pitchFamily="34" charset="0"/>
                        </a:rPr>
                        <a:t>362.147</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5379083"/>
                  </a:ext>
                </a:extLst>
              </a:tr>
              <a:tr h="0">
                <a:tc>
                  <a:txBody>
                    <a:bodyPr/>
                    <a:lstStyle/>
                    <a:p>
                      <a:pPr algn="just">
                        <a:lnSpc>
                          <a:spcPct val="150000"/>
                        </a:lnSpc>
                      </a:pPr>
                      <a:r>
                        <a:rPr lang="en-US" sz="3200" b="0">
                          <a:effectLst/>
                          <a:latin typeface="Arial" panose="020B0604020202020204" pitchFamily="34" charset="0"/>
                          <a:cs typeface="Arial" panose="020B0604020202020204" pitchFamily="34" charset="0"/>
                        </a:rPr>
                        <a:t>EzSNP</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pPr>
                      <a:r>
                        <a:rPr lang="en-US" sz="3200" b="0">
                          <a:effectLst/>
                          <a:latin typeface="Arial" panose="020B0604020202020204" pitchFamily="34" charset="0"/>
                          <a:cs typeface="Arial" panose="020B0604020202020204" pitchFamily="34" charset="0"/>
                        </a:rPr>
                        <a:t>385.112</a:t>
                      </a:r>
                      <a:endParaRPr lang="en-US" sz="3200" b="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2338986"/>
                  </a:ext>
                </a:extLst>
              </a:tr>
            </a:tbl>
          </a:graphicData>
        </a:graphic>
      </p:graphicFrame>
    </p:spTree>
    <p:extLst>
      <p:ext uri="{BB962C8B-B14F-4D97-AF65-F5344CB8AC3E}">
        <p14:creationId xmlns:p14="http://schemas.microsoft.com/office/powerpoint/2010/main" val="410048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18" name="object 23">
            <a:extLst>
              <a:ext uri="{FF2B5EF4-FFF2-40B4-BE49-F238E27FC236}">
                <a16:creationId xmlns:a16="http://schemas.microsoft.com/office/drawing/2014/main" id="{AEF00628-9537-661E-E0E2-25EE9B19D343}"/>
              </a:ext>
            </a:extLst>
          </p:cNvPr>
          <p:cNvSpPr/>
          <p:nvPr/>
        </p:nvSpPr>
        <p:spPr>
          <a:xfrm>
            <a:off x="-1" y="1465808"/>
            <a:ext cx="465392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23" name="object 24">
            <a:extLst>
              <a:ext uri="{FF2B5EF4-FFF2-40B4-BE49-F238E27FC236}">
                <a16:creationId xmlns:a16="http://schemas.microsoft.com/office/drawing/2014/main" id="{78254EF0-04E3-EDE6-0556-5486F1EB9185}"/>
              </a:ext>
            </a:extLst>
          </p:cNvPr>
          <p:cNvSpPr txBox="1"/>
          <p:nvPr/>
        </p:nvSpPr>
        <p:spPr>
          <a:xfrm>
            <a:off x="284956" y="1536700"/>
            <a:ext cx="3886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Chọn lọc SNPs</a:t>
            </a:r>
            <a:endParaRPr lang="en-US" sz="400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E19B8B0-F542-3272-A959-CF2888675599}"/>
              </a:ext>
            </a:extLst>
          </p:cNvPr>
          <p:cNvPicPr>
            <a:picLocks noChangeAspect="1"/>
          </p:cNvPicPr>
          <p:nvPr/>
        </p:nvPicPr>
        <p:blipFill>
          <a:blip r:embed="rId4"/>
          <a:stretch>
            <a:fillRect/>
          </a:stretch>
        </p:blipFill>
        <p:spPr>
          <a:xfrm>
            <a:off x="1352094" y="2451101"/>
            <a:ext cx="8534062" cy="4277264"/>
          </a:xfrm>
          <a:prstGeom prst="rect">
            <a:avLst/>
          </a:prstGeom>
        </p:spPr>
      </p:pic>
      <p:pic>
        <p:nvPicPr>
          <p:cNvPr id="9" name="Picture 8">
            <a:extLst>
              <a:ext uri="{FF2B5EF4-FFF2-40B4-BE49-F238E27FC236}">
                <a16:creationId xmlns:a16="http://schemas.microsoft.com/office/drawing/2014/main" id="{C1AEE046-E7E7-0676-BE6A-1ADE7A4E4BCA}"/>
              </a:ext>
            </a:extLst>
          </p:cNvPr>
          <p:cNvPicPr>
            <a:picLocks noChangeAspect="1"/>
          </p:cNvPicPr>
          <p:nvPr/>
        </p:nvPicPr>
        <p:blipFill>
          <a:blip r:embed="rId5"/>
          <a:stretch>
            <a:fillRect/>
          </a:stretch>
        </p:blipFill>
        <p:spPr>
          <a:xfrm>
            <a:off x="10267494" y="2451100"/>
            <a:ext cx="8534062" cy="4277264"/>
          </a:xfrm>
          <a:prstGeom prst="rect">
            <a:avLst/>
          </a:prstGeom>
        </p:spPr>
      </p:pic>
      <p:pic>
        <p:nvPicPr>
          <p:cNvPr id="11" name="Picture 10">
            <a:extLst>
              <a:ext uri="{FF2B5EF4-FFF2-40B4-BE49-F238E27FC236}">
                <a16:creationId xmlns:a16="http://schemas.microsoft.com/office/drawing/2014/main" id="{D49959B9-25B8-3433-A71A-098CD59B89AD}"/>
              </a:ext>
            </a:extLst>
          </p:cNvPr>
          <p:cNvPicPr>
            <a:picLocks noChangeAspect="1"/>
          </p:cNvPicPr>
          <p:nvPr/>
        </p:nvPicPr>
        <p:blipFill>
          <a:blip r:embed="rId6"/>
          <a:stretch>
            <a:fillRect/>
          </a:stretch>
        </p:blipFill>
        <p:spPr>
          <a:xfrm>
            <a:off x="1367810" y="7143893"/>
            <a:ext cx="8518346" cy="2945596"/>
          </a:xfrm>
          <a:prstGeom prst="rect">
            <a:avLst/>
          </a:prstGeom>
        </p:spPr>
      </p:pic>
      <p:graphicFrame>
        <p:nvGraphicFramePr>
          <p:cNvPr id="12" name="Table 11">
            <a:extLst>
              <a:ext uri="{FF2B5EF4-FFF2-40B4-BE49-F238E27FC236}">
                <a16:creationId xmlns:a16="http://schemas.microsoft.com/office/drawing/2014/main" id="{5239F3D3-6605-4885-D89A-6D58E78F3B2B}"/>
              </a:ext>
            </a:extLst>
          </p:cNvPr>
          <p:cNvGraphicFramePr>
            <a:graphicFrameLocks noGrp="1"/>
          </p:cNvGraphicFramePr>
          <p:nvPr>
            <p:extLst>
              <p:ext uri="{D42A27DB-BD31-4B8C-83A1-F6EECF244321}">
                <p14:modId xmlns:p14="http://schemas.microsoft.com/office/powerpoint/2010/main" val="441412330"/>
              </p:ext>
            </p:extLst>
          </p:nvPr>
        </p:nvGraphicFramePr>
        <p:xfrm>
          <a:off x="10267494" y="7202707"/>
          <a:ext cx="8320836" cy="1112120"/>
        </p:xfrm>
        <a:graphic>
          <a:graphicData uri="http://schemas.openxmlformats.org/drawingml/2006/table">
            <a:tbl>
              <a:tblPr/>
              <a:tblGrid>
                <a:gridCol w="693403">
                  <a:extLst>
                    <a:ext uri="{9D8B030D-6E8A-4147-A177-3AD203B41FA5}">
                      <a16:colId xmlns:a16="http://schemas.microsoft.com/office/drawing/2014/main" val="465583862"/>
                    </a:ext>
                  </a:extLst>
                </a:gridCol>
                <a:gridCol w="693403">
                  <a:extLst>
                    <a:ext uri="{9D8B030D-6E8A-4147-A177-3AD203B41FA5}">
                      <a16:colId xmlns:a16="http://schemas.microsoft.com/office/drawing/2014/main" val="778674566"/>
                    </a:ext>
                  </a:extLst>
                </a:gridCol>
                <a:gridCol w="693403">
                  <a:extLst>
                    <a:ext uri="{9D8B030D-6E8A-4147-A177-3AD203B41FA5}">
                      <a16:colId xmlns:a16="http://schemas.microsoft.com/office/drawing/2014/main" val="2145945037"/>
                    </a:ext>
                  </a:extLst>
                </a:gridCol>
                <a:gridCol w="693403">
                  <a:extLst>
                    <a:ext uri="{9D8B030D-6E8A-4147-A177-3AD203B41FA5}">
                      <a16:colId xmlns:a16="http://schemas.microsoft.com/office/drawing/2014/main" val="3917305022"/>
                    </a:ext>
                  </a:extLst>
                </a:gridCol>
                <a:gridCol w="693403">
                  <a:extLst>
                    <a:ext uri="{9D8B030D-6E8A-4147-A177-3AD203B41FA5}">
                      <a16:colId xmlns:a16="http://schemas.microsoft.com/office/drawing/2014/main" val="4075292257"/>
                    </a:ext>
                  </a:extLst>
                </a:gridCol>
                <a:gridCol w="693403">
                  <a:extLst>
                    <a:ext uri="{9D8B030D-6E8A-4147-A177-3AD203B41FA5}">
                      <a16:colId xmlns:a16="http://schemas.microsoft.com/office/drawing/2014/main" val="1998809015"/>
                    </a:ext>
                  </a:extLst>
                </a:gridCol>
                <a:gridCol w="693403">
                  <a:extLst>
                    <a:ext uri="{9D8B030D-6E8A-4147-A177-3AD203B41FA5}">
                      <a16:colId xmlns:a16="http://schemas.microsoft.com/office/drawing/2014/main" val="1085888973"/>
                    </a:ext>
                  </a:extLst>
                </a:gridCol>
                <a:gridCol w="693403">
                  <a:extLst>
                    <a:ext uri="{9D8B030D-6E8A-4147-A177-3AD203B41FA5}">
                      <a16:colId xmlns:a16="http://schemas.microsoft.com/office/drawing/2014/main" val="662564264"/>
                    </a:ext>
                  </a:extLst>
                </a:gridCol>
                <a:gridCol w="693403">
                  <a:extLst>
                    <a:ext uri="{9D8B030D-6E8A-4147-A177-3AD203B41FA5}">
                      <a16:colId xmlns:a16="http://schemas.microsoft.com/office/drawing/2014/main" val="2303866914"/>
                    </a:ext>
                  </a:extLst>
                </a:gridCol>
                <a:gridCol w="693403">
                  <a:extLst>
                    <a:ext uri="{9D8B030D-6E8A-4147-A177-3AD203B41FA5}">
                      <a16:colId xmlns:a16="http://schemas.microsoft.com/office/drawing/2014/main" val="987909968"/>
                    </a:ext>
                  </a:extLst>
                </a:gridCol>
                <a:gridCol w="693403">
                  <a:extLst>
                    <a:ext uri="{9D8B030D-6E8A-4147-A177-3AD203B41FA5}">
                      <a16:colId xmlns:a16="http://schemas.microsoft.com/office/drawing/2014/main" val="567872161"/>
                    </a:ext>
                  </a:extLst>
                </a:gridCol>
                <a:gridCol w="693403">
                  <a:extLst>
                    <a:ext uri="{9D8B030D-6E8A-4147-A177-3AD203B41FA5}">
                      <a16:colId xmlns:a16="http://schemas.microsoft.com/office/drawing/2014/main" val="3044054552"/>
                    </a:ext>
                  </a:extLst>
                </a:gridCol>
              </a:tblGrid>
              <a:tr h="556060">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227</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9</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29</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30</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23</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23</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29</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12</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32</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19</a:t>
                      </a:r>
                    </a:p>
                  </a:txBody>
                  <a:tcPr marL="9525" marR="9525" marT="9525" marB="0" anchor="b">
                    <a:lnL>
                      <a:noFill/>
                    </a:lnL>
                    <a:lnR>
                      <a:noFill/>
                    </a:lnR>
                    <a:lnT>
                      <a:noFill/>
                    </a:lnT>
                    <a:lnB>
                      <a:noFill/>
                    </a:lnB>
                  </a:tcPr>
                </a:tc>
                <a:tc>
                  <a:txBody>
                    <a:bodyPr/>
                    <a:lstStyle/>
                    <a:p>
                      <a:pPr algn="r" fontAlgn="b"/>
                      <a:r>
                        <a:rPr lang="en-US" sz="2800" b="0" i="0" u="none" strike="noStrike">
                          <a:solidFill>
                            <a:srgbClr val="000000"/>
                          </a:solidFill>
                          <a:effectLst/>
                          <a:latin typeface="Arial" panose="020B0604020202020204" pitchFamily="34" charset="0"/>
                          <a:cs typeface="Arial" panose="020B0604020202020204" pitchFamily="34" charset="0"/>
                        </a:rPr>
                        <a:t>30</a:t>
                      </a:r>
                    </a:p>
                  </a:txBody>
                  <a:tcPr marL="9525" marR="9525" marT="9525" marB="0" anchor="b">
                    <a:lnL>
                      <a:noFill/>
                    </a:lnL>
                    <a:lnR>
                      <a:noFill/>
                    </a:lnR>
                    <a:lnT>
                      <a:noFill/>
                    </a:lnT>
                    <a:lnB>
                      <a:noFill/>
                    </a:lnB>
                  </a:tcPr>
                </a:tc>
                <a:extLst>
                  <a:ext uri="{0D108BD9-81ED-4DB2-BD59-A6C34878D82A}">
                    <a16:rowId xmlns:a16="http://schemas.microsoft.com/office/drawing/2014/main" val="2708043153"/>
                  </a:ext>
                </a:extLst>
              </a:tr>
              <a:tr h="556060">
                <a:tc>
                  <a:txBody>
                    <a:bodyPr/>
                    <a:lstStyle/>
                    <a:p>
                      <a:pPr algn="l" fontAlgn="b"/>
                      <a:endParaRPr lang="en-US" sz="2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2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2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KD</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KT</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ST</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CH</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BD</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LO</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UB</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HR</a:t>
                      </a:r>
                    </a:p>
                  </a:txBody>
                  <a:tcPr marL="9525" marR="9525" marT="9525" marB="0" anchor="b">
                    <a:lnL>
                      <a:noFill/>
                    </a:lnL>
                    <a:lnR>
                      <a:noFill/>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cs typeface="Arial" panose="020B0604020202020204" pitchFamily="34" charset="0"/>
                        </a:rPr>
                        <a:t>TR</a:t>
                      </a:r>
                    </a:p>
                  </a:txBody>
                  <a:tcPr marL="9525" marR="9525" marT="9525" marB="0" anchor="b">
                    <a:lnL>
                      <a:noFill/>
                    </a:lnL>
                    <a:lnR>
                      <a:noFill/>
                    </a:lnR>
                    <a:lnT>
                      <a:noFill/>
                    </a:lnT>
                    <a:lnB>
                      <a:noFill/>
                    </a:lnB>
                  </a:tcPr>
                </a:tc>
                <a:extLst>
                  <a:ext uri="{0D108BD9-81ED-4DB2-BD59-A6C34878D82A}">
                    <a16:rowId xmlns:a16="http://schemas.microsoft.com/office/drawing/2014/main" val="3386598361"/>
                  </a:ext>
                </a:extLst>
              </a:tr>
            </a:tbl>
          </a:graphicData>
        </a:graphic>
      </p:graphicFrame>
    </p:spTree>
    <p:extLst>
      <p:ext uri="{BB962C8B-B14F-4D97-AF65-F5344CB8AC3E}">
        <p14:creationId xmlns:p14="http://schemas.microsoft.com/office/powerpoint/2010/main" val="333547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5" name="object 5"/>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chemeClr val="tx1">
                    <a:lumMod val="65000"/>
                    <a:lumOff val="35000"/>
                  </a:schemeClr>
                </a:solidFill>
                <a:latin typeface="Arial" panose="020B0604020202020204" pitchFamily="34" charset="0"/>
                <a:cs typeface="Arial" panose="020B0604020202020204" pitchFamily="34" charset="0"/>
              </a:rPr>
              <a:t>PHƯƠNG PHÁP</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pic>
        <p:nvPicPr>
          <p:cNvPr id="1026" name="Picture 2" descr="Bioinformatics: Introduction and Methods Coursera">
            <a:extLst>
              <a:ext uri="{FF2B5EF4-FFF2-40B4-BE49-F238E27FC236}">
                <a16:creationId xmlns:a16="http://schemas.microsoft.com/office/drawing/2014/main" id="{85CFC62D-71E0-9749-D55E-6DE8E96FAE50}"/>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0288" y="1155700"/>
            <a:ext cx="7046966" cy="399328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0E7DD3A-374F-A1C9-2F84-11F002C3E021}"/>
              </a:ext>
            </a:extLst>
          </p:cNvPr>
          <p:cNvSpPr txBox="1"/>
          <p:nvPr/>
        </p:nvSpPr>
        <p:spPr>
          <a:xfrm>
            <a:off x="11810444" y="5194300"/>
            <a:ext cx="7046966" cy="523220"/>
          </a:xfrm>
          <a:prstGeom prst="rect">
            <a:avLst/>
          </a:prstGeom>
          <a:noFill/>
        </p:spPr>
        <p:txBody>
          <a:bodyPr wrap="square">
            <a:spAutoFit/>
          </a:bodyPr>
          <a:lstStyle/>
          <a:p>
            <a:r>
              <a:rPr lang="en-US" sz="2800" i="1">
                <a:latin typeface="Arial" panose="020B0604020202020204" pitchFamily="34" charset="0"/>
                <a:cs typeface="Arial" panose="020B0604020202020204" pitchFamily="34" charset="0"/>
                <a:hlinkClick r:id="rId4"/>
              </a:rPr>
              <a:t>Bioinformatics: Introduction and Methods</a:t>
            </a:r>
            <a:endParaRPr lang="en-US" sz="2800" i="1">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18356" y="1823512"/>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Máy tính và phần mềm chuyên dụng: phần thiết yếu trong bộ công cụ của các nhà sinh vật học</a:t>
            </a:r>
            <a:endParaRPr lang="en-US" sz="36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9A36C28-197D-56EE-9F3E-0400CF92F05B}"/>
              </a:ext>
            </a:extLst>
          </p:cNvPr>
          <p:cNvSpPr txBox="1"/>
          <p:nvPr/>
        </p:nvSpPr>
        <p:spPr>
          <a:xfrm>
            <a:off x="818356" y="4001671"/>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DNA với phương pháp </a:t>
            </a:r>
            <a:r>
              <a:rPr lang="vi-VN" sz="3600">
                <a:effectLst/>
                <a:latin typeface="Arial" panose="020B0604020202020204" pitchFamily="34" charset="0"/>
                <a:ea typeface="Calibri" panose="020F0502020204030204" pitchFamily="34" charset="0"/>
                <a:cs typeface="Arial" panose="020B0604020202020204" pitchFamily="34" charset="0"/>
              </a:rPr>
              <a:t>giải trình tự thế hệ mới (NGS), dung lượng dữ liệu cỡ gigabyte</a:t>
            </a:r>
            <a:endParaRPr lang="en-US" sz="36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E3B449F-0048-7A9F-E202-8C9A50086E9A}"/>
              </a:ext>
            </a:extLst>
          </p:cNvPr>
          <p:cNvSpPr txBox="1"/>
          <p:nvPr/>
        </p:nvSpPr>
        <p:spPr>
          <a:xfrm>
            <a:off x="7847555" y="6833890"/>
            <a:ext cx="10744200" cy="2177969"/>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P</a:t>
            </a:r>
            <a:r>
              <a:rPr lang="vi-VN" sz="3600">
                <a:effectLst/>
                <a:latin typeface="Arial" panose="020B0604020202020204" pitchFamily="34" charset="0"/>
                <a:ea typeface="Calibri" panose="020F0502020204030204" pitchFamily="34" charset="0"/>
                <a:cs typeface="Arial" panose="020B0604020202020204" pitchFamily="34" charset="0"/>
              </a:rPr>
              <a:t>hục vụ các nghiên cứu về di truyền quần thể, di truyền số lượng, hệ thống phân tử, sinh thái vi sinh vật và nhiều lĩnh vực nghiên cứu khác</a:t>
            </a:r>
            <a:endParaRPr lang="en-US" sz="3600">
              <a:latin typeface="Arial" panose="020B0604020202020204" pitchFamily="34" charset="0"/>
              <a:cs typeface="Arial" panose="020B0604020202020204" pitchFamily="34" charset="0"/>
            </a:endParaRPr>
          </a:p>
        </p:txBody>
      </p:sp>
      <p:pic>
        <p:nvPicPr>
          <p:cNvPr id="1030" name="Picture 6" descr="Overview of Bioinformatics Services - Creative Proteomics">
            <a:extLst>
              <a:ext uri="{FF2B5EF4-FFF2-40B4-BE49-F238E27FC236}">
                <a16:creationId xmlns:a16="http://schemas.microsoft.com/office/drawing/2014/main" id="{D8F7C93E-1804-1EA8-5922-134C00F9D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 y="5730220"/>
            <a:ext cx="6279145" cy="391477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B2B355-D64D-A058-1B02-206E69337803}"/>
              </a:ext>
            </a:extLst>
          </p:cNvPr>
          <p:cNvSpPr txBox="1"/>
          <p:nvPr/>
        </p:nvSpPr>
        <p:spPr>
          <a:xfrm>
            <a:off x="1199356" y="9654163"/>
            <a:ext cx="4572000" cy="523220"/>
          </a:xfrm>
          <a:prstGeom prst="rect">
            <a:avLst/>
          </a:prstGeom>
          <a:noFill/>
        </p:spPr>
        <p:txBody>
          <a:bodyPr wrap="square">
            <a:spAutoFit/>
          </a:bodyPr>
          <a:lstStyle/>
          <a:p>
            <a:pPr algn="ctr"/>
            <a:r>
              <a:rPr lang="en-US" sz="2800" i="1">
                <a:latin typeface="Arial" panose="020B0604020202020204" pitchFamily="34" charset="0"/>
                <a:cs typeface="Arial" panose="020B0604020202020204" pitchFamily="34" charset="0"/>
                <a:hlinkClick r:id="rId6"/>
              </a:rPr>
              <a:t>Bioinformatics Applications</a:t>
            </a:r>
            <a:endParaRPr lang="en-US" sz="2800" i="1">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8349E5B0-02EE-1A7D-AA47-66762D575C3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35" name="TextBox 34">
            <a:extLst>
              <a:ext uri="{FF2B5EF4-FFF2-40B4-BE49-F238E27FC236}">
                <a16:creationId xmlns:a16="http://schemas.microsoft.com/office/drawing/2014/main" id="{8C836CF6-7C4F-AA06-F85F-BF4A37FA24C7}"/>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Tree>
    <p:extLst>
      <p:ext uri="{BB962C8B-B14F-4D97-AF65-F5344CB8AC3E}">
        <p14:creationId xmlns:p14="http://schemas.microsoft.com/office/powerpoint/2010/main" val="161673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a:extLst>
              <a:ext uri="{FF2B5EF4-FFF2-40B4-BE49-F238E27FC236}">
                <a16:creationId xmlns:a16="http://schemas.microsoft.com/office/drawing/2014/main" id="{2AC2E913-FDCF-9BC6-8D54-4E3DDBB600BC}"/>
              </a:ext>
            </a:extLst>
          </p:cNvPr>
          <p:cNvSpPr/>
          <p:nvPr/>
        </p:nvSpPr>
        <p:spPr>
          <a:xfrm>
            <a:off x="14250507" y="0"/>
            <a:ext cx="4759806" cy="1112119"/>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lang="en-US"/>
          </a:p>
        </p:txBody>
      </p:sp>
      <p:sp>
        <p:nvSpPr>
          <p:cNvPr id="33" name="object 2">
            <a:extLst>
              <a:ext uri="{FF2B5EF4-FFF2-40B4-BE49-F238E27FC236}">
                <a16:creationId xmlns:a16="http://schemas.microsoft.com/office/drawing/2014/main" id="{539B4599-EA94-C12F-2CE7-BB8094B8FE11}"/>
              </a:ext>
            </a:extLst>
          </p:cNvPr>
          <p:cNvSpPr/>
          <p:nvPr/>
        </p:nvSpPr>
        <p:spPr>
          <a:xfrm>
            <a:off x="9500338"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 name="object 2"/>
          <p:cNvSpPr/>
          <p:nvPr/>
        </p:nvSpPr>
        <p:spPr>
          <a:xfrm>
            <a:off x="0" y="-1"/>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bg1"/>
                </a:solidFill>
                <a:latin typeface="Arial" panose="020B0604020202020204" pitchFamily="34" charset="0"/>
                <a:cs typeface="Arial" panose="020B0604020202020204" pitchFamily="34" charset="0"/>
              </a:rPr>
              <a:t>KẾT QUẢ</a:t>
            </a:r>
            <a:endParaRPr lang="en-US" sz="4000">
              <a:solidFill>
                <a:schemeClr val="bg1"/>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bg1"/>
                </a:solidFill>
                <a:latin typeface="Arial" panose="020B0604020202020204" pitchFamily="34" charset="0"/>
                <a:cs typeface="Arial" panose="020B0604020202020204" pitchFamily="34" charset="0"/>
              </a:rPr>
              <a:t>KẾT LUẬN</a:t>
            </a:r>
            <a:endParaRPr lang="en-US" sz="4000">
              <a:solidFill>
                <a:schemeClr val="bg1"/>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011A26B2-59AF-B1EC-A1AD-0B38C65E2B7A}"/>
              </a:ext>
            </a:extLst>
          </p:cNvPr>
          <p:cNvSpPr txBox="1"/>
          <p:nvPr/>
        </p:nvSpPr>
        <p:spPr>
          <a:xfrm>
            <a:off x="1045702" y="1429618"/>
            <a:ext cx="8439872" cy="8659743"/>
          </a:xfrm>
          <a:prstGeom prst="rect">
            <a:avLst/>
          </a:prstGeom>
          <a:noFill/>
        </p:spPr>
        <p:txBody>
          <a:bodyPr wrap="square">
            <a:spAutoFit/>
          </a:bodyPr>
          <a:lstStyle/>
          <a:p>
            <a:pPr>
              <a:lnSpc>
                <a:spcPct val="130000"/>
              </a:lnSpc>
            </a:pPr>
            <a:r>
              <a:rPr lang="en-US" sz="3600">
                <a:latin typeface="Arial" panose="020B0604020202020204" pitchFamily="34" charset="0"/>
                <a:cs typeface="Arial" panose="020B0604020202020204" pitchFamily="34" charset="0"/>
              </a:rPr>
              <a:t>Quy trình xử lý dữ liệu được hoàn thiện và công khai trên </a:t>
            </a:r>
            <a:r>
              <a:rPr lang="en-US" sz="360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https://github.com/thinhdoanvu/EzRAD/</a:t>
            </a:r>
            <a:r>
              <a:rPr lang="en-US" sz="3600">
                <a:latin typeface="Arial" panose="020B0604020202020204" pitchFamily="34" charset="0"/>
                <a:cs typeface="Arial" panose="020B0604020202020204" pitchFamily="34" charset="0"/>
              </a:rPr>
              <a:t>. </a:t>
            </a:r>
            <a:endParaRPr lang="en-US" sz="4400">
              <a:latin typeface="Arial" panose="020B0604020202020204" pitchFamily="34" charset="0"/>
              <a:cs typeface="Arial" panose="020B0604020202020204" pitchFamily="34" charset="0"/>
            </a:endParaRPr>
          </a:p>
          <a:p>
            <a:pPr algn="just">
              <a:lnSpc>
                <a:spcPct val="130000"/>
              </a:lnSpc>
            </a:pPr>
            <a:r>
              <a:rPr lang="en-US" sz="3600">
                <a:latin typeface="Arial" panose="020B0604020202020204" pitchFamily="34" charset="0"/>
                <a:cs typeface="Arial" panose="020B0604020202020204" pitchFamily="34" charset="0"/>
              </a:rPr>
              <a:t>Kết quả còn phụ thuộc vào chất lượng trình tự (tách chiết, giải trình tự), lựa chọn các tham số trong quá trình xây dựng reference genome. </a:t>
            </a:r>
          </a:p>
          <a:p>
            <a:pPr algn="just">
              <a:lnSpc>
                <a:spcPct val="130000"/>
              </a:lnSpc>
            </a:pPr>
            <a:r>
              <a:rPr lang="en-US" sz="3600">
                <a:latin typeface="Arial" panose="020B0604020202020204" pitchFamily="34" charset="0"/>
                <a:cs typeface="Arial" panose="020B0604020202020204" pitchFamily="34" charset="0"/>
              </a:rPr>
              <a:t>Việc chọn lọc SNPs có ý nghĩa phụ thuộc khá nhiều vào các nghiên cứu trước cũng như kinh nghiệm của tác giả. </a:t>
            </a:r>
          </a:p>
          <a:p>
            <a:pPr algn="just">
              <a:lnSpc>
                <a:spcPct val="130000"/>
              </a:lnSpc>
            </a:pPr>
            <a:r>
              <a:rPr lang="en-US" sz="3600">
                <a:latin typeface="Arial" panose="020B0604020202020204" pitchFamily="34" charset="0"/>
                <a:cs typeface="Arial" panose="020B0604020202020204" pitchFamily="34" charset="0"/>
              </a:rPr>
              <a:t>Mỗi dữ liệu đầu vào khác nhau có thể cho kết quả có thể sẽ khác nhau</a:t>
            </a:r>
          </a:p>
        </p:txBody>
      </p:sp>
      <p:pic>
        <p:nvPicPr>
          <p:cNvPr id="13" name="Picture 12">
            <a:extLst>
              <a:ext uri="{FF2B5EF4-FFF2-40B4-BE49-F238E27FC236}">
                <a16:creationId xmlns:a16="http://schemas.microsoft.com/office/drawing/2014/main" id="{63F71EA7-1C74-A112-9E78-EB3A4E230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185" y="1930923"/>
            <a:ext cx="8916644" cy="6134956"/>
          </a:xfrm>
          <a:prstGeom prst="rect">
            <a:avLst/>
          </a:prstGeom>
        </p:spPr>
      </p:pic>
    </p:spTree>
    <p:extLst>
      <p:ext uri="{BB962C8B-B14F-4D97-AF65-F5344CB8AC3E}">
        <p14:creationId xmlns:p14="http://schemas.microsoft.com/office/powerpoint/2010/main" val="3467150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EB4FCE-A94B-42A0-A443-3E823242C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6" y="-15767"/>
            <a:ext cx="19038519" cy="10709167"/>
          </a:xfrm>
          <a:prstGeom prst="rect">
            <a:avLst/>
          </a:prstGeom>
        </p:spPr>
      </p:pic>
      <p:sp>
        <p:nvSpPr>
          <p:cNvPr id="4" name="Rectangle 3">
            <a:extLst>
              <a:ext uri="{FF2B5EF4-FFF2-40B4-BE49-F238E27FC236}">
                <a16:creationId xmlns:a16="http://schemas.microsoft.com/office/drawing/2014/main" id="{BE90DCDC-37E0-40A9-B64A-24D5EA6D3C08}"/>
              </a:ext>
            </a:extLst>
          </p:cNvPr>
          <p:cNvSpPr/>
          <p:nvPr/>
        </p:nvSpPr>
        <p:spPr>
          <a:xfrm>
            <a:off x="668492" y="4748530"/>
            <a:ext cx="17673328" cy="1107996"/>
          </a:xfrm>
          <a:prstGeom prst="rect">
            <a:avLst/>
          </a:prstGeom>
        </p:spPr>
        <p:txBody>
          <a:bodyPr wrap="square" anchor="t">
            <a:spAutoFit/>
          </a:bodyPr>
          <a:lstStyle/>
          <a:p>
            <a:pPr algn="ctr"/>
            <a:r>
              <a:rPr lang="en-US" sz="6600" b="1">
                <a:solidFill>
                  <a:schemeClr val="bg1"/>
                </a:solidFill>
                <a:latin typeface="Calibri"/>
                <a:cs typeface="Calibri"/>
              </a:rPr>
              <a:t>Chân thành cảm ơn quý thầy cô đã theo dõi</a:t>
            </a:r>
            <a:endParaRPr lang="en-US" sz="2800">
              <a:solidFill>
                <a:schemeClr val="bg1"/>
              </a:solidFill>
              <a:latin typeface="Calibri"/>
              <a:cs typeface="Calibri"/>
            </a:endParaRPr>
          </a:p>
        </p:txBody>
      </p:sp>
    </p:spTree>
    <p:extLst>
      <p:ext uri="{BB962C8B-B14F-4D97-AF65-F5344CB8AC3E}">
        <p14:creationId xmlns:p14="http://schemas.microsoft.com/office/powerpoint/2010/main" val="163760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5" name="object 5"/>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chemeClr val="tx1">
                    <a:lumMod val="65000"/>
                    <a:lumOff val="35000"/>
                  </a:schemeClr>
                </a:solidFill>
                <a:latin typeface="Arial" panose="020B0604020202020204" pitchFamily="34" charset="0"/>
                <a:cs typeface="Arial" panose="020B0604020202020204" pitchFamily="34" charset="0"/>
              </a:rPr>
              <a:t>PHƯƠNG PHÁP</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2" y="2643621"/>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1953: Cấu trúc chuỗi DNA được đề xuất bởi Watson, Crick và Franklin </a:t>
            </a:r>
            <a:endParaRPr lang="en-US" sz="36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9A36C28-197D-56EE-9F3E-0400CF92F05B}"/>
              </a:ext>
            </a:extLst>
          </p:cNvPr>
          <p:cNvSpPr txBox="1"/>
          <p:nvPr/>
        </p:nvSpPr>
        <p:spPr>
          <a:xfrm>
            <a:off x="818356" y="4465221"/>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1965: Thông tin di truyền bước đầu được giả mã bởi Bernfield và Nirenberg</a:t>
            </a:r>
            <a:endParaRPr lang="en-US" sz="3600">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id="{7B5F32D2-CDF3-D1F8-AF4C-7DFEEF73B455}"/>
              </a:ext>
            </a:extLst>
          </p:cNvPr>
          <p:cNvGrpSpPr/>
          <p:nvPr/>
        </p:nvGrpSpPr>
        <p:grpSpPr>
          <a:xfrm>
            <a:off x="0" y="1465808"/>
            <a:ext cx="3256756" cy="828000"/>
            <a:chOff x="0" y="4134484"/>
            <a:chExt cx="3256756" cy="828000"/>
          </a:xfrm>
        </p:grpSpPr>
        <p:sp>
          <p:nvSpPr>
            <p:cNvPr id="34" name="object 23">
              <a:extLst>
                <a:ext uri="{FF2B5EF4-FFF2-40B4-BE49-F238E27FC236}">
                  <a16:creationId xmlns:a16="http://schemas.microsoft.com/office/drawing/2014/main" id="{3647CCF1-F887-9141-46C3-28EDE3942103}"/>
                </a:ext>
              </a:extLst>
            </p:cNvPr>
            <p:cNvSpPr/>
            <p:nvPr/>
          </p:nvSpPr>
          <p:spPr>
            <a:xfrm>
              <a:off x="0" y="4134484"/>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lang="en-US"/>
            </a:p>
          </p:txBody>
        </p:sp>
        <p:sp>
          <p:nvSpPr>
            <p:cNvPr id="35" name="object 24">
              <a:extLst>
                <a:ext uri="{FF2B5EF4-FFF2-40B4-BE49-F238E27FC236}">
                  <a16:creationId xmlns:a16="http://schemas.microsoft.com/office/drawing/2014/main" id="{55525EE1-27B9-4DF0-2793-BFA72426987E}"/>
                </a:ext>
              </a:extLst>
            </p:cNvPr>
            <p:cNvSpPr txBox="1"/>
            <p:nvPr/>
          </p:nvSpPr>
          <p:spPr>
            <a:xfrm>
              <a:off x="665956" y="4273127"/>
              <a:ext cx="2478008"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Lịch sử</a:t>
              </a:r>
              <a:endParaRPr lang="en-US" sz="400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831CD6CD-0AB6-6D87-A7BA-84692794D37A}"/>
              </a:ext>
            </a:extLst>
          </p:cNvPr>
          <p:cNvSpPr txBox="1"/>
          <p:nvPr/>
        </p:nvSpPr>
        <p:spPr>
          <a:xfrm>
            <a:off x="676592" y="6286821"/>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1976: Giải trình tự thế hệ đầu tiên được đề xuất bởi Maxam và Gilbert (sử dụng nguyên lý phóng xạ) </a:t>
            </a:r>
            <a:endParaRPr lang="en-US" sz="360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EBC29D84-FC4C-12CD-467F-3BE5B9FBB396}"/>
              </a:ext>
            </a:extLst>
          </p:cNvPr>
          <p:cNvSpPr txBox="1"/>
          <p:nvPr/>
        </p:nvSpPr>
        <p:spPr>
          <a:xfrm>
            <a:off x="665956" y="8108422"/>
            <a:ext cx="10744200" cy="1457771"/>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1977: Giải trình tự Sanger được đề xuất bởi Sanger và cộng sự (sử dụng các cặp mồi Primer)</a:t>
            </a:r>
            <a:endParaRPr lang="en-US" sz="360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579C5446-A2B8-B5AA-9637-2228FE6756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499"/>
          <a:stretch/>
        </p:blipFill>
        <p:spPr bwMode="auto">
          <a:xfrm>
            <a:off x="11886870" y="1155701"/>
            <a:ext cx="6972300" cy="4953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41" name="TextBox 40">
            <a:extLst>
              <a:ext uri="{FF2B5EF4-FFF2-40B4-BE49-F238E27FC236}">
                <a16:creationId xmlns:a16="http://schemas.microsoft.com/office/drawing/2014/main" id="{3EFEB83A-DFD1-B576-F139-F6A8B7DCBDAA}"/>
              </a:ext>
            </a:extLst>
          </p:cNvPr>
          <p:cNvSpPr txBox="1"/>
          <p:nvPr/>
        </p:nvSpPr>
        <p:spPr>
          <a:xfrm>
            <a:off x="12033056" y="6337300"/>
            <a:ext cx="6796110" cy="28348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30000"/>
              </a:lnSpc>
            </a:pPr>
            <a:r>
              <a:rPr lang="en-US" sz="2800" i="1">
                <a:effectLst/>
                <a:latin typeface="Arial" panose="020B0604020202020204" pitchFamily="34" charset="0"/>
                <a:ea typeface="Calibri" panose="020F0502020204030204" pitchFamily="34" charset="0"/>
                <a:cs typeface="Arial" panose="020B0604020202020204" pitchFamily="34" charset="0"/>
              </a:rPr>
              <a:t>COMPROTEIN được viết trên bìa đục lỗ bằng ngôn ngữ FORTRAN cho IBM 7090 (1970) dung để xác định cấu trúc chính của protein bằng cách sử dụng dữ liệu giải trình tự peptit Edman  </a:t>
            </a:r>
            <a:endParaRPr lang="en-US" sz="2800"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5" name="object 5"/>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chemeClr val="tx1">
                    <a:lumMod val="65000"/>
                    <a:lumOff val="35000"/>
                  </a:schemeClr>
                </a:solidFill>
                <a:latin typeface="Arial" panose="020B0604020202020204" pitchFamily="34" charset="0"/>
                <a:cs typeface="Arial" panose="020B0604020202020204" pitchFamily="34" charset="0"/>
              </a:rPr>
              <a:t>PHƯƠNG PHÁP</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2" y="2643621"/>
            <a:ext cx="9570244" cy="2898166"/>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Xây dựng cây phát sinh loài bằng giải thuật: Maximum Parsimony (phân tích cú pháp tối đa) và Maximum Likelihood (</a:t>
            </a:r>
            <a:r>
              <a:rPr lang="vi-VN" sz="3600">
                <a:effectLst/>
                <a:latin typeface="Arial" panose="020B0604020202020204" pitchFamily="34" charset="0"/>
                <a:ea typeface="Calibri" panose="020F0502020204030204" pitchFamily="34" charset="0"/>
                <a:cs typeface="Arial" panose="020B0604020202020204" pitchFamily="34" charset="0"/>
              </a:rPr>
              <a:t>sử dụng phương pháp thống kê để xem xét khả năng tối đa</a:t>
            </a:r>
            <a:r>
              <a:rPr lang="en-US" sz="3600">
                <a:effectLst/>
                <a:latin typeface="Arial" panose="020B0604020202020204" pitchFamily="34" charset="0"/>
                <a:ea typeface="Calibri" panose="020F0502020204030204" pitchFamily="34" charset="0"/>
                <a:cs typeface="Arial" panose="020B0604020202020204" pitchFamily="34" charset="0"/>
              </a:rPr>
              <a:t>)</a:t>
            </a:r>
            <a:endParaRPr lang="en-US" sz="36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9A36C28-197D-56EE-9F3E-0400CF92F05B}"/>
              </a:ext>
            </a:extLst>
          </p:cNvPr>
          <p:cNvSpPr txBox="1"/>
          <p:nvPr/>
        </p:nvSpPr>
        <p:spPr>
          <a:xfrm>
            <a:off x="849312" y="5989385"/>
            <a:ext cx="12542044" cy="3618363"/>
          </a:xfrm>
          <a:prstGeom prst="rect">
            <a:avLst/>
          </a:prstGeom>
          <a:noFill/>
        </p:spPr>
        <p:txBody>
          <a:bodyPr wrap="square">
            <a:spAutoFit/>
          </a:bodyPr>
          <a:lstStyle/>
          <a:p>
            <a:pPr algn="just">
              <a:lnSpc>
                <a:spcPct val="130000"/>
              </a:lnSpc>
            </a:pPr>
            <a:r>
              <a:rPr lang="en-US" sz="3600">
                <a:effectLst/>
                <a:latin typeface="Arial" panose="020B0604020202020204" pitchFamily="34" charset="0"/>
                <a:ea typeface="Calibri" panose="020F0502020204030204" pitchFamily="34" charset="0"/>
                <a:cs typeface="Arial" panose="020B0604020202020204" pitchFamily="34" charset="0"/>
              </a:rPr>
              <a:t>Di truyền quần thể là nghiên cứu về thành phần di truyền của quần thể: phân bố và thay đổi tần số kiểu gen, kiểu hình để phản ứng với các quá trình chọn lọc tự nhiên (natural selection), di truyền (genetic drift), đột biến (mutation) và dòng gen (gene flow)</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grpSp>
        <p:nvGrpSpPr>
          <p:cNvPr id="38" name="Group 37">
            <a:extLst>
              <a:ext uri="{FF2B5EF4-FFF2-40B4-BE49-F238E27FC236}">
                <a16:creationId xmlns:a16="http://schemas.microsoft.com/office/drawing/2014/main" id="{36C8E295-E40D-84D5-E3B5-744950F60C86}"/>
              </a:ext>
            </a:extLst>
          </p:cNvPr>
          <p:cNvGrpSpPr/>
          <p:nvPr/>
        </p:nvGrpSpPr>
        <p:grpSpPr>
          <a:xfrm>
            <a:off x="-9164" y="1465808"/>
            <a:ext cx="4800599" cy="828000"/>
            <a:chOff x="0" y="8642689"/>
            <a:chExt cx="4336348" cy="439424"/>
          </a:xfrm>
          <a:solidFill>
            <a:srgbClr val="FFBF00"/>
          </a:solidFill>
        </p:grpSpPr>
        <p:sp>
          <p:nvSpPr>
            <p:cNvPr id="42" name="object 4">
              <a:extLst>
                <a:ext uri="{FF2B5EF4-FFF2-40B4-BE49-F238E27FC236}">
                  <a16:creationId xmlns:a16="http://schemas.microsoft.com/office/drawing/2014/main" id="{45D88799-C60D-FFFB-82F8-26943407EC0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lang="en-US"/>
            </a:p>
          </p:txBody>
        </p:sp>
        <p:sp>
          <p:nvSpPr>
            <p:cNvPr id="43" name="object 5">
              <a:extLst>
                <a:ext uri="{FF2B5EF4-FFF2-40B4-BE49-F238E27FC236}">
                  <a16:creationId xmlns:a16="http://schemas.microsoft.com/office/drawing/2014/main" id="{67B91298-F434-0832-6F9F-5EFD728C81D3}"/>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lang="en-US"/>
            </a:p>
          </p:txBody>
        </p:sp>
      </p:grpSp>
      <p:sp>
        <p:nvSpPr>
          <p:cNvPr id="45" name="object 24">
            <a:extLst>
              <a:ext uri="{FF2B5EF4-FFF2-40B4-BE49-F238E27FC236}">
                <a16:creationId xmlns:a16="http://schemas.microsoft.com/office/drawing/2014/main" id="{784F7F17-1534-1619-57CD-3A17015E08F4}"/>
              </a:ext>
            </a:extLst>
          </p:cNvPr>
          <p:cNvSpPr txBox="1"/>
          <p:nvPr/>
        </p:nvSpPr>
        <p:spPr>
          <a:xfrm>
            <a:off x="665956" y="1594123"/>
            <a:ext cx="2478008"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Mục đích</a:t>
            </a:r>
            <a:endParaRPr lang="en-US" sz="400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CAF8A2E-A54E-329D-1ED2-02B2D965D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6756" y="2830549"/>
            <a:ext cx="7511728" cy="1906551"/>
          </a:xfrm>
          <a:prstGeom prst="rect">
            <a:avLst/>
          </a:prstGeom>
        </p:spPr>
      </p:pic>
      <p:pic>
        <p:nvPicPr>
          <p:cNvPr id="3074" name="Picture 2">
            <a:extLst>
              <a:ext uri="{FF2B5EF4-FFF2-40B4-BE49-F238E27FC236}">
                <a16:creationId xmlns:a16="http://schemas.microsoft.com/office/drawing/2014/main" id="{099BFA77-A483-A018-B052-0FEEBAABF7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9211" y="4784725"/>
            <a:ext cx="31051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4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5" name="object 5"/>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chemeClr val="tx1">
                    <a:lumMod val="65000"/>
                    <a:lumOff val="35000"/>
                  </a:schemeClr>
                </a:solidFill>
                <a:latin typeface="Arial" panose="020B0604020202020204" pitchFamily="34" charset="0"/>
                <a:cs typeface="Arial" panose="020B0604020202020204" pitchFamily="34" charset="0"/>
              </a:rPr>
              <a:t>PHƯƠNG PHÁP</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1" y="2643621"/>
            <a:ext cx="17341151" cy="1457771"/>
          </a:xfrm>
          <a:prstGeom prst="rect">
            <a:avLst/>
          </a:prstGeom>
          <a:noFill/>
        </p:spPr>
        <p:txBody>
          <a:bodyPr wrap="square">
            <a:spAutoFit/>
          </a:bodyPr>
          <a:lstStyle/>
          <a:p>
            <a:pPr algn="just">
              <a:lnSpc>
                <a:spcPct val="130000"/>
              </a:lnSpc>
            </a:pPr>
            <a:r>
              <a:rPr lang="vi-VN" sz="3600">
                <a:effectLst/>
                <a:latin typeface="Arial" panose="020B0604020202020204" pitchFamily="34" charset="0"/>
                <a:ea typeface="Calibri" panose="020F0502020204030204" pitchFamily="34" charset="0"/>
                <a:cs typeface="Arial" panose="020B0604020202020204" pitchFamily="34" charset="0"/>
              </a:rPr>
              <a:t>Về nguyên tắc, mọi biến đổi tự nhiên ở cấp độ trình tự DNA đều có thể xác định thông qua các bước: </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grpSp>
        <p:nvGrpSpPr>
          <p:cNvPr id="21" name="Group 20">
            <a:extLst>
              <a:ext uri="{FF2B5EF4-FFF2-40B4-BE49-F238E27FC236}">
                <a16:creationId xmlns:a16="http://schemas.microsoft.com/office/drawing/2014/main" id="{7DCCC7B8-881D-3DBC-D15A-5F7B2B6BF3A7}"/>
              </a:ext>
            </a:extLst>
          </p:cNvPr>
          <p:cNvGrpSpPr/>
          <p:nvPr/>
        </p:nvGrpSpPr>
        <p:grpSpPr>
          <a:xfrm>
            <a:off x="-19844" y="1465808"/>
            <a:ext cx="4800599" cy="828000"/>
            <a:chOff x="0" y="8642689"/>
            <a:chExt cx="4336348" cy="439424"/>
          </a:xfrm>
        </p:grpSpPr>
        <p:sp>
          <p:nvSpPr>
            <p:cNvPr id="25" name="object 4">
              <a:extLst>
                <a:ext uri="{FF2B5EF4-FFF2-40B4-BE49-F238E27FC236}">
                  <a16:creationId xmlns:a16="http://schemas.microsoft.com/office/drawing/2014/main" id="{4B627C75-EB52-CDB2-14A6-160911C9B38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6" name="object 5">
              <a:extLst>
                <a:ext uri="{FF2B5EF4-FFF2-40B4-BE49-F238E27FC236}">
                  <a16:creationId xmlns:a16="http://schemas.microsoft.com/office/drawing/2014/main" id="{3E7F3C2B-DF69-DD17-CDA3-DFD8B010872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27" name="object 24">
            <a:extLst>
              <a:ext uri="{FF2B5EF4-FFF2-40B4-BE49-F238E27FC236}">
                <a16:creationId xmlns:a16="http://schemas.microsoft.com/office/drawing/2014/main" id="{1D8099E6-9274-C97D-4BBE-6E91F0E51014}"/>
              </a:ext>
            </a:extLst>
          </p:cNvPr>
          <p:cNvSpPr txBox="1"/>
          <p:nvPr/>
        </p:nvSpPr>
        <p:spPr>
          <a:xfrm>
            <a:off x="665956" y="1517923"/>
            <a:ext cx="2478008"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Nguyên lý</a:t>
            </a:r>
            <a:endParaRPr lang="en-US" sz="4000">
              <a:latin typeface="Arial" panose="020B0604020202020204" pitchFamily="34" charset="0"/>
              <a:cs typeface="Arial" panose="020B0604020202020204" pitchFamily="34" charset="0"/>
            </a:endParaRPr>
          </a:p>
        </p:txBody>
      </p:sp>
      <p:graphicFrame>
        <p:nvGraphicFramePr>
          <p:cNvPr id="8" name="Diagram 7">
            <a:extLst>
              <a:ext uri="{FF2B5EF4-FFF2-40B4-BE49-F238E27FC236}">
                <a16:creationId xmlns:a16="http://schemas.microsoft.com/office/drawing/2014/main" id="{DAB9868F-DB4F-97DC-4B67-0016133EC0A6}"/>
              </a:ext>
            </a:extLst>
          </p:cNvPr>
          <p:cNvGraphicFramePr/>
          <p:nvPr>
            <p:extLst>
              <p:ext uri="{D42A27DB-BD31-4B8C-83A1-F6EECF244321}">
                <p14:modId xmlns:p14="http://schemas.microsoft.com/office/powerpoint/2010/main" val="1694596064"/>
              </p:ext>
            </p:extLst>
          </p:nvPr>
        </p:nvGraphicFramePr>
        <p:xfrm>
          <a:off x="1612375" y="3652918"/>
          <a:ext cx="16518623" cy="6558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451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1" y="2643621"/>
            <a:ext cx="17341151" cy="1457771"/>
          </a:xfrm>
          <a:prstGeom prst="rect">
            <a:avLst/>
          </a:prstGeom>
          <a:noFill/>
        </p:spPr>
        <p:txBody>
          <a:bodyPr wrap="square">
            <a:spAutoFit/>
          </a:bodyPr>
          <a:lstStyle/>
          <a:p>
            <a:pPr algn="just">
              <a:lnSpc>
                <a:spcPct val="130000"/>
              </a:lnSpc>
            </a:pPr>
            <a:r>
              <a:rPr lang="vi-VN" sz="3600">
                <a:effectLst/>
                <a:latin typeface="Arial" panose="020B0604020202020204" pitchFamily="34" charset="0"/>
                <a:ea typeface="Calibri" panose="020F0502020204030204" pitchFamily="34" charset="0"/>
                <a:cs typeface="Arial" panose="020B0604020202020204" pitchFamily="34" charset="0"/>
              </a:rPr>
              <a:t>Nội dung của tập tin FASTQ bao gồm nội dung trình tự (thường là các nucleotide), điểm đánh giá chất lượng của trình tự đó (được gọi là QC)</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87851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604451"/>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Định dạng FASTQ</a:t>
            </a:r>
            <a:endParaRPr lang="en-US" sz="4000">
              <a:latin typeface="Arial" panose="020B0604020202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3AA62985-FAC8-5524-9EBE-54EBC57C7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151" y="4101392"/>
            <a:ext cx="8167387" cy="5129825"/>
          </a:xfrm>
          <a:prstGeom prst="rect">
            <a:avLst/>
          </a:prstGeom>
        </p:spPr>
      </p:pic>
      <p:sp>
        <p:nvSpPr>
          <p:cNvPr id="33" name="TextBox 32">
            <a:extLst>
              <a:ext uri="{FF2B5EF4-FFF2-40B4-BE49-F238E27FC236}">
                <a16:creationId xmlns:a16="http://schemas.microsoft.com/office/drawing/2014/main" id="{BF9F4A2C-4B41-B7CC-B022-102AD18E23DC}"/>
              </a:ext>
            </a:extLst>
          </p:cNvPr>
          <p:cNvSpPr txBox="1"/>
          <p:nvPr/>
        </p:nvSpPr>
        <p:spPr>
          <a:xfrm>
            <a:off x="1199356" y="4468985"/>
            <a:ext cx="8663396" cy="5058757"/>
          </a:xfrm>
          <a:prstGeom prst="rect">
            <a:avLst/>
          </a:prstGeom>
          <a:noFill/>
        </p:spPr>
        <p:txBody>
          <a:bodyPr wrap="square">
            <a:spAutoFit/>
          </a:bodyPr>
          <a:lstStyle/>
          <a:p>
            <a:pPr indent="-342900" algn="just">
              <a:lnSpc>
                <a:spcPct val="130000"/>
              </a:lnSpc>
              <a:buAutoNum type="arabicParenBoth"/>
            </a:pPr>
            <a:r>
              <a:rPr lang="en-US" sz="3600">
                <a:latin typeface="Arial" panose="020B0604020202020204" pitchFamily="34" charset="0"/>
                <a:cs typeface="Arial" panose="020B0604020202020204" pitchFamily="34" charset="0"/>
              </a:rPr>
              <a:t> Định danh trình tự: luôn bắt đầu với ký tự @, theo sau đó là phần định danh: </a:t>
            </a:r>
            <a:r>
              <a:rPr lang="vi-VN" sz="3600">
                <a:latin typeface="Arial" panose="020B0604020202020204" pitchFamily="34" charset="0"/>
                <a:cs typeface="Arial" panose="020B0604020202020204" pitchFamily="34" charset="0"/>
              </a:rPr>
              <a:t>Mã thiết bị: Lần thực hiện: ID: Tọa độ </a:t>
            </a:r>
            <a:r>
              <a:rPr lang="en-US" sz="3600">
                <a:latin typeface="Arial" panose="020B0604020202020204" pitchFamily="34" charset="0"/>
                <a:cs typeface="Arial" panose="020B0604020202020204" pitchFamily="34" charset="0"/>
              </a:rPr>
              <a:t>X,Y…</a:t>
            </a:r>
          </a:p>
          <a:p>
            <a:pPr indent="-342900" algn="just">
              <a:lnSpc>
                <a:spcPct val="130000"/>
              </a:lnSpc>
              <a:buAutoNum type="arabicParenBoth"/>
            </a:pPr>
            <a:r>
              <a:rPr lang="en-US" sz="3600">
                <a:latin typeface="Arial" panose="020B0604020202020204" pitchFamily="34" charset="0"/>
                <a:cs typeface="Arial" panose="020B0604020202020204" pitchFamily="34" charset="0"/>
              </a:rPr>
              <a:t> Chuỗi trình tự; </a:t>
            </a:r>
          </a:p>
          <a:p>
            <a:pPr indent="-342900" algn="just">
              <a:lnSpc>
                <a:spcPct val="130000"/>
              </a:lnSpc>
              <a:buAutoNum type="arabicParenBoth"/>
            </a:pPr>
            <a:r>
              <a:rPr lang="en-US" sz="3600">
                <a:latin typeface="Arial" panose="020B0604020202020204" pitchFamily="34" charset="0"/>
                <a:cs typeface="Arial" panose="020B0604020202020204" pitchFamily="34" charset="0"/>
              </a:rPr>
              <a:t> Ký hiệu +; </a:t>
            </a:r>
          </a:p>
          <a:p>
            <a:pPr indent="-342900" algn="just">
              <a:lnSpc>
                <a:spcPct val="130000"/>
              </a:lnSpc>
              <a:buAutoNum type="arabicParenBoth"/>
            </a:pPr>
            <a:r>
              <a:rPr lang="en-US" sz="3600">
                <a:latin typeface="Arial" panose="020B0604020202020204" pitchFamily="34" charset="0"/>
                <a:cs typeface="Arial" panose="020B0604020202020204" pitchFamily="34" charset="0"/>
              </a:rPr>
              <a:t> Chất lượng của mỗi nucleotide sử dụng thang đo PHRED 33/64 </a:t>
            </a:r>
          </a:p>
        </p:txBody>
      </p:sp>
    </p:spTree>
    <p:extLst>
      <p:ext uri="{BB962C8B-B14F-4D97-AF65-F5344CB8AC3E}">
        <p14:creationId xmlns:p14="http://schemas.microsoft.com/office/powerpoint/2010/main" val="253445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1" y="2643621"/>
            <a:ext cx="17341151" cy="1457771"/>
          </a:xfrm>
          <a:prstGeom prst="rect">
            <a:avLst/>
          </a:prstGeom>
          <a:noFill/>
        </p:spPr>
        <p:txBody>
          <a:bodyPr wrap="square">
            <a:spAutoFit/>
          </a:bodyPr>
          <a:lstStyle/>
          <a:p>
            <a:pPr algn="just">
              <a:lnSpc>
                <a:spcPct val="130000"/>
              </a:lnSpc>
            </a:pPr>
            <a:r>
              <a:rPr lang="vi-VN" sz="3600">
                <a:effectLst/>
                <a:latin typeface="Arial" panose="020B0604020202020204" pitchFamily="34" charset="0"/>
                <a:ea typeface="Calibri" panose="020F0502020204030204" pitchFamily="34" charset="0"/>
                <a:cs typeface="Arial" panose="020B0604020202020204" pitchFamily="34" charset="0"/>
              </a:rPr>
              <a:t>Ví dụ, sử dụng thang đo PHRED 33 (Sanger) dành cho base thứ 1 có mã ASCII là 66 (B). Từ đó, chất lượng của base tương ứng là 33 (66-33=33) hay Q33</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87851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604451"/>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Định dạng FASTQ</a:t>
            </a:r>
            <a:endParaRPr lang="en-US" sz="40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F8905156-FC81-E09A-4F07-48EC5D76B60C}"/>
              </a:ext>
            </a:extLst>
          </p:cNvPr>
          <p:cNvGraphicFramePr>
            <a:graphicFrameLocks noGrp="1"/>
          </p:cNvGraphicFramePr>
          <p:nvPr>
            <p:extLst>
              <p:ext uri="{D42A27DB-BD31-4B8C-83A1-F6EECF244321}">
                <p14:modId xmlns:p14="http://schemas.microsoft.com/office/powerpoint/2010/main" val="329497361"/>
              </p:ext>
            </p:extLst>
          </p:nvPr>
        </p:nvGraphicFramePr>
        <p:xfrm>
          <a:off x="1046956" y="4468158"/>
          <a:ext cx="9549130" cy="5219640"/>
        </p:xfrm>
        <a:graphic>
          <a:graphicData uri="http://schemas.openxmlformats.org/drawingml/2006/table">
            <a:tbl>
              <a:tblPr firstRow="1" firstCol="1" bandRow="1">
                <a:tableStyleId>{5C22544A-7EE6-4342-B048-85BDC9FD1C3A}</a:tableStyleId>
              </a:tblPr>
              <a:tblGrid>
                <a:gridCol w="2765823">
                  <a:extLst>
                    <a:ext uri="{9D8B030D-6E8A-4147-A177-3AD203B41FA5}">
                      <a16:colId xmlns:a16="http://schemas.microsoft.com/office/drawing/2014/main" val="4060112762"/>
                    </a:ext>
                  </a:extLst>
                </a:gridCol>
                <a:gridCol w="4213514">
                  <a:extLst>
                    <a:ext uri="{9D8B030D-6E8A-4147-A177-3AD203B41FA5}">
                      <a16:colId xmlns:a16="http://schemas.microsoft.com/office/drawing/2014/main" val="2268642754"/>
                    </a:ext>
                  </a:extLst>
                </a:gridCol>
                <a:gridCol w="2569793">
                  <a:extLst>
                    <a:ext uri="{9D8B030D-6E8A-4147-A177-3AD203B41FA5}">
                      <a16:colId xmlns:a16="http://schemas.microsoft.com/office/drawing/2014/main" val="3026646243"/>
                    </a:ext>
                  </a:extLst>
                </a:gridCol>
              </a:tblGrid>
              <a:tr h="190500">
                <a:tc>
                  <a:txBody>
                    <a:bodyPr/>
                    <a:lstStyle/>
                    <a:p>
                      <a:pPr algn="l">
                        <a:lnSpc>
                          <a:spcPct val="150000"/>
                        </a:lnSpc>
                      </a:pPr>
                      <a:r>
                        <a:rPr lang="en-US" sz="3200">
                          <a:effectLst/>
                          <a:latin typeface="Arial" panose="020B0604020202020204" pitchFamily="34" charset="0"/>
                          <a:cs typeface="Arial" panose="020B0604020202020204" pitchFamily="34" charset="0"/>
                        </a:rPr>
                        <a:t>Phred Quality Score</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Probability of incorrect base call</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Base call accuracy</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438268438"/>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10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90%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28762541"/>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20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99%</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52476086"/>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30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99.90%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92125915"/>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40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99.99%</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23083894"/>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50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100,000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100.00%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87725011"/>
                  </a:ext>
                </a:extLst>
              </a:tr>
              <a:tr h="190500">
                <a:tc>
                  <a:txBody>
                    <a:bodyPr/>
                    <a:lstStyle/>
                    <a:p>
                      <a:pPr algn="l">
                        <a:lnSpc>
                          <a:spcPct val="150000"/>
                        </a:lnSpc>
                      </a:pPr>
                      <a:r>
                        <a:rPr lang="en-US" sz="3200">
                          <a:effectLst/>
                          <a:latin typeface="Arial" panose="020B0604020202020204" pitchFamily="34" charset="0"/>
                          <a:cs typeface="Arial" panose="020B0604020202020204" pitchFamily="34" charset="0"/>
                        </a:rPr>
                        <a:t>60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 in 1,000,000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a:lnSpc>
                          <a:spcPct val="150000"/>
                        </a:lnSpc>
                      </a:pPr>
                      <a:r>
                        <a:rPr lang="en-US" sz="3200">
                          <a:effectLst/>
                          <a:latin typeface="Arial" panose="020B0604020202020204" pitchFamily="34" charset="0"/>
                          <a:cs typeface="Arial" panose="020B0604020202020204" pitchFamily="34" charset="0"/>
                        </a:rPr>
                        <a:t>100.00%</a:t>
                      </a:r>
                      <a:endParaRPr lang="en-US" sz="32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32848630"/>
                  </a:ext>
                </a:extLst>
              </a:tr>
            </a:tbl>
          </a:graphicData>
        </a:graphic>
      </p:graphicFrame>
      <p:sp>
        <p:nvSpPr>
          <p:cNvPr id="21" name="TextBox 20">
            <a:extLst>
              <a:ext uri="{FF2B5EF4-FFF2-40B4-BE49-F238E27FC236}">
                <a16:creationId xmlns:a16="http://schemas.microsoft.com/office/drawing/2014/main" id="{123D32FE-7827-606F-D1CF-918C4E25FECC}"/>
              </a:ext>
            </a:extLst>
          </p:cNvPr>
          <p:cNvSpPr txBox="1"/>
          <p:nvPr/>
        </p:nvSpPr>
        <p:spPr>
          <a:xfrm>
            <a:off x="10952956" y="4468158"/>
            <a:ext cx="7237506" cy="1457771"/>
          </a:xfrm>
          <a:prstGeom prst="rect">
            <a:avLst/>
          </a:prstGeom>
          <a:noFill/>
        </p:spPr>
        <p:txBody>
          <a:bodyPr wrap="square">
            <a:spAutoFit/>
          </a:bodyPr>
          <a:lstStyle/>
          <a:p>
            <a:pPr algn="just">
              <a:lnSpc>
                <a:spcPct val="130000"/>
              </a:lnSpc>
            </a:pPr>
            <a:r>
              <a:rPr lang="vi-VN" sz="3600">
                <a:latin typeface="Arial" panose="020B0604020202020204" pitchFamily="34" charset="0"/>
                <a:cs typeface="Arial" panose="020B0604020202020204" pitchFamily="34" charset="0"/>
              </a:rPr>
              <a:t>Mối liên hệ giữa thang đo Phred và chất lượng Q (Ewing B, 1998)</a:t>
            </a:r>
            <a:endParaRPr lang="en-US" sz="36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8006423-B41F-1998-2D84-DEB864147CE0}"/>
                  </a:ext>
                </a:extLst>
              </p:cNvPr>
              <p:cNvSpPr txBox="1"/>
              <p:nvPr/>
            </p:nvSpPr>
            <p:spPr>
              <a:xfrm>
                <a:off x="12476209" y="6269953"/>
                <a:ext cx="4191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𝑄</m:t>
                      </m:r>
                      <m:r>
                        <a:rPr lang="en-US" sz="4400" i="0">
                          <a:latin typeface="Cambria Math" panose="02040503050406030204" pitchFamily="18" charset="0"/>
                        </a:rPr>
                        <m:t>=−10</m:t>
                      </m:r>
                      <m:sSub>
                        <m:sSubPr>
                          <m:ctrlPr>
                            <a:rPr lang="en-US" sz="4400" i="1">
                              <a:solidFill>
                                <a:srgbClr val="836967"/>
                              </a:solidFill>
                              <a:latin typeface="Cambria Math" panose="02040503050406030204" pitchFamily="18" charset="0"/>
                            </a:rPr>
                          </m:ctrlPr>
                        </m:sSubPr>
                        <m:e>
                          <m:r>
                            <a:rPr lang="en-US" sz="4400" i="1">
                              <a:latin typeface="Cambria Math" panose="02040503050406030204" pitchFamily="18" charset="0"/>
                            </a:rPr>
                            <m:t>𝑙𝑜𝑔</m:t>
                          </m:r>
                        </m:e>
                        <m:sub>
                          <m:r>
                            <a:rPr lang="en-US" sz="4400" i="0">
                              <a:latin typeface="Cambria Math" panose="02040503050406030204" pitchFamily="18" charset="0"/>
                            </a:rPr>
                            <m:t>10</m:t>
                          </m:r>
                        </m:sub>
                      </m:sSub>
                      <m:r>
                        <a:rPr lang="en-US" sz="4400" i="1">
                          <a:latin typeface="Cambria Math" panose="02040503050406030204" pitchFamily="18" charset="0"/>
                        </a:rPr>
                        <m:t>𝑃</m:t>
                      </m:r>
                    </m:oMath>
                  </m:oMathPara>
                </a14:m>
                <a:endParaRPr lang="en-US" sz="4400">
                  <a:latin typeface="Arial" panose="020B0604020202020204" pitchFamily="34" charset="0"/>
                  <a:cs typeface="Arial" panose="020B0604020202020204" pitchFamily="34" charset="0"/>
                </a:endParaRPr>
              </a:p>
            </p:txBody>
          </p:sp>
        </mc:Choice>
        <mc:Fallback>
          <p:sp>
            <p:nvSpPr>
              <p:cNvPr id="22" name="TextBox 21">
                <a:extLst>
                  <a:ext uri="{FF2B5EF4-FFF2-40B4-BE49-F238E27FC236}">
                    <a16:creationId xmlns:a16="http://schemas.microsoft.com/office/drawing/2014/main" id="{C8006423-B41F-1998-2D84-DEB864147CE0}"/>
                  </a:ext>
                </a:extLst>
              </p:cNvPr>
              <p:cNvSpPr txBox="1">
                <a:spLocks noRot="1" noChangeAspect="1" noMove="1" noResize="1" noEditPoints="1" noAdjustHandles="1" noChangeArrowheads="1" noChangeShapeType="1" noTextEdit="1"/>
              </p:cNvSpPr>
              <p:nvPr/>
            </p:nvSpPr>
            <p:spPr>
              <a:xfrm>
                <a:off x="12476209" y="6269953"/>
                <a:ext cx="4191000" cy="769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374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1" y="2643621"/>
            <a:ext cx="17341151" cy="1457771"/>
          </a:xfrm>
          <a:prstGeom prst="rect">
            <a:avLst/>
          </a:prstGeom>
          <a:noFill/>
        </p:spPr>
        <p:txBody>
          <a:bodyPr wrap="square">
            <a:spAutoFit/>
          </a:bodyPr>
          <a:lstStyle/>
          <a:p>
            <a:pPr algn="just">
              <a:lnSpc>
                <a:spcPct val="130000"/>
              </a:lnSpc>
            </a:pPr>
            <a:r>
              <a:rPr lang="en-US" sz="3600">
                <a:latin typeface="Arial" panose="020B0604020202020204" pitchFamily="34" charset="0"/>
                <a:ea typeface="Calibri" panose="020F0502020204030204" pitchFamily="34" charset="0"/>
                <a:cs typeface="Arial" panose="020B0604020202020204" pitchFamily="34" charset="0"/>
              </a:rPr>
              <a:t>L</a:t>
            </a:r>
            <a:r>
              <a:rPr lang="vi-VN" sz="3600">
                <a:effectLst/>
                <a:latin typeface="Arial" panose="020B0604020202020204" pitchFamily="34" charset="0"/>
                <a:ea typeface="Calibri" panose="020F0502020204030204" pitchFamily="34" charset="0"/>
                <a:cs typeface="Arial" panose="020B0604020202020204" pitchFamily="34" charset="0"/>
              </a:rPr>
              <a:t>oại bỏ chuỗi adapter có trong tập tin trình tự đầu vào và còn được sử dụng để loại bỏ các đoạn trình tự có chất lượng thấp</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4878515"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p:spPr>
        <p:style>
          <a:lnRef idx="3">
            <a:schemeClr val="lt1"/>
          </a:lnRef>
          <a:fillRef idx="1">
            <a:schemeClr val="accent6"/>
          </a:fillRef>
          <a:effectRef idx="1">
            <a:schemeClr val="accent6"/>
          </a:effectRef>
          <a:fontRef idx="minor">
            <a:schemeClr val="lt1"/>
          </a:fontRef>
        </p:style>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536700"/>
            <a:ext cx="41910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Làm sạch trình tự</a:t>
            </a:r>
            <a:endParaRPr lang="en-US" sz="40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A76230A-166F-160A-C726-6DD4B6EDA43C}"/>
              </a:ext>
            </a:extLst>
          </p:cNvPr>
          <p:cNvSpPr txBox="1"/>
          <p:nvPr/>
        </p:nvSpPr>
        <p:spPr>
          <a:xfrm>
            <a:off x="772497" y="4311948"/>
            <a:ext cx="17613717"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a:effectLst/>
                <a:latin typeface="Arial" panose="020B0604020202020204" pitchFamily="34" charset="0"/>
                <a:ea typeface="Calibri" panose="020F0502020204030204" pitchFamily="34" charset="0"/>
                <a:cs typeface="Arial" panose="020B0604020202020204" pitchFamily="34" charset="0"/>
              </a:rPr>
              <a:t>fastq-mcf adapter.fa $i.F.fastq.gz $i.R.fastq.gz -o clip_$i.F.fastq.gz -o clip_$i.R.fastq.gz -q 20 –p 10 –u –x 0.01</a:t>
            </a:r>
            <a:endParaRPr lang="en-US" sz="280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0F5322B-B9B5-9CFD-2C3F-A984C0682B85}"/>
              </a:ext>
            </a:extLst>
          </p:cNvPr>
          <p:cNvSpPr txBox="1"/>
          <p:nvPr/>
        </p:nvSpPr>
        <p:spPr>
          <a:xfrm>
            <a:off x="905932" y="4853057"/>
            <a:ext cx="17249446" cy="5119350"/>
          </a:xfrm>
          <a:prstGeom prst="rect">
            <a:avLst/>
          </a:prstGeom>
          <a:noFill/>
        </p:spPr>
        <p:txBody>
          <a:bodyPr wrap="square">
            <a:spAutoFit/>
          </a:bodyPr>
          <a:lstStyle/>
          <a:p>
            <a:pPr marL="457200" lvl="0" indent="-457200" algn="just">
              <a:lnSpc>
                <a:spcPct val="150000"/>
              </a:lnSpc>
              <a:buFont typeface="Wingdings" panose="05000000000000000000" pitchFamily="2" charset="2"/>
              <a:buChar char="§"/>
            </a:pPr>
            <a:r>
              <a:rPr lang="en-US" sz="3200" i="1">
                <a:effectLst/>
                <a:latin typeface="Arial" panose="020B0604020202020204" pitchFamily="34" charset="0"/>
                <a:ea typeface="Calibri" panose="020F0502020204030204" pitchFamily="34" charset="0"/>
                <a:cs typeface="Arial" panose="020B0604020202020204" pitchFamily="34" charset="0"/>
              </a:rPr>
              <a:t>adapter.fa:</a:t>
            </a:r>
            <a:r>
              <a:rPr lang="en-US" sz="3200">
                <a:effectLst/>
                <a:latin typeface="Arial" panose="020B0604020202020204" pitchFamily="34" charset="0"/>
                <a:ea typeface="Calibri" panose="020F0502020204030204" pitchFamily="34" charset="0"/>
                <a:cs typeface="Arial" panose="020B0604020202020204" pitchFamily="34" charset="0"/>
              </a:rPr>
              <a:t> danh sách các apter (CTGAAGCTTATAGCCT)</a:t>
            </a:r>
          </a:p>
          <a:p>
            <a:pPr marL="457200" lvl="0" indent="-457200" algn="just">
              <a:lnSpc>
                <a:spcPct val="150000"/>
              </a:lnSpc>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Danh sách file đầu vào bao gồm file trình tự xuôi (F) và file trình tự ngược (R)</a:t>
            </a:r>
          </a:p>
          <a:p>
            <a:pPr marL="457200" lvl="0" indent="-457200" algn="just">
              <a:lnSpc>
                <a:spcPct val="150000"/>
              </a:lnSpc>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Danh sách file kết quả được quy định đặt sau tham số – o</a:t>
            </a:r>
          </a:p>
          <a:p>
            <a:pPr marL="457200" lvl="0" indent="-457200" algn="just">
              <a:lnSpc>
                <a:spcPct val="150000"/>
              </a:lnSpc>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Chất lượng –q cần được loại bỏ</a:t>
            </a:r>
          </a:p>
          <a:p>
            <a:pPr marL="457200" lvl="0" indent="-457200" algn="just">
              <a:lnSpc>
                <a:spcPct val="150000"/>
              </a:lnSpc>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-p phần trăm khác biệt so sánh với chuỗi adapter</a:t>
            </a:r>
          </a:p>
          <a:p>
            <a:pPr marL="457200" lvl="0" indent="-457200" algn="just">
              <a:lnSpc>
                <a:spcPct val="150000"/>
              </a:lnSpc>
              <a:spcAft>
                <a:spcPts val="800"/>
              </a:spcAft>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-u cho phép lọc adapter với kiểu trình tự PF của Illumina</a:t>
            </a:r>
          </a:p>
          <a:p>
            <a:pPr marL="457200" indent="-457200">
              <a:buFont typeface="Wingdings" panose="05000000000000000000" pitchFamily="2" charset="2"/>
              <a:buChar char="§"/>
            </a:pPr>
            <a:r>
              <a:rPr lang="en-US" sz="3200">
                <a:effectLst/>
                <a:latin typeface="Arial" panose="020B0604020202020204" pitchFamily="34" charset="0"/>
                <a:ea typeface="Calibri" panose="020F0502020204030204" pitchFamily="34" charset="0"/>
                <a:cs typeface="Arial" panose="020B0604020202020204" pitchFamily="34" charset="0"/>
              </a:rPr>
              <a:t>-x loại bỏ đoạn đọc có tỷ lệ thấp hơn x%</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29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1"/>
            <a:ext cx="19010313" cy="1112123"/>
            <a:chOff x="-324644" y="2222496"/>
            <a:chExt cx="22261685" cy="1302331"/>
          </a:xfrm>
        </p:grpSpPr>
        <p:sp>
          <p:nvSpPr>
            <p:cNvPr id="2" name="object 2"/>
            <p:cNvSpPr/>
            <p:nvPr/>
          </p:nvSpPr>
          <p:spPr>
            <a:xfrm>
              <a:off x="-324644" y="2222496"/>
              <a:ext cx="5600194" cy="1302326"/>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4" cy="1302327"/>
            </a:xfrm>
            <a:custGeom>
              <a:avLst/>
              <a:gdLst/>
              <a:ahLst/>
              <a:cxnLst/>
              <a:rect l="l" t="t" r="r" b="b"/>
              <a:pathLst>
                <a:path w="1892300" h="440055">
                  <a:moveTo>
                    <a:pt x="0" y="439737"/>
                  </a:moveTo>
                  <a:lnTo>
                    <a:pt x="1892300" y="439737"/>
                  </a:lnTo>
                  <a:lnTo>
                    <a:pt x="1892300" y="0"/>
                  </a:lnTo>
                  <a:lnTo>
                    <a:pt x="0" y="0"/>
                  </a:lnTo>
                  <a:lnTo>
                    <a:pt x="0" y="439737"/>
                  </a:lnTo>
                  <a:close/>
                </a:path>
              </a:pathLst>
            </a:custGeom>
          </p:spPr>
          <p:style>
            <a:lnRef idx="3">
              <a:schemeClr val="lt1"/>
            </a:lnRef>
            <a:fillRef idx="1">
              <a:schemeClr val="accent3"/>
            </a:fillRef>
            <a:effectRef idx="1">
              <a:schemeClr val="accent3"/>
            </a:effectRef>
            <a:fontRef idx="minor">
              <a:schemeClr val="lt1"/>
            </a:fontRef>
          </p:style>
          <p:txBody>
            <a:bodyPr wrap="square" lIns="0" tIns="0" rIns="0" bIns="0" rtlCol="0"/>
            <a:lstStyle/>
            <a:p>
              <a:endParaRPr lang="en-US"/>
            </a:p>
          </p:txBody>
        </p:sp>
      </p:grpSp>
      <p:sp>
        <p:nvSpPr>
          <p:cNvPr id="4" name="object 4"/>
          <p:cNvSpPr txBox="1"/>
          <p:nvPr/>
        </p:nvSpPr>
        <p:spPr>
          <a:xfrm>
            <a:off x="818356" y="317499"/>
            <a:ext cx="3835570" cy="628377"/>
          </a:xfrm>
          <a:prstGeom prst="rect">
            <a:avLst/>
          </a:prstGeom>
        </p:spPr>
        <p:txBody>
          <a:bodyPr vert="horz" wrap="square" lIns="0" tIns="12700" rIns="0" bIns="0" rtlCol="0">
            <a:spAutoFit/>
          </a:bodyPr>
          <a:lstStyle/>
          <a:p>
            <a:pPr marL="12700">
              <a:spcBef>
                <a:spcPts val="100"/>
              </a:spcBef>
            </a:pPr>
            <a:r>
              <a:rPr lang="en-US" sz="4000" spc="-10">
                <a:solidFill>
                  <a:srgbClr val="FFFFFF"/>
                </a:solidFill>
                <a:latin typeface="Arial" panose="020B0604020202020204" pitchFamily="34" charset="0"/>
                <a:cs typeface="Arial" panose="020B0604020202020204" pitchFamily="34" charset="0"/>
              </a:rPr>
              <a:t>GIỚI THIỆU</a:t>
            </a:r>
            <a:endParaRPr lang="en-US" sz="4000">
              <a:latin typeface="Arial" panose="020B0604020202020204" pitchFamily="34" charset="0"/>
              <a:cs typeface="Arial" panose="020B0604020202020204" pitchFamily="34" charset="0"/>
            </a:endParaRPr>
          </a:p>
        </p:txBody>
      </p:sp>
      <p:sp>
        <p:nvSpPr>
          <p:cNvPr id="6" name="object 6"/>
          <p:cNvSpPr txBox="1"/>
          <p:nvPr/>
        </p:nvSpPr>
        <p:spPr>
          <a:xfrm>
            <a:off x="10419556" y="241300"/>
            <a:ext cx="5600198" cy="704039"/>
          </a:xfrm>
          <a:prstGeom prst="rect">
            <a:avLst/>
          </a:prstGeom>
          <a:noFill/>
        </p:spPr>
        <p:txBody>
          <a:bodyPr vert="horz" wrap="square" lIns="0" tIns="87630" rIns="0" bIns="0" rtlCol="0">
            <a:spAutoFit/>
          </a:bodyPr>
          <a:lstStyle/>
          <a:p>
            <a:pPr marL="406400">
              <a:spcBef>
                <a:spcPts val="690"/>
              </a:spcBef>
            </a:pPr>
            <a:r>
              <a:rPr lang="en-US" sz="4000" spc="-5">
                <a:solidFill>
                  <a:schemeClr val="tx1">
                    <a:lumMod val="65000"/>
                    <a:lumOff val="35000"/>
                  </a:schemeClr>
                </a:solidFill>
                <a:latin typeface="Arial" panose="020B0604020202020204" pitchFamily="34" charset="0"/>
                <a:cs typeface="Arial" panose="020B0604020202020204" pitchFamily="34" charset="0"/>
              </a:rPr>
              <a:t>KẾT QUẢ</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object 7"/>
          <p:cNvSpPr txBox="1"/>
          <p:nvPr/>
        </p:nvSpPr>
        <p:spPr>
          <a:xfrm>
            <a:off x="15601156" y="317500"/>
            <a:ext cx="2785059" cy="628377"/>
          </a:xfrm>
          <a:prstGeom prst="rect">
            <a:avLst/>
          </a:prstGeom>
        </p:spPr>
        <p:txBody>
          <a:bodyPr vert="horz" wrap="square" lIns="0" tIns="12700" rIns="0" bIns="0" rtlCol="0">
            <a:spAutoFit/>
          </a:bodyPr>
          <a:lstStyle/>
          <a:p>
            <a:pPr marL="12700">
              <a:spcBef>
                <a:spcPts val="100"/>
              </a:spcBef>
            </a:pPr>
            <a:r>
              <a:rPr lang="en-US" sz="4000" spc="-15">
                <a:solidFill>
                  <a:schemeClr val="tx1">
                    <a:lumMod val="65000"/>
                    <a:lumOff val="35000"/>
                  </a:schemeClr>
                </a:solidFill>
                <a:latin typeface="Arial" panose="020B0604020202020204" pitchFamily="34" charset="0"/>
                <a:cs typeface="Arial" panose="020B0604020202020204" pitchFamily="34" charset="0"/>
              </a:rPr>
              <a:t>KẾT LUẬN</a:t>
            </a:r>
            <a:endParaRPr lang="en-US" sz="400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0A88FC8-02AD-FEAF-A0D4-5317555567E3}"/>
              </a:ext>
            </a:extLst>
          </p:cNvPr>
          <p:cNvSpPr txBox="1"/>
          <p:nvPr/>
        </p:nvSpPr>
        <p:spPr>
          <a:xfrm>
            <a:off x="849311" y="2643621"/>
            <a:ext cx="9798845" cy="2177969"/>
          </a:xfrm>
          <a:prstGeom prst="rect">
            <a:avLst/>
          </a:prstGeom>
          <a:noFill/>
        </p:spPr>
        <p:txBody>
          <a:bodyPr wrap="square">
            <a:spAutoFit/>
          </a:bodyPr>
          <a:lstStyle/>
          <a:p>
            <a:pPr algn="just">
              <a:lnSpc>
                <a:spcPct val="130000"/>
              </a:lnSpc>
            </a:pPr>
            <a:r>
              <a:rPr lang="vi-VN" sz="3600">
                <a:latin typeface="Arial" panose="020B0604020202020204" pitchFamily="34" charset="0"/>
                <a:ea typeface="Calibri" panose="020F0502020204030204" pitchFamily="34" charset="0"/>
                <a:cs typeface="Arial" panose="020B0604020202020204" pitchFamily="34" charset="0"/>
              </a:rPr>
              <a:t>Hệ gen tham chiếu được sử dụng để dóng hàng các trình tự, từ đó giúp so sánh, đối chiếu từng trình tự của các cá thể với nhau</a:t>
            </a:r>
            <a:endParaRPr lang="en-US" sz="360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D963D1B0-99F0-23D0-4032-FE2853D5A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204626" y="9385300"/>
            <a:ext cx="985837" cy="985837"/>
          </a:xfrm>
          <a:prstGeom prst="rect">
            <a:avLst/>
          </a:prstGeom>
        </p:spPr>
      </p:pic>
      <p:sp>
        <p:nvSpPr>
          <p:cNvPr id="40" name="TextBox 39">
            <a:extLst>
              <a:ext uri="{FF2B5EF4-FFF2-40B4-BE49-F238E27FC236}">
                <a16:creationId xmlns:a16="http://schemas.microsoft.com/office/drawing/2014/main" id="{A0331369-AC83-8E62-A464-8864F999CA8D}"/>
              </a:ext>
            </a:extLst>
          </p:cNvPr>
          <p:cNvSpPr txBox="1"/>
          <p:nvPr/>
        </p:nvSpPr>
        <p:spPr>
          <a:xfrm>
            <a:off x="10302578" y="9687798"/>
            <a:ext cx="6796109" cy="523220"/>
          </a:xfrm>
          <a:prstGeom prst="rect">
            <a:avLst/>
          </a:prstGeom>
          <a:noFill/>
        </p:spPr>
        <p:txBody>
          <a:bodyPr wrap="square" rtlCol="0">
            <a:spAutoFit/>
          </a:bodyPr>
          <a:lstStyle/>
          <a:p>
            <a:pPr algn="r"/>
            <a:r>
              <a:rPr lang="en-US" sz="2800"/>
              <a:t>ĐOÀN VŨ THỊNH - BM. KỸ THUẬT PHẦN MỀM</a:t>
            </a:r>
          </a:p>
        </p:txBody>
      </p:sp>
      <p:sp>
        <p:nvSpPr>
          <p:cNvPr id="19" name="object 2">
            <a:extLst>
              <a:ext uri="{FF2B5EF4-FFF2-40B4-BE49-F238E27FC236}">
                <a16:creationId xmlns:a16="http://schemas.microsoft.com/office/drawing/2014/main" id="{347631A6-6756-4DFD-E519-5AEB9DE82E76}"/>
              </a:ext>
            </a:extLst>
          </p:cNvPr>
          <p:cNvSpPr/>
          <p:nvPr/>
        </p:nvSpPr>
        <p:spPr>
          <a:xfrm>
            <a:off x="4780755"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0" name="object 5">
            <a:extLst>
              <a:ext uri="{FF2B5EF4-FFF2-40B4-BE49-F238E27FC236}">
                <a16:creationId xmlns:a16="http://schemas.microsoft.com/office/drawing/2014/main" id="{67DC07B6-94A4-95B9-CC19-02139DD02346}"/>
              </a:ext>
            </a:extLst>
          </p:cNvPr>
          <p:cNvSpPr txBox="1"/>
          <p:nvPr/>
        </p:nvSpPr>
        <p:spPr>
          <a:xfrm>
            <a:off x="4878515" y="241300"/>
            <a:ext cx="6150641" cy="704039"/>
          </a:xfrm>
          <a:prstGeom prst="rect">
            <a:avLst/>
          </a:prstGeom>
          <a:noFill/>
        </p:spPr>
        <p:txBody>
          <a:bodyPr vert="horz" wrap="square" lIns="0" tIns="87630" rIns="0" bIns="0" rtlCol="0">
            <a:spAutoFit/>
          </a:bodyPr>
          <a:lstStyle/>
          <a:p>
            <a:pPr marL="495300">
              <a:spcBef>
                <a:spcPts val="690"/>
              </a:spcBef>
            </a:pPr>
            <a:r>
              <a:rPr lang="en-US" sz="4000" spc="-10">
                <a:solidFill>
                  <a:srgbClr val="FFFFFF"/>
                </a:solidFill>
                <a:latin typeface="Arial" panose="020B0604020202020204" pitchFamily="34" charset="0"/>
                <a:cs typeface="Arial" panose="020B0604020202020204" pitchFamily="34" charset="0"/>
              </a:rPr>
              <a:t>PHƯƠNG PHÁP</a:t>
            </a:r>
            <a:endParaRPr lang="en-US" sz="4000">
              <a:latin typeface="Arial" panose="020B0604020202020204" pitchFamily="34" charset="0"/>
              <a:cs typeface="Arial" panose="020B0604020202020204" pitchFamily="34" charset="0"/>
            </a:endParaRPr>
          </a:p>
        </p:txBody>
      </p:sp>
      <p:sp>
        <p:nvSpPr>
          <p:cNvPr id="29" name="object 23">
            <a:extLst>
              <a:ext uri="{FF2B5EF4-FFF2-40B4-BE49-F238E27FC236}">
                <a16:creationId xmlns:a16="http://schemas.microsoft.com/office/drawing/2014/main" id="{ADB8423F-2366-482F-E0A1-FD59F9D57E10}"/>
              </a:ext>
            </a:extLst>
          </p:cNvPr>
          <p:cNvSpPr/>
          <p:nvPr/>
        </p:nvSpPr>
        <p:spPr>
          <a:xfrm>
            <a:off x="-1" y="1465808"/>
            <a:ext cx="6533357"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lang="en-US"/>
          </a:p>
        </p:txBody>
      </p:sp>
      <p:sp>
        <p:nvSpPr>
          <p:cNvPr id="31" name="object 24">
            <a:extLst>
              <a:ext uri="{FF2B5EF4-FFF2-40B4-BE49-F238E27FC236}">
                <a16:creationId xmlns:a16="http://schemas.microsoft.com/office/drawing/2014/main" id="{874C8B92-04F7-AB2B-1308-550089ADEA31}"/>
              </a:ext>
            </a:extLst>
          </p:cNvPr>
          <p:cNvSpPr txBox="1"/>
          <p:nvPr/>
        </p:nvSpPr>
        <p:spPr>
          <a:xfrm>
            <a:off x="284956" y="1536700"/>
            <a:ext cx="5791200" cy="628377"/>
          </a:xfrm>
          <a:prstGeom prst="rect">
            <a:avLst/>
          </a:prstGeom>
        </p:spPr>
        <p:txBody>
          <a:bodyPr vert="horz" wrap="square" lIns="0" tIns="12700" rIns="0" bIns="0" rtlCol="0">
            <a:spAutoFit/>
          </a:bodyPr>
          <a:lstStyle/>
          <a:p>
            <a:pPr marL="12700">
              <a:spcBef>
                <a:spcPts val="100"/>
              </a:spcBef>
            </a:pPr>
            <a:r>
              <a:rPr lang="en-US" sz="4000" spc="5">
                <a:solidFill>
                  <a:srgbClr val="FFFFFF"/>
                </a:solidFill>
                <a:latin typeface="Arial" panose="020B0604020202020204" pitchFamily="34" charset="0"/>
                <a:cs typeface="Arial" panose="020B0604020202020204" pitchFamily="34" charset="0"/>
              </a:rPr>
              <a:t>Tạo hệ gene tham chiếu</a:t>
            </a:r>
            <a:endParaRPr lang="en-US" sz="400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446450A6-41C0-B146-8D3E-5F0E043BFF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1527235" y="4192533"/>
            <a:ext cx="6248400" cy="4951467"/>
          </a:xfrm>
          <a:prstGeom prst="rect">
            <a:avLst/>
          </a:prstGeom>
        </p:spPr>
      </p:pic>
      <p:pic>
        <p:nvPicPr>
          <p:cNvPr id="21" name="Picture 20">
            <a:extLst>
              <a:ext uri="{FF2B5EF4-FFF2-40B4-BE49-F238E27FC236}">
                <a16:creationId xmlns:a16="http://schemas.microsoft.com/office/drawing/2014/main" id="{E7B68E82-E4EB-9A2F-09A3-C0508BDB90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1161713" y="1549400"/>
            <a:ext cx="6979445" cy="2356892"/>
          </a:xfrm>
          <a:prstGeom prst="rect">
            <a:avLst/>
          </a:prstGeom>
        </p:spPr>
      </p:pic>
      <p:sp>
        <p:nvSpPr>
          <p:cNvPr id="22" name="TextBox 21">
            <a:extLst>
              <a:ext uri="{FF2B5EF4-FFF2-40B4-BE49-F238E27FC236}">
                <a16:creationId xmlns:a16="http://schemas.microsoft.com/office/drawing/2014/main" id="{C8A5B6A6-7186-6990-822B-5BAA34541BBD}"/>
              </a:ext>
            </a:extLst>
          </p:cNvPr>
          <p:cNvSpPr txBox="1"/>
          <p:nvPr/>
        </p:nvSpPr>
        <p:spPr>
          <a:xfrm>
            <a:off x="849310" y="5637214"/>
            <a:ext cx="10179846"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3200" i="1">
                <a:solidFill>
                  <a:srgbClr val="000000"/>
                </a:solidFill>
                <a:effectLst/>
                <a:latin typeface="Times New Roman" panose="02020603050405020304" pitchFamily="18" charset="0"/>
                <a:ea typeface="Calibri" panose="020F0502020204030204" pitchFamily="34" charset="0"/>
              </a:rPr>
              <a:t>rainbow cluster -1 forward -2 reverse &gt; rbcluster.out 2&gt; log | rainbow div -i rbcluster.out -o rbdiv.out | rbasm -o rbasm.out -i rbdiv.out | select_best_rbcontig.pl rbasm.out &gt; referencegenome</a:t>
            </a:r>
            <a:endParaRPr lang="en-US" sz="5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252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at is a virus_tf78104741" id="{F41455D0-318E-4830-999E-F58477E69777}" vid="{11D173C9-935D-450A-9A98-C9569F6DA2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What is a virus</Template>
  <TotalTime>394</TotalTime>
  <Words>2271</Words>
  <Application>Microsoft Office PowerPoint</Application>
  <PresentationFormat>Custom</PresentationFormat>
  <Paragraphs>323</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dc:creator>
  <cp:lastModifiedBy>thinh</cp:lastModifiedBy>
  <cp:revision>24</cp:revision>
  <dcterms:created xsi:type="dcterms:W3CDTF">2022-05-20T11:10:53Z</dcterms:created>
  <dcterms:modified xsi:type="dcterms:W3CDTF">2022-05-21T11:23:42Z</dcterms:modified>
</cp:coreProperties>
</file>