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8.gif" ContentType="image/gif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5.png" ContentType="image/png"/>
  <Override PartName="/ppt/media/image10.png" ContentType="image/png"/>
  <Override PartName="/ppt/media/image4.png" ContentType="image/png"/>
  <Override PartName="/ppt/media/image1.gif" ContentType="image/gif"/>
  <Override PartName="/ppt/media/image2.png" ContentType="image/png"/>
  <Override PartName="/ppt/media/image3.png" ContentType="image/png"/>
  <Override PartName="/ppt/media/image6.png" ContentType="image/png"/>
  <Override PartName="/ppt/media/image11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Click to edit the title text format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B7DDFBC-B6AB-4528-AB28-22F31ED7691E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cxnSp>
        <p:nvCxnSpPr>
          <p:cNvPr id="5" name=""/>
          <p:cNvCxnSpPr/>
          <p:nvPr/>
        </p:nvCxnSpPr>
        <p:spPr>
          <a:xfrm>
            <a:off x="540000" y="30636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" name=""/>
          <p:cNvCxnSpPr/>
          <p:nvPr/>
        </p:nvCxnSpPr>
        <p:spPr>
          <a:xfrm>
            <a:off x="720000" y="48636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" name=""/>
          <p:cNvCxnSpPr/>
          <p:nvPr/>
        </p:nvCxnSpPr>
        <p:spPr>
          <a:xfrm>
            <a:off x="864000" y="70236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" name=""/>
          <p:cNvCxnSpPr/>
          <p:nvPr/>
        </p:nvCxnSpPr>
        <p:spPr>
          <a:xfrm>
            <a:off x="720000" y="12636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9" name=""/>
          <p:cNvCxnSpPr/>
          <p:nvPr/>
        </p:nvCxnSpPr>
        <p:spPr>
          <a:xfrm>
            <a:off x="864000" y="95436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0" name=""/>
          <p:cNvCxnSpPr/>
          <p:nvPr/>
        </p:nvCxnSpPr>
        <p:spPr>
          <a:xfrm flipH="1">
            <a:off x="540000" y="135036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1" name=""/>
          <p:cNvCxnSpPr/>
          <p:nvPr/>
        </p:nvCxnSpPr>
        <p:spPr>
          <a:xfrm flipH="1">
            <a:off x="720000" y="117036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2" name=""/>
          <p:cNvCxnSpPr/>
          <p:nvPr/>
        </p:nvCxnSpPr>
        <p:spPr>
          <a:xfrm flipH="1">
            <a:off x="720000" y="153036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" name=""/>
          <p:cNvCxnSpPr/>
          <p:nvPr/>
        </p:nvCxnSpPr>
        <p:spPr>
          <a:xfrm flipH="1">
            <a:off x="864000" y="174636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" name=""/>
          <p:cNvCxnSpPr/>
          <p:nvPr/>
        </p:nvCxnSpPr>
        <p:spPr>
          <a:xfrm flipH="1">
            <a:off x="864000" y="199836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" name=""/>
          <p:cNvCxnSpPr/>
          <p:nvPr/>
        </p:nvCxnSpPr>
        <p:spPr>
          <a:xfrm>
            <a:off x="540000" y="239436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" name=""/>
          <p:cNvCxnSpPr/>
          <p:nvPr/>
        </p:nvCxnSpPr>
        <p:spPr>
          <a:xfrm>
            <a:off x="720000" y="221436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" name=""/>
          <p:cNvCxnSpPr/>
          <p:nvPr/>
        </p:nvCxnSpPr>
        <p:spPr>
          <a:xfrm>
            <a:off x="720000" y="2583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" name=""/>
          <p:cNvCxnSpPr/>
          <p:nvPr/>
        </p:nvCxnSpPr>
        <p:spPr>
          <a:xfrm>
            <a:off x="864000" y="2799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" name=""/>
          <p:cNvCxnSpPr/>
          <p:nvPr/>
        </p:nvCxnSpPr>
        <p:spPr>
          <a:xfrm>
            <a:off x="864000" y="3051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0" name=""/>
          <p:cNvCxnSpPr/>
          <p:nvPr/>
        </p:nvCxnSpPr>
        <p:spPr>
          <a:xfrm flipH="1">
            <a:off x="540000" y="344772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1" name=""/>
          <p:cNvCxnSpPr/>
          <p:nvPr/>
        </p:nvCxnSpPr>
        <p:spPr>
          <a:xfrm flipH="1">
            <a:off x="738720" y="3267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2" name=""/>
          <p:cNvCxnSpPr/>
          <p:nvPr/>
        </p:nvCxnSpPr>
        <p:spPr>
          <a:xfrm flipH="1">
            <a:off x="729360" y="3636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3" name=""/>
          <p:cNvCxnSpPr/>
          <p:nvPr/>
        </p:nvCxnSpPr>
        <p:spPr>
          <a:xfrm flipH="1">
            <a:off x="873360" y="3852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4" name=""/>
          <p:cNvCxnSpPr/>
          <p:nvPr/>
        </p:nvCxnSpPr>
        <p:spPr>
          <a:xfrm flipH="1">
            <a:off x="873360" y="4104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5" name=""/>
          <p:cNvCxnSpPr/>
          <p:nvPr/>
        </p:nvCxnSpPr>
        <p:spPr>
          <a:xfrm>
            <a:off x="549360" y="450072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" name=""/>
          <p:cNvCxnSpPr/>
          <p:nvPr/>
        </p:nvCxnSpPr>
        <p:spPr>
          <a:xfrm>
            <a:off x="729360" y="4320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7" name=""/>
          <p:cNvCxnSpPr/>
          <p:nvPr/>
        </p:nvCxnSpPr>
        <p:spPr>
          <a:xfrm>
            <a:off x="729360" y="4680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8" name=""/>
          <p:cNvCxnSpPr/>
          <p:nvPr/>
        </p:nvCxnSpPr>
        <p:spPr>
          <a:xfrm>
            <a:off x="873360" y="4896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" name=""/>
          <p:cNvCxnSpPr/>
          <p:nvPr/>
        </p:nvCxnSpPr>
        <p:spPr>
          <a:xfrm>
            <a:off x="873360" y="5148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0" name=""/>
          <p:cNvCxnSpPr/>
          <p:nvPr/>
        </p:nvCxnSpPr>
        <p:spPr>
          <a:xfrm flipH="1">
            <a:off x="549360" y="554472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1" name=""/>
          <p:cNvCxnSpPr/>
          <p:nvPr/>
        </p:nvCxnSpPr>
        <p:spPr>
          <a:xfrm flipH="1">
            <a:off x="729360" y="5364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sp>
        <p:nvSpPr>
          <p:cNvPr id="32" name=""/>
          <p:cNvSpPr/>
          <p:nvPr/>
        </p:nvSpPr>
        <p:spPr>
          <a:xfrm>
            <a:off x="1260000" y="21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"/>
          <p:cNvSpPr/>
          <p:nvPr/>
        </p:nvSpPr>
        <p:spPr>
          <a:xfrm>
            <a:off x="1080000" y="39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"/>
          <p:cNvSpPr/>
          <p:nvPr/>
        </p:nvSpPr>
        <p:spPr>
          <a:xfrm>
            <a:off x="1080000" y="3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"/>
          <p:cNvSpPr/>
          <p:nvPr/>
        </p:nvSpPr>
        <p:spPr>
          <a:xfrm>
            <a:off x="936000" y="612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"/>
          <p:cNvSpPr/>
          <p:nvPr/>
        </p:nvSpPr>
        <p:spPr>
          <a:xfrm>
            <a:off x="936000" y="86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"/>
          <p:cNvSpPr/>
          <p:nvPr/>
        </p:nvSpPr>
        <p:spPr>
          <a:xfrm flipH="1">
            <a:off x="1260000" y="126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"/>
          <p:cNvSpPr/>
          <p:nvPr/>
        </p:nvSpPr>
        <p:spPr>
          <a:xfrm flipH="1">
            <a:off x="1080000" y="108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"/>
          <p:cNvSpPr/>
          <p:nvPr/>
        </p:nvSpPr>
        <p:spPr>
          <a:xfrm flipH="1">
            <a:off x="1080000" y="144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"/>
          <p:cNvSpPr/>
          <p:nvPr/>
        </p:nvSpPr>
        <p:spPr>
          <a:xfrm flipH="1">
            <a:off x="936000" y="165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"/>
          <p:cNvSpPr/>
          <p:nvPr/>
        </p:nvSpPr>
        <p:spPr>
          <a:xfrm flipH="1">
            <a:off x="936000" y="1908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>
            <a:off x="1260000" y="230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1080000" y="212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>
            <a:off x="1080000" y="2493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936000" y="2709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936000" y="2961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/>
          <p:nvPr/>
        </p:nvSpPr>
        <p:spPr>
          <a:xfrm flipH="1">
            <a:off x="1260000" y="3357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/>
          <p:nvPr/>
        </p:nvSpPr>
        <p:spPr>
          <a:xfrm flipH="1">
            <a:off x="1098720" y="3177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 flipH="1">
            <a:off x="1089360" y="3546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 flipH="1">
            <a:off x="945360" y="3762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 flipH="1">
            <a:off x="945360" y="401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"/>
          <p:cNvSpPr/>
          <p:nvPr/>
        </p:nvSpPr>
        <p:spPr>
          <a:xfrm>
            <a:off x="1269360" y="441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>
            <a:off x="1089360" y="423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>
            <a:off x="1089360" y="459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/>
          <p:nvPr/>
        </p:nvSpPr>
        <p:spPr>
          <a:xfrm>
            <a:off x="945360" y="4806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/>
          <p:nvPr/>
        </p:nvSpPr>
        <p:spPr>
          <a:xfrm>
            <a:off x="945360" y="5058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"/>
          <p:cNvSpPr/>
          <p:nvPr/>
        </p:nvSpPr>
        <p:spPr>
          <a:xfrm flipH="1">
            <a:off x="369360" y="545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 flipH="1">
            <a:off x="549360" y="527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360000" y="21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>
            <a:off x="540000" y="39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>
            <a:off x="540000" y="3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>
            <a:off x="684000" y="612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684000" y="86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 flipH="1">
            <a:off x="360000" y="126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 flipH="1">
            <a:off x="540000" y="108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 flipH="1">
            <a:off x="540000" y="144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 flipH="1">
            <a:off x="684000" y="165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 flipH="1">
            <a:off x="684000" y="1908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>
            <a:off x="360000" y="230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540000" y="212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>
            <a:off x="540000" y="2493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684000" y="2709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>
            <a:off x="684000" y="2961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 flipH="1">
            <a:off x="360000" y="3357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 flipH="1">
            <a:off x="558720" y="3177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/>
          <p:nvPr/>
        </p:nvSpPr>
        <p:spPr>
          <a:xfrm flipH="1">
            <a:off x="549360" y="3546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/>
          <p:nvPr/>
        </p:nvSpPr>
        <p:spPr>
          <a:xfrm flipH="1">
            <a:off x="693360" y="3762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"/>
          <p:cNvSpPr/>
          <p:nvPr/>
        </p:nvSpPr>
        <p:spPr>
          <a:xfrm flipH="1">
            <a:off x="693360" y="401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"/>
          <p:cNvSpPr/>
          <p:nvPr/>
        </p:nvSpPr>
        <p:spPr>
          <a:xfrm>
            <a:off x="369360" y="441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"/>
          <p:cNvSpPr/>
          <p:nvPr/>
        </p:nvSpPr>
        <p:spPr>
          <a:xfrm>
            <a:off x="549360" y="423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"/>
          <p:cNvSpPr/>
          <p:nvPr/>
        </p:nvSpPr>
        <p:spPr>
          <a:xfrm>
            <a:off x="549360" y="459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"/>
          <p:cNvSpPr/>
          <p:nvPr/>
        </p:nvSpPr>
        <p:spPr>
          <a:xfrm>
            <a:off x="693360" y="4806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"/>
          <p:cNvSpPr/>
          <p:nvPr/>
        </p:nvSpPr>
        <p:spPr>
          <a:xfrm>
            <a:off x="693360" y="5058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"/>
          <p:cNvSpPr/>
          <p:nvPr/>
        </p:nvSpPr>
        <p:spPr>
          <a:xfrm flipH="1">
            <a:off x="1269360" y="545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"/>
          <p:cNvSpPr/>
          <p:nvPr/>
        </p:nvSpPr>
        <p:spPr>
          <a:xfrm flipH="1">
            <a:off x="1089360" y="527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image" Target="../media/image2.png"/><Relationship Id="rId3" Type="http://schemas.openxmlformats.org/officeDocument/2006/relationships/hyperlink" Target="https://www.youtube.com/watch?v=Ma4TF5LHWhg" TargetMode="External"/><Relationship Id="rId4" Type="http://schemas.openxmlformats.org/officeDocument/2006/relationships/hyperlink" Target="https://github.com/thinhdoanvu/EzRAD/tree/master/R/Animation" TargetMode="External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github.com/tidyverse/ggplot2" TargetMode="External"/><Relationship Id="rId2" Type="http://schemas.openxmlformats.org/officeDocument/2006/relationships/hyperlink" Target="file:///home/dthinh/Programs/Ranination/gganimate.pdf" TargetMode="External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gif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"/>
          <p:cNvSpPr txBox="1"/>
          <p:nvPr/>
        </p:nvSpPr>
        <p:spPr>
          <a:xfrm>
            <a:off x="1620000" y="685800"/>
            <a:ext cx="3866400" cy="13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Hướng dẫn</a:t>
            </a:r>
            <a:br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gganimate trong R 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2305800" y="2430360"/>
            <a:ext cx="2494800" cy="54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200" spc="-1" strike="noStrike">
                <a:latin typeface="Times New Roman"/>
              </a:rPr>
              <a:t>(c) Thịnh ĐV 2021</a:t>
            </a:r>
            <a:endParaRPr b="0" lang="en-US" sz="2200" spc="-1" strike="noStrike">
              <a:latin typeface="Times New Roman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5258160" y="145080"/>
            <a:ext cx="4571640" cy="4571640"/>
          </a:xfrm>
          <a:prstGeom prst="rect">
            <a:avLst/>
          </a:prstGeom>
          <a:ln w="18000">
            <a:noFill/>
          </a:ln>
        </p:spPr>
      </p:pic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1683720" y="3193920"/>
            <a:ext cx="1973880" cy="692280"/>
          </a:xfrm>
          <a:prstGeom prst="rect">
            <a:avLst/>
          </a:prstGeom>
          <a:ln w="18000">
            <a:noFill/>
          </a:ln>
        </p:spPr>
      </p:pic>
      <p:sp>
        <p:nvSpPr>
          <p:cNvPr id="126" name=""/>
          <p:cNvSpPr txBox="1"/>
          <p:nvPr/>
        </p:nvSpPr>
        <p:spPr>
          <a:xfrm>
            <a:off x="2077200" y="4716720"/>
            <a:ext cx="7295400" cy="54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Times New Roman"/>
                <a:hlinkClick r:id="rId3"/>
              </a:rPr>
              <a:t>https://www.youtube.com/watch?v=Ma4TF5LHWhg</a:t>
            </a:r>
            <a:endParaRPr b="0" lang="en-US" sz="1800" spc="-1" strike="noStrike">
              <a:latin typeface="Times New Roman"/>
            </a:endParaRPr>
          </a:p>
          <a:p>
            <a:r>
              <a:rPr b="0" lang="en-US" sz="1800" spc="-1" strike="noStrike">
                <a:latin typeface="Times New Roman"/>
                <a:hlinkClick r:id="rId4"/>
              </a:rPr>
              <a:t>https://github.com/thinhdoanvu/EzRAD/tree/master/R/Animation</a:t>
            </a:r>
            <a:endParaRPr b="0" lang="en-US" sz="1800" spc="-1" strike="noStrike">
              <a:latin typeface="Times New Roman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5"/>
          <a:stretch/>
        </p:blipFill>
        <p:spPr>
          <a:xfrm>
            <a:off x="4114800" y="2971800"/>
            <a:ext cx="1152000" cy="13330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"/>
          <p:cNvSpPr txBox="1"/>
          <p:nvPr/>
        </p:nvSpPr>
        <p:spPr>
          <a:xfrm>
            <a:off x="1620000" y="216360"/>
            <a:ext cx="38664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Chuẩn bị dữ liệu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1620000" y="1097640"/>
            <a:ext cx="5466600" cy="3459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Bước 2.4. Xóa tiêu đề của HCM  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1828800" y="1940040"/>
            <a:ext cx="1371600" cy="3459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Arial"/>
              </a:rPr>
              <a:t>Giải thích: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2743200" y="2286000"/>
            <a:ext cx="1600200" cy="20574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names(HCM) sẽ đổi tiêu đề của các cột (header) của tập tin thành tên mới.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NULL: rỗng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1859760" y="1482840"/>
            <a:ext cx="4769640" cy="3459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names (HCM) &lt;- NULL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1828800" y="4572000"/>
            <a:ext cx="2286000" cy="4572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head(HCM, 10)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rcRect l="6566" t="16073" r="70746" b="39547"/>
          <a:stretch/>
        </p:blipFill>
        <p:spPr>
          <a:xfrm>
            <a:off x="7291800" y="1695960"/>
            <a:ext cx="2286000" cy="2514240"/>
          </a:xfrm>
          <a:prstGeom prst="rect">
            <a:avLst/>
          </a:prstGeom>
          <a:ln w="18000">
            <a:noFill/>
          </a:ln>
        </p:spPr>
      </p:pic>
      <p:pic>
        <p:nvPicPr>
          <p:cNvPr id="179" name="" descr=""/>
          <p:cNvPicPr/>
          <p:nvPr/>
        </p:nvPicPr>
        <p:blipFill>
          <a:blip r:embed="rId2"/>
          <a:srcRect l="6571" t="16073" r="66211" b="38607"/>
          <a:stretch/>
        </p:blipFill>
        <p:spPr>
          <a:xfrm>
            <a:off x="4517640" y="1703520"/>
            <a:ext cx="2742840" cy="2567520"/>
          </a:xfrm>
          <a:prstGeom prst="rect">
            <a:avLst/>
          </a:prstGeom>
          <a:ln w="18000">
            <a:noFill/>
          </a:ln>
        </p:spPr>
      </p:pic>
      <p:sp>
        <p:nvSpPr>
          <p:cNvPr id="180" name=""/>
          <p:cNvSpPr/>
          <p:nvPr/>
        </p:nvSpPr>
        <p:spPr>
          <a:xfrm>
            <a:off x="4517640" y="1985400"/>
            <a:ext cx="5060160" cy="228600"/>
          </a:xfrm>
          <a:prstGeom prst="rect">
            <a:avLst/>
          </a:prstGeom>
          <a:noFill/>
          <a:ln w="18000">
            <a:solidFill>
              <a:srgbClr val="ff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"/>
          <p:cNvSpPr txBox="1"/>
          <p:nvPr/>
        </p:nvSpPr>
        <p:spPr>
          <a:xfrm>
            <a:off x="1620000" y="216360"/>
            <a:ext cx="38664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Chuẩn bị dữ liệu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82" name=""/>
          <p:cNvSpPr txBox="1"/>
          <p:nvPr/>
        </p:nvSpPr>
        <p:spPr>
          <a:xfrm>
            <a:off x="1620000" y="1097640"/>
            <a:ext cx="6381000" cy="7311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Bước 2. Tương tự cho các địa phương khác: Ha Noi, Binh Duong, Dong Nai, Long An và Dia phuong khac.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1620000" y="1783440"/>
            <a:ext cx="3886200" cy="27885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#Ha Noi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HN &lt;- vn_covid19 %&gt;% select(Ngay, HaNoi)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View(HN)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HN &lt;- HN %&gt;% mutate(Congdon = cumsum(HaNoi))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HN$Diaphuong &lt;- "Ha Noi"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names (HN) &lt;- NULL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#Binh Duong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BD &lt;- vn_covid19 %&gt;% select(Ngay, BinhDuong)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View(BD)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BD &lt;- BD %&gt;% mutate(Congdon = cumsum(BinhDuong))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BD$Diaphuong &lt;- "Binh Duong"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names (BD) &lt;- NULL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5506200" y="1792800"/>
            <a:ext cx="4323600" cy="18288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#Dong Nai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DN &lt;- vn_covid19 %&gt;% select(Ngay, DongNai)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View(DN)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DN &lt;- DN %&gt;% mutate(Congdon = cumsum(DongNai))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DN$Diaphuong &lt;- "Dong Nai"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names (DN) &lt;- NULL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#Long An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LA &lt;- vn_covid19 %&gt;% select(Ngay, LongAn)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View(LA)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LA &lt;- LA %&gt;% mutate(Congdon = cumsum(LongAn))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LA$Diaphuong &lt;- "Long An"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names (LA) &lt;- NULL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#Con lai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KHAC &lt;- vn_covid19 %&gt;% select(Ngay, Khac)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View(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KHAC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KHAC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&lt;-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KHAC %&gt;% mutate(Congdon = cumsum(Khac))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KHAC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$Diaphuong &lt;- "Khac"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names (KHAC) &lt;- NULL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"/>
          <p:cNvSpPr txBox="1"/>
          <p:nvPr/>
        </p:nvSpPr>
        <p:spPr>
          <a:xfrm>
            <a:off x="1620000" y="216360"/>
            <a:ext cx="38664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Chuẩn bị dữ liệu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1620000" y="1097640"/>
            <a:ext cx="6381000" cy="7311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Bước 3. Nối các dữ liệu thành 1 tập tin 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1828800" y="2012040"/>
            <a:ext cx="7543800" cy="14169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write.table(HCM, file = "~/Programs/Ranination/HCM.txt", sep = "\t", row.names = FALSE)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write.table(HN, file = "~/Programs/Ranination/HN.txt", sep = "\t", row.names = FALSE)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write.table(BD, file = "~/Programs/Ranination/BD.txt", sep = "\t", row.names = FALSE)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write.table(DN, file = "~/Programs/Ranination/DN.txt", sep = "\t", row.names = FALSE)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write.table(LA, file = "~/Programs/Ranination/LA.txt", sep = "\t", row.names = FALSE)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write.table(KHAC, file = "~/Programs/Ranination/KHAC.txt", sep = "\t", row.names = FALSE)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1828800" y="1554840"/>
            <a:ext cx="6381000" cy="5025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Bước 3.1. Lưu trữ các biến thành 1 tập tin .txt 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1904040" y="4006440"/>
            <a:ext cx="7543800" cy="7941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Mở cửa sổ: Terminal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Di chuyển đến thư mục hiện hành: mv ~/Programs/R/Ranimation/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Gõ lệnh: cat  *txt &gt; tam.csv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Xóa tất cả tập tin txt: rm *txt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1904040" y="3549240"/>
            <a:ext cx="6381000" cy="5025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Bước 3.2. Nối tất cả các tập tin thành 1 tập tin tam.csv  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"/>
          <p:cNvSpPr txBox="1"/>
          <p:nvPr/>
        </p:nvSpPr>
        <p:spPr>
          <a:xfrm>
            <a:off x="1620000" y="216360"/>
            <a:ext cx="38664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Chuẩn bị dữ liệu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1620000" y="1097640"/>
            <a:ext cx="6381000" cy="7311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Bước 4. Hoàn tất dữ liệu  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2514600" y="2012040"/>
            <a:ext cx="6172200" cy="2739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 &lt;- read.csv("~/Programs/Ranination/tam.csv", sep = "\t", header = FALSE)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"/>
          <p:cNvSpPr txBox="1"/>
          <p:nvPr/>
        </p:nvSpPr>
        <p:spPr>
          <a:xfrm>
            <a:off x="1828800" y="1554840"/>
            <a:ext cx="6381000" cy="5025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2a6099"/>
                </a:solidFill>
                <a:latin typeface="Arial"/>
              </a:rPr>
              <a:t>Bước 4.1. Sử dụng biến t load toàn bộ dữ liệu của tam.csv  </a:t>
            </a:r>
            <a:endParaRPr b="0" lang="en-US" sz="1800" spc="-1" strike="noStrike">
              <a:solidFill>
                <a:srgbClr val="2a6099"/>
              </a:solidFill>
              <a:latin typeface="Arial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2534400" y="2863440"/>
            <a:ext cx="6152400" cy="3369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names(t) &lt;- c("Ngaythang","Camoi","Congdon","Diaphuong")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"/>
          <p:cNvSpPr txBox="1"/>
          <p:nvPr/>
        </p:nvSpPr>
        <p:spPr>
          <a:xfrm>
            <a:off x="1848600" y="2469240"/>
            <a:ext cx="7752600" cy="5025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2a6099"/>
                </a:solidFill>
                <a:latin typeface="Arial"/>
              </a:rPr>
              <a:t>Bước 4.2. Đặt tiêu đề cho bảng dữ liệu: Ngaythang, Soluong,Diaphuong     </a:t>
            </a:r>
            <a:endParaRPr b="0" lang="en-US" sz="1800" spc="-1" strike="noStrike">
              <a:solidFill>
                <a:srgbClr val="2a6099"/>
              </a:solidFill>
              <a:latin typeface="Arial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2514600" y="3693240"/>
            <a:ext cx="6858000" cy="3369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 &lt;- t %&gt;% mutate(Thang = substr(t$Ngaythang,4,5))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"/>
          <p:cNvSpPr txBox="1"/>
          <p:nvPr/>
        </p:nvSpPr>
        <p:spPr>
          <a:xfrm>
            <a:off x="1828800" y="3299040"/>
            <a:ext cx="7752600" cy="5025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2a6099"/>
                </a:solidFill>
                <a:latin typeface="Arial"/>
              </a:rPr>
              <a:t>Bước 4.3. Trích 2 ký tự 4 và 5 của Ngaythang và thêm vào cột Thang      </a:t>
            </a:r>
            <a:endParaRPr b="0" lang="en-US" sz="1800" spc="-1" strike="noStrike">
              <a:solidFill>
                <a:srgbClr val="2a6099"/>
              </a:solidFill>
              <a:latin typeface="Arial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2514600" y="4800600"/>
            <a:ext cx="4323600" cy="6858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attach(t)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data &lt;- t[order(Thang,Ngaythang),]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View(data)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"/>
          <p:cNvSpPr txBox="1"/>
          <p:nvPr/>
        </p:nvSpPr>
        <p:spPr>
          <a:xfrm>
            <a:off x="1828800" y="4141440"/>
            <a:ext cx="7752600" cy="5025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</a:rPr>
              <a:t>Bước 4.4. </a:t>
            </a:r>
            <a:r>
              <a:rPr b="0" lang="en-US" sz="1800" spc="-1" strike="noStrike">
                <a:solidFill>
                  <a:srgbClr val="2a6099"/>
                </a:solidFill>
                <a:latin typeface="Arial"/>
              </a:rPr>
              <a:t> Sắp xếp dữ liệu tăng dần theo Thang. Nếu có cùng Thang thì sắp xếp giảm dần theo Ngaythang. Sau đó lưu trữ kết quả vào biến data.  </a:t>
            </a:r>
            <a:endParaRPr b="0" lang="en-US" sz="1800" spc="-1" strike="noStrike">
              <a:solidFill>
                <a:srgbClr val="2a60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"/>
          <p:cNvSpPr txBox="1"/>
          <p:nvPr/>
        </p:nvSpPr>
        <p:spPr>
          <a:xfrm>
            <a:off x="1620000" y="216360"/>
            <a:ext cx="77526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Chuẩn bị dữ liệu (tiếp theo) 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2" name=""/>
          <p:cNvSpPr txBox="1"/>
          <p:nvPr/>
        </p:nvSpPr>
        <p:spPr>
          <a:xfrm>
            <a:off x="1620000" y="1097640"/>
            <a:ext cx="6381000" cy="2739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Bước 4. Hoàn tất dữ liệu  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rcRect l="6569" t="16073" r="59410" b="35512"/>
          <a:stretch/>
        </p:blipFill>
        <p:spPr>
          <a:xfrm>
            <a:off x="1698840" y="1577160"/>
            <a:ext cx="3428640" cy="2742840"/>
          </a:xfrm>
          <a:prstGeom prst="rect">
            <a:avLst/>
          </a:prstGeom>
          <a:ln w="18000">
            <a:noFill/>
          </a:ln>
        </p:spPr>
      </p:pic>
      <p:pic>
        <p:nvPicPr>
          <p:cNvPr id="204" name="" descr=""/>
          <p:cNvPicPr/>
          <p:nvPr/>
        </p:nvPicPr>
        <p:blipFill>
          <a:blip r:embed="rId2"/>
          <a:srcRect l="6569" t="8007" r="59410" b="11309"/>
          <a:stretch/>
        </p:blipFill>
        <p:spPr>
          <a:xfrm>
            <a:off x="5366880" y="954360"/>
            <a:ext cx="3428640" cy="4571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"/>
          <p:cNvSpPr txBox="1"/>
          <p:nvPr/>
        </p:nvSpPr>
        <p:spPr>
          <a:xfrm>
            <a:off x="1620000" y="216360"/>
            <a:ext cx="77526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Tạo animation cho dữ liệu Tháng 7 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6" name=""/>
          <p:cNvSpPr txBox="1"/>
          <p:nvPr/>
        </p:nvSpPr>
        <p:spPr>
          <a:xfrm>
            <a:off x="1620000" y="1097640"/>
            <a:ext cx="6381000" cy="7311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Bước 1. Lọc lấy số liệu Thang 07 trong data   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07" name=""/>
          <p:cNvSpPr txBox="1"/>
          <p:nvPr/>
        </p:nvSpPr>
        <p:spPr>
          <a:xfrm>
            <a:off x="1828800" y="1490040"/>
            <a:ext cx="4114800" cy="7311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vn_covid19_July &lt;- filter(data, Thang == "07")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&gt; View(vn_covid19_July)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"/>
          <a:srcRect l="6569" t="16073" r="57141" b="7279"/>
          <a:stretch/>
        </p:blipFill>
        <p:spPr>
          <a:xfrm>
            <a:off x="6183720" y="985320"/>
            <a:ext cx="3465720" cy="41158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"/>
          <p:cNvSpPr txBox="1"/>
          <p:nvPr/>
        </p:nvSpPr>
        <p:spPr>
          <a:xfrm>
            <a:off x="1620000" y="216360"/>
            <a:ext cx="77526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Tạo animation cho dữ liệu Tháng 7 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10" name=""/>
          <p:cNvSpPr txBox="1"/>
          <p:nvPr/>
        </p:nvSpPr>
        <p:spPr>
          <a:xfrm>
            <a:off x="1620000" y="1097640"/>
            <a:ext cx="6381000" cy="7311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Bước 2. Nhóm dữ liệu Thang 07 và sắp xếp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theo thứ tự giảm dần của số ca nhiễm với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tham số là Congdon    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1611720" y="2057400"/>
            <a:ext cx="4572000" cy="7311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vn_covid19_July_formatted &lt;- vn_covid19_July %&gt;%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group_by(Ngaythang) %&gt;%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mutate(rank = rank(-Congdon),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Value_lbl = paste0(" ",Congdon)) %&gt;%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group_by(Diaphuong) %&gt;%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filter(rank &lt;=10) %&gt;%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ungroup()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"/>
          <p:cNvSpPr txBox="1"/>
          <p:nvPr/>
        </p:nvSpPr>
        <p:spPr>
          <a:xfrm>
            <a:off x="1600200" y="3612240"/>
            <a:ext cx="4572000" cy="7311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solidFill>
                  <a:srgbClr val="2a6099"/>
                </a:solidFill>
                <a:latin typeface="Arial"/>
              </a:rPr>
              <a:t>Cứ mỗi ngày:</a:t>
            </a:r>
            <a:endParaRPr b="0" lang="en-US" sz="1400" spc="-1" strike="noStrike">
              <a:solidFill>
                <a:srgbClr val="2a6099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2a6099"/>
                </a:solidFill>
                <a:latin typeface="Arial"/>
              </a:rPr>
              <a:t>Sắp xếp số lượng giảm dần theo Congdon</a:t>
            </a:r>
            <a:endParaRPr b="0" lang="en-US" sz="1400" spc="-1" strike="noStrike">
              <a:solidFill>
                <a:srgbClr val="2a6099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2a6099"/>
                </a:solidFill>
                <a:latin typeface="Arial"/>
              </a:rPr>
              <a:t>cho từng Diaphuong.</a:t>
            </a:r>
            <a:endParaRPr b="0" lang="en-US" sz="1400" spc="-1" strike="noStrike">
              <a:solidFill>
                <a:srgbClr val="2a6099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2a6099"/>
                </a:solidFill>
                <a:latin typeface="Arial"/>
              </a:rPr>
              <a:t>Hiển thị 10 giá trị đầu tiên cho mỗi lần tính.</a:t>
            </a:r>
            <a:endParaRPr b="0" lang="en-US" sz="1400" spc="-1" strike="noStrike">
              <a:solidFill>
                <a:srgbClr val="2a6099"/>
              </a:solidFill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rcRect l="6569" t="13504" r="47161" b="34852"/>
          <a:stretch/>
        </p:blipFill>
        <p:spPr>
          <a:xfrm>
            <a:off x="5943600" y="1828800"/>
            <a:ext cx="4129200" cy="2591280"/>
          </a:xfrm>
          <a:prstGeom prst="rect">
            <a:avLst/>
          </a:prstGeom>
          <a:ln w="18000">
            <a:noFill/>
          </a:ln>
        </p:spPr>
      </p:pic>
      <p:sp>
        <p:nvSpPr>
          <p:cNvPr id="214" name=""/>
          <p:cNvSpPr txBox="1"/>
          <p:nvPr/>
        </p:nvSpPr>
        <p:spPr>
          <a:xfrm>
            <a:off x="3429000" y="4800600"/>
            <a:ext cx="4572000" cy="5025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solidFill>
                  <a:srgbClr val="2a6099"/>
                </a:solidFill>
                <a:latin typeface="Arial"/>
              </a:rPr>
              <a:t>Chú ý: Mình chỉ có 6 địa phương nên có thể thay giá trị filter(rank &lt;=6)</a:t>
            </a:r>
            <a:endParaRPr b="0" lang="en-US" sz="1400" spc="-1" strike="noStrike">
              <a:solidFill>
                <a:srgbClr val="2a60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"/>
          <p:cNvSpPr txBox="1"/>
          <p:nvPr/>
        </p:nvSpPr>
        <p:spPr>
          <a:xfrm>
            <a:off x="1620000" y="216360"/>
            <a:ext cx="77526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Tạo animation cho dữ liệu Tháng 7 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16" name=""/>
          <p:cNvSpPr txBox="1"/>
          <p:nvPr/>
        </p:nvSpPr>
        <p:spPr>
          <a:xfrm>
            <a:off x="1620000" y="1097640"/>
            <a:ext cx="6381000" cy="3492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Bước 3. Vẽ Bargraph cho dữ liệu data    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17" name=""/>
          <p:cNvSpPr txBox="1"/>
          <p:nvPr/>
        </p:nvSpPr>
        <p:spPr>
          <a:xfrm>
            <a:off x="1600200" y="1446840"/>
            <a:ext cx="8001000" cy="41151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staticplot_7 = ggplot(vn_covid19_July_formatted , aes(rank, group = Diaphuong,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                                  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fill = as.factor(Diaphuong), color = as.factor(Diaphuong))) +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geom_tile(aes(y = Congdon/2,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height = Congdon,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width = 0.9), alpha = 0.8, color = NA) +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geom_text(aes(y = 0, label = paste(Diaphuong, " ")), vjust = 0.2, hjust = 1) +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geom_text(aes(y=Congdon,label = Value_lbl, hjust=0)) +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coord_flip(clip = "off", expand = FALSE) +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scale_y_continuous(labels = scales::comma) +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scale_x_reverse() +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guides(color = FALSE, fill = FALSE) +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theme(axis.line=element_blank(),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axis.text.x=element_blank(),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axis.text.y=element_blank(),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axis.ticks=element_blank(),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axis.title.x=element_blank(),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axis.title.y=element_blank(),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legend.position="none",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panel.background=element_blank(),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panel.border=element_blank(),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panel.grid.major=element_blank(),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panel.grid.minor=element_blank(),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panel.grid.major.x = element_line( size=.1, color="grey" ),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panel.grid.minor.x = element_line( size=.1, color="grey" ),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plot.title=element_text(size=25, hjust=0.5, face="bold", colour="grey", vjust=-1),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plot.subtitle=element_text(size=18, hjust=0.5, face="italic", color="grey"),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plot.caption =element_text(size=8, hjust=0.5, face="italic", color="grey"),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plot.background=element_blank(),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plot.margin = margin(2,2, 2, 4, "cm"))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"/>
          <p:cNvSpPr txBox="1"/>
          <p:nvPr/>
        </p:nvSpPr>
        <p:spPr>
          <a:xfrm>
            <a:off x="1620000" y="216360"/>
            <a:ext cx="77526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Tạo animation cho dữ liệu Tháng 7 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19" name=""/>
          <p:cNvSpPr txBox="1"/>
          <p:nvPr/>
        </p:nvSpPr>
        <p:spPr>
          <a:xfrm>
            <a:off x="1620000" y="1097640"/>
            <a:ext cx="6381000" cy="3492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Bước 3. Vẽ Bargraph cho dữ liệu data    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2387160" y="1339920"/>
            <a:ext cx="5247000" cy="28281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"/>
          <p:cNvSpPr txBox="1"/>
          <p:nvPr/>
        </p:nvSpPr>
        <p:spPr>
          <a:xfrm>
            <a:off x="1620000" y="216360"/>
            <a:ext cx="77526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Tạo animation cho dữ liệu Tháng 7 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1620000" y="1097640"/>
            <a:ext cx="6381000" cy="3492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Bước 4. Animation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23" name=""/>
          <p:cNvSpPr txBox="1"/>
          <p:nvPr/>
        </p:nvSpPr>
        <p:spPr>
          <a:xfrm>
            <a:off x="1600200" y="1446840"/>
            <a:ext cx="8001000" cy="10677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anim_7 = staticplot_7 + transition_states(Ngaythang, transition_length = 4, state_length = 1) +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view_follow(fixed_x = TRUE)  +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labs(title = 'Tổng số ca đến ngày: {closest_state}',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subtitle  =  "   ",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caption  = "Data Source: https://ncov.vncdc.gov.vn/viet-nam.html")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"/>
          <p:cNvSpPr txBox="1"/>
          <p:nvPr/>
        </p:nvSpPr>
        <p:spPr>
          <a:xfrm>
            <a:off x="2057400" y="3155040"/>
            <a:ext cx="7086600" cy="21027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latin typeface="Arial"/>
              </a:rPr>
              <a:t>gganimate (grammar of graphics) là thành phần mở rộng của </a:t>
            </a:r>
            <a:r>
              <a:rPr b="0" lang="en-US" sz="2000" spc="-1" strike="noStrike">
                <a:latin typeface="Arial"/>
                <a:hlinkClick r:id="rId1"/>
              </a:rPr>
              <a:t>ggplot2</a:t>
            </a:r>
            <a:r>
              <a:rPr b="0" lang="en-US" sz="2000" spc="-1" strike="noStrike">
                <a:latin typeface="Arial"/>
              </a:rPr>
              <a:t> với tính năng chính là animation. Trong đó, tính năng animation được cụ thể hóa với hàm: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  <a:hlinkClick r:id="rId2"/>
              </a:rPr>
              <a:t>transition_*()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2057400" y="2622600"/>
            <a:ext cx="6381000" cy="3492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Giải thích: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Yêu cầu hệ thống 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65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rbase và Rstudio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Cài đặt các thư viện bổ sung: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Nếu hệ điều hành đang sử dụng là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Windows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thì chỉ cần gọi các thư viện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sau thì các gói (packages) bổ sung sẽ tự động được cài đặt đi kèm.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a6099"/>
                </a:solidFill>
                <a:latin typeface="Arial"/>
              </a:rPr>
              <a:t>library(gifski)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a6099"/>
                </a:solidFill>
                <a:latin typeface="Arial"/>
              </a:rPr>
              <a:t>library(av)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a6099"/>
                </a:solidFill>
                <a:latin typeface="Arial"/>
              </a:rPr>
              <a:t>library(ggplot2)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a6099"/>
                </a:solidFill>
                <a:latin typeface="Arial"/>
              </a:rPr>
              <a:t>library(gganimate)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a6099"/>
                </a:solidFill>
                <a:latin typeface="Arial"/>
              </a:rPr>
              <a:t>library(dplyr)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"/>
          <p:cNvSpPr txBox="1"/>
          <p:nvPr/>
        </p:nvSpPr>
        <p:spPr>
          <a:xfrm>
            <a:off x="1620000" y="216360"/>
            <a:ext cx="77526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Tạo animation cho dữ liệu Tháng 7 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27" name=""/>
          <p:cNvSpPr txBox="1"/>
          <p:nvPr/>
        </p:nvSpPr>
        <p:spPr>
          <a:xfrm>
            <a:off x="1620000" y="1097640"/>
            <a:ext cx="6381000" cy="3492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Bước 4. Animation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1600560" y="1446840"/>
            <a:ext cx="2971440" cy="17535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&gt;anim_7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Inserting image 100 at 9.90s (100%)...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Encoding to gif... done!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There were 50 or more warnings (use warnings() to see the first 50)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1"/>
          <a:stretch/>
        </p:blipFill>
        <p:spPr>
          <a:xfrm>
            <a:off x="4572360" y="973800"/>
            <a:ext cx="4571640" cy="4571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"/>
          <p:cNvSpPr txBox="1"/>
          <p:nvPr/>
        </p:nvSpPr>
        <p:spPr>
          <a:xfrm>
            <a:off x="1620000" y="216360"/>
            <a:ext cx="77526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Tạo animation cho dữ liệu Tháng 4-8 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31" name=""/>
          <p:cNvSpPr txBox="1"/>
          <p:nvPr/>
        </p:nvSpPr>
        <p:spPr>
          <a:xfrm>
            <a:off x="1620000" y="1097640"/>
            <a:ext cx="6381000" cy="3492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Lặp lại các bước 1 - 4 cho các tháng còn lại.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32" name=""/>
          <p:cNvSpPr txBox="1"/>
          <p:nvPr/>
        </p:nvSpPr>
        <p:spPr>
          <a:xfrm>
            <a:off x="2057400" y="1446840"/>
            <a:ext cx="4571640" cy="8391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anim_4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anim_5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anim_6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anim_8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"/>
          <p:cNvSpPr txBox="1"/>
          <p:nvPr/>
        </p:nvSpPr>
        <p:spPr>
          <a:xfrm>
            <a:off x="1620000" y="2743200"/>
            <a:ext cx="6381000" cy="3492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Nối các file gif thành Video liên tục cho 4 tháng 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Yêu cầu hệ thống (tiếp theo) 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66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Nếu hệ điều hành đang sử dụng là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Linux (Ubuntu)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thì cần thực hiện cài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đặt các thư viện cho Linux trước khi cài đặt các thư viện cho R. Tuy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nhiên, mỗi version Ubuntu và R khác nhau thì có thể sẽ cần cài đặt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thêm các môi trường khác nhau. Hãy đọc lỗi cảnh bảo trong R và tiến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hành cài đặt bổ sung. Dưới đây là một số gợi ý dành cho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Ubuntu 21.10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và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Rbase 4.10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465a4"/>
                </a:solidFill>
                <a:latin typeface="Arial"/>
              </a:rPr>
              <a:t>sudo add-apt-repository -y ppa:cran/ffmpeg-3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465a4"/>
                </a:solidFill>
                <a:latin typeface="Arial"/>
              </a:rPr>
              <a:t>sudo apt-get update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465a4"/>
                </a:solidFill>
                <a:latin typeface="Arial"/>
              </a:rPr>
              <a:t>sudo apt-get install -y libavfilter-dev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465a4"/>
                </a:solidFill>
                <a:latin typeface="Arial"/>
              </a:rPr>
              <a:t>sudo apt-get install cargo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 txBox="1"/>
          <p:nvPr/>
        </p:nvSpPr>
        <p:spPr>
          <a:xfrm>
            <a:off x="1620000" y="216360"/>
            <a:ext cx="38664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Chuẩn bị dữ liệu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1698480" y="5140440"/>
            <a:ext cx="5845320" cy="3459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Data Source: https://ncov.vncdc.gov.vn/viet-nam.html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rcRect l="5578" t="27062" r="62661" b="13568"/>
          <a:stretch/>
        </p:blipFill>
        <p:spPr>
          <a:xfrm>
            <a:off x="1743840" y="1620720"/>
            <a:ext cx="3200040" cy="3363840"/>
          </a:xfrm>
          <a:prstGeom prst="rect">
            <a:avLst/>
          </a:prstGeom>
          <a:ln w="18000">
            <a:noFill/>
          </a:ln>
        </p:spPr>
      </p:pic>
      <p:sp>
        <p:nvSpPr>
          <p:cNvPr id="135" name=""/>
          <p:cNvSpPr txBox="1"/>
          <p:nvPr/>
        </p:nvSpPr>
        <p:spPr>
          <a:xfrm>
            <a:off x="1620000" y="1097640"/>
            <a:ext cx="4095000" cy="3459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Dữ liệu được lưu với định dạng CSV 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6046560" y="122400"/>
            <a:ext cx="3783240" cy="51354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"/>
          <p:cNvSpPr txBox="1"/>
          <p:nvPr/>
        </p:nvSpPr>
        <p:spPr>
          <a:xfrm>
            <a:off x="1620000" y="216360"/>
            <a:ext cx="38664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Chuẩn bị dữ liệu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1620000" y="1097640"/>
            <a:ext cx="4095000" cy="3459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Bước 1. Load data trong R 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1828800" y="1600200"/>
            <a:ext cx="7315200" cy="3459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vn_covid19 &lt;- read.csv("~/Programs/Ranination/tinhthanh.csv")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1828800" y="2286000"/>
            <a:ext cx="1371600" cy="3459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Arial"/>
              </a:rPr>
              <a:t>Giải thích: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1828800" y="2743200"/>
            <a:ext cx="7543800" cy="6858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read.csv được sử dụng để đọc tập tin csv. Hàm này được gọi trong thư viện library(dplyr).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1828800" y="3657600"/>
            <a:ext cx="7543800" cy="6858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Để hiển thị dữ liệu, ta sẽ dùng: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vn_covid19: Hiển thị 109 dòng dữ liệu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Hoặc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head(vn_covid19): để hiển thị 10 dòng đầu tiên của dữ liệu.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"/>
          <p:cNvSpPr txBox="1"/>
          <p:nvPr/>
        </p:nvSpPr>
        <p:spPr>
          <a:xfrm>
            <a:off x="1620000" y="216360"/>
            <a:ext cx="38664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Chuẩn bị dữ liệu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1620000" y="1097640"/>
            <a:ext cx="4095000" cy="3459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Bước 2. Tổ chức lại dữ liệu  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4572000" y="1711440"/>
            <a:ext cx="1371600" cy="3459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Arial"/>
              </a:rPr>
              <a:t>Giải thích: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4572000" y="2057400"/>
            <a:ext cx="1371600" cy="25146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Tổ chức lại dữ liệu là tiến hành sắp xếp dữ liệu theo từng tháng như hình minh họa bên phải 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1547280" y="1443600"/>
            <a:ext cx="2796120" cy="3795480"/>
          </a:xfrm>
          <a:prstGeom prst="rect">
            <a:avLst/>
          </a:prstGeom>
          <a:ln w="18000">
            <a:noFill/>
          </a:ln>
        </p:spPr>
      </p:pic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5943600" y="228600"/>
            <a:ext cx="3704760" cy="5029200"/>
          </a:xfrm>
          <a:prstGeom prst="rect">
            <a:avLst/>
          </a:prstGeom>
          <a:ln w="18000">
            <a:noFill/>
          </a:ln>
        </p:spPr>
      </p:pic>
      <p:sp>
        <p:nvSpPr>
          <p:cNvPr id="149" name=""/>
          <p:cNvSpPr/>
          <p:nvPr/>
        </p:nvSpPr>
        <p:spPr>
          <a:xfrm>
            <a:off x="6172200" y="878400"/>
            <a:ext cx="3200400" cy="685800"/>
          </a:xfrm>
          <a:prstGeom prst="rect">
            <a:avLst/>
          </a:prstGeom>
          <a:noFill/>
          <a:ln w="18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"/>
          <p:cNvSpPr/>
          <p:nvPr/>
        </p:nvSpPr>
        <p:spPr>
          <a:xfrm>
            <a:off x="6172200" y="1600200"/>
            <a:ext cx="3200400" cy="685800"/>
          </a:xfrm>
          <a:prstGeom prst="rect">
            <a:avLst/>
          </a:prstGeom>
          <a:noFill/>
          <a:ln w="18000">
            <a:solidFill>
              <a:srgbClr val="2a6099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"/>
          <p:cNvSpPr txBox="1"/>
          <p:nvPr/>
        </p:nvSpPr>
        <p:spPr>
          <a:xfrm>
            <a:off x="1620000" y="216360"/>
            <a:ext cx="38664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Chuẩn bị dữ liệu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1620000" y="1097640"/>
            <a:ext cx="5466600" cy="3459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Bước 2.1. Lọc dữ liệu cột HCM  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1828800" y="1940040"/>
            <a:ext cx="1371600" cy="3459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Arial"/>
              </a:rPr>
              <a:t>Giải thích: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2743200" y="2286000"/>
            <a:ext cx="1600200" cy="20574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Hàm select: sẽ lựa chọn các cột được đề xuất trong toàn bộ bảng dữ liệu (vn_covid19).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1859760" y="1482840"/>
            <a:ext cx="4769640" cy="3459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HCM &lt;- vn_covid19 %&gt;% select(Ngay, HCM)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1828800" y="4572000"/>
            <a:ext cx="2514600" cy="4572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head(HCM, 10)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rcRect l="6472" t="13878" r="70843" b="2195"/>
          <a:stretch/>
        </p:blipFill>
        <p:spPr>
          <a:xfrm>
            <a:off x="7250040" y="273960"/>
            <a:ext cx="2285640" cy="47552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"/>
          <p:cNvSpPr txBox="1"/>
          <p:nvPr/>
        </p:nvSpPr>
        <p:spPr>
          <a:xfrm>
            <a:off x="1620000" y="216360"/>
            <a:ext cx="38664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Chuẩn bị dữ liệu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1620000" y="1097640"/>
            <a:ext cx="5466600" cy="3459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Bước 2.2. Thêm </a:t>
            </a:r>
            <a:r>
              <a:rPr b="0" lang="en-US" sz="1800" spc="-1" strike="noStrike">
                <a:solidFill>
                  <a:srgbClr val="2a6099"/>
                </a:solidFill>
                <a:latin typeface="Arial"/>
              </a:rPr>
              <a:t>congdon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 để tính số ca mỗi ngày 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1828800" y="1940040"/>
            <a:ext cx="1371600" cy="3459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Arial"/>
              </a:rPr>
              <a:t>Giải thích: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2057400" y="2286000"/>
            <a:ext cx="5029200" cy="20574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Hàm mutate sẽ sinh ra thêm 1 cột dữ liệu mới có tên là Congdon.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Sau đó, sẽ nỗi dữ liệu của data HCM hiện có cùng với cột Congdon.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Để tính tổng của 2 ô liền kề: cumsum(cột cần tính có tên là HCM 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- khác với biến HCM nhé!</a:t>
            </a:r>
            <a:r>
              <a:rPr b="0" lang="en-US" sz="1800" spc="-1" strike="noStrike">
                <a:latin typeface="Arial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1402560" y="1482840"/>
            <a:ext cx="6141240" cy="3459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HCM &lt;- HCM %&gt;% mutate(Congdon = cumsum(HCM))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1828800" y="4572000"/>
            <a:ext cx="2514600" cy="4572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head(HCM, 10)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rcRect l="6571" t="16073" r="70746" b="0"/>
          <a:stretch/>
        </p:blipFill>
        <p:spPr>
          <a:xfrm>
            <a:off x="7146360" y="331920"/>
            <a:ext cx="2285640" cy="47556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"/>
          <p:cNvSpPr txBox="1"/>
          <p:nvPr/>
        </p:nvSpPr>
        <p:spPr>
          <a:xfrm>
            <a:off x="1620000" y="216360"/>
            <a:ext cx="38664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Chuẩn bị dữ liệu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1620000" y="1097640"/>
            <a:ext cx="5466600" cy="3459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Bước 2.3. Chèn thêm cột Diaphuong  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1828800" y="1940040"/>
            <a:ext cx="1371600" cy="3459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Arial"/>
              </a:rPr>
              <a:t>Giải thích: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2286000" y="2536200"/>
            <a:ext cx="4114800" cy="13716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Sử dụng toán tử $ sẽ nối thêm 1 cột có tên là Diaphuong vào bảng dữ liệu HCM. Và đồng thời gán tất cả các dòng với giá trị là Ho Chi Minh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1859760" y="1482840"/>
            <a:ext cx="4769640" cy="3459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HCM$Diaphuong &lt;- "Ho Chi Minh"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1828800" y="4572000"/>
            <a:ext cx="2514600" cy="4572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head(HCM, 10)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rcRect l="6571" t="16073" r="66211" b="3243"/>
          <a:stretch/>
        </p:blipFill>
        <p:spPr>
          <a:xfrm>
            <a:off x="6448680" y="403560"/>
            <a:ext cx="2742840" cy="4571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Application>LibreOffice/7.1.4.2$Linux_X86_64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2021-08-15T10:08:57Z</dcterms:created>
  <dc:creator/>
  <dc:description/>
  <dc:language>en-US</dc:language>
  <cp:lastModifiedBy/>
  <dcterms:modified xsi:type="dcterms:W3CDTF">2021-08-15T17:15:19Z</dcterms:modified>
  <cp:revision>16</cp:revision>
  <dc:subject/>
  <dc:title>DNA</dc:title>
</cp:coreProperties>
</file>