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7" r:id="rId2"/>
    <p:sldId id="259" r:id="rId3"/>
    <p:sldId id="261" r:id="rId4"/>
    <p:sldId id="260" r:id="rId5"/>
    <p:sldId id="258" r:id="rId6"/>
    <p:sldId id="268" r:id="rId7"/>
    <p:sldId id="262" r:id="rId8"/>
    <p:sldId id="264" r:id="rId9"/>
    <p:sldId id="263" r:id="rId10"/>
    <p:sldId id="265" r:id="rId11"/>
    <p:sldId id="266" r:id="rId12"/>
    <p:sldId id="267" r:id="rId13"/>
    <p:sldId id="269" r:id="rId14"/>
    <p:sldId id="270" r:id="rId15"/>
    <p:sldId id="271" r:id="rId16"/>
    <p:sldId id="274" r:id="rId17"/>
  </p:sldIdLst>
  <p:sldSz cx="12192000" cy="6858000"/>
  <p:notesSz cx="6858000" cy="9144000"/>
  <p:defaultText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391C64C-C5FF-C740-B89E-1661688BA83E}">
          <p14:sldIdLst>
            <p14:sldId id="257"/>
            <p14:sldId id="259"/>
            <p14:sldId id="261"/>
            <p14:sldId id="260"/>
            <p14:sldId id="258"/>
            <p14:sldId id="268"/>
            <p14:sldId id="262"/>
            <p14:sldId id="264"/>
          </p14:sldIdLst>
        </p14:section>
        <p14:section name="CNN" id="{39C8DF84-D930-7044-8875-30DC402246D3}">
          <p14:sldIdLst>
            <p14:sldId id="263"/>
            <p14:sldId id="265"/>
            <p14:sldId id="266"/>
            <p14:sldId id="267"/>
          </p14:sldIdLst>
        </p14:section>
        <p14:section name="VIT" id="{DC037656-16F7-7B4F-992C-C1EED45F835C}">
          <p14:sldIdLst>
            <p14:sldId id="269"/>
            <p14:sldId id="270"/>
            <p14:sldId id="271"/>
            <p14:sldId id="27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4"/>
    <p:restoredTop sz="94648"/>
  </p:normalViewPr>
  <p:slideViewPr>
    <p:cSldViewPr snapToGrid="0">
      <p:cViewPr>
        <p:scale>
          <a:sx n="113" d="100"/>
          <a:sy n="113" d="100"/>
        </p:scale>
        <p:origin x="232"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3D65B9-2F79-F846-A340-B6EF7083C752}" type="datetimeFigureOut">
              <a:t>30/07/2024</a:t>
            </a:fld>
            <a:endParaRPr lang="en-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26EC80-CF4F-5F45-9A1F-6A860BF96744}" type="slidenum">
              <a:t>‹#›</a:t>
            </a:fld>
            <a:endParaRPr lang="en-VN"/>
          </a:p>
        </p:txBody>
      </p:sp>
    </p:spTree>
    <p:extLst>
      <p:ext uri="{BB962C8B-B14F-4D97-AF65-F5344CB8AC3E}">
        <p14:creationId xmlns:p14="http://schemas.microsoft.com/office/powerpoint/2010/main" val="1127707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sz="quarter" idx="5"/>
          </p:nvPr>
        </p:nvSpPr>
        <p:spPr/>
        <p:txBody>
          <a:bodyPr/>
          <a:lstStyle/>
          <a:p>
            <a:fld id="{FAA20E49-66ED-5242-8A32-4E89F723CEA3}" type="slidenum">
              <a:rPr lang="en-VN"/>
              <a:t>1</a:t>
            </a:fld>
            <a:endParaRPr lang="en-VN"/>
          </a:p>
        </p:txBody>
      </p:sp>
    </p:spTree>
    <p:extLst>
      <p:ext uri="{BB962C8B-B14F-4D97-AF65-F5344CB8AC3E}">
        <p14:creationId xmlns:p14="http://schemas.microsoft.com/office/powerpoint/2010/main" val="3452885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sz="quarter" idx="5"/>
          </p:nvPr>
        </p:nvSpPr>
        <p:spPr/>
        <p:txBody>
          <a:bodyPr/>
          <a:lstStyle/>
          <a:p>
            <a:fld id="{FAA20E49-66ED-5242-8A32-4E89F723CEA3}" type="slidenum">
              <a:rPr lang="en-VN"/>
              <a:t>2</a:t>
            </a:fld>
            <a:endParaRPr lang="en-VN"/>
          </a:p>
        </p:txBody>
      </p:sp>
    </p:spTree>
    <p:extLst>
      <p:ext uri="{BB962C8B-B14F-4D97-AF65-F5344CB8AC3E}">
        <p14:creationId xmlns:p14="http://schemas.microsoft.com/office/powerpoint/2010/main" val="3668176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sz="quarter" idx="5"/>
          </p:nvPr>
        </p:nvSpPr>
        <p:spPr/>
        <p:txBody>
          <a:bodyPr/>
          <a:lstStyle/>
          <a:p>
            <a:fld id="{FAA20E49-66ED-5242-8A32-4E89F723CEA3}" type="slidenum">
              <a:rPr lang="en-VN"/>
              <a:t>4</a:t>
            </a:fld>
            <a:endParaRPr lang="en-VN"/>
          </a:p>
        </p:txBody>
      </p:sp>
    </p:spTree>
    <p:extLst>
      <p:ext uri="{BB962C8B-B14F-4D97-AF65-F5344CB8AC3E}">
        <p14:creationId xmlns:p14="http://schemas.microsoft.com/office/powerpoint/2010/main" val="173418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sz="quarter" idx="5"/>
          </p:nvPr>
        </p:nvSpPr>
        <p:spPr/>
        <p:txBody>
          <a:bodyPr/>
          <a:lstStyle/>
          <a:p>
            <a:fld id="{FAA20E49-66ED-5242-8A32-4E89F723CEA3}" type="slidenum">
              <a:rPr lang="en-VN"/>
              <a:t>5</a:t>
            </a:fld>
            <a:endParaRPr lang="en-VN"/>
          </a:p>
        </p:txBody>
      </p:sp>
    </p:spTree>
    <p:extLst>
      <p:ext uri="{BB962C8B-B14F-4D97-AF65-F5344CB8AC3E}">
        <p14:creationId xmlns:p14="http://schemas.microsoft.com/office/powerpoint/2010/main" val="3351234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sz="quarter" idx="5"/>
          </p:nvPr>
        </p:nvSpPr>
        <p:spPr/>
        <p:txBody>
          <a:bodyPr/>
          <a:lstStyle/>
          <a:p>
            <a:fld id="{FAA20E49-66ED-5242-8A32-4E89F723CEA3}" type="slidenum">
              <a:rPr lang="en-VN"/>
              <a:t>6</a:t>
            </a:fld>
            <a:endParaRPr lang="en-VN"/>
          </a:p>
        </p:txBody>
      </p:sp>
    </p:spTree>
    <p:extLst>
      <p:ext uri="{BB962C8B-B14F-4D97-AF65-F5344CB8AC3E}">
        <p14:creationId xmlns:p14="http://schemas.microsoft.com/office/powerpoint/2010/main" val="2466994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94E9C-CB31-7063-903D-4D2B5F6EE2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VN"/>
          </a:p>
        </p:txBody>
      </p:sp>
      <p:sp>
        <p:nvSpPr>
          <p:cNvPr id="3" name="Subtitle 2">
            <a:extLst>
              <a:ext uri="{FF2B5EF4-FFF2-40B4-BE49-F238E27FC236}">
                <a16:creationId xmlns:a16="http://schemas.microsoft.com/office/drawing/2014/main" id="{AE037E1F-984A-1481-F9E9-C3CD8806AA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VN"/>
          </a:p>
        </p:txBody>
      </p:sp>
      <p:sp>
        <p:nvSpPr>
          <p:cNvPr id="4" name="Date Placeholder 3">
            <a:extLst>
              <a:ext uri="{FF2B5EF4-FFF2-40B4-BE49-F238E27FC236}">
                <a16:creationId xmlns:a16="http://schemas.microsoft.com/office/drawing/2014/main" id="{DCB29ED3-D4E7-730C-25BE-08AC6198B5F2}"/>
              </a:ext>
            </a:extLst>
          </p:cNvPr>
          <p:cNvSpPr>
            <a:spLocks noGrp="1"/>
          </p:cNvSpPr>
          <p:nvPr>
            <p:ph type="dt" sz="half" idx="10"/>
          </p:nvPr>
        </p:nvSpPr>
        <p:spPr/>
        <p:txBody>
          <a:bodyPr/>
          <a:lstStyle/>
          <a:p>
            <a:fld id="{AD6247D6-58C1-A14C-A4A8-CA78291C5C20}" type="datetimeFigureOut">
              <a:t>30/07/2024</a:t>
            </a:fld>
            <a:endParaRPr lang="en-VN"/>
          </a:p>
        </p:txBody>
      </p:sp>
      <p:sp>
        <p:nvSpPr>
          <p:cNvPr id="5" name="Footer Placeholder 4">
            <a:extLst>
              <a:ext uri="{FF2B5EF4-FFF2-40B4-BE49-F238E27FC236}">
                <a16:creationId xmlns:a16="http://schemas.microsoft.com/office/drawing/2014/main" id="{09BB0E83-CCA7-40F1-932B-05A8333B4541}"/>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B7D3F4A4-568E-8C21-8885-C0881A37D31F}"/>
              </a:ext>
            </a:extLst>
          </p:cNvPr>
          <p:cNvSpPr>
            <a:spLocks noGrp="1"/>
          </p:cNvSpPr>
          <p:nvPr>
            <p:ph type="sldNum" sz="quarter" idx="12"/>
          </p:nvPr>
        </p:nvSpPr>
        <p:spPr/>
        <p:txBody>
          <a:bodyPr/>
          <a:lstStyle/>
          <a:p>
            <a:fld id="{035149D8-797E-404E-BCA8-7754E3B353C7}" type="slidenum">
              <a:t>‹#›</a:t>
            </a:fld>
            <a:endParaRPr lang="en-VN"/>
          </a:p>
        </p:txBody>
      </p:sp>
    </p:spTree>
    <p:extLst>
      <p:ext uri="{BB962C8B-B14F-4D97-AF65-F5344CB8AC3E}">
        <p14:creationId xmlns:p14="http://schemas.microsoft.com/office/powerpoint/2010/main" val="4110178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F6E48-AAAC-B32C-E04D-07B26514FE44}"/>
              </a:ext>
            </a:extLst>
          </p:cNvPr>
          <p:cNvSpPr>
            <a:spLocks noGrp="1"/>
          </p:cNvSpPr>
          <p:nvPr>
            <p:ph type="title"/>
          </p:nvPr>
        </p:nvSpPr>
        <p:spPr/>
        <p:txBody>
          <a:bodyPr/>
          <a:lstStyle/>
          <a:p>
            <a:r>
              <a:rPr lang="en-US"/>
              <a:t>Click to edit Master title style</a:t>
            </a:r>
            <a:endParaRPr lang="en-VN"/>
          </a:p>
        </p:txBody>
      </p:sp>
      <p:sp>
        <p:nvSpPr>
          <p:cNvPr id="3" name="Vertical Text Placeholder 2">
            <a:extLst>
              <a:ext uri="{FF2B5EF4-FFF2-40B4-BE49-F238E27FC236}">
                <a16:creationId xmlns:a16="http://schemas.microsoft.com/office/drawing/2014/main" id="{CC22FF46-2986-34A4-3C92-F2F2EF7F98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F55C7FAE-E3BE-2361-D7BE-DAF5E188DFDE}"/>
              </a:ext>
            </a:extLst>
          </p:cNvPr>
          <p:cNvSpPr>
            <a:spLocks noGrp="1"/>
          </p:cNvSpPr>
          <p:nvPr>
            <p:ph type="dt" sz="half" idx="10"/>
          </p:nvPr>
        </p:nvSpPr>
        <p:spPr/>
        <p:txBody>
          <a:bodyPr/>
          <a:lstStyle/>
          <a:p>
            <a:fld id="{AD6247D6-58C1-A14C-A4A8-CA78291C5C20}" type="datetimeFigureOut">
              <a:t>30/07/2024</a:t>
            </a:fld>
            <a:endParaRPr lang="en-VN"/>
          </a:p>
        </p:txBody>
      </p:sp>
      <p:sp>
        <p:nvSpPr>
          <p:cNvPr id="5" name="Footer Placeholder 4">
            <a:extLst>
              <a:ext uri="{FF2B5EF4-FFF2-40B4-BE49-F238E27FC236}">
                <a16:creationId xmlns:a16="http://schemas.microsoft.com/office/drawing/2014/main" id="{A452B09C-5A2A-E682-F61A-41060C3A7DA1}"/>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9A1535CA-277A-1337-6436-2B66C1E480D0}"/>
              </a:ext>
            </a:extLst>
          </p:cNvPr>
          <p:cNvSpPr>
            <a:spLocks noGrp="1"/>
          </p:cNvSpPr>
          <p:nvPr>
            <p:ph type="sldNum" sz="quarter" idx="12"/>
          </p:nvPr>
        </p:nvSpPr>
        <p:spPr/>
        <p:txBody>
          <a:bodyPr/>
          <a:lstStyle/>
          <a:p>
            <a:fld id="{035149D8-797E-404E-BCA8-7754E3B353C7}" type="slidenum">
              <a:t>‹#›</a:t>
            </a:fld>
            <a:endParaRPr lang="en-VN"/>
          </a:p>
        </p:txBody>
      </p:sp>
    </p:spTree>
    <p:extLst>
      <p:ext uri="{BB962C8B-B14F-4D97-AF65-F5344CB8AC3E}">
        <p14:creationId xmlns:p14="http://schemas.microsoft.com/office/powerpoint/2010/main" val="2241046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B3CA38-9303-0B12-0931-E1C6E289ACC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VN"/>
          </a:p>
        </p:txBody>
      </p:sp>
      <p:sp>
        <p:nvSpPr>
          <p:cNvPr id="3" name="Vertical Text Placeholder 2">
            <a:extLst>
              <a:ext uri="{FF2B5EF4-FFF2-40B4-BE49-F238E27FC236}">
                <a16:creationId xmlns:a16="http://schemas.microsoft.com/office/drawing/2014/main" id="{775E5600-70AB-5CCB-DA9D-E73E26EFBA8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F08BBAFF-FED2-AAD7-9267-639C4C77DB13}"/>
              </a:ext>
            </a:extLst>
          </p:cNvPr>
          <p:cNvSpPr>
            <a:spLocks noGrp="1"/>
          </p:cNvSpPr>
          <p:nvPr>
            <p:ph type="dt" sz="half" idx="10"/>
          </p:nvPr>
        </p:nvSpPr>
        <p:spPr/>
        <p:txBody>
          <a:bodyPr/>
          <a:lstStyle/>
          <a:p>
            <a:fld id="{AD6247D6-58C1-A14C-A4A8-CA78291C5C20}" type="datetimeFigureOut">
              <a:t>30/07/2024</a:t>
            </a:fld>
            <a:endParaRPr lang="en-VN"/>
          </a:p>
        </p:txBody>
      </p:sp>
      <p:sp>
        <p:nvSpPr>
          <p:cNvPr id="5" name="Footer Placeholder 4">
            <a:extLst>
              <a:ext uri="{FF2B5EF4-FFF2-40B4-BE49-F238E27FC236}">
                <a16:creationId xmlns:a16="http://schemas.microsoft.com/office/drawing/2014/main" id="{88C7A5E0-D301-FA5E-CCF1-17D400215F45}"/>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FDFB5ECC-516A-0C35-2978-328E3A5C527C}"/>
              </a:ext>
            </a:extLst>
          </p:cNvPr>
          <p:cNvSpPr>
            <a:spLocks noGrp="1"/>
          </p:cNvSpPr>
          <p:nvPr>
            <p:ph type="sldNum" sz="quarter" idx="12"/>
          </p:nvPr>
        </p:nvSpPr>
        <p:spPr/>
        <p:txBody>
          <a:bodyPr/>
          <a:lstStyle/>
          <a:p>
            <a:fld id="{035149D8-797E-404E-BCA8-7754E3B353C7}" type="slidenum">
              <a:t>‹#›</a:t>
            </a:fld>
            <a:endParaRPr lang="en-VN"/>
          </a:p>
        </p:txBody>
      </p:sp>
    </p:spTree>
    <p:extLst>
      <p:ext uri="{BB962C8B-B14F-4D97-AF65-F5344CB8AC3E}">
        <p14:creationId xmlns:p14="http://schemas.microsoft.com/office/powerpoint/2010/main" val="1110285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06EE37E-DB76-A337-C8D7-9D607C797A01}"/>
              </a:ext>
            </a:extLst>
          </p:cNvPr>
          <p:cNvSpPr>
            <a:spLocks noGrp="1"/>
          </p:cNvSpPr>
          <p:nvPr>
            <p:ph type="dt" sz="half" idx="10"/>
          </p:nvPr>
        </p:nvSpPr>
        <p:spPr/>
        <p:txBody>
          <a:bodyPr/>
          <a:lstStyle/>
          <a:p>
            <a:fld id="{DD8497DA-1850-D346-AEB8-8C7BC2B97D27}" type="datetimeFigureOut">
              <a:t>30/07/2024</a:t>
            </a:fld>
            <a:endParaRPr lang="en-VN"/>
          </a:p>
        </p:txBody>
      </p:sp>
      <p:sp>
        <p:nvSpPr>
          <p:cNvPr id="5" name="Footer Placeholder 4">
            <a:extLst>
              <a:ext uri="{FF2B5EF4-FFF2-40B4-BE49-F238E27FC236}">
                <a16:creationId xmlns:a16="http://schemas.microsoft.com/office/drawing/2014/main" id="{B7C45975-227D-041F-C8B2-073F4FCE68D0}"/>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97312DAC-8DC4-865A-4920-FCE41B9C39BA}"/>
              </a:ext>
            </a:extLst>
          </p:cNvPr>
          <p:cNvSpPr>
            <a:spLocks noGrp="1"/>
          </p:cNvSpPr>
          <p:nvPr>
            <p:ph type="sldNum" sz="quarter" idx="12"/>
          </p:nvPr>
        </p:nvSpPr>
        <p:spPr/>
        <p:txBody>
          <a:bodyPr/>
          <a:lstStyle/>
          <a:p>
            <a:fld id="{D3A015B3-7BC0-B24D-9392-29BB8509A15F}" type="slidenum">
              <a:t>‹#›</a:t>
            </a:fld>
            <a:endParaRPr lang="en-VN"/>
          </a:p>
        </p:txBody>
      </p:sp>
      <p:sp>
        <p:nvSpPr>
          <p:cNvPr id="7" name="Title 6">
            <a:extLst>
              <a:ext uri="{FF2B5EF4-FFF2-40B4-BE49-F238E27FC236}">
                <a16:creationId xmlns:a16="http://schemas.microsoft.com/office/drawing/2014/main" id="{72190938-A6EE-E0FE-CF89-1F7F4CDFD2E1}"/>
              </a:ext>
            </a:extLst>
          </p:cNvPr>
          <p:cNvSpPr>
            <a:spLocks noGrp="1"/>
          </p:cNvSpPr>
          <p:nvPr>
            <p:ph type="title"/>
          </p:nvPr>
        </p:nvSpPr>
        <p:spPr>
          <a:xfrm>
            <a:off x="406400" y="60960"/>
            <a:ext cx="11399838" cy="620395"/>
          </a:xfrm>
        </p:spPr>
        <p:style>
          <a:lnRef idx="3">
            <a:schemeClr val="lt1"/>
          </a:lnRef>
          <a:fillRef idx="1">
            <a:schemeClr val="accent5"/>
          </a:fillRef>
          <a:effectRef idx="1">
            <a:schemeClr val="accent5"/>
          </a:effectRef>
          <a:fontRef idx="minor">
            <a:schemeClr val="lt1"/>
          </a:fontRef>
        </p:style>
        <p:txBody>
          <a:bodyPr>
            <a:noAutofit/>
          </a:bodyPr>
          <a:lstStyle>
            <a:lvl1pPr>
              <a:defRPr sz="3200">
                <a:latin typeface="Be Vietnam Pro" pitchFamily="2" charset="77"/>
              </a:defRPr>
            </a:lvl1pPr>
          </a:lstStyle>
          <a:p>
            <a:r>
              <a:rPr lang="en-US"/>
              <a:t>Click to edit Master title style</a:t>
            </a:r>
            <a:endParaRPr lang="en-VN"/>
          </a:p>
        </p:txBody>
      </p:sp>
      <p:sp>
        <p:nvSpPr>
          <p:cNvPr id="11" name="Text Placeholder 10">
            <a:extLst>
              <a:ext uri="{FF2B5EF4-FFF2-40B4-BE49-F238E27FC236}">
                <a16:creationId xmlns:a16="http://schemas.microsoft.com/office/drawing/2014/main" id="{26455F2F-AE72-57C8-8C6A-E34102829232}"/>
              </a:ext>
            </a:extLst>
          </p:cNvPr>
          <p:cNvSpPr>
            <a:spLocks noGrp="1"/>
          </p:cNvSpPr>
          <p:nvPr>
            <p:ph type="body" sz="quarter" idx="13"/>
          </p:nvPr>
        </p:nvSpPr>
        <p:spPr>
          <a:xfrm>
            <a:off x="396240" y="894079"/>
            <a:ext cx="11409998" cy="5374641"/>
          </a:xfrm>
        </p:spPr>
        <p:txBody>
          <a:bodyPr>
            <a:normAutofit/>
          </a:bodyPr>
          <a:lstStyle>
            <a:lvl1pPr algn="just">
              <a:lnSpc>
                <a:spcPct val="150000"/>
              </a:lnSpc>
              <a:spcBef>
                <a:spcPts val="0"/>
              </a:spcBef>
              <a:defRPr sz="2400">
                <a:latin typeface="Roboto" panose="02000000000000000000" pitchFamily="2" charset="0"/>
                <a:ea typeface="Roboto" panose="02000000000000000000" pitchFamily="2" charset="0"/>
              </a:defRPr>
            </a:lvl1pPr>
          </a:lstStyle>
          <a:p>
            <a:pPr lvl="0"/>
            <a:r>
              <a:rPr lang="en-US"/>
              <a:t>Click to edit Master text styles</a:t>
            </a:r>
          </a:p>
        </p:txBody>
      </p:sp>
    </p:spTree>
    <p:extLst>
      <p:ext uri="{BB962C8B-B14F-4D97-AF65-F5344CB8AC3E}">
        <p14:creationId xmlns:p14="http://schemas.microsoft.com/office/powerpoint/2010/main" val="1525532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BF537-3609-4E8F-0597-4D127E905B1F}"/>
              </a:ext>
            </a:extLst>
          </p:cNvPr>
          <p:cNvSpPr>
            <a:spLocks noGrp="1"/>
          </p:cNvSpPr>
          <p:nvPr>
            <p:ph type="title"/>
          </p:nvPr>
        </p:nvSpPr>
        <p:spPr/>
        <p:txBody>
          <a:bodyPr/>
          <a:lstStyle/>
          <a:p>
            <a:r>
              <a:rPr lang="en-US"/>
              <a:t>Click to edit Master title style</a:t>
            </a:r>
            <a:endParaRPr lang="en-VN"/>
          </a:p>
        </p:txBody>
      </p:sp>
      <p:sp>
        <p:nvSpPr>
          <p:cNvPr id="3" name="Content Placeholder 2">
            <a:extLst>
              <a:ext uri="{FF2B5EF4-FFF2-40B4-BE49-F238E27FC236}">
                <a16:creationId xmlns:a16="http://schemas.microsoft.com/office/drawing/2014/main" id="{E2A44B27-908B-306E-4721-8918B4BA63C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289F4DD2-2FD6-5169-7235-7B0869FEF9BD}"/>
              </a:ext>
            </a:extLst>
          </p:cNvPr>
          <p:cNvSpPr>
            <a:spLocks noGrp="1"/>
          </p:cNvSpPr>
          <p:nvPr>
            <p:ph type="dt" sz="half" idx="10"/>
          </p:nvPr>
        </p:nvSpPr>
        <p:spPr/>
        <p:txBody>
          <a:bodyPr/>
          <a:lstStyle/>
          <a:p>
            <a:fld id="{AD6247D6-58C1-A14C-A4A8-CA78291C5C20}" type="datetimeFigureOut">
              <a:t>30/07/2024</a:t>
            </a:fld>
            <a:endParaRPr lang="en-VN"/>
          </a:p>
        </p:txBody>
      </p:sp>
      <p:sp>
        <p:nvSpPr>
          <p:cNvPr id="5" name="Footer Placeholder 4">
            <a:extLst>
              <a:ext uri="{FF2B5EF4-FFF2-40B4-BE49-F238E27FC236}">
                <a16:creationId xmlns:a16="http://schemas.microsoft.com/office/drawing/2014/main" id="{AB81B55F-9860-0E51-D343-A42FD7722C2F}"/>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DC128CF7-488F-F18B-9663-1BDEBD96BBF8}"/>
              </a:ext>
            </a:extLst>
          </p:cNvPr>
          <p:cNvSpPr>
            <a:spLocks noGrp="1"/>
          </p:cNvSpPr>
          <p:nvPr>
            <p:ph type="sldNum" sz="quarter" idx="12"/>
          </p:nvPr>
        </p:nvSpPr>
        <p:spPr/>
        <p:txBody>
          <a:bodyPr/>
          <a:lstStyle/>
          <a:p>
            <a:fld id="{035149D8-797E-404E-BCA8-7754E3B353C7}" type="slidenum">
              <a:t>‹#›</a:t>
            </a:fld>
            <a:endParaRPr lang="en-VN"/>
          </a:p>
        </p:txBody>
      </p:sp>
    </p:spTree>
    <p:extLst>
      <p:ext uri="{BB962C8B-B14F-4D97-AF65-F5344CB8AC3E}">
        <p14:creationId xmlns:p14="http://schemas.microsoft.com/office/powerpoint/2010/main" val="3048518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42480-7A4C-A192-DAED-91168C0B47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VN"/>
          </a:p>
        </p:txBody>
      </p:sp>
      <p:sp>
        <p:nvSpPr>
          <p:cNvPr id="3" name="Text Placeholder 2">
            <a:extLst>
              <a:ext uri="{FF2B5EF4-FFF2-40B4-BE49-F238E27FC236}">
                <a16:creationId xmlns:a16="http://schemas.microsoft.com/office/drawing/2014/main" id="{0D8D4049-26EE-348C-F8AA-469F60E13C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DC704B3-BF59-D06C-5799-9EFA399A78F2}"/>
              </a:ext>
            </a:extLst>
          </p:cNvPr>
          <p:cNvSpPr>
            <a:spLocks noGrp="1"/>
          </p:cNvSpPr>
          <p:nvPr>
            <p:ph type="dt" sz="half" idx="10"/>
          </p:nvPr>
        </p:nvSpPr>
        <p:spPr/>
        <p:txBody>
          <a:bodyPr/>
          <a:lstStyle/>
          <a:p>
            <a:fld id="{AD6247D6-58C1-A14C-A4A8-CA78291C5C20}" type="datetimeFigureOut">
              <a:t>30/07/2024</a:t>
            </a:fld>
            <a:endParaRPr lang="en-VN"/>
          </a:p>
        </p:txBody>
      </p:sp>
      <p:sp>
        <p:nvSpPr>
          <p:cNvPr id="5" name="Footer Placeholder 4">
            <a:extLst>
              <a:ext uri="{FF2B5EF4-FFF2-40B4-BE49-F238E27FC236}">
                <a16:creationId xmlns:a16="http://schemas.microsoft.com/office/drawing/2014/main" id="{C6619DE6-DAC4-CC83-50BC-9917EA8DEF19}"/>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09A8A85A-877B-CB92-49F8-4CB847D2F2FE}"/>
              </a:ext>
            </a:extLst>
          </p:cNvPr>
          <p:cNvSpPr>
            <a:spLocks noGrp="1"/>
          </p:cNvSpPr>
          <p:nvPr>
            <p:ph type="sldNum" sz="quarter" idx="12"/>
          </p:nvPr>
        </p:nvSpPr>
        <p:spPr/>
        <p:txBody>
          <a:bodyPr/>
          <a:lstStyle/>
          <a:p>
            <a:fld id="{035149D8-797E-404E-BCA8-7754E3B353C7}" type="slidenum">
              <a:t>‹#›</a:t>
            </a:fld>
            <a:endParaRPr lang="en-VN"/>
          </a:p>
        </p:txBody>
      </p:sp>
    </p:spTree>
    <p:extLst>
      <p:ext uri="{BB962C8B-B14F-4D97-AF65-F5344CB8AC3E}">
        <p14:creationId xmlns:p14="http://schemas.microsoft.com/office/powerpoint/2010/main" val="2202243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B2B69-7776-2484-A40F-3C2FAF70F454}"/>
              </a:ext>
            </a:extLst>
          </p:cNvPr>
          <p:cNvSpPr>
            <a:spLocks noGrp="1"/>
          </p:cNvSpPr>
          <p:nvPr>
            <p:ph type="title"/>
          </p:nvPr>
        </p:nvSpPr>
        <p:spPr/>
        <p:txBody>
          <a:bodyPr/>
          <a:lstStyle/>
          <a:p>
            <a:r>
              <a:rPr lang="en-US"/>
              <a:t>Click to edit Master title style</a:t>
            </a:r>
            <a:endParaRPr lang="en-VN"/>
          </a:p>
        </p:txBody>
      </p:sp>
      <p:sp>
        <p:nvSpPr>
          <p:cNvPr id="3" name="Content Placeholder 2">
            <a:extLst>
              <a:ext uri="{FF2B5EF4-FFF2-40B4-BE49-F238E27FC236}">
                <a16:creationId xmlns:a16="http://schemas.microsoft.com/office/drawing/2014/main" id="{C5DB6B77-5DF5-27BE-4853-482514F068E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Content Placeholder 3">
            <a:extLst>
              <a:ext uri="{FF2B5EF4-FFF2-40B4-BE49-F238E27FC236}">
                <a16:creationId xmlns:a16="http://schemas.microsoft.com/office/drawing/2014/main" id="{3924D09D-F091-1A65-2E42-EA6D3B5AFD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5" name="Date Placeholder 4">
            <a:extLst>
              <a:ext uri="{FF2B5EF4-FFF2-40B4-BE49-F238E27FC236}">
                <a16:creationId xmlns:a16="http://schemas.microsoft.com/office/drawing/2014/main" id="{CDE9995C-2EA8-42A3-F800-AC355765CA4C}"/>
              </a:ext>
            </a:extLst>
          </p:cNvPr>
          <p:cNvSpPr>
            <a:spLocks noGrp="1"/>
          </p:cNvSpPr>
          <p:nvPr>
            <p:ph type="dt" sz="half" idx="10"/>
          </p:nvPr>
        </p:nvSpPr>
        <p:spPr/>
        <p:txBody>
          <a:bodyPr/>
          <a:lstStyle/>
          <a:p>
            <a:fld id="{AD6247D6-58C1-A14C-A4A8-CA78291C5C20}" type="datetimeFigureOut">
              <a:t>30/07/2024</a:t>
            </a:fld>
            <a:endParaRPr lang="en-VN"/>
          </a:p>
        </p:txBody>
      </p:sp>
      <p:sp>
        <p:nvSpPr>
          <p:cNvPr id="6" name="Footer Placeholder 5">
            <a:extLst>
              <a:ext uri="{FF2B5EF4-FFF2-40B4-BE49-F238E27FC236}">
                <a16:creationId xmlns:a16="http://schemas.microsoft.com/office/drawing/2014/main" id="{6C4A94E0-D3A7-5BB5-1166-4A2FD588076F}"/>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9783156D-2DBB-BCE5-6F7F-4D1B4CD06E0D}"/>
              </a:ext>
            </a:extLst>
          </p:cNvPr>
          <p:cNvSpPr>
            <a:spLocks noGrp="1"/>
          </p:cNvSpPr>
          <p:nvPr>
            <p:ph type="sldNum" sz="quarter" idx="12"/>
          </p:nvPr>
        </p:nvSpPr>
        <p:spPr/>
        <p:txBody>
          <a:bodyPr/>
          <a:lstStyle/>
          <a:p>
            <a:fld id="{035149D8-797E-404E-BCA8-7754E3B353C7}" type="slidenum">
              <a:t>‹#›</a:t>
            </a:fld>
            <a:endParaRPr lang="en-VN"/>
          </a:p>
        </p:txBody>
      </p:sp>
    </p:spTree>
    <p:extLst>
      <p:ext uri="{BB962C8B-B14F-4D97-AF65-F5344CB8AC3E}">
        <p14:creationId xmlns:p14="http://schemas.microsoft.com/office/powerpoint/2010/main" val="1985554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C55C8-869B-9EE2-92CF-515A7FA65F8D}"/>
              </a:ext>
            </a:extLst>
          </p:cNvPr>
          <p:cNvSpPr>
            <a:spLocks noGrp="1"/>
          </p:cNvSpPr>
          <p:nvPr>
            <p:ph type="title"/>
          </p:nvPr>
        </p:nvSpPr>
        <p:spPr>
          <a:xfrm>
            <a:off x="839788" y="365125"/>
            <a:ext cx="10515600" cy="1325563"/>
          </a:xfrm>
        </p:spPr>
        <p:txBody>
          <a:bodyPr/>
          <a:lstStyle/>
          <a:p>
            <a:r>
              <a:rPr lang="en-US"/>
              <a:t>Click to edit Master title style</a:t>
            </a:r>
            <a:endParaRPr lang="en-VN"/>
          </a:p>
        </p:txBody>
      </p:sp>
      <p:sp>
        <p:nvSpPr>
          <p:cNvPr id="3" name="Text Placeholder 2">
            <a:extLst>
              <a:ext uri="{FF2B5EF4-FFF2-40B4-BE49-F238E27FC236}">
                <a16:creationId xmlns:a16="http://schemas.microsoft.com/office/drawing/2014/main" id="{501C3382-9C62-ACD7-B2E2-DA9A081D00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85CB9-F9E4-3A47-5B68-7C91092B18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5" name="Text Placeholder 4">
            <a:extLst>
              <a:ext uri="{FF2B5EF4-FFF2-40B4-BE49-F238E27FC236}">
                <a16:creationId xmlns:a16="http://schemas.microsoft.com/office/drawing/2014/main" id="{5513749A-DD7D-DA99-E8FA-8504F33105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7E9278-9084-A6BC-2636-56DD5012ED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7" name="Date Placeholder 6">
            <a:extLst>
              <a:ext uri="{FF2B5EF4-FFF2-40B4-BE49-F238E27FC236}">
                <a16:creationId xmlns:a16="http://schemas.microsoft.com/office/drawing/2014/main" id="{2664E3DC-6394-F8B6-DBF7-E628B74003E1}"/>
              </a:ext>
            </a:extLst>
          </p:cNvPr>
          <p:cNvSpPr>
            <a:spLocks noGrp="1"/>
          </p:cNvSpPr>
          <p:nvPr>
            <p:ph type="dt" sz="half" idx="10"/>
          </p:nvPr>
        </p:nvSpPr>
        <p:spPr/>
        <p:txBody>
          <a:bodyPr/>
          <a:lstStyle/>
          <a:p>
            <a:fld id="{AD6247D6-58C1-A14C-A4A8-CA78291C5C20}" type="datetimeFigureOut">
              <a:t>30/07/2024</a:t>
            </a:fld>
            <a:endParaRPr lang="en-VN"/>
          </a:p>
        </p:txBody>
      </p:sp>
      <p:sp>
        <p:nvSpPr>
          <p:cNvPr id="8" name="Footer Placeholder 7">
            <a:extLst>
              <a:ext uri="{FF2B5EF4-FFF2-40B4-BE49-F238E27FC236}">
                <a16:creationId xmlns:a16="http://schemas.microsoft.com/office/drawing/2014/main" id="{025DAE98-A071-AE1A-BE1B-56309AC720E3}"/>
              </a:ext>
            </a:extLst>
          </p:cNvPr>
          <p:cNvSpPr>
            <a:spLocks noGrp="1"/>
          </p:cNvSpPr>
          <p:nvPr>
            <p:ph type="ftr" sz="quarter" idx="11"/>
          </p:nvPr>
        </p:nvSpPr>
        <p:spPr/>
        <p:txBody>
          <a:bodyPr/>
          <a:lstStyle/>
          <a:p>
            <a:endParaRPr lang="en-VN"/>
          </a:p>
        </p:txBody>
      </p:sp>
      <p:sp>
        <p:nvSpPr>
          <p:cNvPr id="9" name="Slide Number Placeholder 8">
            <a:extLst>
              <a:ext uri="{FF2B5EF4-FFF2-40B4-BE49-F238E27FC236}">
                <a16:creationId xmlns:a16="http://schemas.microsoft.com/office/drawing/2014/main" id="{BED67FE4-0030-87AF-FB63-148AF02C0B32}"/>
              </a:ext>
            </a:extLst>
          </p:cNvPr>
          <p:cNvSpPr>
            <a:spLocks noGrp="1"/>
          </p:cNvSpPr>
          <p:nvPr>
            <p:ph type="sldNum" sz="quarter" idx="12"/>
          </p:nvPr>
        </p:nvSpPr>
        <p:spPr/>
        <p:txBody>
          <a:bodyPr/>
          <a:lstStyle/>
          <a:p>
            <a:fld id="{035149D8-797E-404E-BCA8-7754E3B353C7}" type="slidenum">
              <a:t>‹#›</a:t>
            </a:fld>
            <a:endParaRPr lang="en-VN"/>
          </a:p>
        </p:txBody>
      </p:sp>
    </p:spTree>
    <p:extLst>
      <p:ext uri="{BB962C8B-B14F-4D97-AF65-F5344CB8AC3E}">
        <p14:creationId xmlns:p14="http://schemas.microsoft.com/office/powerpoint/2010/main" val="1407724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418A2-9900-2181-7106-A8328F6F213B}"/>
              </a:ext>
            </a:extLst>
          </p:cNvPr>
          <p:cNvSpPr>
            <a:spLocks noGrp="1"/>
          </p:cNvSpPr>
          <p:nvPr>
            <p:ph type="title"/>
          </p:nvPr>
        </p:nvSpPr>
        <p:spPr/>
        <p:txBody>
          <a:bodyPr/>
          <a:lstStyle/>
          <a:p>
            <a:r>
              <a:rPr lang="en-US"/>
              <a:t>Click to edit Master title style</a:t>
            </a:r>
            <a:endParaRPr lang="en-VN"/>
          </a:p>
        </p:txBody>
      </p:sp>
      <p:sp>
        <p:nvSpPr>
          <p:cNvPr id="3" name="Date Placeholder 2">
            <a:extLst>
              <a:ext uri="{FF2B5EF4-FFF2-40B4-BE49-F238E27FC236}">
                <a16:creationId xmlns:a16="http://schemas.microsoft.com/office/drawing/2014/main" id="{437B48CA-FAA1-06FE-376C-F57D1DB5531C}"/>
              </a:ext>
            </a:extLst>
          </p:cNvPr>
          <p:cNvSpPr>
            <a:spLocks noGrp="1"/>
          </p:cNvSpPr>
          <p:nvPr>
            <p:ph type="dt" sz="half" idx="10"/>
          </p:nvPr>
        </p:nvSpPr>
        <p:spPr/>
        <p:txBody>
          <a:bodyPr/>
          <a:lstStyle/>
          <a:p>
            <a:fld id="{AD6247D6-58C1-A14C-A4A8-CA78291C5C20}" type="datetimeFigureOut">
              <a:t>30/07/2024</a:t>
            </a:fld>
            <a:endParaRPr lang="en-VN"/>
          </a:p>
        </p:txBody>
      </p:sp>
      <p:sp>
        <p:nvSpPr>
          <p:cNvPr id="4" name="Footer Placeholder 3">
            <a:extLst>
              <a:ext uri="{FF2B5EF4-FFF2-40B4-BE49-F238E27FC236}">
                <a16:creationId xmlns:a16="http://schemas.microsoft.com/office/drawing/2014/main" id="{F0B6C618-B86F-B849-EF91-C904887749F0}"/>
              </a:ext>
            </a:extLst>
          </p:cNvPr>
          <p:cNvSpPr>
            <a:spLocks noGrp="1"/>
          </p:cNvSpPr>
          <p:nvPr>
            <p:ph type="ftr" sz="quarter" idx="11"/>
          </p:nvPr>
        </p:nvSpPr>
        <p:spPr/>
        <p:txBody>
          <a:bodyPr/>
          <a:lstStyle/>
          <a:p>
            <a:endParaRPr lang="en-VN"/>
          </a:p>
        </p:txBody>
      </p:sp>
      <p:sp>
        <p:nvSpPr>
          <p:cNvPr id="5" name="Slide Number Placeholder 4">
            <a:extLst>
              <a:ext uri="{FF2B5EF4-FFF2-40B4-BE49-F238E27FC236}">
                <a16:creationId xmlns:a16="http://schemas.microsoft.com/office/drawing/2014/main" id="{A73F2B68-57C9-8ABA-F7F4-208A73A383C4}"/>
              </a:ext>
            </a:extLst>
          </p:cNvPr>
          <p:cNvSpPr>
            <a:spLocks noGrp="1"/>
          </p:cNvSpPr>
          <p:nvPr>
            <p:ph type="sldNum" sz="quarter" idx="12"/>
          </p:nvPr>
        </p:nvSpPr>
        <p:spPr/>
        <p:txBody>
          <a:bodyPr/>
          <a:lstStyle/>
          <a:p>
            <a:fld id="{035149D8-797E-404E-BCA8-7754E3B353C7}" type="slidenum">
              <a:t>‹#›</a:t>
            </a:fld>
            <a:endParaRPr lang="en-VN"/>
          </a:p>
        </p:txBody>
      </p:sp>
    </p:spTree>
    <p:extLst>
      <p:ext uri="{BB962C8B-B14F-4D97-AF65-F5344CB8AC3E}">
        <p14:creationId xmlns:p14="http://schemas.microsoft.com/office/powerpoint/2010/main" val="2132793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02E667-2F15-0ECE-3668-78C1FC318B69}"/>
              </a:ext>
            </a:extLst>
          </p:cNvPr>
          <p:cNvSpPr>
            <a:spLocks noGrp="1"/>
          </p:cNvSpPr>
          <p:nvPr>
            <p:ph type="dt" sz="half" idx="10"/>
          </p:nvPr>
        </p:nvSpPr>
        <p:spPr/>
        <p:txBody>
          <a:bodyPr/>
          <a:lstStyle/>
          <a:p>
            <a:fld id="{AD6247D6-58C1-A14C-A4A8-CA78291C5C20}" type="datetimeFigureOut">
              <a:t>30/07/2024</a:t>
            </a:fld>
            <a:endParaRPr lang="en-VN"/>
          </a:p>
        </p:txBody>
      </p:sp>
      <p:sp>
        <p:nvSpPr>
          <p:cNvPr id="3" name="Footer Placeholder 2">
            <a:extLst>
              <a:ext uri="{FF2B5EF4-FFF2-40B4-BE49-F238E27FC236}">
                <a16:creationId xmlns:a16="http://schemas.microsoft.com/office/drawing/2014/main" id="{95048187-3DA3-3D51-252F-2B1922B08D27}"/>
              </a:ext>
            </a:extLst>
          </p:cNvPr>
          <p:cNvSpPr>
            <a:spLocks noGrp="1"/>
          </p:cNvSpPr>
          <p:nvPr>
            <p:ph type="ftr" sz="quarter" idx="11"/>
          </p:nvPr>
        </p:nvSpPr>
        <p:spPr/>
        <p:txBody>
          <a:bodyPr/>
          <a:lstStyle/>
          <a:p>
            <a:endParaRPr lang="en-VN"/>
          </a:p>
        </p:txBody>
      </p:sp>
      <p:sp>
        <p:nvSpPr>
          <p:cNvPr id="4" name="Slide Number Placeholder 3">
            <a:extLst>
              <a:ext uri="{FF2B5EF4-FFF2-40B4-BE49-F238E27FC236}">
                <a16:creationId xmlns:a16="http://schemas.microsoft.com/office/drawing/2014/main" id="{803AD1E4-B9A0-D1F5-4197-244EE0AEAB05}"/>
              </a:ext>
            </a:extLst>
          </p:cNvPr>
          <p:cNvSpPr>
            <a:spLocks noGrp="1"/>
          </p:cNvSpPr>
          <p:nvPr>
            <p:ph type="sldNum" sz="quarter" idx="12"/>
          </p:nvPr>
        </p:nvSpPr>
        <p:spPr/>
        <p:txBody>
          <a:bodyPr/>
          <a:lstStyle/>
          <a:p>
            <a:fld id="{035149D8-797E-404E-BCA8-7754E3B353C7}" type="slidenum">
              <a:t>‹#›</a:t>
            </a:fld>
            <a:endParaRPr lang="en-VN"/>
          </a:p>
        </p:txBody>
      </p:sp>
    </p:spTree>
    <p:extLst>
      <p:ext uri="{BB962C8B-B14F-4D97-AF65-F5344CB8AC3E}">
        <p14:creationId xmlns:p14="http://schemas.microsoft.com/office/powerpoint/2010/main" val="4157577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50867-E492-0FF8-198C-F0BD95CA0C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VN"/>
          </a:p>
        </p:txBody>
      </p:sp>
      <p:sp>
        <p:nvSpPr>
          <p:cNvPr id="3" name="Content Placeholder 2">
            <a:extLst>
              <a:ext uri="{FF2B5EF4-FFF2-40B4-BE49-F238E27FC236}">
                <a16:creationId xmlns:a16="http://schemas.microsoft.com/office/drawing/2014/main" id="{92AFD307-52B2-3196-F2A6-5569E61AC6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Text Placeholder 3">
            <a:extLst>
              <a:ext uri="{FF2B5EF4-FFF2-40B4-BE49-F238E27FC236}">
                <a16:creationId xmlns:a16="http://schemas.microsoft.com/office/drawing/2014/main" id="{F56728F1-BC49-2260-C7E9-4DD3521109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9197A3-21EC-3A9F-8A47-5765D7757E6C}"/>
              </a:ext>
            </a:extLst>
          </p:cNvPr>
          <p:cNvSpPr>
            <a:spLocks noGrp="1"/>
          </p:cNvSpPr>
          <p:nvPr>
            <p:ph type="dt" sz="half" idx="10"/>
          </p:nvPr>
        </p:nvSpPr>
        <p:spPr/>
        <p:txBody>
          <a:bodyPr/>
          <a:lstStyle/>
          <a:p>
            <a:fld id="{AD6247D6-58C1-A14C-A4A8-CA78291C5C20}" type="datetimeFigureOut">
              <a:t>30/07/2024</a:t>
            </a:fld>
            <a:endParaRPr lang="en-VN"/>
          </a:p>
        </p:txBody>
      </p:sp>
      <p:sp>
        <p:nvSpPr>
          <p:cNvPr id="6" name="Footer Placeholder 5">
            <a:extLst>
              <a:ext uri="{FF2B5EF4-FFF2-40B4-BE49-F238E27FC236}">
                <a16:creationId xmlns:a16="http://schemas.microsoft.com/office/drawing/2014/main" id="{D1984EFF-697E-E320-D674-EECCFB6ABDF6}"/>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727136A5-E6A3-083B-6A87-349C4F390F25}"/>
              </a:ext>
            </a:extLst>
          </p:cNvPr>
          <p:cNvSpPr>
            <a:spLocks noGrp="1"/>
          </p:cNvSpPr>
          <p:nvPr>
            <p:ph type="sldNum" sz="quarter" idx="12"/>
          </p:nvPr>
        </p:nvSpPr>
        <p:spPr/>
        <p:txBody>
          <a:bodyPr/>
          <a:lstStyle/>
          <a:p>
            <a:fld id="{035149D8-797E-404E-BCA8-7754E3B353C7}" type="slidenum">
              <a:t>‹#›</a:t>
            </a:fld>
            <a:endParaRPr lang="en-VN"/>
          </a:p>
        </p:txBody>
      </p:sp>
    </p:spTree>
    <p:extLst>
      <p:ext uri="{BB962C8B-B14F-4D97-AF65-F5344CB8AC3E}">
        <p14:creationId xmlns:p14="http://schemas.microsoft.com/office/powerpoint/2010/main" val="250934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2F6FC-081C-4BF5-E6FA-48C4153EE7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VN"/>
          </a:p>
        </p:txBody>
      </p:sp>
      <p:sp>
        <p:nvSpPr>
          <p:cNvPr id="3" name="Picture Placeholder 2">
            <a:extLst>
              <a:ext uri="{FF2B5EF4-FFF2-40B4-BE49-F238E27FC236}">
                <a16:creationId xmlns:a16="http://schemas.microsoft.com/office/drawing/2014/main" id="{73B36212-D666-EFB6-C1E9-495F3EDE75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VN"/>
          </a:p>
        </p:txBody>
      </p:sp>
      <p:sp>
        <p:nvSpPr>
          <p:cNvPr id="4" name="Text Placeholder 3">
            <a:extLst>
              <a:ext uri="{FF2B5EF4-FFF2-40B4-BE49-F238E27FC236}">
                <a16:creationId xmlns:a16="http://schemas.microsoft.com/office/drawing/2014/main" id="{3099CC7C-F94E-C6F6-028F-B5324F066C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70766C-0D22-E340-7426-535E6735D46F}"/>
              </a:ext>
            </a:extLst>
          </p:cNvPr>
          <p:cNvSpPr>
            <a:spLocks noGrp="1"/>
          </p:cNvSpPr>
          <p:nvPr>
            <p:ph type="dt" sz="half" idx="10"/>
          </p:nvPr>
        </p:nvSpPr>
        <p:spPr/>
        <p:txBody>
          <a:bodyPr/>
          <a:lstStyle/>
          <a:p>
            <a:fld id="{AD6247D6-58C1-A14C-A4A8-CA78291C5C20}" type="datetimeFigureOut">
              <a:t>30/07/2024</a:t>
            </a:fld>
            <a:endParaRPr lang="en-VN"/>
          </a:p>
        </p:txBody>
      </p:sp>
      <p:sp>
        <p:nvSpPr>
          <p:cNvPr id="6" name="Footer Placeholder 5">
            <a:extLst>
              <a:ext uri="{FF2B5EF4-FFF2-40B4-BE49-F238E27FC236}">
                <a16:creationId xmlns:a16="http://schemas.microsoft.com/office/drawing/2014/main" id="{29972F9C-0941-5611-8552-70034E30898B}"/>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0C72D0E8-F0CB-A330-61F6-7E861102D058}"/>
              </a:ext>
            </a:extLst>
          </p:cNvPr>
          <p:cNvSpPr>
            <a:spLocks noGrp="1"/>
          </p:cNvSpPr>
          <p:nvPr>
            <p:ph type="sldNum" sz="quarter" idx="12"/>
          </p:nvPr>
        </p:nvSpPr>
        <p:spPr/>
        <p:txBody>
          <a:bodyPr/>
          <a:lstStyle/>
          <a:p>
            <a:fld id="{035149D8-797E-404E-BCA8-7754E3B353C7}" type="slidenum">
              <a:t>‹#›</a:t>
            </a:fld>
            <a:endParaRPr lang="en-VN"/>
          </a:p>
        </p:txBody>
      </p:sp>
    </p:spTree>
    <p:extLst>
      <p:ext uri="{BB962C8B-B14F-4D97-AF65-F5344CB8AC3E}">
        <p14:creationId xmlns:p14="http://schemas.microsoft.com/office/powerpoint/2010/main" val="3670418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B673D1-2E9F-58AE-52C8-BD2362224E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VN"/>
          </a:p>
        </p:txBody>
      </p:sp>
      <p:sp>
        <p:nvSpPr>
          <p:cNvPr id="3" name="Text Placeholder 2">
            <a:extLst>
              <a:ext uri="{FF2B5EF4-FFF2-40B4-BE49-F238E27FC236}">
                <a16:creationId xmlns:a16="http://schemas.microsoft.com/office/drawing/2014/main" id="{7E12FD4E-1F87-B95D-0A86-0E10C2879E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CBE9F5EA-6A48-04C8-11A6-995CEF6BA5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6247D6-58C1-A14C-A4A8-CA78291C5C20}" type="datetimeFigureOut">
              <a:t>30/07/2024</a:t>
            </a:fld>
            <a:endParaRPr lang="en-VN"/>
          </a:p>
        </p:txBody>
      </p:sp>
      <p:sp>
        <p:nvSpPr>
          <p:cNvPr id="5" name="Footer Placeholder 4">
            <a:extLst>
              <a:ext uri="{FF2B5EF4-FFF2-40B4-BE49-F238E27FC236}">
                <a16:creationId xmlns:a16="http://schemas.microsoft.com/office/drawing/2014/main" id="{691200E0-D26B-E985-CECF-ED89613D00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VN"/>
          </a:p>
        </p:txBody>
      </p:sp>
      <p:sp>
        <p:nvSpPr>
          <p:cNvPr id="6" name="Slide Number Placeholder 5">
            <a:extLst>
              <a:ext uri="{FF2B5EF4-FFF2-40B4-BE49-F238E27FC236}">
                <a16:creationId xmlns:a16="http://schemas.microsoft.com/office/drawing/2014/main" id="{B4D6C1D6-EFFC-37C2-511D-AD0CE50DEB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5149D8-797E-404E-BCA8-7754E3B353C7}" type="slidenum">
              <a:t>‹#›</a:t>
            </a:fld>
            <a:endParaRPr lang="en-VN"/>
          </a:p>
        </p:txBody>
      </p:sp>
    </p:spTree>
    <p:extLst>
      <p:ext uri="{BB962C8B-B14F-4D97-AF65-F5344CB8AC3E}">
        <p14:creationId xmlns:p14="http://schemas.microsoft.com/office/powerpoint/2010/main" val="29232412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17" Type="http://schemas.openxmlformats.org/officeDocument/2006/relationships/image" Target="../media/image26.png"/><Relationship Id="rId2" Type="http://schemas.openxmlformats.org/officeDocument/2006/relationships/image" Target="../media/image11.png"/><Relationship Id="rId16" Type="http://schemas.openxmlformats.org/officeDocument/2006/relationships/image" Target="../media/image25.png"/><Relationship Id="rId1" Type="http://schemas.openxmlformats.org/officeDocument/2006/relationships/slideLayout" Target="../slideLayouts/slideLayout12.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5" Type="http://schemas.openxmlformats.org/officeDocument/2006/relationships/image" Target="../media/image2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1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6.png"/><Relationship Id="rId1" Type="http://schemas.openxmlformats.org/officeDocument/2006/relationships/slideLayout" Target="../slideLayouts/slideLayout12.xml"/><Relationship Id="rId4" Type="http://schemas.openxmlformats.org/officeDocument/2006/relationships/image" Target="../media/image36.png"/></Relationships>
</file>

<file path=ppt/slides/_rels/slide1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343F6-C3BF-656B-4507-68F38F26A591}"/>
              </a:ext>
            </a:extLst>
          </p:cNvPr>
          <p:cNvSpPr>
            <a:spLocks noGrp="1"/>
          </p:cNvSpPr>
          <p:nvPr>
            <p:ph type="title"/>
          </p:nvPr>
        </p:nvSpPr>
        <p:spPr/>
        <p:txBody>
          <a:bodyPr/>
          <a:lstStyle/>
          <a:p>
            <a:r>
              <a:rPr lang="en-US" sz="2400">
                <a:latin typeface="Roboto" panose="02000000000000000000" pitchFamily="2" charset="0"/>
                <a:ea typeface="Roboto" panose="02000000000000000000" pitchFamily="2" charset="0"/>
              </a:rPr>
              <a:t>Unleashing Vanilla ViT with Masked Image Modeling for Object Detection</a:t>
            </a:r>
            <a:endParaRPr lang="en-VN" sz="2400">
              <a:latin typeface="Roboto" panose="02000000000000000000" pitchFamily="2" charset="0"/>
              <a:ea typeface="Roboto" panose="02000000000000000000" pitchFamily="2" charset="0"/>
            </a:endParaRPr>
          </a:p>
        </p:txBody>
      </p:sp>
      <p:pic>
        <p:nvPicPr>
          <p:cNvPr id="3" name="Picture 2">
            <a:extLst>
              <a:ext uri="{FF2B5EF4-FFF2-40B4-BE49-F238E27FC236}">
                <a16:creationId xmlns:a16="http://schemas.microsoft.com/office/drawing/2014/main" id="{93929FC9-A118-7097-CBBA-1FA72AAF46B3}"/>
              </a:ext>
            </a:extLst>
          </p:cNvPr>
          <p:cNvPicPr>
            <a:picLocks noChangeAspect="1"/>
          </p:cNvPicPr>
          <p:nvPr/>
        </p:nvPicPr>
        <p:blipFill>
          <a:blip r:embed="rId3"/>
          <a:stretch>
            <a:fillRect/>
          </a:stretch>
        </p:blipFill>
        <p:spPr>
          <a:xfrm>
            <a:off x="1134252" y="681355"/>
            <a:ext cx="10406380" cy="5373908"/>
          </a:xfrm>
          <a:prstGeom prst="rect">
            <a:avLst/>
          </a:prstGeom>
        </p:spPr>
      </p:pic>
      <p:pic>
        <p:nvPicPr>
          <p:cNvPr id="7" name="Picture 6">
            <a:extLst>
              <a:ext uri="{FF2B5EF4-FFF2-40B4-BE49-F238E27FC236}">
                <a16:creationId xmlns:a16="http://schemas.microsoft.com/office/drawing/2014/main" id="{E6EE57CA-17D4-DF42-778E-5FF687DAED66}"/>
              </a:ext>
            </a:extLst>
          </p:cNvPr>
          <p:cNvPicPr>
            <a:picLocks noChangeAspect="1"/>
          </p:cNvPicPr>
          <p:nvPr/>
        </p:nvPicPr>
        <p:blipFill>
          <a:blip r:embed="rId4"/>
          <a:stretch>
            <a:fillRect/>
          </a:stretch>
        </p:blipFill>
        <p:spPr>
          <a:xfrm>
            <a:off x="3121819" y="6108700"/>
            <a:ext cx="5969000" cy="749300"/>
          </a:xfrm>
          <a:prstGeom prst="rect">
            <a:avLst/>
          </a:prstGeom>
        </p:spPr>
      </p:pic>
    </p:spTree>
    <p:extLst>
      <p:ext uri="{BB962C8B-B14F-4D97-AF65-F5344CB8AC3E}">
        <p14:creationId xmlns:p14="http://schemas.microsoft.com/office/powerpoint/2010/main" val="15815977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CC90E-CA91-3A9A-ACAA-D0DBA3376E16}"/>
              </a:ext>
            </a:extLst>
          </p:cNvPr>
          <p:cNvSpPr>
            <a:spLocks noGrp="1"/>
          </p:cNvSpPr>
          <p:nvPr>
            <p:ph type="title"/>
          </p:nvPr>
        </p:nvSpPr>
        <p:spPr/>
        <p:txBody>
          <a:bodyPr/>
          <a:lstStyle/>
          <a:p>
            <a:r>
              <a:rPr lang="en-US" sz="2400">
                <a:latin typeface="Roboto" panose="02000000000000000000" pitchFamily="2" charset="0"/>
                <a:ea typeface="Roboto" panose="02000000000000000000" pitchFamily="2" charset="0"/>
              </a:rPr>
              <a:t>Masked Image Modeling – Simple CNN</a:t>
            </a:r>
            <a:endParaRPr lang="en-VN" sz="2400">
              <a:latin typeface="Roboto" panose="02000000000000000000" pitchFamily="2" charset="0"/>
              <a:ea typeface="Roboto" panose="02000000000000000000" pitchFamily="2" charset="0"/>
            </a:endParaRPr>
          </a:p>
        </p:txBody>
      </p:sp>
      <p:pic>
        <p:nvPicPr>
          <p:cNvPr id="48" name="Picture 47">
            <a:extLst>
              <a:ext uri="{FF2B5EF4-FFF2-40B4-BE49-F238E27FC236}">
                <a16:creationId xmlns:a16="http://schemas.microsoft.com/office/drawing/2014/main" id="{E529FC1E-332C-2B4E-FD4A-B6B64FADAE5B}"/>
              </a:ext>
            </a:extLst>
          </p:cNvPr>
          <p:cNvPicPr>
            <a:picLocks noChangeAspect="1"/>
          </p:cNvPicPr>
          <p:nvPr/>
        </p:nvPicPr>
        <p:blipFill>
          <a:blip r:embed="rId2"/>
          <a:stretch>
            <a:fillRect/>
          </a:stretch>
        </p:blipFill>
        <p:spPr>
          <a:xfrm rot="5400000">
            <a:off x="2175879" y="1198505"/>
            <a:ext cx="1384300" cy="1333500"/>
          </a:xfrm>
          <a:prstGeom prst="rect">
            <a:avLst/>
          </a:prstGeom>
        </p:spPr>
      </p:pic>
      <p:pic>
        <p:nvPicPr>
          <p:cNvPr id="50" name="Picture 49">
            <a:extLst>
              <a:ext uri="{FF2B5EF4-FFF2-40B4-BE49-F238E27FC236}">
                <a16:creationId xmlns:a16="http://schemas.microsoft.com/office/drawing/2014/main" id="{43519517-3B51-1A29-EB4B-E3C914247902}"/>
              </a:ext>
            </a:extLst>
          </p:cNvPr>
          <p:cNvPicPr>
            <a:picLocks noChangeAspect="1"/>
          </p:cNvPicPr>
          <p:nvPr/>
        </p:nvPicPr>
        <p:blipFill>
          <a:blip r:embed="rId3"/>
          <a:stretch>
            <a:fillRect/>
          </a:stretch>
        </p:blipFill>
        <p:spPr>
          <a:xfrm>
            <a:off x="557068" y="1154055"/>
            <a:ext cx="1422400" cy="1422400"/>
          </a:xfrm>
          <a:prstGeom prst="rect">
            <a:avLst/>
          </a:prstGeom>
        </p:spPr>
      </p:pic>
      <p:grpSp>
        <p:nvGrpSpPr>
          <p:cNvPr id="53" name="Group 52">
            <a:extLst>
              <a:ext uri="{FF2B5EF4-FFF2-40B4-BE49-F238E27FC236}">
                <a16:creationId xmlns:a16="http://schemas.microsoft.com/office/drawing/2014/main" id="{A2AED9E9-F667-13F3-E46D-4272F3B74B3B}"/>
              </a:ext>
            </a:extLst>
          </p:cNvPr>
          <p:cNvGrpSpPr/>
          <p:nvPr/>
        </p:nvGrpSpPr>
        <p:grpSpPr>
          <a:xfrm>
            <a:off x="3888940" y="1099846"/>
            <a:ext cx="1807285" cy="1656678"/>
            <a:chOff x="3775934" y="1183341"/>
            <a:chExt cx="1807285" cy="1656678"/>
          </a:xfrm>
        </p:grpSpPr>
        <p:sp>
          <p:nvSpPr>
            <p:cNvPr id="7" name="Trapezoid 6">
              <a:extLst>
                <a:ext uri="{FF2B5EF4-FFF2-40B4-BE49-F238E27FC236}">
                  <a16:creationId xmlns:a16="http://schemas.microsoft.com/office/drawing/2014/main" id="{CD972D42-3133-294B-69EE-E4A72F6DB2E6}"/>
                </a:ext>
              </a:extLst>
            </p:cNvPr>
            <p:cNvSpPr/>
            <p:nvPr/>
          </p:nvSpPr>
          <p:spPr>
            <a:xfrm rot="5400000">
              <a:off x="3715218" y="1523970"/>
              <a:ext cx="1422399" cy="999754"/>
            </a:xfrm>
            <a:prstGeom prst="trapezoid">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VN"/>
            </a:p>
          </p:txBody>
        </p:sp>
        <p:sp>
          <p:nvSpPr>
            <p:cNvPr id="8" name="Trapezoid 7">
              <a:extLst>
                <a:ext uri="{FF2B5EF4-FFF2-40B4-BE49-F238E27FC236}">
                  <a16:creationId xmlns:a16="http://schemas.microsoft.com/office/drawing/2014/main" id="{1339AE90-5FB3-CB22-445A-43C27B77EBEC}"/>
                </a:ext>
              </a:extLst>
            </p:cNvPr>
            <p:cNvSpPr/>
            <p:nvPr/>
          </p:nvSpPr>
          <p:spPr>
            <a:xfrm rot="5400000">
              <a:off x="4822589" y="1800270"/>
              <a:ext cx="871368" cy="447155"/>
            </a:xfrm>
            <a:prstGeom prst="trapezoid">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VN"/>
            </a:p>
          </p:txBody>
        </p:sp>
        <p:sp>
          <p:nvSpPr>
            <p:cNvPr id="51" name="Rectangle 50">
              <a:extLst>
                <a:ext uri="{FF2B5EF4-FFF2-40B4-BE49-F238E27FC236}">
                  <a16:creationId xmlns:a16="http://schemas.microsoft.com/office/drawing/2014/main" id="{497D7882-B1C5-DD80-6F79-87AD16AE0205}"/>
                </a:ext>
              </a:extLst>
            </p:cNvPr>
            <p:cNvSpPr/>
            <p:nvPr/>
          </p:nvSpPr>
          <p:spPr>
            <a:xfrm>
              <a:off x="3775934" y="1183341"/>
              <a:ext cx="1807285" cy="165667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VN"/>
            </a:p>
          </p:txBody>
        </p:sp>
      </p:grpSp>
      <p:sp>
        <p:nvSpPr>
          <p:cNvPr id="52" name="TextBox 51">
            <a:extLst>
              <a:ext uri="{FF2B5EF4-FFF2-40B4-BE49-F238E27FC236}">
                <a16:creationId xmlns:a16="http://schemas.microsoft.com/office/drawing/2014/main" id="{48D7B8D3-1FB8-4262-FA51-4D496539F2DA}"/>
              </a:ext>
            </a:extLst>
          </p:cNvPr>
          <p:cNvSpPr txBox="1"/>
          <p:nvPr/>
        </p:nvSpPr>
        <p:spPr>
          <a:xfrm>
            <a:off x="3776050" y="656413"/>
            <a:ext cx="1807285" cy="369332"/>
          </a:xfrm>
          <a:prstGeom prst="rect">
            <a:avLst/>
          </a:prstGeom>
          <a:noFill/>
        </p:spPr>
        <p:txBody>
          <a:bodyPr wrap="square" rtlCol="0">
            <a:spAutoFit/>
          </a:bodyPr>
          <a:lstStyle/>
          <a:p>
            <a:pPr algn="ctr"/>
            <a:r>
              <a:rPr lang="en-VN">
                <a:latin typeface="Roboto" panose="02000000000000000000" pitchFamily="2" charset="0"/>
                <a:ea typeface="Roboto" panose="02000000000000000000" pitchFamily="2" charset="0"/>
              </a:rPr>
              <a:t>Encoder</a:t>
            </a:r>
          </a:p>
        </p:txBody>
      </p:sp>
      <p:grpSp>
        <p:nvGrpSpPr>
          <p:cNvPr id="54" name="Group 53">
            <a:extLst>
              <a:ext uri="{FF2B5EF4-FFF2-40B4-BE49-F238E27FC236}">
                <a16:creationId xmlns:a16="http://schemas.microsoft.com/office/drawing/2014/main" id="{D6C24FA0-A065-5ACF-FD4B-5BD764F8D29F}"/>
              </a:ext>
            </a:extLst>
          </p:cNvPr>
          <p:cNvGrpSpPr/>
          <p:nvPr/>
        </p:nvGrpSpPr>
        <p:grpSpPr>
          <a:xfrm>
            <a:off x="6345816" y="1099846"/>
            <a:ext cx="1807285" cy="1656678"/>
            <a:chOff x="3775934" y="1183341"/>
            <a:chExt cx="1807285" cy="1656678"/>
          </a:xfrm>
        </p:grpSpPr>
        <p:sp>
          <p:nvSpPr>
            <p:cNvPr id="55" name="Trapezoid 54">
              <a:extLst>
                <a:ext uri="{FF2B5EF4-FFF2-40B4-BE49-F238E27FC236}">
                  <a16:creationId xmlns:a16="http://schemas.microsoft.com/office/drawing/2014/main" id="{DF97E492-1BC7-C0C8-D7A1-5159F38E90EC}"/>
                </a:ext>
              </a:extLst>
            </p:cNvPr>
            <p:cNvSpPr/>
            <p:nvPr/>
          </p:nvSpPr>
          <p:spPr>
            <a:xfrm rot="16200000">
              <a:off x="4240553" y="1511802"/>
              <a:ext cx="1422399" cy="999754"/>
            </a:xfrm>
            <a:prstGeom prst="trapezoid">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VN"/>
            </a:p>
          </p:txBody>
        </p:sp>
        <p:sp>
          <p:nvSpPr>
            <p:cNvPr id="56" name="Trapezoid 55">
              <a:extLst>
                <a:ext uri="{FF2B5EF4-FFF2-40B4-BE49-F238E27FC236}">
                  <a16:creationId xmlns:a16="http://schemas.microsoft.com/office/drawing/2014/main" id="{B2F35E44-219E-F447-1485-A813651C2B2C}"/>
                </a:ext>
              </a:extLst>
            </p:cNvPr>
            <p:cNvSpPr/>
            <p:nvPr/>
          </p:nvSpPr>
          <p:spPr>
            <a:xfrm rot="16200000">
              <a:off x="3679933" y="1788102"/>
              <a:ext cx="871368" cy="447155"/>
            </a:xfrm>
            <a:prstGeom prst="trapezoid">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VN"/>
            </a:p>
          </p:txBody>
        </p:sp>
        <p:sp>
          <p:nvSpPr>
            <p:cNvPr id="57" name="Rectangle 56">
              <a:extLst>
                <a:ext uri="{FF2B5EF4-FFF2-40B4-BE49-F238E27FC236}">
                  <a16:creationId xmlns:a16="http://schemas.microsoft.com/office/drawing/2014/main" id="{664A5356-EE04-7CCC-FF31-F3F6AF9A67BB}"/>
                </a:ext>
              </a:extLst>
            </p:cNvPr>
            <p:cNvSpPr/>
            <p:nvPr/>
          </p:nvSpPr>
          <p:spPr>
            <a:xfrm>
              <a:off x="3775934" y="1183341"/>
              <a:ext cx="1807285" cy="165667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VN"/>
            </a:p>
          </p:txBody>
        </p:sp>
      </p:grpSp>
      <p:sp>
        <p:nvSpPr>
          <p:cNvPr id="58" name="TextBox 57">
            <a:extLst>
              <a:ext uri="{FF2B5EF4-FFF2-40B4-BE49-F238E27FC236}">
                <a16:creationId xmlns:a16="http://schemas.microsoft.com/office/drawing/2014/main" id="{CF493936-5E7F-D511-B07E-6C420A7F639B}"/>
              </a:ext>
            </a:extLst>
          </p:cNvPr>
          <p:cNvSpPr txBox="1"/>
          <p:nvPr/>
        </p:nvSpPr>
        <p:spPr>
          <a:xfrm>
            <a:off x="5837927" y="656413"/>
            <a:ext cx="1807285" cy="369332"/>
          </a:xfrm>
          <a:prstGeom prst="rect">
            <a:avLst/>
          </a:prstGeom>
          <a:noFill/>
        </p:spPr>
        <p:txBody>
          <a:bodyPr wrap="square" rtlCol="0">
            <a:spAutoFit/>
          </a:bodyPr>
          <a:lstStyle/>
          <a:p>
            <a:pPr algn="ctr"/>
            <a:r>
              <a:rPr lang="en-VN">
                <a:latin typeface="Roboto" panose="02000000000000000000" pitchFamily="2" charset="0"/>
                <a:ea typeface="Roboto" panose="02000000000000000000" pitchFamily="2" charset="0"/>
              </a:rPr>
              <a:t>Decoder</a:t>
            </a:r>
          </a:p>
        </p:txBody>
      </p:sp>
      <p:sp>
        <p:nvSpPr>
          <p:cNvPr id="59" name="Right Arrow 58">
            <a:extLst>
              <a:ext uri="{FF2B5EF4-FFF2-40B4-BE49-F238E27FC236}">
                <a16:creationId xmlns:a16="http://schemas.microsoft.com/office/drawing/2014/main" id="{DD4027E8-925C-1E46-B3A2-1EA51F7383C2}"/>
              </a:ext>
            </a:extLst>
          </p:cNvPr>
          <p:cNvSpPr/>
          <p:nvPr/>
        </p:nvSpPr>
        <p:spPr>
          <a:xfrm>
            <a:off x="1979468" y="1698511"/>
            <a:ext cx="221811" cy="33348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60" name="Right Arrow 59">
            <a:extLst>
              <a:ext uri="{FF2B5EF4-FFF2-40B4-BE49-F238E27FC236}">
                <a16:creationId xmlns:a16="http://schemas.microsoft.com/office/drawing/2014/main" id="{37216CEC-2160-765D-D8A6-E2D35426D349}"/>
              </a:ext>
            </a:extLst>
          </p:cNvPr>
          <p:cNvSpPr/>
          <p:nvPr/>
        </p:nvSpPr>
        <p:spPr>
          <a:xfrm>
            <a:off x="3631527" y="1698511"/>
            <a:ext cx="221811" cy="33348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61" name="Right Arrow 60">
            <a:extLst>
              <a:ext uri="{FF2B5EF4-FFF2-40B4-BE49-F238E27FC236}">
                <a16:creationId xmlns:a16="http://schemas.microsoft.com/office/drawing/2014/main" id="{D634FEA1-E61A-24E0-0367-6964CBC20670}"/>
              </a:ext>
            </a:extLst>
          </p:cNvPr>
          <p:cNvSpPr/>
          <p:nvPr/>
        </p:nvSpPr>
        <p:spPr>
          <a:xfrm>
            <a:off x="6091340" y="1698511"/>
            <a:ext cx="221811" cy="33348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VN"/>
          </a:p>
        </p:txBody>
      </p:sp>
      <p:pic>
        <p:nvPicPr>
          <p:cNvPr id="62" name="Picture 61">
            <a:extLst>
              <a:ext uri="{FF2B5EF4-FFF2-40B4-BE49-F238E27FC236}">
                <a16:creationId xmlns:a16="http://schemas.microsoft.com/office/drawing/2014/main" id="{BE48DDC5-BF58-BE00-3C9D-72D77C945130}"/>
              </a:ext>
            </a:extLst>
          </p:cNvPr>
          <p:cNvPicPr>
            <a:picLocks noChangeAspect="1"/>
          </p:cNvPicPr>
          <p:nvPr/>
        </p:nvPicPr>
        <p:blipFill>
          <a:blip r:embed="rId3"/>
          <a:stretch>
            <a:fillRect/>
          </a:stretch>
        </p:blipFill>
        <p:spPr>
          <a:xfrm>
            <a:off x="8701089" y="1135005"/>
            <a:ext cx="1422400" cy="1422400"/>
          </a:xfrm>
          <a:prstGeom prst="rect">
            <a:avLst/>
          </a:prstGeom>
        </p:spPr>
      </p:pic>
      <p:sp>
        <p:nvSpPr>
          <p:cNvPr id="63" name="Right Arrow 62">
            <a:extLst>
              <a:ext uri="{FF2B5EF4-FFF2-40B4-BE49-F238E27FC236}">
                <a16:creationId xmlns:a16="http://schemas.microsoft.com/office/drawing/2014/main" id="{FAFB3F20-735B-B95C-DF3F-195E82E5DBF6}"/>
              </a:ext>
            </a:extLst>
          </p:cNvPr>
          <p:cNvSpPr/>
          <p:nvPr/>
        </p:nvSpPr>
        <p:spPr>
          <a:xfrm>
            <a:off x="8479278" y="1698511"/>
            <a:ext cx="221811" cy="33348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64" name="TextBox 63">
            <a:extLst>
              <a:ext uri="{FF2B5EF4-FFF2-40B4-BE49-F238E27FC236}">
                <a16:creationId xmlns:a16="http://schemas.microsoft.com/office/drawing/2014/main" id="{632C0FFF-906D-DA45-A3D1-B05EF8E9C2EB}"/>
              </a:ext>
            </a:extLst>
          </p:cNvPr>
          <p:cNvSpPr txBox="1"/>
          <p:nvPr/>
        </p:nvSpPr>
        <p:spPr>
          <a:xfrm>
            <a:off x="525028" y="697578"/>
            <a:ext cx="1422400" cy="369332"/>
          </a:xfrm>
          <a:prstGeom prst="rect">
            <a:avLst/>
          </a:prstGeom>
          <a:noFill/>
        </p:spPr>
        <p:txBody>
          <a:bodyPr wrap="square" rtlCol="0">
            <a:spAutoFit/>
          </a:bodyPr>
          <a:lstStyle/>
          <a:p>
            <a:pPr algn="ctr"/>
            <a:r>
              <a:rPr lang="en-VN">
                <a:latin typeface="Roboto" panose="02000000000000000000" pitchFamily="2" charset="0"/>
                <a:ea typeface="Roboto" panose="02000000000000000000" pitchFamily="2" charset="0"/>
              </a:rPr>
              <a:t>Input</a:t>
            </a:r>
          </a:p>
        </p:txBody>
      </p:sp>
      <p:sp>
        <p:nvSpPr>
          <p:cNvPr id="65" name="TextBox 64">
            <a:extLst>
              <a:ext uri="{FF2B5EF4-FFF2-40B4-BE49-F238E27FC236}">
                <a16:creationId xmlns:a16="http://schemas.microsoft.com/office/drawing/2014/main" id="{7331CBA9-9D5F-E3B7-2806-42CC7BA6F045}"/>
              </a:ext>
            </a:extLst>
          </p:cNvPr>
          <p:cNvSpPr txBox="1"/>
          <p:nvPr/>
        </p:nvSpPr>
        <p:spPr>
          <a:xfrm>
            <a:off x="2156829" y="697578"/>
            <a:ext cx="1422400" cy="369332"/>
          </a:xfrm>
          <a:prstGeom prst="rect">
            <a:avLst/>
          </a:prstGeom>
          <a:noFill/>
        </p:spPr>
        <p:txBody>
          <a:bodyPr wrap="square" rtlCol="0">
            <a:spAutoFit/>
          </a:bodyPr>
          <a:lstStyle/>
          <a:p>
            <a:pPr algn="ctr"/>
            <a:r>
              <a:rPr lang="en-VN">
                <a:latin typeface="Roboto" panose="02000000000000000000" pitchFamily="2" charset="0"/>
                <a:ea typeface="Roboto" panose="02000000000000000000" pitchFamily="2" charset="0"/>
              </a:rPr>
              <a:t>Masked</a:t>
            </a:r>
          </a:p>
        </p:txBody>
      </p:sp>
      <p:sp>
        <p:nvSpPr>
          <p:cNvPr id="10" name="TextBox 9">
            <a:extLst>
              <a:ext uri="{FF2B5EF4-FFF2-40B4-BE49-F238E27FC236}">
                <a16:creationId xmlns:a16="http://schemas.microsoft.com/office/drawing/2014/main" id="{38ACA50B-06FB-928C-B593-6F8793357169}"/>
              </a:ext>
            </a:extLst>
          </p:cNvPr>
          <p:cNvSpPr txBox="1"/>
          <p:nvPr/>
        </p:nvSpPr>
        <p:spPr>
          <a:xfrm>
            <a:off x="3105098" y="2830625"/>
            <a:ext cx="2791375" cy="1200329"/>
          </a:xfrm>
          <a:prstGeom prst="rect">
            <a:avLst/>
          </a:prstGeom>
          <a:noFill/>
        </p:spPr>
        <p:txBody>
          <a:bodyPr wrap="square">
            <a:spAutoFit/>
          </a:bodyPr>
          <a:lstStyle/>
          <a:p>
            <a:r>
              <a:rPr lang="en-US" sz="1200">
                <a:solidFill>
                  <a:srgbClr val="BCBEC4"/>
                </a:solidFill>
                <a:effectLst/>
                <a:highlight>
                  <a:srgbClr val="1E1F22"/>
                </a:highlight>
                <a:latin typeface="Consolas" panose="020B0609020204030204" pitchFamily="49" charset="0"/>
                <a:cs typeface="Consolas" panose="020B0609020204030204" pitchFamily="49" charset="0"/>
              </a:rPr>
              <a:t>nn.Conv2d(</a:t>
            </a:r>
            <a:r>
              <a:rPr lang="en-US" sz="1200">
                <a:solidFill>
                  <a:srgbClr val="2AACB8"/>
                </a:solidFill>
                <a:effectLst/>
                <a:highlight>
                  <a:srgbClr val="1E1F22"/>
                </a:highlight>
                <a:latin typeface="Consolas" panose="020B0609020204030204" pitchFamily="49" charset="0"/>
                <a:cs typeface="Consolas" panose="020B0609020204030204" pitchFamily="49" charset="0"/>
              </a:rPr>
              <a:t>3</a:t>
            </a:r>
            <a:r>
              <a:rPr lang="en-US" sz="1200">
                <a:solidFill>
                  <a:srgbClr val="BCBEC4"/>
                </a:solidFill>
                <a:effectLst/>
                <a:highlight>
                  <a:srgbClr val="1E1F22"/>
                </a:highlight>
                <a:latin typeface="Consolas" panose="020B0609020204030204" pitchFamily="49" charset="0"/>
                <a:cs typeface="Consolas" panose="020B0609020204030204" pitchFamily="49" charset="0"/>
              </a:rPr>
              <a:t>, </a:t>
            </a:r>
            <a:r>
              <a:rPr lang="en-US" sz="1200">
                <a:solidFill>
                  <a:srgbClr val="2AACB8"/>
                </a:solidFill>
                <a:effectLst/>
                <a:highlight>
                  <a:srgbClr val="1E1F22"/>
                </a:highlight>
                <a:latin typeface="Consolas" panose="020B0609020204030204" pitchFamily="49" charset="0"/>
                <a:cs typeface="Consolas" panose="020B0609020204030204" pitchFamily="49" charset="0"/>
              </a:rPr>
              <a:t>16</a:t>
            </a:r>
            <a:r>
              <a:rPr lang="en-US" sz="1200">
                <a:solidFill>
                  <a:srgbClr val="BCBEC4"/>
                </a:solidFill>
                <a:effectLst/>
                <a:highlight>
                  <a:srgbClr val="1E1F22"/>
                </a:highlight>
                <a:latin typeface="Consolas" panose="020B0609020204030204" pitchFamily="49" charset="0"/>
                <a:cs typeface="Consolas" panose="020B0609020204030204" pitchFamily="49" charset="0"/>
              </a:rPr>
              <a:t>, </a:t>
            </a:r>
            <a:r>
              <a:rPr lang="en-US" sz="1200">
                <a:solidFill>
                  <a:srgbClr val="2AACB8"/>
                </a:solidFill>
                <a:effectLst/>
                <a:highlight>
                  <a:srgbClr val="1E1F22"/>
                </a:highlight>
                <a:latin typeface="Consolas" panose="020B0609020204030204" pitchFamily="49" charset="0"/>
                <a:cs typeface="Consolas" panose="020B0609020204030204" pitchFamily="49" charset="0"/>
              </a:rPr>
              <a:t>3</a:t>
            </a:r>
            <a:r>
              <a:rPr lang="en-US" sz="1200">
                <a:solidFill>
                  <a:srgbClr val="BCBEC4"/>
                </a:solidFill>
                <a:effectLst/>
                <a:highlight>
                  <a:srgbClr val="1E1F22"/>
                </a:highlight>
                <a:latin typeface="Consolas" panose="020B0609020204030204" pitchFamily="49" charset="0"/>
                <a:cs typeface="Consolas" panose="020B0609020204030204" pitchFamily="49" charset="0"/>
              </a:rPr>
              <a:t>, </a:t>
            </a:r>
            <a:r>
              <a:rPr lang="en-US" sz="1200">
                <a:solidFill>
                  <a:srgbClr val="AA4926"/>
                </a:solidFill>
                <a:effectLst/>
                <a:highlight>
                  <a:srgbClr val="1E1F22"/>
                </a:highlight>
                <a:latin typeface="Consolas" panose="020B0609020204030204" pitchFamily="49" charset="0"/>
                <a:cs typeface="Consolas" panose="020B0609020204030204" pitchFamily="49" charset="0"/>
              </a:rPr>
              <a:t>padding</a:t>
            </a:r>
            <a:r>
              <a:rPr lang="en-US" sz="1200">
                <a:solidFill>
                  <a:srgbClr val="BCBEC4"/>
                </a:solidFill>
                <a:effectLst/>
                <a:highlight>
                  <a:srgbClr val="1E1F22"/>
                </a:highlight>
                <a:latin typeface="Consolas" panose="020B0609020204030204" pitchFamily="49" charset="0"/>
                <a:cs typeface="Consolas" panose="020B0609020204030204" pitchFamily="49" charset="0"/>
              </a:rPr>
              <a:t>=</a:t>
            </a:r>
            <a:r>
              <a:rPr lang="en-US" sz="1200">
                <a:solidFill>
                  <a:srgbClr val="2AACB8"/>
                </a:solidFill>
                <a:effectLst/>
                <a:highlight>
                  <a:srgbClr val="1E1F22"/>
                </a:highlight>
                <a:latin typeface="Consolas" panose="020B0609020204030204" pitchFamily="49" charset="0"/>
                <a:cs typeface="Consolas" panose="020B0609020204030204" pitchFamily="49" charset="0"/>
              </a:rPr>
              <a:t>1</a:t>
            </a:r>
            <a:r>
              <a:rPr lang="en-US" sz="1200">
                <a:solidFill>
                  <a:srgbClr val="BCBEC4"/>
                </a:solidFill>
                <a:effectLst/>
                <a:highlight>
                  <a:srgbClr val="1E1F22"/>
                </a:highlight>
                <a:latin typeface="Consolas" panose="020B0609020204030204" pitchFamily="49" charset="0"/>
                <a:cs typeface="Consolas" panose="020B0609020204030204" pitchFamily="49" charset="0"/>
              </a:rPr>
              <a:t>),</a:t>
            </a:r>
            <a:br>
              <a:rPr lang="en-US" sz="1200">
                <a:solidFill>
                  <a:srgbClr val="7A7E85"/>
                </a:solidFill>
                <a:effectLst/>
                <a:highlight>
                  <a:srgbClr val="1E1F22"/>
                </a:highlight>
                <a:latin typeface="Consolas" panose="020B0609020204030204" pitchFamily="49" charset="0"/>
                <a:cs typeface="Consolas" panose="020B0609020204030204" pitchFamily="49" charset="0"/>
              </a:rPr>
            </a:br>
            <a:r>
              <a:rPr lang="en-US" sz="1200">
                <a:solidFill>
                  <a:srgbClr val="BCBEC4"/>
                </a:solidFill>
                <a:effectLst/>
                <a:highlight>
                  <a:srgbClr val="1E1F22"/>
                </a:highlight>
                <a:latin typeface="Consolas" panose="020B0609020204030204" pitchFamily="49" charset="0"/>
                <a:cs typeface="Consolas" panose="020B0609020204030204" pitchFamily="49" charset="0"/>
              </a:rPr>
              <a:t>nn.ReLU(),</a:t>
            </a:r>
            <a:br>
              <a:rPr lang="en-US" sz="1200">
                <a:solidFill>
                  <a:srgbClr val="BCBEC4"/>
                </a:solidFill>
                <a:effectLst/>
                <a:highlight>
                  <a:srgbClr val="1E1F22"/>
                </a:highlight>
                <a:latin typeface="Consolas" panose="020B0609020204030204" pitchFamily="49" charset="0"/>
                <a:cs typeface="Consolas" panose="020B0609020204030204" pitchFamily="49" charset="0"/>
              </a:rPr>
            </a:br>
            <a:r>
              <a:rPr lang="en-US" sz="1200">
                <a:solidFill>
                  <a:srgbClr val="BCBEC4"/>
                </a:solidFill>
                <a:effectLst/>
                <a:highlight>
                  <a:srgbClr val="1E1F22"/>
                </a:highlight>
                <a:latin typeface="Consolas" panose="020B0609020204030204" pitchFamily="49" charset="0"/>
                <a:cs typeface="Consolas" panose="020B0609020204030204" pitchFamily="49" charset="0"/>
              </a:rPr>
              <a:t>nn.MaxPool2d(</a:t>
            </a:r>
            <a:r>
              <a:rPr lang="en-US" sz="1200">
                <a:solidFill>
                  <a:srgbClr val="2AACB8"/>
                </a:solidFill>
                <a:effectLst/>
                <a:highlight>
                  <a:srgbClr val="1E1F22"/>
                </a:highlight>
                <a:latin typeface="Consolas" panose="020B0609020204030204" pitchFamily="49" charset="0"/>
                <a:cs typeface="Consolas" panose="020B0609020204030204" pitchFamily="49" charset="0"/>
              </a:rPr>
              <a:t>2</a:t>
            </a:r>
            <a:r>
              <a:rPr lang="en-US" sz="1200">
                <a:solidFill>
                  <a:srgbClr val="BCBEC4"/>
                </a:solidFill>
                <a:effectLst/>
                <a:highlight>
                  <a:srgbClr val="1E1F22"/>
                </a:highlight>
                <a:latin typeface="Consolas" panose="020B0609020204030204" pitchFamily="49" charset="0"/>
                <a:cs typeface="Consolas" panose="020B0609020204030204" pitchFamily="49" charset="0"/>
              </a:rPr>
              <a:t>, </a:t>
            </a:r>
            <a:r>
              <a:rPr lang="en-US" sz="1200">
                <a:solidFill>
                  <a:srgbClr val="2AACB8"/>
                </a:solidFill>
                <a:effectLst/>
                <a:highlight>
                  <a:srgbClr val="1E1F22"/>
                </a:highlight>
                <a:latin typeface="Consolas" panose="020B0609020204030204" pitchFamily="49" charset="0"/>
                <a:cs typeface="Consolas" panose="020B0609020204030204" pitchFamily="49" charset="0"/>
              </a:rPr>
              <a:t>2</a:t>
            </a:r>
            <a:r>
              <a:rPr lang="en-US" sz="1200">
                <a:solidFill>
                  <a:srgbClr val="BCBEC4"/>
                </a:solidFill>
                <a:effectLst/>
                <a:highlight>
                  <a:srgbClr val="1E1F22"/>
                </a:highlight>
                <a:latin typeface="Consolas" panose="020B0609020204030204" pitchFamily="49" charset="0"/>
                <a:cs typeface="Consolas" panose="020B0609020204030204" pitchFamily="49" charset="0"/>
              </a:rPr>
              <a:t>),</a:t>
            </a:r>
            <a:br>
              <a:rPr lang="en-US" sz="1200">
                <a:solidFill>
                  <a:srgbClr val="BCBEC4"/>
                </a:solidFill>
                <a:effectLst/>
                <a:highlight>
                  <a:srgbClr val="1E1F22"/>
                </a:highlight>
                <a:latin typeface="Consolas" panose="020B0609020204030204" pitchFamily="49" charset="0"/>
                <a:cs typeface="Consolas" panose="020B0609020204030204" pitchFamily="49" charset="0"/>
              </a:rPr>
            </a:br>
            <a:r>
              <a:rPr lang="en-US" sz="1200">
                <a:solidFill>
                  <a:srgbClr val="BCBEC4"/>
                </a:solidFill>
                <a:effectLst/>
                <a:highlight>
                  <a:srgbClr val="1E1F22"/>
                </a:highlight>
                <a:latin typeface="Consolas" panose="020B0609020204030204" pitchFamily="49" charset="0"/>
                <a:cs typeface="Consolas" panose="020B0609020204030204" pitchFamily="49" charset="0"/>
              </a:rPr>
              <a:t>nn.Conv2d(</a:t>
            </a:r>
            <a:r>
              <a:rPr lang="en-US" sz="1200">
                <a:solidFill>
                  <a:srgbClr val="2AACB8"/>
                </a:solidFill>
                <a:effectLst/>
                <a:highlight>
                  <a:srgbClr val="1E1F22"/>
                </a:highlight>
                <a:latin typeface="Consolas" panose="020B0609020204030204" pitchFamily="49" charset="0"/>
                <a:cs typeface="Consolas" panose="020B0609020204030204" pitchFamily="49" charset="0"/>
              </a:rPr>
              <a:t>16</a:t>
            </a:r>
            <a:r>
              <a:rPr lang="en-US" sz="1200">
                <a:solidFill>
                  <a:srgbClr val="BCBEC4"/>
                </a:solidFill>
                <a:effectLst/>
                <a:highlight>
                  <a:srgbClr val="1E1F22"/>
                </a:highlight>
                <a:latin typeface="Consolas" panose="020B0609020204030204" pitchFamily="49" charset="0"/>
                <a:cs typeface="Consolas" panose="020B0609020204030204" pitchFamily="49" charset="0"/>
              </a:rPr>
              <a:t>, </a:t>
            </a:r>
            <a:r>
              <a:rPr lang="en-US" sz="1200">
                <a:solidFill>
                  <a:srgbClr val="2AACB8"/>
                </a:solidFill>
                <a:effectLst/>
                <a:highlight>
                  <a:srgbClr val="1E1F22"/>
                </a:highlight>
                <a:latin typeface="Consolas" panose="020B0609020204030204" pitchFamily="49" charset="0"/>
                <a:cs typeface="Consolas" panose="020B0609020204030204" pitchFamily="49" charset="0"/>
              </a:rPr>
              <a:t>4</a:t>
            </a:r>
            <a:r>
              <a:rPr lang="en-US" sz="1200">
                <a:solidFill>
                  <a:srgbClr val="BCBEC4"/>
                </a:solidFill>
                <a:effectLst/>
                <a:highlight>
                  <a:srgbClr val="1E1F22"/>
                </a:highlight>
                <a:latin typeface="Consolas" panose="020B0609020204030204" pitchFamily="49" charset="0"/>
                <a:cs typeface="Consolas" panose="020B0609020204030204" pitchFamily="49" charset="0"/>
              </a:rPr>
              <a:t>, </a:t>
            </a:r>
            <a:r>
              <a:rPr lang="en-US" sz="1200">
                <a:solidFill>
                  <a:srgbClr val="2AACB8"/>
                </a:solidFill>
                <a:effectLst/>
                <a:highlight>
                  <a:srgbClr val="1E1F22"/>
                </a:highlight>
                <a:latin typeface="Consolas" panose="020B0609020204030204" pitchFamily="49" charset="0"/>
                <a:cs typeface="Consolas" panose="020B0609020204030204" pitchFamily="49" charset="0"/>
              </a:rPr>
              <a:t>3</a:t>
            </a:r>
            <a:r>
              <a:rPr lang="en-US" sz="1200">
                <a:solidFill>
                  <a:srgbClr val="BCBEC4"/>
                </a:solidFill>
                <a:effectLst/>
                <a:highlight>
                  <a:srgbClr val="1E1F22"/>
                </a:highlight>
                <a:latin typeface="Consolas" panose="020B0609020204030204" pitchFamily="49" charset="0"/>
                <a:cs typeface="Consolas" panose="020B0609020204030204" pitchFamily="49" charset="0"/>
              </a:rPr>
              <a:t>, </a:t>
            </a:r>
            <a:r>
              <a:rPr lang="en-US" sz="1200">
                <a:solidFill>
                  <a:srgbClr val="AA4926"/>
                </a:solidFill>
                <a:effectLst/>
                <a:highlight>
                  <a:srgbClr val="1E1F22"/>
                </a:highlight>
                <a:latin typeface="Consolas" panose="020B0609020204030204" pitchFamily="49" charset="0"/>
                <a:cs typeface="Consolas" panose="020B0609020204030204" pitchFamily="49" charset="0"/>
              </a:rPr>
              <a:t>padding</a:t>
            </a:r>
            <a:r>
              <a:rPr lang="en-US" sz="1200">
                <a:solidFill>
                  <a:srgbClr val="BCBEC4"/>
                </a:solidFill>
                <a:effectLst/>
                <a:highlight>
                  <a:srgbClr val="1E1F22"/>
                </a:highlight>
                <a:latin typeface="Consolas" panose="020B0609020204030204" pitchFamily="49" charset="0"/>
                <a:cs typeface="Consolas" panose="020B0609020204030204" pitchFamily="49" charset="0"/>
              </a:rPr>
              <a:t>=</a:t>
            </a:r>
            <a:r>
              <a:rPr lang="en-US" sz="1200">
                <a:solidFill>
                  <a:srgbClr val="2AACB8"/>
                </a:solidFill>
                <a:effectLst/>
                <a:highlight>
                  <a:srgbClr val="1E1F22"/>
                </a:highlight>
                <a:latin typeface="Consolas" panose="020B0609020204030204" pitchFamily="49" charset="0"/>
                <a:cs typeface="Consolas" panose="020B0609020204030204" pitchFamily="49" charset="0"/>
              </a:rPr>
              <a:t>1</a:t>
            </a:r>
            <a:r>
              <a:rPr lang="en-US" sz="1200">
                <a:solidFill>
                  <a:srgbClr val="BCBEC4"/>
                </a:solidFill>
                <a:effectLst/>
                <a:highlight>
                  <a:srgbClr val="1E1F22"/>
                </a:highlight>
                <a:latin typeface="Consolas" panose="020B0609020204030204" pitchFamily="49" charset="0"/>
                <a:cs typeface="Consolas" panose="020B0609020204030204" pitchFamily="49" charset="0"/>
              </a:rPr>
              <a:t>),</a:t>
            </a:r>
            <a:br>
              <a:rPr lang="en-US" sz="1200">
                <a:solidFill>
                  <a:srgbClr val="BCBEC4"/>
                </a:solidFill>
                <a:effectLst/>
                <a:highlight>
                  <a:srgbClr val="1E1F22"/>
                </a:highlight>
                <a:latin typeface="Consolas" panose="020B0609020204030204" pitchFamily="49" charset="0"/>
                <a:cs typeface="Consolas" panose="020B0609020204030204" pitchFamily="49" charset="0"/>
              </a:rPr>
            </a:br>
            <a:r>
              <a:rPr lang="en-US" sz="1200">
                <a:solidFill>
                  <a:srgbClr val="BCBEC4"/>
                </a:solidFill>
                <a:effectLst/>
                <a:highlight>
                  <a:srgbClr val="1E1F22"/>
                </a:highlight>
                <a:latin typeface="Consolas" panose="020B0609020204030204" pitchFamily="49" charset="0"/>
                <a:cs typeface="Consolas" panose="020B0609020204030204" pitchFamily="49" charset="0"/>
              </a:rPr>
              <a:t>nn.ReLU(),</a:t>
            </a:r>
            <a:br>
              <a:rPr lang="en-US" sz="1200">
                <a:solidFill>
                  <a:srgbClr val="BCBEC4"/>
                </a:solidFill>
                <a:effectLst/>
                <a:highlight>
                  <a:srgbClr val="1E1F22"/>
                </a:highlight>
                <a:latin typeface="Consolas" panose="020B0609020204030204" pitchFamily="49" charset="0"/>
                <a:cs typeface="Consolas" panose="020B0609020204030204" pitchFamily="49" charset="0"/>
              </a:rPr>
            </a:br>
            <a:r>
              <a:rPr lang="en-US" sz="1200">
                <a:solidFill>
                  <a:srgbClr val="BCBEC4"/>
                </a:solidFill>
                <a:effectLst/>
                <a:highlight>
                  <a:srgbClr val="1E1F22"/>
                </a:highlight>
                <a:latin typeface="Consolas" panose="020B0609020204030204" pitchFamily="49" charset="0"/>
                <a:cs typeface="Consolas" panose="020B0609020204030204" pitchFamily="49" charset="0"/>
              </a:rPr>
              <a:t>nn.MaxPool2d(</a:t>
            </a:r>
            <a:r>
              <a:rPr lang="en-US" sz="1200">
                <a:solidFill>
                  <a:srgbClr val="2AACB8"/>
                </a:solidFill>
                <a:effectLst/>
                <a:highlight>
                  <a:srgbClr val="1E1F22"/>
                </a:highlight>
                <a:latin typeface="Consolas" panose="020B0609020204030204" pitchFamily="49" charset="0"/>
                <a:cs typeface="Consolas" panose="020B0609020204030204" pitchFamily="49" charset="0"/>
              </a:rPr>
              <a:t>2</a:t>
            </a:r>
            <a:r>
              <a:rPr lang="en-US" sz="1200">
                <a:solidFill>
                  <a:srgbClr val="BCBEC4"/>
                </a:solidFill>
                <a:effectLst/>
                <a:highlight>
                  <a:srgbClr val="1E1F22"/>
                </a:highlight>
                <a:latin typeface="Consolas" panose="020B0609020204030204" pitchFamily="49" charset="0"/>
                <a:cs typeface="Consolas" panose="020B0609020204030204" pitchFamily="49" charset="0"/>
              </a:rPr>
              <a:t>, </a:t>
            </a:r>
            <a:r>
              <a:rPr lang="en-US" sz="1200">
                <a:solidFill>
                  <a:srgbClr val="2AACB8"/>
                </a:solidFill>
                <a:effectLst/>
                <a:highlight>
                  <a:srgbClr val="1E1F22"/>
                </a:highlight>
                <a:latin typeface="Consolas" panose="020B0609020204030204" pitchFamily="49" charset="0"/>
                <a:cs typeface="Consolas" panose="020B0609020204030204" pitchFamily="49" charset="0"/>
              </a:rPr>
              <a:t>2</a:t>
            </a:r>
            <a:r>
              <a:rPr lang="en-US" sz="1200">
                <a:solidFill>
                  <a:srgbClr val="BCBEC4"/>
                </a:solidFill>
                <a:effectLst/>
                <a:highlight>
                  <a:srgbClr val="1E1F22"/>
                </a:highlight>
                <a:latin typeface="Consolas" panose="020B0609020204030204" pitchFamily="49" charset="0"/>
                <a:cs typeface="Consolas" panose="020B0609020204030204" pitchFamily="49" charset="0"/>
              </a:rPr>
              <a:t>)</a:t>
            </a:r>
          </a:p>
        </p:txBody>
      </p:sp>
      <p:sp>
        <p:nvSpPr>
          <p:cNvPr id="12" name="TextBox 11">
            <a:extLst>
              <a:ext uri="{FF2B5EF4-FFF2-40B4-BE49-F238E27FC236}">
                <a16:creationId xmlns:a16="http://schemas.microsoft.com/office/drawing/2014/main" id="{A9891990-7B5A-0F34-543F-3F020A2FD424}"/>
              </a:ext>
            </a:extLst>
          </p:cNvPr>
          <p:cNvSpPr txBox="1"/>
          <p:nvPr/>
        </p:nvSpPr>
        <p:spPr>
          <a:xfrm>
            <a:off x="6064792" y="2857532"/>
            <a:ext cx="2327635" cy="1200329"/>
          </a:xfrm>
          <a:prstGeom prst="rect">
            <a:avLst/>
          </a:prstGeom>
          <a:noFill/>
        </p:spPr>
        <p:txBody>
          <a:bodyPr wrap="square">
            <a:spAutoFit/>
          </a:bodyPr>
          <a:lstStyle/>
          <a:p>
            <a:r>
              <a:rPr lang="en-US" sz="1200">
                <a:solidFill>
                  <a:srgbClr val="BCBEC4"/>
                </a:solidFill>
                <a:effectLst/>
                <a:highlight>
                  <a:srgbClr val="1E1F22"/>
                </a:highlight>
                <a:latin typeface="Consolas" panose="020B0609020204030204" pitchFamily="49" charset="0"/>
                <a:cs typeface="Consolas" panose="020B0609020204030204" pitchFamily="49" charset="0"/>
              </a:rPr>
              <a:t>nn.ConvTranspose2d(</a:t>
            </a:r>
            <a:r>
              <a:rPr lang="en-US" sz="1200">
                <a:solidFill>
                  <a:srgbClr val="2AACB8"/>
                </a:solidFill>
                <a:effectLst/>
                <a:highlight>
                  <a:srgbClr val="1E1F22"/>
                </a:highlight>
                <a:latin typeface="Consolas" panose="020B0609020204030204" pitchFamily="49" charset="0"/>
                <a:cs typeface="Consolas" panose="020B0609020204030204" pitchFamily="49" charset="0"/>
              </a:rPr>
              <a:t>4</a:t>
            </a:r>
            <a:r>
              <a:rPr lang="en-US" sz="1200">
                <a:solidFill>
                  <a:srgbClr val="BCBEC4"/>
                </a:solidFill>
                <a:effectLst/>
                <a:highlight>
                  <a:srgbClr val="1E1F22"/>
                </a:highlight>
                <a:latin typeface="Consolas" panose="020B0609020204030204" pitchFamily="49" charset="0"/>
                <a:cs typeface="Consolas" panose="020B0609020204030204" pitchFamily="49" charset="0"/>
              </a:rPr>
              <a:t>, </a:t>
            </a:r>
            <a:r>
              <a:rPr lang="en-US" sz="1200">
                <a:solidFill>
                  <a:srgbClr val="2AACB8"/>
                </a:solidFill>
                <a:effectLst/>
                <a:highlight>
                  <a:srgbClr val="1E1F22"/>
                </a:highlight>
                <a:latin typeface="Consolas" panose="020B0609020204030204" pitchFamily="49" charset="0"/>
                <a:cs typeface="Consolas" panose="020B0609020204030204" pitchFamily="49" charset="0"/>
              </a:rPr>
              <a:t>16</a:t>
            </a:r>
            <a:r>
              <a:rPr lang="en-US" sz="1200">
                <a:solidFill>
                  <a:srgbClr val="BCBEC4"/>
                </a:solidFill>
                <a:effectLst/>
                <a:highlight>
                  <a:srgbClr val="1E1F22"/>
                </a:highlight>
                <a:latin typeface="Consolas" panose="020B0609020204030204" pitchFamily="49" charset="0"/>
                <a:cs typeface="Consolas" panose="020B0609020204030204" pitchFamily="49" charset="0"/>
              </a:rPr>
              <a:t>, </a:t>
            </a:r>
            <a:r>
              <a:rPr lang="en-US" sz="1200">
                <a:solidFill>
                  <a:srgbClr val="2AACB8"/>
                </a:solidFill>
                <a:effectLst/>
                <a:highlight>
                  <a:srgbClr val="1E1F22"/>
                </a:highlight>
                <a:latin typeface="Consolas" panose="020B0609020204030204" pitchFamily="49" charset="0"/>
                <a:cs typeface="Consolas" panose="020B0609020204030204" pitchFamily="49" charset="0"/>
              </a:rPr>
              <a:t>4</a:t>
            </a:r>
            <a:r>
              <a:rPr lang="en-US" sz="1200">
                <a:solidFill>
                  <a:srgbClr val="BCBEC4"/>
                </a:solidFill>
                <a:effectLst/>
                <a:highlight>
                  <a:srgbClr val="1E1F22"/>
                </a:highlight>
                <a:latin typeface="Consolas" panose="020B0609020204030204" pitchFamily="49" charset="0"/>
                <a:cs typeface="Consolas" panose="020B0609020204030204" pitchFamily="49" charset="0"/>
              </a:rPr>
              <a:t>, </a:t>
            </a:r>
            <a:r>
              <a:rPr lang="en-US" sz="1200">
                <a:solidFill>
                  <a:srgbClr val="AA4926"/>
                </a:solidFill>
                <a:effectLst/>
                <a:highlight>
                  <a:srgbClr val="1E1F22"/>
                </a:highlight>
                <a:latin typeface="Consolas" panose="020B0609020204030204" pitchFamily="49" charset="0"/>
                <a:cs typeface="Consolas" panose="020B0609020204030204" pitchFamily="49" charset="0"/>
              </a:rPr>
              <a:t>stride</a:t>
            </a:r>
            <a:r>
              <a:rPr lang="en-US" sz="1200">
                <a:solidFill>
                  <a:srgbClr val="BCBEC4"/>
                </a:solidFill>
                <a:effectLst/>
                <a:highlight>
                  <a:srgbClr val="1E1F22"/>
                </a:highlight>
                <a:latin typeface="Consolas" panose="020B0609020204030204" pitchFamily="49" charset="0"/>
                <a:cs typeface="Consolas" panose="020B0609020204030204" pitchFamily="49" charset="0"/>
              </a:rPr>
              <a:t>=</a:t>
            </a:r>
            <a:r>
              <a:rPr lang="en-US" sz="1200">
                <a:solidFill>
                  <a:srgbClr val="2AACB8"/>
                </a:solidFill>
                <a:effectLst/>
                <a:highlight>
                  <a:srgbClr val="1E1F22"/>
                </a:highlight>
                <a:latin typeface="Consolas" panose="020B0609020204030204" pitchFamily="49" charset="0"/>
                <a:cs typeface="Consolas" panose="020B0609020204030204" pitchFamily="49" charset="0"/>
              </a:rPr>
              <a:t>2</a:t>
            </a:r>
            <a:r>
              <a:rPr lang="en-US" sz="1200">
                <a:solidFill>
                  <a:srgbClr val="BCBEC4"/>
                </a:solidFill>
                <a:effectLst/>
                <a:highlight>
                  <a:srgbClr val="1E1F22"/>
                </a:highlight>
                <a:latin typeface="Consolas" panose="020B0609020204030204" pitchFamily="49" charset="0"/>
                <a:cs typeface="Consolas" panose="020B0609020204030204" pitchFamily="49" charset="0"/>
              </a:rPr>
              <a:t>, </a:t>
            </a:r>
            <a:r>
              <a:rPr lang="en-US" sz="1200">
                <a:solidFill>
                  <a:srgbClr val="AA4926"/>
                </a:solidFill>
                <a:effectLst/>
                <a:highlight>
                  <a:srgbClr val="1E1F22"/>
                </a:highlight>
                <a:latin typeface="Consolas" panose="020B0609020204030204" pitchFamily="49" charset="0"/>
                <a:cs typeface="Consolas" panose="020B0609020204030204" pitchFamily="49" charset="0"/>
              </a:rPr>
              <a:t>padding</a:t>
            </a:r>
            <a:r>
              <a:rPr lang="en-US" sz="1200">
                <a:solidFill>
                  <a:srgbClr val="BCBEC4"/>
                </a:solidFill>
                <a:effectLst/>
                <a:highlight>
                  <a:srgbClr val="1E1F22"/>
                </a:highlight>
                <a:latin typeface="Consolas" panose="020B0609020204030204" pitchFamily="49" charset="0"/>
                <a:cs typeface="Consolas" panose="020B0609020204030204" pitchFamily="49" charset="0"/>
              </a:rPr>
              <a:t>=</a:t>
            </a:r>
            <a:r>
              <a:rPr lang="en-US" sz="1200">
                <a:solidFill>
                  <a:srgbClr val="2AACB8"/>
                </a:solidFill>
                <a:effectLst/>
                <a:highlight>
                  <a:srgbClr val="1E1F22"/>
                </a:highlight>
                <a:latin typeface="Consolas" panose="020B0609020204030204" pitchFamily="49" charset="0"/>
                <a:cs typeface="Consolas" panose="020B0609020204030204" pitchFamily="49" charset="0"/>
              </a:rPr>
              <a:t>1</a:t>
            </a:r>
            <a:r>
              <a:rPr lang="en-US" sz="1200">
                <a:solidFill>
                  <a:srgbClr val="BCBEC4"/>
                </a:solidFill>
                <a:effectLst/>
                <a:highlight>
                  <a:srgbClr val="1E1F22"/>
                </a:highlight>
                <a:latin typeface="Consolas" panose="020B0609020204030204" pitchFamily="49" charset="0"/>
                <a:cs typeface="Consolas" panose="020B0609020204030204" pitchFamily="49" charset="0"/>
              </a:rPr>
              <a:t>),</a:t>
            </a:r>
            <a:br>
              <a:rPr lang="en-US" sz="1200">
                <a:solidFill>
                  <a:srgbClr val="BCBEC4"/>
                </a:solidFill>
                <a:effectLst/>
                <a:highlight>
                  <a:srgbClr val="1E1F22"/>
                </a:highlight>
                <a:latin typeface="Consolas" panose="020B0609020204030204" pitchFamily="49" charset="0"/>
                <a:cs typeface="Consolas" panose="020B0609020204030204" pitchFamily="49" charset="0"/>
              </a:rPr>
            </a:br>
            <a:r>
              <a:rPr lang="en-US" sz="1200">
                <a:solidFill>
                  <a:srgbClr val="BCBEC4"/>
                </a:solidFill>
                <a:effectLst/>
                <a:highlight>
                  <a:srgbClr val="1E1F22"/>
                </a:highlight>
                <a:latin typeface="Consolas" panose="020B0609020204030204" pitchFamily="49" charset="0"/>
                <a:cs typeface="Consolas" panose="020B0609020204030204" pitchFamily="49" charset="0"/>
              </a:rPr>
              <a:t>nn.ReLU(),</a:t>
            </a:r>
            <a:br>
              <a:rPr lang="en-US" sz="1200">
                <a:solidFill>
                  <a:srgbClr val="BCBEC4"/>
                </a:solidFill>
                <a:effectLst/>
                <a:highlight>
                  <a:srgbClr val="1E1F22"/>
                </a:highlight>
                <a:latin typeface="Consolas" panose="020B0609020204030204" pitchFamily="49" charset="0"/>
                <a:cs typeface="Consolas" panose="020B0609020204030204" pitchFamily="49" charset="0"/>
              </a:rPr>
            </a:br>
            <a:r>
              <a:rPr lang="en-US" sz="1200">
                <a:solidFill>
                  <a:srgbClr val="BCBEC4"/>
                </a:solidFill>
                <a:effectLst/>
                <a:highlight>
                  <a:srgbClr val="1E1F22"/>
                </a:highlight>
                <a:latin typeface="Consolas" panose="020B0609020204030204" pitchFamily="49" charset="0"/>
                <a:cs typeface="Consolas" panose="020B0609020204030204" pitchFamily="49" charset="0"/>
              </a:rPr>
              <a:t>nn.ConvTranspose2d(</a:t>
            </a:r>
            <a:r>
              <a:rPr lang="en-US" sz="1200">
                <a:solidFill>
                  <a:srgbClr val="2AACB8"/>
                </a:solidFill>
                <a:effectLst/>
                <a:highlight>
                  <a:srgbClr val="1E1F22"/>
                </a:highlight>
                <a:latin typeface="Consolas" panose="020B0609020204030204" pitchFamily="49" charset="0"/>
                <a:cs typeface="Consolas" panose="020B0609020204030204" pitchFamily="49" charset="0"/>
              </a:rPr>
              <a:t>16</a:t>
            </a:r>
            <a:r>
              <a:rPr lang="en-US" sz="1200">
                <a:solidFill>
                  <a:srgbClr val="BCBEC4"/>
                </a:solidFill>
                <a:effectLst/>
                <a:highlight>
                  <a:srgbClr val="1E1F22"/>
                </a:highlight>
                <a:latin typeface="Consolas" panose="020B0609020204030204" pitchFamily="49" charset="0"/>
                <a:cs typeface="Consolas" panose="020B0609020204030204" pitchFamily="49" charset="0"/>
              </a:rPr>
              <a:t>, </a:t>
            </a:r>
            <a:r>
              <a:rPr lang="en-US" sz="1200">
                <a:solidFill>
                  <a:srgbClr val="2AACB8"/>
                </a:solidFill>
                <a:effectLst/>
                <a:highlight>
                  <a:srgbClr val="1E1F22"/>
                </a:highlight>
                <a:latin typeface="Consolas" panose="020B0609020204030204" pitchFamily="49" charset="0"/>
                <a:cs typeface="Consolas" panose="020B0609020204030204" pitchFamily="49" charset="0"/>
              </a:rPr>
              <a:t>3</a:t>
            </a:r>
            <a:r>
              <a:rPr lang="en-US" sz="1200">
                <a:solidFill>
                  <a:srgbClr val="BCBEC4"/>
                </a:solidFill>
                <a:effectLst/>
                <a:highlight>
                  <a:srgbClr val="1E1F22"/>
                </a:highlight>
                <a:latin typeface="Consolas" panose="020B0609020204030204" pitchFamily="49" charset="0"/>
                <a:cs typeface="Consolas" panose="020B0609020204030204" pitchFamily="49" charset="0"/>
              </a:rPr>
              <a:t>, </a:t>
            </a:r>
            <a:r>
              <a:rPr lang="en-US" sz="1200">
                <a:solidFill>
                  <a:srgbClr val="2AACB8"/>
                </a:solidFill>
                <a:effectLst/>
                <a:highlight>
                  <a:srgbClr val="1E1F22"/>
                </a:highlight>
                <a:latin typeface="Consolas" panose="020B0609020204030204" pitchFamily="49" charset="0"/>
                <a:cs typeface="Consolas" panose="020B0609020204030204" pitchFamily="49" charset="0"/>
              </a:rPr>
              <a:t>4</a:t>
            </a:r>
            <a:r>
              <a:rPr lang="en-US" sz="1200">
                <a:solidFill>
                  <a:srgbClr val="BCBEC4"/>
                </a:solidFill>
                <a:effectLst/>
                <a:highlight>
                  <a:srgbClr val="1E1F22"/>
                </a:highlight>
                <a:latin typeface="Consolas" panose="020B0609020204030204" pitchFamily="49" charset="0"/>
                <a:cs typeface="Consolas" panose="020B0609020204030204" pitchFamily="49" charset="0"/>
              </a:rPr>
              <a:t>, </a:t>
            </a:r>
            <a:r>
              <a:rPr lang="en-US" sz="1200">
                <a:solidFill>
                  <a:srgbClr val="AA4926"/>
                </a:solidFill>
                <a:effectLst/>
                <a:highlight>
                  <a:srgbClr val="1E1F22"/>
                </a:highlight>
                <a:latin typeface="Consolas" panose="020B0609020204030204" pitchFamily="49" charset="0"/>
                <a:cs typeface="Consolas" panose="020B0609020204030204" pitchFamily="49" charset="0"/>
              </a:rPr>
              <a:t>stride</a:t>
            </a:r>
            <a:r>
              <a:rPr lang="en-US" sz="1200">
                <a:solidFill>
                  <a:srgbClr val="BCBEC4"/>
                </a:solidFill>
                <a:effectLst/>
                <a:highlight>
                  <a:srgbClr val="1E1F22"/>
                </a:highlight>
                <a:latin typeface="Consolas" panose="020B0609020204030204" pitchFamily="49" charset="0"/>
                <a:cs typeface="Consolas" panose="020B0609020204030204" pitchFamily="49" charset="0"/>
              </a:rPr>
              <a:t>=</a:t>
            </a:r>
            <a:r>
              <a:rPr lang="en-US" sz="1200">
                <a:solidFill>
                  <a:srgbClr val="2AACB8"/>
                </a:solidFill>
                <a:effectLst/>
                <a:highlight>
                  <a:srgbClr val="1E1F22"/>
                </a:highlight>
                <a:latin typeface="Consolas" panose="020B0609020204030204" pitchFamily="49" charset="0"/>
                <a:cs typeface="Consolas" panose="020B0609020204030204" pitchFamily="49" charset="0"/>
              </a:rPr>
              <a:t>2</a:t>
            </a:r>
            <a:r>
              <a:rPr lang="en-US" sz="1200">
                <a:solidFill>
                  <a:srgbClr val="BCBEC4"/>
                </a:solidFill>
                <a:effectLst/>
                <a:highlight>
                  <a:srgbClr val="1E1F22"/>
                </a:highlight>
                <a:latin typeface="Consolas" panose="020B0609020204030204" pitchFamily="49" charset="0"/>
                <a:cs typeface="Consolas" panose="020B0609020204030204" pitchFamily="49" charset="0"/>
              </a:rPr>
              <a:t>, </a:t>
            </a:r>
            <a:r>
              <a:rPr lang="en-US" sz="1200">
                <a:solidFill>
                  <a:srgbClr val="AA4926"/>
                </a:solidFill>
                <a:effectLst/>
                <a:highlight>
                  <a:srgbClr val="1E1F22"/>
                </a:highlight>
                <a:latin typeface="Consolas" panose="020B0609020204030204" pitchFamily="49" charset="0"/>
                <a:cs typeface="Consolas" panose="020B0609020204030204" pitchFamily="49" charset="0"/>
              </a:rPr>
              <a:t>padding</a:t>
            </a:r>
            <a:r>
              <a:rPr lang="en-US" sz="1200">
                <a:solidFill>
                  <a:srgbClr val="BCBEC4"/>
                </a:solidFill>
                <a:effectLst/>
                <a:highlight>
                  <a:srgbClr val="1E1F22"/>
                </a:highlight>
                <a:latin typeface="Consolas" panose="020B0609020204030204" pitchFamily="49" charset="0"/>
                <a:cs typeface="Consolas" panose="020B0609020204030204" pitchFamily="49" charset="0"/>
              </a:rPr>
              <a:t>=</a:t>
            </a:r>
            <a:r>
              <a:rPr lang="en-US" sz="1200">
                <a:solidFill>
                  <a:srgbClr val="2AACB8"/>
                </a:solidFill>
                <a:effectLst/>
                <a:highlight>
                  <a:srgbClr val="1E1F22"/>
                </a:highlight>
                <a:latin typeface="Consolas" panose="020B0609020204030204" pitchFamily="49" charset="0"/>
                <a:cs typeface="Consolas" panose="020B0609020204030204" pitchFamily="49" charset="0"/>
              </a:rPr>
              <a:t>1</a:t>
            </a:r>
            <a:r>
              <a:rPr lang="en-US" sz="1200">
                <a:solidFill>
                  <a:srgbClr val="BCBEC4"/>
                </a:solidFill>
                <a:effectLst/>
                <a:highlight>
                  <a:srgbClr val="1E1F22"/>
                </a:highlight>
                <a:latin typeface="Consolas" panose="020B0609020204030204" pitchFamily="49" charset="0"/>
                <a:cs typeface="Consolas" panose="020B0609020204030204" pitchFamily="49" charset="0"/>
              </a:rPr>
              <a:t>),</a:t>
            </a:r>
            <a:br>
              <a:rPr lang="en-US" sz="1200">
                <a:solidFill>
                  <a:srgbClr val="BCBEC4"/>
                </a:solidFill>
                <a:effectLst/>
                <a:highlight>
                  <a:srgbClr val="1E1F22"/>
                </a:highlight>
                <a:latin typeface="Consolas" panose="020B0609020204030204" pitchFamily="49" charset="0"/>
                <a:cs typeface="Consolas" panose="020B0609020204030204" pitchFamily="49" charset="0"/>
              </a:rPr>
            </a:br>
            <a:r>
              <a:rPr lang="en-US" sz="1200">
                <a:solidFill>
                  <a:srgbClr val="BCBEC4"/>
                </a:solidFill>
                <a:effectLst/>
                <a:highlight>
                  <a:srgbClr val="1E1F22"/>
                </a:highlight>
                <a:latin typeface="Consolas" panose="020B0609020204030204" pitchFamily="49" charset="0"/>
                <a:cs typeface="Consolas" panose="020B0609020204030204" pitchFamily="49" charset="0"/>
              </a:rPr>
              <a:t>nn.Sigmoid()</a:t>
            </a:r>
          </a:p>
        </p:txBody>
      </p:sp>
      <p:sp>
        <p:nvSpPr>
          <p:cNvPr id="14" name="TextBox 13">
            <a:extLst>
              <a:ext uri="{FF2B5EF4-FFF2-40B4-BE49-F238E27FC236}">
                <a16:creationId xmlns:a16="http://schemas.microsoft.com/office/drawing/2014/main" id="{F8673695-26B0-781E-E156-4926E4EF2218}"/>
              </a:ext>
            </a:extLst>
          </p:cNvPr>
          <p:cNvSpPr txBox="1"/>
          <p:nvPr/>
        </p:nvSpPr>
        <p:spPr>
          <a:xfrm>
            <a:off x="8650612" y="2830625"/>
            <a:ext cx="3556424" cy="1569660"/>
          </a:xfrm>
          <a:prstGeom prst="rect">
            <a:avLst/>
          </a:prstGeom>
          <a:noFill/>
        </p:spPr>
        <p:txBody>
          <a:bodyPr wrap="square">
            <a:spAutoFit/>
          </a:bodyPr>
          <a:lstStyle/>
          <a:p>
            <a:r>
              <a:rPr lang="en-US" sz="1200">
                <a:solidFill>
                  <a:srgbClr val="7A7E85"/>
                </a:solidFill>
                <a:effectLst/>
                <a:highlight>
                  <a:srgbClr val="1E1F22"/>
                </a:highlight>
                <a:latin typeface="Consolas" panose="020B0609020204030204" pitchFamily="49" charset="0"/>
                <a:cs typeface="Consolas" panose="020B0609020204030204" pitchFamily="49" charset="0"/>
              </a:rPr>
              <a:t># Forward pass</a:t>
            </a:r>
            <a:br>
              <a:rPr lang="en-US" sz="1200">
                <a:solidFill>
                  <a:srgbClr val="7A7E85"/>
                </a:solidFill>
                <a:effectLst/>
                <a:highlight>
                  <a:srgbClr val="1E1F22"/>
                </a:highlight>
                <a:latin typeface="Consolas" panose="020B0609020204030204" pitchFamily="49" charset="0"/>
                <a:cs typeface="Consolas" panose="020B0609020204030204" pitchFamily="49" charset="0"/>
              </a:rPr>
            </a:br>
            <a:r>
              <a:rPr lang="en-US" sz="1200">
                <a:solidFill>
                  <a:srgbClr val="BCBEC4"/>
                </a:solidFill>
                <a:effectLst/>
                <a:highlight>
                  <a:srgbClr val="1E1F22"/>
                </a:highlight>
                <a:latin typeface="Consolas" panose="020B0609020204030204" pitchFamily="49" charset="0"/>
                <a:cs typeface="Consolas" panose="020B0609020204030204" pitchFamily="49" charset="0"/>
              </a:rPr>
              <a:t>output = model(masked_img)</a:t>
            </a:r>
            <a:br>
              <a:rPr lang="en-US" sz="1200">
                <a:solidFill>
                  <a:srgbClr val="BCBEC4"/>
                </a:solidFill>
                <a:effectLst/>
                <a:highlight>
                  <a:srgbClr val="1E1F22"/>
                </a:highlight>
                <a:latin typeface="Consolas" panose="020B0609020204030204" pitchFamily="49" charset="0"/>
                <a:cs typeface="Consolas" panose="020B0609020204030204" pitchFamily="49" charset="0"/>
              </a:rPr>
            </a:br>
            <a:r>
              <a:rPr lang="en-US" sz="1200">
                <a:solidFill>
                  <a:srgbClr val="BCBEC4"/>
                </a:solidFill>
                <a:effectLst/>
                <a:highlight>
                  <a:srgbClr val="1E1F22"/>
                </a:highlight>
                <a:latin typeface="Consolas" panose="020B0609020204030204" pitchFamily="49" charset="0"/>
                <a:cs typeface="Consolas" panose="020B0609020204030204" pitchFamily="49" charset="0"/>
              </a:rPr>
              <a:t>loss = criterion(output, img)</a:t>
            </a:r>
            <a:br>
              <a:rPr lang="en-US" sz="1200">
                <a:solidFill>
                  <a:srgbClr val="BCBEC4"/>
                </a:solidFill>
                <a:effectLst/>
                <a:highlight>
                  <a:srgbClr val="1E1F22"/>
                </a:highlight>
                <a:latin typeface="Consolas" panose="020B0609020204030204" pitchFamily="49" charset="0"/>
                <a:cs typeface="Consolas" panose="020B0609020204030204" pitchFamily="49" charset="0"/>
              </a:rPr>
            </a:br>
            <a:br>
              <a:rPr lang="en-US" sz="1200">
                <a:solidFill>
                  <a:srgbClr val="BCBEC4"/>
                </a:solidFill>
                <a:effectLst/>
                <a:highlight>
                  <a:srgbClr val="1E1F22"/>
                </a:highlight>
                <a:latin typeface="Consolas" panose="020B0609020204030204" pitchFamily="49" charset="0"/>
                <a:cs typeface="Consolas" panose="020B0609020204030204" pitchFamily="49" charset="0"/>
              </a:rPr>
            </a:br>
            <a:r>
              <a:rPr lang="en-US" sz="1200">
                <a:solidFill>
                  <a:srgbClr val="7A7E85"/>
                </a:solidFill>
                <a:effectLst/>
                <a:highlight>
                  <a:srgbClr val="1E1F22"/>
                </a:highlight>
                <a:latin typeface="Consolas" panose="020B0609020204030204" pitchFamily="49" charset="0"/>
                <a:cs typeface="Consolas" panose="020B0609020204030204" pitchFamily="49" charset="0"/>
              </a:rPr>
              <a:t># Backward pass and optimization</a:t>
            </a:r>
            <a:br>
              <a:rPr lang="en-US" sz="1200">
                <a:solidFill>
                  <a:srgbClr val="7A7E85"/>
                </a:solidFill>
                <a:effectLst/>
                <a:highlight>
                  <a:srgbClr val="1E1F22"/>
                </a:highlight>
                <a:latin typeface="Consolas" panose="020B0609020204030204" pitchFamily="49" charset="0"/>
                <a:cs typeface="Consolas" panose="020B0609020204030204" pitchFamily="49" charset="0"/>
              </a:rPr>
            </a:br>
            <a:r>
              <a:rPr lang="en-US" sz="1200">
                <a:solidFill>
                  <a:srgbClr val="BCBEC4"/>
                </a:solidFill>
                <a:effectLst/>
                <a:highlight>
                  <a:srgbClr val="1E1F22"/>
                </a:highlight>
                <a:latin typeface="Consolas" panose="020B0609020204030204" pitchFamily="49" charset="0"/>
                <a:cs typeface="Consolas" panose="020B0609020204030204" pitchFamily="49" charset="0"/>
              </a:rPr>
              <a:t>optimizer.zero_grad()</a:t>
            </a:r>
            <a:br>
              <a:rPr lang="en-US" sz="1200">
                <a:solidFill>
                  <a:srgbClr val="BCBEC4"/>
                </a:solidFill>
                <a:effectLst/>
                <a:highlight>
                  <a:srgbClr val="1E1F22"/>
                </a:highlight>
                <a:latin typeface="Consolas" panose="020B0609020204030204" pitchFamily="49" charset="0"/>
                <a:cs typeface="Consolas" panose="020B0609020204030204" pitchFamily="49" charset="0"/>
              </a:rPr>
            </a:br>
            <a:r>
              <a:rPr lang="en-US" sz="1200">
                <a:solidFill>
                  <a:srgbClr val="BCBEC4"/>
                </a:solidFill>
                <a:effectLst/>
                <a:highlight>
                  <a:srgbClr val="1E1F22"/>
                </a:highlight>
                <a:latin typeface="Consolas" panose="020B0609020204030204" pitchFamily="49" charset="0"/>
                <a:cs typeface="Consolas" panose="020B0609020204030204" pitchFamily="49" charset="0"/>
              </a:rPr>
              <a:t>loss.backward()</a:t>
            </a:r>
            <a:br>
              <a:rPr lang="en-US" sz="1200">
                <a:solidFill>
                  <a:srgbClr val="BCBEC4"/>
                </a:solidFill>
                <a:effectLst/>
                <a:highlight>
                  <a:srgbClr val="1E1F22"/>
                </a:highlight>
                <a:latin typeface="Consolas" panose="020B0609020204030204" pitchFamily="49" charset="0"/>
                <a:cs typeface="Consolas" panose="020B0609020204030204" pitchFamily="49" charset="0"/>
              </a:rPr>
            </a:br>
            <a:r>
              <a:rPr lang="en-US" sz="1200">
                <a:solidFill>
                  <a:srgbClr val="BCBEC4"/>
                </a:solidFill>
                <a:effectLst/>
                <a:highlight>
                  <a:srgbClr val="1E1F22"/>
                </a:highlight>
                <a:latin typeface="Consolas" panose="020B0609020204030204" pitchFamily="49" charset="0"/>
                <a:cs typeface="Consolas" panose="020B0609020204030204" pitchFamily="49" charset="0"/>
              </a:rPr>
              <a:t>optimizer.step()</a:t>
            </a:r>
          </a:p>
        </p:txBody>
      </p:sp>
    </p:spTree>
    <p:extLst>
      <p:ext uri="{BB962C8B-B14F-4D97-AF65-F5344CB8AC3E}">
        <p14:creationId xmlns:p14="http://schemas.microsoft.com/office/powerpoint/2010/main" val="429391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C8053681-6554-2C2B-331F-79CF13F75A3F}"/>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406400" y="682279"/>
            <a:ext cx="22098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3EA7D739-1E40-D6A8-5FB0-E84F4165FE7F}"/>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2616200" y="682279"/>
            <a:ext cx="26035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EB57C2B4-B7E5-695C-7D86-1A3C41CF7B0F}"/>
              </a:ext>
            </a:extLst>
          </p:cNvPr>
          <p:cNvPicPr>
            <a:picLocks noChangeAspect="1" noChangeArrowheads="1"/>
          </p:cNvPicPr>
          <p:nvPr/>
        </p:nvPicPr>
        <p:blipFill>
          <a:blip r:embed="rId4"/>
          <a:srcRect/>
          <a:stretch/>
        </p:blipFill>
        <p:spPr bwMode="auto">
          <a:xfrm>
            <a:off x="6992938" y="682279"/>
            <a:ext cx="22098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42DCB698-224E-5811-7359-7D5994D3AFF3}"/>
              </a:ext>
            </a:extLst>
          </p:cNvPr>
          <p:cNvPicPr>
            <a:picLocks noChangeAspect="1" noChangeArrowheads="1"/>
          </p:cNvPicPr>
          <p:nvPr/>
        </p:nvPicPr>
        <p:blipFill>
          <a:blip r:embed="rId5"/>
          <a:srcRect/>
          <a:stretch/>
        </p:blipFill>
        <p:spPr bwMode="auto">
          <a:xfrm>
            <a:off x="9209088" y="682279"/>
            <a:ext cx="25908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79E40705-D862-1ED0-2199-3D2A6F1B6547}"/>
              </a:ext>
            </a:extLst>
          </p:cNvPr>
          <p:cNvPicPr>
            <a:picLocks noChangeAspect="1" noChangeArrowheads="1"/>
          </p:cNvPicPr>
          <p:nvPr/>
        </p:nvPicPr>
        <p:blipFill>
          <a:blip r:embed="rId6"/>
          <a:srcRect/>
          <a:stretch/>
        </p:blipFill>
        <p:spPr bwMode="auto">
          <a:xfrm>
            <a:off x="406400" y="2150758"/>
            <a:ext cx="22098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3E03B3F2-DDC7-7DB2-B2CB-8D30DABB9C77}"/>
              </a:ext>
            </a:extLst>
          </p:cNvPr>
          <p:cNvPicPr>
            <a:picLocks noChangeAspect="1" noChangeArrowheads="1"/>
          </p:cNvPicPr>
          <p:nvPr/>
        </p:nvPicPr>
        <p:blipFill>
          <a:blip r:embed="rId7"/>
          <a:srcRect/>
          <a:stretch/>
        </p:blipFill>
        <p:spPr bwMode="auto">
          <a:xfrm>
            <a:off x="2622550" y="2150758"/>
            <a:ext cx="25908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a:extLst>
              <a:ext uri="{FF2B5EF4-FFF2-40B4-BE49-F238E27FC236}">
                <a16:creationId xmlns:a16="http://schemas.microsoft.com/office/drawing/2014/main" id="{B8B6F266-8DB1-1E3D-2D96-F457960DCEC1}"/>
              </a:ext>
            </a:extLst>
          </p:cNvPr>
          <p:cNvPicPr>
            <a:picLocks noChangeAspect="1" noChangeArrowheads="1"/>
          </p:cNvPicPr>
          <p:nvPr/>
        </p:nvPicPr>
        <p:blipFill>
          <a:blip r:embed="rId8"/>
          <a:srcRect/>
          <a:stretch/>
        </p:blipFill>
        <p:spPr bwMode="auto">
          <a:xfrm>
            <a:off x="6992938" y="2150758"/>
            <a:ext cx="22098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1616D493-B267-5A5D-7B2A-B4A687AEBC16}"/>
              </a:ext>
            </a:extLst>
          </p:cNvPr>
          <p:cNvPicPr>
            <a:picLocks noChangeAspect="1" noChangeArrowheads="1"/>
          </p:cNvPicPr>
          <p:nvPr/>
        </p:nvPicPr>
        <p:blipFill>
          <a:blip r:embed="rId9"/>
          <a:srcRect/>
          <a:stretch/>
        </p:blipFill>
        <p:spPr bwMode="auto">
          <a:xfrm>
            <a:off x="9209088" y="2150758"/>
            <a:ext cx="25908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a:extLst>
              <a:ext uri="{FF2B5EF4-FFF2-40B4-BE49-F238E27FC236}">
                <a16:creationId xmlns:a16="http://schemas.microsoft.com/office/drawing/2014/main" id="{E133E5F4-1382-8DBF-1740-94C85E040FC2}"/>
              </a:ext>
            </a:extLst>
          </p:cNvPr>
          <p:cNvPicPr>
            <a:picLocks noChangeAspect="1" noChangeArrowheads="1"/>
          </p:cNvPicPr>
          <p:nvPr/>
        </p:nvPicPr>
        <p:blipFill>
          <a:blip r:embed="rId10"/>
          <a:srcRect/>
          <a:stretch/>
        </p:blipFill>
        <p:spPr bwMode="auto">
          <a:xfrm>
            <a:off x="406400" y="3697208"/>
            <a:ext cx="22098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a:extLst>
              <a:ext uri="{FF2B5EF4-FFF2-40B4-BE49-F238E27FC236}">
                <a16:creationId xmlns:a16="http://schemas.microsoft.com/office/drawing/2014/main" id="{5C9CEC64-1DFD-8E7B-E6EB-8ABDC15FE33B}"/>
              </a:ext>
            </a:extLst>
          </p:cNvPr>
          <p:cNvPicPr>
            <a:picLocks noChangeAspect="1" noChangeArrowheads="1"/>
          </p:cNvPicPr>
          <p:nvPr/>
        </p:nvPicPr>
        <p:blipFill>
          <a:blip r:embed="rId11"/>
          <a:srcRect/>
          <a:stretch/>
        </p:blipFill>
        <p:spPr bwMode="auto">
          <a:xfrm>
            <a:off x="2622550" y="3697208"/>
            <a:ext cx="25908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a:extLst>
              <a:ext uri="{FF2B5EF4-FFF2-40B4-BE49-F238E27FC236}">
                <a16:creationId xmlns:a16="http://schemas.microsoft.com/office/drawing/2014/main" id="{35CE9220-8D1F-37E5-D51D-AEDEC1E2C908}"/>
              </a:ext>
            </a:extLst>
          </p:cNvPr>
          <p:cNvPicPr>
            <a:picLocks noChangeAspect="1" noChangeArrowheads="1"/>
          </p:cNvPicPr>
          <p:nvPr/>
        </p:nvPicPr>
        <p:blipFill>
          <a:blip r:embed="rId12"/>
          <a:srcRect/>
          <a:stretch/>
        </p:blipFill>
        <p:spPr bwMode="auto">
          <a:xfrm>
            <a:off x="6992938" y="3697208"/>
            <a:ext cx="22098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E9571537-02E0-45C9-D2C5-00F35476F396}"/>
              </a:ext>
            </a:extLst>
          </p:cNvPr>
          <p:cNvPicPr>
            <a:picLocks noChangeAspect="1" noChangeArrowheads="1"/>
          </p:cNvPicPr>
          <p:nvPr/>
        </p:nvPicPr>
        <p:blipFill>
          <a:blip r:embed="rId13"/>
          <a:srcRect/>
          <a:stretch/>
        </p:blipFill>
        <p:spPr bwMode="auto">
          <a:xfrm>
            <a:off x="9209088" y="3697208"/>
            <a:ext cx="25908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a:extLst>
              <a:ext uri="{FF2B5EF4-FFF2-40B4-BE49-F238E27FC236}">
                <a16:creationId xmlns:a16="http://schemas.microsoft.com/office/drawing/2014/main" id="{3BF0CEA9-56F5-251F-D485-57C8EF314ACC}"/>
              </a:ext>
            </a:extLst>
          </p:cNvPr>
          <p:cNvPicPr>
            <a:picLocks noChangeAspect="1" noChangeArrowheads="1"/>
          </p:cNvPicPr>
          <p:nvPr/>
        </p:nvPicPr>
        <p:blipFill>
          <a:blip r:embed="rId14"/>
          <a:srcRect/>
          <a:stretch/>
        </p:blipFill>
        <p:spPr bwMode="auto">
          <a:xfrm>
            <a:off x="406400" y="5335022"/>
            <a:ext cx="22098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DB289BC6-EA03-4B47-D2A1-638BC1CC84BD}"/>
              </a:ext>
            </a:extLst>
          </p:cNvPr>
          <p:cNvPicPr>
            <a:picLocks noChangeAspect="1" noChangeArrowheads="1"/>
          </p:cNvPicPr>
          <p:nvPr/>
        </p:nvPicPr>
        <p:blipFill>
          <a:blip r:embed="rId15"/>
          <a:srcRect/>
          <a:stretch/>
        </p:blipFill>
        <p:spPr bwMode="auto">
          <a:xfrm>
            <a:off x="2622550" y="5335022"/>
            <a:ext cx="25908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a:extLst>
              <a:ext uri="{FF2B5EF4-FFF2-40B4-BE49-F238E27FC236}">
                <a16:creationId xmlns:a16="http://schemas.microsoft.com/office/drawing/2014/main" id="{3D8EFB0D-A3ED-032E-60D0-41455E08805D}"/>
              </a:ext>
            </a:extLst>
          </p:cNvPr>
          <p:cNvPicPr>
            <a:picLocks noChangeAspect="1" noChangeArrowheads="1"/>
          </p:cNvPicPr>
          <p:nvPr/>
        </p:nvPicPr>
        <p:blipFill>
          <a:blip r:embed="rId16"/>
          <a:srcRect/>
          <a:stretch/>
        </p:blipFill>
        <p:spPr bwMode="auto">
          <a:xfrm>
            <a:off x="6992938" y="5335022"/>
            <a:ext cx="22098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id="{1304875F-877B-176A-2A79-E6D2C2115832}"/>
              </a:ext>
            </a:extLst>
          </p:cNvPr>
          <p:cNvPicPr>
            <a:picLocks noChangeAspect="1" noChangeArrowheads="1"/>
          </p:cNvPicPr>
          <p:nvPr/>
        </p:nvPicPr>
        <p:blipFill>
          <a:blip r:embed="rId17"/>
          <a:srcRect/>
          <a:stretch/>
        </p:blipFill>
        <p:spPr bwMode="auto">
          <a:xfrm>
            <a:off x="9209088" y="5335022"/>
            <a:ext cx="2590800" cy="1524000"/>
          </a:xfrm>
          <a:prstGeom prst="rect">
            <a:avLst/>
          </a:prstGeom>
          <a:noFill/>
          <a:extLst>
            <a:ext uri="{909E8E84-426E-40DD-AFC4-6F175D3DCCD1}">
              <a14:hiddenFill xmlns:a14="http://schemas.microsoft.com/office/drawing/2010/main">
                <a:solidFill>
                  <a:srgbClr val="FFFFFF"/>
                </a:solidFill>
              </a14:hiddenFill>
            </a:ext>
          </a:extLst>
        </p:spPr>
      </p:pic>
      <p:sp>
        <p:nvSpPr>
          <p:cNvPr id="18" name="Title 1">
            <a:extLst>
              <a:ext uri="{FF2B5EF4-FFF2-40B4-BE49-F238E27FC236}">
                <a16:creationId xmlns:a16="http://schemas.microsoft.com/office/drawing/2014/main" id="{2C8F7C6A-9690-6BB3-D8F7-C16F92B7D889}"/>
              </a:ext>
            </a:extLst>
          </p:cNvPr>
          <p:cNvSpPr>
            <a:spLocks noGrp="1"/>
          </p:cNvSpPr>
          <p:nvPr>
            <p:ph type="title"/>
          </p:nvPr>
        </p:nvSpPr>
        <p:spPr>
          <a:xfrm>
            <a:off x="406400" y="60960"/>
            <a:ext cx="11399838" cy="620395"/>
          </a:xfrm>
        </p:spPr>
        <p:txBody>
          <a:bodyPr/>
          <a:lstStyle/>
          <a:p>
            <a:r>
              <a:rPr lang="en-US" sz="2400">
                <a:latin typeface="Roboto" panose="02000000000000000000" pitchFamily="2" charset="0"/>
                <a:ea typeface="Roboto" panose="02000000000000000000" pitchFamily="2" charset="0"/>
              </a:rPr>
              <a:t>Masked Image Modeling – Simple CNN</a:t>
            </a:r>
            <a:endParaRPr lang="en-VN" sz="240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907850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a:extLst>
              <a:ext uri="{FF2B5EF4-FFF2-40B4-BE49-F238E27FC236}">
                <a16:creationId xmlns:a16="http://schemas.microsoft.com/office/drawing/2014/main" id="{E4424003-FB7C-33B9-94DF-5755146EF6E5}"/>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49061" y="21871"/>
            <a:ext cx="9436100" cy="115570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52C9EDDA-ABBC-9668-6610-919D4571B72E}"/>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249061" y="1177571"/>
            <a:ext cx="9436100" cy="1155700"/>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277A71BE-3734-82D9-69B5-CDC2C836B878}"/>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249061" y="2241549"/>
            <a:ext cx="9436100" cy="1155700"/>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a:extLst>
              <a:ext uri="{FF2B5EF4-FFF2-40B4-BE49-F238E27FC236}">
                <a16:creationId xmlns:a16="http://schemas.microsoft.com/office/drawing/2014/main" id="{CCCF11D2-F67A-34D3-59CF-E501C9253FC7}"/>
              </a:ext>
            </a:extLst>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249061" y="3305527"/>
            <a:ext cx="9436100" cy="1155700"/>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a:extLst>
              <a:ext uri="{FF2B5EF4-FFF2-40B4-BE49-F238E27FC236}">
                <a16:creationId xmlns:a16="http://schemas.microsoft.com/office/drawing/2014/main" id="{C42CC6E8-F9CF-2312-CB08-A8CE7ABC195C}"/>
              </a:ext>
            </a:extLst>
          </p:cNvPr>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249061" y="4461227"/>
            <a:ext cx="9436100" cy="1155700"/>
          </a:xfrm>
          <a:prstGeom prst="rect">
            <a:avLst/>
          </a:prstGeom>
          <a:noFill/>
          <a:extLst>
            <a:ext uri="{909E8E84-426E-40DD-AFC4-6F175D3DCCD1}">
              <a14:hiddenFill xmlns:a14="http://schemas.microsoft.com/office/drawing/2010/main">
                <a:solidFill>
                  <a:srgbClr val="FFFFFF"/>
                </a:solidFill>
              </a14:hiddenFill>
            </a:ext>
          </a:extLst>
        </p:spPr>
      </p:pic>
      <p:pic>
        <p:nvPicPr>
          <p:cNvPr id="5134" name="Picture 14">
            <a:extLst>
              <a:ext uri="{FF2B5EF4-FFF2-40B4-BE49-F238E27FC236}">
                <a16:creationId xmlns:a16="http://schemas.microsoft.com/office/drawing/2014/main" id="{91D98C4D-4BBA-FD32-2905-923B335E9768}"/>
              </a:ext>
            </a:extLst>
          </p:cNvPr>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249061" y="5555543"/>
            <a:ext cx="9436100" cy="11557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F5EB3E8-CBA9-51CB-975A-DB428D85B71A}"/>
              </a:ext>
            </a:extLst>
          </p:cNvPr>
          <p:cNvSpPr txBox="1"/>
          <p:nvPr/>
        </p:nvSpPr>
        <p:spPr>
          <a:xfrm>
            <a:off x="9685161" y="5616927"/>
            <a:ext cx="2358672" cy="923330"/>
          </a:xfrm>
          <a:prstGeom prst="rect">
            <a:avLst/>
          </a:prstGeom>
          <a:noFill/>
        </p:spPr>
        <p:txBody>
          <a:bodyPr wrap="square">
            <a:spAutoFit/>
          </a:bodyPr>
          <a:lstStyle/>
          <a:p>
            <a:r>
              <a:rPr lang="en-US" b="0" i="0">
                <a:solidFill>
                  <a:srgbClr val="212121"/>
                </a:solidFill>
                <a:effectLst/>
                <a:highlight>
                  <a:srgbClr val="FFFFFF"/>
                </a:highlight>
                <a:latin typeface="Courier New" panose="02070309020205020404" pitchFamily="49" charset="0"/>
              </a:rPr>
              <a:t>Epoch=1</a:t>
            </a:r>
          </a:p>
          <a:p>
            <a:r>
              <a:rPr lang="en-US" b="0" i="0">
                <a:solidFill>
                  <a:srgbClr val="212121"/>
                </a:solidFill>
                <a:effectLst/>
                <a:highlight>
                  <a:srgbClr val="FFFFFF"/>
                </a:highlight>
                <a:latin typeface="Courier New" panose="02070309020205020404" pitchFamily="49" charset="0"/>
              </a:rPr>
              <a:t>Train_loss=0.61</a:t>
            </a:r>
          </a:p>
          <a:p>
            <a:r>
              <a:rPr lang="en-US" b="0" i="0">
                <a:solidFill>
                  <a:srgbClr val="212121"/>
                </a:solidFill>
                <a:effectLst/>
                <a:highlight>
                  <a:srgbClr val="FFFFFF"/>
                </a:highlight>
                <a:latin typeface="Courier New" panose="02070309020205020404" pitchFamily="49" charset="0"/>
              </a:rPr>
              <a:t>Val_loss=0.58</a:t>
            </a:r>
            <a:endParaRPr lang="en-VN"/>
          </a:p>
        </p:txBody>
      </p:sp>
      <p:sp>
        <p:nvSpPr>
          <p:cNvPr id="18" name="TextBox 17">
            <a:extLst>
              <a:ext uri="{FF2B5EF4-FFF2-40B4-BE49-F238E27FC236}">
                <a16:creationId xmlns:a16="http://schemas.microsoft.com/office/drawing/2014/main" id="{077DD3D8-9E5D-C6F2-FB69-B726362AC991}"/>
              </a:ext>
            </a:extLst>
          </p:cNvPr>
          <p:cNvSpPr txBox="1"/>
          <p:nvPr/>
        </p:nvSpPr>
        <p:spPr>
          <a:xfrm>
            <a:off x="9685161" y="4491565"/>
            <a:ext cx="2358672" cy="923330"/>
          </a:xfrm>
          <a:prstGeom prst="rect">
            <a:avLst/>
          </a:prstGeom>
          <a:noFill/>
        </p:spPr>
        <p:txBody>
          <a:bodyPr wrap="square">
            <a:spAutoFit/>
          </a:bodyPr>
          <a:lstStyle/>
          <a:p>
            <a:r>
              <a:rPr lang="en-US" b="0" i="0">
                <a:solidFill>
                  <a:srgbClr val="212121"/>
                </a:solidFill>
                <a:effectLst/>
                <a:highlight>
                  <a:srgbClr val="FFFFFF"/>
                </a:highlight>
                <a:latin typeface="Courier New" panose="02070309020205020404" pitchFamily="49" charset="0"/>
              </a:rPr>
              <a:t>Epoch=2</a:t>
            </a:r>
          </a:p>
          <a:p>
            <a:r>
              <a:rPr lang="en-US" b="0" i="0">
                <a:solidFill>
                  <a:srgbClr val="212121"/>
                </a:solidFill>
                <a:effectLst/>
                <a:highlight>
                  <a:srgbClr val="FFFFFF"/>
                </a:highlight>
                <a:latin typeface="Courier New" panose="02070309020205020404" pitchFamily="49" charset="0"/>
              </a:rPr>
              <a:t>Train_loss=</a:t>
            </a:r>
            <a:r>
              <a:rPr lang="en-VN" b="0" i="0">
                <a:solidFill>
                  <a:srgbClr val="212121"/>
                </a:solidFill>
                <a:effectLst/>
                <a:highlight>
                  <a:srgbClr val="FFFFFF"/>
                </a:highlight>
                <a:latin typeface="Courier New" panose="02070309020205020404" pitchFamily="49" charset="0"/>
              </a:rPr>
              <a:t>0.49</a:t>
            </a:r>
            <a:endParaRPr lang="en-US" b="0" i="0">
              <a:solidFill>
                <a:srgbClr val="212121"/>
              </a:solidFill>
              <a:effectLst/>
              <a:highlight>
                <a:srgbClr val="FFFFFF"/>
              </a:highlight>
              <a:latin typeface="Courier New" panose="02070309020205020404" pitchFamily="49" charset="0"/>
            </a:endParaRPr>
          </a:p>
          <a:p>
            <a:r>
              <a:rPr lang="en-US" b="0" i="0">
                <a:solidFill>
                  <a:srgbClr val="212121"/>
                </a:solidFill>
                <a:effectLst/>
                <a:highlight>
                  <a:srgbClr val="FFFFFF"/>
                </a:highlight>
                <a:latin typeface="Courier New" panose="02070309020205020404" pitchFamily="49" charset="0"/>
              </a:rPr>
              <a:t>Val_loss=0.41</a:t>
            </a:r>
            <a:endParaRPr lang="en-VN"/>
          </a:p>
        </p:txBody>
      </p:sp>
      <p:sp>
        <p:nvSpPr>
          <p:cNvPr id="19" name="TextBox 18">
            <a:extLst>
              <a:ext uri="{FF2B5EF4-FFF2-40B4-BE49-F238E27FC236}">
                <a16:creationId xmlns:a16="http://schemas.microsoft.com/office/drawing/2014/main" id="{D3B2F317-BA5B-7697-2F12-D53312962352}"/>
              </a:ext>
            </a:extLst>
          </p:cNvPr>
          <p:cNvSpPr txBox="1"/>
          <p:nvPr/>
        </p:nvSpPr>
        <p:spPr>
          <a:xfrm>
            <a:off x="9685161" y="3365498"/>
            <a:ext cx="2358672" cy="923330"/>
          </a:xfrm>
          <a:prstGeom prst="rect">
            <a:avLst/>
          </a:prstGeom>
          <a:noFill/>
        </p:spPr>
        <p:txBody>
          <a:bodyPr wrap="square">
            <a:spAutoFit/>
          </a:bodyPr>
          <a:lstStyle/>
          <a:p>
            <a:r>
              <a:rPr lang="en-US" b="0" i="0">
                <a:solidFill>
                  <a:srgbClr val="212121"/>
                </a:solidFill>
                <a:effectLst/>
                <a:highlight>
                  <a:srgbClr val="FFFFFF"/>
                </a:highlight>
                <a:latin typeface="Courier New" panose="02070309020205020404" pitchFamily="49" charset="0"/>
              </a:rPr>
              <a:t>Epoch=4</a:t>
            </a:r>
          </a:p>
          <a:p>
            <a:r>
              <a:rPr lang="en-US" b="0" i="0">
                <a:solidFill>
                  <a:srgbClr val="212121"/>
                </a:solidFill>
                <a:effectLst/>
                <a:highlight>
                  <a:srgbClr val="FFFFFF"/>
                </a:highlight>
                <a:latin typeface="Courier New" panose="02070309020205020404" pitchFamily="49" charset="0"/>
              </a:rPr>
              <a:t>Train_loss=</a:t>
            </a:r>
            <a:r>
              <a:rPr lang="en-VN" b="0" i="0">
                <a:solidFill>
                  <a:srgbClr val="212121"/>
                </a:solidFill>
                <a:effectLst/>
                <a:highlight>
                  <a:srgbClr val="FFFFFF"/>
                </a:highlight>
                <a:latin typeface="Courier New" panose="02070309020205020404" pitchFamily="49" charset="0"/>
              </a:rPr>
              <a:t>0.34</a:t>
            </a:r>
            <a:endParaRPr lang="en-US" b="0" i="0">
              <a:solidFill>
                <a:srgbClr val="212121"/>
              </a:solidFill>
              <a:effectLst/>
              <a:highlight>
                <a:srgbClr val="FFFFFF"/>
              </a:highlight>
              <a:latin typeface="Courier New" panose="02070309020205020404" pitchFamily="49" charset="0"/>
            </a:endParaRPr>
          </a:p>
          <a:p>
            <a:r>
              <a:rPr lang="en-US" b="0" i="0">
                <a:solidFill>
                  <a:srgbClr val="212121"/>
                </a:solidFill>
                <a:effectLst/>
                <a:highlight>
                  <a:srgbClr val="FFFFFF"/>
                </a:highlight>
                <a:latin typeface="Courier New" panose="02070309020205020404" pitchFamily="49" charset="0"/>
              </a:rPr>
              <a:t>Val_loss=0.27</a:t>
            </a:r>
            <a:endParaRPr lang="en-VN"/>
          </a:p>
        </p:txBody>
      </p:sp>
      <p:sp>
        <p:nvSpPr>
          <p:cNvPr id="20" name="TextBox 19">
            <a:extLst>
              <a:ext uri="{FF2B5EF4-FFF2-40B4-BE49-F238E27FC236}">
                <a16:creationId xmlns:a16="http://schemas.microsoft.com/office/drawing/2014/main" id="{E5460862-D099-619D-1617-5118BBCE58FC}"/>
              </a:ext>
            </a:extLst>
          </p:cNvPr>
          <p:cNvSpPr txBox="1"/>
          <p:nvPr/>
        </p:nvSpPr>
        <p:spPr>
          <a:xfrm>
            <a:off x="9685161" y="2271887"/>
            <a:ext cx="2358672" cy="923330"/>
          </a:xfrm>
          <a:prstGeom prst="rect">
            <a:avLst/>
          </a:prstGeom>
          <a:noFill/>
        </p:spPr>
        <p:txBody>
          <a:bodyPr wrap="square">
            <a:spAutoFit/>
          </a:bodyPr>
          <a:lstStyle/>
          <a:p>
            <a:r>
              <a:rPr lang="en-US" b="0" i="0">
                <a:solidFill>
                  <a:srgbClr val="212121"/>
                </a:solidFill>
                <a:effectLst/>
                <a:highlight>
                  <a:srgbClr val="FFFFFF"/>
                </a:highlight>
                <a:latin typeface="Courier New" panose="02070309020205020404" pitchFamily="49" charset="0"/>
              </a:rPr>
              <a:t>Epoch=5</a:t>
            </a:r>
          </a:p>
          <a:p>
            <a:r>
              <a:rPr lang="en-US" b="0" i="0">
                <a:solidFill>
                  <a:srgbClr val="212121"/>
                </a:solidFill>
                <a:effectLst/>
                <a:highlight>
                  <a:srgbClr val="FFFFFF"/>
                </a:highlight>
                <a:latin typeface="Courier New" panose="02070309020205020404" pitchFamily="49" charset="0"/>
              </a:rPr>
              <a:t>Train_loss=</a:t>
            </a:r>
            <a:r>
              <a:rPr lang="en-VN" b="0" i="0">
                <a:solidFill>
                  <a:srgbClr val="212121"/>
                </a:solidFill>
                <a:effectLst/>
                <a:highlight>
                  <a:srgbClr val="FFFFFF"/>
                </a:highlight>
                <a:latin typeface="Courier New" panose="02070309020205020404" pitchFamily="49" charset="0"/>
              </a:rPr>
              <a:t>0.23</a:t>
            </a:r>
            <a:endParaRPr lang="en-US" b="0" i="0">
              <a:solidFill>
                <a:srgbClr val="212121"/>
              </a:solidFill>
              <a:effectLst/>
              <a:highlight>
                <a:srgbClr val="FFFFFF"/>
              </a:highlight>
              <a:latin typeface="Courier New" panose="02070309020205020404" pitchFamily="49" charset="0"/>
            </a:endParaRPr>
          </a:p>
          <a:p>
            <a:r>
              <a:rPr lang="en-US" b="0" i="0">
                <a:solidFill>
                  <a:srgbClr val="212121"/>
                </a:solidFill>
                <a:effectLst/>
                <a:highlight>
                  <a:srgbClr val="FFFFFF"/>
                </a:highlight>
                <a:latin typeface="Courier New" panose="02070309020205020404" pitchFamily="49" charset="0"/>
              </a:rPr>
              <a:t>Val_loss=0.21</a:t>
            </a:r>
            <a:endParaRPr lang="en-VN"/>
          </a:p>
        </p:txBody>
      </p:sp>
      <p:sp>
        <p:nvSpPr>
          <p:cNvPr id="21" name="TextBox 20">
            <a:extLst>
              <a:ext uri="{FF2B5EF4-FFF2-40B4-BE49-F238E27FC236}">
                <a16:creationId xmlns:a16="http://schemas.microsoft.com/office/drawing/2014/main" id="{50FCDD31-01B3-9E1A-B2D1-B66AA91F3454}"/>
              </a:ext>
            </a:extLst>
          </p:cNvPr>
          <p:cNvSpPr txBox="1"/>
          <p:nvPr/>
        </p:nvSpPr>
        <p:spPr>
          <a:xfrm>
            <a:off x="9685161" y="1145820"/>
            <a:ext cx="2358672" cy="923330"/>
          </a:xfrm>
          <a:prstGeom prst="rect">
            <a:avLst/>
          </a:prstGeom>
          <a:noFill/>
        </p:spPr>
        <p:txBody>
          <a:bodyPr wrap="square">
            <a:spAutoFit/>
          </a:bodyPr>
          <a:lstStyle/>
          <a:p>
            <a:r>
              <a:rPr lang="en-US" b="0" i="0">
                <a:solidFill>
                  <a:srgbClr val="212121"/>
                </a:solidFill>
                <a:effectLst/>
                <a:highlight>
                  <a:srgbClr val="FFFFFF"/>
                </a:highlight>
                <a:latin typeface="Courier New" panose="02070309020205020404" pitchFamily="49" charset="0"/>
              </a:rPr>
              <a:t>Epoch=25</a:t>
            </a:r>
          </a:p>
          <a:p>
            <a:r>
              <a:rPr lang="en-US" b="0" i="0">
                <a:solidFill>
                  <a:srgbClr val="212121"/>
                </a:solidFill>
                <a:effectLst/>
                <a:highlight>
                  <a:srgbClr val="FFFFFF"/>
                </a:highlight>
                <a:latin typeface="Courier New" panose="02070309020205020404" pitchFamily="49" charset="0"/>
              </a:rPr>
              <a:t>Train_loss=</a:t>
            </a:r>
            <a:r>
              <a:rPr lang="en-VN" b="0" i="0">
                <a:solidFill>
                  <a:srgbClr val="212121"/>
                </a:solidFill>
                <a:effectLst/>
                <a:highlight>
                  <a:srgbClr val="FFFFFF"/>
                </a:highlight>
                <a:latin typeface="Courier New" panose="02070309020205020404" pitchFamily="49" charset="0"/>
              </a:rPr>
              <a:t>0.18</a:t>
            </a:r>
            <a:endParaRPr lang="en-US" b="0" i="0">
              <a:solidFill>
                <a:srgbClr val="212121"/>
              </a:solidFill>
              <a:effectLst/>
              <a:highlight>
                <a:srgbClr val="FFFFFF"/>
              </a:highlight>
              <a:latin typeface="Courier New" panose="02070309020205020404" pitchFamily="49" charset="0"/>
            </a:endParaRPr>
          </a:p>
          <a:p>
            <a:r>
              <a:rPr lang="en-US" b="0" i="0">
                <a:solidFill>
                  <a:srgbClr val="212121"/>
                </a:solidFill>
                <a:effectLst/>
                <a:highlight>
                  <a:srgbClr val="FFFFFF"/>
                </a:highlight>
                <a:latin typeface="Courier New" panose="02070309020205020404" pitchFamily="49" charset="0"/>
              </a:rPr>
              <a:t>Val_loss=0.18</a:t>
            </a:r>
            <a:endParaRPr lang="en-VN"/>
          </a:p>
        </p:txBody>
      </p:sp>
      <p:sp>
        <p:nvSpPr>
          <p:cNvPr id="22" name="TextBox 21">
            <a:extLst>
              <a:ext uri="{FF2B5EF4-FFF2-40B4-BE49-F238E27FC236}">
                <a16:creationId xmlns:a16="http://schemas.microsoft.com/office/drawing/2014/main" id="{E19CCBDD-F70E-A2E5-68CA-C4AAFA1E5E66}"/>
              </a:ext>
            </a:extLst>
          </p:cNvPr>
          <p:cNvSpPr txBox="1"/>
          <p:nvPr/>
        </p:nvSpPr>
        <p:spPr>
          <a:xfrm>
            <a:off x="9685161" y="92072"/>
            <a:ext cx="2358672" cy="923330"/>
          </a:xfrm>
          <a:prstGeom prst="rect">
            <a:avLst/>
          </a:prstGeom>
          <a:noFill/>
        </p:spPr>
        <p:txBody>
          <a:bodyPr wrap="square">
            <a:spAutoFit/>
          </a:bodyPr>
          <a:lstStyle/>
          <a:p>
            <a:r>
              <a:rPr lang="en-US" b="0" i="0">
                <a:solidFill>
                  <a:srgbClr val="212121"/>
                </a:solidFill>
                <a:effectLst/>
                <a:highlight>
                  <a:srgbClr val="FFFFFF"/>
                </a:highlight>
                <a:latin typeface="Courier New" panose="02070309020205020404" pitchFamily="49" charset="0"/>
              </a:rPr>
              <a:t>Epoch=100</a:t>
            </a:r>
          </a:p>
          <a:p>
            <a:r>
              <a:rPr lang="en-US" b="0" i="0">
                <a:solidFill>
                  <a:srgbClr val="212121"/>
                </a:solidFill>
                <a:effectLst/>
                <a:highlight>
                  <a:srgbClr val="FFFFFF"/>
                </a:highlight>
                <a:latin typeface="Courier New" panose="02070309020205020404" pitchFamily="49" charset="0"/>
              </a:rPr>
              <a:t>Train_loss=</a:t>
            </a:r>
            <a:r>
              <a:rPr lang="en-VN" b="0" i="0">
                <a:solidFill>
                  <a:srgbClr val="212121"/>
                </a:solidFill>
                <a:effectLst/>
                <a:highlight>
                  <a:srgbClr val="FFFFFF"/>
                </a:highlight>
                <a:latin typeface="Courier New" panose="02070309020205020404" pitchFamily="49" charset="0"/>
              </a:rPr>
              <a:t>0.17</a:t>
            </a:r>
            <a:endParaRPr lang="en-US" b="0" i="0">
              <a:solidFill>
                <a:srgbClr val="212121"/>
              </a:solidFill>
              <a:effectLst/>
              <a:highlight>
                <a:srgbClr val="FFFFFF"/>
              </a:highlight>
              <a:latin typeface="Courier New" panose="02070309020205020404" pitchFamily="49" charset="0"/>
            </a:endParaRPr>
          </a:p>
          <a:p>
            <a:r>
              <a:rPr lang="en-US" b="0" i="0">
                <a:solidFill>
                  <a:srgbClr val="212121"/>
                </a:solidFill>
                <a:effectLst/>
                <a:highlight>
                  <a:srgbClr val="FFFFFF"/>
                </a:highlight>
                <a:latin typeface="Courier New" panose="02070309020205020404" pitchFamily="49" charset="0"/>
              </a:rPr>
              <a:t>Val_loss=0.17</a:t>
            </a:r>
            <a:endParaRPr lang="en-VN"/>
          </a:p>
        </p:txBody>
      </p:sp>
    </p:spTree>
    <p:extLst>
      <p:ext uri="{BB962C8B-B14F-4D97-AF65-F5344CB8AC3E}">
        <p14:creationId xmlns:p14="http://schemas.microsoft.com/office/powerpoint/2010/main" val="2272157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41CA0-58D2-E70B-1978-0E5D3DB17FD9}"/>
              </a:ext>
            </a:extLst>
          </p:cNvPr>
          <p:cNvSpPr>
            <a:spLocks noGrp="1"/>
          </p:cNvSpPr>
          <p:nvPr>
            <p:ph type="title"/>
          </p:nvPr>
        </p:nvSpPr>
        <p:spPr/>
        <p:txBody>
          <a:bodyPr/>
          <a:lstStyle/>
          <a:p>
            <a:r>
              <a:rPr lang="en-VN" sz="2400">
                <a:latin typeface="Roboto" panose="02000000000000000000" pitchFamily="2" charset="0"/>
                <a:ea typeface="Roboto" panose="02000000000000000000" pitchFamily="2" charset="0"/>
              </a:rPr>
              <a:t>Vision Transformer Encoder</a:t>
            </a:r>
          </a:p>
        </p:txBody>
      </p:sp>
      <p:pic>
        <p:nvPicPr>
          <p:cNvPr id="6146" name="Picture 2" descr="Vision Transformer ViT Architecture">
            <a:extLst>
              <a:ext uri="{FF2B5EF4-FFF2-40B4-BE49-F238E27FC236}">
                <a16:creationId xmlns:a16="http://schemas.microsoft.com/office/drawing/2014/main" id="{A077A39E-8213-8AA5-ABB0-A9247D3F1AAB}"/>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406400" y="835378"/>
            <a:ext cx="10727310" cy="5594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53930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41CA0-58D2-E70B-1978-0E5D3DB17FD9}"/>
              </a:ext>
            </a:extLst>
          </p:cNvPr>
          <p:cNvSpPr>
            <a:spLocks noGrp="1"/>
          </p:cNvSpPr>
          <p:nvPr>
            <p:ph type="title"/>
          </p:nvPr>
        </p:nvSpPr>
        <p:spPr/>
        <p:txBody>
          <a:bodyPr/>
          <a:lstStyle/>
          <a:p>
            <a:r>
              <a:rPr lang="en-VN" sz="2400">
                <a:latin typeface="Roboto" panose="02000000000000000000" pitchFamily="2" charset="0"/>
                <a:ea typeface="Roboto" panose="02000000000000000000" pitchFamily="2" charset="0"/>
              </a:rPr>
              <a:t>Vision Transformer Decoder</a:t>
            </a:r>
          </a:p>
        </p:txBody>
      </p:sp>
      <p:pic>
        <p:nvPicPr>
          <p:cNvPr id="6146" name="Picture 2">
            <a:extLst>
              <a:ext uri="{FF2B5EF4-FFF2-40B4-BE49-F238E27FC236}">
                <a16:creationId xmlns:a16="http://schemas.microsoft.com/office/drawing/2014/main" id="{A077A39E-8213-8AA5-ABB0-A9247D3F1AAB}"/>
              </a:ext>
            </a:extLst>
          </p:cNvPr>
          <p:cNvPicPr>
            <a:picLocks noChangeAspect="1" noChangeArrowheads="1"/>
          </p:cNvPicPr>
          <p:nvPr/>
        </p:nvPicPr>
        <p:blipFill>
          <a:blip r:embed="rId2"/>
          <a:srcRect/>
          <a:stretch/>
        </p:blipFill>
        <p:spPr bwMode="auto">
          <a:xfrm>
            <a:off x="439313" y="835378"/>
            <a:ext cx="10661483" cy="5594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66734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6DD8B-C6AA-3F8D-5CE4-6DDB39CC420C}"/>
              </a:ext>
            </a:extLst>
          </p:cNvPr>
          <p:cNvSpPr>
            <a:spLocks noGrp="1"/>
          </p:cNvSpPr>
          <p:nvPr>
            <p:ph type="title"/>
          </p:nvPr>
        </p:nvSpPr>
        <p:spPr/>
        <p:txBody>
          <a:bodyPr/>
          <a:lstStyle/>
          <a:p>
            <a:r>
              <a:rPr lang="en-VN" sz="2400">
                <a:latin typeface="Roboto" panose="02000000000000000000" pitchFamily="2" charset="0"/>
                <a:ea typeface="Roboto" panose="02000000000000000000" pitchFamily="2" charset="0"/>
              </a:rPr>
              <a:t>Vision Transformer MIM</a:t>
            </a:r>
          </a:p>
        </p:txBody>
      </p:sp>
      <p:grpSp>
        <p:nvGrpSpPr>
          <p:cNvPr id="4" name="Group 3">
            <a:extLst>
              <a:ext uri="{FF2B5EF4-FFF2-40B4-BE49-F238E27FC236}">
                <a16:creationId xmlns:a16="http://schemas.microsoft.com/office/drawing/2014/main" id="{9914B5A2-68D3-A30E-496D-21D739F2A66E}"/>
              </a:ext>
            </a:extLst>
          </p:cNvPr>
          <p:cNvGrpSpPr/>
          <p:nvPr/>
        </p:nvGrpSpPr>
        <p:grpSpPr>
          <a:xfrm>
            <a:off x="437039" y="1051560"/>
            <a:ext cx="5669280" cy="4754880"/>
            <a:chOff x="857250" y="822960"/>
            <a:chExt cx="5669280" cy="4754880"/>
          </a:xfrm>
        </p:grpSpPr>
        <p:pic>
          <p:nvPicPr>
            <p:cNvPr id="5" name="Picture 4">
              <a:extLst>
                <a:ext uri="{FF2B5EF4-FFF2-40B4-BE49-F238E27FC236}">
                  <a16:creationId xmlns:a16="http://schemas.microsoft.com/office/drawing/2014/main" id="{99971FA0-9931-00D3-64BF-7AA3F6BA6D11}"/>
                </a:ext>
              </a:extLst>
            </p:cNvPr>
            <p:cNvPicPr>
              <a:picLocks noChangeAspect="1"/>
            </p:cNvPicPr>
            <p:nvPr/>
          </p:nvPicPr>
          <p:blipFill rotWithShape="1">
            <a:blip r:embed="rId2">
              <a:extLst>
                <a:ext uri="{28A0092B-C50C-407E-A947-70E740481C1C}">
                  <a14:useLocalDpi xmlns:a14="http://schemas.microsoft.com/office/drawing/2010/main"/>
                </a:ext>
              </a:extLst>
            </a:blip>
            <a:srcRect/>
            <a:stretch/>
          </p:blipFill>
          <p:spPr>
            <a:xfrm>
              <a:off x="857250" y="822960"/>
              <a:ext cx="5669280" cy="4754880"/>
            </a:xfrm>
            <a:prstGeom prst="rect">
              <a:avLst/>
            </a:prstGeom>
          </p:spPr>
        </p:pic>
        <p:sp>
          <p:nvSpPr>
            <p:cNvPr id="6" name="Rounded Rectangle 5">
              <a:extLst>
                <a:ext uri="{FF2B5EF4-FFF2-40B4-BE49-F238E27FC236}">
                  <a16:creationId xmlns:a16="http://schemas.microsoft.com/office/drawing/2014/main" id="{87063F02-7902-000C-5E9B-233DE3118199}"/>
                </a:ext>
              </a:extLst>
            </p:cNvPr>
            <p:cNvSpPr/>
            <p:nvPr/>
          </p:nvSpPr>
          <p:spPr>
            <a:xfrm>
              <a:off x="990600" y="3612444"/>
              <a:ext cx="2975610" cy="598312"/>
            </a:xfrm>
            <a:prstGeom prst="roundRect">
              <a:avLst/>
            </a:prstGeom>
            <a:noFill/>
            <a:ln w="28575">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VN"/>
            </a:p>
          </p:txBody>
        </p:sp>
      </p:grpSp>
      <p:pic>
        <p:nvPicPr>
          <p:cNvPr id="7" name="Picture 2" descr="Vision Transformer ViT Architecture">
            <a:extLst>
              <a:ext uri="{FF2B5EF4-FFF2-40B4-BE49-F238E27FC236}">
                <a16:creationId xmlns:a16="http://schemas.microsoft.com/office/drawing/2014/main" id="{878F2E1C-D76C-4254-BE9A-95BE1C1D2A42}"/>
              </a:ext>
            </a:extLst>
          </p:cNvPr>
          <p:cNvPicPr>
            <a:picLocks noChangeAspect="1" noChangeArrowheads="1"/>
          </p:cNvPicPr>
          <p:nvPr/>
        </p:nvPicPr>
        <p:blipFill rotWithShape="1">
          <a:blip r:embed="rId3">
            <a:extLst>
              <a:ext uri="{28A0092B-C50C-407E-A947-70E740481C1C}">
                <a14:useLocalDpi xmlns:a14="http://schemas.microsoft.com/office/drawing/2010/main"/>
              </a:ext>
            </a:extLst>
          </a:blip>
          <a:srcRect/>
          <a:stretch/>
        </p:blipFill>
        <p:spPr bwMode="auto">
          <a:xfrm>
            <a:off x="6178567" y="681355"/>
            <a:ext cx="2415823" cy="5594350"/>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17454DBC-337F-EE9B-602B-5EDCF6104AF5}"/>
              </a:ext>
            </a:extLst>
          </p:cNvPr>
          <p:cNvGrpSpPr/>
          <p:nvPr/>
        </p:nvGrpSpPr>
        <p:grpSpPr>
          <a:xfrm>
            <a:off x="8699915" y="859199"/>
            <a:ext cx="2770391" cy="4604623"/>
            <a:chOff x="8699915" y="859199"/>
            <a:chExt cx="2770391" cy="4604623"/>
          </a:xfrm>
        </p:grpSpPr>
        <p:pic>
          <p:nvPicPr>
            <p:cNvPr id="8" name="Picture 2">
              <a:extLst>
                <a:ext uri="{FF2B5EF4-FFF2-40B4-BE49-F238E27FC236}">
                  <a16:creationId xmlns:a16="http://schemas.microsoft.com/office/drawing/2014/main" id="{84858833-7078-FDA0-4CD4-3FF8067D7169}"/>
                </a:ext>
              </a:extLst>
            </p:cNvPr>
            <p:cNvPicPr>
              <a:picLocks noChangeAspect="1" noChangeArrowheads="1"/>
            </p:cNvPicPr>
            <p:nvPr/>
          </p:nvPicPr>
          <p:blipFill rotWithShape="1">
            <a:blip r:embed="rId4">
              <a:extLst>
                <a:ext uri="{28A0092B-C50C-407E-A947-70E740481C1C}">
                  <a14:useLocalDpi xmlns:a14="http://schemas.microsoft.com/office/drawing/2010/main"/>
                </a:ext>
              </a:extLst>
            </a:blip>
            <a:srcRect/>
            <a:stretch/>
          </p:blipFill>
          <p:spPr bwMode="auto">
            <a:xfrm>
              <a:off x="8699915" y="1365956"/>
              <a:ext cx="2770391" cy="409786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3CCE1324-1531-2609-F460-99B60704E316}"/>
                </a:ext>
              </a:extLst>
            </p:cNvPr>
            <p:cNvSpPr txBox="1"/>
            <p:nvPr/>
          </p:nvSpPr>
          <p:spPr>
            <a:xfrm>
              <a:off x="8779732" y="859199"/>
              <a:ext cx="2690574" cy="384721"/>
            </a:xfrm>
            <a:prstGeom prst="rect">
              <a:avLst/>
            </a:prstGeom>
            <a:noFill/>
          </p:spPr>
          <p:txBody>
            <a:bodyPr wrap="square" rtlCol="0">
              <a:spAutoFit/>
            </a:bodyPr>
            <a:lstStyle/>
            <a:p>
              <a:r>
                <a:rPr lang="en-VN" sz="1900" b="1">
                  <a:latin typeface="Times New Roman" panose="02020603050405020304" pitchFamily="18" charset="0"/>
                  <a:cs typeface="Times New Roman" panose="02020603050405020304" pitchFamily="18" charset="0"/>
                </a:rPr>
                <a:t>Transformer Decoder</a:t>
              </a:r>
            </a:p>
          </p:txBody>
        </p:sp>
      </p:grpSp>
    </p:spTree>
    <p:extLst>
      <p:ext uri="{BB962C8B-B14F-4D97-AF65-F5344CB8AC3E}">
        <p14:creationId xmlns:p14="http://schemas.microsoft.com/office/powerpoint/2010/main" val="28020986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41CA0-58D2-E70B-1978-0E5D3DB17FD9}"/>
              </a:ext>
            </a:extLst>
          </p:cNvPr>
          <p:cNvSpPr>
            <a:spLocks noGrp="1"/>
          </p:cNvSpPr>
          <p:nvPr>
            <p:ph type="title"/>
          </p:nvPr>
        </p:nvSpPr>
        <p:spPr/>
        <p:txBody>
          <a:bodyPr/>
          <a:lstStyle/>
          <a:p>
            <a:r>
              <a:rPr lang="en-US">
                <a:latin typeface="Roboto" panose="02000000000000000000" pitchFamily="2" charset="0"/>
                <a:ea typeface="Roboto" panose="02000000000000000000" pitchFamily="2" charset="0"/>
              </a:rPr>
              <a:t>Implementation</a:t>
            </a:r>
            <a:endParaRPr lang="en-VN">
              <a:latin typeface="Roboto" panose="02000000000000000000" pitchFamily="2" charset="0"/>
              <a:ea typeface="Roboto" panose="02000000000000000000" pitchFamily="2" charset="0"/>
            </a:endParaRPr>
          </a:p>
        </p:txBody>
      </p:sp>
      <p:pic>
        <p:nvPicPr>
          <p:cNvPr id="5" name="Picture 4">
            <a:extLst>
              <a:ext uri="{FF2B5EF4-FFF2-40B4-BE49-F238E27FC236}">
                <a16:creationId xmlns:a16="http://schemas.microsoft.com/office/drawing/2014/main" id="{86D08606-E420-49B7-95C5-AA073F98D284}"/>
              </a:ext>
            </a:extLst>
          </p:cNvPr>
          <p:cNvPicPr>
            <a:picLocks noChangeAspect="1"/>
          </p:cNvPicPr>
          <p:nvPr/>
        </p:nvPicPr>
        <p:blipFill>
          <a:blip r:embed="rId2"/>
          <a:stretch>
            <a:fillRect/>
          </a:stretch>
        </p:blipFill>
        <p:spPr>
          <a:xfrm>
            <a:off x="406400" y="865998"/>
            <a:ext cx="7772400" cy="5126003"/>
          </a:xfrm>
          <a:prstGeom prst="rect">
            <a:avLst/>
          </a:prstGeom>
        </p:spPr>
      </p:pic>
    </p:spTree>
    <p:extLst>
      <p:ext uri="{BB962C8B-B14F-4D97-AF65-F5344CB8AC3E}">
        <p14:creationId xmlns:p14="http://schemas.microsoft.com/office/powerpoint/2010/main" val="3814896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343F6-C3BF-656B-4507-68F38F26A591}"/>
              </a:ext>
            </a:extLst>
          </p:cNvPr>
          <p:cNvSpPr>
            <a:spLocks noGrp="1"/>
          </p:cNvSpPr>
          <p:nvPr>
            <p:ph type="title"/>
          </p:nvPr>
        </p:nvSpPr>
        <p:spPr/>
        <p:txBody>
          <a:bodyPr/>
          <a:lstStyle/>
          <a:p>
            <a:r>
              <a:rPr lang="en-US" sz="2400">
                <a:latin typeface="Roboto" panose="02000000000000000000" pitchFamily="2" charset="0"/>
                <a:ea typeface="Roboto" panose="02000000000000000000" pitchFamily="2" charset="0"/>
              </a:rPr>
              <a:t>Unleashing Vanilla ViT with Masked Image Modeling for Object Detection</a:t>
            </a:r>
            <a:endParaRPr lang="en-VN" sz="2400">
              <a:latin typeface="Roboto" panose="02000000000000000000" pitchFamily="2" charset="0"/>
              <a:ea typeface="Roboto" panose="02000000000000000000" pitchFamily="2" charset="0"/>
            </a:endParaRPr>
          </a:p>
        </p:txBody>
      </p:sp>
      <p:sp>
        <p:nvSpPr>
          <p:cNvPr id="4" name="Text Placeholder 3">
            <a:extLst>
              <a:ext uri="{FF2B5EF4-FFF2-40B4-BE49-F238E27FC236}">
                <a16:creationId xmlns:a16="http://schemas.microsoft.com/office/drawing/2014/main" id="{3A0259CC-C26B-DCAB-E58C-64312B38E3FF}"/>
              </a:ext>
            </a:extLst>
          </p:cNvPr>
          <p:cNvSpPr>
            <a:spLocks noGrp="1"/>
          </p:cNvSpPr>
          <p:nvPr>
            <p:ph type="body" sz="quarter" idx="13"/>
          </p:nvPr>
        </p:nvSpPr>
        <p:spPr/>
        <p:txBody>
          <a:bodyPr/>
          <a:lstStyle/>
          <a:p>
            <a:r>
              <a:rPr lang="en-US"/>
              <a:t>Entering the 2020s, ViT is rapidly transferring the landscape of computer vision.</a:t>
            </a:r>
          </a:p>
          <a:p>
            <a:r>
              <a:rPr lang="en-US"/>
              <a:t>Swin Transformer, seamlessly incorporates the local window attention into a hierarchical macro architecture.</a:t>
            </a:r>
          </a:p>
          <a:p>
            <a:r>
              <a:rPr lang="en-US">
                <a:solidFill>
                  <a:srgbClr val="242424"/>
                </a:solidFill>
                <a:effectLst/>
                <a:highlight>
                  <a:srgbClr val="FFFFFF"/>
                </a:highlight>
              </a:rPr>
              <a:t>Masked Image Modeling is a computer vision technique that involves predicting the missing pixels in an image by using the surrounding pixels as context.</a:t>
            </a:r>
            <a:endParaRPr lang="en-VN"/>
          </a:p>
        </p:txBody>
      </p:sp>
    </p:spTree>
    <p:extLst>
      <p:ext uri="{BB962C8B-B14F-4D97-AF65-F5344CB8AC3E}">
        <p14:creationId xmlns:p14="http://schemas.microsoft.com/office/powerpoint/2010/main" val="1897529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179C2-C12D-16D0-CD8E-46FF8839980B}"/>
              </a:ext>
            </a:extLst>
          </p:cNvPr>
          <p:cNvSpPr>
            <a:spLocks noGrp="1"/>
          </p:cNvSpPr>
          <p:nvPr>
            <p:ph type="title"/>
          </p:nvPr>
        </p:nvSpPr>
        <p:spPr/>
        <p:txBody>
          <a:bodyPr/>
          <a:lstStyle/>
          <a:p>
            <a:r>
              <a:rPr lang="en-US" sz="2400">
                <a:latin typeface="Roboto" panose="02000000000000000000" pitchFamily="2" charset="0"/>
                <a:ea typeface="Roboto" panose="02000000000000000000" pitchFamily="2" charset="0"/>
              </a:rPr>
              <a:t>Unleashing Vanilla ViT with Masked Image Modeling for Object Detection</a:t>
            </a:r>
            <a:endParaRPr lang="en-VN" sz="2400"/>
          </a:p>
        </p:txBody>
      </p:sp>
      <p:pic>
        <p:nvPicPr>
          <p:cNvPr id="19" name="Picture 18">
            <a:extLst>
              <a:ext uri="{FF2B5EF4-FFF2-40B4-BE49-F238E27FC236}">
                <a16:creationId xmlns:a16="http://schemas.microsoft.com/office/drawing/2014/main" id="{809AF382-C08C-5494-4AA2-A8E6E389E71E}"/>
              </a:ext>
            </a:extLst>
          </p:cNvPr>
          <p:cNvPicPr>
            <a:picLocks noChangeAspect="1"/>
          </p:cNvPicPr>
          <p:nvPr/>
        </p:nvPicPr>
        <p:blipFill>
          <a:blip r:embed="rId2"/>
          <a:stretch>
            <a:fillRect/>
          </a:stretch>
        </p:blipFill>
        <p:spPr>
          <a:xfrm>
            <a:off x="441796" y="816610"/>
            <a:ext cx="7759700" cy="2336800"/>
          </a:xfrm>
          <a:prstGeom prst="rect">
            <a:avLst/>
          </a:prstGeom>
        </p:spPr>
      </p:pic>
      <p:pic>
        <p:nvPicPr>
          <p:cNvPr id="20" name="Picture 2" descr="Swin Transformer supports 3-billion-parameter vision models that can train  with higher-resolution images for greater task applicability - Microsoft  Research">
            <a:extLst>
              <a:ext uri="{FF2B5EF4-FFF2-40B4-BE49-F238E27FC236}">
                <a16:creationId xmlns:a16="http://schemas.microsoft.com/office/drawing/2014/main" id="{3C2BBD7F-8367-2373-1C21-1CCBE83968C7}"/>
              </a:ext>
            </a:extLst>
          </p:cNvPr>
          <p:cNvPicPr>
            <a:picLocks noChangeAspect="1" noChangeArrowheads="1"/>
          </p:cNvPicPr>
          <p:nvPr/>
        </p:nvPicPr>
        <p:blipFill rotWithShape="1">
          <a:blip r:embed="rId3">
            <a:extLst>
              <a:ext uri="{28A0092B-C50C-407E-A947-70E740481C1C}">
                <a14:useLocalDpi xmlns:a14="http://schemas.microsoft.com/office/drawing/2010/main"/>
              </a:ext>
            </a:extLst>
          </a:blip>
          <a:srcRect/>
          <a:stretch/>
        </p:blipFill>
        <p:spPr bwMode="auto">
          <a:xfrm>
            <a:off x="9773623" y="750279"/>
            <a:ext cx="2032615" cy="1571846"/>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Group 20">
            <a:extLst>
              <a:ext uri="{FF2B5EF4-FFF2-40B4-BE49-F238E27FC236}">
                <a16:creationId xmlns:a16="http://schemas.microsoft.com/office/drawing/2014/main" id="{6DE2206A-8CC3-D868-7AF7-A403214B8B31}"/>
              </a:ext>
            </a:extLst>
          </p:cNvPr>
          <p:cNvGrpSpPr/>
          <p:nvPr/>
        </p:nvGrpSpPr>
        <p:grpSpPr>
          <a:xfrm>
            <a:off x="8201496" y="2559094"/>
            <a:ext cx="1880937" cy="1411707"/>
            <a:chOff x="8201496" y="3525250"/>
            <a:chExt cx="1880937" cy="1411707"/>
          </a:xfrm>
        </p:grpSpPr>
        <p:sp>
          <p:nvSpPr>
            <p:cNvPr id="22" name="Freeform 21">
              <a:extLst>
                <a:ext uri="{FF2B5EF4-FFF2-40B4-BE49-F238E27FC236}">
                  <a16:creationId xmlns:a16="http://schemas.microsoft.com/office/drawing/2014/main" id="{B1ADD228-F5C3-F176-265D-010B5E280FD1}"/>
                </a:ext>
              </a:extLst>
            </p:cNvPr>
            <p:cNvSpPr/>
            <p:nvPr/>
          </p:nvSpPr>
          <p:spPr>
            <a:xfrm>
              <a:off x="8634633" y="3525250"/>
              <a:ext cx="906379" cy="413086"/>
            </a:xfrm>
            <a:custGeom>
              <a:avLst/>
              <a:gdLst>
                <a:gd name="connsiteX0" fmla="*/ 0 w 927279"/>
                <a:gd name="connsiteY0" fmla="*/ 408904 h 418563"/>
                <a:gd name="connsiteX1" fmla="*/ 260797 w 927279"/>
                <a:gd name="connsiteY1" fmla="*/ 3219 h 418563"/>
                <a:gd name="connsiteX2" fmla="*/ 927279 w 927279"/>
                <a:gd name="connsiteY2" fmla="*/ 0 h 418563"/>
                <a:gd name="connsiteX3" fmla="*/ 663262 w 927279"/>
                <a:gd name="connsiteY3" fmla="*/ 418563 h 418563"/>
                <a:gd name="connsiteX4" fmla="*/ 0 w 927279"/>
                <a:gd name="connsiteY4" fmla="*/ 408904 h 4185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7279" h="418563">
                  <a:moveTo>
                    <a:pt x="0" y="408904"/>
                  </a:moveTo>
                  <a:lnTo>
                    <a:pt x="260797" y="3219"/>
                  </a:lnTo>
                  <a:lnTo>
                    <a:pt x="927279" y="0"/>
                  </a:lnTo>
                  <a:lnTo>
                    <a:pt x="663262" y="418563"/>
                  </a:lnTo>
                  <a:lnTo>
                    <a:pt x="0" y="408904"/>
                  </a:lnTo>
                  <a:close/>
                </a:path>
              </a:pathLst>
            </a:custGeom>
            <a:solidFill>
              <a:schemeClr val="bg1"/>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23" name="Freeform 22">
              <a:extLst>
                <a:ext uri="{FF2B5EF4-FFF2-40B4-BE49-F238E27FC236}">
                  <a16:creationId xmlns:a16="http://schemas.microsoft.com/office/drawing/2014/main" id="{38CB2D1B-F72A-0E39-E822-F39F3AA555FC}"/>
                </a:ext>
              </a:extLst>
            </p:cNvPr>
            <p:cNvSpPr/>
            <p:nvPr/>
          </p:nvSpPr>
          <p:spPr>
            <a:xfrm>
              <a:off x="8486243" y="3729788"/>
              <a:ext cx="1199148" cy="541421"/>
            </a:xfrm>
            <a:custGeom>
              <a:avLst/>
              <a:gdLst>
                <a:gd name="connsiteX0" fmla="*/ 934453 w 1199148"/>
                <a:gd name="connsiteY0" fmla="*/ 0 h 541421"/>
                <a:gd name="connsiteX1" fmla="*/ 1199148 w 1199148"/>
                <a:gd name="connsiteY1" fmla="*/ 8021 h 541421"/>
                <a:gd name="connsiteX2" fmla="*/ 862264 w 1199148"/>
                <a:gd name="connsiteY2" fmla="*/ 541421 h 541421"/>
                <a:gd name="connsiteX3" fmla="*/ 0 w 1199148"/>
                <a:gd name="connsiteY3" fmla="*/ 541421 h 541421"/>
                <a:gd name="connsiteX4" fmla="*/ 212558 w 1199148"/>
                <a:gd name="connsiteY4" fmla="*/ 204537 h 541421"/>
                <a:gd name="connsiteX5" fmla="*/ 798095 w 1199148"/>
                <a:gd name="connsiteY5" fmla="*/ 204537 h 541421"/>
                <a:gd name="connsiteX6" fmla="*/ 934453 w 1199148"/>
                <a:gd name="connsiteY6" fmla="*/ 0 h 541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9148" h="541421">
                  <a:moveTo>
                    <a:pt x="934453" y="0"/>
                  </a:moveTo>
                  <a:lnTo>
                    <a:pt x="1199148" y="8021"/>
                  </a:lnTo>
                  <a:lnTo>
                    <a:pt x="862264" y="541421"/>
                  </a:lnTo>
                  <a:lnTo>
                    <a:pt x="0" y="541421"/>
                  </a:lnTo>
                  <a:lnTo>
                    <a:pt x="212558" y="204537"/>
                  </a:lnTo>
                  <a:lnTo>
                    <a:pt x="798095" y="204537"/>
                  </a:lnTo>
                  <a:lnTo>
                    <a:pt x="934453" y="0"/>
                  </a:lnTo>
                  <a:close/>
                </a:path>
              </a:pathLst>
            </a:custGeom>
            <a:solidFill>
              <a:schemeClr val="bg1"/>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24" name="Freeform 23">
              <a:extLst>
                <a:ext uri="{FF2B5EF4-FFF2-40B4-BE49-F238E27FC236}">
                  <a16:creationId xmlns:a16="http://schemas.microsoft.com/office/drawing/2014/main" id="{56E5DE25-93CC-FC1C-8BDF-F3447B8412B0}"/>
                </a:ext>
              </a:extLst>
            </p:cNvPr>
            <p:cNvSpPr/>
            <p:nvPr/>
          </p:nvSpPr>
          <p:spPr>
            <a:xfrm>
              <a:off x="8337854" y="3926304"/>
              <a:ext cx="1507958" cy="681790"/>
            </a:xfrm>
            <a:custGeom>
              <a:avLst/>
              <a:gdLst>
                <a:gd name="connsiteX0" fmla="*/ 0 w 1507958"/>
                <a:gd name="connsiteY0" fmla="*/ 669758 h 681790"/>
                <a:gd name="connsiteX1" fmla="*/ 204537 w 1507958"/>
                <a:gd name="connsiteY1" fmla="*/ 356937 h 681790"/>
                <a:gd name="connsiteX2" fmla="*/ 1014663 w 1507958"/>
                <a:gd name="connsiteY2" fmla="*/ 356937 h 681790"/>
                <a:gd name="connsiteX3" fmla="*/ 1231232 w 1507958"/>
                <a:gd name="connsiteY3" fmla="*/ 0 h 681790"/>
                <a:gd name="connsiteX4" fmla="*/ 1507958 w 1507958"/>
                <a:gd name="connsiteY4" fmla="*/ 4011 h 681790"/>
                <a:gd name="connsiteX5" fmla="*/ 1082842 w 1507958"/>
                <a:gd name="connsiteY5" fmla="*/ 681790 h 681790"/>
                <a:gd name="connsiteX6" fmla="*/ 0 w 1507958"/>
                <a:gd name="connsiteY6" fmla="*/ 669758 h 681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7958" h="681790">
                  <a:moveTo>
                    <a:pt x="0" y="669758"/>
                  </a:moveTo>
                  <a:lnTo>
                    <a:pt x="204537" y="356937"/>
                  </a:lnTo>
                  <a:lnTo>
                    <a:pt x="1014663" y="356937"/>
                  </a:lnTo>
                  <a:lnTo>
                    <a:pt x="1231232" y="0"/>
                  </a:lnTo>
                  <a:lnTo>
                    <a:pt x="1507958" y="4011"/>
                  </a:lnTo>
                  <a:lnTo>
                    <a:pt x="1082842" y="681790"/>
                  </a:lnTo>
                  <a:lnTo>
                    <a:pt x="0" y="669758"/>
                  </a:lnTo>
                  <a:close/>
                </a:path>
              </a:pathLst>
            </a:custGeom>
            <a:solidFill>
              <a:schemeClr val="bg1"/>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25" name="Freeform 24">
              <a:extLst>
                <a:ext uri="{FF2B5EF4-FFF2-40B4-BE49-F238E27FC236}">
                  <a16:creationId xmlns:a16="http://schemas.microsoft.com/office/drawing/2014/main" id="{69095AE6-27DE-4071-350F-B696B4378B0A}"/>
                </a:ext>
              </a:extLst>
            </p:cNvPr>
            <p:cNvSpPr/>
            <p:nvPr/>
          </p:nvSpPr>
          <p:spPr>
            <a:xfrm>
              <a:off x="8201496" y="4094746"/>
              <a:ext cx="1880937" cy="842211"/>
            </a:xfrm>
            <a:custGeom>
              <a:avLst/>
              <a:gdLst>
                <a:gd name="connsiteX0" fmla="*/ 0 w 1880937"/>
                <a:gd name="connsiteY0" fmla="*/ 838200 h 842211"/>
                <a:gd name="connsiteX1" fmla="*/ 208547 w 1880937"/>
                <a:gd name="connsiteY1" fmla="*/ 513348 h 842211"/>
                <a:gd name="connsiteX2" fmla="*/ 1219200 w 1880937"/>
                <a:gd name="connsiteY2" fmla="*/ 521369 h 842211"/>
                <a:gd name="connsiteX3" fmla="*/ 1544053 w 1880937"/>
                <a:gd name="connsiteY3" fmla="*/ 0 h 842211"/>
                <a:gd name="connsiteX4" fmla="*/ 1880937 w 1880937"/>
                <a:gd name="connsiteY4" fmla="*/ 4011 h 842211"/>
                <a:gd name="connsiteX5" fmla="*/ 1347537 w 1880937"/>
                <a:gd name="connsiteY5" fmla="*/ 842211 h 842211"/>
                <a:gd name="connsiteX6" fmla="*/ 0 w 1880937"/>
                <a:gd name="connsiteY6" fmla="*/ 838200 h 842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0937" h="842211">
                  <a:moveTo>
                    <a:pt x="0" y="838200"/>
                  </a:moveTo>
                  <a:lnTo>
                    <a:pt x="208547" y="513348"/>
                  </a:lnTo>
                  <a:lnTo>
                    <a:pt x="1219200" y="521369"/>
                  </a:lnTo>
                  <a:lnTo>
                    <a:pt x="1544053" y="0"/>
                  </a:lnTo>
                  <a:lnTo>
                    <a:pt x="1880937" y="4011"/>
                  </a:lnTo>
                  <a:lnTo>
                    <a:pt x="1347537" y="842211"/>
                  </a:lnTo>
                  <a:lnTo>
                    <a:pt x="0" y="838200"/>
                  </a:lnTo>
                  <a:close/>
                </a:path>
              </a:pathLst>
            </a:custGeom>
            <a:solidFill>
              <a:schemeClr val="bg1"/>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VN"/>
            </a:p>
          </p:txBody>
        </p:sp>
      </p:grpSp>
      <p:cxnSp>
        <p:nvCxnSpPr>
          <p:cNvPr id="26" name="Elbow Connector 25">
            <a:extLst>
              <a:ext uri="{FF2B5EF4-FFF2-40B4-BE49-F238E27FC236}">
                <a16:creationId xmlns:a16="http://schemas.microsoft.com/office/drawing/2014/main" id="{9EE07D50-3F69-46E6-C155-5366C7A928F6}"/>
              </a:ext>
            </a:extLst>
          </p:cNvPr>
          <p:cNvCxnSpPr>
            <a:cxnSpLocks/>
          </p:cNvCxnSpPr>
          <p:nvPr/>
        </p:nvCxnSpPr>
        <p:spPr>
          <a:xfrm>
            <a:off x="8143936" y="2183194"/>
            <a:ext cx="882761" cy="518422"/>
          </a:xfrm>
          <a:prstGeom prst="bentConnector3">
            <a:avLst>
              <a:gd name="adj1" fmla="val 100429"/>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D41EBF1-A6CE-1D0C-E55E-A4FEEAC58CD1}"/>
              </a:ext>
            </a:extLst>
          </p:cNvPr>
          <p:cNvCxnSpPr>
            <a:cxnSpLocks/>
          </p:cNvCxnSpPr>
          <p:nvPr/>
        </p:nvCxnSpPr>
        <p:spPr>
          <a:xfrm>
            <a:off x="8999625" y="2960148"/>
            <a:ext cx="0" cy="2520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0393A922-8187-183D-768E-853EDF6945BB}"/>
              </a:ext>
            </a:extLst>
          </p:cNvPr>
          <p:cNvCxnSpPr>
            <a:cxnSpLocks/>
          </p:cNvCxnSpPr>
          <p:nvPr/>
        </p:nvCxnSpPr>
        <p:spPr>
          <a:xfrm>
            <a:off x="6526448" y="2146300"/>
            <a:ext cx="2465154" cy="920274"/>
          </a:xfrm>
          <a:prstGeom prst="bentConnector3">
            <a:avLst>
              <a:gd name="adj1" fmla="val -27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B9A83AD-E12B-6A76-52D0-8A79EA600DEE}"/>
              </a:ext>
            </a:extLst>
          </p:cNvPr>
          <p:cNvCxnSpPr>
            <a:cxnSpLocks/>
          </p:cNvCxnSpPr>
          <p:nvPr/>
        </p:nvCxnSpPr>
        <p:spPr>
          <a:xfrm>
            <a:off x="9007645" y="3317090"/>
            <a:ext cx="0" cy="2520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a:extLst>
              <a:ext uri="{FF2B5EF4-FFF2-40B4-BE49-F238E27FC236}">
                <a16:creationId xmlns:a16="http://schemas.microsoft.com/office/drawing/2014/main" id="{841EB47A-692A-DBC8-2C09-995EB6579954}"/>
              </a:ext>
            </a:extLst>
          </p:cNvPr>
          <p:cNvCxnSpPr>
            <a:cxnSpLocks/>
          </p:cNvCxnSpPr>
          <p:nvPr/>
        </p:nvCxnSpPr>
        <p:spPr>
          <a:xfrm>
            <a:off x="4964348" y="2152650"/>
            <a:ext cx="4027254" cy="1276350"/>
          </a:xfrm>
          <a:prstGeom prst="bentConnector3">
            <a:avLst>
              <a:gd name="adj1" fmla="val -19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31C125D6-164D-E93F-C9B5-8E06A0AC365F}"/>
              </a:ext>
            </a:extLst>
          </p:cNvPr>
          <p:cNvCxnSpPr>
            <a:cxnSpLocks/>
          </p:cNvCxnSpPr>
          <p:nvPr/>
        </p:nvCxnSpPr>
        <p:spPr>
          <a:xfrm>
            <a:off x="9007645" y="3641941"/>
            <a:ext cx="0" cy="2520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a:extLst>
              <a:ext uri="{FF2B5EF4-FFF2-40B4-BE49-F238E27FC236}">
                <a16:creationId xmlns:a16="http://schemas.microsoft.com/office/drawing/2014/main" id="{E341B229-807E-44AA-E523-616415657834}"/>
              </a:ext>
            </a:extLst>
          </p:cNvPr>
          <p:cNvCxnSpPr>
            <a:cxnSpLocks/>
          </p:cNvCxnSpPr>
          <p:nvPr/>
        </p:nvCxnSpPr>
        <p:spPr>
          <a:xfrm>
            <a:off x="3340100" y="2146300"/>
            <a:ext cx="5651502" cy="1558291"/>
          </a:xfrm>
          <a:prstGeom prst="bentConnector3">
            <a:avLst>
              <a:gd name="adj1" fmla="val -30"/>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3" name="Rounded Rectangle 32">
            <a:extLst>
              <a:ext uri="{FF2B5EF4-FFF2-40B4-BE49-F238E27FC236}">
                <a16:creationId xmlns:a16="http://schemas.microsoft.com/office/drawing/2014/main" id="{FE36C38E-84B3-387C-EB24-0D9172694622}"/>
              </a:ext>
            </a:extLst>
          </p:cNvPr>
          <p:cNvSpPr/>
          <p:nvPr/>
        </p:nvSpPr>
        <p:spPr>
          <a:xfrm>
            <a:off x="10491537" y="2322095"/>
            <a:ext cx="757989" cy="157184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VN"/>
              <a:t>Head</a:t>
            </a:r>
          </a:p>
        </p:txBody>
      </p:sp>
      <p:cxnSp>
        <p:nvCxnSpPr>
          <p:cNvPr id="34" name="Straight Arrow Connector 33">
            <a:extLst>
              <a:ext uri="{FF2B5EF4-FFF2-40B4-BE49-F238E27FC236}">
                <a16:creationId xmlns:a16="http://schemas.microsoft.com/office/drawing/2014/main" id="{D5327804-19A5-07F6-C2EF-08F64B366BAA}"/>
              </a:ext>
            </a:extLst>
          </p:cNvPr>
          <p:cNvCxnSpPr>
            <a:cxnSpLocks/>
          </p:cNvCxnSpPr>
          <p:nvPr/>
        </p:nvCxnSpPr>
        <p:spPr>
          <a:xfrm>
            <a:off x="9613199" y="2877317"/>
            <a:ext cx="8640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28B702F3-79A5-8351-98CC-FA3C4832CF0F}"/>
              </a:ext>
            </a:extLst>
          </p:cNvPr>
          <p:cNvCxnSpPr>
            <a:cxnSpLocks/>
          </p:cNvCxnSpPr>
          <p:nvPr/>
        </p:nvCxnSpPr>
        <p:spPr>
          <a:xfrm>
            <a:off x="9685391" y="3224180"/>
            <a:ext cx="7920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CEA9E777-655A-CE22-E243-C34A5AD00109}"/>
              </a:ext>
            </a:extLst>
          </p:cNvPr>
          <p:cNvCxnSpPr>
            <a:cxnSpLocks/>
          </p:cNvCxnSpPr>
          <p:nvPr/>
        </p:nvCxnSpPr>
        <p:spPr>
          <a:xfrm>
            <a:off x="9810788" y="3573384"/>
            <a:ext cx="6840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9224EB0E-052A-D644-58F3-4211B5CFE98F}"/>
              </a:ext>
            </a:extLst>
          </p:cNvPr>
          <p:cNvSpPr txBox="1"/>
          <p:nvPr/>
        </p:nvSpPr>
        <p:spPr>
          <a:xfrm>
            <a:off x="441796" y="4259783"/>
            <a:ext cx="11321220" cy="1692771"/>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400">
                <a:latin typeface="Roboto" panose="02000000000000000000" pitchFamily="2" charset="0"/>
                <a:ea typeface="Roboto" panose="02000000000000000000" pitchFamily="2" charset="0"/>
              </a:rPr>
              <a:t>Vision Transformers use self-attention to capture long-range dependencies and global context across the entire image, which is crucial for understanding complex patterns and relationships.</a:t>
            </a:r>
          </a:p>
        </p:txBody>
      </p:sp>
      <p:sp>
        <p:nvSpPr>
          <p:cNvPr id="39" name="TextBox 38">
            <a:extLst>
              <a:ext uri="{FF2B5EF4-FFF2-40B4-BE49-F238E27FC236}">
                <a16:creationId xmlns:a16="http://schemas.microsoft.com/office/drawing/2014/main" id="{60782F95-5B18-00AF-F2AC-FD93C262CE29}"/>
              </a:ext>
            </a:extLst>
          </p:cNvPr>
          <p:cNvSpPr txBox="1"/>
          <p:nvPr/>
        </p:nvSpPr>
        <p:spPr>
          <a:xfrm>
            <a:off x="346610" y="3167316"/>
            <a:ext cx="2805430" cy="830997"/>
          </a:xfrm>
          <a:prstGeom prst="rect">
            <a:avLst/>
          </a:prstGeom>
        </p:spPr>
        <p:style>
          <a:lnRef idx="3">
            <a:schemeClr val="lt1"/>
          </a:lnRef>
          <a:fillRef idx="1">
            <a:schemeClr val="accent6"/>
          </a:fillRef>
          <a:effectRef idx="1">
            <a:schemeClr val="accent6"/>
          </a:effectRef>
          <a:fontRef idx="minor">
            <a:schemeClr val="lt1"/>
          </a:fontRef>
        </p:style>
        <p:txBody>
          <a:bodyPr wrap="square">
            <a:spAutoFit/>
          </a:bodyPr>
          <a:lstStyle/>
          <a:p>
            <a:pPr algn="ctr"/>
            <a:r>
              <a:rPr lang="en-US" sz="2400">
                <a:latin typeface="Roboto" panose="02000000000000000000" pitchFamily="2" charset="0"/>
                <a:ea typeface="Roboto" panose="02000000000000000000" pitchFamily="2" charset="0"/>
              </a:rPr>
              <a:t>Shifted Windows Transformer </a:t>
            </a:r>
            <a:endParaRPr lang="en-VN" sz="240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247774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343F6-C3BF-656B-4507-68F38F26A591}"/>
              </a:ext>
            </a:extLst>
          </p:cNvPr>
          <p:cNvSpPr>
            <a:spLocks noGrp="1"/>
          </p:cNvSpPr>
          <p:nvPr>
            <p:ph type="title"/>
          </p:nvPr>
        </p:nvSpPr>
        <p:spPr/>
        <p:txBody>
          <a:bodyPr/>
          <a:lstStyle/>
          <a:p>
            <a:r>
              <a:rPr lang="en-US" sz="2400">
                <a:latin typeface="Roboto" panose="02000000000000000000" pitchFamily="2" charset="0"/>
                <a:ea typeface="Roboto" panose="02000000000000000000" pitchFamily="2" charset="0"/>
              </a:rPr>
              <a:t>Unleashing Vanilla ViT with Masked Image Modeling for Object Detection</a:t>
            </a:r>
            <a:endParaRPr lang="en-VN" sz="2400">
              <a:latin typeface="Roboto" panose="02000000000000000000" pitchFamily="2" charset="0"/>
              <a:ea typeface="Roboto" panose="02000000000000000000" pitchFamily="2" charset="0"/>
            </a:endParaRPr>
          </a:p>
        </p:txBody>
      </p:sp>
      <p:pic>
        <p:nvPicPr>
          <p:cNvPr id="1026" name="Picture 2">
            <a:extLst>
              <a:ext uri="{FF2B5EF4-FFF2-40B4-BE49-F238E27FC236}">
                <a16:creationId xmlns:a16="http://schemas.microsoft.com/office/drawing/2014/main" id="{EBFA9D25-F849-7EAC-3E1B-7DE16DCEFFA3}"/>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703320" y="882970"/>
            <a:ext cx="8102918" cy="406201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6549B94-1363-1222-CC3C-2517C2C85041}"/>
              </a:ext>
            </a:extLst>
          </p:cNvPr>
          <p:cNvSpPr txBox="1"/>
          <p:nvPr/>
        </p:nvSpPr>
        <p:spPr>
          <a:xfrm>
            <a:off x="406400" y="892613"/>
            <a:ext cx="2805430" cy="1569660"/>
          </a:xfrm>
          <a:prstGeom prst="rect">
            <a:avLst/>
          </a:prstGeom>
        </p:spPr>
        <p:style>
          <a:lnRef idx="3">
            <a:schemeClr val="lt1"/>
          </a:lnRef>
          <a:fillRef idx="1">
            <a:schemeClr val="accent6"/>
          </a:fillRef>
          <a:effectRef idx="1">
            <a:schemeClr val="accent6"/>
          </a:effectRef>
          <a:fontRef idx="minor">
            <a:schemeClr val="lt1"/>
          </a:fontRef>
        </p:style>
        <p:txBody>
          <a:bodyPr wrap="square">
            <a:spAutoFit/>
          </a:bodyPr>
          <a:lstStyle/>
          <a:p>
            <a:r>
              <a:rPr lang="en-US" sz="2400">
                <a:latin typeface="Roboto" panose="02000000000000000000" pitchFamily="2" charset="0"/>
                <a:ea typeface="Roboto" panose="02000000000000000000" pitchFamily="2" charset="0"/>
              </a:rPr>
              <a:t>SimMIM: a Simple Framework for Masked Image Modeling</a:t>
            </a:r>
            <a:endParaRPr lang="en-VN" sz="2400">
              <a:latin typeface="Roboto" panose="02000000000000000000" pitchFamily="2" charset="0"/>
              <a:ea typeface="Roboto" panose="02000000000000000000" pitchFamily="2" charset="0"/>
            </a:endParaRPr>
          </a:p>
        </p:txBody>
      </p:sp>
      <p:sp>
        <p:nvSpPr>
          <p:cNvPr id="8" name="Text Placeholder 4">
            <a:extLst>
              <a:ext uri="{FF2B5EF4-FFF2-40B4-BE49-F238E27FC236}">
                <a16:creationId xmlns:a16="http://schemas.microsoft.com/office/drawing/2014/main" id="{553DBCFE-C228-8103-C73F-0023B8C6EDDA}"/>
              </a:ext>
            </a:extLst>
          </p:cNvPr>
          <p:cNvSpPr>
            <a:spLocks noGrp="1"/>
          </p:cNvSpPr>
          <p:nvPr>
            <p:ph type="body" sz="quarter" idx="13"/>
          </p:nvPr>
        </p:nvSpPr>
        <p:spPr>
          <a:xfrm>
            <a:off x="406400" y="4890994"/>
            <a:ext cx="11399838" cy="1779452"/>
          </a:xfrm>
        </p:spPr>
        <p:txBody>
          <a:bodyPr>
            <a:normAutofit/>
          </a:bodyPr>
          <a:lstStyle/>
          <a:p>
            <a:r>
              <a:rPr lang="en-US"/>
              <a:t>MIM involves masking parts of an image and training a model to predict the missing regions based on the unmasked parts. This self-supervised approach helps the model learn rich, high-level features without relying on explicit labels.</a:t>
            </a:r>
            <a:endParaRPr lang="en-VN"/>
          </a:p>
        </p:txBody>
      </p:sp>
    </p:spTree>
    <p:extLst>
      <p:ext uri="{BB962C8B-B14F-4D97-AF65-F5344CB8AC3E}">
        <p14:creationId xmlns:p14="http://schemas.microsoft.com/office/powerpoint/2010/main" val="3126443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343F6-C3BF-656B-4507-68F38F26A591}"/>
              </a:ext>
            </a:extLst>
          </p:cNvPr>
          <p:cNvSpPr>
            <a:spLocks noGrp="1"/>
          </p:cNvSpPr>
          <p:nvPr>
            <p:ph type="title"/>
          </p:nvPr>
        </p:nvSpPr>
        <p:spPr/>
        <p:txBody>
          <a:bodyPr/>
          <a:lstStyle/>
          <a:p>
            <a:r>
              <a:rPr lang="en-US" sz="2400">
                <a:latin typeface="Roboto" panose="02000000000000000000" pitchFamily="2" charset="0"/>
                <a:ea typeface="Roboto" panose="02000000000000000000" pitchFamily="2" charset="0"/>
              </a:rPr>
              <a:t>Unleashing Vanilla ViT with Masked Image Modeling for Object Detection</a:t>
            </a:r>
            <a:endParaRPr lang="en-VN" sz="2400">
              <a:latin typeface="Roboto" panose="02000000000000000000" pitchFamily="2" charset="0"/>
              <a:ea typeface="Roboto" panose="02000000000000000000" pitchFamily="2" charset="0"/>
            </a:endParaRPr>
          </a:p>
        </p:txBody>
      </p:sp>
      <p:pic>
        <p:nvPicPr>
          <p:cNvPr id="13" name="Picture 12">
            <a:extLst>
              <a:ext uri="{FF2B5EF4-FFF2-40B4-BE49-F238E27FC236}">
                <a16:creationId xmlns:a16="http://schemas.microsoft.com/office/drawing/2014/main" id="{19129519-7F02-34A1-59FF-42D7839E9A1C}"/>
              </a:ext>
            </a:extLst>
          </p:cNvPr>
          <p:cNvPicPr>
            <a:picLocks noChangeAspect="1"/>
          </p:cNvPicPr>
          <p:nvPr/>
        </p:nvPicPr>
        <p:blipFill rotWithShape="1">
          <a:blip r:embed="rId3">
            <a:extLst>
              <a:ext uri="{28A0092B-C50C-407E-A947-70E740481C1C}">
                <a14:useLocalDpi xmlns:a14="http://schemas.microsoft.com/office/drawing/2010/main"/>
              </a:ext>
            </a:extLst>
          </a:blip>
          <a:srcRect/>
          <a:stretch/>
        </p:blipFill>
        <p:spPr>
          <a:xfrm>
            <a:off x="857250" y="822960"/>
            <a:ext cx="5669280" cy="4754880"/>
          </a:xfrm>
          <a:prstGeom prst="rect">
            <a:avLst/>
          </a:prstGeom>
        </p:spPr>
      </p:pic>
      <p:pic>
        <p:nvPicPr>
          <p:cNvPr id="14" name="Picture 13">
            <a:extLst>
              <a:ext uri="{FF2B5EF4-FFF2-40B4-BE49-F238E27FC236}">
                <a16:creationId xmlns:a16="http://schemas.microsoft.com/office/drawing/2014/main" id="{631D4A45-3F66-103D-7CDD-7A58B43C27CB}"/>
              </a:ext>
            </a:extLst>
          </p:cNvPr>
          <p:cNvPicPr>
            <a:picLocks noChangeAspect="1"/>
          </p:cNvPicPr>
          <p:nvPr/>
        </p:nvPicPr>
        <p:blipFill rotWithShape="1">
          <a:blip r:embed="rId4">
            <a:extLst>
              <a:ext uri="{28A0092B-C50C-407E-A947-70E740481C1C}">
                <a14:useLocalDpi xmlns:a14="http://schemas.microsoft.com/office/drawing/2010/main"/>
              </a:ext>
            </a:extLst>
          </a:blip>
          <a:srcRect/>
          <a:stretch/>
        </p:blipFill>
        <p:spPr>
          <a:xfrm>
            <a:off x="6949440" y="960120"/>
            <a:ext cx="4251960" cy="3776345"/>
          </a:xfrm>
          <a:prstGeom prst="rect">
            <a:avLst/>
          </a:prstGeom>
        </p:spPr>
      </p:pic>
      <p:sp>
        <p:nvSpPr>
          <p:cNvPr id="17" name="TextBox 16">
            <a:extLst>
              <a:ext uri="{FF2B5EF4-FFF2-40B4-BE49-F238E27FC236}">
                <a16:creationId xmlns:a16="http://schemas.microsoft.com/office/drawing/2014/main" id="{C20CFC57-932A-A5F4-9FDD-7F1E40EDC995}"/>
              </a:ext>
            </a:extLst>
          </p:cNvPr>
          <p:cNvSpPr txBox="1"/>
          <p:nvPr/>
        </p:nvSpPr>
        <p:spPr>
          <a:xfrm>
            <a:off x="6526530" y="4848363"/>
            <a:ext cx="5279708" cy="1477328"/>
          </a:xfrm>
          <a:prstGeom prst="rect">
            <a:avLst/>
          </a:prstGeom>
          <a:noFill/>
        </p:spPr>
        <p:txBody>
          <a:bodyPr wrap="square">
            <a:spAutoFit/>
          </a:bodyPr>
          <a:lstStyle/>
          <a:p>
            <a:pPr algn="just"/>
            <a:r>
              <a:rPr lang="en-US" i="1">
                <a:latin typeface="Roboto" panose="02000000000000000000" pitchFamily="2" charset="0"/>
                <a:ea typeface="Roboto" panose="02000000000000000000" pitchFamily="2" charset="0"/>
              </a:rPr>
              <a:t>ViT often requires more computational resources compared to traditional CNN models. The self-attention mechanism of Transformers has high computational complexity, especially with large-sized images</a:t>
            </a:r>
            <a:endParaRPr lang="en-VN" i="1">
              <a:latin typeface="Roboto" panose="02000000000000000000" pitchFamily="2" charset="0"/>
              <a:ea typeface="Roboto" panose="02000000000000000000" pitchFamily="2" charset="0"/>
            </a:endParaRPr>
          </a:p>
        </p:txBody>
      </p:sp>
      <p:sp>
        <p:nvSpPr>
          <p:cNvPr id="26" name="Oval 25">
            <a:extLst>
              <a:ext uri="{FF2B5EF4-FFF2-40B4-BE49-F238E27FC236}">
                <a16:creationId xmlns:a16="http://schemas.microsoft.com/office/drawing/2014/main" id="{D3E16BAB-1E5C-E518-943F-56028E3D982C}"/>
              </a:ext>
            </a:extLst>
          </p:cNvPr>
          <p:cNvSpPr/>
          <p:nvPr/>
        </p:nvSpPr>
        <p:spPr>
          <a:xfrm>
            <a:off x="7246620" y="2480310"/>
            <a:ext cx="1836000" cy="1836000"/>
          </a:xfrm>
          <a:prstGeom prst="ellipse">
            <a:avLst/>
          </a:prstGeom>
          <a:noFill/>
          <a:ln w="19050">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27" name="Rounded Rectangle 26">
            <a:extLst>
              <a:ext uri="{FF2B5EF4-FFF2-40B4-BE49-F238E27FC236}">
                <a16:creationId xmlns:a16="http://schemas.microsoft.com/office/drawing/2014/main" id="{90189C4E-ACD0-B461-F7C9-28A2A521FBCE}"/>
              </a:ext>
            </a:extLst>
          </p:cNvPr>
          <p:cNvSpPr/>
          <p:nvPr/>
        </p:nvSpPr>
        <p:spPr>
          <a:xfrm>
            <a:off x="990600" y="3429000"/>
            <a:ext cx="2975610" cy="1703070"/>
          </a:xfrm>
          <a:prstGeom prst="roundRect">
            <a:avLst/>
          </a:prstGeom>
          <a:noFill/>
          <a:ln w="28575">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VN"/>
          </a:p>
        </p:txBody>
      </p:sp>
    </p:spTree>
    <p:extLst>
      <p:ext uri="{BB962C8B-B14F-4D97-AF65-F5344CB8AC3E}">
        <p14:creationId xmlns:p14="http://schemas.microsoft.com/office/powerpoint/2010/main" val="4159904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343F6-C3BF-656B-4507-68F38F26A591}"/>
              </a:ext>
            </a:extLst>
          </p:cNvPr>
          <p:cNvSpPr>
            <a:spLocks noGrp="1"/>
          </p:cNvSpPr>
          <p:nvPr>
            <p:ph type="title"/>
          </p:nvPr>
        </p:nvSpPr>
        <p:spPr/>
        <p:txBody>
          <a:bodyPr/>
          <a:lstStyle/>
          <a:p>
            <a:r>
              <a:rPr lang="en-US" sz="2400">
                <a:latin typeface="Roboto" panose="02000000000000000000" pitchFamily="2" charset="0"/>
                <a:ea typeface="Roboto" panose="02000000000000000000" pitchFamily="2" charset="0"/>
              </a:rPr>
              <a:t>Unleashing Vanilla ViT with Masked Image Modeling for Object Detection</a:t>
            </a:r>
            <a:endParaRPr lang="en-VN" sz="2400">
              <a:latin typeface="Roboto" panose="02000000000000000000" pitchFamily="2" charset="0"/>
              <a:ea typeface="Roboto" panose="02000000000000000000" pitchFamily="2" charset="0"/>
            </a:endParaRPr>
          </a:p>
        </p:txBody>
      </p:sp>
      <p:sp>
        <p:nvSpPr>
          <p:cNvPr id="17" name="TextBox 16">
            <a:extLst>
              <a:ext uri="{FF2B5EF4-FFF2-40B4-BE49-F238E27FC236}">
                <a16:creationId xmlns:a16="http://schemas.microsoft.com/office/drawing/2014/main" id="{C20CFC57-932A-A5F4-9FDD-7F1E40EDC995}"/>
              </a:ext>
            </a:extLst>
          </p:cNvPr>
          <p:cNvSpPr txBox="1"/>
          <p:nvPr/>
        </p:nvSpPr>
        <p:spPr>
          <a:xfrm>
            <a:off x="6136958" y="919829"/>
            <a:ext cx="5669280" cy="5570756"/>
          </a:xfrm>
          <a:prstGeom prst="rect">
            <a:avLst/>
          </a:prstGeom>
          <a:noFill/>
        </p:spPr>
        <p:txBody>
          <a:bodyPr wrap="square">
            <a:spAutoFit/>
          </a:bodyPr>
          <a:lstStyle/>
          <a:p>
            <a:pPr marL="342900" indent="-342900" algn="just">
              <a:lnSpc>
                <a:spcPct val="150000"/>
              </a:lnSpc>
              <a:buFont typeface="+mj-lt"/>
              <a:buAutoNum type="arabicPeriod"/>
            </a:pPr>
            <a:r>
              <a:rPr lang="en-US" sz="2400">
                <a:latin typeface="Roboto" panose="02000000000000000000" pitchFamily="2" charset="0"/>
                <a:ea typeface="Roboto" panose="02000000000000000000" pitchFamily="2" charset="0"/>
              </a:rPr>
              <a:t>We feed the MIM pre-trained ViT encoder with only a partial input, e.g., only 25% ∼ 50% of the input sequence of embeddings with random sampling.</a:t>
            </a:r>
          </a:p>
          <a:p>
            <a:pPr marL="342900" indent="-342900" algn="just">
              <a:lnSpc>
                <a:spcPct val="150000"/>
              </a:lnSpc>
              <a:buFont typeface="+mj-lt"/>
              <a:buAutoNum type="arabicPeriod"/>
            </a:pPr>
            <a:r>
              <a:rPr lang="en-US" sz="2400">
                <a:latin typeface="Roboto" panose="02000000000000000000" pitchFamily="2" charset="0"/>
                <a:ea typeface="Roboto" panose="02000000000000000000" pitchFamily="2" charset="0"/>
              </a:rPr>
              <a:t>The output sequence fragments are then complemented with learnable tokens (e.g., [MASK] tokens) and processed by a lightweight decoder to recover the full feature map.</a:t>
            </a:r>
            <a:endParaRPr lang="en-VN" sz="2400">
              <a:latin typeface="Roboto" panose="02000000000000000000" pitchFamily="2" charset="0"/>
              <a:ea typeface="Roboto" panose="02000000000000000000" pitchFamily="2" charset="0"/>
            </a:endParaRPr>
          </a:p>
        </p:txBody>
      </p:sp>
      <p:grpSp>
        <p:nvGrpSpPr>
          <p:cNvPr id="3" name="Group 2">
            <a:extLst>
              <a:ext uri="{FF2B5EF4-FFF2-40B4-BE49-F238E27FC236}">
                <a16:creationId xmlns:a16="http://schemas.microsoft.com/office/drawing/2014/main" id="{023D6E16-B3E6-9642-8F10-3E2840CBF5E9}"/>
              </a:ext>
            </a:extLst>
          </p:cNvPr>
          <p:cNvGrpSpPr/>
          <p:nvPr/>
        </p:nvGrpSpPr>
        <p:grpSpPr>
          <a:xfrm>
            <a:off x="225068" y="822960"/>
            <a:ext cx="5669280" cy="4754880"/>
            <a:chOff x="857250" y="822960"/>
            <a:chExt cx="5669280" cy="4754880"/>
          </a:xfrm>
        </p:grpSpPr>
        <p:pic>
          <p:nvPicPr>
            <p:cNvPr id="13" name="Picture 12">
              <a:extLst>
                <a:ext uri="{FF2B5EF4-FFF2-40B4-BE49-F238E27FC236}">
                  <a16:creationId xmlns:a16="http://schemas.microsoft.com/office/drawing/2014/main" id="{19129519-7F02-34A1-59FF-42D7839E9A1C}"/>
                </a:ext>
              </a:extLst>
            </p:cNvPr>
            <p:cNvPicPr>
              <a:picLocks noChangeAspect="1"/>
            </p:cNvPicPr>
            <p:nvPr/>
          </p:nvPicPr>
          <p:blipFill rotWithShape="1">
            <a:blip r:embed="rId3">
              <a:extLst>
                <a:ext uri="{28A0092B-C50C-407E-A947-70E740481C1C}">
                  <a14:useLocalDpi xmlns:a14="http://schemas.microsoft.com/office/drawing/2010/main"/>
                </a:ext>
              </a:extLst>
            </a:blip>
            <a:srcRect/>
            <a:stretch/>
          </p:blipFill>
          <p:spPr>
            <a:xfrm>
              <a:off x="857250" y="822960"/>
              <a:ext cx="5669280" cy="4754880"/>
            </a:xfrm>
            <a:prstGeom prst="rect">
              <a:avLst/>
            </a:prstGeom>
          </p:spPr>
        </p:pic>
        <p:sp>
          <p:nvSpPr>
            <p:cNvPr id="27" name="Rounded Rectangle 26">
              <a:extLst>
                <a:ext uri="{FF2B5EF4-FFF2-40B4-BE49-F238E27FC236}">
                  <a16:creationId xmlns:a16="http://schemas.microsoft.com/office/drawing/2014/main" id="{90189C4E-ACD0-B461-F7C9-28A2A521FBCE}"/>
                </a:ext>
              </a:extLst>
            </p:cNvPr>
            <p:cNvSpPr/>
            <p:nvPr/>
          </p:nvSpPr>
          <p:spPr>
            <a:xfrm>
              <a:off x="990600" y="3612444"/>
              <a:ext cx="2975610" cy="598312"/>
            </a:xfrm>
            <a:prstGeom prst="roundRect">
              <a:avLst/>
            </a:prstGeom>
            <a:noFill/>
            <a:ln w="28575">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VN"/>
            </a:p>
          </p:txBody>
        </p:sp>
      </p:grpSp>
      <p:sp>
        <p:nvSpPr>
          <p:cNvPr id="4" name="Rectangular Callout 3">
            <a:extLst>
              <a:ext uri="{FF2B5EF4-FFF2-40B4-BE49-F238E27FC236}">
                <a16:creationId xmlns:a16="http://schemas.microsoft.com/office/drawing/2014/main" id="{8A5E3BC5-4A06-41A2-B483-982E50B8445E}"/>
              </a:ext>
            </a:extLst>
          </p:cNvPr>
          <p:cNvSpPr/>
          <p:nvPr/>
        </p:nvSpPr>
        <p:spPr>
          <a:xfrm>
            <a:off x="3467378" y="3705207"/>
            <a:ext cx="826029" cy="293511"/>
          </a:xfrm>
          <a:prstGeom prst="wedgeRectCallout">
            <a:avLst>
              <a:gd name="adj1" fmla="val -66662"/>
              <a:gd name="adj2" fmla="val 2532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VN" sz="1400">
                <a:latin typeface="Roboto" panose="02000000000000000000" pitchFamily="2" charset="0"/>
                <a:ea typeface="Roboto" panose="02000000000000000000" pitchFamily="2" charset="0"/>
              </a:rPr>
              <a:t>patches</a:t>
            </a:r>
          </a:p>
        </p:txBody>
      </p:sp>
      <p:sp>
        <p:nvSpPr>
          <p:cNvPr id="5" name="Rectangular Callout 4">
            <a:extLst>
              <a:ext uri="{FF2B5EF4-FFF2-40B4-BE49-F238E27FC236}">
                <a16:creationId xmlns:a16="http://schemas.microsoft.com/office/drawing/2014/main" id="{F73FD5D6-8333-7021-FD46-FC7FE2D6EF44}"/>
              </a:ext>
            </a:extLst>
          </p:cNvPr>
          <p:cNvSpPr/>
          <p:nvPr/>
        </p:nvSpPr>
        <p:spPr>
          <a:xfrm>
            <a:off x="2726985" y="1849022"/>
            <a:ext cx="826029" cy="598312"/>
          </a:xfrm>
          <a:prstGeom prst="wedgeRectCallout">
            <a:avLst>
              <a:gd name="adj1" fmla="val -39329"/>
              <a:gd name="adj2" fmla="val -6930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a:latin typeface="Roboto" panose="02000000000000000000" pitchFamily="2" charset="0"/>
                <a:ea typeface="Roboto" panose="02000000000000000000" pitchFamily="2" charset="0"/>
              </a:rPr>
              <a:t>h</a:t>
            </a:r>
            <a:r>
              <a:rPr lang="en-VN" sz="1400">
                <a:latin typeface="Roboto" panose="02000000000000000000" pitchFamily="2" charset="0"/>
                <a:ea typeface="Roboto" panose="02000000000000000000" pitchFamily="2" charset="0"/>
              </a:rPr>
              <a:t>idden patches</a:t>
            </a:r>
          </a:p>
        </p:txBody>
      </p:sp>
    </p:spTree>
    <p:extLst>
      <p:ext uri="{BB962C8B-B14F-4D97-AF65-F5344CB8AC3E}">
        <p14:creationId xmlns:p14="http://schemas.microsoft.com/office/powerpoint/2010/main" val="1663262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CC90E-CA91-3A9A-ACAA-D0DBA3376E16}"/>
              </a:ext>
            </a:extLst>
          </p:cNvPr>
          <p:cNvSpPr>
            <a:spLocks noGrp="1"/>
          </p:cNvSpPr>
          <p:nvPr>
            <p:ph type="title"/>
          </p:nvPr>
        </p:nvSpPr>
        <p:spPr/>
        <p:txBody>
          <a:bodyPr/>
          <a:lstStyle/>
          <a:p>
            <a:r>
              <a:rPr lang="en-US" sz="2400">
                <a:latin typeface="Roboto" panose="02000000000000000000" pitchFamily="2" charset="0"/>
                <a:ea typeface="Roboto" panose="02000000000000000000" pitchFamily="2" charset="0"/>
              </a:rPr>
              <a:t>Masked Image Modeling – Simple CNN</a:t>
            </a:r>
            <a:endParaRPr lang="en-VN" sz="2400">
              <a:latin typeface="Roboto" panose="02000000000000000000" pitchFamily="2" charset="0"/>
              <a:ea typeface="Roboto" panose="02000000000000000000" pitchFamily="2" charset="0"/>
            </a:endParaRPr>
          </a:p>
        </p:txBody>
      </p:sp>
      <p:sp>
        <p:nvSpPr>
          <p:cNvPr id="16" name="Text Placeholder 15">
            <a:extLst>
              <a:ext uri="{FF2B5EF4-FFF2-40B4-BE49-F238E27FC236}">
                <a16:creationId xmlns:a16="http://schemas.microsoft.com/office/drawing/2014/main" id="{0A526302-D8AB-B903-6406-0F9C2CF9A4FE}"/>
              </a:ext>
            </a:extLst>
          </p:cNvPr>
          <p:cNvSpPr>
            <a:spLocks noGrp="1"/>
          </p:cNvSpPr>
          <p:nvPr>
            <p:ph type="body" sz="quarter" idx="13"/>
          </p:nvPr>
        </p:nvSpPr>
        <p:spPr>
          <a:xfrm>
            <a:off x="395019" y="712869"/>
            <a:ext cx="8113059" cy="1877694"/>
          </a:xfrm>
        </p:spPr>
        <p:txBody>
          <a:bodyPr>
            <a:normAutofit fontScale="92500" lnSpcReduction="20000"/>
          </a:bodyPr>
          <a:lstStyle/>
          <a:p>
            <a:r>
              <a:rPr lang="vi-VN"/>
              <a:t>MIM involves learning to recover or reconstruct an image from the remaining parts. This helps the model learn the representations of the image without needing the complete information.</a:t>
            </a:r>
            <a:endParaRPr lang="en-VN"/>
          </a:p>
        </p:txBody>
      </p:sp>
      <p:grpSp>
        <p:nvGrpSpPr>
          <p:cNvPr id="105" name="Group 104">
            <a:extLst>
              <a:ext uri="{FF2B5EF4-FFF2-40B4-BE49-F238E27FC236}">
                <a16:creationId xmlns:a16="http://schemas.microsoft.com/office/drawing/2014/main" id="{A3754A20-3FEA-E5CF-B919-4C91CEC01EA5}"/>
              </a:ext>
            </a:extLst>
          </p:cNvPr>
          <p:cNvGrpSpPr/>
          <p:nvPr/>
        </p:nvGrpSpPr>
        <p:grpSpPr>
          <a:xfrm>
            <a:off x="8609602" y="804527"/>
            <a:ext cx="3196636" cy="1430952"/>
            <a:chOff x="2483318" y="2717800"/>
            <a:chExt cx="3196636" cy="1430952"/>
          </a:xfrm>
        </p:grpSpPr>
        <p:grpSp>
          <p:nvGrpSpPr>
            <p:cNvPr id="99" name="Group 98">
              <a:extLst>
                <a:ext uri="{FF2B5EF4-FFF2-40B4-BE49-F238E27FC236}">
                  <a16:creationId xmlns:a16="http://schemas.microsoft.com/office/drawing/2014/main" id="{998AA4DC-93B0-B3A7-371A-1F3658BFCB8E}"/>
                </a:ext>
              </a:extLst>
            </p:cNvPr>
            <p:cNvGrpSpPr/>
            <p:nvPr/>
          </p:nvGrpSpPr>
          <p:grpSpPr>
            <a:xfrm>
              <a:off x="2483318" y="2717800"/>
              <a:ext cx="1422402" cy="1422400"/>
              <a:chOff x="698498" y="2717800"/>
              <a:chExt cx="1422402" cy="1422400"/>
            </a:xfrm>
          </p:grpSpPr>
          <p:pic>
            <p:nvPicPr>
              <p:cNvPr id="18" name="Picture 17">
                <a:extLst>
                  <a:ext uri="{FF2B5EF4-FFF2-40B4-BE49-F238E27FC236}">
                    <a16:creationId xmlns:a16="http://schemas.microsoft.com/office/drawing/2014/main" id="{7F271389-0F37-217F-73D2-6907E6A1CB82}"/>
                  </a:ext>
                </a:extLst>
              </p:cNvPr>
              <p:cNvPicPr>
                <a:picLocks noChangeAspect="1"/>
              </p:cNvPicPr>
              <p:nvPr/>
            </p:nvPicPr>
            <p:blipFill>
              <a:blip r:embed="rId2">
                <a:duotone>
                  <a:schemeClr val="accent2">
                    <a:shade val="45000"/>
                    <a:satMod val="135000"/>
                  </a:schemeClr>
                  <a:prstClr val="white"/>
                </a:duotone>
              </a:blip>
              <a:stretch>
                <a:fillRect/>
              </a:stretch>
            </p:blipFill>
            <p:spPr>
              <a:xfrm>
                <a:off x="698500" y="2717800"/>
                <a:ext cx="1422400" cy="1422400"/>
              </a:xfrm>
              <a:prstGeom prst="rect">
                <a:avLst/>
              </a:prstGeom>
            </p:spPr>
          </p:pic>
          <p:grpSp>
            <p:nvGrpSpPr>
              <p:cNvPr id="34" name="Group 33">
                <a:extLst>
                  <a:ext uri="{FF2B5EF4-FFF2-40B4-BE49-F238E27FC236}">
                    <a16:creationId xmlns:a16="http://schemas.microsoft.com/office/drawing/2014/main" id="{8E159E33-823A-E25B-FA18-DE9CDFFE6A49}"/>
                  </a:ext>
                </a:extLst>
              </p:cNvPr>
              <p:cNvGrpSpPr/>
              <p:nvPr/>
            </p:nvGrpSpPr>
            <p:grpSpPr>
              <a:xfrm>
                <a:off x="698500" y="2722465"/>
                <a:ext cx="1422029" cy="255194"/>
                <a:chOff x="698500" y="2717800"/>
                <a:chExt cx="1422029" cy="255194"/>
              </a:xfrm>
            </p:grpSpPr>
            <p:sp>
              <p:nvSpPr>
                <p:cNvPr id="19" name="Rectangle 18">
                  <a:extLst>
                    <a:ext uri="{FF2B5EF4-FFF2-40B4-BE49-F238E27FC236}">
                      <a16:creationId xmlns:a16="http://schemas.microsoft.com/office/drawing/2014/main" id="{03493CAA-F6B5-04BC-E25E-0E86EEA52F2B}"/>
                    </a:ext>
                  </a:extLst>
                </p:cNvPr>
                <p:cNvSpPr/>
                <p:nvPr/>
              </p:nvSpPr>
              <p:spPr>
                <a:xfrm>
                  <a:off x="698500" y="2717800"/>
                  <a:ext cx="121997" cy="12923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VN"/>
                </a:p>
              </p:txBody>
            </p:sp>
            <p:sp>
              <p:nvSpPr>
                <p:cNvPr id="20" name="Rectangle 19">
                  <a:extLst>
                    <a:ext uri="{FF2B5EF4-FFF2-40B4-BE49-F238E27FC236}">
                      <a16:creationId xmlns:a16="http://schemas.microsoft.com/office/drawing/2014/main" id="{752AB45D-14C4-BEE0-2609-D68E3813C3B2}"/>
                    </a:ext>
                  </a:extLst>
                </p:cNvPr>
                <p:cNvSpPr/>
                <p:nvPr/>
              </p:nvSpPr>
              <p:spPr>
                <a:xfrm>
                  <a:off x="915172" y="2717800"/>
                  <a:ext cx="121997" cy="12923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VN"/>
                </a:p>
              </p:txBody>
            </p:sp>
            <p:sp>
              <p:nvSpPr>
                <p:cNvPr id="21" name="Rectangle 20">
                  <a:extLst>
                    <a:ext uri="{FF2B5EF4-FFF2-40B4-BE49-F238E27FC236}">
                      <a16:creationId xmlns:a16="http://schemas.microsoft.com/office/drawing/2014/main" id="{14C8CF52-12E9-F478-2F46-1595853D8970}"/>
                    </a:ext>
                  </a:extLst>
                </p:cNvPr>
                <p:cNvSpPr/>
                <p:nvPr/>
              </p:nvSpPr>
              <p:spPr>
                <a:xfrm>
                  <a:off x="1131844" y="2717800"/>
                  <a:ext cx="121997" cy="12923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VN"/>
                </a:p>
              </p:txBody>
            </p:sp>
            <p:sp>
              <p:nvSpPr>
                <p:cNvPr id="22" name="Rectangle 21">
                  <a:extLst>
                    <a:ext uri="{FF2B5EF4-FFF2-40B4-BE49-F238E27FC236}">
                      <a16:creationId xmlns:a16="http://schemas.microsoft.com/office/drawing/2014/main" id="{F98DA00F-8281-609F-D8C1-E7FDA7A08E2E}"/>
                    </a:ext>
                  </a:extLst>
                </p:cNvPr>
                <p:cNvSpPr/>
                <p:nvPr/>
              </p:nvSpPr>
              <p:spPr>
                <a:xfrm>
                  <a:off x="1348516" y="2717800"/>
                  <a:ext cx="121997" cy="12923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VN"/>
                </a:p>
              </p:txBody>
            </p:sp>
            <p:sp>
              <p:nvSpPr>
                <p:cNvPr id="23" name="Rectangle 22">
                  <a:extLst>
                    <a:ext uri="{FF2B5EF4-FFF2-40B4-BE49-F238E27FC236}">
                      <a16:creationId xmlns:a16="http://schemas.microsoft.com/office/drawing/2014/main" id="{794857CB-125C-AC53-70D5-9350454DAA1E}"/>
                    </a:ext>
                  </a:extLst>
                </p:cNvPr>
                <p:cNvSpPr/>
                <p:nvPr/>
              </p:nvSpPr>
              <p:spPr>
                <a:xfrm>
                  <a:off x="1565188" y="2717800"/>
                  <a:ext cx="121997" cy="12923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VN"/>
                </a:p>
              </p:txBody>
            </p:sp>
            <p:sp>
              <p:nvSpPr>
                <p:cNvPr id="24" name="Rectangle 23">
                  <a:extLst>
                    <a:ext uri="{FF2B5EF4-FFF2-40B4-BE49-F238E27FC236}">
                      <a16:creationId xmlns:a16="http://schemas.microsoft.com/office/drawing/2014/main" id="{FC885A5B-BFDD-E7DC-33CD-48470C4AB700}"/>
                    </a:ext>
                  </a:extLst>
                </p:cNvPr>
                <p:cNvSpPr/>
                <p:nvPr/>
              </p:nvSpPr>
              <p:spPr>
                <a:xfrm>
                  <a:off x="1998532" y="2717800"/>
                  <a:ext cx="121997" cy="12923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VN"/>
                </a:p>
              </p:txBody>
            </p:sp>
            <p:sp>
              <p:nvSpPr>
                <p:cNvPr id="25" name="Rectangle 24">
                  <a:extLst>
                    <a:ext uri="{FF2B5EF4-FFF2-40B4-BE49-F238E27FC236}">
                      <a16:creationId xmlns:a16="http://schemas.microsoft.com/office/drawing/2014/main" id="{27A55A7D-D36C-C66D-3EDD-72F030B0B9E3}"/>
                    </a:ext>
                  </a:extLst>
                </p:cNvPr>
                <p:cNvSpPr/>
                <p:nvPr/>
              </p:nvSpPr>
              <p:spPr>
                <a:xfrm>
                  <a:off x="1781860" y="2717800"/>
                  <a:ext cx="121997" cy="12923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VN"/>
                </a:p>
              </p:txBody>
            </p:sp>
            <p:sp>
              <p:nvSpPr>
                <p:cNvPr id="27" name="Rectangle 26">
                  <a:extLst>
                    <a:ext uri="{FF2B5EF4-FFF2-40B4-BE49-F238E27FC236}">
                      <a16:creationId xmlns:a16="http://schemas.microsoft.com/office/drawing/2014/main" id="{E410CB57-F3B9-4EBE-DD08-9340B40808A9}"/>
                    </a:ext>
                  </a:extLst>
                </p:cNvPr>
                <p:cNvSpPr/>
                <p:nvPr/>
              </p:nvSpPr>
              <p:spPr>
                <a:xfrm>
                  <a:off x="806873" y="2843764"/>
                  <a:ext cx="121997" cy="12923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VN"/>
                </a:p>
              </p:txBody>
            </p:sp>
            <p:sp>
              <p:nvSpPr>
                <p:cNvPr id="28" name="Rectangle 27">
                  <a:extLst>
                    <a:ext uri="{FF2B5EF4-FFF2-40B4-BE49-F238E27FC236}">
                      <a16:creationId xmlns:a16="http://schemas.microsoft.com/office/drawing/2014/main" id="{E2FB2C61-7DE6-9C05-76DC-241ECA4F2476}"/>
                    </a:ext>
                  </a:extLst>
                </p:cNvPr>
                <p:cNvSpPr/>
                <p:nvPr/>
              </p:nvSpPr>
              <p:spPr>
                <a:xfrm>
                  <a:off x="1023545" y="2843764"/>
                  <a:ext cx="121997" cy="12923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VN"/>
                </a:p>
              </p:txBody>
            </p:sp>
            <p:sp>
              <p:nvSpPr>
                <p:cNvPr id="29" name="Rectangle 28">
                  <a:extLst>
                    <a:ext uri="{FF2B5EF4-FFF2-40B4-BE49-F238E27FC236}">
                      <a16:creationId xmlns:a16="http://schemas.microsoft.com/office/drawing/2014/main" id="{9426FB9C-7AD4-4450-0BFF-DCE532E42CF5}"/>
                    </a:ext>
                  </a:extLst>
                </p:cNvPr>
                <p:cNvSpPr/>
                <p:nvPr/>
              </p:nvSpPr>
              <p:spPr>
                <a:xfrm>
                  <a:off x="1240217" y="2843764"/>
                  <a:ext cx="121997" cy="12923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VN"/>
                </a:p>
              </p:txBody>
            </p:sp>
            <p:sp>
              <p:nvSpPr>
                <p:cNvPr id="30" name="Rectangle 29">
                  <a:extLst>
                    <a:ext uri="{FF2B5EF4-FFF2-40B4-BE49-F238E27FC236}">
                      <a16:creationId xmlns:a16="http://schemas.microsoft.com/office/drawing/2014/main" id="{5A477B29-352D-B977-43B6-EDFABD0340A2}"/>
                    </a:ext>
                  </a:extLst>
                </p:cNvPr>
                <p:cNvSpPr/>
                <p:nvPr/>
              </p:nvSpPr>
              <p:spPr>
                <a:xfrm>
                  <a:off x="1456889" y="2843764"/>
                  <a:ext cx="121997" cy="12923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VN"/>
                </a:p>
              </p:txBody>
            </p:sp>
            <p:sp>
              <p:nvSpPr>
                <p:cNvPr id="31" name="Rectangle 30">
                  <a:extLst>
                    <a:ext uri="{FF2B5EF4-FFF2-40B4-BE49-F238E27FC236}">
                      <a16:creationId xmlns:a16="http://schemas.microsoft.com/office/drawing/2014/main" id="{02D51E85-9A58-5B5E-14A2-F84EA96AA8B7}"/>
                    </a:ext>
                  </a:extLst>
                </p:cNvPr>
                <p:cNvSpPr/>
                <p:nvPr/>
              </p:nvSpPr>
              <p:spPr>
                <a:xfrm>
                  <a:off x="1673561" y="2843764"/>
                  <a:ext cx="121997" cy="12923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VN"/>
                </a:p>
              </p:txBody>
            </p:sp>
            <p:sp>
              <p:nvSpPr>
                <p:cNvPr id="33" name="Rectangle 32">
                  <a:extLst>
                    <a:ext uri="{FF2B5EF4-FFF2-40B4-BE49-F238E27FC236}">
                      <a16:creationId xmlns:a16="http://schemas.microsoft.com/office/drawing/2014/main" id="{4FEE8743-7CEF-0134-A4D2-91D606F530A8}"/>
                    </a:ext>
                  </a:extLst>
                </p:cNvPr>
                <p:cNvSpPr/>
                <p:nvPr/>
              </p:nvSpPr>
              <p:spPr>
                <a:xfrm>
                  <a:off x="1890233" y="2843764"/>
                  <a:ext cx="121997" cy="12923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VN"/>
                </a:p>
              </p:txBody>
            </p:sp>
          </p:grpSp>
          <p:grpSp>
            <p:nvGrpSpPr>
              <p:cNvPr id="35" name="Group 34">
                <a:extLst>
                  <a:ext uri="{FF2B5EF4-FFF2-40B4-BE49-F238E27FC236}">
                    <a16:creationId xmlns:a16="http://schemas.microsoft.com/office/drawing/2014/main" id="{4CE600B4-BD75-57FE-94AA-1EA5F3E9CB9C}"/>
                  </a:ext>
                </a:extLst>
              </p:cNvPr>
              <p:cNvGrpSpPr/>
              <p:nvPr/>
            </p:nvGrpSpPr>
            <p:grpSpPr>
              <a:xfrm>
                <a:off x="698500" y="2974392"/>
                <a:ext cx="1422029" cy="255194"/>
                <a:chOff x="698500" y="2717800"/>
                <a:chExt cx="1422029" cy="255194"/>
              </a:xfrm>
            </p:grpSpPr>
            <p:sp>
              <p:nvSpPr>
                <p:cNvPr id="36" name="Rectangle 35">
                  <a:extLst>
                    <a:ext uri="{FF2B5EF4-FFF2-40B4-BE49-F238E27FC236}">
                      <a16:creationId xmlns:a16="http://schemas.microsoft.com/office/drawing/2014/main" id="{A2BCD0F5-19F6-B01F-FB22-7005E773C0BF}"/>
                    </a:ext>
                  </a:extLst>
                </p:cNvPr>
                <p:cNvSpPr/>
                <p:nvPr/>
              </p:nvSpPr>
              <p:spPr>
                <a:xfrm>
                  <a:off x="698500" y="2717800"/>
                  <a:ext cx="121997" cy="12923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VN"/>
                </a:p>
              </p:txBody>
            </p:sp>
            <p:sp>
              <p:nvSpPr>
                <p:cNvPr id="37" name="Rectangle 36">
                  <a:extLst>
                    <a:ext uri="{FF2B5EF4-FFF2-40B4-BE49-F238E27FC236}">
                      <a16:creationId xmlns:a16="http://schemas.microsoft.com/office/drawing/2014/main" id="{563B5675-4F0F-169B-C0D5-B65B5B426FDC}"/>
                    </a:ext>
                  </a:extLst>
                </p:cNvPr>
                <p:cNvSpPr/>
                <p:nvPr/>
              </p:nvSpPr>
              <p:spPr>
                <a:xfrm>
                  <a:off x="915172" y="2717800"/>
                  <a:ext cx="121997" cy="12923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VN"/>
                </a:p>
              </p:txBody>
            </p:sp>
            <p:sp>
              <p:nvSpPr>
                <p:cNvPr id="38" name="Rectangle 37">
                  <a:extLst>
                    <a:ext uri="{FF2B5EF4-FFF2-40B4-BE49-F238E27FC236}">
                      <a16:creationId xmlns:a16="http://schemas.microsoft.com/office/drawing/2014/main" id="{57BA0CC4-C0C5-215F-211B-42417C8C5793}"/>
                    </a:ext>
                  </a:extLst>
                </p:cNvPr>
                <p:cNvSpPr/>
                <p:nvPr/>
              </p:nvSpPr>
              <p:spPr>
                <a:xfrm>
                  <a:off x="1131844" y="2717800"/>
                  <a:ext cx="121997" cy="12923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VN"/>
                </a:p>
              </p:txBody>
            </p:sp>
            <p:sp>
              <p:nvSpPr>
                <p:cNvPr id="39" name="Rectangle 38">
                  <a:extLst>
                    <a:ext uri="{FF2B5EF4-FFF2-40B4-BE49-F238E27FC236}">
                      <a16:creationId xmlns:a16="http://schemas.microsoft.com/office/drawing/2014/main" id="{3C26A8CF-1E59-4398-5B8F-98A676781B0B}"/>
                    </a:ext>
                  </a:extLst>
                </p:cNvPr>
                <p:cNvSpPr/>
                <p:nvPr/>
              </p:nvSpPr>
              <p:spPr>
                <a:xfrm>
                  <a:off x="1348516" y="2717800"/>
                  <a:ext cx="121997" cy="12923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VN"/>
                </a:p>
              </p:txBody>
            </p:sp>
            <p:sp>
              <p:nvSpPr>
                <p:cNvPr id="40" name="Rectangle 39">
                  <a:extLst>
                    <a:ext uri="{FF2B5EF4-FFF2-40B4-BE49-F238E27FC236}">
                      <a16:creationId xmlns:a16="http://schemas.microsoft.com/office/drawing/2014/main" id="{2262ACF3-BCE2-BE0C-975A-421A9053C584}"/>
                    </a:ext>
                  </a:extLst>
                </p:cNvPr>
                <p:cNvSpPr/>
                <p:nvPr/>
              </p:nvSpPr>
              <p:spPr>
                <a:xfrm>
                  <a:off x="1565188" y="2717800"/>
                  <a:ext cx="121997" cy="12923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VN"/>
                </a:p>
              </p:txBody>
            </p:sp>
            <p:sp>
              <p:nvSpPr>
                <p:cNvPr id="41" name="Rectangle 40">
                  <a:extLst>
                    <a:ext uri="{FF2B5EF4-FFF2-40B4-BE49-F238E27FC236}">
                      <a16:creationId xmlns:a16="http://schemas.microsoft.com/office/drawing/2014/main" id="{E10E706B-7C2F-43CD-FA92-A5DB691DCB3B}"/>
                    </a:ext>
                  </a:extLst>
                </p:cNvPr>
                <p:cNvSpPr/>
                <p:nvPr/>
              </p:nvSpPr>
              <p:spPr>
                <a:xfrm>
                  <a:off x="1998532" y="2717800"/>
                  <a:ext cx="121997" cy="12923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VN"/>
                </a:p>
              </p:txBody>
            </p:sp>
            <p:sp>
              <p:nvSpPr>
                <p:cNvPr id="42" name="Rectangle 41">
                  <a:extLst>
                    <a:ext uri="{FF2B5EF4-FFF2-40B4-BE49-F238E27FC236}">
                      <a16:creationId xmlns:a16="http://schemas.microsoft.com/office/drawing/2014/main" id="{428AEE5C-7DE0-9186-A2F9-A330F7112915}"/>
                    </a:ext>
                  </a:extLst>
                </p:cNvPr>
                <p:cNvSpPr/>
                <p:nvPr/>
              </p:nvSpPr>
              <p:spPr>
                <a:xfrm>
                  <a:off x="1781860" y="2717800"/>
                  <a:ext cx="121997" cy="12923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VN"/>
                </a:p>
              </p:txBody>
            </p:sp>
            <p:sp>
              <p:nvSpPr>
                <p:cNvPr id="43" name="Rectangle 42">
                  <a:extLst>
                    <a:ext uri="{FF2B5EF4-FFF2-40B4-BE49-F238E27FC236}">
                      <a16:creationId xmlns:a16="http://schemas.microsoft.com/office/drawing/2014/main" id="{E50FE019-5C38-7670-CAC8-8405278FA8FC}"/>
                    </a:ext>
                  </a:extLst>
                </p:cNvPr>
                <p:cNvSpPr/>
                <p:nvPr/>
              </p:nvSpPr>
              <p:spPr>
                <a:xfrm>
                  <a:off x="806873" y="2843764"/>
                  <a:ext cx="121997" cy="12923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VN"/>
                </a:p>
              </p:txBody>
            </p:sp>
            <p:sp>
              <p:nvSpPr>
                <p:cNvPr id="44" name="Rectangle 43">
                  <a:extLst>
                    <a:ext uri="{FF2B5EF4-FFF2-40B4-BE49-F238E27FC236}">
                      <a16:creationId xmlns:a16="http://schemas.microsoft.com/office/drawing/2014/main" id="{E44D0B32-7215-61B4-80A7-F68AE145AF15}"/>
                    </a:ext>
                  </a:extLst>
                </p:cNvPr>
                <p:cNvSpPr/>
                <p:nvPr/>
              </p:nvSpPr>
              <p:spPr>
                <a:xfrm>
                  <a:off x="1023545" y="2843764"/>
                  <a:ext cx="121997" cy="12923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VN"/>
                </a:p>
              </p:txBody>
            </p:sp>
            <p:sp>
              <p:nvSpPr>
                <p:cNvPr id="45" name="Rectangle 44">
                  <a:extLst>
                    <a:ext uri="{FF2B5EF4-FFF2-40B4-BE49-F238E27FC236}">
                      <a16:creationId xmlns:a16="http://schemas.microsoft.com/office/drawing/2014/main" id="{8EB9D27E-A8B5-A76D-7B13-0754D485AA46}"/>
                    </a:ext>
                  </a:extLst>
                </p:cNvPr>
                <p:cNvSpPr/>
                <p:nvPr/>
              </p:nvSpPr>
              <p:spPr>
                <a:xfrm>
                  <a:off x="1240217" y="2843764"/>
                  <a:ext cx="121997" cy="12923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VN"/>
                </a:p>
              </p:txBody>
            </p:sp>
            <p:sp>
              <p:nvSpPr>
                <p:cNvPr id="46" name="Rectangle 45">
                  <a:extLst>
                    <a:ext uri="{FF2B5EF4-FFF2-40B4-BE49-F238E27FC236}">
                      <a16:creationId xmlns:a16="http://schemas.microsoft.com/office/drawing/2014/main" id="{1AFA392C-E09A-AE89-2F41-312693D09437}"/>
                    </a:ext>
                  </a:extLst>
                </p:cNvPr>
                <p:cNvSpPr/>
                <p:nvPr/>
              </p:nvSpPr>
              <p:spPr>
                <a:xfrm>
                  <a:off x="1456889" y="2843764"/>
                  <a:ext cx="121997" cy="12923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VN"/>
                </a:p>
              </p:txBody>
            </p:sp>
            <p:sp>
              <p:nvSpPr>
                <p:cNvPr id="47" name="Rectangle 46">
                  <a:extLst>
                    <a:ext uri="{FF2B5EF4-FFF2-40B4-BE49-F238E27FC236}">
                      <a16:creationId xmlns:a16="http://schemas.microsoft.com/office/drawing/2014/main" id="{76398373-C287-A572-74A6-FFE8B585EF7E}"/>
                    </a:ext>
                  </a:extLst>
                </p:cNvPr>
                <p:cNvSpPr/>
                <p:nvPr/>
              </p:nvSpPr>
              <p:spPr>
                <a:xfrm>
                  <a:off x="1673561" y="2843764"/>
                  <a:ext cx="121997" cy="12923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VN"/>
                </a:p>
              </p:txBody>
            </p:sp>
            <p:sp>
              <p:nvSpPr>
                <p:cNvPr id="48" name="Rectangle 47">
                  <a:extLst>
                    <a:ext uri="{FF2B5EF4-FFF2-40B4-BE49-F238E27FC236}">
                      <a16:creationId xmlns:a16="http://schemas.microsoft.com/office/drawing/2014/main" id="{61CF225E-25EC-76C6-DCBB-013A6F22A4F7}"/>
                    </a:ext>
                  </a:extLst>
                </p:cNvPr>
                <p:cNvSpPr/>
                <p:nvPr/>
              </p:nvSpPr>
              <p:spPr>
                <a:xfrm>
                  <a:off x="1890233" y="2843764"/>
                  <a:ext cx="121997" cy="12923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VN"/>
                </a:p>
              </p:txBody>
            </p:sp>
          </p:grpSp>
          <p:grpSp>
            <p:nvGrpSpPr>
              <p:cNvPr id="49" name="Group 48">
                <a:extLst>
                  <a:ext uri="{FF2B5EF4-FFF2-40B4-BE49-F238E27FC236}">
                    <a16:creationId xmlns:a16="http://schemas.microsoft.com/office/drawing/2014/main" id="{10B00F47-B4CA-F899-9E79-C89865044493}"/>
                  </a:ext>
                </a:extLst>
              </p:cNvPr>
              <p:cNvGrpSpPr/>
              <p:nvPr/>
            </p:nvGrpSpPr>
            <p:grpSpPr>
              <a:xfrm>
                <a:off x="698499" y="3229090"/>
                <a:ext cx="1422029" cy="259859"/>
                <a:chOff x="698500" y="2717800"/>
                <a:chExt cx="1422029" cy="259859"/>
              </a:xfrm>
            </p:grpSpPr>
            <p:sp>
              <p:nvSpPr>
                <p:cNvPr id="50" name="Rectangle 49">
                  <a:extLst>
                    <a:ext uri="{FF2B5EF4-FFF2-40B4-BE49-F238E27FC236}">
                      <a16:creationId xmlns:a16="http://schemas.microsoft.com/office/drawing/2014/main" id="{6BB9A671-054F-703E-561C-5F10895E58C9}"/>
                    </a:ext>
                  </a:extLst>
                </p:cNvPr>
                <p:cNvSpPr/>
                <p:nvPr/>
              </p:nvSpPr>
              <p:spPr>
                <a:xfrm>
                  <a:off x="698500" y="2717800"/>
                  <a:ext cx="121997" cy="12923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VN"/>
                </a:p>
              </p:txBody>
            </p:sp>
            <p:sp>
              <p:nvSpPr>
                <p:cNvPr id="51" name="Rectangle 50">
                  <a:extLst>
                    <a:ext uri="{FF2B5EF4-FFF2-40B4-BE49-F238E27FC236}">
                      <a16:creationId xmlns:a16="http://schemas.microsoft.com/office/drawing/2014/main" id="{62CD7D5D-FB7B-F0D6-9E8B-EA704F7C2178}"/>
                    </a:ext>
                  </a:extLst>
                </p:cNvPr>
                <p:cNvSpPr/>
                <p:nvPr/>
              </p:nvSpPr>
              <p:spPr>
                <a:xfrm>
                  <a:off x="915172" y="2717800"/>
                  <a:ext cx="121997" cy="12923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VN"/>
                </a:p>
              </p:txBody>
            </p:sp>
            <p:sp>
              <p:nvSpPr>
                <p:cNvPr id="52" name="Rectangle 51">
                  <a:extLst>
                    <a:ext uri="{FF2B5EF4-FFF2-40B4-BE49-F238E27FC236}">
                      <a16:creationId xmlns:a16="http://schemas.microsoft.com/office/drawing/2014/main" id="{294653FB-3483-D3A9-5E4C-9151469DD0DB}"/>
                    </a:ext>
                  </a:extLst>
                </p:cNvPr>
                <p:cNvSpPr/>
                <p:nvPr/>
              </p:nvSpPr>
              <p:spPr>
                <a:xfrm>
                  <a:off x="1131844" y="2717800"/>
                  <a:ext cx="121997" cy="12923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VN"/>
                </a:p>
              </p:txBody>
            </p:sp>
            <p:sp>
              <p:nvSpPr>
                <p:cNvPr id="53" name="Rectangle 52">
                  <a:extLst>
                    <a:ext uri="{FF2B5EF4-FFF2-40B4-BE49-F238E27FC236}">
                      <a16:creationId xmlns:a16="http://schemas.microsoft.com/office/drawing/2014/main" id="{B15615DB-E870-2E55-1DF8-03CD1AE0940A}"/>
                    </a:ext>
                  </a:extLst>
                </p:cNvPr>
                <p:cNvSpPr/>
                <p:nvPr/>
              </p:nvSpPr>
              <p:spPr>
                <a:xfrm>
                  <a:off x="1348516" y="2717800"/>
                  <a:ext cx="121997" cy="12923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VN"/>
                </a:p>
              </p:txBody>
            </p:sp>
            <p:sp>
              <p:nvSpPr>
                <p:cNvPr id="54" name="Rectangle 53">
                  <a:extLst>
                    <a:ext uri="{FF2B5EF4-FFF2-40B4-BE49-F238E27FC236}">
                      <a16:creationId xmlns:a16="http://schemas.microsoft.com/office/drawing/2014/main" id="{05946ED5-C8B3-1B59-5841-68A45EFB0537}"/>
                    </a:ext>
                  </a:extLst>
                </p:cNvPr>
                <p:cNvSpPr/>
                <p:nvPr/>
              </p:nvSpPr>
              <p:spPr>
                <a:xfrm>
                  <a:off x="1565188" y="2717800"/>
                  <a:ext cx="121997" cy="12923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VN"/>
                </a:p>
              </p:txBody>
            </p:sp>
            <p:sp>
              <p:nvSpPr>
                <p:cNvPr id="55" name="Rectangle 54">
                  <a:extLst>
                    <a:ext uri="{FF2B5EF4-FFF2-40B4-BE49-F238E27FC236}">
                      <a16:creationId xmlns:a16="http://schemas.microsoft.com/office/drawing/2014/main" id="{5EF73541-0975-0F66-BECF-A70A7129F209}"/>
                    </a:ext>
                  </a:extLst>
                </p:cNvPr>
                <p:cNvSpPr/>
                <p:nvPr/>
              </p:nvSpPr>
              <p:spPr>
                <a:xfrm>
                  <a:off x="1998532" y="2717800"/>
                  <a:ext cx="121997" cy="12923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VN"/>
                </a:p>
              </p:txBody>
            </p:sp>
            <p:sp>
              <p:nvSpPr>
                <p:cNvPr id="56" name="Rectangle 55">
                  <a:extLst>
                    <a:ext uri="{FF2B5EF4-FFF2-40B4-BE49-F238E27FC236}">
                      <a16:creationId xmlns:a16="http://schemas.microsoft.com/office/drawing/2014/main" id="{AF71C905-C409-E280-DB34-5E79E61F0055}"/>
                    </a:ext>
                  </a:extLst>
                </p:cNvPr>
                <p:cNvSpPr/>
                <p:nvPr/>
              </p:nvSpPr>
              <p:spPr>
                <a:xfrm>
                  <a:off x="1781860" y="2717800"/>
                  <a:ext cx="121997" cy="12923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VN"/>
                </a:p>
              </p:txBody>
            </p:sp>
            <p:sp>
              <p:nvSpPr>
                <p:cNvPr id="57" name="Rectangle 56">
                  <a:extLst>
                    <a:ext uri="{FF2B5EF4-FFF2-40B4-BE49-F238E27FC236}">
                      <a16:creationId xmlns:a16="http://schemas.microsoft.com/office/drawing/2014/main" id="{3F83A4FB-98D1-F79F-2639-7DD8F8C2DD9E}"/>
                    </a:ext>
                  </a:extLst>
                </p:cNvPr>
                <p:cNvSpPr/>
                <p:nvPr/>
              </p:nvSpPr>
              <p:spPr>
                <a:xfrm>
                  <a:off x="806873" y="2848429"/>
                  <a:ext cx="121997" cy="12923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VN"/>
                </a:p>
              </p:txBody>
            </p:sp>
            <p:sp>
              <p:nvSpPr>
                <p:cNvPr id="58" name="Rectangle 57">
                  <a:extLst>
                    <a:ext uri="{FF2B5EF4-FFF2-40B4-BE49-F238E27FC236}">
                      <a16:creationId xmlns:a16="http://schemas.microsoft.com/office/drawing/2014/main" id="{0584DEBE-7F3B-139E-2B6A-4162DEB61CEC}"/>
                    </a:ext>
                  </a:extLst>
                </p:cNvPr>
                <p:cNvSpPr/>
                <p:nvPr/>
              </p:nvSpPr>
              <p:spPr>
                <a:xfrm>
                  <a:off x="1023545" y="2848429"/>
                  <a:ext cx="121997" cy="12923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VN"/>
                </a:p>
              </p:txBody>
            </p:sp>
            <p:sp>
              <p:nvSpPr>
                <p:cNvPr id="59" name="Rectangle 58">
                  <a:extLst>
                    <a:ext uri="{FF2B5EF4-FFF2-40B4-BE49-F238E27FC236}">
                      <a16:creationId xmlns:a16="http://schemas.microsoft.com/office/drawing/2014/main" id="{550BAE62-0325-E554-C325-1EE0E740EDC0}"/>
                    </a:ext>
                  </a:extLst>
                </p:cNvPr>
                <p:cNvSpPr/>
                <p:nvPr/>
              </p:nvSpPr>
              <p:spPr>
                <a:xfrm>
                  <a:off x="1240217" y="2848429"/>
                  <a:ext cx="121997" cy="12923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VN"/>
                </a:p>
              </p:txBody>
            </p:sp>
            <p:sp>
              <p:nvSpPr>
                <p:cNvPr id="60" name="Rectangle 59">
                  <a:extLst>
                    <a:ext uri="{FF2B5EF4-FFF2-40B4-BE49-F238E27FC236}">
                      <a16:creationId xmlns:a16="http://schemas.microsoft.com/office/drawing/2014/main" id="{8FA2145F-3779-8377-3BF0-6EE657A8AD02}"/>
                    </a:ext>
                  </a:extLst>
                </p:cNvPr>
                <p:cNvSpPr/>
                <p:nvPr/>
              </p:nvSpPr>
              <p:spPr>
                <a:xfrm>
                  <a:off x="1456889" y="2848429"/>
                  <a:ext cx="121997" cy="12923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VN"/>
                </a:p>
              </p:txBody>
            </p:sp>
            <p:sp>
              <p:nvSpPr>
                <p:cNvPr id="61" name="Rectangle 60">
                  <a:extLst>
                    <a:ext uri="{FF2B5EF4-FFF2-40B4-BE49-F238E27FC236}">
                      <a16:creationId xmlns:a16="http://schemas.microsoft.com/office/drawing/2014/main" id="{81970C08-621D-7697-BF6D-8F3E08637703}"/>
                    </a:ext>
                  </a:extLst>
                </p:cNvPr>
                <p:cNvSpPr/>
                <p:nvPr/>
              </p:nvSpPr>
              <p:spPr>
                <a:xfrm>
                  <a:off x="1673561" y="2848429"/>
                  <a:ext cx="121997" cy="12923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VN"/>
                </a:p>
              </p:txBody>
            </p:sp>
            <p:sp>
              <p:nvSpPr>
                <p:cNvPr id="62" name="Rectangle 61">
                  <a:extLst>
                    <a:ext uri="{FF2B5EF4-FFF2-40B4-BE49-F238E27FC236}">
                      <a16:creationId xmlns:a16="http://schemas.microsoft.com/office/drawing/2014/main" id="{70574995-20A2-3C93-5B2A-297692A5FE64}"/>
                    </a:ext>
                  </a:extLst>
                </p:cNvPr>
                <p:cNvSpPr/>
                <p:nvPr/>
              </p:nvSpPr>
              <p:spPr>
                <a:xfrm>
                  <a:off x="1890233" y="2848429"/>
                  <a:ext cx="121997" cy="12923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VN"/>
                </a:p>
              </p:txBody>
            </p:sp>
          </p:grpSp>
          <p:grpSp>
            <p:nvGrpSpPr>
              <p:cNvPr id="63" name="Group 62">
                <a:extLst>
                  <a:ext uri="{FF2B5EF4-FFF2-40B4-BE49-F238E27FC236}">
                    <a16:creationId xmlns:a16="http://schemas.microsoft.com/office/drawing/2014/main" id="{0BEA0A81-4AEA-0E8E-BA2D-CF231A3313AF}"/>
                  </a:ext>
                </a:extLst>
              </p:cNvPr>
              <p:cNvGrpSpPr/>
              <p:nvPr/>
            </p:nvGrpSpPr>
            <p:grpSpPr>
              <a:xfrm>
                <a:off x="698499" y="3489649"/>
                <a:ext cx="1422029" cy="259859"/>
                <a:chOff x="698500" y="2717800"/>
                <a:chExt cx="1422029" cy="259859"/>
              </a:xfrm>
            </p:grpSpPr>
            <p:sp>
              <p:nvSpPr>
                <p:cNvPr id="64" name="Rectangle 63">
                  <a:extLst>
                    <a:ext uri="{FF2B5EF4-FFF2-40B4-BE49-F238E27FC236}">
                      <a16:creationId xmlns:a16="http://schemas.microsoft.com/office/drawing/2014/main" id="{DA4D3329-065A-608D-829E-870F90DD3E44}"/>
                    </a:ext>
                  </a:extLst>
                </p:cNvPr>
                <p:cNvSpPr/>
                <p:nvPr/>
              </p:nvSpPr>
              <p:spPr>
                <a:xfrm>
                  <a:off x="698500" y="2717800"/>
                  <a:ext cx="121997" cy="12923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VN"/>
                </a:p>
              </p:txBody>
            </p:sp>
            <p:sp>
              <p:nvSpPr>
                <p:cNvPr id="65" name="Rectangle 64">
                  <a:extLst>
                    <a:ext uri="{FF2B5EF4-FFF2-40B4-BE49-F238E27FC236}">
                      <a16:creationId xmlns:a16="http://schemas.microsoft.com/office/drawing/2014/main" id="{04A12336-A91B-5B2B-1FDE-DC54AEF0C6A0}"/>
                    </a:ext>
                  </a:extLst>
                </p:cNvPr>
                <p:cNvSpPr/>
                <p:nvPr/>
              </p:nvSpPr>
              <p:spPr>
                <a:xfrm>
                  <a:off x="915172" y="2717800"/>
                  <a:ext cx="121997" cy="12923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VN"/>
                </a:p>
              </p:txBody>
            </p:sp>
            <p:sp>
              <p:nvSpPr>
                <p:cNvPr id="66" name="Rectangle 65">
                  <a:extLst>
                    <a:ext uri="{FF2B5EF4-FFF2-40B4-BE49-F238E27FC236}">
                      <a16:creationId xmlns:a16="http://schemas.microsoft.com/office/drawing/2014/main" id="{F7A7E14F-3795-50B2-1217-F6502EAB87E9}"/>
                    </a:ext>
                  </a:extLst>
                </p:cNvPr>
                <p:cNvSpPr/>
                <p:nvPr/>
              </p:nvSpPr>
              <p:spPr>
                <a:xfrm>
                  <a:off x="1131844" y="2717800"/>
                  <a:ext cx="121997" cy="12923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VN"/>
                </a:p>
              </p:txBody>
            </p:sp>
            <p:sp>
              <p:nvSpPr>
                <p:cNvPr id="67" name="Rectangle 66">
                  <a:extLst>
                    <a:ext uri="{FF2B5EF4-FFF2-40B4-BE49-F238E27FC236}">
                      <a16:creationId xmlns:a16="http://schemas.microsoft.com/office/drawing/2014/main" id="{02172E1F-F788-BCFE-9C77-8D7543F4732E}"/>
                    </a:ext>
                  </a:extLst>
                </p:cNvPr>
                <p:cNvSpPr/>
                <p:nvPr/>
              </p:nvSpPr>
              <p:spPr>
                <a:xfrm>
                  <a:off x="1348516" y="2717800"/>
                  <a:ext cx="121997" cy="12923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VN"/>
                </a:p>
              </p:txBody>
            </p:sp>
            <p:sp>
              <p:nvSpPr>
                <p:cNvPr id="68" name="Rectangle 67">
                  <a:extLst>
                    <a:ext uri="{FF2B5EF4-FFF2-40B4-BE49-F238E27FC236}">
                      <a16:creationId xmlns:a16="http://schemas.microsoft.com/office/drawing/2014/main" id="{18699F91-1CEE-F149-80FB-A61C6E3DB624}"/>
                    </a:ext>
                  </a:extLst>
                </p:cNvPr>
                <p:cNvSpPr/>
                <p:nvPr/>
              </p:nvSpPr>
              <p:spPr>
                <a:xfrm>
                  <a:off x="1565188" y="2717800"/>
                  <a:ext cx="121997" cy="12923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VN"/>
                </a:p>
              </p:txBody>
            </p:sp>
            <p:sp>
              <p:nvSpPr>
                <p:cNvPr id="69" name="Rectangle 68">
                  <a:extLst>
                    <a:ext uri="{FF2B5EF4-FFF2-40B4-BE49-F238E27FC236}">
                      <a16:creationId xmlns:a16="http://schemas.microsoft.com/office/drawing/2014/main" id="{80C073EB-FCC5-AFAE-BDF3-EB54D2727605}"/>
                    </a:ext>
                  </a:extLst>
                </p:cNvPr>
                <p:cNvSpPr/>
                <p:nvPr/>
              </p:nvSpPr>
              <p:spPr>
                <a:xfrm>
                  <a:off x="1998532" y="2717800"/>
                  <a:ext cx="121997" cy="12923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VN"/>
                </a:p>
              </p:txBody>
            </p:sp>
            <p:sp>
              <p:nvSpPr>
                <p:cNvPr id="70" name="Rectangle 69">
                  <a:extLst>
                    <a:ext uri="{FF2B5EF4-FFF2-40B4-BE49-F238E27FC236}">
                      <a16:creationId xmlns:a16="http://schemas.microsoft.com/office/drawing/2014/main" id="{81412D01-D7EA-3AB4-08A6-6274C1C2F894}"/>
                    </a:ext>
                  </a:extLst>
                </p:cNvPr>
                <p:cNvSpPr/>
                <p:nvPr/>
              </p:nvSpPr>
              <p:spPr>
                <a:xfrm>
                  <a:off x="1781860" y="2717800"/>
                  <a:ext cx="121997" cy="12923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VN"/>
                </a:p>
              </p:txBody>
            </p:sp>
            <p:sp>
              <p:nvSpPr>
                <p:cNvPr id="71" name="Rectangle 70">
                  <a:extLst>
                    <a:ext uri="{FF2B5EF4-FFF2-40B4-BE49-F238E27FC236}">
                      <a16:creationId xmlns:a16="http://schemas.microsoft.com/office/drawing/2014/main" id="{06C2E1F1-EBAE-55F7-4415-835E17F3D492}"/>
                    </a:ext>
                  </a:extLst>
                </p:cNvPr>
                <p:cNvSpPr/>
                <p:nvPr/>
              </p:nvSpPr>
              <p:spPr>
                <a:xfrm>
                  <a:off x="806873" y="2848429"/>
                  <a:ext cx="121997" cy="12923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VN"/>
                </a:p>
              </p:txBody>
            </p:sp>
            <p:sp>
              <p:nvSpPr>
                <p:cNvPr id="72" name="Rectangle 71">
                  <a:extLst>
                    <a:ext uri="{FF2B5EF4-FFF2-40B4-BE49-F238E27FC236}">
                      <a16:creationId xmlns:a16="http://schemas.microsoft.com/office/drawing/2014/main" id="{3DC90B32-76AE-B2F5-C39B-7EDCF28EF37E}"/>
                    </a:ext>
                  </a:extLst>
                </p:cNvPr>
                <p:cNvSpPr/>
                <p:nvPr/>
              </p:nvSpPr>
              <p:spPr>
                <a:xfrm>
                  <a:off x="1023545" y="2848429"/>
                  <a:ext cx="121997" cy="12923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VN"/>
                </a:p>
              </p:txBody>
            </p:sp>
            <p:sp>
              <p:nvSpPr>
                <p:cNvPr id="73" name="Rectangle 72">
                  <a:extLst>
                    <a:ext uri="{FF2B5EF4-FFF2-40B4-BE49-F238E27FC236}">
                      <a16:creationId xmlns:a16="http://schemas.microsoft.com/office/drawing/2014/main" id="{0410979D-AB41-1A0A-DF21-298DC97BD842}"/>
                    </a:ext>
                  </a:extLst>
                </p:cNvPr>
                <p:cNvSpPr/>
                <p:nvPr/>
              </p:nvSpPr>
              <p:spPr>
                <a:xfrm>
                  <a:off x="1240217" y="2848429"/>
                  <a:ext cx="121997" cy="12923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VN"/>
                </a:p>
              </p:txBody>
            </p:sp>
            <p:sp>
              <p:nvSpPr>
                <p:cNvPr id="74" name="Rectangle 73">
                  <a:extLst>
                    <a:ext uri="{FF2B5EF4-FFF2-40B4-BE49-F238E27FC236}">
                      <a16:creationId xmlns:a16="http://schemas.microsoft.com/office/drawing/2014/main" id="{111BCC27-2CE9-9F48-B073-BD690EF9B71B}"/>
                    </a:ext>
                  </a:extLst>
                </p:cNvPr>
                <p:cNvSpPr/>
                <p:nvPr/>
              </p:nvSpPr>
              <p:spPr>
                <a:xfrm>
                  <a:off x="1456889" y="2848429"/>
                  <a:ext cx="121997" cy="12923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VN"/>
                </a:p>
              </p:txBody>
            </p:sp>
            <p:sp>
              <p:nvSpPr>
                <p:cNvPr id="75" name="Rectangle 74">
                  <a:extLst>
                    <a:ext uri="{FF2B5EF4-FFF2-40B4-BE49-F238E27FC236}">
                      <a16:creationId xmlns:a16="http://schemas.microsoft.com/office/drawing/2014/main" id="{2B26BBFE-C1C0-10C0-5CFB-46124468E23C}"/>
                    </a:ext>
                  </a:extLst>
                </p:cNvPr>
                <p:cNvSpPr/>
                <p:nvPr/>
              </p:nvSpPr>
              <p:spPr>
                <a:xfrm>
                  <a:off x="1673561" y="2848429"/>
                  <a:ext cx="121997" cy="12923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VN"/>
                </a:p>
              </p:txBody>
            </p:sp>
            <p:sp>
              <p:nvSpPr>
                <p:cNvPr id="76" name="Rectangle 75">
                  <a:extLst>
                    <a:ext uri="{FF2B5EF4-FFF2-40B4-BE49-F238E27FC236}">
                      <a16:creationId xmlns:a16="http://schemas.microsoft.com/office/drawing/2014/main" id="{AB8D1B3D-94C0-498B-84F3-B9A5EB9B4FB4}"/>
                    </a:ext>
                  </a:extLst>
                </p:cNvPr>
                <p:cNvSpPr/>
                <p:nvPr/>
              </p:nvSpPr>
              <p:spPr>
                <a:xfrm>
                  <a:off x="1890233" y="2848429"/>
                  <a:ext cx="121997" cy="12923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VN"/>
                </a:p>
              </p:txBody>
            </p:sp>
          </p:grpSp>
          <p:grpSp>
            <p:nvGrpSpPr>
              <p:cNvPr id="77" name="Group 76">
                <a:extLst>
                  <a:ext uri="{FF2B5EF4-FFF2-40B4-BE49-F238E27FC236}">
                    <a16:creationId xmlns:a16="http://schemas.microsoft.com/office/drawing/2014/main" id="{3952A864-63D3-C9DA-6D8D-D98B97132A78}"/>
                  </a:ext>
                </a:extLst>
              </p:cNvPr>
              <p:cNvGrpSpPr/>
              <p:nvPr/>
            </p:nvGrpSpPr>
            <p:grpSpPr>
              <a:xfrm>
                <a:off x="698498" y="3747129"/>
                <a:ext cx="1422029" cy="259859"/>
                <a:chOff x="698500" y="2717800"/>
                <a:chExt cx="1422029" cy="259859"/>
              </a:xfrm>
            </p:grpSpPr>
            <p:sp>
              <p:nvSpPr>
                <p:cNvPr id="78" name="Rectangle 77">
                  <a:extLst>
                    <a:ext uri="{FF2B5EF4-FFF2-40B4-BE49-F238E27FC236}">
                      <a16:creationId xmlns:a16="http://schemas.microsoft.com/office/drawing/2014/main" id="{D56363FD-987A-8F1B-8C88-8005C80182F1}"/>
                    </a:ext>
                  </a:extLst>
                </p:cNvPr>
                <p:cNvSpPr/>
                <p:nvPr/>
              </p:nvSpPr>
              <p:spPr>
                <a:xfrm>
                  <a:off x="698500" y="2717800"/>
                  <a:ext cx="121997" cy="12923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VN"/>
                </a:p>
              </p:txBody>
            </p:sp>
            <p:sp>
              <p:nvSpPr>
                <p:cNvPr id="79" name="Rectangle 78">
                  <a:extLst>
                    <a:ext uri="{FF2B5EF4-FFF2-40B4-BE49-F238E27FC236}">
                      <a16:creationId xmlns:a16="http://schemas.microsoft.com/office/drawing/2014/main" id="{4C6A5EFD-0092-4424-218E-4A45AC0E236E}"/>
                    </a:ext>
                  </a:extLst>
                </p:cNvPr>
                <p:cNvSpPr/>
                <p:nvPr/>
              </p:nvSpPr>
              <p:spPr>
                <a:xfrm>
                  <a:off x="915172" y="2717800"/>
                  <a:ext cx="121997" cy="12923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VN"/>
                </a:p>
              </p:txBody>
            </p:sp>
            <p:sp>
              <p:nvSpPr>
                <p:cNvPr id="80" name="Rectangle 79">
                  <a:extLst>
                    <a:ext uri="{FF2B5EF4-FFF2-40B4-BE49-F238E27FC236}">
                      <a16:creationId xmlns:a16="http://schemas.microsoft.com/office/drawing/2014/main" id="{F690E2C2-5BA5-AF9A-57F2-7393E7015C11}"/>
                    </a:ext>
                  </a:extLst>
                </p:cNvPr>
                <p:cNvSpPr/>
                <p:nvPr/>
              </p:nvSpPr>
              <p:spPr>
                <a:xfrm>
                  <a:off x="1131844" y="2717800"/>
                  <a:ext cx="121997" cy="12923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VN"/>
                </a:p>
              </p:txBody>
            </p:sp>
            <p:sp>
              <p:nvSpPr>
                <p:cNvPr id="81" name="Rectangle 80">
                  <a:extLst>
                    <a:ext uri="{FF2B5EF4-FFF2-40B4-BE49-F238E27FC236}">
                      <a16:creationId xmlns:a16="http://schemas.microsoft.com/office/drawing/2014/main" id="{88E20CFB-BEF1-EC7E-CFC6-EDD2AFADA92A}"/>
                    </a:ext>
                  </a:extLst>
                </p:cNvPr>
                <p:cNvSpPr/>
                <p:nvPr/>
              </p:nvSpPr>
              <p:spPr>
                <a:xfrm>
                  <a:off x="1348516" y="2717800"/>
                  <a:ext cx="121997" cy="12923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VN"/>
                </a:p>
              </p:txBody>
            </p:sp>
            <p:sp>
              <p:nvSpPr>
                <p:cNvPr id="82" name="Rectangle 81">
                  <a:extLst>
                    <a:ext uri="{FF2B5EF4-FFF2-40B4-BE49-F238E27FC236}">
                      <a16:creationId xmlns:a16="http://schemas.microsoft.com/office/drawing/2014/main" id="{BE106AC2-B990-A923-7384-1E7B37D4B229}"/>
                    </a:ext>
                  </a:extLst>
                </p:cNvPr>
                <p:cNvSpPr/>
                <p:nvPr/>
              </p:nvSpPr>
              <p:spPr>
                <a:xfrm>
                  <a:off x="1565188" y="2717800"/>
                  <a:ext cx="121997" cy="12923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VN"/>
                </a:p>
              </p:txBody>
            </p:sp>
            <p:sp>
              <p:nvSpPr>
                <p:cNvPr id="83" name="Rectangle 82">
                  <a:extLst>
                    <a:ext uri="{FF2B5EF4-FFF2-40B4-BE49-F238E27FC236}">
                      <a16:creationId xmlns:a16="http://schemas.microsoft.com/office/drawing/2014/main" id="{7C27483F-89CF-32F6-2DA0-F512D7C778D2}"/>
                    </a:ext>
                  </a:extLst>
                </p:cNvPr>
                <p:cNvSpPr/>
                <p:nvPr/>
              </p:nvSpPr>
              <p:spPr>
                <a:xfrm>
                  <a:off x="1998532" y="2717800"/>
                  <a:ext cx="121997" cy="12923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VN"/>
                </a:p>
              </p:txBody>
            </p:sp>
            <p:sp>
              <p:nvSpPr>
                <p:cNvPr id="84" name="Rectangle 83">
                  <a:extLst>
                    <a:ext uri="{FF2B5EF4-FFF2-40B4-BE49-F238E27FC236}">
                      <a16:creationId xmlns:a16="http://schemas.microsoft.com/office/drawing/2014/main" id="{FCD16A35-F938-F976-C65B-098B8B662F7E}"/>
                    </a:ext>
                  </a:extLst>
                </p:cNvPr>
                <p:cNvSpPr/>
                <p:nvPr/>
              </p:nvSpPr>
              <p:spPr>
                <a:xfrm>
                  <a:off x="1781860" y="2717800"/>
                  <a:ext cx="121997" cy="12923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VN"/>
                </a:p>
              </p:txBody>
            </p:sp>
            <p:sp>
              <p:nvSpPr>
                <p:cNvPr id="85" name="Rectangle 84">
                  <a:extLst>
                    <a:ext uri="{FF2B5EF4-FFF2-40B4-BE49-F238E27FC236}">
                      <a16:creationId xmlns:a16="http://schemas.microsoft.com/office/drawing/2014/main" id="{001B695D-34B5-AB2B-20F5-54F621269A5F}"/>
                    </a:ext>
                  </a:extLst>
                </p:cNvPr>
                <p:cNvSpPr/>
                <p:nvPr/>
              </p:nvSpPr>
              <p:spPr>
                <a:xfrm>
                  <a:off x="806873" y="2848429"/>
                  <a:ext cx="121997" cy="12923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VN"/>
                </a:p>
              </p:txBody>
            </p:sp>
            <p:sp>
              <p:nvSpPr>
                <p:cNvPr id="86" name="Rectangle 85">
                  <a:extLst>
                    <a:ext uri="{FF2B5EF4-FFF2-40B4-BE49-F238E27FC236}">
                      <a16:creationId xmlns:a16="http://schemas.microsoft.com/office/drawing/2014/main" id="{C90281F3-3B67-FA69-AEDA-B801D74ADD81}"/>
                    </a:ext>
                  </a:extLst>
                </p:cNvPr>
                <p:cNvSpPr/>
                <p:nvPr/>
              </p:nvSpPr>
              <p:spPr>
                <a:xfrm>
                  <a:off x="1023545" y="2848429"/>
                  <a:ext cx="121997" cy="12923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VN"/>
                </a:p>
              </p:txBody>
            </p:sp>
            <p:sp>
              <p:nvSpPr>
                <p:cNvPr id="87" name="Rectangle 86">
                  <a:extLst>
                    <a:ext uri="{FF2B5EF4-FFF2-40B4-BE49-F238E27FC236}">
                      <a16:creationId xmlns:a16="http://schemas.microsoft.com/office/drawing/2014/main" id="{3240F7E9-B727-0EA8-FC14-DE273F620B37}"/>
                    </a:ext>
                  </a:extLst>
                </p:cNvPr>
                <p:cNvSpPr/>
                <p:nvPr/>
              </p:nvSpPr>
              <p:spPr>
                <a:xfrm>
                  <a:off x="1240217" y="2848429"/>
                  <a:ext cx="121997" cy="12923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VN"/>
                </a:p>
              </p:txBody>
            </p:sp>
            <p:sp>
              <p:nvSpPr>
                <p:cNvPr id="88" name="Rectangle 87">
                  <a:extLst>
                    <a:ext uri="{FF2B5EF4-FFF2-40B4-BE49-F238E27FC236}">
                      <a16:creationId xmlns:a16="http://schemas.microsoft.com/office/drawing/2014/main" id="{861342F2-380F-CFB0-AA48-9C041AFBCEE9}"/>
                    </a:ext>
                  </a:extLst>
                </p:cNvPr>
                <p:cNvSpPr/>
                <p:nvPr/>
              </p:nvSpPr>
              <p:spPr>
                <a:xfrm>
                  <a:off x="1456889" y="2848429"/>
                  <a:ext cx="121997" cy="12923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VN"/>
                </a:p>
              </p:txBody>
            </p:sp>
            <p:sp>
              <p:nvSpPr>
                <p:cNvPr id="89" name="Rectangle 88">
                  <a:extLst>
                    <a:ext uri="{FF2B5EF4-FFF2-40B4-BE49-F238E27FC236}">
                      <a16:creationId xmlns:a16="http://schemas.microsoft.com/office/drawing/2014/main" id="{4BB9E11B-660C-4EFF-32CD-3341E7C9AB6B}"/>
                    </a:ext>
                  </a:extLst>
                </p:cNvPr>
                <p:cNvSpPr/>
                <p:nvPr/>
              </p:nvSpPr>
              <p:spPr>
                <a:xfrm>
                  <a:off x="1673561" y="2848429"/>
                  <a:ext cx="121997" cy="12923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VN"/>
                </a:p>
              </p:txBody>
            </p:sp>
            <p:sp>
              <p:nvSpPr>
                <p:cNvPr id="90" name="Rectangle 89">
                  <a:extLst>
                    <a:ext uri="{FF2B5EF4-FFF2-40B4-BE49-F238E27FC236}">
                      <a16:creationId xmlns:a16="http://schemas.microsoft.com/office/drawing/2014/main" id="{D0FC214D-F6AB-BEEA-CA53-86C9404A0B8B}"/>
                    </a:ext>
                  </a:extLst>
                </p:cNvPr>
                <p:cNvSpPr/>
                <p:nvPr/>
              </p:nvSpPr>
              <p:spPr>
                <a:xfrm>
                  <a:off x="1890233" y="2848429"/>
                  <a:ext cx="121997" cy="12923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VN"/>
                </a:p>
              </p:txBody>
            </p:sp>
          </p:grpSp>
          <p:grpSp>
            <p:nvGrpSpPr>
              <p:cNvPr id="98" name="Group 97">
                <a:extLst>
                  <a:ext uri="{FF2B5EF4-FFF2-40B4-BE49-F238E27FC236}">
                    <a16:creationId xmlns:a16="http://schemas.microsoft.com/office/drawing/2014/main" id="{B8A805B0-9302-EABB-F4CC-47613F301C9B}"/>
                  </a:ext>
                </a:extLst>
              </p:cNvPr>
              <p:cNvGrpSpPr/>
              <p:nvPr/>
            </p:nvGrpSpPr>
            <p:grpSpPr>
              <a:xfrm>
                <a:off x="698498" y="4008296"/>
                <a:ext cx="1422029" cy="129230"/>
                <a:chOff x="698498" y="4008296"/>
                <a:chExt cx="1422029" cy="129230"/>
              </a:xfrm>
            </p:grpSpPr>
            <p:sp>
              <p:nvSpPr>
                <p:cNvPr id="91" name="Rectangle 90">
                  <a:extLst>
                    <a:ext uri="{FF2B5EF4-FFF2-40B4-BE49-F238E27FC236}">
                      <a16:creationId xmlns:a16="http://schemas.microsoft.com/office/drawing/2014/main" id="{E1CFAAC7-8E36-DC8D-741F-16517C0196B9}"/>
                    </a:ext>
                  </a:extLst>
                </p:cNvPr>
                <p:cNvSpPr/>
                <p:nvPr/>
              </p:nvSpPr>
              <p:spPr>
                <a:xfrm>
                  <a:off x="698498" y="4008296"/>
                  <a:ext cx="121997" cy="12923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VN"/>
                </a:p>
              </p:txBody>
            </p:sp>
            <p:sp>
              <p:nvSpPr>
                <p:cNvPr id="92" name="Rectangle 91">
                  <a:extLst>
                    <a:ext uri="{FF2B5EF4-FFF2-40B4-BE49-F238E27FC236}">
                      <a16:creationId xmlns:a16="http://schemas.microsoft.com/office/drawing/2014/main" id="{238066FB-B56B-C59F-FD1A-682EB2EF0D88}"/>
                    </a:ext>
                  </a:extLst>
                </p:cNvPr>
                <p:cNvSpPr/>
                <p:nvPr/>
              </p:nvSpPr>
              <p:spPr>
                <a:xfrm>
                  <a:off x="915170" y="4008296"/>
                  <a:ext cx="121997" cy="12923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VN"/>
                </a:p>
              </p:txBody>
            </p:sp>
            <p:sp>
              <p:nvSpPr>
                <p:cNvPr id="93" name="Rectangle 92">
                  <a:extLst>
                    <a:ext uri="{FF2B5EF4-FFF2-40B4-BE49-F238E27FC236}">
                      <a16:creationId xmlns:a16="http://schemas.microsoft.com/office/drawing/2014/main" id="{BC0F132B-5F14-E1DB-E935-B4E07A4A5320}"/>
                    </a:ext>
                  </a:extLst>
                </p:cNvPr>
                <p:cNvSpPr/>
                <p:nvPr/>
              </p:nvSpPr>
              <p:spPr>
                <a:xfrm>
                  <a:off x="1131842" y="4008296"/>
                  <a:ext cx="121997" cy="12923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VN"/>
                </a:p>
              </p:txBody>
            </p:sp>
            <p:sp>
              <p:nvSpPr>
                <p:cNvPr id="94" name="Rectangle 93">
                  <a:extLst>
                    <a:ext uri="{FF2B5EF4-FFF2-40B4-BE49-F238E27FC236}">
                      <a16:creationId xmlns:a16="http://schemas.microsoft.com/office/drawing/2014/main" id="{A4BA3094-EE3F-CA5E-D235-B7AC48B2EFDB}"/>
                    </a:ext>
                  </a:extLst>
                </p:cNvPr>
                <p:cNvSpPr/>
                <p:nvPr/>
              </p:nvSpPr>
              <p:spPr>
                <a:xfrm>
                  <a:off x="1348514" y="4008296"/>
                  <a:ext cx="121997" cy="12923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VN"/>
                </a:p>
              </p:txBody>
            </p:sp>
            <p:sp>
              <p:nvSpPr>
                <p:cNvPr id="95" name="Rectangle 94">
                  <a:extLst>
                    <a:ext uri="{FF2B5EF4-FFF2-40B4-BE49-F238E27FC236}">
                      <a16:creationId xmlns:a16="http://schemas.microsoft.com/office/drawing/2014/main" id="{C1EAF4B3-3A3E-9959-31C7-239F5E4881CC}"/>
                    </a:ext>
                  </a:extLst>
                </p:cNvPr>
                <p:cNvSpPr/>
                <p:nvPr/>
              </p:nvSpPr>
              <p:spPr>
                <a:xfrm>
                  <a:off x="1565186" y="4008296"/>
                  <a:ext cx="121997" cy="12923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VN"/>
                </a:p>
              </p:txBody>
            </p:sp>
            <p:sp>
              <p:nvSpPr>
                <p:cNvPr id="96" name="Rectangle 95">
                  <a:extLst>
                    <a:ext uri="{FF2B5EF4-FFF2-40B4-BE49-F238E27FC236}">
                      <a16:creationId xmlns:a16="http://schemas.microsoft.com/office/drawing/2014/main" id="{4EC55867-F753-AF42-4CA5-EAAED7A865ED}"/>
                    </a:ext>
                  </a:extLst>
                </p:cNvPr>
                <p:cNvSpPr/>
                <p:nvPr/>
              </p:nvSpPr>
              <p:spPr>
                <a:xfrm>
                  <a:off x="1998530" y="4008296"/>
                  <a:ext cx="121997" cy="12923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VN"/>
                </a:p>
              </p:txBody>
            </p:sp>
            <p:sp>
              <p:nvSpPr>
                <p:cNvPr id="97" name="Rectangle 96">
                  <a:extLst>
                    <a:ext uri="{FF2B5EF4-FFF2-40B4-BE49-F238E27FC236}">
                      <a16:creationId xmlns:a16="http://schemas.microsoft.com/office/drawing/2014/main" id="{C04AD8D9-383C-DF43-47D8-904320C98EC4}"/>
                    </a:ext>
                  </a:extLst>
                </p:cNvPr>
                <p:cNvSpPr/>
                <p:nvPr/>
              </p:nvSpPr>
              <p:spPr>
                <a:xfrm>
                  <a:off x="1781858" y="4008296"/>
                  <a:ext cx="121997" cy="12923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VN"/>
                </a:p>
              </p:txBody>
            </p:sp>
          </p:grpSp>
        </p:grpSp>
        <p:pic>
          <p:nvPicPr>
            <p:cNvPr id="102" name="Picture 101">
              <a:extLst>
                <a:ext uri="{FF2B5EF4-FFF2-40B4-BE49-F238E27FC236}">
                  <a16:creationId xmlns:a16="http://schemas.microsoft.com/office/drawing/2014/main" id="{F0BAF7FD-4A34-5700-73D4-04FAD1DA53CF}"/>
                </a:ext>
              </a:extLst>
            </p:cNvPr>
            <p:cNvPicPr>
              <a:picLocks noChangeAspect="1"/>
            </p:cNvPicPr>
            <p:nvPr/>
          </p:nvPicPr>
          <p:blipFill>
            <a:blip r:embed="rId2">
              <a:duotone>
                <a:schemeClr val="accent2">
                  <a:shade val="45000"/>
                  <a:satMod val="135000"/>
                </a:schemeClr>
                <a:prstClr val="white"/>
              </a:duotone>
            </a:blip>
            <a:stretch>
              <a:fillRect/>
            </a:stretch>
          </p:blipFill>
          <p:spPr>
            <a:xfrm>
              <a:off x="4257554" y="2726352"/>
              <a:ext cx="1422400" cy="1422400"/>
            </a:xfrm>
            <a:prstGeom prst="rect">
              <a:avLst/>
            </a:prstGeom>
          </p:spPr>
        </p:pic>
        <p:sp>
          <p:nvSpPr>
            <p:cNvPr id="104" name="Right Arrow 103">
              <a:extLst>
                <a:ext uri="{FF2B5EF4-FFF2-40B4-BE49-F238E27FC236}">
                  <a16:creationId xmlns:a16="http://schemas.microsoft.com/office/drawing/2014/main" id="{00D20F98-FB05-6AB5-7735-5A40CA023E65}"/>
                </a:ext>
              </a:extLst>
            </p:cNvPr>
            <p:cNvSpPr/>
            <p:nvPr/>
          </p:nvSpPr>
          <p:spPr>
            <a:xfrm>
              <a:off x="3891724" y="3278598"/>
              <a:ext cx="332339" cy="28769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VN"/>
            </a:p>
          </p:txBody>
        </p:sp>
      </p:grpSp>
      <p:sp>
        <p:nvSpPr>
          <p:cNvPr id="106" name="Text Placeholder 15">
            <a:extLst>
              <a:ext uri="{FF2B5EF4-FFF2-40B4-BE49-F238E27FC236}">
                <a16:creationId xmlns:a16="http://schemas.microsoft.com/office/drawing/2014/main" id="{8CF1BB24-9278-2229-3C33-A70BF546B5A4}"/>
              </a:ext>
            </a:extLst>
          </p:cNvPr>
          <p:cNvSpPr txBox="1">
            <a:spLocks/>
          </p:cNvSpPr>
          <p:nvPr/>
        </p:nvSpPr>
        <p:spPr>
          <a:xfrm>
            <a:off x="507021" y="2468814"/>
            <a:ext cx="11299217" cy="4039562"/>
          </a:xfrm>
          <a:prstGeom prst="rect">
            <a:avLst/>
          </a:prstGeom>
        </p:spPr>
        <p:txBody>
          <a:bodyPr vert="horz" lIns="91440" tIns="45720" rIns="91440" bIns="45720" rtlCol="0">
            <a:normAutofit/>
          </a:bodyPr>
          <a:lstStyle>
            <a:lvl1pPr marL="228600" indent="-228600" algn="just" defTabSz="914400" rtl="0" eaLnBrk="1" latinLnBrk="0" hangingPunct="1">
              <a:lnSpc>
                <a:spcPct val="150000"/>
              </a:lnSpc>
              <a:spcBef>
                <a:spcPts val="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a:pPr>
            <a:r>
              <a:rPr lang="en-US"/>
              <a:t>Divide the image into patches: The input to the model is typically an image divided into smaller patches.</a:t>
            </a:r>
          </a:p>
          <a:p>
            <a:pPr marL="457200" indent="-457200">
              <a:buFont typeface="+mj-lt"/>
              <a:buAutoNum type="arabicPeriod"/>
            </a:pPr>
            <a:r>
              <a:rPr lang="en-US"/>
              <a:t>Mask a portion of the image: A percentage of the patches are randomly masked or removed.</a:t>
            </a:r>
          </a:p>
          <a:p>
            <a:pPr marL="457200" indent="-457200">
              <a:buFont typeface="+mj-lt"/>
              <a:buAutoNum type="arabicPeriod"/>
            </a:pPr>
            <a:r>
              <a:rPr lang="en-US"/>
              <a:t>Pass the input through an Encoder Network: The non-masked patches are fed into an encoder network, such as a transformer or a CNN.</a:t>
            </a:r>
            <a:endParaRPr lang="en-VN"/>
          </a:p>
        </p:txBody>
      </p:sp>
    </p:spTree>
    <p:extLst>
      <p:ext uri="{BB962C8B-B14F-4D97-AF65-F5344CB8AC3E}">
        <p14:creationId xmlns:p14="http://schemas.microsoft.com/office/powerpoint/2010/main" val="18660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CC90E-CA91-3A9A-ACAA-D0DBA3376E16}"/>
              </a:ext>
            </a:extLst>
          </p:cNvPr>
          <p:cNvSpPr>
            <a:spLocks noGrp="1"/>
          </p:cNvSpPr>
          <p:nvPr>
            <p:ph type="title"/>
          </p:nvPr>
        </p:nvSpPr>
        <p:spPr/>
        <p:txBody>
          <a:bodyPr/>
          <a:lstStyle/>
          <a:p>
            <a:r>
              <a:rPr lang="en-US" sz="2400">
                <a:latin typeface="Roboto" panose="02000000000000000000" pitchFamily="2" charset="0"/>
                <a:ea typeface="Roboto" panose="02000000000000000000" pitchFamily="2" charset="0"/>
              </a:rPr>
              <a:t>Masked Image Modeling – Simple CNN</a:t>
            </a:r>
            <a:endParaRPr lang="en-VN" sz="2400">
              <a:latin typeface="Roboto" panose="02000000000000000000" pitchFamily="2" charset="0"/>
              <a:ea typeface="Roboto" panose="02000000000000000000" pitchFamily="2" charset="0"/>
            </a:endParaRPr>
          </a:p>
        </p:txBody>
      </p:sp>
      <p:sp>
        <p:nvSpPr>
          <p:cNvPr id="106" name="Text Placeholder 15">
            <a:extLst>
              <a:ext uri="{FF2B5EF4-FFF2-40B4-BE49-F238E27FC236}">
                <a16:creationId xmlns:a16="http://schemas.microsoft.com/office/drawing/2014/main" id="{8CF1BB24-9278-2229-3C33-A70BF546B5A4}"/>
              </a:ext>
            </a:extLst>
          </p:cNvPr>
          <p:cNvSpPr txBox="1">
            <a:spLocks/>
          </p:cNvSpPr>
          <p:nvPr/>
        </p:nvSpPr>
        <p:spPr>
          <a:xfrm>
            <a:off x="406401" y="785308"/>
            <a:ext cx="11399838" cy="5723068"/>
          </a:xfrm>
          <a:prstGeom prst="rect">
            <a:avLst/>
          </a:prstGeom>
        </p:spPr>
        <p:txBody>
          <a:bodyPr vert="horz" lIns="91440" tIns="45720" rIns="91440" bIns="45720" rtlCol="0">
            <a:normAutofit fontScale="85000" lnSpcReduction="10000"/>
          </a:bodyPr>
          <a:lstStyle>
            <a:lvl1pPr marL="228600" indent="-228600" algn="just" defTabSz="914400" rtl="0" eaLnBrk="1" latinLnBrk="0" hangingPunct="1">
              <a:lnSpc>
                <a:spcPct val="150000"/>
              </a:lnSpc>
              <a:spcBef>
                <a:spcPts val="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startAt="4"/>
            </a:pPr>
            <a:r>
              <a:rPr lang="vi-VN"/>
              <a:t>Generate hidden representations: The encoder creates a latent spatial representation of the remaining patches. This representation contains the necessary information to reconstruct the masked patches.</a:t>
            </a:r>
          </a:p>
          <a:p>
            <a:pPr marL="457200" indent="-457200">
              <a:buFont typeface="+mj-lt"/>
              <a:buAutoNum type="arabicPeriod" startAt="4"/>
            </a:pPr>
            <a:r>
              <a:rPr lang="vi-VN"/>
              <a:t>Predict the masked patches: The latent representations are fed into a decoder network, which aims to reconstruct or recover the masked patches from these representations.</a:t>
            </a:r>
          </a:p>
          <a:p>
            <a:pPr marL="457200" indent="-457200">
              <a:buFont typeface="+mj-lt"/>
              <a:buAutoNum type="arabicPeriod" startAt="4"/>
            </a:pPr>
            <a:r>
              <a:rPr lang="vi-VN"/>
              <a:t>Compute the loss: The loss between the predicted patches and the original patches is calculated. The goal is to minimize the difference between the predicted patches and the original patches.</a:t>
            </a:r>
          </a:p>
          <a:p>
            <a:pPr marL="457200" indent="-457200">
              <a:buFont typeface="+mj-lt"/>
              <a:buAutoNum type="arabicPeriod" startAt="4"/>
            </a:pPr>
            <a:r>
              <a:rPr lang="vi-VN"/>
              <a:t>Train the model: The model is trained to optimize the loss, thereby learning to better predict the masked patches from the remaining patches. The training process typically uses optimization algorithms such as gradient descent to update the model's parameters.</a:t>
            </a:r>
            <a:endParaRPr lang="en-US"/>
          </a:p>
          <a:p>
            <a:pPr marL="457200" indent="-457200">
              <a:buFont typeface="+mj-lt"/>
              <a:buAutoNum type="arabicPeriod" startAt="4"/>
            </a:pPr>
            <a:endParaRPr lang="en-VN"/>
          </a:p>
        </p:txBody>
      </p:sp>
    </p:spTree>
    <p:extLst>
      <p:ext uri="{BB962C8B-B14F-4D97-AF65-F5344CB8AC3E}">
        <p14:creationId xmlns:p14="http://schemas.microsoft.com/office/powerpoint/2010/main" val="1698484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CC90E-CA91-3A9A-ACAA-D0DBA3376E16}"/>
              </a:ext>
            </a:extLst>
          </p:cNvPr>
          <p:cNvSpPr>
            <a:spLocks noGrp="1"/>
          </p:cNvSpPr>
          <p:nvPr>
            <p:ph type="title"/>
          </p:nvPr>
        </p:nvSpPr>
        <p:spPr/>
        <p:txBody>
          <a:bodyPr/>
          <a:lstStyle/>
          <a:p>
            <a:r>
              <a:rPr lang="en-US" sz="2400">
                <a:latin typeface="Roboto" panose="02000000000000000000" pitchFamily="2" charset="0"/>
                <a:ea typeface="Roboto" panose="02000000000000000000" pitchFamily="2" charset="0"/>
              </a:rPr>
              <a:t>Masked Image Modeling – Simple CNN</a:t>
            </a:r>
            <a:endParaRPr lang="en-VN" sz="2400">
              <a:latin typeface="Roboto" panose="02000000000000000000" pitchFamily="2" charset="0"/>
              <a:ea typeface="Roboto" panose="02000000000000000000" pitchFamily="2" charset="0"/>
            </a:endParaRPr>
          </a:p>
        </p:txBody>
      </p:sp>
      <p:sp>
        <p:nvSpPr>
          <p:cNvPr id="70" name="Text Placeholder 69">
            <a:extLst>
              <a:ext uri="{FF2B5EF4-FFF2-40B4-BE49-F238E27FC236}">
                <a16:creationId xmlns:a16="http://schemas.microsoft.com/office/drawing/2014/main" id="{A1E26DA8-46AC-B905-4119-6729125A151C}"/>
              </a:ext>
            </a:extLst>
          </p:cNvPr>
          <p:cNvSpPr>
            <a:spLocks noGrp="1"/>
          </p:cNvSpPr>
          <p:nvPr>
            <p:ph type="body" sz="quarter" idx="13"/>
          </p:nvPr>
        </p:nvSpPr>
        <p:spPr>
          <a:xfrm>
            <a:off x="406400" y="3786880"/>
            <a:ext cx="11409998" cy="449735"/>
          </a:xfrm>
        </p:spPr>
        <p:txBody>
          <a:bodyPr>
            <a:normAutofit lnSpcReduction="10000"/>
          </a:bodyPr>
          <a:lstStyle/>
          <a:p>
            <a:pPr marL="0" indent="0">
              <a:buNone/>
            </a:pPr>
            <a:r>
              <a:rPr lang="vi-VN" sz="1800"/>
              <a:t>Randomly tensor [batch_size, 3, height, width]: value from [0..1]</a:t>
            </a:r>
            <a:endParaRPr lang="en-VN" sz="1800"/>
          </a:p>
        </p:txBody>
      </p:sp>
      <p:pic>
        <p:nvPicPr>
          <p:cNvPr id="48" name="Picture 47">
            <a:extLst>
              <a:ext uri="{FF2B5EF4-FFF2-40B4-BE49-F238E27FC236}">
                <a16:creationId xmlns:a16="http://schemas.microsoft.com/office/drawing/2014/main" id="{E529FC1E-332C-2B4E-FD4A-B6B64FADAE5B}"/>
              </a:ext>
            </a:extLst>
          </p:cNvPr>
          <p:cNvPicPr>
            <a:picLocks noChangeAspect="1"/>
          </p:cNvPicPr>
          <p:nvPr/>
        </p:nvPicPr>
        <p:blipFill>
          <a:blip r:embed="rId2"/>
          <a:stretch>
            <a:fillRect/>
          </a:stretch>
        </p:blipFill>
        <p:spPr>
          <a:xfrm rot="5400000">
            <a:off x="2175879" y="1338356"/>
            <a:ext cx="1384300" cy="1333500"/>
          </a:xfrm>
          <a:prstGeom prst="rect">
            <a:avLst/>
          </a:prstGeom>
        </p:spPr>
      </p:pic>
      <p:pic>
        <p:nvPicPr>
          <p:cNvPr id="50" name="Picture 49">
            <a:extLst>
              <a:ext uri="{FF2B5EF4-FFF2-40B4-BE49-F238E27FC236}">
                <a16:creationId xmlns:a16="http://schemas.microsoft.com/office/drawing/2014/main" id="{43519517-3B51-1A29-EB4B-E3C914247902}"/>
              </a:ext>
            </a:extLst>
          </p:cNvPr>
          <p:cNvPicPr>
            <a:picLocks noChangeAspect="1"/>
          </p:cNvPicPr>
          <p:nvPr/>
        </p:nvPicPr>
        <p:blipFill>
          <a:blip r:embed="rId3"/>
          <a:stretch>
            <a:fillRect/>
          </a:stretch>
        </p:blipFill>
        <p:spPr>
          <a:xfrm>
            <a:off x="557068" y="1293906"/>
            <a:ext cx="1422400" cy="1422400"/>
          </a:xfrm>
          <a:prstGeom prst="rect">
            <a:avLst/>
          </a:prstGeom>
        </p:spPr>
      </p:pic>
      <p:grpSp>
        <p:nvGrpSpPr>
          <p:cNvPr id="53" name="Group 52">
            <a:extLst>
              <a:ext uri="{FF2B5EF4-FFF2-40B4-BE49-F238E27FC236}">
                <a16:creationId xmlns:a16="http://schemas.microsoft.com/office/drawing/2014/main" id="{A2AED9E9-F667-13F3-E46D-4272F3B74B3B}"/>
              </a:ext>
            </a:extLst>
          </p:cNvPr>
          <p:cNvGrpSpPr/>
          <p:nvPr/>
        </p:nvGrpSpPr>
        <p:grpSpPr>
          <a:xfrm>
            <a:off x="3776050" y="1239697"/>
            <a:ext cx="1807285" cy="1656678"/>
            <a:chOff x="3775934" y="1183341"/>
            <a:chExt cx="1807285" cy="1656678"/>
          </a:xfrm>
        </p:grpSpPr>
        <p:sp>
          <p:nvSpPr>
            <p:cNvPr id="7" name="Trapezoid 6">
              <a:extLst>
                <a:ext uri="{FF2B5EF4-FFF2-40B4-BE49-F238E27FC236}">
                  <a16:creationId xmlns:a16="http://schemas.microsoft.com/office/drawing/2014/main" id="{CD972D42-3133-294B-69EE-E4A72F6DB2E6}"/>
                </a:ext>
              </a:extLst>
            </p:cNvPr>
            <p:cNvSpPr/>
            <p:nvPr/>
          </p:nvSpPr>
          <p:spPr>
            <a:xfrm rot="5400000">
              <a:off x="3715218" y="1523970"/>
              <a:ext cx="1422399" cy="999754"/>
            </a:xfrm>
            <a:prstGeom prst="trapezoid">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VN"/>
            </a:p>
          </p:txBody>
        </p:sp>
        <p:sp>
          <p:nvSpPr>
            <p:cNvPr id="8" name="Trapezoid 7">
              <a:extLst>
                <a:ext uri="{FF2B5EF4-FFF2-40B4-BE49-F238E27FC236}">
                  <a16:creationId xmlns:a16="http://schemas.microsoft.com/office/drawing/2014/main" id="{1339AE90-5FB3-CB22-445A-43C27B77EBEC}"/>
                </a:ext>
              </a:extLst>
            </p:cNvPr>
            <p:cNvSpPr/>
            <p:nvPr/>
          </p:nvSpPr>
          <p:spPr>
            <a:xfrm rot="5400000">
              <a:off x="4822589" y="1800270"/>
              <a:ext cx="871368" cy="447155"/>
            </a:xfrm>
            <a:prstGeom prst="trapezoid">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VN"/>
            </a:p>
          </p:txBody>
        </p:sp>
        <p:sp>
          <p:nvSpPr>
            <p:cNvPr id="51" name="Rectangle 50">
              <a:extLst>
                <a:ext uri="{FF2B5EF4-FFF2-40B4-BE49-F238E27FC236}">
                  <a16:creationId xmlns:a16="http://schemas.microsoft.com/office/drawing/2014/main" id="{497D7882-B1C5-DD80-6F79-87AD16AE0205}"/>
                </a:ext>
              </a:extLst>
            </p:cNvPr>
            <p:cNvSpPr/>
            <p:nvPr/>
          </p:nvSpPr>
          <p:spPr>
            <a:xfrm>
              <a:off x="3775934" y="1183341"/>
              <a:ext cx="1807285" cy="165667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VN"/>
            </a:p>
          </p:txBody>
        </p:sp>
      </p:grpSp>
      <p:sp>
        <p:nvSpPr>
          <p:cNvPr id="52" name="TextBox 51">
            <a:extLst>
              <a:ext uri="{FF2B5EF4-FFF2-40B4-BE49-F238E27FC236}">
                <a16:creationId xmlns:a16="http://schemas.microsoft.com/office/drawing/2014/main" id="{48D7B8D3-1FB8-4262-FA51-4D496539F2DA}"/>
              </a:ext>
            </a:extLst>
          </p:cNvPr>
          <p:cNvSpPr txBox="1"/>
          <p:nvPr/>
        </p:nvSpPr>
        <p:spPr>
          <a:xfrm>
            <a:off x="3776050" y="796264"/>
            <a:ext cx="1807285" cy="369332"/>
          </a:xfrm>
          <a:prstGeom prst="rect">
            <a:avLst/>
          </a:prstGeom>
          <a:noFill/>
        </p:spPr>
        <p:txBody>
          <a:bodyPr wrap="square" rtlCol="0">
            <a:spAutoFit/>
          </a:bodyPr>
          <a:lstStyle/>
          <a:p>
            <a:pPr algn="ctr"/>
            <a:r>
              <a:rPr lang="en-VN">
                <a:latin typeface="Roboto" panose="02000000000000000000" pitchFamily="2" charset="0"/>
                <a:ea typeface="Roboto" panose="02000000000000000000" pitchFamily="2" charset="0"/>
              </a:rPr>
              <a:t>Encoder</a:t>
            </a:r>
          </a:p>
        </p:txBody>
      </p:sp>
      <p:grpSp>
        <p:nvGrpSpPr>
          <p:cNvPr id="54" name="Group 53">
            <a:extLst>
              <a:ext uri="{FF2B5EF4-FFF2-40B4-BE49-F238E27FC236}">
                <a16:creationId xmlns:a16="http://schemas.microsoft.com/office/drawing/2014/main" id="{D6C24FA0-A065-5ACF-FD4B-5BD764F8D29F}"/>
              </a:ext>
            </a:extLst>
          </p:cNvPr>
          <p:cNvGrpSpPr/>
          <p:nvPr/>
        </p:nvGrpSpPr>
        <p:grpSpPr>
          <a:xfrm>
            <a:off x="5837811" y="1239697"/>
            <a:ext cx="1807285" cy="1656678"/>
            <a:chOff x="3775934" y="1183341"/>
            <a:chExt cx="1807285" cy="1656678"/>
          </a:xfrm>
        </p:grpSpPr>
        <p:sp>
          <p:nvSpPr>
            <p:cNvPr id="55" name="Trapezoid 54">
              <a:extLst>
                <a:ext uri="{FF2B5EF4-FFF2-40B4-BE49-F238E27FC236}">
                  <a16:creationId xmlns:a16="http://schemas.microsoft.com/office/drawing/2014/main" id="{DF97E492-1BC7-C0C8-D7A1-5159F38E90EC}"/>
                </a:ext>
              </a:extLst>
            </p:cNvPr>
            <p:cNvSpPr/>
            <p:nvPr/>
          </p:nvSpPr>
          <p:spPr>
            <a:xfrm rot="16200000">
              <a:off x="4240553" y="1511802"/>
              <a:ext cx="1422399" cy="999754"/>
            </a:xfrm>
            <a:prstGeom prst="trapezoid">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VN"/>
            </a:p>
          </p:txBody>
        </p:sp>
        <p:sp>
          <p:nvSpPr>
            <p:cNvPr id="56" name="Trapezoid 55">
              <a:extLst>
                <a:ext uri="{FF2B5EF4-FFF2-40B4-BE49-F238E27FC236}">
                  <a16:creationId xmlns:a16="http://schemas.microsoft.com/office/drawing/2014/main" id="{B2F35E44-219E-F447-1485-A813651C2B2C}"/>
                </a:ext>
              </a:extLst>
            </p:cNvPr>
            <p:cNvSpPr/>
            <p:nvPr/>
          </p:nvSpPr>
          <p:spPr>
            <a:xfrm rot="16200000">
              <a:off x="3679933" y="1788102"/>
              <a:ext cx="871368" cy="447155"/>
            </a:xfrm>
            <a:prstGeom prst="trapezoid">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VN"/>
            </a:p>
          </p:txBody>
        </p:sp>
        <p:sp>
          <p:nvSpPr>
            <p:cNvPr id="57" name="Rectangle 56">
              <a:extLst>
                <a:ext uri="{FF2B5EF4-FFF2-40B4-BE49-F238E27FC236}">
                  <a16:creationId xmlns:a16="http://schemas.microsoft.com/office/drawing/2014/main" id="{664A5356-EE04-7CCC-FF31-F3F6AF9A67BB}"/>
                </a:ext>
              </a:extLst>
            </p:cNvPr>
            <p:cNvSpPr/>
            <p:nvPr/>
          </p:nvSpPr>
          <p:spPr>
            <a:xfrm>
              <a:off x="3775934" y="1183341"/>
              <a:ext cx="1807285" cy="165667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VN"/>
            </a:p>
          </p:txBody>
        </p:sp>
      </p:grpSp>
      <p:sp>
        <p:nvSpPr>
          <p:cNvPr id="58" name="TextBox 57">
            <a:extLst>
              <a:ext uri="{FF2B5EF4-FFF2-40B4-BE49-F238E27FC236}">
                <a16:creationId xmlns:a16="http://schemas.microsoft.com/office/drawing/2014/main" id="{CF493936-5E7F-D511-B07E-6C420A7F639B}"/>
              </a:ext>
            </a:extLst>
          </p:cNvPr>
          <p:cNvSpPr txBox="1"/>
          <p:nvPr/>
        </p:nvSpPr>
        <p:spPr>
          <a:xfrm>
            <a:off x="5837927" y="796264"/>
            <a:ext cx="1807285" cy="369332"/>
          </a:xfrm>
          <a:prstGeom prst="rect">
            <a:avLst/>
          </a:prstGeom>
          <a:noFill/>
        </p:spPr>
        <p:txBody>
          <a:bodyPr wrap="square" rtlCol="0">
            <a:spAutoFit/>
          </a:bodyPr>
          <a:lstStyle/>
          <a:p>
            <a:pPr algn="ctr"/>
            <a:r>
              <a:rPr lang="en-VN">
                <a:latin typeface="Roboto" panose="02000000000000000000" pitchFamily="2" charset="0"/>
                <a:ea typeface="Roboto" panose="02000000000000000000" pitchFamily="2" charset="0"/>
              </a:rPr>
              <a:t>Decoder</a:t>
            </a:r>
          </a:p>
        </p:txBody>
      </p:sp>
      <p:sp>
        <p:nvSpPr>
          <p:cNvPr id="59" name="Right Arrow 58">
            <a:extLst>
              <a:ext uri="{FF2B5EF4-FFF2-40B4-BE49-F238E27FC236}">
                <a16:creationId xmlns:a16="http://schemas.microsoft.com/office/drawing/2014/main" id="{DD4027E8-925C-1E46-B3A2-1EA51F7383C2}"/>
              </a:ext>
            </a:extLst>
          </p:cNvPr>
          <p:cNvSpPr/>
          <p:nvPr/>
        </p:nvSpPr>
        <p:spPr>
          <a:xfrm>
            <a:off x="1979468" y="1838362"/>
            <a:ext cx="221811" cy="33348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60" name="Right Arrow 59">
            <a:extLst>
              <a:ext uri="{FF2B5EF4-FFF2-40B4-BE49-F238E27FC236}">
                <a16:creationId xmlns:a16="http://schemas.microsoft.com/office/drawing/2014/main" id="{37216CEC-2160-765D-D8A6-E2D35426D349}"/>
              </a:ext>
            </a:extLst>
          </p:cNvPr>
          <p:cNvSpPr/>
          <p:nvPr/>
        </p:nvSpPr>
        <p:spPr>
          <a:xfrm>
            <a:off x="3518637" y="1838362"/>
            <a:ext cx="221811" cy="33348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61" name="Right Arrow 60">
            <a:extLst>
              <a:ext uri="{FF2B5EF4-FFF2-40B4-BE49-F238E27FC236}">
                <a16:creationId xmlns:a16="http://schemas.microsoft.com/office/drawing/2014/main" id="{D634FEA1-E61A-24E0-0367-6964CBC20670}"/>
              </a:ext>
            </a:extLst>
          </p:cNvPr>
          <p:cNvSpPr/>
          <p:nvPr/>
        </p:nvSpPr>
        <p:spPr>
          <a:xfrm>
            <a:off x="5583335" y="1838362"/>
            <a:ext cx="221811" cy="33348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VN"/>
          </a:p>
        </p:txBody>
      </p:sp>
      <p:pic>
        <p:nvPicPr>
          <p:cNvPr id="62" name="Picture 61">
            <a:extLst>
              <a:ext uri="{FF2B5EF4-FFF2-40B4-BE49-F238E27FC236}">
                <a16:creationId xmlns:a16="http://schemas.microsoft.com/office/drawing/2014/main" id="{BE48DDC5-BF58-BE00-3C9D-72D77C945130}"/>
              </a:ext>
            </a:extLst>
          </p:cNvPr>
          <p:cNvPicPr>
            <a:picLocks noChangeAspect="1"/>
          </p:cNvPicPr>
          <p:nvPr/>
        </p:nvPicPr>
        <p:blipFill>
          <a:blip r:embed="rId3"/>
          <a:stretch>
            <a:fillRect/>
          </a:stretch>
        </p:blipFill>
        <p:spPr>
          <a:xfrm>
            <a:off x="7899572" y="1274856"/>
            <a:ext cx="1422400" cy="1422400"/>
          </a:xfrm>
          <a:prstGeom prst="rect">
            <a:avLst/>
          </a:prstGeom>
        </p:spPr>
      </p:pic>
      <p:sp>
        <p:nvSpPr>
          <p:cNvPr id="63" name="Right Arrow 62">
            <a:extLst>
              <a:ext uri="{FF2B5EF4-FFF2-40B4-BE49-F238E27FC236}">
                <a16:creationId xmlns:a16="http://schemas.microsoft.com/office/drawing/2014/main" id="{FAFB3F20-735B-B95C-DF3F-195E82E5DBF6}"/>
              </a:ext>
            </a:extLst>
          </p:cNvPr>
          <p:cNvSpPr/>
          <p:nvPr/>
        </p:nvSpPr>
        <p:spPr>
          <a:xfrm>
            <a:off x="7677761" y="1838362"/>
            <a:ext cx="221811" cy="33348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64" name="TextBox 63">
            <a:extLst>
              <a:ext uri="{FF2B5EF4-FFF2-40B4-BE49-F238E27FC236}">
                <a16:creationId xmlns:a16="http://schemas.microsoft.com/office/drawing/2014/main" id="{632C0FFF-906D-DA45-A3D1-B05EF8E9C2EB}"/>
              </a:ext>
            </a:extLst>
          </p:cNvPr>
          <p:cNvSpPr txBox="1"/>
          <p:nvPr/>
        </p:nvSpPr>
        <p:spPr>
          <a:xfrm>
            <a:off x="525028" y="837429"/>
            <a:ext cx="1422400" cy="369332"/>
          </a:xfrm>
          <a:prstGeom prst="rect">
            <a:avLst/>
          </a:prstGeom>
          <a:noFill/>
        </p:spPr>
        <p:txBody>
          <a:bodyPr wrap="square" rtlCol="0">
            <a:spAutoFit/>
          </a:bodyPr>
          <a:lstStyle/>
          <a:p>
            <a:pPr algn="ctr"/>
            <a:r>
              <a:rPr lang="en-VN">
                <a:latin typeface="Roboto" panose="02000000000000000000" pitchFamily="2" charset="0"/>
                <a:ea typeface="Roboto" panose="02000000000000000000" pitchFamily="2" charset="0"/>
              </a:rPr>
              <a:t>Input</a:t>
            </a:r>
          </a:p>
        </p:txBody>
      </p:sp>
      <p:sp>
        <p:nvSpPr>
          <p:cNvPr id="65" name="TextBox 64">
            <a:extLst>
              <a:ext uri="{FF2B5EF4-FFF2-40B4-BE49-F238E27FC236}">
                <a16:creationId xmlns:a16="http://schemas.microsoft.com/office/drawing/2014/main" id="{7331CBA9-9D5F-E3B7-2806-42CC7BA6F045}"/>
              </a:ext>
            </a:extLst>
          </p:cNvPr>
          <p:cNvSpPr txBox="1"/>
          <p:nvPr/>
        </p:nvSpPr>
        <p:spPr>
          <a:xfrm>
            <a:off x="2156829" y="837429"/>
            <a:ext cx="1422400" cy="369332"/>
          </a:xfrm>
          <a:prstGeom prst="rect">
            <a:avLst/>
          </a:prstGeom>
          <a:noFill/>
        </p:spPr>
        <p:txBody>
          <a:bodyPr wrap="square" rtlCol="0">
            <a:spAutoFit/>
          </a:bodyPr>
          <a:lstStyle/>
          <a:p>
            <a:pPr algn="ctr"/>
            <a:r>
              <a:rPr lang="en-VN">
                <a:latin typeface="Roboto" panose="02000000000000000000" pitchFamily="2" charset="0"/>
                <a:ea typeface="Roboto" panose="02000000000000000000" pitchFamily="2" charset="0"/>
              </a:rPr>
              <a:t>Masked</a:t>
            </a:r>
          </a:p>
        </p:txBody>
      </p:sp>
      <p:sp>
        <p:nvSpPr>
          <p:cNvPr id="67" name="TextBox 66">
            <a:extLst>
              <a:ext uri="{FF2B5EF4-FFF2-40B4-BE49-F238E27FC236}">
                <a16:creationId xmlns:a16="http://schemas.microsoft.com/office/drawing/2014/main" id="{FD86D106-CD29-0B74-D484-40089283FEFB}"/>
              </a:ext>
            </a:extLst>
          </p:cNvPr>
          <p:cNvSpPr txBox="1"/>
          <p:nvPr/>
        </p:nvSpPr>
        <p:spPr>
          <a:xfrm>
            <a:off x="262918" y="2917857"/>
            <a:ext cx="3654910" cy="369332"/>
          </a:xfrm>
          <a:prstGeom prst="rect">
            <a:avLst/>
          </a:prstGeom>
          <a:noFill/>
        </p:spPr>
        <p:txBody>
          <a:bodyPr wrap="square">
            <a:spAutoFit/>
          </a:bodyPr>
          <a:lstStyle/>
          <a:p>
            <a:r>
              <a:rPr lang="en-US">
                <a:effectLst/>
              </a:rPr>
              <a:t>Randomly mask 25% of the patches</a:t>
            </a:r>
          </a:p>
        </p:txBody>
      </p:sp>
      <p:sp>
        <p:nvSpPr>
          <p:cNvPr id="69" name="TextBox 68">
            <a:extLst>
              <a:ext uri="{FF2B5EF4-FFF2-40B4-BE49-F238E27FC236}">
                <a16:creationId xmlns:a16="http://schemas.microsoft.com/office/drawing/2014/main" id="{ACD96352-53D9-3684-212F-4743A9E20D6C}"/>
              </a:ext>
            </a:extLst>
          </p:cNvPr>
          <p:cNvSpPr txBox="1"/>
          <p:nvPr/>
        </p:nvSpPr>
        <p:spPr>
          <a:xfrm>
            <a:off x="303653" y="3302079"/>
            <a:ext cx="6094206" cy="461665"/>
          </a:xfrm>
          <a:prstGeom prst="rect">
            <a:avLst/>
          </a:prstGeom>
          <a:noFill/>
        </p:spPr>
        <p:txBody>
          <a:bodyPr wrap="square">
            <a:spAutoFit/>
          </a:bodyPr>
          <a:lstStyle/>
          <a:p>
            <a:r>
              <a:rPr lang="en-US" sz="1200">
                <a:solidFill>
                  <a:srgbClr val="BCBEC4"/>
                </a:solidFill>
                <a:effectLst/>
                <a:highlight>
                  <a:srgbClr val="1E1F22"/>
                </a:highlight>
                <a:latin typeface="Consolas" panose="020B0609020204030204" pitchFamily="49" charset="0"/>
                <a:cs typeface="Consolas" panose="020B0609020204030204" pitchFamily="49" charset="0"/>
              </a:rPr>
              <a:t>mask = torch.rand(img.size(</a:t>
            </a:r>
            <a:r>
              <a:rPr lang="en-US" sz="1200">
                <a:solidFill>
                  <a:srgbClr val="2AACB8"/>
                </a:solidFill>
                <a:effectLst/>
                <a:highlight>
                  <a:srgbClr val="1E1F22"/>
                </a:highlight>
                <a:latin typeface="Consolas" panose="020B0609020204030204" pitchFamily="49" charset="0"/>
                <a:cs typeface="Consolas" panose="020B0609020204030204" pitchFamily="49" charset="0"/>
              </a:rPr>
              <a:t>0</a:t>
            </a:r>
            <a:r>
              <a:rPr lang="en-US" sz="1200">
                <a:solidFill>
                  <a:srgbClr val="BCBEC4"/>
                </a:solidFill>
                <a:effectLst/>
                <a:highlight>
                  <a:srgbClr val="1E1F22"/>
                </a:highlight>
                <a:latin typeface="Consolas" panose="020B0609020204030204" pitchFamily="49" charset="0"/>
                <a:cs typeface="Consolas" panose="020B0609020204030204" pitchFamily="49" charset="0"/>
              </a:rPr>
              <a:t>), </a:t>
            </a:r>
            <a:r>
              <a:rPr lang="en-US" sz="1200">
                <a:solidFill>
                  <a:srgbClr val="2AACB8"/>
                </a:solidFill>
                <a:effectLst/>
                <a:highlight>
                  <a:srgbClr val="1E1F22"/>
                </a:highlight>
                <a:latin typeface="Consolas" panose="020B0609020204030204" pitchFamily="49" charset="0"/>
                <a:cs typeface="Consolas" panose="020B0609020204030204" pitchFamily="49" charset="0"/>
              </a:rPr>
              <a:t>3</a:t>
            </a:r>
            <a:r>
              <a:rPr lang="en-US" sz="1200">
                <a:solidFill>
                  <a:srgbClr val="BCBEC4"/>
                </a:solidFill>
                <a:effectLst/>
                <a:highlight>
                  <a:srgbClr val="1E1F22"/>
                </a:highlight>
                <a:latin typeface="Consolas" panose="020B0609020204030204" pitchFamily="49" charset="0"/>
                <a:cs typeface="Consolas" panose="020B0609020204030204" pitchFamily="49" charset="0"/>
              </a:rPr>
              <a:t>, img.size(</a:t>
            </a:r>
            <a:r>
              <a:rPr lang="en-US" sz="1200">
                <a:solidFill>
                  <a:srgbClr val="2AACB8"/>
                </a:solidFill>
                <a:effectLst/>
                <a:highlight>
                  <a:srgbClr val="1E1F22"/>
                </a:highlight>
                <a:latin typeface="Consolas" panose="020B0609020204030204" pitchFamily="49" charset="0"/>
                <a:cs typeface="Consolas" panose="020B0609020204030204" pitchFamily="49" charset="0"/>
              </a:rPr>
              <a:t>2</a:t>
            </a:r>
            <a:r>
              <a:rPr lang="en-US" sz="1200">
                <a:solidFill>
                  <a:srgbClr val="BCBEC4"/>
                </a:solidFill>
                <a:effectLst/>
                <a:highlight>
                  <a:srgbClr val="1E1F22"/>
                </a:highlight>
                <a:latin typeface="Consolas" panose="020B0609020204030204" pitchFamily="49" charset="0"/>
                <a:cs typeface="Consolas" panose="020B0609020204030204" pitchFamily="49" charset="0"/>
              </a:rPr>
              <a:t>), img.size(</a:t>
            </a:r>
            <a:r>
              <a:rPr lang="en-US" sz="1200">
                <a:solidFill>
                  <a:srgbClr val="2AACB8"/>
                </a:solidFill>
                <a:effectLst/>
                <a:highlight>
                  <a:srgbClr val="1E1F22"/>
                </a:highlight>
                <a:latin typeface="Consolas" panose="020B0609020204030204" pitchFamily="49" charset="0"/>
                <a:cs typeface="Consolas" panose="020B0609020204030204" pitchFamily="49" charset="0"/>
              </a:rPr>
              <a:t>3</a:t>
            </a:r>
            <a:r>
              <a:rPr lang="en-US" sz="1200">
                <a:solidFill>
                  <a:srgbClr val="BCBEC4"/>
                </a:solidFill>
                <a:effectLst/>
                <a:highlight>
                  <a:srgbClr val="1E1F22"/>
                </a:highlight>
                <a:latin typeface="Consolas" panose="020B0609020204030204" pitchFamily="49" charset="0"/>
                <a:cs typeface="Consolas" panose="020B0609020204030204" pitchFamily="49" charset="0"/>
              </a:rPr>
              <a:t>)) &gt; </a:t>
            </a:r>
            <a:r>
              <a:rPr lang="en-US" sz="1200">
                <a:solidFill>
                  <a:srgbClr val="2AACB8"/>
                </a:solidFill>
                <a:effectLst/>
                <a:highlight>
                  <a:srgbClr val="1E1F22"/>
                </a:highlight>
                <a:latin typeface="Consolas" panose="020B0609020204030204" pitchFamily="49" charset="0"/>
                <a:cs typeface="Consolas" panose="020B0609020204030204" pitchFamily="49" charset="0"/>
              </a:rPr>
              <a:t>0.25</a:t>
            </a:r>
            <a:br>
              <a:rPr lang="en-US" sz="1200">
                <a:solidFill>
                  <a:srgbClr val="2AACB8"/>
                </a:solidFill>
                <a:effectLst/>
                <a:highlight>
                  <a:srgbClr val="1E1F22"/>
                </a:highlight>
                <a:latin typeface="Consolas" panose="020B0609020204030204" pitchFamily="49" charset="0"/>
                <a:cs typeface="Consolas" panose="020B0609020204030204" pitchFamily="49" charset="0"/>
              </a:rPr>
            </a:br>
            <a:r>
              <a:rPr lang="en-US" sz="1200">
                <a:solidFill>
                  <a:srgbClr val="BCBEC4"/>
                </a:solidFill>
                <a:effectLst/>
                <a:highlight>
                  <a:srgbClr val="1E1F22"/>
                </a:highlight>
                <a:latin typeface="Consolas" panose="020B0609020204030204" pitchFamily="49" charset="0"/>
                <a:cs typeface="Consolas" panose="020B0609020204030204" pitchFamily="49" charset="0"/>
              </a:rPr>
              <a:t>masked_img = img * mask</a:t>
            </a:r>
          </a:p>
        </p:txBody>
      </p:sp>
      <p:sp>
        <p:nvSpPr>
          <p:cNvPr id="71" name="Rectangle 70">
            <a:extLst>
              <a:ext uri="{FF2B5EF4-FFF2-40B4-BE49-F238E27FC236}">
                <a16:creationId xmlns:a16="http://schemas.microsoft.com/office/drawing/2014/main" id="{A79A9B9E-E73C-F924-0E26-129770534391}"/>
              </a:ext>
            </a:extLst>
          </p:cNvPr>
          <p:cNvSpPr/>
          <p:nvPr/>
        </p:nvSpPr>
        <p:spPr>
          <a:xfrm>
            <a:off x="1329230" y="4373702"/>
            <a:ext cx="1843596" cy="24194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Consolas" panose="020B0609020204030204" pitchFamily="49" charset="0"/>
                <a:cs typeface="Consolas" panose="020B0609020204030204" pitchFamily="49" charset="0"/>
              </a:rPr>
              <a:t>#I</a:t>
            </a:r>
            <a:r>
              <a:rPr lang="en-VN">
                <a:solidFill>
                  <a:schemeClr val="tx1"/>
                </a:solidFill>
                <a:latin typeface="Consolas" panose="020B0609020204030204" pitchFamily="49" charset="0"/>
                <a:cs typeface="Consolas" panose="020B0609020204030204" pitchFamily="49" charset="0"/>
              </a:rPr>
              <a:t>mages/batch</a:t>
            </a:r>
          </a:p>
        </p:txBody>
      </p:sp>
      <p:sp>
        <p:nvSpPr>
          <p:cNvPr id="72" name="Rectangle 71">
            <a:extLst>
              <a:ext uri="{FF2B5EF4-FFF2-40B4-BE49-F238E27FC236}">
                <a16:creationId xmlns:a16="http://schemas.microsoft.com/office/drawing/2014/main" id="{F852EBD7-4AD7-9D76-CBED-0538586A2A8D}"/>
              </a:ext>
            </a:extLst>
          </p:cNvPr>
          <p:cNvSpPr/>
          <p:nvPr/>
        </p:nvSpPr>
        <p:spPr>
          <a:xfrm>
            <a:off x="1976205" y="4702317"/>
            <a:ext cx="1843596" cy="24194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Consolas" panose="020B0609020204030204" pitchFamily="49" charset="0"/>
                <a:cs typeface="Consolas" panose="020B0609020204030204" pitchFamily="49" charset="0"/>
              </a:rPr>
              <a:t>Input chanel</a:t>
            </a:r>
            <a:endParaRPr lang="en-VN">
              <a:solidFill>
                <a:schemeClr val="tx1"/>
              </a:solidFill>
              <a:latin typeface="Consolas" panose="020B0609020204030204" pitchFamily="49" charset="0"/>
              <a:cs typeface="Consolas" panose="020B0609020204030204" pitchFamily="49" charset="0"/>
            </a:endParaRPr>
          </a:p>
        </p:txBody>
      </p:sp>
      <p:sp>
        <p:nvSpPr>
          <p:cNvPr id="73" name="Rectangle 72">
            <a:extLst>
              <a:ext uri="{FF2B5EF4-FFF2-40B4-BE49-F238E27FC236}">
                <a16:creationId xmlns:a16="http://schemas.microsoft.com/office/drawing/2014/main" id="{329AB5EF-1305-62BF-9452-FEA576AF8B1A}"/>
              </a:ext>
            </a:extLst>
          </p:cNvPr>
          <p:cNvSpPr/>
          <p:nvPr/>
        </p:nvSpPr>
        <p:spPr>
          <a:xfrm>
            <a:off x="2395825" y="5030932"/>
            <a:ext cx="1843596" cy="24194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Consolas" panose="020B0609020204030204" pitchFamily="49" charset="0"/>
                <a:cs typeface="Consolas" panose="020B0609020204030204" pitchFamily="49" charset="0"/>
              </a:rPr>
              <a:t>Input height</a:t>
            </a:r>
            <a:endParaRPr lang="en-VN">
              <a:solidFill>
                <a:schemeClr val="tx1"/>
              </a:solidFill>
              <a:latin typeface="Consolas" panose="020B0609020204030204" pitchFamily="49" charset="0"/>
              <a:cs typeface="Consolas" panose="020B0609020204030204" pitchFamily="49" charset="0"/>
            </a:endParaRPr>
          </a:p>
        </p:txBody>
      </p:sp>
      <p:sp>
        <p:nvSpPr>
          <p:cNvPr id="74" name="Rectangle 73">
            <a:extLst>
              <a:ext uri="{FF2B5EF4-FFF2-40B4-BE49-F238E27FC236}">
                <a16:creationId xmlns:a16="http://schemas.microsoft.com/office/drawing/2014/main" id="{C731141A-192D-4CF1-3651-950C5D966046}"/>
              </a:ext>
            </a:extLst>
          </p:cNvPr>
          <p:cNvSpPr/>
          <p:nvPr/>
        </p:nvSpPr>
        <p:spPr>
          <a:xfrm>
            <a:off x="3391357" y="5359548"/>
            <a:ext cx="1587046" cy="24194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Consolas" panose="020B0609020204030204" pitchFamily="49" charset="0"/>
                <a:cs typeface="Consolas" panose="020B0609020204030204" pitchFamily="49" charset="0"/>
              </a:rPr>
              <a:t>Input width</a:t>
            </a:r>
            <a:endParaRPr lang="en-VN">
              <a:solidFill>
                <a:schemeClr val="tx1"/>
              </a:solidFill>
              <a:latin typeface="Consolas" panose="020B0609020204030204" pitchFamily="49" charset="0"/>
              <a:cs typeface="Consolas" panose="020B0609020204030204" pitchFamily="49" charset="0"/>
            </a:endParaRPr>
          </a:p>
        </p:txBody>
      </p:sp>
      <p:cxnSp>
        <p:nvCxnSpPr>
          <p:cNvPr id="76" name="Straight Arrow Connector 75">
            <a:extLst>
              <a:ext uri="{FF2B5EF4-FFF2-40B4-BE49-F238E27FC236}">
                <a16:creationId xmlns:a16="http://schemas.microsoft.com/office/drawing/2014/main" id="{22230281-5ADE-6688-8676-274BBD0B9D37}"/>
              </a:ext>
            </a:extLst>
          </p:cNvPr>
          <p:cNvCxnSpPr/>
          <p:nvPr/>
        </p:nvCxnSpPr>
        <p:spPr>
          <a:xfrm>
            <a:off x="2990095" y="4142225"/>
            <a:ext cx="0" cy="197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7A70B3BC-3A19-BCBD-644E-B973E5BB28C4}"/>
              </a:ext>
            </a:extLst>
          </p:cNvPr>
          <p:cNvCxnSpPr/>
          <p:nvPr/>
        </p:nvCxnSpPr>
        <p:spPr>
          <a:xfrm>
            <a:off x="3561559" y="4180170"/>
            <a:ext cx="0" cy="468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16132313-C35A-2683-1553-31C61B7B26B6}"/>
              </a:ext>
            </a:extLst>
          </p:cNvPr>
          <p:cNvCxnSpPr/>
          <p:nvPr/>
        </p:nvCxnSpPr>
        <p:spPr>
          <a:xfrm>
            <a:off x="3998787" y="4130936"/>
            <a:ext cx="0" cy="860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BDCCE34E-E57F-5096-3412-65D866BB4009}"/>
              </a:ext>
            </a:extLst>
          </p:cNvPr>
          <p:cNvCxnSpPr/>
          <p:nvPr/>
        </p:nvCxnSpPr>
        <p:spPr>
          <a:xfrm>
            <a:off x="4684852" y="4130936"/>
            <a:ext cx="0" cy="11721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3" name="Text Placeholder 69">
            <a:extLst>
              <a:ext uri="{FF2B5EF4-FFF2-40B4-BE49-F238E27FC236}">
                <a16:creationId xmlns:a16="http://schemas.microsoft.com/office/drawing/2014/main" id="{91C77048-1A3A-38E9-617B-11621FBAB93F}"/>
              </a:ext>
            </a:extLst>
          </p:cNvPr>
          <p:cNvSpPr txBox="1">
            <a:spLocks/>
          </p:cNvSpPr>
          <p:nvPr/>
        </p:nvSpPr>
        <p:spPr>
          <a:xfrm>
            <a:off x="375743" y="5615024"/>
            <a:ext cx="11409998" cy="449735"/>
          </a:xfrm>
          <a:prstGeom prst="rect">
            <a:avLst/>
          </a:prstGeom>
        </p:spPr>
        <p:txBody>
          <a:bodyPr vert="horz" lIns="91440" tIns="45720" rIns="91440" bIns="45720" rtlCol="0">
            <a:normAutofit lnSpcReduction="10000"/>
          </a:bodyPr>
          <a:lstStyle>
            <a:lvl1pPr marL="228600" indent="-228600" algn="just" defTabSz="914400" rtl="0" eaLnBrk="1" latinLnBrk="0" hangingPunct="1">
              <a:lnSpc>
                <a:spcPct val="150000"/>
              </a:lnSpc>
              <a:spcBef>
                <a:spcPts val="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vi-VN" sz="1800"/>
              <a:t>Compare each value in the tensor to 0.25. The result is a boolean tensor with values True (1) or False (0)</a:t>
            </a:r>
            <a:endParaRPr lang="en-VN" sz="1800"/>
          </a:p>
        </p:txBody>
      </p:sp>
      <p:sp>
        <p:nvSpPr>
          <p:cNvPr id="84" name="Text Placeholder 69">
            <a:extLst>
              <a:ext uri="{FF2B5EF4-FFF2-40B4-BE49-F238E27FC236}">
                <a16:creationId xmlns:a16="http://schemas.microsoft.com/office/drawing/2014/main" id="{68000A6D-F465-78CE-502F-7CAC0D5AB36C}"/>
              </a:ext>
            </a:extLst>
          </p:cNvPr>
          <p:cNvSpPr txBox="1">
            <a:spLocks/>
          </p:cNvSpPr>
          <p:nvPr/>
        </p:nvSpPr>
        <p:spPr>
          <a:xfrm>
            <a:off x="391001" y="6167846"/>
            <a:ext cx="11409998" cy="449735"/>
          </a:xfrm>
          <a:prstGeom prst="rect">
            <a:avLst/>
          </a:prstGeom>
        </p:spPr>
        <p:txBody>
          <a:bodyPr vert="horz" lIns="91440" tIns="45720" rIns="91440" bIns="45720" rtlCol="0">
            <a:normAutofit lnSpcReduction="10000"/>
          </a:bodyPr>
          <a:lstStyle>
            <a:lvl1pPr marL="228600" indent="-228600" algn="just" defTabSz="914400" rtl="0" eaLnBrk="1" latinLnBrk="0" hangingPunct="1">
              <a:lnSpc>
                <a:spcPct val="150000"/>
              </a:lnSpc>
              <a:spcBef>
                <a:spcPts val="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vi-VN" sz="1800"/>
              <a:t>masked_img = img * mask: multiply input (</a:t>
            </a:r>
            <a:r>
              <a:rPr lang="en-US" sz="1800"/>
              <a:t>[batch_size, 3, height, width]</a:t>
            </a:r>
            <a:r>
              <a:rPr lang="vi-VN" sz="1800"/>
              <a:t>) with 0/1</a:t>
            </a:r>
            <a:endParaRPr lang="en-VN" sz="1800"/>
          </a:p>
        </p:txBody>
      </p:sp>
    </p:spTree>
    <p:extLst>
      <p:ext uri="{BB962C8B-B14F-4D97-AF65-F5344CB8AC3E}">
        <p14:creationId xmlns:p14="http://schemas.microsoft.com/office/powerpoint/2010/main" val="7076822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9038</TotalTime>
  <Words>921</Words>
  <Application>Microsoft Macintosh PowerPoint</Application>
  <PresentationFormat>Widescreen</PresentationFormat>
  <Paragraphs>80</Paragraphs>
  <Slides>16</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Be Vietnam Pro</vt:lpstr>
      <vt:lpstr>Calibri</vt:lpstr>
      <vt:lpstr>Calibri Light</vt:lpstr>
      <vt:lpstr>Consolas</vt:lpstr>
      <vt:lpstr>Courier New</vt:lpstr>
      <vt:lpstr>Roboto</vt:lpstr>
      <vt:lpstr>Times New Roman</vt:lpstr>
      <vt:lpstr>Office Theme</vt:lpstr>
      <vt:lpstr>Unleashing Vanilla ViT with Masked Image Modeling for Object Detection</vt:lpstr>
      <vt:lpstr>Unleashing Vanilla ViT with Masked Image Modeling for Object Detection</vt:lpstr>
      <vt:lpstr>Unleashing Vanilla ViT with Masked Image Modeling for Object Detection</vt:lpstr>
      <vt:lpstr>Unleashing Vanilla ViT with Masked Image Modeling for Object Detection</vt:lpstr>
      <vt:lpstr>Unleashing Vanilla ViT with Masked Image Modeling for Object Detection</vt:lpstr>
      <vt:lpstr>Unleashing Vanilla ViT with Masked Image Modeling for Object Detection</vt:lpstr>
      <vt:lpstr>Masked Image Modeling – Simple CNN</vt:lpstr>
      <vt:lpstr>Masked Image Modeling – Simple CNN</vt:lpstr>
      <vt:lpstr>Masked Image Modeling – Simple CNN</vt:lpstr>
      <vt:lpstr>Masked Image Modeling – Simple CNN</vt:lpstr>
      <vt:lpstr>Masked Image Modeling – Simple CNN</vt:lpstr>
      <vt:lpstr>PowerPoint Presentation</vt:lpstr>
      <vt:lpstr>Vision Transformer Encoder</vt:lpstr>
      <vt:lpstr>Vision Transformer Decoder</vt:lpstr>
      <vt:lpstr>Vision Transformer MIM</vt:lpstr>
      <vt:lpstr>Implementation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Thinh Doan Vu</dc:creator>
  <cp:lastModifiedBy>Thinh Doan Vu</cp:lastModifiedBy>
  <cp:revision>3</cp:revision>
  <dcterms:created xsi:type="dcterms:W3CDTF">2024-07-30T07:51:57Z</dcterms:created>
  <dcterms:modified xsi:type="dcterms:W3CDTF">2024-08-05T14:30:46Z</dcterms:modified>
</cp:coreProperties>
</file>