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Profit</a:t>
            </a:r>
            <a:r>
              <a:rPr lang="en-US" baseline="0" dirty="0" smtClean="0"/>
              <a:t> by Department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Technology</c:v>
                </c:pt>
                <c:pt idx="1">
                  <c:v>Organization</c:v>
                </c:pt>
                <c:pt idx="2">
                  <c:v>Management</c:v>
                </c:pt>
                <c:pt idx="3">
                  <c:v>Optimization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0.34</c:v>
                </c:pt>
                <c:pt idx="1">
                  <c:v>0.22</c:v>
                </c:pt>
                <c:pt idx="2">
                  <c:v>0.27</c:v>
                </c:pt>
                <c:pt idx="3">
                  <c:v>0.17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69B7C-135A-42B4-AA01-A050366DB9CB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9BCD5-0213-42AA-9949-5C98B0DFE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46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01/01/2015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4AEAF6-14AB-40A5-8671-EAA33A540897}" type="slidenum">
              <a:rPr lang="en-US" smtClean="0"/>
              <a:t>1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Houseboat Vacations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64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Profits for</a:t>
            </a:r>
            <a:r>
              <a:rPr lang="en-US" baseline="0" dirty="0" smtClean="0"/>
              <a:t> the Management department were actually up from last year, despite several months of shrinking profit.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Houseboat Vacations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01/01/2015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AEAF6-14AB-40A5-8671-EAA33A5408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41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E244-6B98-463F-B3D8-8F379A13D618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5A39-0DBF-4114-A541-51C02F674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9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E244-6B98-463F-B3D8-8F379A13D618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5A39-0DBF-4114-A541-51C02F674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5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E244-6B98-463F-B3D8-8F379A13D618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5A39-0DBF-4114-A541-51C02F674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3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E244-6B98-463F-B3D8-8F379A13D618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5A39-0DBF-4114-A541-51C02F674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7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E244-6B98-463F-B3D8-8F379A13D618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5A39-0DBF-4114-A541-51C02F674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90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E244-6B98-463F-B3D8-8F379A13D618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5A39-0DBF-4114-A541-51C02F674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1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E244-6B98-463F-B3D8-8F379A13D618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5A39-0DBF-4114-A541-51C02F674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1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E244-6B98-463F-B3D8-8F379A13D618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5A39-0DBF-4114-A541-51C02F674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25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E244-6B98-463F-B3D8-8F379A13D618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5A39-0DBF-4114-A541-51C02F674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5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E244-6B98-463F-B3D8-8F379A13D618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5A39-0DBF-4114-A541-51C02F674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1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E244-6B98-463F-B3D8-8F379A13D618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5A39-0DBF-4114-A541-51C02F674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0E244-6B98-463F-B3D8-8F379A13D618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15A39-0DBF-4114-A541-51C02F674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0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9884" y="732790"/>
            <a:ext cx="3648270" cy="11076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3545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Monthly Profit Fluctuations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81975"/>
              </p:ext>
            </p:extLst>
          </p:nvPr>
        </p:nvGraphicFramePr>
        <p:xfrm>
          <a:off x="5597285" y="1598614"/>
          <a:ext cx="4380251" cy="36612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2528"/>
                <a:gridCol w="811764"/>
                <a:gridCol w="774440"/>
                <a:gridCol w="893975"/>
                <a:gridCol w="757544"/>
              </a:tblGrid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Month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effectLst/>
                        </a:rPr>
                        <a:t>Tech.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effectLst/>
                        </a:rPr>
                        <a:t>Org.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effectLst/>
                        </a:rPr>
                        <a:t>Man.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Opt.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January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effectLst/>
                        </a:rPr>
                        <a:t>4%</a:t>
                      </a:r>
                      <a:endParaRPr lang="en-US" sz="1700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 smtClean="0">
                          <a:solidFill>
                            <a:schemeClr val="dk1"/>
                          </a:solidFill>
                          <a:effectLst/>
                        </a:rPr>
                        <a:t>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 smtClean="0">
                          <a:solidFill>
                            <a:schemeClr val="dk1"/>
                          </a:solidFill>
                          <a:effectLst/>
                        </a:rPr>
                        <a:t>13%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effectLst/>
                        </a:rPr>
                        <a:t>4%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February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effectLst/>
                        </a:rPr>
                        <a:t>1%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 smtClean="0">
                          <a:solidFill>
                            <a:schemeClr val="dk1"/>
                          </a:solidFill>
                          <a:effectLst/>
                        </a:rPr>
                        <a:t>15%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 smtClean="0">
                          <a:solidFill>
                            <a:schemeClr val="dk1"/>
                          </a:solidFill>
                          <a:effectLst/>
                        </a:rPr>
                        <a:t>2%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effectLst/>
                        </a:rPr>
                        <a:t>6%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March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 smtClean="0">
                          <a:solidFill>
                            <a:schemeClr val="dk1"/>
                          </a:solidFill>
                          <a:effectLst/>
                        </a:rPr>
                        <a:t>2.5%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 smtClean="0">
                          <a:solidFill>
                            <a:schemeClr val="dk1"/>
                          </a:solidFill>
                          <a:effectLst/>
                        </a:rPr>
                        <a:t>4%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 smtClean="0">
                          <a:solidFill>
                            <a:schemeClr val="dk1"/>
                          </a:solidFill>
                          <a:effectLst/>
                        </a:rPr>
                        <a:t>4%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effectLst/>
                        </a:rPr>
                        <a:t>10%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April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 smtClean="0">
                          <a:solidFill>
                            <a:schemeClr val="dk1"/>
                          </a:solidFill>
                          <a:effectLst/>
                        </a:rPr>
                        <a:t>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 smtClean="0">
                          <a:solidFill>
                            <a:schemeClr val="dk1"/>
                          </a:solidFill>
                          <a:effectLst/>
                        </a:rPr>
                        <a:t>25%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 smtClean="0">
                          <a:solidFill>
                            <a:schemeClr val="dk1"/>
                          </a:solidFill>
                          <a:effectLst/>
                        </a:rPr>
                        <a:t>1%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effectLst/>
                        </a:rPr>
                        <a:t>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May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 smtClean="0">
                          <a:solidFill>
                            <a:schemeClr val="dk1"/>
                          </a:solidFill>
                          <a:effectLst/>
                        </a:rPr>
                        <a:t>0.5%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 smtClean="0">
                          <a:solidFill>
                            <a:schemeClr val="dk1"/>
                          </a:solidFill>
                          <a:effectLst/>
                        </a:rPr>
                        <a:t>6%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 smtClean="0">
                          <a:solidFill>
                            <a:schemeClr val="dk1"/>
                          </a:solidFill>
                          <a:effectLst/>
                        </a:rPr>
                        <a:t>6%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effectLst/>
                        </a:rPr>
                        <a:t>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June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 smtClean="0">
                          <a:solidFill>
                            <a:schemeClr val="dk1"/>
                          </a:solidFill>
                          <a:effectLst/>
                        </a:rPr>
                        <a:t>1%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 smtClean="0">
                          <a:solidFill>
                            <a:schemeClr val="dk1"/>
                          </a:solidFill>
                          <a:effectLst/>
                        </a:rPr>
                        <a:t>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 smtClean="0">
                          <a:solidFill>
                            <a:schemeClr val="dk1"/>
                          </a:solidFill>
                          <a:effectLst/>
                        </a:rPr>
                        <a:t>2%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effectLst/>
                        </a:rPr>
                        <a:t>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July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 smtClean="0">
                          <a:solidFill>
                            <a:schemeClr val="dk1"/>
                          </a:solidFill>
                          <a:effectLst/>
                        </a:rPr>
                        <a:t>1.5%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 smtClean="0">
                          <a:solidFill>
                            <a:schemeClr val="dk1"/>
                          </a:solidFill>
                          <a:effectLst/>
                        </a:rPr>
                        <a:t>1%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 smtClean="0">
                          <a:solidFill>
                            <a:schemeClr val="dk1"/>
                          </a:solidFill>
                          <a:effectLst/>
                        </a:rPr>
                        <a:t>7%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effectLst/>
                        </a:rPr>
                        <a:t>6%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August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 smtClean="0">
                          <a:solidFill>
                            <a:schemeClr val="dk1"/>
                          </a:solidFill>
                          <a:effectLst/>
                        </a:rPr>
                        <a:t>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 smtClean="0">
                          <a:solidFill>
                            <a:schemeClr val="dk1"/>
                          </a:solidFill>
                          <a:effectLst/>
                        </a:rPr>
                        <a:t>7%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 smtClean="0">
                          <a:solidFill>
                            <a:schemeClr val="dk1"/>
                          </a:solidFill>
                          <a:effectLst/>
                        </a:rPr>
                        <a:t>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effectLst/>
                        </a:rPr>
                        <a:t>1%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September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 smtClean="0">
                          <a:solidFill>
                            <a:schemeClr val="dk1"/>
                          </a:solidFill>
                          <a:effectLst/>
                        </a:rPr>
                        <a:t>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 smtClean="0">
                          <a:solidFill>
                            <a:schemeClr val="dk1"/>
                          </a:solidFill>
                          <a:effectLst/>
                        </a:rPr>
                        <a:t>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 smtClean="0">
                          <a:solidFill>
                            <a:schemeClr val="dk1"/>
                          </a:solidFill>
                          <a:effectLst/>
                        </a:rPr>
                        <a:t>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effectLst/>
                        </a:rPr>
                        <a:t>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October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 smtClean="0">
                          <a:solidFill>
                            <a:schemeClr val="dk1"/>
                          </a:solidFill>
                          <a:effectLst/>
                        </a:rPr>
                        <a:t>6%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 smtClean="0">
                          <a:solidFill>
                            <a:schemeClr val="dk1"/>
                          </a:solidFill>
                          <a:effectLst/>
                        </a:rPr>
                        <a:t>1%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 smtClean="0">
                          <a:solidFill>
                            <a:schemeClr val="dk1"/>
                          </a:solidFill>
                          <a:effectLst/>
                        </a:rPr>
                        <a:t>10%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effectLst/>
                        </a:rPr>
                        <a:t>4%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November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 smtClean="0">
                          <a:solidFill>
                            <a:schemeClr val="dk1"/>
                          </a:solidFill>
                          <a:effectLst/>
                        </a:rPr>
                        <a:t>10%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 smtClean="0">
                          <a:solidFill>
                            <a:schemeClr val="dk1"/>
                          </a:solidFill>
                          <a:effectLst/>
                        </a:rPr>
                        <a:t>12%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 smtClean="0">
                          <a:solidFill>
                            <a:schemeClr val="dk1"/>
                          </a:solidFill>
                          <a:effectLst/>
                        </a:rPr>
                        <a:t>16%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effectLst/>
                        </a:rPr>
                        <a:t>10%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December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 smtClean="0">
                          <a:solidFill>
                            <a:schemeClr val="dk1"/>
                          </a:solidFill>
                          <a:effectLst/>
                        </a:rPr>
                        <a:t>15%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 smtClean="0">
                          <a:solidFill>
                            <a:schemeClr val="dk1"/>
                          </a:solidFill>
                          <a:effectLst/>
                        </a:rPr>
                        <a:t>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 smtClean="0">
                          <a:solidFill>
                            <a:schemeClr val="dk1"/>
                          </a:solidFill>
                          <a:effectLst/>
                        </a:rPr>
                        <a:t>2%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 smtClean="0">
                          <a:solidFill>
                            <a:schemeClr val="tx1"/>
                          </a:solidFill>
                          <a:effectLst/>
                        </a:rPr>
                        <a:t>7%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3841" y="2057400"/>
            <a:ext cx="3186785" cy="3811588"/>
          </a:xfrm>
        </p:spPr>
        <p:txBody>
          <a:bodyPr>
            <a:normAutofit/>
          </a:bodyPr>
          <a:lstStyle/>
          <a:p>
            <a:r>
              <a:rPr lang="en-US" dirty="0"/>
              <a:t>Table 1.  </a:t>
            </a:r>
            <a:r>
              <a:rPr lang="en-US" dirty="0" smtClean="0"/>
              <a:t>Monthly profit increase/decrease by percent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0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61913"/>
            <a:ext cx="3932237" cy="1600200"/>
          </a:xfrm>
        </p:spPr>
        <p:txBody>
          <a:bodyPr/>
          <a:lstStyle/>
          <a:p>
            <a:r>
              <a:rPr lang="en-US" dirty="0" smtClean="0"/>
              <a:t>Board of Directors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800" y="461913"/>
            <a:ext cx="4495800" cy="58578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6" y="2078610"/>
            <a:ext cx="3932237" cy="3811588"/>
          </a:xfrm>
        </p:spPr>
        <p:txBody>
          <a:bodyPr/>
          <a:lstStyle/>
          <a:p>
            <a:r>
              <a:rPr lang="en-US" b="1" dirty="0" smtClean="0"/>
              <a:t>CEO </a:t>
            </a:r>
            <a:r>
              <a:rPr lang="en-US" dirty="0" smtClean="0"/>
              <a:t>– Craig </a:t>
            </a:r>
            <a:r>
              <a:rPr lang="en-US" dirty="0" err="1" smtClean="0"/>
              <a:t>Stronin</a:t>
            </a:r>
            <a:endParaRPr lang="en-US" dirty="0" smtClean="0"/>
          </a:p>
          <a:p>
            <a:r>
              <a:rPr lang="en-US" b="1" dirty="0" smtClean="0"/>
              <a:t>Technology </a:t>
            </a:r>
            <a:r>
              <a:rPr lang="en-US" dirty="0" smtClean="0"/>
              <a:t>– Stephanie Tyler</a:t>
            </a:r>
          </a:p>
          <a:p>
            <a:r>
              <a:rPr lang="en-US" b="1" dirty="0" smtClean="0"/>
              <a:t>Organization </a:t>
            </a:r>
            <a:r>
              <a:rPr lang="en-US" dirty="0" smtClean="0"/>
              <a:t>– Leonard Bowie</a:t>
            </a:r>
          </a:p>
          <a:p>
            <a:r>
              <a:rPr lang="en-US" b="1" dirty="0" smtClean="0"/>
              <a:t>Management </a:t>
            </a:r>
            <a:r>
              <a:rPr lang="en-US" dirty="0" smtClean="0"/>
              <a:t>– Isaac Lee</a:t>
            </a:r>
          </a:p>
          <a:p>
            <a:r>
              <a:rPr lang="en-US" b="1" dirty="0" smtClean="0"/>
              <a:t>Optimization </a:t>
            </a:r>
            <a:r>
              <a:rPr lang="en-US" dirty="0" smtClean="0"/>
              <a:t>– </a:t>
            </a:r>
            <a:r>
              <a:rPr lang="en-US" dirty="0" err="1" smtClean="0"/>
              <a:t>Alyse</a:t>
            </a:r>
            <a:r>
              <a:rPr lang="en-US" dirty="0" smtClean="0"/>
              <a:t> Worden</a:t>
            </a:r>
          </a:p>
        </p:txBody>
      </p:sp>
    </p:spTree>
    <p:extLst>
      <p:ext uri="{BB962C8B-B14F-4D97-AF65-F5344CB8AC3E}">
        <p14:creationId xmlns:p14="http://schemas.microsoft.com/office/powerpoint/2010/main" val="406238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Profit by Department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Chart 1.  Total percent of company profit by department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173685"/>
              </p:ext>
            </p:extLst>
          </p:nvPr>
        </p:nvGraphicFramePr>
        <p:xfrm>
          <a:off x="5411788" y="987426"/>
          <a:ext cx="462915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750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242</Words>
  <Application>Microsoft Office PowerPoint</Application>
  <PresentationFormat>Widescreen</PresentationFormat>
  <Paragraphs>83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Monthly Profit Fluctuations</vt:lpstr>
      <vt:lpstr>Board of Directors</vt:lpstr>
      <vt:lpstr>Profit by Department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Quaid Atkinson</dc:creator>
  <cp:lastModifiedBy>Quaid Atkinson</cp:lastModifiedBy>
  <cp:revision>1</cp:revision>
  <dcterms:created xsi:type="dcterms:W3CDTF">2016-04-25T17:02:24Z</dcterms:created>
  <dcterms:modified xsi:type="dcterms:W3CDTF">2016-04-25T17:08:34Z</dcterms:modified>
</cp:coreProperties>
</file>