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2" r:id="rId2"/>
    <p:sldId id="256" r:id="rId3"/>
    <p:sldId id="287" r:id="rId4"/>
    <p:sldId id="257" r:id="rId5"/>
    <p:sldId id="286" r:id="rId6"/>
    <p:sldId id="309" r:id="rId7"/>
    <p:sldId id="258" r:id="rId8"/>
    <p:sldId id="259" r:id="rId9"/>
    <p:sldId id="260" r:id="rId10"/>
    <p:sldId id="261" r:id="rId11"/>
    <p:sldId id="290" r:id="rId12"/>
    <p:sldId id="310" r:id="rId13"/>
    <p:sldId id="291" r:id="rId14"/>
    <p:sldId id="263" r:id="rId15"/>
    <p:sldId id="264" r:id="rId16"/>
    <p:sldId id="265" r:id="rId17"/>
    <p:sldId id="266" r:id="rId18"/>
    <p:sldId id="292" r:id="rId19"/>
    <p:sldId id="267" r:id="rId20"/>
    <p:sldId id="299" r:id="rId21"/>
    <p:sldId id="300" r:id="rId22"/>
    <p:sldId id="307" r:id="rId23"/>
    <p:sldId id="293" r:id="rId24"/>
    <p:sldId id="308" r:id="rId25"/>
    <p:sldId id="268" r:id="rId26"/>
    <p:sldId id="294" r:id="rId27"/>
    <p:sldId id="295" r:id="rId28"/>
    <p:sldId id="269" r:id="rId29"/>
    <p:sldId id="296" r:id="rId30"/>
    <p:sldId id="270" r:id="rId31"/>
    <p:sldId id="297" r:id="rId32"/>
    <p:sldId id="271" r:id="rId33"/>
    <p:sldId id="272" r:id="rId34"/>
    <p:sldId id="298" r:id="rId35"/>
    <p:sldId id="273" r:id="rId36"/>
    <p:sldId id="311" r:id="rId37"/>
    <p:sldId id="274" r:id="rId38"/>
    <p:sldId id="275" r:id="rId39"/>
    <p:sldId id="312" r:id="rId40"/>
    <p:sldId id="276" r:id="rId41"/>
    <p:sldId id="313" r:id="rId42"/>
    <p:sldId id="303" r:id="rId43"/>
    <p:sldId id="314" r:id="rId44"/>
    <p:sldId id="280" r:id="rId45"/>
    <p:sldId id="277" r:id="rId46"/>
    <p:sldId id="278" r:id="rId47"/>
    <p:sldId id="281" r:id="rId48"/>
    <p:sldId id="279" r:id="rId49"/>
    <p:sldId id="283" r:id="rId50"/>
    <p:sldId id="282" r:id="rId51"/>
    <p:sldId id="315" r:id="rId52"/>
    <p:sldId id="284" r:id="rId53"/>
    <p:sldId id="285" r:id="rId54"/>
    <p:sldId id="316" r:id="rId55"/>
    <p:sldId id="305" r:id="rId56"/>
    <p:sldId id="317" r:id="rId57"/>
    <p:sldId id="304" r:id="rId58"/>
    <p:sldId id="318" r:id="rId59"/>
    <p:sldId id="319" r:id="rId60"/>
    <p:sldId id="320" r:id="rId61"/>
    <p:sldId id="321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umber vs String" id="{1B8FC351-1A3C-452D-98EE-1ABA5D0A07DF}">
          <p14:sldIdLst>
            <p14:sldId id="302"/>
          </p14:sldIdLst>
        </p14:section>
        <p14:section name="Character functions" id="{57CC5B8F-1525-4396-88FA-C6076E1EF28B}">
          <p14:sldIdLst>
            <p14:sldId id="256"/>
            <p14:sldId id="287"/>
            <p14:sldId id="257"/>
            <p14:sldId id="286"/>
            <p14:sldId id="309"/>
          </p14:sldIdLst>
        </p14:section>
        <p14:section name="Lookup fuctions" id="{543296B0-BC2A-4801-964A-C9A180068CB4}">
          <p14:sldIdLst>
            <p14:sldId id="258"/>
            <p14:sldId id="259"/>
            <p14:sldId id="260"/>
            <p14:sldId id="261"/>
            <p14:sldId id="290"/>
            <p14:sldId id="310"/>
          </p14:sldIdLst>
        </p14:section>
        <p14:section name="Lookup + Value" id="{F6A379DB-5844-4228-8080-B2BDB7DC769B}">
          <p14:sldIdLst>
            <p14:sldId id="291"/>
            <p14:sldId id="263"/>
            <p14:sldId id="264"/>
            <p14:sldId id="265"/>
          </p14:sldIdLst>
        </p14:section>
        <p14:section name="IF functions" id="{2777CCBF-97AF-4F2A-8A4E-487151E1A0DB}">
          <p14:sldIdLst>
            <p14:sldId id="266"/>
            <p14:sldId id="292"/>
            <p14:sldId id="267"/>
            <p14:sldId id="299"/>
            <p14:sldId id="300"/>
            <p14:sldId id="307"/>
            <p14:sldId id="293"/>
          </p14:sldIdLst>
        </p14:section>
        <p14:section name="IF + IF functions" id="{6F58AAA6-9144-4B74-BA94-09D373CFC05D}">
          <p14:sldIdLst>
            <p14:sldId id="308"/>
            <p14:sldId id="268"/>
            <p14:sldId id="294"/>
          </p14:sldIdLst>
        </p14:section>
        <p14:section name="Logic functions" id="{625BC11E-6D55-4F25-9D84-5F3B8E24458E}">
          <p14:sldIdLst>
            <p14:sldId id="295"/>
            <p14:sldId id="269"/>
          </p14:sldIdLst>
        </p14:section>
        <p14:section name="Lookup + IF version 1" id="{989B974C-E2E5-41B5-90D9-5BF65E9E3286}">
          <p14:sldIdLst>
            <p14:sldId id="296"/>
            <p14:sldId id="270"/>
            <p14:sldId id="297"/>
          </p14:sldIdLst>
        </p14:section>
        <p14:section name="Lookup + IF version 2" id="{E1B69F59-A6C7-4550-901A-8C80501903C7}">
          <p14:sldIdLst>
            <p14:sldId id="271"/>
          </p14:sldIdLst>
        </p14:section>
        <p14:section name="Lookup + IF version 3" id="{959E8471-447E-42B0-A405-66E2AF1213DE}">
          <p14:sldIdLst>
            <p14:sldId id="272"/>
            <p14:sldId id="298"/>
          </p14:sldIdLst>
        </p14:section>
        <p14:section name="Lookup + IF version 4" id="{E62ED967-0944-464B-977F-6D0D71C80A44}">
          <p14:sldIdLst>
            <p14:sldId id="273"/>
            <p14:sldId id="311"/>
          </p14:sldIdLst>
        </p14:section>
        <p14:section name="Lookup + IF version 5" id="{2DF390AC-B7C8-4047-BC0B-638AA51368BF}">
          <p14:sldIdLst>
            <p14:sldId id="274"/>
          </p14:sldIdLst>
        </p14:section>
        <p14:section name="SORT" id="{6C3F87E9-1E58-40B8-82A3-E5DF3C324C95}">
          <p14:sldIdLst>
            <p14:sldId id="275"/>
            <p14:sldId id="312"/>
          </p14:sldIdLst>
        </p14:section>
        <p14:section name="SUMIF" id="{5775C36E-09CE-49C5-B0DF-D0CD022A3A44}">
          <p14:sldIdLst>
            <p14:sldId id="276"/>
            <p14:sldId id="313"/>
          </p14:sldIdLst>
        </p14:section>
        <p14:section name="COUNTIF" id="{6999FCDA-18B8-4DA5-B968-B4D57E963589}">
          <p14:sldIdLst>
            <p14:sldId id="303"/>
            <p14:sldId id="314"/>
          </p14:sldIdLst>
        </p14:section>
        <p14:section name="SUMIF ver2" id="{E6197C6F-F023-4436-BA79-ECA623EDC3D0}">
          <p14:sldIdLst>
            <p14:sldId id="280"/>
          </p14:sldIdLst>
        </p14:section>
        <p14:section name="SUMIFS" id="{DB4CC8F0-DEE5-422C-88C9-ABC6A90B0082}">
          <p14:sldIdLst>
            <p14:sldId id="277"/>
          </p14:sldIdLst>
        </p14:section>
        <p14:section name="Chart" id="{008998D4-6C2D-49D8-9DD7-92F632A45CFA}">
          <p14:sldIdLst>
            <p14:sldId id="278"/>
          </p14:sldIdLst>
        </p14:section>
        <p14:section name="Filter 1" id="{31AADD06-D616-46C2-92C1-43708B5E0297}">
          <p14:sldIdLst>
            <p14:sldId id="281"/>
            <p14:sldId id="279"/>
          </p14:sldIdLst>
        </p14:section>
        <p14:section name="Filter 2" id="{6DFC08B7-04A7-43F8-A752-57E12C3D223B}">
          <p14:sldIdLst>
            <p14:sldId id="283"/>
            <p14:sldId id="282"/>
            <p14:sldId id="315"/>
          </p14:sldIdLst>
        </p14:section>
        <p14:section name="Filter 3" id="{3AF31E2F-CDB5-49DB-A336-278BDB0F564E}">
          <p14:sldIdLst>
            <p14:sldId id="284"/>
            <p14:sldId id="285"/>
            <p14:sldId id="316"/>
          </p14:sldIdLst>
        </p14:section>
        <p14:section name="Others" id="{3FCC0FA6-CA1C-468D-82C7-A18348C9B5C0}">
          <p14:sldIdLst>
            <p14:sldId id="305"/>
            <p14:sldId id="317"/>
            <p14:sldId id="304"/>
            <p14:sldId id="318"/>
          </p14:sldIdLst>
        </p14:section>
        <p14:section name="Quick Analysis" id="{FC2085DB-F2B7-474C-B01A-1EDE3B5256EC}">
          <p14:sldIdLst>
            <p14:sldId id="319"/>
          </p14:sldIdLst>
        </p14:section>
        <p14:section name="Pivot Table" id="{2AFA7C0B-7930-40B5-BCEA-38BCA0CE2FBE}">
          <p14:sldIdLst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2" d="100"/>
          <a:sy n="72" d="100"/>
        </p:scale>
        <p:origin x="1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21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481D5-05BC-461F-AA38-1E93F0D08CC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46C2D0-ED76-4C4C-A0EB-F6AEBECFA479}">
      <dgm:prSet phldrT="[Text]"/>
      <dgm:spPr/>
      <dgm:t>
        <a:bodyPr/>
        <a:lstStyle/>
        <a:p>
          <a:r>
            <a:rPr lang="en-US"/>
            <a:t>Bước 1. Tìm Đơn giá Nhập</a:t>
          </a:r>
        </a:p>
      </dgm:t>
    </dgm:pt>
    <dgm:pt modelId="{F082A499-6E71-428E-965A-9CB729F136FF}" type="parTrans" cxnId="{F6B1E07A-5298-4F73-8089-A44670A8E781}">
      <dgm:prSet/>
      <dgm:spPr/>
      <dgm:t>
        <a:bodyPr/>
        <a:lstStyle/>
        <a:p>
          <a:endParaRPr lang="en-US"/>
        </a:p>
      </dgm:t>
    </dgm:pt>
    <dgm:pt modelId="{B1FAFDD2-0610-4262-B512-89A004749FCD}" type="sibTrans" cxnId="{F6B1E07A-5298-4F73-8089-A44670A8E781}">
      <dgm:prSet/>
      <dgm:spPr/>
      <dgm:t>
        <a:bodyPr/>
        <a:lstStyle/>
        <a:p>
          <a:endParaRPr lang="en-US"/>
        </a:p>
      </dgm:t>
    </dgm:pt>
    <dgm:pt modelId="{7126ECE6-F115-407B-A8BE-4FFA41A475DB}">
      <dgm:prSet phldrT="[Text]"/>
      <dgm:spPr/>
      <dgm:t>
        <a:bodyPr/>
        <a:lstStyle/>
        <a:p>
          <a:r>
            <a:rPr lang="en-US"/>
            <a:t>Bước 2. Xác định hệ số sau khi giảm</a:t>
          </a:r>
        </a:p>
      </dgm:t>
    </dgm:pt>
    <dgm:pt modelId="{BD673395-1657-4350-869D-7095E010B9AE}" type="parTrans" cxnId="{52EDF356-0F80-466C-A7CA-C28D43A28379}">
      <dgm:prSet/>
      <dgm:spPr/>
      <dgm:t>
        <a:bodyPr/>
        <a:lstStyle/>
        <a:p>
          <a:endParaRPr lang="en-US"/>
        </a:p>
      </dgm:t>
    </dgm:pt>
    <dgm:pt modelId="{D310B65B-43D6-41C4-84AF-6DEED4DCF442}" type="sibTrans" cxnId="{52EDF356-0F80-466C-A7CA-C28D43A28379}">
      <dgm:prSet/>
      <dgm:spPr/>
      <dgm:t>
        <a:bodyPr/>
        <a:lstStyle/>
        <a:p>
          <a:endParaRPr lang="en-US"/>
        </a:p>
      </dgm:t>
    </dgm:pt>
    <dgm:pt modelId="{6061312D-34CF-407D-8ACF-F1D5C54735CB}">
      <dgm:prSet phldrT="[Text]"/>
      <dgm:spPr/>
      <dgm:t>
        <a:bodyPr/>
        <a:lstStyle/>
        <a:p>
          <a:r>
            <a:rPr lang="en-US"/>
            <a:t>Bước 3. Bước 1 * Bước 2</a:t>
          </a:r>
        </a:p>
      </dgm:t>
    </dgm:pt>
    <dgm:pt modelId="{1C64AAC5-7C9D-4659-BF15-384D8AA6A04C}" type="parTrans" cxnId="{EB49E973-28DB-4B2D-9E60-361CB367441D}">
      <dgm:prSet/>
      <dgm:spPr/>
      <dgm:t>
        <a:bodyPr/>
        <a:lstStyle/>
        <a:p>
          <a:endParaRPr lang="en-US"/>
        </a:p>
      </dgm:t>
    </dgm:pt>
    <dgm:pt modelId="{1DC1D561-2FA5-4B12-BDF4-603B9E3EE912}" type="sibTrans" cxnId="{EB49E973-28DB-4B2D-9E60-361CB367441D}">
      <dgm:prSet/>
      <dgm:spPr/>
      <dgm:t>
        <a:bodyPr/>
        <a:lstStyle/>
        <a:p>
          <a:endParaRPr lang="en-US"/>
        </a:p>
      </dgm:t>
    </dgm:pt>
    <dgm:pt modelId="{2BA53295-ABF2-4680-8D52-001147DD0AEE}" type="pres">
      <dgm:prSet presAssocID="{9D7481D5-05BC-461F-AA38-1E93F0D08CCB}" presName="Name0" presStyleCnt="0">
        <dgm:presLayoutVars>
          <dgm:chMax val="7"/>
          <dgm:chPref val="7"/>
          <dgm:dir/>
        </dgm:presLayoutVars>
      </dgm:prSet>
      <dgm:spPr/>
    </dgm:pt>
    <dgm:pt modelId="{7E884650-C373-4FDD-96B9-93A836ABD7C0}" type="pres">
      <dgm:prSet presAssocID="{9D7481D5-05BC-461F-AA38-1E93F0D08CCB}" presName="Name1" presStyleCnt="0"/>
      <dgm:spPr/>
    </dgm:pt>
    <dgm:pt modelId="{EED4BAE3-3991-4EA5-8266-FF0473B4D5A2}" type="pres">
      <dgm:prSet presAssocID="{9D7481D5-05BC-461F-AA38-1E93F0D08CCB}" presName="cycle" presStyleCnt="0"/>
      <dgm:spPr/>
    </dgm:pt>
    <dgm:pt modelId="{61C8B254-3C1F-4E5F-948F-7EED9E26640B}" type="pres">
      <dgm:prSet presAssocID="{9D7481D5-05BC-461F-AA38-1E93F0D08CCB}" presName="srcNode" presStyleLbl="node1" presStyleIdx="0" presStyleCnt="3"/>
      <dgm:spPr/>
    </dgm:pt>
    <dgm:pt modelId="{22CF27C0-D774-42DB-914F-7ADA0225D38D}" type="pres">
      <dgm:prSet presAssocID="{9D7481D5-05BC-461F-AA38-1E93F0D08CCB}" presName="conn" presStyleLbl="parChTrans1D2" presStyleIdx="0" presStyleCnt="1"/>
      <dgm:spPr/>
    </dgm:pt>
    <dgm:pt modelId="{DCCAA8A5-3FE7-4846-8668-18B5A171614F}" type="pres">
      <dgm:prSet presAssocID="{9D7481D5-05BC-461F-AA38-1E93F0D08CCB}" presName="extraNode" presStyleLbl="node1" presStyleIdx="0" presStyleCnt="3"/>
      <dgm:spPr/>
    </dgm:pt>
    <dgm:pt modelId="{CABF7284-6AAC-483D-B571-EE076EDE1E89}" type="pres">
      <dgm:prSet presAssocID="{9D7481D5-05BC-461F-AA38-1E93F0D08CCB}" presName="dstNode" presStyleLbl="node1" presStyleIdx="0" presStyleCnt="3"/>
      <dgm:spPr/>
    </dgm:pt>
    <dgm:pt modelId="{947F3D1F-B54C-4956-9CDB-66A5933C07E3}" type="pres">
      <dgm:prSet presAssocID="{A546C2D0-ED76-4C4C-A0EB-F6AEBECFA479}" presName="text_1" presStyleLbl="node1" presStyleIdx="0" presStyleCnt="3">
        <dgm:presLayoutVars>
          <dgm:bulletEnabled val="1"/>
        </dgm:presLayoutVars>
      </dgm:prSet>
      <dgm:spPr/>
    </dgm:pt>
    <dgm:pt modelId="{0973E831-5EFC-4D76-BCCC-9127D6718BC2}" type="pres">
      <dgm:prSet presAssocID="{A546C2D0-ED76-4C4C-A0EB-F6AEBECFA479}" presName="accent_1" presStyleCnt="0"/>
      <dgm:spPr/>
    </dgm:pt>
    <dgm:pt modelId="{B2109862-4D0C-4628-A52A-DFA2C50A077F}" type="pres">
      <dgm:prSet presAssocID="{A546C2D0-ED76-4C4C-A0EB-F6AEBECFA479}" presName="accentRepeatNode" presStyleLbl="solidFgAcc1" presStyleIdx="0" presStyleCnt="3"/>
      <dgm:spPr/>
    </dgm:pt>
    <dgm:pt modelId="{495E0FD4-B30A-496B-86C1-8E4A96950309}" type="pres">
      <dgm:prSet presAssocID="{7126ECE6-F115-407B-A8BE-4FFA41A475DB}" presName="text_2" presStyleLbl="node1" presStyleIdx="1" presStyleCnt="3">
        <dgm:presLayoutVars>
          <dgm:bulletEnabled val="1"/>
        </dgm:presLayoutVars>
      </dgm:prSet>
      <dgm:spPr/>
    </dgm:pt>
    <dgm:pt modelId="{9057F36E-3AA4-4239-AF2B-E5563DC6B58E}" type="pres">
      <dgm:prSet presAssocID="{7126ECE6-F115-407B-A8BE-4FFA41A475DB}" presName="accent_2" presStyleCnt="0"/>
      <dgm:spPr/>
    </dgm:pt>
    <dgm:pt modelId="{0DC0FA7F-A5DE-47A5-AA95-D9CC1CA3596B}" type="pres">
      <dgm:prSet presAssocID="{7126ECE6-F115-407B-A8BE-4FFA41A475DB}" presName="accentRepeatNode" presStyleLbl="solidFgAcc1" presStyleIdx="1" presStyleCnt="3"/>
      <dgm:spPr/>
    </dgm:pt>
    <dgm:pt modelId="{ABDC89CC-2C89-4D3E-90E5-C65068EA784C}" type="pres">
      <dgm:prSet presAssocID="{6061312D-34CF-407D-8ACF-F1D5C54735CB}" presName="text_3" presStyleLbl="node1" presStyleIdx="2" presStyleCnt="3">
        <dgm:presLayoutVars>
          <dgm:bulletEnabled val="1"/>
        </dgm:presLayoutVars>
      </dgm:prSet>
      <dgm:spPr/>
    </dgm:pt>
    <dgm:pt modelId="{7FC4C5DD-4708-4C31-985E-C2E674C2AADD}" type="pres">
      <dgm:prSet presAssocID="{6061312D-34CF-407D-8ACF-F1D5C54735CB}" presName="accent_3" presStyleCnt="0"/>
      <dgm:spPr/>
    </dgm:pt>
    <dgm:pt modelId="{C5849ED6-8ECE-4005-A278-1E8257454154}" type="pres">
      <dgm:prSet presAssocID="{6061312D-34CF-407D-8ACF-F1D5C54735CB}" presName="accentRepeatNode" presStyleLbl="solidFgAcc1" presStyleIdx="2" presStyleCnt="3"/>
      <dgm:spPr/>
    </dgm:pt>
  </dgm:ptLst>
  <dgm:cxnLst>
    <dgm:cxn modelId="{47DCDC03-E4C8-4FCD-8348-EBDD6A2CC8B7}" type="presOf" srcId="{B1FAFDD2-0610-4262-B512-89A004749FCD}" destId="{22CF27C0-D774-42DB-914F-7ADA0225D38D}" srcOrd="0" destOrd="0" presId="urn:microsoft.com/office/officeart/2008/layout/VerticalCurvedList"/>
    <dgm:cxn modelId="{FCE6C42F-3219-48C1-BF36-FDD72687334E}" type="presOf" srcId="{6061312D-34CF-407D-8ACF-F1D5C54735CB}" destId="{ABDC89CC-2C89-4D3E-90E5-C65068EA784C}" srcOrd="0" destOrd="0" presId="urn:microsoft.com/office/officeart/2008/layout/VerticalCurvedList"/>
    <dgm:cxn modelId="{EB49E973-28DB-4B2D-9E60-361CB367441D}" srcId="{9D7481D5-05BC-461F-AA38-1E93F0D08CCB}" destId="{6061312D-34CF-407D-8ACF-F1D5C54735CB}" srcOrd="2" destOrd="0" parTransId="{1C64AAC5-7C9D-4659-BF15-384D8AA6A04C}" sibTransId="{1DC1D561-2FA5-4B12-BDF4-603B9E3EE912}"/>
    <dgm:cxn modelId="{52EDF356-0F80-466C-A7CA-C28D43A28379}" srcId="{9D7481D5-05BC-461F-AA38-1E93F0D08CCB}" destId="{7126ECE6-F115-407B-A8BE-4FFA41A475DB}" srcOrd="1" destOrd="0" parTransId="{BD673395-1657-4350-869D-7095E010B9AE}" sibTransId="{D310B65B-43D6-41C4-84AF-6DEED4DCF442}"/>
    <dgm:cxn modelId="{F6B1E07A-5298-4F73-8089-A44670A8E781}" srcId="{9D7481D5-05BC-461F-AA38-1E93F0D08CCB}" destId="{A546C2D0-ED76-4C4C-A0EB-F6AEBECFA479}" srcOrd="0" destOrd="0" parTransId="{F082A499-6E71-428E-965A-9CB729F136FF}" sibTransId="{B1FAFDD2-0610-4262-B512-89A004749FCD}"/>
    <dgm:cxn modelId="{1776B87F-5CEA-4F33-B2E8-2485707DD013}" type="presOf" srcId="{A546C2D0-ED76-4C4C-A0EB-F6AEBECFA479}" destId="{947F3D1F-B54C-4956-9CDB-66A5933C07E3}" srcOrd="0" destOrd="0" presId="urn:microsoft.com/office/officeart/2008/layout/VerticalCurvedList"/>
    <dgm:cxn modelId="{CE8F278C-92FB-4694-8B6E-F3A6F078CED9}" type="presOf" srcId="{7126ECE6-F115-407B-A8BE-4FFA41A475DB}" destId="{495E0FD4-B30A-496B-86C1-8E4A96950309}" srcOrd="0" destOrd="0" presId="urn:microsoft.com/office/officeart/2008/layout/VerticalCurvedList"/>
    <dgm:cxn modelId="{9CC079E5-01E3-4F73-B4FF-06AC18D3F100}" type="presOf" srcId="{9D7481D5-05BC-461F-AA38-1E93F0D08CCB}" destId="{2BA53295-ABF2-4680-8D52-001147DD0AEE}" srcOrd="0" destOrd="0" presId="urn:microsoft.com/office/officeart/2008/layout/VerticalCurvedList"/>
    <dgm:cxn modelId="{67F65A91-019F-4C5E-A7B9-C145AE095CE9}" type="presParOf" srcId="{2BA53295-ABF2-4680-8D52-001147DD0AEE}" destId="{7E884650-C373-4FDD-96B9-93A836ABD7C0}" srcOrd="0" destOrd="0" presId="urn:microsoft.com/office/officeart/2008/layout/VerticalCurvedList"/>
    <dgm:cxn modelId="{70DB6CFA-5A79-4F32-9A1E-71EFF1C8BF4B}" type="presParOf" srcId="{7E884650-C373-4FDD-96B9-93A836ABD7C0}" destId="{EED4BAE3-3991-4EA5-8266-FF0473B4D5A2}" srcOrd="0" destOrd="0" presId="urn:microsoft.com/office/officeart/2008/layout/VerticalCurvedList"/>
    <dgm:cxn modelId="{D86BE389-D4E0-45BF-9877-DD61F15766BC}" type="presParOf" srcId="{EED4BAE3-3991-4EA5-8266-FF0473B4D5A2}" destId="{61C8B254-3C1F-4E5F-948F-7EED9E26640B}" srcOrd="0" destOrd="0" presId="urn:microsoft.com/office/officeart/2008/layout/VerticalCurvedList"/>
    <dgm:cxn modelId="{5B95C694-DAC7-4464-ADE6-9A18001A47E1}" type="presParOf" srcId="{EED4BAE3-3991-4EA5-8266-FF0473B4D5A2}" destId="{22CF27C0-D774-42DB-914F-7ADA0225D38D}" srcOrd="1" destOrd="0" presId="urn:microsoft.com/office/officeart/2008/layout/VerticalCurvedList"/>
    <dgm:cxn modelId="{BC88CFDF-A561-4BFD-BB6D-098923F52A9A}" type="presParOf" srcId="{EED4BAE3-3991-4EA5-8266-FF0473B4D5A2}" destId="{DCCAA8A5-3FE7-4846-8668-18B5A171614F}" srcOrd="2" destOrd="0" presId="urn:microsoft.com/office/officeart/2008/layout/VerticalCurvedList"/>
    <dgm:cxn modelId="{287FD2AD-0638-457A-B953-3293FB64BD8B}" type="presParOf" srcId="{EED4BAE3-3991-4EA5-8266-FF0473B4D5A2}" destId="{CABF7284-6AAC-483D-B571-EE076EDE1E89}" srcOrd="3" destOrd="0" presId="urn:microsoft.com/office/officeart/2008/layout/VerticalCurvedList"/>
    <dgm:cxn modelId="{70AD2746-8DAC-4826-B915-0C06B8C8D3DA}" type="presParOf" srcId="{7E884650-C373-4FDD-96B9-93A836ABD7C0}" destId="{947F3D1F-B54C-4956-9CDB-66A5933C07E3}" srcOrd="1" destOrd="0" presId="urn:microsoft.com/office/officeart/2008/layout/VerticalCurvedList"/>
    <dgm:cxn modelId="{6B2FABF0-4642-474D-8163-8CC5F81A7DD3}" type="presParOf" srcId="{7E884650-C373-4FDD-96B9-93A836ABD7C0}" destId="{0973E831-5EFC-4D76-BCCC-9127D6718BC2}" srcOrd="2" destOrd="0" presId="urn:microsoft.com/office/officeart/2008/layout/VerticalCurvedList"/>
    <dgm:cxn modelId="{31457E8B-D960-4580-9EAA-46E7E90ED57E}" type="presParOf" srcId="{0973E831-5EFC-4D76-BCCC-9127D6718BC2}" destId="{B2109862-4D0C-4628-A52A-DFA2C50A077F}" srcOrd="0" destOrd="0" presId="urn:microsoft.com/office/officeart/2008/layout/VerticalCurvedList"/>
    <dgm:cxn modelId="{F794B1B7-71C1-49EF-BB1E-E25C25CFB521}" type="presParOf" srcId="{7E884650-C373-4FDD-96B9-93A836ABD7C0}" destId="{495E0FD4-B30A-496B-86C1-8E4A96950309}" srcOrd="3" destOrd="0" presId="urn:microsoft.com/office/officeart/2008/layout/VerticalCurvedList"/>
    <dgm:cxn modelId="{C2E3F5F4-6704-4800-962F-0E621E0039DA}" type="presParOf" srcId="{7E884650-C373-4FDD-96B9-93A836ABD7C0}" destId="{9057F36E-3AA4-4239-AF2B-E5563DC6B58E}" srcOrd="4" destOrd="0" presId="urn:microsoft.com/office/officeart/2008/layout/VerticalCurvedList"/>
    <dgm:cxn modelId="{95D034A1-44D8-4E89-9735-062BF1D1557A}" type="presParOf" srcId="{9057F36E-3AA4-4239-AF2B-E5563DC6B58E}" destId="{0DC0FA7F-A5DE-47A5-AA95-D9CC1CA3596B}" srcOrd="0" destOrd="0" presId="urn:microsoft.com/office/officeart/2008/layout/VerticalCurvedList"/>
    <dgm:cxn modelId="{1255AB43-2B75-4992-B922-395FED76332D}" type="presParOf" srcId="{7E884650-C373-4FDD-96B9-93A836ABD7C0}" destId="{ABDC89CC-2C89-4D3E-90E5-C65068EA784C}" srcOrd="5" destOrd="0" presId="urn:microsoft.com/office/officeart/2008/layout/VerticalCurvedList"/>
    <dgm:cxn modelId="{BFB2FF67-5876-42D3-9863-57CF428115DE}" type="presParOf" srcId="{7E884650-C373-4FDD-96B9-93A836ABD7C0}" destId="{7FC4C5DD-4708-4C31-985E-C2E674C2AADD}" srcOrd="6" destOrd="0" presId="urn:microsoft.com/office/officeart/2008/layout/VerticalCurvedList"/>
    <dgm:cxn modelId="{C7330B47-69E7-45B0-A082-F8C368D728F4}" type="presParOf" srcId="{7FC4C5DD-4708-4C31-985E-C2E674C2AADD}" destId="{C5849ED6-8ECE-4005-A278-1E825745415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481D5-05BC-461F-AA38-1E93F0D08CC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46C2D0-ED76-4C4C-A0EB-F6AEBECFA479}">
      <dgm:prSet phldrT="[Text]"/>
      <dgm:spPr/>
      <dgm:t>
        <a:bodyPr/>
        <a:lstStyle/>
        <a:p>
          <a:r>
            <a:rPr lang="en-US"/>
            <a:t>Bước 1. Loại trừ 2 ký tự cuối là TN</a:t>
          </a:r>
        </a:p>
      </dgm:t>
    </dgm:pt>
    <dgm:pt modelId="{F082A499-6E71-428E-965A-9CB729F136FF}" type="parTrans" cxnId="{F6B1E07A-5298-4F73-8089-A44670A8E781}">
      <dgm:prSet/>
      <dgm:spPr/>
      <dgm:t>
        <a:bodyPr/>
        <a:lstStyle/>
        <a:p>
          <a:endParaRPr lang="en-US"/>
        </a:p>
      </dgm:t>
    </dgm:pt>
    <dgm:pt modelId="{B1FAFDD2-0610-4262-B512-89A004749FCD}" type="sibTrans" cxnId="{F6B1E07A-5298-4F73-8089-A44670A8E781}">
      <dgm:prSet/>
      <dgm:spPr/>
      <dgm:t>
        <a:bodyPr/>
        <a:lstStyle/>
        <a:p>
          <a:endParaRPr lang="en-US"/>
        </a:p>
      </dgm:t>
    </dgm:pt>
    <dgm:pt modelId="{7126ECE6-F115-407B-A8BE-4FFA41A475DB}">
      <dgm:prSet phldrT="[Text]"/>
      <dgm:spPr/>
      <dgm:t>
        <a:bodyPr/>
        <a:lstStyle/>
        <a:p>
          <a:r>
            <a:rPr lang="en-US"/>
            <a:t>Bước 2. Lấy 2 ký tự cuối tra bảng 2</a:t>
          </a:r>
        </a:p>
      </dgm:t>
    </dgm:pt>
    <dgm:pt modelId="{BD673395-1657-4350-869D-7095E010B9AE}" type="parTrans" cxnId="{52EDF356-0F80-466C-A7CA-C28D43A28379}">
      <dgm:prSet/>
      <dgm:spPr/>
      <dgm:t>
        <a:bodyPr/>
        <a:lstStyle/>
        <a:p>
          <a:endParaRPr lang="en-US"/>
        </a:p>
      </dgm:t>
    </dgm:pt>
    <dgm:pt modelId="{D310B65B-43D6-41C4-84AF-6DEED4DCF442}" type="sibTrans" cxnId="{52EDF356-0F80-466C-A7CA-C28D43A28379}">
      <dgm:prSet/>
      <dgm:spPr/>
      <dgm:t>
        <a:bodyPr/>
        <a:lstStyle/>
        <a:p>
          <a:endParaRPr lang="en-US"/>
        </a:p>
      </dgm:t>
    </dgm:pt>
    <dgm:pt modelId="{2BA53295-ABF2-4680-8D52-001147DD0AEE}" type="pres">
      <dgm:prSet presAssocID="{9D7481D5-05BC-461F-AA38-1E93F0D08CCB}" presName="Name0" presStyleCnt="0">
        <dgm:presLayoutVars>
          <dgm:chMax val="7"/>
          <dgm:chPref val="7"/>
          <dgm:dir/>
        </dgm:presLayoutVars>
      </dgm:prSet>
      <dgm:spPr/>
    </dgm:pt>
    <dgm:pt modelId="{7E884650-C373-4FDD-96B9-93A836ABD7C0}" type="pres">
      <dgm:prSet presAssocID="{9D7481D5-05BC-461F-AA38-1E93F0D08CCB}" presName="Name1" presStyleCnt="0"/>
      <dgm:spPr/>
    </dgm:pt>
    <dgm:pt modelId="{EED4BAE3-3991-4EA5-8266-FF0473B4D5A2}" type="pres">
      <dgm:prSet presAssocID="{9D7481D5-05BC-461F-AA38-1E93F0D08CCB}" presName="cycle" presStyleCnt="0"/>
      <dgm:spPr/>
    </dgm:pt>
    <dgm:pt modelId="{61C8B254-3C1F-4E5F-948F-7EED9E26640B}" type="pres">
      <dgm:prSet presAssocID="{9D7481D5-05BC-461F-AA38-1E93F0D08CCB}" presName="srcNode" presStyleLbl="node1" presStyleIdx="0" presStyleCnt="2"/>
      <dgm:spPr/>
    </dgm:pt>
    <dgm:pt modelId="{22CF27C0-D774-42DB-914F-7ADA0225D38D}" type="pres">
      <dgm:prSet presAssocID="{9D7481D5-05BC-461F-AA38-1E93F0D08CCB}" presName="conn" presStyleLbl="parChTrans1D2" presStyleIdx="0" presStyleCnt="1"/>
      <dgm:spPr/>
    </dgm:pt>
    <dgm:pt modelId="{DCCAA8A5-3FE7-4846-8668-18B5A171614F}" type="pres">
      <dgm:prSet presAssocID="{9D7481D5-05BC-461F-AA38-1E93F0D08CCB}" presName="extraNode" presStyleLbl="node1" presStyleIdx="0" presStyleCnt="2"/>
      <dgm:spPr/>
    </dgm:pt>
    <dgm:pt modelId="{CABF7284-6AAC-483D-B571-EE076EDE1E89}" type="pres">
      <dgm:prSet presAssocID="{9D7481D5-05BC-461F-AA38-1E93F0D08CCB}" presName="dstNode" presStyleLbl="node1" presStyleIdx="0" presStyleCnt="2"/>
      <dgm:spPr/>
    </dgm:pt>
    <dgm:pt modelId="{947F3D1F-B54C-4956-9CDB-66A5933C07E3}" type="pres">
      <dgm:prSet presAssocID="{A546C2D0-ED76-4C4C-A0EB-F6AEBECFA479}" presName="text_1" presStyleLbl="node1" presStyleIdx="0" presStyleCnt="2">
        <dgm:presLayoutVars>
          <dgm:bulletEnabled val="1"/>
        </dgm:presLayoutVars>
      </dgm:prSet>
      <dgm:spPr/>
    </dgm:pt>
    <dgm:pt modelId="{0973E831-5EFC-4D76-BCCC-9127D6718BC2}" type="pres">
      <dgm:prSet presAssocID="{A546C2D0-ED76-4C4C-A0EB-F6AEBECFA479}" presName="accent_1" presStyleCnt="0"/>
      <dgm:spPr/>
    </dgm:pt>
    <dgm:pt modelId="{B2109862-4D0C-4628-A52A-DFA2C50A077F}" type="pres">
      <dgm:prSet presAssocID="{A546C2D0-ED76-4C4C-A0EB-F6AEBECFA479}" presName="accentRepeatNode" presStyleLbl="solidFgAcc1" presStyleIdx="0" presStyleCnt="2"/>
      <dgm:spPr/>
    </dgm:pt>
    <dgm:pt modelId="{495E0FD4-B30A-496B-86C1-8E4A96950309}" type="pres">
      <dgm:prSet presAssocID="{7126ECE6-F115-407B-A8BE-4FFA41A475DB}" presName="text_2" presStyleLbl="node1" presStyleIdx="1" presStyleCnt="2">
        <dgm:presLayoutVars>
          <dgm:bulletEnabled val="1"/>
        </dgm:presLayoutVars>
      </dgm:prSet>
      <dgm:spPr/>
    </dgm:pt>
    <dgm:pt modelId="{9057F36E-3AA4-4239-AF2B-E5563DC6B58E}" type="pres">
      <dgm:prSet presAssocID="{7126ECE6-F115-407B-A8BE-4FFA41A475DB}" presName="accent_2" presStyleCnt="0"/>
      <dgm:spPr/>
    </dgm:pt>
    <dgm:pt modelId="{0DC0FA7F-A5DE-47A5-AA95-D9CC1CA3596B}" type="pres">
      <dgm:prSet presAssocID="{7126ECE6-F115-407B-A8BE-4FFA41A475DB}" presName="accentRepeatNode" presStyleLbl="solidFgAcc1" presStyleIdx="1" presStyleCnt="2"/>
      <dgm:spPr/>
    </dgm:pt>
  </dgm:ptLst>
  <dgm:cxnLst>
    <dgm:cxn modelId="{47DCDC03-E4C8-4FCD-8348-EBDD6A2CC8B7}" type="presOf" srcId="{B1FAFDD2-0610-4262-B512-89A004749FCD}" destId="{22CF27C0-D774-42DB-914F-7ADA0225D38D}" srcOrd="0" destOrd="0" presId="urn:microsoft.com/office/officeart/2008/layout/VerticalCurvedList"/>
    <dgm:cxn modelId="{52EDF356-0F80-466C-A7CA-C28D43A28379}" srcId="{9D7481D5-05BC-461F-AA38-1E93F0D08CCB}" destId="{7126ECE6-F115-407B-A8BE-4FFA41A475DB}" srcOrd="1" destOrd="0" parTransId="{BD673395-1657-4350-869D-7095E010B9AE}" sibTransId="{D310B65B-43D6-41C4-84AF-6DEED4DCF442}"/>
    <dgm:cxn modelId="{F6B1E07A-5298-4F73-8089-A44670A8E781}" srcId="{9D7481D5-05BC-461F-AA38-1E93F0D08CCB}" destId="{A546C2D0-ED76-4C4C-A0EB-F6AEBECFA479}" srcOrd="0" destOrd="0" parTransId="{F082A499-6E71-428E-965A-9CB729F136FF}" sibTransId="{B1FAFDD2-0610-4262-B512-89A004749FCD}"/>
    <dgm:cxn modelId="{1776B87F-5CEA-4F33-B2E8-2485707DD013}" type="presOf" srcId="{A546C2D0-ED76-4C4C-A0EB-F6AEBECFA479}" destId="{947F3D1F-B54C-4956-9CDB-66A5933C07E3}" srcOrd="0" destOrd="0" presId="urn:microsoft.com/office/officeart/2008/layout/VerticalCurvedList"/>
    <dgm:cxn modelId="{CE8F278C-92FB-4694-8B6E-F3A6F078CED9}" type="presOf" srcId="{7126ECE6-F115-407B-A8BE-4FFA41A475DB}" destId="{495E0FD4-B30A-496B-86C1-8E4A96950309}" srcOrd="0" destOrd="0" presId="urn:microsoft.com/office/officeart/2008/layout/VerticalCurvedList"/>
    <dgm:cxn modelId="{9CC079E5-01E3-4F73-B4FF-06AC18D3F100}" type="presOf" srcId="{9D7481D5-05BC-461F-AA38-1E93F0D08CCB}" destId="{2BA53295-ABF2-4680-8D52-001147DD0AEE}" srcOrd="0" destOrd="0" presId="urn:microsoft.com/office/officeart/2008/layout/VerticalCurvedList"/>
    <dgm:cxn modelId="{67F65A91-019F-4C5E-A7B9-C145AE095CE9}" type="presParOf" srcId="{2BA53295-ABF2-4680-8D52-001147DD0AEE}" destId="{7E884650-C373-4FDD-96B9-93A836ABD7C0}" srcOrd="0" destOrd="0" presId="urn:microsoft.com/office/officeart/2008/layout/VerticalCurvedList"/>
    <dgm:cxn modelId="{70DB6CFA-5A79-4F32-9A1E-71EFF1C8BF4B}" type="presParOf" srcId="{7E884650-C373-4FDD-96B9-93A836ABD7C0}" destId="{EED4BAE3-3991-4EA5-8266-FF0473B4D5A2}" srcOrd="0" destOrd="0" presId="urn:microsoft.com/office/officeart/2008/layout/VerticalCurvedList"/>
    <dgm:cxn modelId="{D86BE389-D4E0-45BF-9877-DD61F15766BC}" type="presParOf" srcId="{EED4BAE3-3991-4EA5-8266-FF0473B4D5A2}" destId="{61C8B254-3C1F-4E5F-948F-7EED9E26640B}" srcOrd="0" destOrd="0" presId="urn:microsoft.com/office/officeart/2008/layout/VerticalCurvedList"/>
    <dgm:cxn modelId="{5B95C694-DAC7-4464-ADE6-9A18001A47E1}" type="presParOf" srcId="{EED4BAE3-3991-4EA5-8266-FF0473B4D5A2}" destId="{22CF27C0-D774-42DB-914F-7ADA0225D38D}" srcOrd="1" destOrd="0" presId="urn:microsoft.com/office/officeart/2008/layout/VerticalCurvedList"/>
    <dgm:cxn modelId="{BC88CFDF-A561-4BFD-BB6D-098923F52A9A}" type="presParOf" srcId="{EED4BAE3-3991-4EA5-8266-FF0473B4D5A2}" destId="{DCCAA8A5-3FE7-4846-8668-18B5A171614F}" srcOrd="2" destOrd="0" presId="urn:microsoft.com/office/officeart/2008/layout/VerticalCurvedList"/>
    <dgm:cxn modelId="{287FD2AD-0638-457A-B953-3293FB64BD8B}" type="presParOf" srcId="{EED4BAE3-3991-4EA5-8266-FF0473B4D5A2}" destId="{CABF7284-6AAC-483D-B571-EE076EDE1E89}" srcOrd="3" destOrd="0" presId="urn:microsoft.com/office/officeart/2008/layout/VerticalCurvedList"/>
    <dgm:cxn modelId="{70AD2746-8DAC-4826-B915-0C06B8C8D3DA}" type="presParOf" srcId="{7E884650-C373-4FDD-96B9-93A836ABD7C0}" destId="{947F3D1F-B54C-4956-9CDB-66A5933C07E3}" srcOrd="1" destOrd="0" presId="urn:microsoft.com/office/officeart/2008/layout/VerticalCurvedList"/>
    <dgm:cxn modelId="{6B2FABF0-4642-474D-8163-8CC5F81A7DD3}" type="presParOf" srcId="{7E884650-C373-4FDD-96B9-93A836ABD7C0}" destId="{0973E831-5EFC-4D76-BCCC-9127D6718BC2}" srcOrd="2" destOrd="0" presId="urn:microsoft.com/office/officeart/2008/layout/VerticalCurvedList"/>
    <dgm:cxn modelId="{31457E8B-D960-4580-9EAA-46E7E90ED57E}" type="presParOf" srcId="{0973E831-5EFC-4D76-BCCC-9127D6718BC2}" destId="{B2109862-4D0C-4628-A52A-DFA2C50A077F}" srcOrd="0" destOrd="0" presId="urn:microsoft.com/office/officeart/2008/layout/VerticalCurvedList"/>
    <dgm:cxn modelId="{F794B1B7-71C1-49EF-BB1E-E25C25CFB521}" type="presParOf" srcId="{7E884650-C373-4FDD-96B9-93A836ABD7C0}" destId="{495E0FD4-B30A-496B-86C1-8E4A96950309}" srcOrd="3" destOrd="0" presId="urn:microsoft.com/office/officeart/2008/layout/VerticalCurvedList"/>
    <dgm:cxn modelId="{C2E3F5F4-6704-4800-962F-0E621E0039DA}" type="presParOf" srcId="{7E884650-C373-4FDD-96B9-93A836ABD7C0}" destId="{9057F36E-3AA4-4239-AF2B-E5563DC6B58E}" srcOrd="4" destOrd="0" presId="urn:microsoft.com/office/officeart/2008/layout/VerticalCurvedList"/>
    <dgm:cxn modelId="{95D034A1-44D8-4E89-9735-062BF1D1557A}" type="presParOf" srcId="{9057F36E-3AA4-4239-AF2B-E5563DC6B58E}" destId="{0DC0FA7F-A5DE-47A5-AA95-D9CC1CA359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CE8443-C1D4-41F9-83AB-80B742ABF0DE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CB3A8A7-D4DF-4537-8563-5E409382326D}" type="pres">
      <dgm:prSet presAssocID="{A9CE8443-C1D4-41F9-83AB-80B742ABF0DE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375320A-35BF-4691-814D-EED9E7425D34}" type="presOf" srcId="{A9CE8443-C1D4-41F9-83AB-80B742ABF0DE}" destId="{CCB3A8A7-D4DF-4537-8563-5E409382326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3A9387-BD2A-438F-9CFB-6E6A4CCAC998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958AC5-485E-4EB5-B72E-CFA6FC027EEF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DATA</a:t>
          </a:r>
        </a:p>
      </dgm:t>
    </dgm:pt>
    <dgm:pt modelId="{CE27F706-FA1E-4F41-96C9-7BD54C9B5D7E}" type="par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8E020D-BEC7-422D-AC30-B9C22B59A7E3}" type="sib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D4552E-5861-494A-8D24-075E3AC13519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Advanced</a:t>
          </a:r>
        </a:p>
      </dgm:t>
    </dgm:pt>
    <dgm:pt modelId="{7DFAEFAC-FD1A-46BB-A6D6-83A5DAA252BC}" type="par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09B7DF2-EE36-4372-9A72-99FA62370A0A}" type="sib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C9985D1-D552-4D4A-BAFF-36002A3091AC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Copy to…</a:t>
          </a:r>
        </a:p>
      </dgm:t>
    </dgm:pt>
    <dgm:pt modelId="{9797C056-1726-467A-A24D-DAA9B906A927}" type="par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1FD0A35-BD79-4D7A-A265-FB0067053876}" type="sib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0A03CDA-D87B-4548-BEDA-10521F9C604F}" type="pres">
      <dgm:prSet presAssocID="{3B3A9387-BD2A-438F-9CFB-6E6A4CCAC99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4FC72B7-28F9-4391-82DB-B7E7E0DF715A}" type="pres">
      <dgm:prSet presAssocID="{0C9985D1-D552-4D4A-BAFF-36002A3091AC}" presName="Accent3" presStyleCnt="0"/>
      <dgm:spPr/>
    </dgm:pt>
    <dgm:pt modelId="{6A5CC71E-DCC5-439A-AA9C-FEAC0498AF6B}" type="pres">
      <dgm:prSet presAssocID="{0C9985D1-D552-4D4A-BAFF-36002A3091AC}" presName="Accent" presStyleLbl="node1" presStyleIdx="0" presStyleCnt="3"/>
      <dgm:spPr/>
    </dgm:pt>
    <dgm:pt modelId="{FD4F41D0-74EB-4518-8C4D-4BEA659C60F4}" type="pres">
      <dgm:prSet presAssocID="{0C9985D1-D552-4D4A-BAFF-36002A3091AC}" presName="ParentBackground3" presStyleCnt="0"/>
      <dgm:spPr/>
    </dgm:pt>
    <dgm:pt modelId="{652DF124-C0E8-489E-A61E-AD4CECBCACE6}" type="pres">
      <dgm:prSet presAssocID="{0C9985D1-D552-4D4A-BAFF-36002A3091AC}" presName="ParentBackground" presStyleLbl="fgAcc1" presStyleIdx="0" presStyleCnt="3"/>
      <dgm:spPr/>
    </dgm:pt>
    <dgm:pt modelId="{39856326-5C2B-43CD-A439-9F8900C44DB3}" type="pres">
      <dgm:prSet presAssocID="{0C9985D1-D552-4D4A-BAFF-36002A3091A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C6B280F-B0B2-4DF7-805D-31987A3B9AC0}" type="pres">
      <dgm:prSet presAssocID="{21D4552E-5861-494A-8D24-075E3AC13519}" presName="Accent2" presStyleCnt="0"/>
      <dgm:spPr/>
    </dgm:pt>
    <dgm:pt modelId="{4BC4DC24-AE49-47FF-B53C-D2D1D8740E40}" type="pres">
      <dgm:prSet presAssocID="{21D4552E-5861-494A-8D24-075E3AC13519}" presName="Accent" presStyleLbl="node1" presStyleIdx="1" presStyleCnt="3"/>
      <dgm:spPr/>
    </dgm:pt>
    <dgm:pt modelId="{1B74D0A4-E761-4871-A02F-984056A1C429}" type="pres">
      <dgm:prSet presAssocID="{21D4552E-5861-494A-8D24-075E3AC13519}" presName="ParentBackground2" presStyleCnt="0"/>
      <dgm:spPr/>
    </dgm:pt>
    <dgm:pt modelId="{0134C432-D32A-4C08-ADEA-29D2EE79D3CC}" type="pres">
      <dgm:prSet presAssocID="{21D4552E-5861-494A-8D24-075E3AC13519}" presName="ParentBackground" presStyleLbl="fgAcc1" presStyleIdx="1" presStyleCnt="3"/>
      <dgm:spPr/>
    </dgm:pt>
    <dgm:pt modelId="{54093E09-48A0-4A86-BF9C-CFAF9E4E7E76}" type="pres">
      <dgm:prSet presAssocID="{21D4552E-5861-494A-8D24-075E3AC1351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BF2E30E-D5BA-4308-A91B-1A7A5341534C}" type="pres">
      <dgm:prSet presAssocID="{1B958AC5-485E-4EB5-B72E-CFA6FC027EEF}" presName="Accent1" presStyleCnt="0"/>
      <dgm:spPr/>
    </dgm:pt>
    <dgm:pt modelId="{7F6FF23E-33EC-464F-9D1C-AC7ABE2AD42B}" type="pres">
      <dgm:prSet presAssocID="{1B958AC5-485E-4EB5-B72E-CFA6FC027EEF}" presName="Accent" presStyleLbl="node1" presStyleIdx="2" presStyleCnt="3"/>
      <dgm:spPr/>
    </dgm:pt>
    <dgm:pt modelId="{D80FACB9-B392-4999-A638-F770AB70791E}" type="pres">
      <dgm:prSet presAssocID="{1B958AC5-485E-4EB5-B72E-CFA6FC027EEF}" presName="ParentBackground1" presStyleCnt="0"/>
      <dgm:spPr/>
    </dgm:pt>
    <dgm:pt modelId="{88F95D32-7101-4A6E-B12C-49DB5D9ADF84}" type="pres">
      <dgm:prSet presAssocID="{1B958AC5-485E-4EB5-B72E-CFA6FC027EEF}" presName="ParentBackground" presStyleLbl="fgAcc1" presStyleIdx="2" presStyleCnt="3"/>
      <dgm:spPr/>
    </dgm:pt>
    <dgm:pt modelId="{FD44A26B-9FD0-4317-B759-D7DCD8D175F4}" type="pres">
      <dgm:prSet presAssocID="{1B958AC5-485E-4EB5-B72E-CFA6FC027EE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62D5A0C-68C8-4F6A-BBA3-4D6CD11B8A5C}" type="presOf" srcId="{0C9985D1-D552-4D4A-BAFF-36002A3091AC}" destId="{652DF124-C0E8-489E-A61E-AD4CECBCACE6}" srcOrd="0" destOrd="0" presId="urn:microsoft.com/office/officeart/2011/layout/CircleProcess"/>
    <dgm:cxn modelId="{1E33CA37-0981-42CF-A8CE-54A1BB2F23B3}" srcId="{3B3A9387-BD2A-438F-9CFB-6E6A4CCAC998}" destId="{0C9985D1-D552-4D4A-BAFF-36002A3091AC}" srcOrd="2" destOrd="0" parTransId="{9797C056-1726-467A-A24D-DAA9B906A927}" sibTransId="{91FD0A35-BD79-4D7A-A265-FB0067053876}"/>
    <dgm:cxn modelId="{6B4CF04D-7633-42DE-8074-9483D27D7DBE}" type="presOf" srcId="{21D4552E-5861-494A-8D24-075E3AC13519}" destId="{0134C432-D32A-4C08-ADEA-29D2EE79D3CC}" srcOrd="0" destOrd="0" presId="urn:microsoft.com/office/officeart/2011/layout/CircleProcess"/>
    <dgm:cxn modelId="{6EBE3259-BC0C-4C1F-AF0B-B63BE99014A0}" type="presOf" srcId="{1B958AC5-485E-4EB5-B72E-CFA6FC027EEF}" destId="{88F95D32-7101-4A6E-B12C-49DB5D9ADF84}" srcOrd="0" destOrd="0" presId="urn:microsoft.com/office/officeart/2011/layout/CircleProcess"/>
    <dgm:cxn modelId="{0C3D8E8C-4895-486E-BB71-5E7F962CEACB}" type="presOf" srcId="{0C9985D1-D552-4D4A-BAFF-36002A3091AC}" destId="{39856326-5C2B-43CD-A439-9F8900C44DB3}" srcOrd="1" destOrd="0" presId="urn:microsoft.com/office/officeart/2011/layout/CircleProcess"/>
    <dgm:cxn modelId="{7AAB2F99-3C66-46D4-B214-5102A26DFB7D}" type="presOf" srcId="{1B958AC5-485E-4EB5-B72E-CFA6FC027EEF}" destId="{FD44A26B-9FD0-4317-B759-D7DCD8D175F4}" srcOrd="1" destOrd="0" presId="urn:microsoft.com/office/officeart/2011/layout/CircleProcess"/>
    <dgm:cxn modelId="{F76321A9-F168-4FDC-84D5-B113503A8882}" srcId="{3B3A9387-BD2A-438F-9CFB-6E6A4CCAC998}" destId="{21D4552E-5861-494A-8D24-075E3AC13519}" srcOrd="1" destOrd="0" parTransId="{7DFAEFAC-FD1A-46BB-A6D6-83A5DAA252BC}" sibTransId="{B09B7DF2-EE36-4372-9A72-99FA62370A0A}"/>
    <dgm:cxn modelId="{48C444D8-BC08-4A57-92E7-CEBBDFCF4901}" type="presOf" srcId="{21D4552E-5861-494A-8D24-075E3AC13519}" destId="{54093E09-48A0-4A86-BF9C-CFAF9E4E7E76}" srcOrd="1" destOrd="0" presId="urn:microsoft.com/office/officeart/2011/layout/CircleProcess"/>
    <dgm:cxn modelId="{A9A9F1EE-ECC3-490B-8777-EB9C459733D3}" type="presOf" srcId="{3B3A9387-BD2A-438F-9CFB-6E6A4CCAC998}" destId="{90A03CDA-D87B-4548-BEDA-10521F9C604F}" srcOrd="0" destOrd="0" presId="urn:microsoft.com/office/officeart/2011/layout/CircleProcess"/>
    <dgm:cxn modelId="{299A59F9-B70F-43BA-84F3-DF52CB2370DC}" srcId="{3B3A9387-BD2A-438F-9CFB-6E6A4CCAC998}" destId="{1B958AC5-485E-4EB5-B72E-CFA6FC027EEF}" srcOrd="0" destOrd="0" parTransId="{CE27F706-FA1E-4F41-96C9-7BD54C9B5D7E}" sibTransId="{888E020D-BEC7-422D-AC30-B9C22B59A7E3}"/>
    <dgm:cxn modelId="{E91E04D1-E242-47B4-82F0-655593FE8D15}" type="presParOf" srcId="{90A03CDA-D87B-4548-BEDA-10521F9C604F}" destId="{64FC72B7-28F9-4391-82DB-B7E7E0DF715A}" srcOrd="0" destOrd="0" presId="urn:microsoft.com/office/officeart/2011/layout/CircleProcess"/>
    <dgm:cxn modelId="{484A6833-1FD2-44AE-A75D-709221FB8ED4}" type="presParOf" srcId="{64FC72B7-28F9-4391-82DB-B7E7E0DF715A}" destId="{6A5CC71E-DCC5-439A-AA9C-FEAC0498AF6B}" srcOrd="0" destOrd="0" presId="urn:microsoft.com/office/officeart/2011/layout/CircleProcess"/>
    <dgm:cxn modelId="{455B94BD-7ECE-4A90-807F-8EC7ECAA7A21}" type="presParOf" srcId="{90A03CDA-D87B-4548-BEDA-10521F9C604F}" destId="{FD4F41D0-74EB-4518-8C4D-4BEA659C60F4}" srcOrd="1" destOrd="0" presId="urn:microsoft.com/office/officeart/2011/layout/CircleProcess"/>
    <dgm:cxn modelId="{929E404D-7E4A-40CC-869C-16E7D13F3C21}" type="presParOf" srcId="{FD4F41D0-74EB-4518-8C4D-4BEA659C60F4}" destId="{652DF124-C0E8-489E-A61E-AD4CECBCACE6}" srcOrd="0" destOrd="0" presId="urn:microsoft.com/office/officeart/2011/layout/CircleProcess"/>
    <dgm:cxn modelId="{073D6F16-4FBE-412B-9D7F-6D056A487747}" type="presParOf" srcId="{90A03CDA-D87B-4548-BEDA-10521F9C604F}" destId="{39856326-5C2B-43CD-A439-9F8900C44DB3}" srcOrd="2" destOrd="0" presId="urn:microsoft.com/office/officeart/2011/layout/CircleProcess"/>
    <dgm:cxn modelId="{8D6250D9-548B-424F-88E7-1731CA069419}" type="presParOf" srcId="{90A03CDA-D87B-4548-BEDA-10521F9C604F}" destId="{8C6B280F-B0B2-4DF7-805D-31987A3B9AC0}" srcOrd="3" destOrd="0" presId="urn:microsoft.com/office/officeart/2011/layout/CircleProcess"/>
    <dgm:cxn modelId="{3A1CD3AF-76A4-4F8E-8431-2512B13A2E66}" type="presParOf" srcId="{8C6B280F-B0B2-4DF7-805D-31987A3B9AC0}" destId="{4BC4DC24-AE49-47FF-B53C-D2D1D8740E40}" srcOrd="0" destOrd="0" presId="urn:microsoft.com/office/officeart/2011/layout/CircleProcess"/>
    <dgm:cxn modelId="{DC074D7B-E5AE-4A4F-BE80-A59A20EF646E}" type="presParOf" srcId="{90A03CDA-D87B-4548-BEDA-10521F9C604F}" destId="{1B74D0A4-E761-4871-A02F-984056A1C429}" srcOrd="4" destOrd="0" presId="urn:microsoft.com/office/officeart/2011/layout/CircleProcess"/>
    <dgm:cxn modelId="{FE8D7AC5-BC08-4C6B-AF7C-652A4BDBCF34}" type="presParOf" srcId="{1B74D0A4-E761-4871-A02F-984056A1C429}" destId="{0134C432-D32A-4C08-ADEA-29D2EE79D3CC}" srcOrd="0" destOrd="0" presId="urn:microsoft.com/office/officeart/2011/layout/CircleProcess"/>
    <dgm:cxn modelId="{D936E615-6D19-416F-98D8-204659A86134}" type="presParOf" srcId="{90A03CDA-D87B-4548-BEDA-10521F9C604F}" destId="{54093E09-48A0-4A86-BF9C-CFAF9E4E7E76}" srcOrd="5" destOrd="0" presId="urn:microsoft.com/office/officeart/2011/layout/CircleProcess"/>
    <dgm:cxn modelId="{8F5F9C9B-3763-4270-95E3-B4F80D965E9B}" type="presParOf" srcId="{90A03CDA-D87B-4548-BEDA-10521F9C604F}" destId="{FBF2E30E-D5BA-4308-A91B-1A7A5341534C}" srcOrd="6" destOrd="0" presId="urn:microsoft.com/office/officeart/2011/layout/CircleProcess"/>
    <dgm:cxn modelId="{46FD5C14-4E4C-41F8-9AA5-7657DD148E78}" type="presParOf" srcId="{FBF2E30E-D5BA-4308-A91B-1A7A5341534C}" destId="{7F6FF23E-33EC-464F-9D1C-AC7ABE2AD42B}" srcOrd="0" destOrd="0" presId="urn:microsoft.com/office/officeart/2011/layout/CircleProcess"/>
    <dgm:cxn modelId="{E81E0F2F-0A59-4F17-A310-C95EE5A1BD5D}" type="presParOf" srcId="{90A03CDA-D87B-4548-BEDA-10521F9C604F}" destId="{D80FACB9-B392-4999-A638-F770AB70791E}" srcOrd="7" destOrd="0" presId="urn:microsoft.com/office/officeart/2011/layout/CircleProcess"/>
    <dgm:cxn modelId="{FAFD689C-9A84-4DB4-93DB-D917682CBFBA}" type="presParOf" srcId="{D80FACB9-B392-4999-A638-F770AB70791E}" destId="{88F95D32-7101-4A6E-B12C-49DB5D9ADF84}" srcOrd="0" destOrd="0" presId="urn:microsoft.com/office/officeart/2011/layout/CircleProcess"/>
    <dgm:cxn modelId="{657AABD0-1A83-4211-B477-23B745D5EB07}" type="presParOf" srcId="{90A03CDA-D87B-4548-BEDA-10521F9C604F}" destId="{FD44A26B-9FD0-4317-B759-D7DCD8D175F4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3A9387-BD2A-438F-9CFB-6E6A4CCAC998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958AC5-485E-4EB5-B72E-CFA6FC027EEF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DATA</a:t>
          </a:r>
        </a:p>
      </dgm:t>
    </dgm:pt>
    <dgm:pt modelId="{CE27F706-FA1E-4F41-96C9-7BD54C9B5D7E}" type="par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8E020D-BEC7-422D-AC30-B9C22B59A7E3}" type="sib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D4552E-5861-494A-8D24-075E3AC13519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Advanced</a:t>
          </a:r>
        </a:p>
      </dgm:t>
    </dgm:pt>
    <dgm:pt modelId="{7DFAEFAC-FD1A-46BB-A6D6-83A5DAA252BC}" type="par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09B7DF2-EE36-4372-9A72-99FA62370A0A}" type="sib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C9985D1-D552-4D4A-BAFF-36002A3091AC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Copy to…</a:t>
          </a:r>
        </a:p>
      </dgm:t>
    </dgm:pt>
    <dgm:pt modelId="{9797C056-1726-467A-A24D-DAA9B906A927}" type="par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1FD0A35-BD79-4D7A-A265-FB0067053876}" type="sib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0A03CDA-D87B-4548-BEDA-10521F9C604F}" type="pres">
      <dgm:prSet presAssocID="{3B3A9387-BD2A-438F-9CFB-6E6A4CCAC99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4FC72B7-28F9-4391-82DB-B7E7E0DF715A}" type="pres">
      <dgm:prSet presAssocID="{0C9985D1-D552-4D4A-BAFF-36002A3091AC}" presName="Accent3" presStyleCnt="0"/>
      <dgm:spPr/>
    </dgm:pt>
    <dgm:pt modelId="{6A5CC71E-DCC5-439A-AA9C-FEAC0498AF6B}" type="pres">
      <dgm:prSet presAssocID="{0C9985D1-D552-4D4A-BAFF-36002A3091AC}" presName="Accent" presStyleLbl="node1" presStyleIdx="0" presStyleCnt="3"/>
      <dgm:spPr/>
    </dgm:pt>
    <dgm:pt modelId="{FD4F41D0-74EB-4518-8C4D-4BEA659C60F4}" type="pres">
      <dgm:prSet presAssocID="{0C9985D1-D552-4D4A-BAFF-36002A3091AC}" presName="ParentBackground3" presStyleCnt="0"/>
      <dgm:spPr/>
    </dgm:pt>
    <dgm:pt modelId="{652DF124-C0E8-489E-A61E-AD4CECBCACE6}" type="pres">
      <dgm:prSet presAssocID="{0C9985D1-D552-4D4A-BAFF-36002A3091AC}" presName="ParentBackground" presStyleLbl="fgAcc1" presStyleIdx="0" presStyleCnt="3"/>
      <dgm:spPr/>
    </dgm:pt>
    <dgm:pt modelId="{39856326-5C2B-43CD-A439-9F8900C44DB3}" type="pres">
      <dgm:prSet presAssocID="{0C9985D1-D552-4D4A-BAFF-36002A3091A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C6B280F-B0B2-4DF7-805D-31987A3B9AC0}" type="pres">
      <dgm:prSet presAssocID="{21D4552E-5861-494A-8D24-075E3AC13519}" presName="Accent2" presStyleCnt="0"/>
      <dgm:spPr/>
    </dgm:pt>
    <dgm:pt modelId="{4BC4DC24-AE49-47FF-B53C-D2D1D8740E40}" type="pres">
      <dgm:prSet presAssocID="{21D4552E-5861-494A-8D24-075E3AC13519}" presName="Accent" presStyleLbl="node1" presStyleIdx="1" presStyleCnt="3"/>
      <dgm:spPr/>
    </dgm:pt>
    <dgm:pt modelId="{1B74D0A4-E761-4871-A02F-984056A1C429}" type="pres">
      <dgm:prSet presAssocID="{21D4552E-5861-494A-8D24-075E3AC13519}" presName="ParentBackground2" presStyleCnt="0"/>
      <dgm:spPr/>
    </dgm:pt>
    <dgm:pt modelId="{0134C432-D32A-4C08-ADEA-29D2EE79D3CC}" type="pres">
      <dgm:prSet presAssocID="{21D4552E-5861-494A-8D24-075E3AC13519}" presName="ParentBackground" presStyleLbl="fgAcc1" presStyleIdx="1" presStyleCnt="3"/>
      <dgm:spPr/>
    </dgm:pt>
    <dgm:pt modelId="{54093E09-48A0-4A86-BF9C-CFAF9E4E7E76}" type="pres">
      <dgm:prSet presAssocID="{21D4552E-5861-494A-8D24-075E3AC1351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BF2E30E-D5BA-4308-A91B-1A7A5341534C}" type="pres">
      <dgm:prSet presAssocID="{1B958AC5-485E-4EB5-B72E-CFA6FC027EEF}" presName="Accent1" presStyleCnt="0"/>
      <dgm:spPr/>
    </dgm:pt>
    <dgm:pt modelId="{7F6FF23E-33EC-464F-9D1C-AC7ABE2AD42B}" type="pres">
      <dgm:prSet presAssocID="{1B958AC5-485E-4EB5-B72E-CFA6FC027EEF}" presName="Accent" presStyleLbl="node1" presStyleIdx="2" presStyleCnt="3"/>
      <dgm:spPr/>
    </dgm:pt>
    <dgm:pt modelId="{D80FACB9-B392-4999-A638-F770AB70791E}" type="pres">
      <dgm:prSet presAssocID="{1B958AC5-485E-4EB5-B72E-CFA6FC027EEF}" presName="ParentBackground1" presStyleCnt="0"/>
      <dgm:spPr/>
    </dgm:pt>
    <dgm:pt modelId="{88F95D32-7101-4A6E-B12C-49DB5D9ADF84}" type="pres">
      <dgm:prSet presAssocID="{1B958AC5-485E-4EB5-B72E-CFA6FC027EEF}" presName="ParentBackground" presStyleLbl="fgAcc1" presStyleIdx="2" presStyleCnt="3"/>
      <dgm:spPr/>
    </dgm:pt>
    <dgm:pt modelId="{FD44A26B-9FD0-4317-B759-D7DCD8D175F4}" type="pres">
      <dgm:prSet presAssocID="{1B958AC5-485E-4EB5-B72E-CFA6FC027EE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62D5A0C-68C8-4F6A-BBA3-4D6CD11B8A5C}" type="presOf" srcId="{0C9985D1-D552-4D4A-BAFF-36002A3091AC}" destId="{652DF124-C0E8-489E-A61E-AD4CECBCACE6}" srcOrd="0" destOrd="0" presId="urn:microsoft.com/office/officeart/2011/layout/CircleProcess"/>
    <dgm:cxn modelId="{1E33CA37-0981-42CF-A8CE-54A1BB2F23B3}" srcId="{3B3A9387-BD2A-438F-9CFB-6E6A4CCAC998}" destId="{0C9985D1-D552-4D4A-BAFF-36002A3091AC}" srcOrd="2" destOrd="0" parTransId="{9797C056-1726-467A-A24D-DAA9B906A927}" sibTransId="{91FD0A35-BD79-4D7A-A265-FB0067053876}"/>
    <dgm:cxn modelId="{6B4CF04D-7633-42DE-8074-9483D27D7DBE}" type="presOf" srcId="{21D4552E-5861-494A-8D24-075E3AC13519}" destId="{0134C432-D32A-4C08-ADEA-29D2EE79D3CC}" srcOrd="0" destOrd="0" presId="urn:microsoft.com/office/officeart/2011/layout/CircleProcess"/>
    <dgm:cxn modelId="{6EBE3259-BC0C-4C1F-AF0B-B63BE99014A0}" type="presOf" srcId="{1B958AC5-485E-4EB5-B72E-CFA6FC027EEF}" destId="{88F95D32-7101-4A6E-B12C-49DB5D9ADF84}" srcOrd="0" destOrd="0" presId="urn:microsoft.com/office/officeart/2011/layout/CircleProcess"/>
    <dgm:cxn modelId="{0C3D8E8C-4895-486E-BB71-5E7F962CEACB}" type="presOf" srcId="{0C9985D1-D552-4D4A-BAFF-36002A3091AC}" destId="{39856326-5C2B-43CD-A439-9F8900C44DB3}" srcOrd="1" destOrd="0" presId="urn:microsoft.com/office/officeart/2011/layout/CircleProcess"/>
    <dgm:cxn modelId="{7AAB2F99-3C66-46D4-B214-5102A26DFB7D}" type="presOf" srcId="{1B958AC5-485E-4EB5-B72E-CFA6FC027EEF}" destId="{FD44A26B-9FD0-4317-B759-D7DCD8D175F4}" srcOrd="1" destOrd="0" presId="urn:microsoft.com/office/officeart/2011/layout/CircleProcess"/>
    <dgm:cxn modelId="{F76321A9-F168-4FDC-84D5-B113503A8882}" srcId="{3B3A9387-BD2A-438F-9CFB-6E6A4CCAC998}" destId="{21D4552E-5861-494A-8D24-075E3AC13519}" srcOrd="1" destOrd="0" parTransId="{7DFAEFAC-FD1A-46BB-A6D6-83A5DAA252BC}" sibTransId="{B09B7DF2-EE36-4372-9A72-99FA62370A0A}"/>
    <dgm:cxn modelId="{48C444D8-BC08-4A57-92E7-CEBBDFCF4901}" type="presOf" srcId="{21D4552E-5861-494A-8D24-075E3AC13519}" destId="{54093E09-48A0-4A86-BF9C-CFAF9E4E7E76}" srcOrd="1" destOrd="0" presId="urn:microsoft.com/office/officeart/2011/layout/CircleProcess"/>
    <dgm:cxn modelId="{A9A9F1EE-ECC3-490B-8777-EB9C459733D3}" type="presOf" srcId="{3B3A9387-BD2A-438F-9CFB-6E6A4CCAC998}" destId="{90A03CDA-D87B-4548-BEDA-10521F9C604F}" srcOrd="0" destOrd="0" presId="urn:microsoft.com/office/officeart/2011/layout/CircleProcess"/>
    <dgm:cxn modelId="{299A59F9-B70F-43BA-84F3-DF52CB2370DC}" srcId="{3B3A9387-BD2A-438F-9CFB-6E6A4CCAC998}" destId="{1B958AC5-485E-4EB5-B72E-CFA6FC027EEF}" srcOrd="0" destOrd="0" parTransId="{CE27F706-FA1E-4F41-96C9-7BD54C9B5D7E}" sibTransId="{888E020D-BEC7-422D-AC30-B9C22B59A7E3}"/>
    <dgm:cxn modelId="{E91E04D1-E242-47B4-82F0-655593FE8D15}" type="presParOf" srcId="{90A03CDA-D87B-4548-BEDA-10521F9C604F}" destId="{64FC72B7-28F9-4391-82DB-B7E7E0DF715A}" srcOrd="0" destOrd="0" presId="urn:microsoft.com/office/officeart/2011/layout/CircleProcess"/>
    <dgm:cxn modelId="{484A6833-1FD2-44AE-A75D-709221FB8ED4}" type="presParOf" srcId="{64FC72B7-28F9-4391-82DB-B7E7E0DF715A}" destId="{6A5CC71E-DCC5-439A-AA9C-FEAC0498AF6B}" srcOrd="0" destOrd="0" presId="urn:microsoft.com/office/officeart/2011/layout/CircleProcess"/>
    <dgm:cxn modelId="{455B94BD-7ECE-4A90-807F-8EC7ECAA7A21}" type="presParOf" srcId="{90A03CDA-D87B-4548-BEDA-10521F9C604F}" destId="{FD4F41D0-74EB-4518-8C4D-4BEA659C60F4}" srcOrd="1" destOrd="0" presId="urn:microsoft.com/office/officeart/2011/layout/CircleProcess"/>
    <dgm:cxn modelId="{929E404D-7E4A-40CC-869C-16E7D13F3C21}" type="presParOf" srcId="{FD4F41D0-74EB-4518-8C4D-4BEA659C60F4}" destId="{652DF124-C0E8-489E-A61E-AD4CECBCACE6}" srcOrd="0" destOrd="0" presId="urn:microsoft.com/office/officeart/2011/layout/CircleProcess"/>
    <dgm:cxn modelId="{073D6F16-4FBE-412B-9D7F-6D056A487747}" type="presParOf" srcId="{90A03CDA-D87B-4548-BEDA-10521F9C604F}" destId="{39856326-5C2B-43CD-A439-9F8900C44DB3}" srcOrd="2" destOrd="0" presId="urn:microsoft.com/office/officeart/2011/layout/CircleProcess"/>
    <dgm:cxn modelId="{8D6250D9-548B-424F-88E7-1731CA069419}" type="presParOf" srcId="{90A03CDA-D87B-4548-BEDA-10521F9C604F}" destId="{8C6B280F-B0B2-4DF7-805D-31987A3B9AC0}" srcOrd="3" destOrd="0" presId="urn:microsoft.com/office/officeart/2011/layout/CircleProcess"/>
    <dgm:cxn modelId="{3A1CD3AF-76A4-4F8E-8431-2512B13A2E66}" type="presParOf" srcId="{8C6B280F-B0B2-4DF7-805D-31987A3B9AC0}" destId="{4BC4DC24-AE49-47FF-B53C-D2D1D8740E40}" srcOrd="0" destOrd="0" presId="urn:microsoft.com/office/officeart/2011/layout/CircleProcess"/>
    <dgm:cxn modelId="{DC074D7B-E5AE-4A4F-BE80-A59A20EF646E}" type="presParOf" srcId="{90A03CDA-D87B-4548-BEDA-10521F9C604F}" destId="{1B74D0A4-E761-4871-A02F-984056A1C429}" srcOrd="4" destOrd="0" presId="urn:microsoft.com/office/officeart/2011/layout/CircleProcess"/>
    <dgm:cxn modelId="{FE8D7AC5-BC08-4C6B-AF7C-652A4BDBCF34}" type="presParOf" srcId="{1B74D0A4-E761-4871-A02F-984056A1C429}" destId="{0134C432-D32A-4C08-ADEA-29D2EE79D3CC}" srcOrd="0" destOrd="0" presId="urn:microsoft.com/office/officeart/2011/layout/CircleProcess"/>
    <dgm:cxn modelId="{D936E615-6D19-416F-98D8-204659A86134}" type="presParOf" srcId="{90A03CDA-D87B-4548-BEDA-10521F9C604F}" destId="{54093E09-48A0-4A86-BF9C-CFAF9E4E7E76}" srcOrd="5" destOrd="0" presId="urn:microsoft.com/office/officeart/2011/layout/CircleProcess"/>
    <dgm:cxn modelId="{8F5F9C9B-3763-4270-95E3-B4F80D965E9B}" type="presParOf" srcId="{90A03CDA-D87B-4548-BEDA-10521F9C604F}" destId="{FBF2E30E-D5BA-4308-A91B-1A7A5341534C}" srcOrd="6" destOrd="0" presId="urn:microsoft.com/office/officeart/2011/layout/CircleProcess"/>
    <dgm:cxn modelId="{46FD5C14-4E4C-41F8-9AA5-7657DD148E78}" type="presParOf" srcId="{FBF2E30E-D5BA-4308-A91B-1A7A5341534C}" destId="{7F6FF23E-33EC-464F-9D1C-AC7ABE2AD42B}" srcOrd="0" destOrd="0" presId="urn:microsoft.com/office/officeart/2011/layout/CircleProcess"/>
    <dgm:cxn modelId="{E81E0F2F-0A59-4F17-A310-C95EE5A1BD5D}" type="presParOf" srcId="{90A03CDA-D87B-4548-BEDA-10521F9C604F}" destId="{D80FACB9-B392-4999-A638-F770AB70791E}" srcOrd="7" destOrd="0" presId="urn:microsoft.com/office/officeart/2011/layout/CircleProcess"/>
    <dgm:cxn modelId="{FAFD689C-9A84-4DB4-93DB-D917682CBFBA}" type="presParOf" srcId="{D80FACB9-B392-4999-A638-F770AB70791E}" destId="{88F95D32-7101-4A6E-B12C-49DB5D9ADF84}" srcOrd="0" destOrd="0" presId="urn:microsoft.com/office/officeart/2011/layout/CircleProcess"/>
    <dgm:cxn modelId="{657AABD0-1A83-4211-B477-23B745D5EB07}" type="presParOf" srcId="{90A03CDA-D87B-4548-BEDA-10521F9C604F}" destId="{FD44A26B-9FD0-4317-B759-D7DCD8D175F4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3A9387-BD2A-438F-9CFB-6E6A4CCAC998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958AC5-485E-4EB5-B72E-CFA6FC027EEF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DATA</a:t>
          </a:r>
        </a:p>
      </dgm:t>
    </dgm:pt>
    <dgm:pt modelId="{CE27F706-FA1E-4F41-96C9-7BD54C9B5D7E}" type="par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8E020D-BEC7-422D-AC30-B9C22B59A7E3}" type="sib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D4552E-5861-494A-8D24-075E3AC13519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Advanced</a:t>
          </a:r>
        </a:p>
      </dgm:t>
    </dgm:pt>
    <dgm:pt modelId="{7DFAEFAC-FD1A-46BB-A6D6-83A5DAA252BC}" type="par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09B7DF2-EE36-4372-9A72-99FA62370A0A}" type="sib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C9985D1-D552-4D4A-BAFF-36002A3091AC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Copy to…</a:t>
          </a:r>
        </a:p>
      </dgm:t>
    </dgm:pt>
    <dgm:pt modelId="{9797C056-1726-467A-A24D-DAA9B906A927}" type="par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1FD0A35-BD79-4D7A-A265-FB0067053876}" type="sib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0A03CDA-D87B-4548-BEDA-10521F9C604F}" type="pres">
      <dgm:prSet presAssocID="{3B3A9387-BD2A-438F-9CFB-6E6A4CCAC99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4FC72B7-28F9-4391-82DB-B7E7E0DF715A}" type="pres">
      <dgm:prSet presAssocID="{0C9985D1-D552-4D4A-BAFF-36002A3091AC}" presName="Accent3" presStyleCnt="0"/>
      <dgm:spPr/>
    </dgm:pt>
    <dgm:pt modelId="{6A5CC71E-DCC5-439A-AA9C-FEAC0498AF6B}" type="pres">
      <dgm:prSet presAssocID="{0C9985D1-D552-4D4A-BAFF-36002A3091AC}" presName="Accent" presStyleLbl="node1" presStyleIdx="0" presStyleCnt="3"/>
      <dgm:spPr/>
    </dgm:pt>
    <dgm:pt modelId="{FD4F41D0-74EB-4518-8C4D-4BEA659C60F4}" type="pres">
      <dgm:prSet presAssocID="{0C9985D1-D552-4D4A-BAFF-36002A3091AC}" presName="ParentBackground3" presStyleCnt="0"/>
      <dgm:spPr/>
    </dgm:pt>
    <dgm:pt modelId="{652DF124-C0E8-489E-A61E-AD4CECBCACE6}" type="pres">
      <dgm:prSet presAssocID="{0C9985D1-D552-4D4A-BAFF-36002A3091AC}" presName="ParentBackground" presStyleLbl="fgAcc1" presStyleIdx="0" presStyleCnt="3"/>
      <dgm:spPr/>
    </dgm:pt>
    <dgm:pt modelId="{39856326-5C2B-43CD-A439-9F8900C44DB3}" type="pres">
      <dgm:prSet presAssocID="{0C9985D1-D552-4D4A-BAFF-36002A3091A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C6B280F-B0B2-4DF7-805D-31987A3B9AC0}" type="pres">
      <dgm:prSet presAssocID="{21D4552E-5861-494A-8D24-075E3AC13519}" presName="Accent2" presStyleCnt="0"/>
      <dgm:spPr/>
    </dgm:pt>
    <dgm:pt modelId="{4BC4DC24-AE49-47FF-B53C-D2D1D8740E40}" type="pres">
      <dgm:prSet presAssocID="{21D4552E-5861-494A-8D24-075E3AC13519}" presName="Accent" presStyleLbl="node1" presStyleIdx="1" presStyleCnt="3"/>
      <dgm:spPr/>
    </dgm:pt>
    <dgm:pt modelId="{1B74D0A4-E761-4871-A02F-984056A1C429}" type="pres">
      <dgm:prSet presAssocID="{21D4552E-5861-494A-8D24-075E3AC13519}" presName="ParentBackground2" presStyleCnt="0"/>
      <dgm:spPr/>
    </dgm:pt>
    <dgm:pt modelId="{0134C432-D32A-4C08-ADEA-29D2EE79D3CC}" type="pres">
      <dgm:prSet presAssocID="{21D4552E-5861-494A-8D24-075E3AC13519}" presName="ParentBackground" presStyleLbl="fgAcc1" presStyleIdx="1" presStyleCnt="3"/>
      <dgm:spPr/>
    </dgm:pt>
    <dgm:pt modelId="{54093E09-48A0-4A86-BF9C-CFAF9E4E7E76}" type="pres">
      <dgm:prSet presAssocID="{21D4552E-5861-494A-8D24-075E3AC1351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BF2E30E-D5BA-4308-A91B-1A7A5341534C}" type="pres">
      <dgm:prSet presAssocID="{1B958AC5-485E-4EB5-B72E-CFA6FC027EEF}" presName="Accent1" presStyleCnt="0"/>
      <dgm:spPr/>
    </dgm:pt>
    <dgm:pt modelId="{7F6FF23E-33EC-464F-9D1C-AC7ABE2AD42B}" type="pres">
      <dgm:prSet presAssocID="{1B958AC5-485E-4EB5-B72E-CFA6FC027EEF}" presName="Accent" presStyleLbl="node1" presStyleIdx="2" presStyleCnt="3"/>
      <dgm:spPr/>
    </dgm:pt>
    <dgm:pt modelId="{D80FACB9-B392-4999-A638-F770AB70791E}" type="pres">
      <dgm:prSet presAssocID="{1B958AC5-485E-4EB5-B72E-CFA6FC027EEF}" presName="ParentBackground1" presStyleCnt="0"/>
      <dgm:spPr/>
    </dgm:pt>
    <dgm:pt modelId="{88F95D32-7101-4A6E-B12C-49DB5D9ADF84}" type="pres">
      <dgm:prSet presAssocID="{1B958AC5-485E-4EB5-B72E-CFA6FC027EEF}" presName="ParentBackground" presStyleLbl="fgAcc1" presStyleIdx="2" presStyleCnt="3"/>
      <dgm:spPr/>
    </dgm:pt>
    <dgm:pt modelId="{FD44A26B-9FD0-4317-B759-D7DCD8D175F4}" type="pres">
      <dgm:prSet presAssocID="{1B958AC5-485E-4EB5-B72E-CFA6FC027EE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62D5A0C-68C8-4F6A-BBA3-4D6CD11B8A5C}" type="presOf" srcId="{0C9985D1-D552-4D4A-BAFF-36002A3091AC}" destId="{652DF124-C0E8-489E-A61E-AD4CECBCACE6}" srcOrd="0" destOrd="0" presId="urn:microsoft.com/office/officeart/2011/layout/CircleProcess"/>
    <dgm:cxn modelId="{1E33CA37-0981-42CF-A8CE-54A1BB2F23B3}" srcId="{3B3A9387-BD2A-438F-9CFB-6E6A4CCAC998}" destId="{0C9985D1-D552-4D4A-BAFF-36002A3091AC}" srcOrd="2" destOrd="0" parTransId="{9797C056-1726-467A-A24D-DAA9B906A927}" sibTransId="{91FD0A35-BD79-4D7A-A265-FB0067053876}"/>
    <dgm:cxn modelId="{6B4CF04D-7633-42DE-8074-9483D27D7DBE}" type="presOf" srcId="{21D4552E-5861-494A-8D24-075E3AC13519}" destId="{0134C432-D32A-4C08-ADEA-29D2EE79D3CC}" srcOrd="0" destOrd="0" presId="urn:microsoft.com/office/officeart/2011/layout/CircleProcess"/>
    <dgm:cxn modelId="{6EBE3259-BC0C-4C1F-AF0B-B63BE99014A0}" type="presOf" srcId="{1B958AC5-485E-4EB5-B72E-CFA6FC027EEF}" destId="{88F95D32-7101-4A6E-B12C-49DB5D9ADF84}" srcOrd="0" destOrd="0" presId="urn:microsoft.com/office/officeart/2011/layout/CircleProcess"/>
    <dgm:cxn modelId="{0C3D8E8C-4895-486E-BB71-5E7F962CEACB}" type="presOf" srcId="{0C9985D1-D552-4D4A-BAFF-36002A3091AC}" destId="{39856326-5C2B-43CD-A439-9F8900C44DB3}" srcOrd="1" destOrd="0" presId="urn:microsoft.com/office/officeart/2011/layout/CircleProcess"/>
    <dgm:cxn modelId="{7AAB2F99-3C66-46D4-B214-5102A26DFB7D}" type="presOf" srcId="{1B958AC5-485E-4EB5-B72E-CFA6FC027EEF}" destId="{FD44A26B-9FD0-4317-B759-D7DCD8D175F4}" srcOrd="1" destOrd="0" presId="urn:microsoft.com/office/officeart/2011/layout/CircleProcess"/>
    <dgm:cxn modelId="{F76321A9-F168-4FDC-84D5-B113503A8882}" srcId="{3B3A9387-BD2A-438F-9CFB-6E6A4CCAC998}" destId="{21D4552E-5861-494A-8D24-075E3AC13519}" srcOrd="1" destOrd="0" parTransId="{7DFAEFAC-FD1A-46BB-A6D6-83A5DAA252BC}" sibTransId="{B09B7DF2-EE36-4372-9A72-99FA62370A0A}"/>
    <dgm:cxn modelId="{48C444D8-BC08-4A57-92E7-CEBBDFCF4901}" type="presOf" srcId="{21D4552E-5861-494A-8D24-075E3AC13519}" destId="{54093E09-48A0-4A86-BF9C-CFAF9E4E7E76}" srcOrd="1" destOrd="0" presId="urn:microsoft.com/office/officeart/2011/layout/CircleProcess"/>
    <dgm:cxn modelId="{A9A9F1EE-ECC3-490B-8777-EB9C459733D3}" type="presOf" srcId="{3B3A9387-BD2A-438F-9CFB-6E6A4CCAC998}" destId="{90A03CDA-D87B-4548-BEDA-10521F9C604F}" srcOrd="0" destOrd="0" presId="urn:microsoft.com/office/officeart/2011/layout/CircleProcess"/>
    <dgm:cxn modelId="{299A59F9-B70F-43BA-84F3-DF52CB2370DC}" srcId="{3B3A9387-BD2A-438F-9CFB-6E6A4CCAC998}" destId="{1B958AC5-485E-4EB5-B72E-CFA6FC027EEF}" srcOrd="0" destOrd="0" parTransId="{CE27F706-FA1E-4F41-96C9-7BD54C9B5D7E}" sibTransId="{888E020D-BEC7-422D-AC30-B9C22B59A7E3}"/>
    <dgm:cxn modelId="{E91E04D1-E242-47B4-82F0-655593FE8D15}" type="presParOf" srcId="{90A03CDA-D87B-4548-BEDA-10521F9C604F}" destId="{64FC72B7-28F9-4391-82DB-B7E7E0DF715A}" srcOrd="0" destOrd="0" presId="urn:microsoft.com/office/officeart/2011/layout/CircleProcess"/>
    <dgm:cxn modelId="{484A6833-1FD2-44AE-A75D-709221FB8ED4}" type="presParOf" srcId="{64FC72B7-28F9-4391-82DB-B7E7E0DF715A}" destId="{6A5CC71E-DCC5-439A-AA9C-FEAC0498AF6B}" srcOrd="0" destOrd="0" presId="urn:microsoft.com/office/officeart/2011/layout/CircleProcess"/>
    <dgm:cxn modelId="{455B94BD-7ECE-4A90-807F-8EC7ECAA7A21}" type="presParOf" srcId="{90A03CDA-D87B-4548-BEDA-10521F9C604F}" destId="{FD4F41D0-74EB-4518-8C4D-4BEA659C60F4}" srcOrd="1" destOrd="0" presId="urn:microsoft.com/office/officeart/2011/layout/CircleProcess"/>
    <dgm:cxn modelId="{929E404D-7E4A-40CC-869C-16E7D13F3C21}" type="presParOf" srcId="{FD4F41D0-74EB-4518-8C4D-4BEA659C60F4}" destId="{652DF124-C0E8-489E-A61E-AD4CECBCACE6}" srcOrd="0" destOrd="0" presId="urn:microsoft.com/office/officeart/2011/layout/CircleProcess"/>
    <dgm:cxn modelId="{073D6F16-4FBE-412B-9D7F-6D056A487747}" type="presParOf" srcId="{90A03CDA-D87B-4548-BEDA-10521F9C604F}" destId="{39856326-5C2B-43CD-A439-9F8900C44DB3}" srcOrd="2" destOrd="0" presId="urn:microsoft.com/office/officeart/2011/layout/CircleProcess"/>
    <dgm:cxn modelId="{8D6250D9-548B-424F-88E7-1731CA069419}" type="presParOf" srcId="{90A03CDA-D87B-4548-BEDA-10521F9C604F}" destId="{8C6B280F-B0B2-4DF7-805D-31987A3B9AC0}" srcOrd="3" destOrd="0" presId="urn:microsoft.com/office/officeart/2011/layout/CircleProcess"/>
    <dgm:cxn modelId="{3A1CD3AF-76A4-4F8E-8431-2512B13A2E66}" type="presParOf" srcId="{8C6B280F-B0B2-4DF7-805D-31987A3B9AC0}" destId="{4BC4DC24-AE49-47FF-B53C-D2D1D8740E40}" srcOrd="0" destOrd="0" presId="urn:microsoft.com/office/officeart/2011/layout/CircleProcess"/>
    <dgm:cxn modelId="{DC074D7B-E5AE-4A4F-BE80-A59A20EF646E}" type="presParOf" srcId="{90A03CDA-D87B-4548-BEDA-10521F9C604F}" destId="{1B74D0A4-E761-4871-A02F-984056A1C429}" srcOrd="4" destOrd="0" presId="urn:microsoft.com/office/officeart/2011/layout/CircleProcess"/>
    <dgm:cxn modelId="{FE8D7AC5-BC08-4C6B-AF7C-652A4BDBCF34}" type="presParOf" srcId="{1B74D0A4-E761-4871-A02F-984056A1C429}" destId="{0134C432-D32A-4C08-ADEA-29D2EE79D3CC}" srcOrd="0" destOrd="0" presId="urn:microsoft.com/office/officeart/2011/layout/CircleProcess"/>
    <dgm:cxn modelId="{D936E615-6D19-416F-98D8-204659A86134}" type="presParOf" srcId="{90A03CDA-D87B-4548-BEDA-10521F9C604F}" destId="{54093E09-48A0-4A86-BF9C-CFAF9E4E7E76}" srcOrd="5" destOrd="0" presId="urn:microsoft.com/office/officeart/2011/layout/CircleProcess"/>
    <dgm:cxn modelId="{8F5F9C9B-3763-4270-95E3-B4F80D965E9B}" type="presParOf" srcId="{90A03CDA-D87B-4548-BEDA-10521F9C604F}" destId="{FBF2E30E-D5BA-4308-A91B-1A7A5341534C}" srcOrd="6" destOrd="0" presId="urn:microsoft.com/office/officeart/2011/layout/CircleProcess"/>
    <dgm:cxn modelId="{46FD5C14-4E4C-41F8-9AA5-7657DD148E78}" type="presParOf" srcId="{FBF2E30E-D5BA-4308-A91B-1A7A5341534C}" destId="{7F6FF23E-33EC-464F-9D1C-AC7ABE2AD42B}" srcOrd="0" destOrd="0" presId="urn:microsoft.com/office/officeart/2011/layout/CircleProcess"/>
    <dgm:cxn modelId="{E81E0F2F-0A59-4F17-A310-C95EE5A1BD5D}" type="presParOf" srcId="{90A03CDA-D87B-4548-BEDA-10521F9C604F}" destId="{D80FACB9-B392-4999-A638-F770AB70791E}" srcOrd="7" destOrd="0" presId="urn:microsoft.com/office/officeart/2011/layout/CircleProcess"/>
    <dgm:cxn modelId="{FAFD689C-9A84-4DB4-93DB-D917682CBFBA}" type="presParOf" srcId="{D80FACB9-B392-4999-A638-F770AB70791E}" destId="{88F95D32-7101-4A6E-B12C-49DB5D9ADF84}" srcOrd="0" destOrd="0" presId="urn:microsoft.com/office/officeart/2011/layout/CircleProcess"/>
    <dgm:cxn modelId="{657AABD0-1A83-4211-B477-23B745D5EB07}" type="presParOf" srcId="{90A03CDA-D87B-4548-BEDA-10521F9C604F}" destId="{FD44A26B-9FD0-4317-B759-D7DCD8D175F4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F27C0-D774-42DB-914F-7ADA0225D38D}">
      <dsp:nvSpPr>
        <dsp:cNvPr id="0" name=""/>
        <dsp:cNvSpPr/>
      </dsp:nvSpPr>
      <dsp:spPr>
        <a:xfrm>
          <a:off x="-2317258" y="-358232"/>
          <a:ext cx="2767813" cy="2767813"/>
        </a:xfrm>
        <a:prstGeom prst="blockArc">
          <a:avLst>
            <a:gd name="adj1" fmla="val 18900000"/>
            <a:gd name="adj2" fmla="val 2700000"/>
            <a:gd name="adj3" fmla="val 78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F3D1F-B54C-4956-9CDB-66A5933C07E3}">
      <dsp:nvSpPr>
        <dsp:cNvPr id="0" name=""/>
        <dsp:cNvSpPr/>
      </dsp:nvSpPr>
      <dsp:spPr>
        <a:xfrm>
          <a:off x="289636" y="205134"/>
          <a:ext cx="5479027" cy="4102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5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Bước 1. Tìm Đơn giá Nhập</a:t>
          </a:r>
        </a:p>
      </dsp:txBody>
      <dsp:txXfrm>
        <a:off x="289636" y="205134"/>
        <a:ext cx="5479027" cy="410269"/>
      </dsp:txXfrm>
    </dsp:sp>
    <dsp:sp modelId="{B2109862-4D0C-4628-A52A-DFA2C50A077F}">
      <dsp:nvSpPr>
        <dsp:cNvPr id="0" name=""/>
        <dsp:cNvSpPr/>
      </dsp:nvSpPr>
      <dsp:spPr>
        <a:xfrm>
          <a:off x="33218" y="153851"/>
          <a:ext cx="512837" cy="512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E0FD4-B30A-496B-86C1-8E4A96950309}">
      <dsp:nvSpPr>
        <dsp:cNvPr id="0" name=""/>
        <dsp:cNvSpPr/>
      </dsp:nvSpPr>
      <dsp:spPr>
        <a:xfrm>
          <a:off x="438770" y="820539"/>
          <a:ext cx="5329894" cy="4102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5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Bước 2. Xác định hệ số sau khi giảm</a:t>
          </a:r>
        </a:p>
      </dsp:txBody>
      <dsp:txXfrm>
        <a:off x="438770" y="820539"/>
        <a:ext cx="5329894" cy="410269"/>
      </dsp:txXfrm>
    </dsp:sp>
    <dsp:sp modelId="{0DC0FA7F-A5DE-47A5-AA95-D9CC1CA3596B}">
      <dsp:nvSpPr>
        <dsp:cNvPr id="0" name=""/>
        <dsp:cNvSpPr/>
      </dsp:nvSpPr>
      <dsp:spPr>
        <a:xfrm>
          <a:off x="182351" y="769255"/>
          <a:ext cx="512837" cy="512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C89CC-2C89-4D3E-90E5-C65068EA784C}">
      <dsp:nvSpPr>
        <dsp:cNvPr id="0" name=""/>
        <dsp:cNvSpPr/>
      </dsp:nvSpPr>
      <dsp:spPr>
        <a:xfrm>
          <a:off x="289636" y="1435944"/>
          <a:ext cx="5479027" cy="4102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5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Bước 3. Bước 1 * Bước 2</a:t>
          </a:r>
        </a:p>
      </dsp:txBody>
      <dsp:txXfrm>
        <a:off x="289636" y="1435944"/>
        <a:ext cx="5479027" cy="410269"/>
      </dsp:txXfrm>
    </dsp:sp>
    <dsp:sp modelId="{C5849ED6-8ECE-4005-A278-1E8257454154}">
      <dsp:nvSpPr>
        <dsp:cNvPr id="0" name=""/>
        <dsp:cNvSpPr/>
      </dsp:nvSpPr>
      <dsp:spPr>
        <a:xfrm>
          <a:off x="33218" y="1384660"/>
          <a:ext cx="512837" cy="512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F27C0-D774-42DB-914F-7ADA0225D38D}">
      <dsp:nvSpPr>
        <dsp:cNvPr id="0" name=""/>
        <dsp:cNvSpPr/>
      </dsp:nvSpPr>
      <dsp:spPr>
        <a:xfrm>
          <a:off x="-2123826" y="-330479"/>
          <a:ext cx="2550954" cy="2550954"/>
        </a:xfrm>
        <a:prstGeom prst="blockArc">
          <a:avLst>
            <a:gd name="adj1" fmla="val 18900000"/>
            <a:gd name="adj2" fmla="val 2700000"/>
            <a:gd name="adj3" fmla="val 847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F3D1F-B54C-4956-9CDB-66A5933C07E3}">
      <dsp:nvSpPr>
        <dsp:cNvPr id="0" name=""/>
        <dsp:cNvSpPr/>
      </dsp:nvSpPr>
      <dsp:spPr>
        <a:xfrm>
          <a:off x="347428" y="270004"/>
          <a:ext cx="5434664" cy="539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57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Bước 1. Loại trừ 2 ký tự cuối là TN</a:t>
          </a:r>
        </a:p>
      </dsp:txBody>
      <dsp:txXfrm>
        <a:off x="347428" y="270004"/>
        <a:ext cx="5434664" cy="539934"/>
      </dsp:txXfrm>
    </dsp:sp>
    <dsp:sp modelId="{B2109862-4D0C-4628-A52A-DFA2C50A077F}">
      <dsp:nvSpPr>
        <dsp:cNvPr id="0" name=""/>
        <dsp:cNvSpPr/>
      </dsp:nvSpPr>
      <dsp:spPr>
        <a:xfrm>
          <a:off x="9969" y="202513"/>
          <a:ext cx="674917" cy="6749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E0FD4-B30A-496B-86C1-8E4A96950309}">
      <dsp:nvSpPr>
        <dsp:cNvPr id="0" name=""/>
        <dsp:cNvSpPr/>
      </dsp:nvSpPr>
      <dsp:spPr>
        <a:xfrm>
          <a:off x="347428" y="1080057"/>
          <a:ext cx="5434664" cy="539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57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Bước 2. Lấy 2 ký tự cuối tra bảng 2</a:t>
          </a:r>
        </a:p>
      </dsp:txBody>
      <dsp:txXfrm>
        <a:off x="347428" y="1080057"/>
        <a:ext cx="5434664" cy="539934"/>
      </dsp:txXfrm>
    </dsp:sp>
    <dsp:sp modelId="{0DC0FA7F-A5DE-47A5-AA95-D9CC1CA3596B}">
      <dsp:nvSpPr>
        <dsp:cNvPr id="0" name=""/>
        <dsp:cNvSpPr/>
      </dsp:nvSpPr>
      <dsp:spPr>
        <a:xfrm>
          <a:off x="9969" y="1012565"/>
          <a:ext cx="674917" cy="6749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CC71E-DCC5-439A-AA9C-FEAC0498AF6B}">
      <dsp:nvSpPr>
        <dsp:cNvPr id="0" name=""/>
        <dsp:cNvSpPr/>
      </dsp:nvSpPr>
      <dsp:spPr>
        <a:xfrm>
          <a:off x="2911860" y="615467"/>
          <a:ext cx="1270204" cy="1270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DF124-C0E8-489E-A61E-AD4CECBCACE6}">
      <dsp:nvSpPr>
        <dsp:cNvPr id="0" name=""/>
        <dsp:cNvSpPr/>
      </dsp:nvSpPr>
      <dsp:spPr>
        <a:xfrm>
          <a:off x="2954035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</a:rPr>
            <a:t>Copy to…</a:t>
          </a:r>
        </a:p>
      </dsp:txBody>
      <dsp:txXfrm>
        <a:off x="3123561" y="827245"/>
        <a:ext cx="846803" cy="846885"/>
      </dsp:txXfrm>
    </dsp:sp>
    <dsp:sp modelId="{4BC4DC24-AE49-47FF-B53C-D2D1D8740E40}">
      <dsp:nvSpPr>
        <dsp:cNvPr id="0" name=""/>
        <dsp:cNvSpPr/>
      </dsp:nvSpPr>
      <dsp:spPr>
        <a:xfrm rot="2700000">
          <a:off x="1600597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4C432-D32A-4C08-ADEA-29D2EE79D3CC}">
      <dsp:nvSpPr>
        <dsp:cNvPr id="0" name=""/>
        <dsp:cNvSpPr/>
      </dsp:nvSpPr>
      <dsp:spPr>
        <a:xfrm>
          <a:off x="1641242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</a:rPr>
            <a:t>Advanced</a:t>
          </a:r>
        </a:p>
      </dsp:txBody>
      <dsp:txXfrm>
        <a:off x="1810768" y="827245"/>
        <a:ext cx="846803" cy="846885"/>
      </dsp:txXfrm>
    </dsp:sp>
    <dsp:sp modelId="{7F6FF23E-33EC-464F-9D1C-AC7ABE2AD42B}">
      <dsp:nvSpPr>
        <dsp:cNvPr id="0" name=""/>
        <dsp:cNvSpPr/>
      </dsp:nvSpPr>
      <dsp:spPr>
        <a:xfrm rot="2700000">
          <a:off x="287803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95D32-7101-4A6E-B12C-49DB5D9ADF84}">
      <dsp:nvSpPr>
        <dsp:cNvPr id="0" name=""/>
        <dsp:cNvSpPr/>
      </dsp:nvSpPr>
      <dsp:spPr>
        <a:xfrm>
          <a:off x="328449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</a:rPr>
            <a:t>DATA</a:t>
          </a:r>
        </a:p>
      </dsp:txBody>
      <dsp:txXfrm>
        <a:off x="497975" y="827245"/>
        <a:ext cx="846803" cy="8468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CC71E-DCC5-439A-AA9C-FEAC0498AF6B}">
      <dsp:nvSpPr>
        <dsp:cNvPr id="0" name=""/>
        <dsp:cNvSpPr/>
      </dsp:nvSpPr>
      <dsp:spPr>
        <a:xfrm>
          <a:off x="2911860" y="615467"/>
          <a:ext cx="1270204" cy="1270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DF124-C0E8-489E-A61E-AD4CECBCACE6}">
      <dsp:nvSpPr>
        <dsp:cNvPr id="0" name=""/>
        <dsp:cNvSpPr/>
      </dsp:nvSpPr>
      <dsp:spPr>
        <a:xfrm>
          <a:off x="2954035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</a:rPr>
            <a:t>Copy to…</a:t>
          </a:r>
        </a:p>
      </dsp:txBody>
      <dsp:txXfrm>
        <a:off x="3123561" y="827245"/>
        <a:ext cx="846803" cy="846885"/>
      </dsp:txXfrm>
    </dsp:sp>
    <dsp:sp modelId="{4BC4DC24-AE49-47FF-B53C-D2D1D8740E40}">
      <dsp:nvSpPr>
        <dsp:cNvPr id="0" name=""/>
        <dsp:cNvSpPr/>
      </dsp:nvSpPr>
      <dsp:spPr>
        <a:xfrm rot="2700000">
          <a:off x="1600597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4C432-D32A-4C08-ADEA-29D2EE79D3CC}">
      <dsp:nvSpPr>
        <dsp:cNvPr id="0" name=""/>
        <dsp:cNvSpPr/>
      </dsp:nvSpPr>
      <dsp:spPr>
        <a:xfrm>
          <a:off x="1641242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</a:rPr>
            <a:t>Advanced</a:t>
          </a:r>
        </a:p>
      </dsp:txBody>
      <dsp:txXfrm>
        <a:off x="1810768" y="827245"/>
        <a:ext cx="846803" cy="846885"/>
      </dsp:txXfrm>
    </dsp:sp>
    <dsp:sp modelId="{7F6FF23E-33EC-464F-9D1C-AC7ABE2AD42B}">
      <dsp:nvSpPr>
        <dsp:cNvPr id="0" name=""/>
        <dsp:cNvSpPr/>
      </dsp:nvSpPr>
      <dsp:spPr>
        <a:xfrm rot="2700000">
          <a:off x="287803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95D32-7101-4A6E-B12C-49DB5D9ADF84}">
      <dsp:nvSpPr>
        <dsp:cNvPr id="0" name=""/>
        <dsp:cNvSpPr/>
      </dsp:nvSpPr>
      <dsp:spPr>
        <a:xfrm>
          <a:off x="328449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</a:rPr>
            <a:t>DATA</a:t>
          </a:r>
        </a:p>
      </dsp:txBody>
      <dsp:txXfrm>
        <a:off x="497975" y="827245"/>
        <a:ext cx="846803" cy="8468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CC71E-DCC5-439A-AA9C-FEAC0498AF6B}">
      <dsp:nvSpPr>
        <dsp:cNvPr id="0" name=""/>
        <dsp:cNvSpPr/>
      </dsp:nvSpPr>
      <dsp:spPr>
        <a:xfrm>
          <a:off x="2911860" y="615467"/>
          <a:ext cx="1270204" cy="1270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DF124-C0E8-489E-A61E-AD4CECBCACE6}">
      <dsp:nvSpPr>
        <dsp:cNvPr id="0" name=""/>
        <dsp:cNvSpPr/>
      </dsp:nvSpPr>
      <dsp:spPr>
        <a:xfrm>
          <a:off x="2954035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</a:rPr>
            <a:t>Copy to…</a:t>
          </a:r>
        </a:p>
      </dsp:txBody>
      <dsp:txXfrm>
        <a:off x="3123561" y="827245"/>
        <a:ext cx="846803" cy="846885"/>
      </dsp:txXfrm>
    </dsp:sp>
    <dsp:sp modelId="{4BC4DC24-AE49-47FF-B53C-D2D1D8740E40}">
      <dsp:nvSpPr>
        <dsp:cNvPr id="0" name=""/>
        <dsp:cNvSpPr/>
      </dsp:nvSpPr>
      <dsp:spPr>
        <a:xfrm rot="2700000">
          <a:off x="1600597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4C432-D32A-4C08-ADEA-29D2EE79D3CC}">
      <dsp:nvSpPr>
        <dsp:cNvPr id="0" name=""/>
        <dsp:cNvSpPr/>
      </dsp:nvSpPr>
      <dsp:spPr>
        <a:xfrm>
          <a:off x="1641242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</a:rPr>
            <a:t>Advanced</a:t>
          </a:r>
        </a:p>
      </dsp:txBody>
      <dsp:txXfrm>
        <a:off x="1810768" y="827245"/>
        <a:ext cx="846803" cy="846885"/>
      </dsp:txXfrm>
    </dsp:sp>
    <dsp:sp modelId="{7F6FF23E-33EC-464F-9D1C-AC7ABE2AD42B}">
      <dsp:nvSpPr>
        <dsp:cNvPr id="0" name=""/>
        <dsp:cNvSpPr/>
      </dsp:nvSpPr>
      <dsp:spPr>
        <a:xfrm rot="2700000">
          <a:off x="287803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95D32-7101-4A6E-B12C-49DB5D9ADF84}">
      <dsp:nvSpPr>
        <dsp:cNvPr id="0" name=""/>
        <dsp:cNvSpPr/>
      </dsp:nvSpPr>
      <dsp:spPr>
        <a:xfrm>
          <a:off x="328449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</a:rPr>
            <a:t>DATA</a:t>
          </a:r>
        </a:p>
      </dsp:txBody>
      <dsp:txXfrm>
        <a:off x="497975" y="827245"/>
        <a:ext cx="846803" cy="846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9794291"/>
              </p:ext>
            </p:extLst>
          </p:nvPr>
        </p:nvGraphicFramePr>
        <p:xfrm>
          <a:off x="10482337" y="55548"/>
          <a:ext cx="602529" cy="103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529">
                  <a:extLst>
                    <a:ext uri="{9D8B030D-6E8A-4147-A177-3AD203B41FA5}">
                      <a16:colId xmlns:a16="http://schemas.microsoft.com/office/drawing/2014/main" val="387844535"/>
                    </a:ext>
                  </a:extLst>
                </a:gridCol>
              </a:tblGrid>
              <a:tr h="1030310">
                <a:tc>
                  <a:txBody>
                    <a:bodyPr/>
                    <a:lstStyle/>
                    <a:p>
                      <a:r>
                        <a:rPr lang="en-US"/>
                        <a:t>dthinh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2242150956"/>
                  </a:ext>
                </a:extLst>
              </a:tr>
            </a:tbl>
          </a:graphicData>
        </a:graphic>
      </p:graphicFrame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1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tmp"/><Relationship Id="rId5" Type="http://schemas.openxmlformats.org/officeDocument/2006/relationships/image" Target="../media/image37.png"/><Relationship Id="rId10" Type="http://schemas.openxmlformats.org/officeDocument/2006/relationships/image" Target="../media/image42.tmp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5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tmp"/><Relationship Id="rId5" Type="http://schemas.openxmlformats.org/officeDocument/2006/relationships/image" Target="../media/image55.tmp"/><Relationship Id="rId4" Type="http://schemas.openxmlformats.org/officeDocument/2006/relationships/image" Target="../media/image54.tmp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tmp"/><Relationship Id="rId13" Type="http://schemas.openxmlformats.org/officeDocument/2006/relationships/image" Target="../media/image63.tmp"/><Relationship Id="rId18" Type="http://schemas.openxmlformats.org/officeDocument/2006/relationships/image" Target="../media/image68.tmp"/><Relationship Id="rId3" Type="http://schemas.openxmlformats.org/officeDocument/2006/relationships/diagramLayout" Target="../diagrams/layout4.xml"/><Relationship Id="rId7" Type="http://schemas.openxmlformats.org/officeDocument/2006/relationships/image" Target="../media/image57.png"/><Relationship Id="rId12" Type="http://schemas.openxmlformats.org/officeDocument/2006/relationships/image" Target="../media/image62.tmp"/><Relationship Id="rId17" Type="http://schemas.openxmlformats.org/officeDocument/2006/relationships/image" Target="../media/image67.tmp"/><Relationship Id="rId2" Type="http://schemas.openxmlformats.org/officeDocument/2006/relationships/diagramData" Target="../diagrams/data4.xml"/><Relationship Id="rId16" Type="http://schemas.openxmlformats.org/officeDocument/2006/relationships/image" Target="../media/image66.tmp"/><Relationship Id="rId20" Type="http://schemas.openxmlformats.org/officeDocument/2006/relationships/image" Target="../media/image70.tmp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61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65.png"/><Relationship Id="rId10" Type="http://schemas.openxmlformats.org/officeDocument/2006/relationships/image" Target="../media/image60.tmp"/><Relationship Id="rId19" Type="http://schemas.openxmlformats.org/officeDocument/2006/relationships/image" Target="../media/image69.tmp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9.tmp"/><Relationship Id="rId14" Type="http://schemas.openxmlformats.org/officeDocument/2006/relationships/image" Target="../media/image64.tmp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tmp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74.tmp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tmp"/><Relationship Id="rId3" Type="http://schemas.openxmlformats.org/officeDocument/2006/relationships/diagramLayout" Target="../diagrams/layout6.xml"/><Relationship Id="rId7" Type="http://schemas.openxmlformats.org/officeDocument/2006/relationships/image" Target="../media/image76.tmp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78.tmp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377022" y="235192"/>
            <a:ext cx="8825658" cy="95576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5400"/>
              <a:t>CÁC HÀM CHUỖI KÝ TỰ</a:t>
            </a:r>
          </a:p>
        </p:txBody>
      </p:sp>
      <p:pic>
        <p:nvPicPr>
          <p:cNvPr id="30" name="Picture 2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4" y="1604253"/>
            <a:ext cx="1524213" cy="2143424"/>
          </a:xfrm>
          <a:prstGeom prst="rect">
            <a:avLst/>
          </a:prstGeom>
        </p:spPr>
      </p:pic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0" y="3916368"/>
            <a:ext cx="1505160" cy="1257475"/>
          </a:xfrm>
          <a:prstGeom prst="rect">
            <a:avLst/>
          </a:prstGeom>
        </p:spPr>
      </p:pic>
      <p:pic>
        <p:nvPicPr>
          <p:cNvPr id="32" name="Picture 3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728" y="1613779"/>
            <a:ext cx="1448002" cy="2133898"/>
          </a:xfrm>
          <a:prstGeom prst="rect">
            <a:avLst/>
          </a:prstGeom>
        </p:spPr>
      </p:pic>
      <p:pic>
        <p:nvPicPr>
          <p:cNvPr id="33" name="Picture 3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30" y="1600332"/>
            <a:ext cx="2572109" cy="2152950"/>
          </a:xfrm>
          <a:prstGeom prst="rect">
            <a:avLst/>
          </a:prstGeom>
        </p:spPr>
      </p:pic>
      <p:pic>
        <p:nvPicPr>
          <p:cNvPr id="34" name="Picture 3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728" y="3916368"/>
            <a:ext cx="2305372" cy="1343212"/>
          </a:xfrm>
          <a:prstGeom prst="rect">
            <a:avLst/>
          </a:prstGeom>
        </p:spPr>
      </p:pic>
      <p:sp>
        <p:nvSpPr>
          <p:cNvPr id="35" name="Subtitle 2"/>
          <p:cNvSpPr txBox="1">
            <a:spLocks/>
          </p:cNvSpPr>
          <p:nvPr/>
        </p:nvSpPr>
        <p:spPr>
          <a:xfrm>
            <a:off x="7771145" y="1438967"/>
            <a:ext cx="3288467" cy="892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Ngày </a:t>
            </a:r>
            <a:r>
              <a:rPr lang="en-US" sz="3600" cap="none">
                <a:solidFill>
                  <a:schemeClr val="bg1"/>
                </a:solidFill>
                <a:sym typeface="Symbol" panose="05050102010706020507" pitchFamily="18" charset="2"/>
              </a:rPr>
              <a:t></a:t>
            </a:r>
            <a:r>
              <a:rPr lang="en-US" sz="3600" cap="none">
                <a:solidFill>
                  <a:schemeClr val="bg1"/>
                </a:solidFill>
              </a:rPr>
              <a:t> 31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7771145" y="2526687"/>
            <a:ext cx="3288467" cy="892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Tháng </a:t>
            </a:r>
            <a:r>
              <a:rPr lang="en-US" sz="3600" cap="none">
                <a:solidFill>
                  <a:schemeClr val="bg1"/>
                </a:solidFill>
                <a:sym typeface="Symbol" panose="05050102010706020507" pitchFamily="18" charset="2"/>
              </a:rPr>
              <a:t></a:t>
            </a:r>
            <a:r>
              <a:rPr lang="en-US" sz="3600" cap="none">
                <a:solidFill>
                  <a:schemeClr val="bg1"/>
                </a:solidFill>
              </a:rPr>
              <a:t> 12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7771145" y="3614407"/>
            <a:ext cx="3288467" cy="892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Tháng 02 </a:t>
            </a:r>
            <a:r>
              <a:rPr lang="en-US" sz="3600" cap="none">
                <a:solidFill>
                  <a:schemeClr val="bg1"/>
                </a:solidFill>
                <a:sym typeface="Symbol" panose="05050102010706020507" pitchFamily="18" charset="2"/>
              </a:rPr>
              <a:t></a:t>
            </a:r>
            <a:r>
              <a:rPr lang="en-US" sz="3600" cap="none">
                <a:solidFill>
                  <a:schemeClr val="bg1"/>
                </a:solidFill>
              </a:rPr>
              <a:t> 29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7771145" y="4702127"/>
            <a:ext cx="3288467" cy="892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Số thập phân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7771145" y="5789848"/>
            <a:ext cx="3288467" cy="81265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Nhóm số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3408728" y="5681315"/>
            <a:ext cx="1514687" cy="72059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Số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470176" y="5681316"/>
            <a:ext cx="1514687" cy="72059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Ký tự</a:t>
            </a:r>
            <a:endParaRPr lang="en-US" sz="5400" cap="non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055"/>
            <a:ext cx="7530193" cy="27570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9783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Thời gian quy định căn cứ vào lộ trình và đối chiếu với Bảng 1</a:t>
            </a:r>
            <a:endParaRPr lang="en-US" sz="2800"/>
          </a:p>
        </p:txBody>
      </p:sp>
      <p:sp>
        <p:nvSpPr>
          <p:cNvPr id="17" name="Oval 16"/>
          <p:cNvSpPr/>
          <p:nvPr/>
        </p:nvSpPr>
        <p:spPr>
          <a:xfrm>
            <a:off x="194439" y="6057356"/>
            <a:ext cx="2858043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51524" y="3133165"/>
            <a:ext cx="0" cy="793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439" y="4267581"/>
            <a:ext cx="119783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VLOOKUP(lookup_value;table_array;</a:t>
            </a:r>
            <a:r>
              <a:rPr lang="en-US" sz="2800">
                <a:solidFill>
                  <a:srgbClr val="FFFF00"/>
                </a:solidFill>
              </a:rPr>
              <a:t>col_index_num</a:t>
            </a:r>
            <a:r>
              <a:rPr lang="en-US" sz="2400"/>
              <a:t>;[range_lookup])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5169" y="1466685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5932" y="1980024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932" y="2554918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col_index_num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5169" y="2988908"/>
            <a:ext cx="194982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[range_lookup]</a:t>
            </a:r>
          </a:p>
        </p:txBody>
      </p:sp>
      <p:sp>
        <p:nvSpPr>
          <p:cNvPr id="25" name="Oval 24"/>
          <p:cNvSpPr/>
          <p:nvPr/>
        </p:nvSpPr>
        <p:spPr>
          <a:xfrm>
            <a:off x="4566168" y="6050552"/>
            <a:ext cx="1223683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94990" y="1466685"/>
            <a:ext cx="269700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7848" y="3254188"/>
            <a:ext cx="1889858" cy="672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54082" y="6112985"/>
            <a:ext cx="1130259" cy="460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94990" y="1980024"/>
            <a:ext cx="26970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$B$13:$D$16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494989" y="2554918"/>
            <a:ext cx="269700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3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25932" y="3457088"/>
            <a:ext cx="46468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Tìm kiếm chính xác Lộ trình theo các mã đã có trong Bảng 1. Nên [range_lookup] = 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494988" y="2988908"/>
            <a:ext cx="269701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7850" y="3942723"/>
            <a:ext cx="528068" cy="2661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1</a:t>
            </a:r>
            <a:endParaRPr lang="en-US" sz="1100"/>
          </a:p>
        </p:txBody>
      </p:sp>
      <p:sp>
        <p:nvSpPr>
          <p:cNvPr id="34" name="Rectangle 33"/>
          <p:cNvSpPr/>
          <p:nvPr/>
        </p:nvSpPr>
        <p:spPr>
          <a:xfrm>
            <a:off x="1125918" y="3942723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2</a:t>
            </a:r>
            <a:endParaRPr lang="en-US" sz="1100"/>
          </a:p>
        </p:txBody>
      </p:sp>
      <p:sp>
        <p:nvSpPr>
          <p:cNvPr id="35" name="TextBox 34"/>
          <p:cNvSpPr txBox="1"/>
          <p:nvPr/>
        </p:nvSpPr>
        <p:spPr>
          <a:xfrm>
            <a:off x="194439" y="4900097"/>
            <a:ext cx="11978322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/>
              <a:t>=VLOOKUP(D3;$B$13:$D$16;3;0)</a:t>
            </a:r>
            <a:endParaRPr lang="en-US" sz="5400"/>
          </a:p>
        </p:txBody>
      </p:sp>
      <p:sp>
        <p:nvSpPr>
          <p:cNvPr id="36" name="Rectangle 35"/>
          <p:cNvSpPr/>
          <p:nvPr/>
        </p:nvSpPr>
        <p:spPr>
          <a:xfrm>
            <a:off x="1653986" y="3942723"/>
            <a:ext cx="83372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3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28016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596" y="680816"/>
            <a:ext cx="3630921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800"/>
              <a:t>ĐỀ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596" y="1896703"/>
            <a:ext cx="4073372" cy="2452821"/>
          </a:xfrm>
        </p:spPr>
        <p:txBody>
          <a:bodyPr>
            <a:normAutofit/>
          </a:bodyPr>
          <a:lstStyle/>
          <a:p>
            <a:r>
              <a:rPr lang="en-US" sz="3200"/>
              <a:t>Câu hỏi: 2</a:t>
            </a:r>
          </a:p>
          <a:p>
            <a:r>
              <a:rPr lang="en-US" sz="3200"/>
              <a:t>Câu hỏi: 3.1</a:t>
            </a:r>
          </a:p>
          <a:p>
            <a:r>
              <a:rPr lang="en-US" sz="3200"/>
              <a:t>Câu hỏi: 5.1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36495" y="1896703"/>
            <a:ext cx="4073372" cy="122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/>
              <a:t>Câu hỏi: 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38451" y="680816"/>
            <a:ext cx="3630921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ĐỀ 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38451" y="4349524"/>
            <a:ext cx="3630921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ĐỀ 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36495" y="5308747"/>
            <a:ext cx="4073372" cy="122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/>
              <a:t>Câu hỏi: 1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00596" y="4349524"/>
            <a:ext cx="3630921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ĐỀ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0596" y="5308747"/>
            <a:ext cx="4073372" cy="122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/>
              <a:t>Câu hỏi: 1</a:t>
            </a:r>
          </a:p>
        </p:txBody>
      </p:sp>
    </p:spTree>
    <p:extLst>
      <p:ext uri="{BB962C8B-B14F-4D97-AF65-F5344CB8AC3E}">
        <p14:creationId xmlns:p14="http://schemas.microsoft.com/office/powerpoint/2010/main" val="285885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917" y="771881"/>
            <a:ext cx="3630921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800"/>
              <a:t>TRANG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917" y="1987768"/>
            <a:ext cx="4073372" cy="1526161"/>
          </a:xfrm>
        </p:spPr>
        <p:txBody>
          <a:bodyPr>
            <a:normAutofit/>
          </a:bodyPr>
          <a:lstStyle/>
          <a:p>
            <a:r>
              <a:rPr lang="en-US" sz="3200"/>
              <a:t>Câu hỏi: 1</a:t>
            </a:r>
          </a:p>
          <a:p>
            <a:r>
              <a:rPr lang="en-US" sz="3200"/>
              <a:t>Câu hỏi: 2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5917" y="3929011"/>
            <a:ext cx="3630921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TRANG 34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25917" y="4888234"/>
            <a:ext cx="4073372" cy="122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/>
              <a:t>Câu hỏi: 1</a:t>
            </a:r>
          </a:p>
          <a:p>
            <a:r>
              <a:rPr lang="en-US" sz="3200"/>
              <a:t>Câu hỏi: 3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493186-23CC-4E0F-80AB-874C596C622B}"/>
              </a:ext>
            </a:extLst>
          </p:cNvPr>
          <p:cNvSpPr txBox="1">
            <a:spLocks/>
          </p:cNvSpPr>
          <p:nvPr/>
        </p:nvSpPr>
        <p:spPr>
          <a:xfrm>
            <a:off x="6549137" y="771881"/>
            <a:ext cx="3630921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MẪU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AF22F9-4FDE-4702-A011-B80F9BB6F8EC}"/>
              </a:ext>
            </a:extLst>
          </p:cNvPr>
          <p:cNvSpPr txBox="1">
            <a:spLocks/>
          </p:cNvSpPr>
          <p:nvPr/>
        </p:nvSpPr>
        <p:spPr>
          <a:xfrm>
            <a:off x="6549137" y="1731104"/>
            <a:ext cx="4073372" cy="122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/>
              <a:t>Câu hỏi: 3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694F437-10CF-4F24-AD15-924F6F43D330}"/>
              </a:ext>
            </a:extLst>
          </p:cNvPr>
          <p:cNvSpPr txBox="1">
            <a:spLocks/>
          </p:cNvSpPr>
          <p:nvPr/>
        </p:nvSpPr>
        <p:spPr>
          <a:xfrm>
            <a:off x="6549137" y="2952329"/>
            <a:ext cx="3630921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MẪU 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1134332-EDA4-4F39-BD25-1026CA6E490C}"/>
              </a:ext>
            </a:extLst>
          </p:cNvPr>
          <p:cNvSpPr txBox="1">
            <a:spLocks/>
          </p:cNvSpPr>
          <p:nvPr/>
        </p:nvSpPr>
        <p:spPr>
          <a:xfrm>
            <a:off x="6549137" y="3911552"/>
            <a:ext cx="4073372" cy="122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/>
              <a:t>Câu hỏi: 3</a:t>
            </a:r>
          </a:p>
        </p:txBody>
      </p:sp>
    </p:spTree>
    <p:extLst>
      <p:ext uri="{BB962C8B-B14F-4D97-AF65-F5344CB8AC3E}">
        <p14:creationId xmlns:p14="http://schemas.microsoft.com/office/powerpoint/2010/main" val="190681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/>
              <a:t>ĐỀ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Câu hỏi: 2</a:t>
            </a:r>
          </a:p>
        </p:txBody>
      </p:sp>
    </p:spTree>
    <p:extLst>
      <p:ext uri="{BB962C8B-B14F-4D97-AF65-F5344CB8AC3E}">
        <p14:creationId xmlns:p14="http://schemas.microsoft.com/office/powerpoint/2010/main" val="1876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762"/>
            <a:ext cx="7525931" cy="306736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057356"/>
            <a:ext cx="12172761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400">
                <a:solidFill>
                  <a:srgbClr val="000000"/>
                </a:solidFill>
                <a:latin typeface="Calibri" panose="020F0502020204030204" pitchFamily="34" charset="0"/>
              </a:rPr>
              <a:t>Phương tiện căn cứ vào 2 ký tự đầu của Mã bưu kiện (định dạng number) và đối chiếu với Bảng 2</a:t>
            </a:r>
            <a:endParaRPr lang="en-US" sz="2400"/>
          </a:p>
        </p:txBody>
      </p:sp>
      <p:sp>
        <p:nvSpPr>
          <p:cNvPr id="17" name="Oval 16"/>
          <p:cNvSpPr/>
          <p:nvPr/>
        </p:nvSpPr>
        <p:spPr>
          <a:xfrm>
            <a:off x="1" y="6057356"/>
            <a:ext cx="1653988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021976" y="3794418"/>
            <a:ext cx="1503955" cy="18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439" y="4267581"/>
            <a:ext cx="119783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HLOOKUP(lookup_value;table_array;</a:t>
            </a:r>
            <a:r>
              <a:rPr lang="en-US" sz="2800">
                <a:solidFill>
                  <a:srgbClr val="FFFF00"/>
                </a:solidFill>
              </a:rPr>
              <a:t>row_index_num</a:t>
            </a:r>
            <a:r>
              <a:rPr lang="en-US" sz="2400"/>
              <a:t>;[range_lookup])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5169" y="1466685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5932" y="1980024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932" y="2554918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row_index_num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5169" y="2988908"/>
            <a:ext cx="194982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[range_lookup]</a:t>
            </a:r>
          </a:p>
        </p:txBody>
      </p:sp>
      <p:sp>
        <p:nvSpPr>
          <p:cNvPr id="25" name="Oval 24"/>
          <p:cNvSpPr/>
          <p:nvPr/>
        </p:nvSpPr>
        <p:spPr>
          <a:xfrm>
            <a:off x="3049521" y="5998250"/>
            <a:ext cx="3612535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94990" y="1466685"/>
            <a:ext cx="269700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LEFT(B3;2)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21976" y="3563603"/>
            <a:ext cx="1553173" cy="3274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061741" y="6050552"/>
            <a:ext cx="1130259" cy="460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94990" y="1980024"/>
            <a:ext cx="26970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$G$13:$H$14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494989" y="2554918"/>
            <a:ext cx="269700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25932" y="3457088"/>
            <a:ext cx="46468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Tìm kiếm chính xác Lộ trình theo các mã đã có trong Bảng 1. Nên [range_lookup] = 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494988" y="2988908"/>
            <a:ext cx="269701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93906" y="3529441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1</a:t>
            </a:r>
            <a:endParaRPr lang="en-US" sz="1100"/>
          </a:p>
        </p:txBody>
      </p:sp>
      <p:sp>
        <p:nvSpPr>
          <p:cNvPr id="35" name="TextBox 34"/>
          <p:cNvSpPr txBox="1"/>
          <p:nvPr/>
        </p:nvSpPr>
        <p:spPr>
          <a:xfrm>
            <a:off x="194439" y="4900097"/>
            <a:ext cx="11978322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/>
              <a:t>Kết quả: #N/A</a:t>
            </a:r>
            <a:endParaRPr lang="en-US" sz="5400"/>
          </a:p>
        </p:txBody>
      </p:sp>
      <p:sp>
        <p:nvSpPr>
          <p:cNvPr id="38" name="Rectangle 37"/>
          <p:cNvSpPr/>
          <p:nvPr/>
        </p:nvSpPr>
        <p:spPr>
          <a:xfrm>
            <a:off x="5493906" y="3727340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2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543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8" y="1237944"/>
            <a:ext cx="11955543" cy="43821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8227" y="4155772"/>
            <a:ext cx="1195554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/>
              <a:t>So sánh kết quả: LEFT(B3;2) vs 1</a:t>
            </a:r>
            <a:endParaRPr lang="en-US" sz="360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63" y="1237944"/>
            <a:ext cx="4245108" cy="183908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826171" y="2670629"/>
            <a:ext cx="376509" cy="40640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28663" y="1190958"/>
            <a:ext cx="1997508" cy="4201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8227" y="5082853"/>
            <a:ext cx="1195554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/>
              <a:t>Yêu cầu: Cần chuyển đổi 01 </a:t>
            </a:r>
            <a:r>
              <a:rPr lang="en-US" sz="4000">
                <a:sym typeface="Wingdings" panose="05000000000000000000" pitchFamily="2" charset="2"/>
              </a:rPr>
              <a:t> 1 trước khi tra bảng</a:t>
            </a:r>
            <a:endParaRPr lang="en-US" sz="3600"/>
          </a:p>
        </p:txBody>
      </p:sp>
      <p:sp>
        <p:nvSpPr>
          <p:cNvPr id="37" name="TextBox 36"/>
          <p:cNvSpPr txBox="1"/>
          <p:nvPr/>
        </p:nvSpPr>
        <p:spPr>
          <a:xfrm>
            <a:off x="118227" y="5942400"/>
            <a:ext cx="1195554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/>
              <a:t>=VALUE(LEFT(B3;2))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05088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48 -0.14028 L 0.25 0.25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18" y="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7" grpId="0" animBg="1"/>
      <p:bldP spid="8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762"/>
            <a:ext cx="7525931" cy="306736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057356"/>
            <a:ext cx="12172761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400">
                <a:solidFill>
                  <a:srgbClr val="000000"/>
                </a:solidFill>
                <a:latin typeface="Calibri" panose="020F0502020204030204" pitchFamily="34" charset="0"/>
              </a:rPr>
              <a:t>Phương tiện căn cứ vào 2 ký tự đầu của Mã bưu kiện (định dạng number) và đối chiếu với Bảng 2</a:t>
            </a:r>
            <a:endParaRPr lang="en-US" sz="2400"/>
          </a:p>
        </p:txBody>
      </p:sp>
      <p:sp>
        <p:nvSpPr>
          <p:cNvPr id="17" name="Oval 16"/>
          <p:cNvSpPr/>
          <p:nvPr/>
        </p:nvSpPr>
        <p:spPr>
          <a:xfrm>
            <a:off x="1" y="6057356"/>
            <a:ext cx="1653988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021976" y="3794418"/>
            <a:ext cx="1503955" cy="18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439" y="4267581"/>
            <a:ext cx="119783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HLOOKUP(lookup_value;table_array;</a:t>
            </a:r>
            <a:r>
              <a:rPr lang="en-US" sz="2800">
                <a:solidFill>
                  <a:srgbClr val="FFFF00"/>
                </a:solidFill>
              </a:rPr>
              <a:t>row_index_num</a:t>
            </a:r>
            <a:r>
              <a:rPr lang="en-US" sz="2400"/>
              <a:t>;[range_lookup])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5169" y="1466685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5932" y="1980024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932" y="2554918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row_index_num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5169" y="2988908"/>
            <a:ext cx="194982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[range_lookup]</a:t>
            </a:r>
          </a:p>
        </p:txBody>
      </p:sp>
      <p:sp>
        <p:nvSpPr>
          <p:cNvPr id="25" name="Oval 24"/>
          <p:cNvSpPr/>
          <p:nvPr/>
        </p:nvSpPr>
        <p:spPr>
          <a:xfrm>
            <a:off x="3049521" y="5998250"/>
            <a:ext cx="3612535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94990" y="1466685"/>
            <a:ext cx="269700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LEFT(B3;2)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21976" y="3563603"/>
            <a:ext cx="1553173" cy="3274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061741" y="6050552"/>
            <a:ext cx="1130259" cy="460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94990" y="1980024"/>
            <a:ext cx="26970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$G$13:$H$14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494989" y="2554918"/>
            <a:ext cx="269700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25932" y="3457088"/>
            <a:ext cx="46468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Tìm kiếm chính xác Lộ trình theo các mã đã có trong Bảng 1. Nên [range_lookup] = 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494988" y="2988908"/>
            <a:ext cx="269701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93906" y="3529441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1</a:t>
            </a:r>
            <a:endParaRPr lang="en-US" sz="1100"/>
          </a:p>
        </p:txBody>
      </p:sp>
      <p:sp>
        <p:nvSpPr>
          <p:cNvPr id="35" name="TextBox 34"/>
          <p:cNvSpPr txBox="1"/>
          <p:nvPr/>
        </p:nvSpPr>
        <p:spPr>
          <a:xfrm>
            <a:off x="194439" y="5045237"/>
            <a:ext cx="1197832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/>
              <a:t>=HLOOKUP(VALUE(LEFT(B3;2));$G$13:$H$14;2;0)</a:t>
            </a:r>
            <a:endParaRPr lang="en-US" sz="3200"/>
          </a:p>
        </p:txBody>
      </p:sp>
      <p:sp>
        <p:nvSpPr>
          <p:cNvPr id="38" name="Rectangle 37"/>
          <p:cNvSpPr/>
          <p:nvPr/>
        </p:nvSpPr>
        <p:spPr>
          <a:xfrm>
            <a:off x="5493906" y="3727340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2</a:t>
            </a:r>
            <a:endParaRPr lang="en-US" sz="1100"/>
          </a:p>
        </p:txBody>
      </p:sp>
      <p:cxnSp>
        <p:nvCxnSpPr>
          <p:cNvPr id="4" name="Straight Connector 3"/>
          <p:cNvCxnSpPr/>
          <p:nvPr/>
        </p:nvCxnSpPr>
        <p:spPr>
          <a:xfrm>
            <a:off x="6821714" y="6511339"/>
            <a:ext cx="2249715" cy="0"/>
          </a:xfrm>
          <a:prstGeom prst="line">
            <a:avLst/>
          </a:prstGeom>
          <a:ln w="571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76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HÀM ĐIỀU KIỆN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377019" y="1322978"/>
            <a:ext cx="5036840" cy="892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Nếu … thì … Còn lại …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1377019" y="2333933"/>
            <a:ext cx="7839548" cy="8614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1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Nếu … thì … Nếu … thì …Còn lại…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1377019" y="3313316"/>
            <a:ext cx="9958635" cy="8614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1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Nếu … thì … Nếu … thì …Nếu …thì …Còn lại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3313316"/>
            <a:ext cx="9958635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400"/>
              <a:t>Nếu ký tự cuối của Mã bưu kiện là "E" thì hình thức là "Chuyển nhanh". Còn "N" được hiểu là "Chuyển thường"</a:t>
            </a:r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1" y="4409683"/>
            <a:ext cx="11349633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400"/>
              <a:t>Thời gian thực hiện = Ngày đến - Ngày đi. Nếu Ngày đến = Ngày đi thì Thời gian thực hiện được tính là 1 ngày</a:t>
            </a:r>
            <a:endParaRPr lang="en-US" sz="2400"/>
          </a:p>
        </p:txBody>
      </p:sp>
      <p:sp>
        <p:nvSpPr>
          <p:cNvPr id="40" name="Rectangle 39"/>
          <p:cNvSpPr/>
          <p:nvPr/>
        </p:nvSpPr>
        <p:spPr>
          <a:xfrm>
            <a:off x="1" y="5506050"/>
            <a:ext cx="121920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400"/>
              <a:t>Nếu 2 ký tự 3 và 4 của Mã hàng là "PV" thì "Nhà cung cấp" được hiểu là "Phong Vũ". </a:t>
            </a:r>
            <a:endParaRPr lang="en-US" sz="2400"/>
          </a:p>
          <a:p>
            <a:r>
              <a:rPr lang="vi-VN" sz="2400"/>
              <a:t>Nếu 2 ký tự 3 và 4 của Mã hàng là "KS" thì "Nhà cung cấp" được hiểu là "Kim Sơn". Còn lại là "Ba Sao"</a:t>
            </a:r>
            <a:endParaRPr lang="en-US" sz="2400"/>
          </a:p>
        </p:txBody>
      </p:sp>
      <p:sp>
        <p:nvSpPr>
          <p:cNvPr id="3" name="Rectangle 2"/>
          <p:cNvSpPr/>
          <p:nvPr/>
        </p:nvSpPr>
        <p:spPr>
          <a:xfrm>
            <a:off x="6537853" y="1185585"/>
            <a:ext cx="11256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/>
              <a:t>(1)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06400" y="2164968"/>
            <a:ext cx="11256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208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7" grpId="0" animBg="1"/>
      <p:bldP spid="37" grpId="1" animBg="1"/>
      <p:bldP spid="2" grpId="0" animBg="1"/>
      <p:bldP spid="39" grpId="0" animBg="1"/>
      <p:bldP spid="40" grpId="0" animBg="1"/>
      <p:bldP spid="3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/>
              <a:t>ĐỀ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5082"/>
          </a:xfrm>
        </p:spPr>
        <p:txBody>
          <a:bodyPr>
            <a:normAutofit/>
          </a:bodyPr>
          <a:lstStyle/>
          <a:p>
            <a:r>
              <a:rPr lang="en-US" sz="4400"/>
              <a:t>Câu hỏi: 4</a:t>
            </a:r>
          </a:p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69993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HÀM ĐIỀU KIỆN (1)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4514" y="1323958"/>
            <a:ext cx="5036840" cy="63645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Nếu … thì … Còn lại …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14" y="2030319"/>
            <a:ext cx="12177486" cy="9541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Thời gian thực hiện = Ngày đến - Ngày đi. Nếu Ngày đến = Ngày đi thì Thời gian thực hiện được tính là 1 ngày</a:t>
            </a:r>
            <a:endParaRPr lang="en-US" sz="280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051354" y="1309440"/>
            <a:ext cx="7140646" cy="6364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>
                <a:solidFill>
                  <a:schemeClr val="bg1"/>
                </a:solidFill>
              </a:rPr>
              <a:t>IF(logical_test; value_if_true;value_if_false)</a:t>
            </a:r>
            <a:endParaRPr lang="en-US" sz="4400" cap="none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060834"/>
            <a:ext cx="12177486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4000">
                <a:solidFill>
                  <a:srgbClr val="000000"/>
                </a:solidFill>
                <a:latin typeface="Calibri" panose="020F0502020204030204" pitchFamily="34" charset="0"/>
              </a:rPr>
              <a:t>Nếu Ngày đến = Ngày đi thì 1 </a:t>
            </a: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Còn lại Ngày đến - Ngày đi</a:t>
            </a:r>
            <a:endParaRPr lang="en-US" sz="400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074540" y="6221549"/>
            <a:ext cx="7102946" cy="6364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4800" cap="none">
                <a:solidFill>
                  <a:schemeClr val="bg1"/>
                </a:solidFill>
              </a:rPr>
              <a:t>=IF(H3=G3;1;H3-G3)</a:t>
            </a:r>
            <a:endParaRPr lang="en-US" sz="7200" cap="none">
              <a:solidFill>
                <a:schemeClr val="bg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5323"/>
            <a:ext cx="5074540" cy="29926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42699" y="4054781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logical_test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7955243" y="4060782"/>
            <a:ext cx="306103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Ngày đến = Ngày đi </a:t>
            </a:r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5542698" y="4781826"/>
            <a:ext cx="2246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value_if_true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55243" y="4817432"/>
            <a:ext cx="3674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5570450" y="5481949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value_if_false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2529" y="5474041"/>
            <a:ext cx="306103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Ngày đến 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 Ngày đi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34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" grpId="0" animBg="1"/>
      <p:bldP spid="12" grpId="0" animBg="1"/>
      <p:bldP spid="13" grpId="0" animBg="1"/>
      <p:bldP spid="4" grpId="0"/>
      <p:bldP spid="6" grpId="0" animBg="1"/>
      <p:bldP spid="18" grpId="0"/>
      <p:bldP spid="19" grpId="0" animBg="1"/>
      <p:bldP spid="20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022" y="235192"/>
            <a:ext cx="8825658" cy="95576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5400"/>
              <a:t>CÁC HÀM CHUỖI KÝ TỰ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2976" y="1565988"/>
            <a:ext cx="791411" cy="86142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5400">
                <a:solidFill>
                  <a:srgbClr val="FFFF00"/>
                </a:solidFill>
              </a:rPr>
              <a:t>N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59" y="1500674"/>
            <a:ext cx="2489496" cy="140756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650845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451777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243188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>
                <a:solidFill>
                  <a:srgbClr val="FFFF00"/>
                </a:solidFill>
              </a:rPr>
              <a:t>q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034599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822468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610337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411269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>
                <a:solidFill>
                  <a:srgbClr val="FFFF00"/>
                </a:solidFill>
              </a:rPr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46416"/>
              </p:ext>
            </p:extLst>
          </p:nvPr>
        </p:nvGraphicFramePr>
        <p:xfrm>
          <a:off x="3876039" y="2490182"/>
          <a:ext cx="6326640" cy="36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30">
                  <a:extLst>
                    <a:ext uri="{9D8B030D-6E8A-4147-A177-3AD203B41FA5}">
                      <a16:colId xmlns:a16="http://schemas.microsoft.com/office/drawing/2014/main" val="421008191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389700743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2610694927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2569965348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3019719588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2108019646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2909995070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1554243572"/>
                    </a:ext>
                  </a:extLst>
                </a:gridCol>
              </a:tblGrid>
              <a:tr h="3658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95546"/>
                  </a:ext>
                </a:extLst>
              </a:tr>
            </a:tbl>
          </a:graphicData>
        </a:graphic>
      </p:graphicFrame>
      <p:sp>
        <p:nvSpPr>
          <p:cNvPr id="13" name="Subtitle 2"/>
          <p:cNvSpPr txBox="1">
            <a:spLocks/>
          </p:cNvSpPr>
          <p:nvPr/>
        </p:nvSpPr>
        <p:spPr>
          <a:xfrm>
            <a:off x="1377023" y="3188125"/>
            <a:ext cx="5036840" cy="892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LEFT(text;num_char)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363959" y="4314668"/>
            <a:ext cx="5036841" cy="86142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1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tx1"/>
                </a:solidFill>
              </a:rPr>
              <a:t>RIGHT(text;num_char)</a:t>
            </a:r>
            <a:endParaRPr lang="en-US" sz="5400" cap="none">
              <a:solidFill>
                <a:schemeClr val="tx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377023" y="5412143"/>
            <a:ext cx="6458510" cy="8614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1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MID(text;start_num;num_char)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426926" y="3188124"/>
            <a:ext cx="2997407" cy="8904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LEFT(B3;2)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6413863" y="4314667"/>
            <a:ext cx="3023533" cy="8614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RIGHT(B3;2)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835532" y="5410890"/>
            <a:ext cx="2997407" cy="8620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MID(B3;4;2)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9437396" y="3188125"/>
            <a:ext cx="973701" cy="8904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NT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9437396" y="4314667"/>
            <a:ext cx="973701" cy="86142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07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0832939" y="5410890"/>
            <a:ext cx="973701" cy="8620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>
                <a:solidFill>
                  <a:schemeClr val="bg1"/>
                </a:solidFill>
              </a:rPr>
              <a:t>QN</a:t>
            </a:r>
            <a:endParaRPr lang="en-US" sz="5400" cap="none">
              <a:solidFill>
                <a:schemeClr val="bg1"/>
              </a:solidFill>
            </a:endParaRPr>
          </a:p>
        </p:txBody>
      </p:sp>
      <p:pic>
        <p:nvPicPr>
          <p:cNvPr id="22" name="Picture 2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9726" y="2494585"/>
            <a:ext cx="1693729" cy="42194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895443" y="1565988"/>
            <a:ext cx="6307236" cy="8614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94853" y="1564175"/>
            <a:ext cx="6307236" cy="8614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90497" y="1585945"/>
            <a:ext cx="6307236" cy="8614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94853" y="1584132"/>
            <a:ext cx="6307236" cy="8614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12813 -2.22222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7.40741E-7 L -0.13099 -7.40741E-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1.48148E-6 L -0.3207 -1.48148E-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31967 0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/>
              <a:t>ĐỀ 1 Câu hỏi 3.2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5967" y="1673002"/>
            <a:ext cx="11120065" cy="1760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vi-VN" sz="3200"/>
              <a:t>Cước phí = Số lượng * Đơn giá. Nếu số lượng &lt;= Số lượng quy định thì Cước phí không đổi. </a:t>
            </a:r>
            <a:endParaRPr lang="en-US" sz="3200"/>
          </a:p>
          <a:p>
            <a:pPr marL="0" indent="0">
              <a:buNone/>
            </a:pPr>
            <a:r>
              <a:rPr lang="vi-VN" sz="3200"/>
              <a:t>Còn lại tính thêm 10% của cước phí</a:t>
            </a:r>
            <a:endParaRPr lang="en-US" sz="32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90482" y="3483445"/>
            <a:ext cx="3739909" cy="5659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vi-VN" sz="3200"/>
              <a:t>Số lượng * Đơn giá</a:t>
            </a:r>
            <a:endParaRPr lang="en-US" sz="32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35426" y="4306518"/>
            <a:ext cx="5243245" cy="6176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vi-VN" sz="3200"/>
              <a:t>Số lượng * Đơn giá</a:t>
            </a:r>
            <a:r>
              <a:rPr lang="en-US" sz="3200"/>
              <a:t> * 110%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35426" y="3483445"/>
            <a:ext cx="4667207" cy="5659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vi-VN" sz="2800"/>
              <a:t>Số lượng </a:t>
            </a:r>
            <a:r>
              <a:rPr lang="en-US" sz="2800"/>
              <a:t>&lt;= </a:t>
            </a:r>
            <a:r>
              <a:rPr lang="vi-VN" sz="2800"/>
              <a:t>Số lượng </a:t>
            </a:r>
            <a:r>
              <a:rPr lang="en-US" sz="2800"/>
              <a:t>QĐ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6111" y="5231595"/>
            <a:ext cx="11120065" cy="12633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vi-VN" sz="3200"/>
              <a:t>Nếu số lượng </a:t>
            </a:r>
            <a:r>
              <a:rPr lang="vi-VN" sz="3200">
                <a:sym typeface="Symbol" panose="05050102010706020507" pitchFamily="18" charset="2"/>
              </a:rPr>
              <a:t></a:t>
            </a:r>
            <a:r>
              <a:rPr lang="vi-VN" sz="3200"/>
              <a:t> Số lượng quy định thì</a:t>
            </a:r>
            <a:r>
              <a:rPr lang="en-US" sz="3200"/>
              <a:t> </a:t>
            </a:r>
            <a:r>
              <a:rPr lang="vi-VN" sz="3200"/>
              <a:t>Số lượng * Đơn giá. </a:t>
            </a:r>
            <a:endParaRPr lang="en-US" sz="3200"/>
          </a:p>
          <a:p>
            <a:pPr marL="0" indent="0">
              <a:buNone/>
            </a:pPr>
            <a:r>
              <a:rPr lang="vi-VN" sz="3200"/>
              <a:t>Còn lại Số lượng * Đơn giá</a:t>
            </a:r>
            <a:r>
              <a:rPr lang="en-US" sz="3200"/>
              <a:t> * 110%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1609" y="4342651"/>
            <a:ext cx="1474758" cy="5956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/>
              <a:t>Còn lại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B74CBF-6571-AC2C-0037-CC876E5835EE}"/>
              </a:ext>
            </a:extLst>
          </p:cNvPr>
          <p:cNvSpPr txBox="1">
            <a:spLocks/>
          </p:cNvSpPr>
          <p:nvPr/>
        </p:nvSpPr>
        <p:spPr>
          <a:xfrm>
            <a:off x="661609" y="3483445"/>
            <a:ext cx="906303" cy="5659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/>
              <a:t>Nếu</a:t>
            </a:r>
          </a:p>
        </p:txBody>
      </p:sp>
    </p:spTree>
    <p:extLst>
      <p:ext uri="{BB962C8B-B14F-4D97-AF65-F5344CB8AC3E}">
        <p14:creationId xmlns:p14="http://schemas.microsoft.com/office/powerpoint/2010/main" val="2945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/>
              <a:t>ĐỀ 1 Câu hỏi 5.2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5087" y="1781794"/>
            <a:ext cx="11120065" cy="1760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vi-VN" sz="3200"/>
              <a:t>Nếu thời gian quy định &gt; Thời gian thực hiện thì Thưởng được tính bằng số ngày thừa * 10%</a:t>
            </a:r>
            <a:r>
              <a:rPr lang="en-US" sz="3200"/>
              <a:t> *</a:t>
            </a:r>
            <a:r>
              <a:rPr lang="vi-VN" sz="3200"/>
              <a:t> Cước phí. </a:t>
            </a:r>
            <a:endParaRPr lang="en-US" sz="3200"/>
          </a:p>
          <a:p>
            <a:pPr marL="0" indent="0">
              <a:buNone/>
            </a:pPr>
            <a:r>
              <a:rPr lang="vi-VN" sz="3200"/>
              <a:t>Còn lại thì bằng 0</a:t>
            </a:r>
            <a:endParaRPr lang="en-US" sz="32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91316" y="3562296"/>
            <a:ext cx="5795681" cy="5659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200"/>
              <a:t>Số ngày thừa *10%</a:t>
            </a:r>
            <a:r>
              <a:rPr lang="vi-VN" sz="3200"/>
              <a:t>* </a:t>
            </a:r>
            <a:r>
              <a:rPr lang="en-US" sz="3200"/>
              <a:t>Cước phí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50766" y="4447813"/>
            <a:ext cx="593753" cy="6176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200"/>
              <a:t>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6111" y="3564903"/>
            <a:ext cx="3294528" cy="5659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/>
              <a:t>Nếu TGQĐ &gt; TGTH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6111" y="5231595"/>
            <a:ext cx="11120065" cy="12633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vi-VN" sz="3200"/>
              <a:t>Nếu thời gian quy định &gt; Thời gian thực hiện thì</a:t>
            </a:r>
            <a:r>
              <a:rPr lang="en-US" sz="3200"/>
              <a:t> (TGQĐ - TGTH) *10%</a:t>
            </a:r>
            <a:r>
              <a:rPr lang="vi-VN" sz="3200"/>
              <a:t>* </a:t>
            </a:r>
            <a:r>
              <a:rPr lang="en-US" sz="3200"/>
              <a:t>Cước phí. </a:t>
            </a:r>
            <a:r>
              <a:rPr lang="vi-VN" sz="3200"/>
              <a:t>Còn lại</a:t>
            </a:r>
            <a:r>
              <a:rPr lang="en-US" sz="3200"/>
              <a:t> 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91316" y="4447813"/>
            <a:ext cx="5795681" cy="6176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200"/>
              <a:t>Số ngày thừa = TGQĐ - TGTH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6111" y="4447813"/>
            <a:ext cx="1488209" cy="600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/>
              <a:t>Còn lại</a:t>
            </a:r>
          </a:p>
        </p:txBody>
      </p:sp>
    </p:spTree>
    <p:extLst>
      <p:ext uri="{BB962C8B-B14F-4D97-AF65-F5344CB8AC3E}">
        <p14:creationId xmlns:p14="http://schemas.microsoft.com/office/powerpoint/2010/main" val="295641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/>
              <a:t>ĐỀ 2 Câu hỏi 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5087" y="1781794"/>
            <a:ext cx="11120065" cy="1263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200"/>
              <a:t>Nếu ký tự cuối của Mã bưu kiện là E thì Hình thức là chuyển nhanh. Còn N được hiểu là chuyển thường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51363" y="3301434"/>
            <a:ext cx="3101376" cy="5659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200"/>
              <a:t>Chuyển nhanh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25301" y="4166862"/>
            <a:ext cx="3085085" cy="6176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200"/>
              <a:t>Chuyển thường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6111" y="3301434"/>
            <a:ext cx="7428506" cy="5659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200"/>
              <a:t>Nếu ký tự cuối của Mã bưu kiện là E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6111" y="5231595"/>
            <a:ext cx="11120065" cy="12633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vi-VN" sz="3200"/>
              <a:t>Nếu </a:t>
            </a:r>
            <a:r>
              <a:rPr lang="en-US" sz="3200"/>
              <a:t>ký tự cuối của Mã bưu kiện </a:t>
            </a:r>
            <a:r>
              <a:rPr lang="en-US" sz="3200">
                <a:solidFill>
                  <a:srgbClr val="FF0000"/>
                </a:solidFill>
              </a:rPr>
              <a:t>=</a:t>
            </a:r>
            <a:r>
              <a:rPr lang="en-US" sz="3200"/>
              <a:t> “E” thì “Chuyển nhanh”. </a:t>
            </a:r>
            <a:r>
              <a:rPr lang="vi-VN" sz="3200"/>
              <a:t>Còn lại</a:t>
            </a:r>
            <a:r>
              <a:rPr lang="en-US" sz="3200"/>
              <a:t> “Chuyển thường”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6111" y="4184344"/>
            <a:ext cx="1663136" cy="600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200"/>
              <a:t>Còn lại</a:t>
            </a:r>
          </a:p>
        </p:txBody>
      </p:sp>
    </p:spTree>
    <p:extLst>
      <p:ext uri="{BB962C8B-B14F-4D97-AF65-F5344CB8AC3E}">
        <p14:creationId xmlns:p14="http://schemas.microsoft.com/office/powerpoint/2010/main" val="102664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35901" y="419417"/>
            <a:ext cx="2743403" cy="1002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>
                <a:solidFill>
                  <a:schemeClr val="tx1"/>
                </a:solidFill>
              </a:rPr>
              <a:t>ĐỀ 3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5901" y="1652321"/>
            <a:ext cx="3499998" cy="99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400"/>
              <a:t>Câu hỏi: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82EDBA-CF96-4DDA-AC5C-CB38FCFF698C}"/>
              </a:ext>
            </a:extLst>
          </p:cNvPr>
          <p:cNvSpPr txBox="1">
            <a:spLocks/>
          </p:cNvSpPr>
          <p:nvPr/>
        </p:nvSpPr>
        <p:spPr>
          <a:xfrm>
            <a:off x="5552458" y="412317"/>
            <a:ext cx="4545699" cy="1002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>
                <a:solidFill>
                  <a:schemeClr val="tx1"/>
                </a:solidFill>
              </a:rPr>
              <a:t>TRANG 36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DFA781-6AF1-45FD-AFB2-2168B0C20645}"/>
              </a:ext>
            </a:extLst>
          </p:cNvPr>
          <p:cNvSpPr txBox="1">
            <a:spLocks/>
          </p:cNvSpPr>
          <p:nvPr/>
        </p:nvSpPr>
        <p:spPr>
          <a:xfrm>
            <a:off x="5552458" y="1645221"/>
            <a:ext cx="3499998" cy="99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400"/>
              <a:t>Câu hỏi: 1</a:t>
            </a:r>
          </a:p>
        </p:txBody>
      </p:sp>
    </p:spTree>
    <p:extLst>
      <p:ext uri="{BB962C8B-B14F-4D97-AF65-F5344CB8AC3E}">
        <p14:creationId xmlns:p14="http://schemas.microsoft.com/office/powerpoint/2010/main" val="329288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/>
              <a:t>ĐỀ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5082"/>
          </a:xfrm>
        </p:spPr>
        <p:txBody>
          <a:bodyPr>
            <a:normAutofit/>
          </a:bodyPr>
          <a:lstStyle/>
          <a:p>
            <a:r>
              <a:rPr lang="en-US" sz="4400"/>
              <a:t>Câu hỏi: 1</a:t>
            </a:r>
          </a:p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73945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HÀM ĐIỀU KIỆN (2)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4513" y="1222360"/>
            <a:ext cx="6879773" cy="63645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cap="none">
                <a:solidFill>
                  <a:schemeClr val="bg1"/>
                </a:solidFill>
              </a:rPr>
              <a:t>Nếu … thì … Nếu … thì …Còn lại…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1873619"/>
            <a:ext cx="12177486" cy="6364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400" cap="none">
                <a:solidFill>
                  <a:schemeClr val="bg1"/>
                </a:solidFill>
              </a:rPr>
              <a:t>IF(logical_test_1; value_if_true_1; IF(logical_test_2; value_if_true_2;value_if_false_2))</a:t>
            </a:r>
            <a:endParaRPr lang="en-US" sz="4000" cap="none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538321"/>
            <a:ext cx="12177486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2000">
                <a:solidFill>
                  <a:srgbClr val="000000"/>
                </a:solidFill>
                <a:latin typeface="Calibri" panose="020F0502020204030204" pitchFamily="34" charset="0"/>
              </a:rPr>
              <a:t>Nếu 2 ký tự 3 và 4 của Mã hàng là "PV" thì "Nhà cung cấp" được hiểu là "Phong Vũ". </a:t>
            </a:r>
          </a:p>
          <a:p>
            <a:r>
              <a:rPr lang="vi-VN" sz="2000">
                <a:solidFill>
                  <a:srgbClr val="000000"/>
                </a:solidFill>
                <a:latin typeface="Calibri" panose="020F0502020204030204" pitchFamily="34" charset="0"/>
              </a:rPr>
              <a:t>Nếu 2 ký tự 3 và 4 của Mã hàng là "KS" thì "Nhà cung cấp" được hiểu là "Kim Sơn". Còn lại là "Ba Sao"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6134465"/>
            <a:ext cx="12192000" cy="6364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400" cap="none">
                <a:solidFill>
                  <a:schemeClr val="tx1"/>
                </a:solidFill>
              </a:rPr>
              <a:t>IF(MID(A3;3;2)=“PV”;”Phong Vũ”; IF(MID(A3;3;2)=“KS”;”Kim Sơn”;”Ba Sao”))</a:t>
            </a:r>
            <a:endParaRPr lang="en-US" sz="4000" cap="none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0520" y="3256880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logical_test_1</a:t>
            </a:r>
          </a:p>
        </p:txBody>
      </p:sp>
      <p:sp>
        <p:nvSpPr>
          <p:cNvPr id="6" name="Rectangle 5"/>
          <p:cNvSpPr/>
          <p:nvPr/>
        </p:nvSpPr>
        <p:spPr>
          <a:xfrm>
            <a:off x="7112000" y="3281058"/>
            <a:ext cx="499201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ký tự 3 và 4 của Mã hàng là "PV" </a:t>
            </a:r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4790250" y="3851872"/>
            <a:ext cx="2646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value_if_true_1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84516" y="3827691"/>
            <a:ext cx="157209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Phong Vũ</a:t>
            </a:r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4790250" y="5511971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value_if_false_2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90919" y="5495145"/>
            <a:ext cx="115929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Ba Sao</a:t>
            </a:r>
            <a:endParaRPr lang="en-US" sz="28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24"/>
            <a:ext cx="4706007" cy="218152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808504" y="4394526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logical_test_2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99984" y="4389676"/>
            <a:ext cx="499201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ký tự 3 và 4 của Mã hàng là “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KS</a:t>
            </a:r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" </a:t>
            </a:r>
            <a:endParaRPr lang="en-US" sz="2800"/>
          </a:p>
        </p:txBody>
      </p:sp>
      <p:sp>
        <p:nvSpPr>
          <p:cNvPr id="23" name="Rectangle 22"/>
          <p:cNvSpPr/>
          <p:nvPr/>
        </p:nvSpPr>
        <p:spPr>
          <a:xfrm>
            <a:off x="4808504" y="4925171"/>
            <a:ext cx="2646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value_if_true_2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78709" y="4931462"/>
            <a:ext cx="138371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Kim Sơn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576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" grpId="0" animBg="1"/>
      <p:bldP spid="12" grpId="0" animBg="1"/>
      <p:bldP spid="13" grpId="0" animBg="1"/>
      <p:bldP spid="4" grpId="0"/>
      <p:bldP spid="6" grpId="0" animBg="1"/>
      <p:bldP spid="18" grpId="0"/>
      <p:bldP spid="19" grpId="0" animBg="1"/>
      <p:bldP spid="20" grpId="0"/>
      <p:bldP spid="21" grpId="0" animBg="1"/>
      <p:bldP spid="17" grpId="0"/>
      <p:bldP spid="22" grpId="0" animBg="1"/>
      <p:bldP spid="23" grpId="0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464" y="2405844"/>
            <a:ext cx="3833124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ĐỀ MẪU 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64" y="3551750"/>
            <a:ext cx="3646381" cy="99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400"/>
              <a:t>Câu hỏi: 2</a:t>
            </a:r>
          </a:p>
          <a:p>
            <a:endParaRPr lang="en-US" sz="44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68415" y="2411830"/>
            <a:ext cx="3833124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ĐỀ MẪU 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68415" y="3551750"/>
            <a:ext cx="3646381" cy="99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400"/>
              <a:t>Câu hỏi: 2</a:t>
            </a:r>
          </a:p>
          <a:p>
            <a:endParaRPr lang="en-US" sz="44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D75E788-F560-402F-915B-1FE42F22FECE}"/>
              </a:ext>
            </a:extLst>
          </p:cNvPr>
          <p:cNvSpPr txBox="1">
            <a:spLocks/>
          </p:cNvSpPr>
          <p:nvPr/>
        </p:nvSpPr>
        <p:spPr>
          <a:xfrm>
            <a:off x="8322366" y="2405844"/>
            <a:ext cx="3833124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TRANG 36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9C219D-3F55-48B5-9F45-01A027B8A019}"/>
              </a:ext>
            </a:extLst>
          </p:cNvPr>
          <p:cNvSpPr txBox="1">
            <a:spLocks/>
          </p:cNvSpPr>
          <p:nvPr/>
        </p:nvSpPr>
        <p:spPr>
          <a:xfrm>
            <a:off x="8322366" y="3551750"/>
            <a:ext cx="3646381" cy="99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400"/>
              <a:t>Câu hỏi: 2</a:t>
            </a:r>
          </a:p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738660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/>
              <a:t>ĐỀ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5082"/>
          </a:xfrm>
        </p:spPr>
        <p:txBody>
          <a:bodyPr>
            <a:normAutofit/>
          </a:bodyPr>
          <a:lstStyle/>
          <a:p>
            <a:r>
              <a:rPr lang="en-US" sz="4400"/>
              <a:t>Câu hỏi: 5</a:t>
            </a:r>
          </a:p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296415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/>
          <p:cNvSpPr txBox="1">
            <a:spLocks/>
          </p:cNvSpPr>
          <p:nvPr/>
        </p:nvSpPr>
        <p:spPr>
          <a:xfrm>
            <a:off x="2252892" y="5035443"/>
            <a:ext cx="9939108" cy="12868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4000" cap="none">
                <a:solidFill>
                  <a:schemeClr val="bg1"/>
                </a:solidFill>
              </a:rPr>
              <a:t>IF(AND(C3=“Asus”;E3&gt;5);”Giảm giá”;””)</a:t>
            </a:r>
            <a:endParaRPr lang="en-US" sz="6000" cap="none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HÀM LOGIC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1190958"/>
            <a:ext cx="1217748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Ghi chú 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là </a:t>
            </a:r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"Giảm giá" cho Hãng là Asus và có số lượng &gt;5. Ngược lại thì bỏ trống</a:t>
            </a:r>
            <a:endParaRPr lang="en-US" sz="280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206"/>
            <a:ext cx="6211167" cy="255305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4325290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rgbClr val="000000"/>
                </a:solidFill>
                <a:latin typeface="Calibri" panose="020F0502020204030204" pitchFamily="34" charset="0"/>
              </a:rPr>
              <a:t>Nếu Tên h</a:t>
            </a:r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ãng là Asus và số lượng &gt;5</a:t>
            </a:r>
            <a:r>
              <a:rPr lang="en-US" sz="3600">
                <a:solidFill>
                  <a:srgbClr val="000000"/>
                </a:solidFill>
                <a:latin typeface="Calibri" panose="020F0502020204030204" pitchFamily="34" charset="0"/>
              </a:rPr>
              <a:t> thì “Giảm giá”</a:t>
            </a:r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 Ngược lại </a:t>
            </a:r>
            <a:r>
              <a:rPr lang="en-US" sz="3600">
                <a:solidFill>
                  <a:srgbClr val="000000"/>
                </a:solidFill>
                <a:latin typeface="Calibri" panose="020F0502020204030204" pitchFamily="34" charset="0"/>
              </a:rPr>
              <a:t>“”</a:t>
            </a:r>
            <a:endParaRPr lang="en-US" sz="3600"/>
          </a:p>
        </p:txBody>
      </p:sp>
      <p:sp>
        <p:nvSpPr>
          <p:cNvPr id="27" name="Rectangle 26"/>
          <p:cNvSpPr/>
          <p:nvPr/>
        </p:nvSpPr>
        <p:spPr>
          <a:xfrm>
            <a:off x="0" y="5000649"/>
            <a:ext cx="220617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rgbClr val="000000"/>
                </a:solidFill>
                <a:latin typeface="Calibri" panose="020F0502020204030204" pitchFamily="34" charset="0"/>
              </a:rPr>
              <a:t>VÀ (AND)</a:t>
            </a:r>
            <a:endParaRPr lang="en-US" sz="3600"/>
          </a:p>
        </p:txBody>
      </p:sp>
      <p:sp>
        <p:nvSpPr>
          <p:cNvPr id="28" name="Rectangle 27"/>
          <p:cNvSpPr/>
          <p:nvPr/>
        </p:nvSpPr>
        <p:spPr>
          <a:xfrm>
            <a:off x="0" y="5676008"/>
            <a:ext cx="2206171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rgbClr val="000000"/>
                </a:solidFill>
                <a:latin typeface="Calibri" panose="020F0502020204030204" pitchFamily="34" charset="0"/>
              </a:rPr>
              <a:t>HOẶC (OR)</a:t>
            </a:r>
            <a:endParaRPr lang="en-US" sz="3600"/>
          </a:p>
        </p:txBody>
      </p:sp>
      <p:sp>
        <p:nvSpPr>
          <p:cNvPr id="29" name="Rectangle 28"/>
          <p:cNvSpPr/>
          <p:nvPr/>
        </p:nvSpPr>
        <p:spPr>
          <a:xfrm>
            <a:off x="6370013" y="2044540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logical_test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782557" y="2050541"/>
            <a:ext cx="328602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Hãng là Asus và SL &gt;5</a:t>
            </a:r>
            <a:endParaRPr lang="en-US" sz="2800"/>
          </a:p>
        </p:txBody>
      </p:sp>
      <p:sp>
        <p:nvSpPr>
          <p:cNvPr id="31" name="Rectangle 30"/>
          <p:cNvSpPr/>
          <p:nvPr/>
        </p:nvSpPr>
        <p:spPr>
          <a:xfrm>
            <a:off x="6370012" y="2771585"/>
            <a:ext cx="2246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value_if_true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782557" y="2807191"/>
            <a:ext cx="174291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“Giảm giá”</a:t>
            </a:r>
            <a:endParaRPr lang="en-US" sz="2800"/>
          </a:p>
        </p:txBody>
      </p:sp>
      <p:sp>
        <p:nvSpPr>
          <p:cNvPr id="34" name="Rectangle 33"/>
          <p:cNvSpPr/>
          <p:nvPr/>
        </p:nvSpPr>
        <p:spPr>
          <a:xfrm>
            <a:off x="6397764" y="3471708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value_if_false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799843" y="3463800"/>
            <a:ext cx="4860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“”</a:t>
            </a:r>
            <a:endParaRPr lang="en-US" sz="2800"/>
          </a:p>
        </p:txBody>
      </p:sp>
      <p:sp>
        <p:nvSpPr>
          <p:cNvPr id="2" name="Rectangle 1"/>
          <p:cNvSpPr/>
          <p:nvPr/>
        </p:nvSpPr>
        <p:spPr>
          <a:xfrm>
            <a:off x="4028823" y="4326232"/>
            <a:ext cx="607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và</a:t>
            </a:r>
            <a:endParaRPr lang="en-US" sz="36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0388 0.0988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03 0.4375 L 1.875E-6 2.96296E-6 " pathEditMode="relative" rAng="0" ptsTypes="AA">
                                      <p:cBhvr>
                                        <p:cTn id="70" dur="2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2" y="-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13 0.31135 L 1.25E-6 -4.07407E-6 " pathEditMode="relative" rAng="0" ptsTypes="AA">
                                      <p:cBhvr>
                                        <p:cTn id="74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" y="-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19101 0.2233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4" y="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-0.02813 0.628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3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4701 0.5127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27968 0.41852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4" y="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5" grpId="0" animBg="1"/>
      <p:bldP spid="26" grpId="0" animBg="1"/>
      <p:bldP spid="27" grpId="0" animBg="1"/>
      <p:bldP spid="28" grpId="0" animBg="1"/>
      <p:bldP spid="29" grpId="0"/>
      <p:bldP spid="29" grpId="1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34" grpId="0"/>
      <p:bldP spid="34" grpId="1"/>
      <p:bldP spid="35" grpId="0" animBg="1"/>
      <p:bldP spid="35" grpId="1" animBg="1"/>
      <p:bldP spid="2" grpId="0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/>
              <a:t>ĐỀ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5082"/>
          </a:xfrm>
        </p:spPr>
        <p:txBody>
          <a:bodyPr>
            <a:normAutofit/>
          </a:bodyPr>
          <a:lstStyle/>
          <a:p>
            <a:r>
              <a:rPr lang="en-US" sz="4400"/>
              <a:t>Câu hỏi: 4</a:t>
            </a:r>
          </a:p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35705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CHUỖI KÝ TỰ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8031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Số lượng căn cứ vào 2 ký tự cuối của Mã chuyến và định dạng kiểu số (number)</a:t>
            </a:r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9053925" y="2678891"/>
            <a:ext cx="3138075" cy="13234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panose="020F0502020204030204" pitchFamily="34" charset="0"/>
              </a:rPr>
              <a:t>ĐỀ 1. </a:t>
            </a:r>
          </a:p>
          <a:p>
            <a:r>
              <a:rPr lang="en-US" sz="4000">
                <a:solidFill>
                  <a:schemeClr val="tx1"/>
                </a:solidFill>
                <a:latin typeface="Calibri" panose="020F0502020204030204" pitchFamily="34" charset="0"/>
              </a:rPr>
              <a:t>Câu hỏi 1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54370"/>
            <a:ext cx="9053925" cy="46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96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LOOKUP + IF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1190958"/>
            <a:ext cx="1217748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Giá cước căn cứ vào nơi đến, phương tiện và đối chiếu với Bảng 1</a:t>
            </a:r>
            <a:endParaRPr lang="en-US" sz="2800"/>
          </a:p>
        </p:txBody>
      </p:sp>
      <p:sp>
        <p:nvSpPr>
          <p:cNvPr id="26" name="Rectangle 25"/>
          <p:cNvSpPr/>
          <p:nvPr/>
        </p:nvSpPr>
        <p:spPr>
          <a:xfrm>
            <a:off x="0" y="4325290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rgbClr val="000000"/>
                </a:solidFill>
                <a:latin typeface="Calibri" panose="020F0502020204030204" pitchFamily="34" charset="0"/>
              </a:rPr>
              <a:t>Giá cước căn cứ vào Nơi đến và đối chiếu với Bảng 1</a:t>
            </a:r>
            <a:endParaRPr lang="en-US" sz="3600"/>
          </a:p>
        </p:txBody>
      </p:sp>
      <p:sp>
        <p:nvSpPr>
          <p:cNvPr id="27" name="Rectangle 26"/>
          <p:cNvSpPr/>
          <p:nvPr/>
        </p:nvSpPr>
        <p:spPr>
          <a:xfrm>
            <a:off x="9880848" y="2753488"/>
            <a:ext cx="92669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1900</a:t>
            </a:r>
            <a:endParaRPr lang="en-US" sz="2800"/>
          </a:p>
        </p:txBody>
      </p:sp>
      <p:sp>
        <p:nvSpPr>
          <p:cNvPr id="32" name="Rectangle 31"/>
          <p:cNvSpPr/>
          <p:nvPr/>
        </p:nvSpPr>
        <p:spPr>
          <a:xfrm>
            <a:off x="0" y="3787556"/>
            <a:ext cx="20465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Cột 1</a:t>
            </a:r>
            <a:endParaRPr lang="en-US" sz="2800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0" y="4987059"/>
            <a:ext cx="5921829" cy="487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>
                <a:solidFill>
                  <a:schemeClr val="bg1"/>
                </a:solidFill>
              </a:rPr>
              <a:t>=VLOOKUP(C3;$B$14:$D$16;</a:t>
            </a:r>
            <a:r>
              <a:rPr lang="en-US" sz="2800" cap="none">
                <a:solidFill>
                  <a:srgbClr val="FF0000"/>
                </a:solidFill>
              </a:rPr>
              <a:t>?</a:t>
            </a:r>
            <a:r>
              <a:rPr lang="en-US" sz="2800" cap="none">
                <a:solidFill>
                  <a:schemeClr val="bg1"/>
                </a:solidFill>
              </a:rPr>
              <a:t>;0)</a:t>
            </a:r>
            <a:endParaRPr lang="en-US" sz="4400" cap="none">
              <a:solidFill>
                <a:schemeClr val="bg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251"/>
            <a:ext cx="6133726" cy="20648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46514" y="3787556"/>
            <a:ext cx="19449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Cột 2</a:t>
            </a:r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3991429" y="3787556"/>
            <a:ext cx="214229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Cột 3</a:t>
            </a:r>
            <a:endParaRPr lang="en-US" sz="280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48" y="3376174"/>
            <a:ext cx="3695571" cy="35852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880848" y="3330946"/>
            <a:ext cx="92669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1500</a:t>
            </a:r>
            <a:endParaRPr lang="en-US" sz="280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48" y="1755715"/>
            <a:ext cx="3695571" cy="155459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410598" y="5012808"/>
            <a:ext cx="2650369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col_index_num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 flipH="1">
            <a:off x="5969353" y="4869902"/>
            <a:ext cx="441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?</a:t>
            </a:r>
            <a:endParaRPr lang="en-US" sz="4000"/>
          </a:p>
        </p:txBody>
      </p:sp>
      <p:sp>
        <p:nvSpPr>
          <p:cNvPr id="24" name="Rectangle 23"/>
          <p:cNvSpPr/>
          <p:nvPr/>
        </p:nvSpPr>
        <p:spPr>
          <a:xfrm>
            <a:off x="9089920" y="5025859"/>
            <a:ext cx="3561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2</a:t>
            </a:r>
            <a:endParaRPr lang="en-US" sz="2400"/>
          </a:p>
        </p:txBody>
      </p:sp>
      <p:sp>
        <p:nvSpPr>
          <p:cNvPr id="33" name="Rectangle 32"/>
          <p:cNvSpPr/>
          <p:nvPr/>
        </p:nvSpPr>
        <p:spPr>
          <a:xfrm>
            <a:off x="9473109" y="5019623"/>
            <a:ext cx="356188" cy="461665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3</a:t>
            </a:r>
            <a:endParaRPr lang="en-US" sz="2400"/>
          </a:p>
        </p:txBody>
      </p:sp>
      <p:sp>
        <p:nvSpPr>
          <p:cNvPr id="37" name="Rectangle 36"/>
          <p:cNvSpPr/>
          <p:nvPr/>
        </p:nvSpPr>
        <p:spPr>
          <a:xfrm>
            <a:off x="-1" y="5550477"/>
            <a:ext cx="7518401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Nếu phương tiện là Máy bay thì Cột 2 Còn lại Cột 3</a:t>
            </a:r>
            <a:endParaRPr lang="en-US" sz="2800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7534026" y="5541762"/>
            <a:ext cx="4643459" cy="5319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cap="none">
                <a:solidFill>
                  <a:schemeClr val="bg1"/>
                </a:solidFill>
              </a:rPr>
              <a:t>IF(D3=“Máy bay”;2;3)</a:t>
            </a:r>
            <a:endParaRPr lang="en-US" sz="4800" cap="none">
              <a:solidFill>
                <a:schemeClr val="bg1"/>
              </a:solidFill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-1" y="6226760"/>
            <a:ext cx="12177486" cy="487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>
                <a:solidFill>
                  <a:schemeClr val="bg1"/>
                </a:solidFill>
              </a:rPr>
              <a:t>=VLOOKUP(C3;$B$14:$D$16;</a:t>
            </a:r>
            <a:r>
              <a:rPr lang="en-US" sz="2800" cap="none">
                <a:solidFill>
                  <a:srgbClr val="FF0000"/>
                </a:solidFill>
              </a:rPr>
              <a:t> IF(D3=“Máy bay”;2;3)</a:t>
            </a:r>
            <a:r>
              <a:rPr lang="en-US" sz="2800" cap="none">
                <a:solidFill>
                  <a:schemeClr val="bg1"/>
                </a:solidFill>
              </a:rPr>
              <a:t>;0)</a:t>
            </a:r>
            <a:endParaRPr lang="en-US" sz="4400" cap="none">
              <a:solidFill>
                <a:schemeClr val="bg1"/>
              </a:solidFill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919DD5A-95D3-2BBF-3E94-8730AD534D82}"/>
              </a:ext>
            </a:extLst>
          </p:cNvPr>
          <p:cNvSpPr txBox="1">
            <a:spLocks/>
          </p:cNvSpPr>
          <p:nvPr/>
        </p:nvSpPr>
        <p:spPr>
          <a:xfrm>
            <a:off x="-1" y="5557200"/>
            <a:ext cx="12177486" cy="487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400" cap="none">
                <a:solidFill>
                  <a:schemeClr val="bg1"/>
                </a:solidFill>
              </a:rPr>
              <a:t>=IF(D3=“Máy bay";VLOOKUP(C3;$B$14:$C$16;2;0);VLOOKUP(C3;$B$14:$D$16;3;0))</a:t>
            </a:r>
            <a:endParaRPr lang="en-US" sz="4000" cap="non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6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2" grpId="0" animBg="1"/>
      <p:bldP spid="36" grpId="0" animBg="1"/>
      <p:bldP spid="16" grpId="0" animBg="1"/>
      <p:bldP spid="17" grpId="0" animBg="1"/>
      <p:bldP spid="20" grpId="0" animBg="1"/>
      <p:bldP spid="22" grpId="0" animBg="1"/>
      <p:bldP spid="8" grpId="0"/>
      <p:bldP spid="24" grpId="0" animBg="1"/>
      <p:bldP spid="33" grpId="0" animBg="1"/>
      <p:bldP spid="37" grpId="0" animBg="1"/>
      <p:bldP spid="38" grpId="0" animBg="1"/>
      <p:bldP spid="40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/>
              <a:t>ĐỀ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5082"/>
          </a:xfrm>
        </p:spPr>
        <p:txBody>
          <a:bodyPr>
            <a:normAutofit/>
          </a:bodyPr>
          <a:lstStyle/>
          <a:p>
            <a:r>
              <a:rPr lang="en-US" sz="4400"/>
              <a:t>Câu hỏi: 3</a:t>
            </a:r>
          </a:p>
          <a:p>
            <a:endParaRPr lang="en-US" sz="44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130" y="3396444"/>
            <a:ext cx="9404723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/>
              <a:t>ĐỀ 4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2331" y="4996645"/>
            <a:ext cx="8946541" cy="99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400"/>
              <a:t>Câu hỏi: 3</a:t>
            </a:r>
          </a:p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4187525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LOOKUP + IF: ĐỀ MẪU 2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958"/>
            <a:ext cx="5776686" cy="31491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54578" y="1335314"/>
            <a:ext cx="61051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Đơn giá căn cứ vào Tên hàng và đối chiếu với Bảng 1. Trong đó: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6993" y="2330608"/>
            <a:ext cx="55840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Nếu ký tự 5 và 6 của Mã hàng là A3 thì chọn Đơn giá A3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86993" y="3474342"/>
            <a:ext cx="55840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/>
              <a:t>Còn lại chọn Đơn giá A4</a:t>
            </a:r>
            <a:endParaRPr lang="en-US" sz="2800"/>
          </a:p>
        </p:txBody>
      </p:sp>
      <p:sp>
        <p:nvSpPr>
          <p:cNvPr id="29" name="Rectangle 28"/>
          <p:cNvSpPr/>
          <p:nvPr/>
        </p:nvSpPr>
        <p:spPr>
          <a:xfrm>
            <a:off x="0" y="4325290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Đơn giá căn cứ vào Tên hàng và đối chiếu với Bảng 1</a:t>
            </a:r>
            <a:endParaRPr lang="en-US" sz="360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0" y="5074143"/>
            <a:ext cx="5921829" cy="487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>
                <a:solidFill>
                  <a:schemeClr val="bg1"/>
                </a:solidFill>
              </a:rPr>
              <a:t>=HLOOKUP(C3;$B$14:$D$16;</a:t>
            </a:r>
            <a:r>
              <a:rPr lang="en-US" sz="2800" cap="none">
                <a:solidFill>
                  <a:srgbClr val="FF0000"/>
                </a:solidFill>
              </a:rPr>
              <a:t>?</a:t>
            </a:r>
            <a:r>
              <a:rPr lang="en-US" sz="2800" cap="none">
                <a:solidFill>
                  <a:schemeClr val="bg1"/>
                </a:solidFill>
              </a:rPr>
              <a:t>;0)</a:t>
            </a:r>
            <a:endParaRPr lang="en-US" sz="4400" cap="none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10598" y="5099892"/>
            <a:ext cx="2650369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row_index_num</a:t>
            </a:r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 flipH="1">
            <a:off x="5969353" y="4956986"/>
            <a:ext cx="441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?</a:t>
            </a:r>
            <a:endParaRPr lang="en-US" sz="4000"/>
          </a:p>
        </p:txBody>
      </p:sp>
      <p:sp>
        <p:nvSpPr>
          <p:cNvPr id="35" name="Rectangle 34"/>
          <p:cNvSpPr/>
          <p:nvPr/>
        </p:nvSpPr>
        <p:spPr>
          <a:xfrm>
            <a:off x="9089920" y="5112943"/>
            <a:ext cx="3561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2</a:t>
            </a:r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9473109" y="5106707"/>
            <a:ext cx="356188" cy="461665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3</a:t>
            </a:r>
            <a:endParaRPr lang="en-US" sz="2400"/>
          </a:p>
        </p:txBody>
      </p:sp>
      <p:sp>
        <p:nvSpPr>
          <p:cNvPr id="41" name="Rectangle 40"/>
          <p:cNvSpPr/>
          <p:nvPr/>
        </p:nvSpPr>
        <p:spPr>
          <a:xfrm>
            <a:off x="-1" y="5666589"/>
            <a:ext cx="7518401" cy="44627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Calibri" panose="020F0502020204030204" pitchFamily="34" charset="0"/>
              </a:rPr>
              <a:t>Nếu ký tự 5 và 6 của Mã hàng là A3 thì hàng 2 Còn lại hàng 3</a:t>
            </a:r>
            <a:endParaRPr lang="en-US" sz="2300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7534026" y="5657874"/>
            <a:ext cx="4643459" cy="4549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>
                <a:solidFill>
                  <a:schemeClr val="bg1"/>
                </a:solidFill>
              </a:rPr>
              <a:t>IF(MID(B3;5;2)=“A3”;2;3)</a:t>
            </a:r>
            <a:endParaRPr lang="en-US" sz="4400" cap="none">
              <a:solidFill>
                <a:schemeClr val="bg1"/>
              </a:solidFill>
            </a:endParaRPr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-1" y="6226760"/>
            <a:ext cx="12177486" cy="487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>
                <a:solidFill>
                  <a:schemeClr val="bg1"/>
                </a:solidFill>
              </a:rPr>
              <a:t>=HLOOKUP(C3;$B$14:$D$16;</a:t>
            </a:r>
            <a:r>
              <a:rPr lang="en-US" sz="2800" cap="none">
                <a:solidFill>
                  <a:srgbClr val="FF0000"/>
                </a:solidFill>
              </a:rPr>
              <a:t> IF(MID(B3;5;2)=“A3”;2;3)</a:t>
            </a:r>
            <a:r>
              <a:rPr lang="en-US" sz="2800" cap="none">
                <a:solidFill>
                  <a:schemeClr val="bg1"/>
                </a:solidFill>
              </a:rPr>
              <a:t>;0)</a:t>
            </a:r>
            <a:endParaRPr lang="en-US" sz="4400" cap="none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8229" y="3544560"/>
            <a:ext cx="2235200" cy="606065"/>
          </a:xfrm>
          <a:prstGeom prst="rect">
            <a:avLst/>
          </a:prstGeom>
          <a:solidFill>
            <a:schemeClr val="accent1">
              <a:lumMod val="60000"/>
              <a:lumOff val="4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3693735" y="3284715"/>
            <a:ext cx="805693" cy="259845"/>
          </a:xfrm>
          <a:prstGeom prst="wedgeRectCallout">
            <a:avLst>
              <a:gd name="adj1" fmla="val -87172"/>
              <a:gd name="adj2" fmla="val 1183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row 1</a:t>
            </a:r>
          </a:p>
        </p:txBody>
      </p:sp>
      <p:sp>
        <p:nvSpPr>
          <p:cNvPr id="44" name="Rectangular Callout 43"/>
          <p:cNvSpPr/>
          <p:nvPr/>
        </p:nvSpPr>
        <p:spPr>
          <a:xfrm>
            <a:off x="3719211" y="3403197"/>
            <a:ext cx="805693" cy="259845"/>
          </a:xfrm>
          <a:prstGeom prst="wedgeRectCallout">
            <a:avLst>
              <a:gd name="adj1" fmla="val -87172"/>
              <a:gd name="adj2" fmla="val 1183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row 2</a:t>
            </a:r>
          </a:p>
        </p:txBody>
      </p:sp>
      <p:sp>
        <p:nvSpPr>
          <p:cNvPr id="45" name="Rectangular Callout 44"/>
          <p:cNvSpPr/>
          <p:nvPr/>
        </p:nvSpPr>
        <p:spPr>
          <a:xfrm>
            <a:off x="3704698" y="3651537"/>
            <a:ext cx="805693" cy="259845"/>
          </a:xfrm>
          <a:prstGeom prst="wedgeRectCallout">
            <a:avLst>
              <a:gd name="adj1" fmla="val -87172"/>
              <a:gd name="adj2" fmla="val 1183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row 3</a:t>
            </a:r>
          </a:p>
        </p:txBody>
      </p:sp>
    </p:spTree>
    <p:extLst>
      <p:ext uri="{BB962C8B-B14F-4D97-AF65-F5344CB8AC3E}">
        <p14:creationId xmlns:p14="http://schemas.microsoft.com/office/powerpoint/2010/main" val="246696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4" grpId="0"/>
      <p:bldP spid="35" grpId="0" animBg="1"/>
      <p:bldP spid="39" grpId="0" animBg="1"/>
      <p:bldP spid="41" grpId="0" animBg="1"/>
      <p:bldP spid="42" grpId="0" animBg="1"/>
      <p:bldP spid="43" grpId="0" animBg="1"/>
      <p:bldP spid="10" grpId="0" animBg="1"/>
      <p:bldP spid="11" grpId="0" animBg="1"/>
      <p:bldP spid="11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LOOKUP + IF</a:t>
            </a:r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1953516" y="4844209"/>
            <a:ext cx="8731902" cy="627680"/>
          </a:xfrm>
          <a:prstGeom prst="flowChartAlternateProcess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>
                <a:solidFill>
                  <a:schemeClr val="bg1"/>
                </a:solidFill>
              </a:rPr>
              <a:t>=VLOOKUP(LEFT(A3;1);$A$12:$B$14;2;0)</a:t>
            </a:r>
            <a:endParaRPr lang="en-US" sz="4400" cap="none">
              <a:solidFill>
                <a:schemeClr val="bg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958"/>
            <a:ext cx="5611008" cy="36390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11008" y="1242998"/>
            <a:ext cx="6276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 Đơn giá căn cứ vào ký tự đầu của Mã hàng và đối chiếu với Bảng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701104" y="20262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/>
              <a:t>Giảm giá 2% cho những mặt hàng có số lượng &gt;200. Còn lại không giảm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37578836"/>
              </p:ext>
            </p:extLst>
          </p:nvPr>
        </p:nvGraphicFramePr>
        <p:xfrm>
          <a:off x="5789851" y="2778667"/>
          <a:ext cx="5792063" cy="2051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lowchart: Terminator 12"/>
          <p:cNvSpPr/>
          <p:nvPr/>
        </p:nvSpPr>
        <p:spPr>
          <a:xfrm>
            <a:off x="1" y="4844209"/>
            <a:ext cx="1915886" cy="62768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Bước 1.</a:t>
            </a:r>
          </a:p>
        </p:txBody>
      </p:sp>
      <p:sp>
        <p:nvSpPr>
          <p:cNvPr id="26" name="Flowchart: Terminator 25"/>
          <p:cNvSpPr/>
          <p:nvPr/>
        </p:nvSpPr>
        <p:spPr>
          <a:xfrm>
            <a:off x="11503" y="5539043"/>
            <a:ext cx="1915886" cy="627680"/>
          </a:xfrm>
          <a:prstGeom prst="flowChartTerminator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Bước 2.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953515" y="5539043"/>
            <a:ext cx="9437297" cy="627680"/>
          </a:xfrm>
          <a:prstGeom prst="flowChartAlternateProcess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>
                <a:solidFill>
                  <a:schemeClr val="tx1"/>
                </a:solidFill>
              </a:rPr>
              <a:t>IF(C3&gt;200;98%;100%)</a:t>
            </a:r>
            <a:endParaRPr lang="en-US" sz="4400" cap="none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0" y="6230320"/>
            <a:ext cx="1915886" cy="627680"/>
          </a:xfrm>
          <a:prstGeom prst="flowChartTerminator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Bước 3.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915886" y="6230320"/>
            <a:ext cx="10276114" cy="627680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400" cap="none">
                <a:solidFill>
                  <a:schemeClr val="tx1"/>
                </a:solidFill>
              </a:rPr>
              <a:t>=VLOOKUP(LEFT(A3;1);$A$12:$B$14;2;0)*IF(C3&gt;200;98%;100%)</a:t>
            </a:r>
            <a:endParaRPr lang="en-US" sz="4000" cap="none">
              <a:solidFill>
                <a:schemeClr val="tx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C5BD61B-299D-0345-C24A-66FF59B62992}"/>
              </a:ext>
            </a:extLst>
          </p:cNvPr>
          <p:cNvSpPr txBox="1">
            <a:spLocks/>
          </p:cNvSpPr>
          <p:nvPr/>
        </p:nvSpPr>
        <p:spPr>
          <a:xfrm>
            <a:off x="0" y="4149375"/>
            <a:ext cx="12180497" cy="627680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cap="none">
                <a:solidFill>
                  <a:srgbClr val="FFFF00"/>
                </a:solidFill>
              </a:rPr>
              <a:t>=IF(C3&gt;200;98%*VLOOKUP(LEFT(A3);$A$12:$B$14;2;0);100%*VLOOKUP(LEFT(A3);$A$12:$B$14;2;0))</a:t>
            </a:r>
            <a:endParaRPr lang="en-US" sz="3200" cap="none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7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5849ED6-8ECE-4005-A278-1E8257454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>
                                            <p:graphicEl>
                                              <a:dgm id="{C5849ED6-8ECE-4005-A278-1E82574541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graphicEl>
                                              <a:dgm id="{C5849ED6-8ECE-4005-A278-1E8257454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graphicEl>
                                              <a:dgm id="{C5849ED6-8ECE-4005-A278-1E8257454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BDC89CC-2C89-4D3E-90E5-C65068EA7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>
                                            <p:graphicEl>
                                              <a:dgm id="{ABDC89CC-2C89-4D3E-90E5-C65068EA78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graphicEl>
                                              <a:dgm id="{ABDC89CC-2C89-4D3E-90E5-C65068EA7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graphicEl>
                                              <a:dgm id="{ABDC89CC-2C89-4D3E-90E5-C65068EA7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Graphic spid="12" grpId="0">
        <p:bldSub>
          <a:bldDgm bld="one"/>
        </p:bldSub>
      </p:bldGraphic>
      <p:bldP spid="13" grpId="0" animBg="1"/>
      <p:bldP spid="26" grpId="0" animBg="1"/>
      <p:bldP spid="27" grpId="0" animBg="1"/>
      <p:bldP spid="32" grpId="0" animBg="1"/>
      <p:bldP spid="3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/>
              <a:t>ĐỀ MẪU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5082"/>
          </a:xfrm>
        </p:spPr>
        <p:txBody>
          <a:bodyPr>
            <a:normAutofit/>
          </a:bodyPr>
          <a:lstStyle/>
          <a:p>
            <a:r>
              <a:rPr lang="en-US" sz="4400"/>
              <a:t>Câu hỏi: 4</a:t>
            </a:r>
          </a:p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664293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LOOKUP + IF: TRANG 34</a:t>
            </a:r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1953516" y="4790421"/>
            <a:ext cx="8731902" cy="627680"/>
          </a:xfrm>
          <a:prstGeom prst="flowChartAlternateProcess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>
                <a:solidFill>
                  <a:schemeClr val="bg1"/>
                </a:solidFill>
              </a:rPr>
              <a:t>=IF(RIGHT(B3;2)=“TN”;”Trong nước”;</a:t>
            </a:r>
            <a:endParaRPr lang="en-US" sz="4400" cap="none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7089" y="1216104"/>
            <a:ext cx="7264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Hãng sản xuất căn cứ vào 2 ký tự cuối của Mã hàng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927088" y="1719924"/>
            <a:ext cx="7264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Nếu 2 ký tự cuối của Mã hàng là TN thì Trong nước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607732198"/>
              </p:ext>
            </p:extLst>
          </p:nvPr>
        </p:nvGraphicFramePr>
        <p:xfrm>
          <a:off x="4929243" y="2940020"/>
          <a:ext cx="5792063" cy="1889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lowchart: Terminator 12"/>
          <p:cNvSpPr/>
          <p:nvPr/>
        </p:nvSpPr>
        <p:spPr>
          <a:xfrm>
            <a:off x="1" y="4790421"/>
            <a:ext cx="1915886" cy="62768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Bước 1.</a:t>
            </a:r>
          </a:p>
        </p:txBody>
      </p:sp>
      <p:sp>
        <p:nvSpPr>
          <p:cNvPr id="26" name="Flowchart: Terminator 25"/>
          <p:cNvSpPr/>
          <p:nvPr/>
        </p:nvSpPr>
        <p:spPr>
          <a:xfrm>
            <a:off x="11503" y="5485255"/>
            <a:ext cx="1915886" cy="627680"/>
          </a:xfrm>
          <a:prstGeom prst="flowChartTerminator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Bước 2.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953515" y="5485255"/>
            <a:ext cx="9437297" cy="627680"/>
          </a:xfrm>
          <a:prstGeom prst="flowChartAlternateProcess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>
                <a:solidFill>
                  <a:schemeClr val="tx1"/>
                </a:solidFill>
              </a:rPr>
              <a:t>VLOOKUP(RIGHT(B3;2);$F$13:$G$17;2;0)</a:t>
            </a:r>
            <a:endParaRPr lang="en-US" sz="4400" cap="none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0" y="6176532"/>
            <a:ext cx="1915886" cy="627680"/>
          </a:xfrm>
          <a:prstGeom prst="flowChartTerminator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Công thức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915886" y="6176532"/>
            <a:ext cx="10276114" cy="627680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vi-VN" cap="none">
                <a:solidFill>
                  <a:schemeClr val="tx1"/>
                </a:solidFill>
              </a:rPr>
              <a:t>=IF(RIGHT(B3;2)=“TN”;”Trong nước”;</a:t>
            </a:r>
            <a:r>
              <a:rPr lang="en-US" cap="none">
                <a:solidFill>
                  <a:schemeClr val="tx1"/>
                </a:solidFill>
              </a:rPr>
              <a:t>VLOOKUP(RIGHT(B3;2);$F$13:$G$17;2;0))</a:t>
            </a:r>
            <a:endParaRPr lang="en-US" sz="3600" cap="none">
              <a:solidFill>
                <a:schemeClr val="tx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" y="1254555"/>
            <a:ext cx="4915586" cy="348663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27088" y="2188882"/>
            <a:ext cx="72649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Còn lại, căn cứ vào 2 ký tự cuối của Mã hãng đối chiếu với Bảng 2</a:t>
            </a:r>
          </a:p>
        </p:txBody>
      </p:sp>
    </p:spTree>
    <p:extLst>
      <p:ext uri="{BB962C8B-B14F-4D97-AF65-F5344CB8AC3E}">
        <p14:creationId xmlns:p14="http://schemas.microsoft.com/office/powerpoint/2010/main" val="276810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Graphic spid="12" grpId="0" uiExpand="1">
        <p:bldSub>
          <a:bldDgm bld="one"/>
        </p:bldSub>
      </p:bldGraphic>
      <p:bldP spid="13" grpId="0" animBg="1"/>
      <p:bldP spid="26" grpId="0" animBg="1"/>
      <p:bldP spid="27" grpId="0" animBg="1"/>
      <p:bldP spid="32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4548741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/>
              <a:t>TRANG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8849"/>
            <a:ext cx="3693975" cy="995082"/>
          </a:xfrm>
        </p:spPr>
        <p:txBody>
          <a:bodyPr>
            <a:normAutofit/>
          </a:bodyPr>
          <a:lstStyle/>
          <a:p>
            <a:r>
              <a:rPr lang="en-US" sz="3600"/>
              <a:t>Câu hỏi: 3</a:t>
            </a:r>
          </a:p>
          <a:p>
            <a:endParaRPr lang="en-US" sz="36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7BEFD6-D06E-44DA-B9B4-AB21DFDBD902}"/>
              </a:ext>
            </a:extLst>
          </p:cNvPr>
          <p:cNvSpPr txBox="1">
            <a:spLocks/>
          </p:cNvSpPr>
          <p:nvPr/>
        </p:nvSpPr>
        <p:spPr>
          <a:xfrm>
            <a:off x="5577545" y="452718"/>
            <a:ext cx="4548741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/>
              <a:t>TRANG 34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51752C-7C4C-4B03-BED4-25E64B62D687}"/>
              </a:ext>
            </a:extLst>
          </p:cNvPr>
          <p:cNvSpPr txBox="1">
            <a:spLocks/>
          </p:cNvSpPr>
          <p:nvPr/>
        </p:nvSpPr>
        <p:spPr>
          <a:xfrm>
            <a:off x="5577544" y="1628849"/>
            <a:ext cx="4548741" cy="13131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/>
              <a:t>Câu hỏi: 2</a:t>
            </a:r>
          </a:p>
          <a:p>
            <a:r>
              <a:rPr lang="en-US" sz="3600"/>
              <a:t>Câu hỏi: 4</a:t>
            </a:r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758952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514" y="289493"/>
            <a:ext cx="10427990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LOOKUP tương đối: Trang 36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957"/>
            <a:ext cx="7003820" cy="339448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514" y="4585446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rgbClr val="000000"/>
                </a:solidFill>
                <a:latin typeface="Calibri" panose="020F0502020204030204" pitchFamily="34" charset="0"/>
              </a:rPr>
              <a:t>Hệ số lương căn cứ vào thời giancông tác và đối chiếu Bảng 1</a:t>
            </a:r>
            <a:endParaRPr lang="en-US" sz="3600"/>
          </a:p>
        </p:txBody>
      </p:sp>
      <p:sp>
        <p:nvSpPr>
          <p:cNvPr id="29" name="Oval 28"/>
          <p:cNvSpPr/>
          <p:nvPr/>
        </p:nvSpPr>
        <p:spPr>
          <a:xfrm>
            <a:off x="14514" y="4585446"/>
            <a:ext cx="2379062" cy="6463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043953" y="4400994"/>
            <a:ext cx="509643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7085" y="5475967"/>
            <a:ext cx="152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HLOOKUP(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6560" y="6002143"/>
            <a:ext cx="202943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=HLOOKUP(</a:t>
            </a:r>
            <a:endParaRPr lang="en-US" sz="2000"/>
          </a:p>
        </p:txBody>
      </p:sp>
      <p:sp>
        <p:nvSpPr>
          <p:cNvPr id="44" name="Oval 43"/>
          <p:cNvSpPr/>
          <p:nvPr/>
        </p:nvSpPr>
        <p:spPr>
          <a:xfrm>
            <a:off x="4450779" y="4612339"/>
            <a:ext cx="3370857" cy="6463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286000" y="6002143"/>
            <a:ext cx="6858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D2;</a:t>
            </a:r>
            <a:endParaRPr lang="en-US" sz="2000"/>
          </a:p>
        </p:txBody>
      </p:sp>
      <p:sp>
        <p:nvSpPr>
          <p:cNvPr id="46" name="Oval 45"/>
          <p:cNvSpPr/>
          <p:nvPr/>
        </p:nvSpPr>
        <p:spPr>
          <a:xfrm>
            <a:off x="8305435" y="4570757"/>
            <a:ext cx="3146808" cy="6463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77258" y="6003031"/>
            <a:ext cx="2226753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$B$10:$E$11;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5030666" y="6003031"/>
            <a:ext cx="455733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2;</a:t>
            </a:r>
            <a:endParaRPr lang="en-US" sz="2000"/>
          </a:p>
        </p:txBody>
      </p:sp>
      <p:sp>
        <p:nvSpPr>
          <p:cNvPr id="40" name="Rectangle 39"/>
          <p:cNvSpPr/>
          <p:nvPr/>
        </p:nvSpPr>
        <p:spPr>
          <a:xfrm>
            <a:off x="2205318" y="4034116"/>
            <a:ext cx="4798502" cy="551330"/>
          </a:xfrm>
          <a:prstGeom prst="rect">
            <a:avLst/>
          </a:prstGeom>
          <a:solidFill>
            <a:srgbClr val="FFFF00">
              <a:alpha val="42000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60273" y="5475967"/>
            <a:ext cx="154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table_array;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26446" y="5475967"/>
            <a:ext cx="205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row_index_num</a:t>
            </a:r>
            <a:r>
              <a:rPr lang="en-US" sz="2000"/>
              <a:t>;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31298" y="5475967"/>
            <a:ext cx="2161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[range_lookup])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90949" y="5475967"/>
            <a:ext cx="1762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lookup_value;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452780" y="6003031"/>
            <a:ext cx="57150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1)</a:t>
            </a:r>
            <a:endParaRPr lang="en-US" sz="2000"/>
          </a:p>
        </p:txBody>
      </p:sp>
      <p:pic>
        <p:nvPicPr>
          <p:cNvPr id="2050" name="Picture 2" descr="Ai là triệu phú Đọc câu hỏi cho Android - Tải về AP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74220" y="257111"/>
            <a:ext cx="2968284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8-Point Star 35"/>
          <p:cNvSpPr/>
          <p:nvPr/>
        </p:nvSpPr>
        <p:spPr>
          <a:xfrm>
            <a:off x="4828961" y="3874208"/>
            <a:ext cx="827981" cy="51625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11</a:t>
            </a:r>
          </a:p>
        </p:txBody>
      </p:sp>
      <p:sp>
        <p:nvSpPr>
          <p:cNvPr id="35" name="8-Point Star 34"/>
          <p:cNvSpPr/>
          <p:nvPr/>
        </p:nvSpPr>
        <p:spPr>
          <a:xfrm>
            <a:off x="4240297" y="3884739"/>
            <a:ext cx="827981" cy="51625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10</a:t>
            </a:r>
          </a:p>
        </p:txBody>
      </p:sp>
      <p:sp>
        <p:nvSpPr>
          <p:cNvPr id="28" name="8-Point Star 27"/>
          <p:cNvSpPr/>
          <p:nvPr/>
        </p:nvSpPr>
        <p:spPr>
          <a:xfrm>
            <a:off x="3421013" y="3874209"/>
            <a:ext cx="552593" cy="51625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2736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8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9" grpId="0" animBg="1"/>
      <p:bldP spid="29" grpId="1" animBg="1"/>
      <p:bldP spid="42" grpId="0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8" grpId="0" animBg="1"/>
      <p:bldP spid="40" grpId="0" animBg="1"/>
      <p:bldP spid="55" grpId="0" animBg="1"/>
      <p:bldP spid="36" grpId="0" animBg="1"/>
      <p:bldP spid="35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SORT (Sắp xếp bảng tính)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427"/>
            <a:ext cx="12192000" cy="28880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252705"/>
            <a:ext cx="1219200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Sắp xếp bảng tính tăng dần theo Nơi đến. Nếu có cùng nơi đến thì sắp xếp giảm dần theo trọng lượng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534" y="4707744"/>
            <a:ext cx="4654459" cy="21286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446" y="4696535"/>
            <a:ext cx="4655547" cy="21291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446" y="4696535"/>
            <a:ext cx="4655547" cy="21291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9446" y="4694183"/>
            <a:ext cx="4655547" cy="2129158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>
            <a:off x="7450438" y="4380587"/>
            <a:ext cx="1018903" cy="6531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Click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9446" y="4693031"/>
            <a:ext cx="4655547" cy="2129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9446" y="4691945"/>
            <a:ext cx="4655547" cy="2129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9446" y="4691945"/>
            <a:ext cx="4655547" cy="2129158"/>
          </a:xfrm>
          <a:prstGeom prst="rect">
            <a:avLst/>
          </a:prstGeom>
        </p:spPr>
      </p:pic>
      <p:sp>
        <p:nvSpPr>
          <p:cNvPr id="43" name="Oval Callout 42"/>
          <p:cNvSpPr/>
          <p:nvPr/>
        </p:nvSpPr>
        <p:spPr>
          <a:xfrm>
            <a:off x="10520849" y="5870813"/>
            <a:ext cx="1018903" cy="6531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Click</a:t>
            </a:r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310"/>
            <a:ext cx="12192000" cy="289926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622176" y="2111188"/>
            <a:ext cx="1309744" cy="21023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656294" y="2105011"/>
            <a:ext cx="3068611" cy="21023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9489" y="1842868"/>
            <a:ext cx="11882511" cy="2370647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2161" y="2105011"/>
            <a:ext cx="11882511" cy="2097295"/>
          </a:xfrm>
          <a:prstGeom prst="rect">
            <a:avLst/>
          </a:prstGeom>
          <a:solidFill>
            <a:srgbClr val="7030A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4" y="4840724"/>
            <a:ext cx="6642186" cy="186935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50224" y="5033730"/>
            <a:ext cx="945776" cy="600588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96000" y="5521933"/>
            <a:ext cx="631880" cy="600588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43" grpId="0" animBg="1"/>
      <p:bldP spid="43" grpId="1" animBg="1"/>
      <p:bldP spid="19" grpId="0" animBg="1"/>
      <p:bldP spid="49" grpId="0" animBg="1"/>
      <p:bldP spid="3" grpId="0" animBg="1"/>
      <p:bldP spid="3" grpId="1" animBg="1"/>
      <p:bldP spid="21" grpId="0" animBg="1"/>
      <p:bldP spid="21" grpId="1" animBg="1"/>
      <p:bldP spid="20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601750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/>
              <a:t>ĐỀ MẪU 1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602345"/>
            <a:ext cx="4601750" cy="995082"/>
          </a:xfrm>
        </p:spPr>
        <p:txBody>
          <a:bodyPr>
            <a:normAutofit/>
          </a:bodyPr>
          <a:lstStyle/>
          <a:p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hỏi</a:t>
            </a:r>
            <a:r>
              <a:rPr lang="en-US" sz="3600"/>
              <a:t>: 5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631C72-5BB9-4B60-94D8-0A5C1F2046A3}"/>
              </a:ext>
            </a:extLst>
          </p:cNvPr>
          <p:cNvSpPr txBox="1">
            <a:spLocks/>
          </p:cNvSpPr>
          <p:nvPr/>
        </p:nvSpPr>
        <p:spPr>
          <a:xfrm>
            <a:off x="5575921" y="3275431"/>
            <a:ext cx="4601750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/>
              <a:t>ĐỀ MẪU 2</a:t>
            </a:r>
            <a:endParaRPr lang="en-US" sz="6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9F1357-D0BD-46E5-9975-DE883A8A82D7}"/>
              </a:ext>
            </a:extLst>
          </p:cNvPr>
          <p:cNvSpPr txBox="1">
            <a:spLocks/>
          </p:cNvSpPr>
          <p:nvPr/>
        </p:nvSpPr>
        <p:spPr>
          <a:xfrm>
            <a:off x="5575922" y="4425058"/>
            <a:ext cx="4601750" cy="99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/>
              <a:t>Câu hỏi: 5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255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9" y="1351340"/>
            <a:ext cx="11803122" cy="45631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CHUỖI KÝ TỰ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8031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Số lượng căn cứ vào 2 ký tự cuối của Mã chuyến và định dạng kiểu số (number)</a:t>
            </a:r>
            <a:r>
              <a:rPr lang="vi-VN" sz="2800"/>
              <a:t> </a:t>
            </a:r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850732" y="1351340"/>
            <a:ext cx="244118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Calibri" panose="020F0502020204030204" pitchFamily="34" charset="0"/>
              </a:rPr>
              <a:t>2 ký tự cuối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91918" y="1351340"/>
            <a:ext cx="244118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Calibri" panose="020F0502020204030204" pitchFamily="34" charset="0"/>
              </a:rPr>
              <a:t>Mã chuyến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9294" y="1997671"/>
            <a:ext cx="299348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rgbClr val="002060"/>
                </a:solidFill>
                <a:latin typeface="Calibri" panose="020F0502020204030204" pitchFamily="34" charset="0"/>
              </a:rPr>
              <a:t>=RIGHT(B3;2)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2" name="Striped Right Arrow 1"/>
          <p:cNvSpPr/>
          <p:nvPr/>
        </p:nvSpPr>
        <p:spPr>
          <a:xfrm rot="5400000">
            <a:off x="9181805" y="2512067"/>
            <a:ext cx="596741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77435" y="1997671"/>
            <a:ext cx="70119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rgbClr val="002060"/>
                </a:solidFill>
                <a:latin typeface="Calibri" panose="020F0502020204030204" pitchFamily="34" charset="0"/>
              </a:rPr>
              <a:t>07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9294" y="3281085"/>
            <a:ext cx="379934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Calibri" panose="020F0502020204030204" pitchFamily="34" charset="0"/>
              </a:rPr>
              <a:t>Định dạng kiểu số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67445" y="3951437"/>
            <a:ext cx="70119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3600">
                <a:solidFill>
                  <a:srgbClr val="002060"/>
                </a:solidFill>
                <a:latin typeface="Calibri" panose="020F0502020204030204" pitchFamily="34" charset="0"/>
              </a:rPr>
              <a:t>7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3951" y="4551052"/>
            <a:ext cx="308349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rgbClr val="002060"/>
                </a:solidFill>
                <a:latin typeface="Calibri" panose="020F0502020204030204" pitchFamily="34" charset="0"/>
              </a:rPr>
              <a:t>=VALUE(text)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83951" y="5221404"/>
            <a:ext cx="424915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rgbClr val="002060"/>
                </a:solidFill>
                <a:latin typeface="Calibri" panose="020F0502020204030204" pitchFamily="34" charset="0"/>
              </a:rPr>
              <a:t>=VALUE(RIGHT(B3;2))</a:t>
            </a:r>
            <a:endParaRPr lang="en-US" sz="36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5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20104 -0.1453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SUMIF (Tổng 1 điều kiện)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958"/>
            <a:ext cx="8189259" cy="3862858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7750135" y="3212039"/>
            <a:ext cx="2675965" cy="861100"/>
          </a:xfrm>
          <a:prstGeom prst="wedgeRectCallout">
            <a:avLst>
              <a:gd name="adj1" fmla="val -60042"/>
              <a:gd name="adj2" fmla="val 121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Tính tổng cước phí của các Tuyến ở Bảng TK</a:t>
            </a:r>
          </a:p>
        </p:txBody>
      </p:sp>
      <p:sp>
        <p:nvSpPr>
          <p:cNvPr id="9" name="Rectangle 8"/>
          <p:cNvSpPr/>
          <p:nvPr/>
        </p:nvSpPr>
        <p:spPr>
          <a:xfrm>
            <a:off x="7419540" y="5082489"/>
            <a:ext cx="477246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SUMIF(range;criteria;sum_range)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89259" y="1343769"/>
            <a:ext cx="299312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Range: cột điều kiện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89259" y="1967676"/>
            <a:ext cx="258275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Criteria: điều kiện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89259" y="2591253"/>
            <a:ext cx="304282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Sum_range: cột tổng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5660713"/>
            <a:ext cx="2044149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/>
              <a:t>=SUMIF(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07024" y="1680882"/>
            <a:ext cx="1317811" cy="1694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50480" y="5660712"/>
            <a:ext cx="2646878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/>
              <a:t>$D$3:$D$9;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97358" y="5660712"/>
            <a:ext cx="1184940" cy="64633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/>
              <a:t>G13;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49471" y="4073139"/>
            <a:ext cx="1183341" cy="24336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82298" y="5660712"/>
            <a:ext cx="2569934" cy="64633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$F$3:$F$9)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77808" y="1647178"/>
            <a:ext cx="771663" cy="169433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5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21" grpId="0" animBg="1"/>
      <p:bldP spid="22" grpId="0" animBg="1"/>
      <p:bldP spid="23" grpId="0" animBg="1"/>
      <p:bldP spid="24" grpId="0" animBg="1"/>
      <p:bldP spid="16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601750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/>
              <a:t>ĐỀ MẪU 1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602345"/>
            <a:ext cx="4601750" cy="995082"/>
          </a:xfrm>
        </p:spPr>
        <p:txBody>
          <a:bodyPr>
            <a:normAutofit/>
          </a:bodyPr>
          <a:lstStyle/>
          <a:p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hỏi</a:t>
            </a:r>
            <a:r>
              <a:rPr lang="en-US" sz="3600"/>
              <a:t>: 6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631C72-5BB9-4B60-94D8-0A5C1F2046A3}"/>
              </a:ext>
            </a:extLst>
          </p:cNvPr>
          <p:cNvSpPr txBox="1">
            <a:spLocks/>
          </p:cNvSpPr>
          <p:nvPr/>
        </p:nvSpPr>
        <p:spPr>
          <a:xfrm>
            <a:off x="646112" y="2723898"/>
            <a:ext cx="4601750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/>
              <a:t>TRANG 33</a:t>
            </a:r>
            <a:endParaRPr lang="en-US" sz="6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9F1357-D0BD-46E5-9975-DE883A8A82D7}"/>
              </a:ext>
            </a:extLst>
          </p:cNvPr>
          <p:cNvSpPr txBox="1">
            <a:spLocks/>
          </p:cNvSpPr>
          <p:nvPr/>
        </p:nvSpPr>
        <p:spPr>
          <a:xfrm>
            <a:off x="646113" y="3873525"/>
            <a:ext cx="4601750" cy="99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/>
              <a:t>Câu hỏi: 7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1685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8" y="1158568"/>
            <a:ext cx="10650436" cy="453453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COUNTIF(Tổng 1 điều kiện)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7750135" y="3212039"/>
            <a:ext cx="2675965" cy="861100"/>
          </a:xfrm>
          <a:prstGeom prst="wedgeRectCallout">
            <a:avLst>
              <a:gd name="adj1" fmla="val 37500"/>
              <a:gd name="adj2" fmla="val 135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Tính tổng các chuyến ở Bảng TK</a:t>
            </a:r>
          </a:p>
        </p:txBody>
      </p:sp>
      <p:sp>
        <p:nvSpPr>
          <p:cNvPr id="9" name="Rectangle 8"/>
          <p:cNvSpPr/>
          <p:nvPr/>
        </p:nvSpPr>
        <p:spPr>
          <a:xfrm>
            <a:off x="8070666" y="5900186"/>
            <a:ext cx="355578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COUNTF(range;criteria)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3690" y="1425055"/>
            <a:ext cx="299312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Range: cột điều kiện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43690" y="1966421"/>
            <a:ext cx="258275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Criteria: điều kiện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11020" y="5857663"/>
            <a:ext cx="2659702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/>
              <a:t>=COUNTIF(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96466" y="1994557"/>
            <a:ext cx="1437909" cy="185999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52347" y="5857662"/>
            <a:ext cx="2646878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/>
              <a:t>$D$3:$D$9;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99225" y="5857662"/>
            <a:ext cx="1210588" cy="64633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/>
              <a:t>G13</a:t>
            </a:r>
            <a:r>
              <a:rPr lang="en-US" sz="36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98097" y="4653199"/>
            <a:ext cx="1251676" cy="34331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21" grpId="0" animBg="1"/>
      <p:bldP spid="22" grpId="0" animBg="1"/>
      <p:bldP spid="24" grpId="0" animBg="1"/>
      <p:bldP spid="16" grpId="0" animBg="1"/>
      <p:bldP spid="26" grpId="0" animBg="1"/>
      <p:bldP spid="27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601750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/>
              <a:t>TRANG 36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602345"/>
            <a:ext cx="4601750" cy="995082"/>
          </a:xfrm>
        </p:spPr>
        <p:txBody>
          <a:bodyPr>
            <a:normAutofit/>
          </a:bodyPr>
          <a:lstStyle/>
          <a:p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hỏi</a:t>
            </a:r>
            <a:r>
              <a:rPr lang="en-US" sz="3600"/>
              <a:t>: 5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6664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" y="1190958"/>
            <a:ext cx="7026423" cy="412663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SUMIF (Tổng 1 điều kiện)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7056417" y="3696959"/>
            <a:ext cx="2675965" cy="861100"/>
          </a:xfrm>
          <a:prstGeom prst="wedgeRectCallout">
            <a:avLst>
              <a:gd name="adj1" fmla="val -60042"/>
              <a:gd name="adj2" fmla="val 121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Tính tổng số lượng các loại hàng đã bán trước 25/09/2020</a:t>
            </a:r>
          </a:p>
        </p:txBody>
      </p:sp>
      <p:sp>
        <p:nvSpPr>
          <p:cNvPr id="9" name="Rectangle 8"/>
          <p:cNvSpPr/>
          <p:nvPr/>
        </p:nvSpPr>
        <p:spPr>
          <a:xfrm>
            <a:off x="7419540" y="5082489"/>
            <a:ext cx="477246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SUMIF(range;criteria;sum_range)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89259" y="1343769"/>
            <a:ext cx="299312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Range: cột điều kiện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89259" y="1967676"/>
            <a:ext cx="258275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Criteria: điều kiện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89259" y="2591253"/>
            <a:ext cx="304282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Sum_range: cột tổng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5660713"/>
            <a:ext cx="2044149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/>
              <a:t>=SUMIF(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67364" y="1967676"/>
            <a:ext cx="1065448" cy="1694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50480" y="5660712"/>
            <a:ext cx="2646878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/>
              <a:t>$D$3:$D$9;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97358" y="5660712"/>
            <a:ext cx="3198311" cy="646331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“&lt;25/09/2020”;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75213" y="5082489"/>
            <a:ext cx="1961706" cy="23509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91931" y="5660711"/>
            <a:ext cx="2569934" cy="64633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$F$3:$F$9)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56095" y="1974920"/>
            <a:ext cx="911268" cy="169433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9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2" grpId="0" animBg="1"/>
      <p:bldP spid="23" grpId="0" animBg="1"/>
      <p:bldP spid="24" grpId="0" animBg="1"/>
      <p:bldP spid="16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SUMIFS (Tổng nhiều điều kiện)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9272"/>
            <a:ext cx="8027893" cy="3469545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7667908" y="2999826"/>
            <a:ext cx="2675965" cy="861100"/>
          </a:xfrm>
          <a:prstGeom prst="wedgeRectCallout">
            <a:avLst>
              <a:gd name="adj1" fmla="val -60042"/>
              <a:gd name="adj2" fmla="val 121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Tính tổng cước phí Chuyển nhanh và đi Mỹ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59098" y="4686161"/>
            <a:ext cx="1013290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SUMIFS(sum_range;criteria_range1;criteria1;criteria_range2;criteria2;….)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27894" y="1692142"/>
            <a:ext cx="367600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Criteria_range1: cột điều kiện1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37649" y="2139596"/>
            <a:ext cx="246574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Criteria1: điều kiện1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27894" y="1255941"/>
            <a:ext cx="256192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Sum_range: cột tổng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27894" y="2569092"/>
            <a:ext cx="367600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Criteria_range2: cột điều kiện2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37649" y="3016546"/>
            <a:ext cx="246574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Criteria2: điều kiện2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5665131"/>
            <a:ext cx="162897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=SUMIFS(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5348" y="5665131"/>
            <a:ext cx="1965603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$E$3:$E$10;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37274" y="5665130"/>
            <a:ext cx="2000869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$C$3:$C$10;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28972" y="5665131"/>
            <a:ext cx="2032929" cy="461665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$G$3:$G$10;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24973" y="1757177"/>
            <a:ext cx="771663" cy="176595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208626" y="1757176"/>
            <a:ext cx="1154427" cy="17659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" y="1770513"/>
            <a:ext cx="1062318" cy="17526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54398" y="5665131"/>
            <a:ext cx="2480166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“Chuyển nhanh”;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150790" y="5665129"/>
            <a:ext cx="902811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Mỹ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016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5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CHART (vẽ đồ thị)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" y="1347713"/>
            <a:ext cx="3063038" cy="189187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4514" y="3239589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rgbClr val="000000"/>
                </a:solidFill>
                <a:latin typeface="Calibri" panose="020F0502020204030204" pitchFamily="34" charset="0"/>
              </a:rPr>
              <a:t>Vẽ đồ thị % thể hiện sự khác nhau tổng cước phí ở Bảng TK</a:t>
            </a:r>
            <a:endParaRPr lang="en-US" sz="3600"/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881311687"/>
              </p:ext>
            </p:extLst>
          </p:nvPr>
        </p:nvGraphicFramePr>
        <p:xfrm>
          <a:off x="81441" y="4107148"/>
          <a:ext cx="3063038" cy="1181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81441" y="1653988"/>
            <a:ext cx="3063038" cy="158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41" y="4262718"/>
            <a:ext cx="2628900" cy="1371600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2864224" y="4733365"/>
            <a:ext cx="280255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8362" y="3976968"/>
            <a:ext cx="1613647" cy="242719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298362" y="4908176"/>
            <a:ext cx="534050" cy="48409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8091" y="3915503"/>
            <a:ext cx="4584589" cy="2755631"/>
          </a:xfrm>
          <a:prstGeom prst="rect">
            <a:avLst/>
          </a:prstGeom>
        </p:spPr>
      </p:pic>
      <p:sp>
        <p:nvSpPr>
          <p:cNvPr id="24" name="Striped Right Arrow 23"/>
          <p:cNvSpPr/>
          <p:nvPr/>
        </p:nvSpPr>
        <p:spPr>
          <a:xfrm>
            <a:off x="5219775" y="4719918"/>
            <a:ext cx="280255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7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18FDE90-0085-0000-9918-4D27FD7F0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graphicEl>
                                              <a:dgm id="{D18FDE90-0085-0000-9918-4D27FD7F00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Graphic spid="23" grpId="0">
        <p:bldSub>
          <a:bldDgm bld="one"/>
        </p:bldSub>
      </p:bldGraphic>
      <p:bldP spid="10" grpId="0" animBg="1"/>
      <p:bldP spid="8" grpId="0" animBg="1"/>
      <p:bldP spid="12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FILTER (Lọc dữ liệu)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0958"/>
            <a:ext cx="10202680" cy="238158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4515" y="3676602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rgbClr val="000000"/>
                </a:solidFill>
                <a:latin typeface="Calibri" panose="020F0502020204030204" pitchFamily="34" charset="0"/>
              </a:rPr>
              <a:t>Lọc ra danh sách các Lộ trình là Quảng Nam sang bảng mới</a:t>
            </a:r>
            <a:endParaRPr lang="en-US" sz="3600"/>
          </a:p>
        </p:txBody>
      </p:sp>
      <p:sp>
        <p:nvSpPr>
          <p:cNvPr id="9" name="Oval Callout 8"/>
          <p:cNvSpPr/>
          <p:nvPr/>
        </p:nvSpPr>
        <p:spPr>
          <a:xfrm>
            <a:off x="2554940" y="1190958"/>
            <a:ext cx="3052483" cy="597501"/>
          </a:xfrm>
          <a:prstGeom prst="wedgeEllipseCallout">
            <a:avLst>
              <a:gd name="adj1" fmla="val -42262"/>
              <a:gd name="adj2" fmla="val 60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R_Click lên ô </a:t>
            </a:r>
            <a:br>
              <a:rPr lang="en-US"/>
            </a:br>
            <a:r>
              <a:rPr lang="en-US"/>
              <a:t>LỘ TRÌNH </a:t>
            </a:r>
            <a:r>
              <a:rPr lang="en-US">
                <a:sym typeface="Wingdings" panose="05000000000000000000" pitchFamily="2" charset="2"/>
              </a:rPr>
              <a:t> Copy</a:t>
            </a:r>
            <a:endParaRPr lang="en-US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87" y="1190958"/>
            <a:ext cx="1358213" cy="745420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566" y="1689952"/>
            <a:ext cx="1362133" cy="246426"/>
          </a:xfrm>
          <a:prstGeom prst="rect">
            <a:avLst/>
          </a:prstGeom>
        </p:spPr>
      </p:pic>
      <p:sp>
        <p:nvSpPr>
          <p:cNvPr id="24" name="Oval Callout 23"/>
          <p:cNvSpPr/>
          <p:nvPr/>
        </p:nvSpPr>
        <p:spPr>
          <a:xfrm>
            <a:off x="7150197" y="1065557"/>
            <a:ext cx="3052483" cy="597501"/>
          </a:xfrm>
          <a:prstGeom prst="wedgeEllipseCallout">
            <a:avLst>
              <a:gd name="adj1" fmla="val 60381"/>
              <a:gd name="adj2" fmla="val 71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R_Click lên ô </a:t>
            </a:r>
            <a:br>
              <a:rPr lang="en-US"/>
            </a:br>
            <a:r>
              <a:rPr lang="en-US"/>
              <a:t>M2</a:t>
            </a:r>
            <a:r>
              <a:rPr lang="en-US">
                <a:sym typeface="Wingdings" panose="05000000000000000000" pitchFamily="2" charset="2"/>
              </a:rPr>
              <a:t> Paste 123</a:t>
            </a:r>
            <a:endParaRPr lang="en-US"/>
          </a:p>
        </p:txBody>
      </p:sp>
      <p:sp>
        <p:nvSpPr>
          <p:cNvPr id="25" name="Oval Callout 24"/>
          <p:cNvSpPr/>
          <p:nvPr/>
        </p:nvSpPr>
        <p:spPr>
          <a:xfrm>
            <a:off x="2357717" y="1812876"/>
            <a:ext cx="3249706" cy="597501"/>
          </a:xfrm>
          <a:prstGeom prst="wedgeEllipseCallout">
            <a:avLst>
              <a:gd name="adj1" fmla="val -42262"/>
              <a:gd name="adj2" fmla="val 60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R_Click lên ô </a:t>
            </a:r>
            <a:br>
              <a:rPr lang="en-US"/>
            </a:br>
            <a:r>
              <a:rPr lang="en-US"/>
              <a:t>Quảng Nam</a:t>
            </a:r>
            <a:r>
              <a:rPr lang="en-US">
                <a:sym typeface="Wingdings" panose="05000000000000000000" pitchFamily="2" charset="2"/>
              </a:rPr>
              <a:t> Copy</a:t>
            </a:r>
            <a:endParaRPr lang="en-US"/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619" y="1702983"/>
            <a:ext cx="1386080" cy="372242"/>
          </a:xfrm>
          <a:prstGeom prst="rect">
            <a:avLst/>
          </a:prstGeom>
        </p:spPr>
      </p:pic>
      <p:sp>
        <p:nvSpPr>
          <p:cNvPr id="26" name="Oval Callout 25"/>
          <p:cNvSpPr/>
          <p:nvPr/>
        </p:nvSpPr>
        <p:spPr>
          <a:xfrm>
            <a:off x="7396726" y="1549489"/>
            <a:ext cx="3052483" cy="597501"/>
          </a:xfrm>
          <a:prstGeom prst="wedgeEllipseCallout">
            <a:avLst>
              <a:gd name="adj1" fmla="val 58077"/>
              <a:gd name="adj2" fmla="val 24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R_Click lên ô </a:t>
            </a:r>
            <a:br>
              <a:rPr lang="en-US"/>
            </a:br>
            <a:r>
              <a:rPr lang="en-US"/>
              <a:t>M3</a:t>
            </a:r>
            <a:r>
              <a:rPr lang="en-US">
                <a:sym typeface="Wingdings" panose="05000000000000000000" pitchFamily="2" charset="2"/>
              </a:rPr>
              <a:t> Paste 123</a:t>
            </a:r>
            <a:endParaRPr lang="en-US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79208"/>
            <a:ext cx="12192000" cy="22611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5835" y="4935071"/>
            <a:ext cx="11026589" cy="1805333"/>
          </a:xfrm>
          <a:prstGeom prst="rect">
            <a:avLst/>
          </a:prstGeom>
          <a:solidFill>
            <a:schemeClr val="bg1">
              <a:lumMod val="75000"/>
              <a:lumOff val="2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2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9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FILTER (Lọc dữ liệu với 1 ĐK)</a:t>
            </a: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656015426"/>
              </p:ext>
            </p:extLst>
          </p:nvPr>
        </p:nvGraphicFramePr>
        <p:xfrm>
          <a:off x="-119529" y="927847"/>
          <a:ext cx="4207435" cy="250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19187"/>
            <a:ext cx="3317372" cy="3433771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2880000" y="3875256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Click</a:t>
            </a:r>
          </a:p>
        </p:txBody>
      </p:sp>
      <p:pic>
        <p:nvPicPr>
          <p:cNvPr id="3" name="Picture 2" descr="Advanced Filter - List range: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72" y="5990905"/>
            <a:ext cx="2305372" cy="56205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00" y="3081765"/>
            <a:ext cx="8560405" cy="1719069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4470058" y="2562792"/>
            <a:ext cx="2403743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Bôi đen: Bảng chính (A2:L9)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1558" y="3429000"/>
            <a:ext cx="8355747" cy="1371834"/>
          </a:xfrm>
          <a:prstGeom prst="rect">
            <a:avLst/>
          </a:prstGeom>
          <a:solidFill>
            <a:schemeClr val="accent1">
              <a:alpha val="1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dvanced Filter - List range: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72" y="5985247"/>
            <a:ext cx="2305372" cy="562053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5374548" y="5522458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1726" y="3123213"/>
            <a:ext cx="3329098" cy="3445908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>
            <a:off x="2965129" y="4247163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Click</a:t>
            </a:r>
          </a:p>
        </p:txBody>
      </p:sp>
      <p:pic>
        <p:nvPicPr>
          <p:cNvPr id="10" name="Picture 9" descr="Advanced Filter - Criteria range: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098" y="5991026"/>
            <a:ext cx="2305372" cy="562053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63" y="3094570"/>
            <a:ext cx="8717890" cy="1583871"/>
          </a:xfrm>
          <a:prstGeom prst="rect">
            <a:avLst/>
          </a:prstGeom>
        </p:spPr>
      </p:pic>
      <p:sp>
        <p:nvSpPr>
          <p:cNvPr id="17" name="Oval Callout 16"/>
          <p:cNvSpPr/>
          <p:nvPr/>
        </p:nvSpPr>
        <p:spPr>
          <a:xfrm>
            <a:off x="9322795" y="2146063"/>
            <a:ext cx="2403743" cy="743815"/>
          </a:xfrm>
          <a:prstGeom prst="wedgeEllipseCallout">
            <a:avLst>
              <a:gd name="adj1" fmla="val 52165"/>
              <a:gd name="adj2" fmla="val 118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Bôi đen: Vùng ĐK (M2:M3)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534274" y="3352667"/>
            <a:ext cx="657726" cy="355374"/>
          </a:xfrm>
          <a:prstGeom prst="rect">
            <a:avLst/>
          </a:prstGeom>
          <a:solidFill>
            <a:srgbClr val="00B050">
              <a:alpha val="53000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dvanced Filter - Criteria range: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88" y="5988076"/>
            <a:ext cx="2305372" cy="562053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5232950" y="5610450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Click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36" y="3123212"/>
            <a:ext cx="3308016" cy="3424087"/>
          </a:xfrm>
          <a:prstGeom prst="rect">
            <a:avLst/>
          </a:prstGeom>
        </p:spPr>
      </p:pic>
      <p:sp>
        <p:nvSpPr>
          <p:cNvPr id="22" name="Oval Callout 21"/>
          <p:cNvSpPr/>
          <p:nvPr/>
        </p:nvSpPr>
        <p:spPr>
          <a:xfrm>
            <a:off x="2929394" y="4600628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Click</a:t>
            </a:r>
          </a:p>
        </p:txBody>
      </p:sp>
      <p:pic>
        <p:nvPicPr>
          <p:cNvPr id="19" name="Picture 18" descr="Advanced Filter - Copy to: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81" y="5987095"/>
            <a:ext cx="2305372" cy="562053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71" y="3118667"/>
            <a:ext cx="7721942" cy="2695998"/>
          </a:xfrm>
          <a:prstGeom prst="rect">
            <a:avLst/>
          </a:prstGeom>
        </p:spPr>
      </p:pic>
      <p:sp>
        <p:nvSpPr>
          <p:cNvPr id="25" name="Oval Callout 24"/>
          <p:cNvSpPr/>
          <p:nvPr/>
        </p:nvSpPr>
        <p:spPr>
          <a:xfrm>
            <a:off x="3446863" y="3501500"/>
            <a:ext cx="2403743" cy="743815"/>
          </a:xfrm>
          <a:prstGeom prst="wedgeEllipseCallout">
            <a:avLst>
              <a:gd name="adj1" fmla="val -34594"/>
              <a:gd name="adj2" fmla="val 2283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Click1 ô (A18)</a:t>
            </a:r>
          </a:p>
        </p:txBody>
      </p:sp>
      <p:pic>
        <p:nvPicPr>
          <p:cNvPr id="23" name="Picture 22" descr="Advanced Filter - Copy to: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27" y="5987955"/>
            <a:ext cx="2305372" cy="562053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5268180" y="5629093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Click</a:t>
            </a:r>
          </a:p>
        </p:txBody>
      </p:sp>
      <p:pic>
        <p:nvPicPr>
          <p:cNvPr id="24" name="Picture 23" descr="Advanced Filter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" y="3112168"/>
            <a:ext cx="3412816" cy="3467215"/>
          </a:xfrm>
          <a:prstGeom prst="rect">
            <a:avLst/>
          </a:prstGeom>
        </p:spPr>
      </p:pic>
      <p:sp>
        <p:nvSpPr>
          <p:cNvPr id="30" name="Oval Callout 29"/>
          <p:cNvSpPr/>
          <p:nvPr/>
        </p:nvSpPr>
        <p:spPr>
          <a:xfrm>
            <a:off x="1320453" y="5316488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Click</a:t>
            </a:r>
          </a:p>
        </p:txBody>
      </p:sp>
      <p:pic>
        <p:nvPicPr>
          <p:cNvPr id="26" name="Picture 25" descr="Screen Clippi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" y="2889878"/>
            <a:ext cx="12176479" cy="397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P spid="2" grpId="0" animBg="1"/>
      <p:bldP spid="2" grpId="1" animBg="1"/>
      <p:bldP spid="8" grpId="0" animBg="1"/>
      <p:bldP spid="8" grpId="1" animBg="1"/>
      <p:bldP spid="6" grpId="0" animBg="1"/>
      <p:bldP spid="6" grpId="1" animBg="1"/>
      <p:bldP spid="11" grpId="0" animBg="1"/>
      <p:bldP spid="11" grpId="1" animBg="1"/>
      <p:bldP spid="13" grpId="0" animBg="1"/>
      <p:bldP spid="13" grpId="1" animBg="1"/>
      <p:bldP spid="17" grpId="0" animBg="1"/>
      <p:bldP spid="17" grpId="1" animBg="1"/>
      <p:bldP spid="14" grpId="0" animBg="1"/>
      <p:bldP spid="14" grpId="1" animBg="1"/>
      <p:bldP spid="20" grpId="0" animBg="1"/>
      <p:bldP spid="20" grpId="1" animBg="1"/>
      <p:bldP spid="22" grpId="0" animBg="1"/>
      <p:bldP spid="22" grpId="1" animBg="1"/>
      <p:bldP spid="25" grpId="0" animBg="1"/>
      <p:bldP spid="25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515" y="3676602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Lọc ra danh sách các nơi đến là Mỹ hoặc trọng lượng &gt; 200</a:t>
            </a:r>
            <a:endParaRPr lang="en-US" sz="360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2926" y="235192"/>
            <a:ext cx="9849754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FILTER (Lọc dữ liệu với nhiều ĐK)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2" y="1190958"/>
            <a:ext cx="11907912" cy="24482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02681" y="1647689"/>
            <a:ext cx="1854534" cy="6463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02680" y="1647689"/>
            <a:ext cx="1854534" cy="64633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0202680" y="2582779"/>
            <a:ext cx="1854534" cy="474503"/>
          </a:xfrm>
          <a:prstGeom prst="wedgeRectCallout">
            <a:avLst>
              <a:gd name="adj1" fmla="val -9722"/>
              <a:gd name="adj2" fmla="val -78963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Vùng điều kiện</a:t>
            </a:r>
          </a:p>
        </p:txBody>
      </p:sp>
      <p:cxnSp>
        <p:nvCxnSpPr>
          <p:cNvPr id="10" name="Straight Connector 9"/>
          <p:cNvCxnSpPr>
            <a:stCxn id="3" idx="2"/>
          </p:cNvCxnSpPr>
          <p:nvPr/>
        </p:nvCxnSpPr>
        <p:spPr>
          <a:xfrm flipH="1">
            <a:off x="7331244" y="2294020"/>
            <a:ext cx="3798704" cy="13825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3305" y="3676602"/>
            <a:ext cx="1106906" cy="64633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6" grpId="0" animBg="1"/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CHUỖI KÝ TỰ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8031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Tốc độ căn cứ vào 2 ký tự thứ 3 và 4 của Mã hàng và định dạng kiểu số (number)</a:t>
            </a:r>
            <a:endParaRPr lang="en-US" sz="2800"/>
          </a:p>
        </p:txBody>
      </p:sp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9" y="1190958"/>
            <a:ext cx="8859486" cy="43916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053925" y="2678891"/>
            <a:ext cx="3138075" cy="13234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panose="020F0502020204030204" pitchFamily="34" charset="0"/>
              </a:rPr>
              <a:t>ĐỀ 4. </a:t>
            </a:r>
          </a:p>
          <a:p>
            <a:r>
              <a:rPr lang="en-US" sz="4000">
                <a:solidFill>
                  <a:schemeClr val="tx1"/>
                </a:solidFill>
                <a:latin typeface="Calibri" panose="020F0502020204030204" pitchFamily="34" charset="0"/>
              </a:rPr>
              <a:t>Câu hỏi 2</a:t>
            </a:r>
            <a:endParaRPr 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494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0" y="1190312"/>
            <a:ext cx="11888859" cy="44773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2926" y="235192"/>
            <a:ext cx="9849754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FILTER (Lọc dữ liệu với nhiều ĐK)</a:t>
            </a: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656015426"/>
              </p:ext>
            </p:extLst>
          </p:nvPr>
        </p:nvGraphicFramePr>
        <p:xfrm>
          <a:off x="-119529" y="927847"/>
          <a:ext cx="4207435" cy="250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Picture 31" descr="Advanced Fil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23" y="2914859"/>
            <a:ext cx="3497179" cy="351163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180604" y="1620253"/>
            <a:ext cx="1859088" cy="689810"/>
          </a:xfrm>
          <a:prstGeom prst="rect">
            <a:avLst/>
          </a:prstGeom>
          <a:solidFill>
            <a:schemeClr val="accent1">
              <a:alpha val="44000"/>
            </a:schemeClr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4" idx="2"/>
            <a:endCxn id="38" idx="3"/>
          </p:cNvCxnSpPr>
          <p:nvPr/>
        </p:nvCxnSpPr>
        <p:spPr>
          <a:xfrm flipH="1">
            <a:off x="7287093" y="2310063"/>
            <a:ext cx="3823055" cy="2512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28005" y="4644795"/>
            <a:ext cx="1859088" cy="355666"/>
          </a:xfrm>
          <a:prstGeom prst="rect">
            <a:avLst/>
          </a:prstGeom>
          <a:solidFill>
            <a:schemeClr val="accent1">
              <a:alpha val="44000"/>
            </a:schemeClr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2926" y="5309937"/>
            <a:ext cx="882316" cy="357750"/>
          </a:xfrm>
          <a:prstGeom prst="rect">
            <a:avLst/>
          </a:prstGeom>
          <a:solidFill>
            <a:schemeClr val="accent1">
              <a:alpha val="44000"/>
            </a:schemeClr>
          </a:solidFill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1235243" y="5214289"/>
            <a:ext cx="4059029" cy="274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25592" y="5000461"/>
            <a:ext cx="1859088" cy="309476"/>
          </a:xfrm>
          <a:prstGeom prst="rect">
            <a:avLst/>
          </a:prstGeom>
          <a:solidFill>
            <a:srgbClr val="92D050">
              <a:alpha val="44000"/>
            </a:srgbClr>
          </a:solidFill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711"/>
            <a:ext cx="12212929" cy="47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Graphic spid="27" grpId="1">
        <p:bldAsOne/>
      </p:bldGraphic>
      <p:bldP spid="34" grpId="0" animBg="1"/>
      <p:bldP spid="34" grpId="1" animBg="1"/>
      <p:bldP spid="38" grpId="0" animBg="1"/>
      <p:bldP spid="38" grpId="1" animBg="1"/>
      <p:bldP spid="43" grpId="0" animBg="1"/>
      <p:bldP spid="43" grpId="1" animBg="1"/>
      <p:bldP spid="47" grpId="0" animBg="1"/>
      <p:bldP spid="47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601750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/>
              <a:t>TRANG 36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602345"/>
            <a:ext cx="4601750" cy="995082"/>
          </a:xfrm>
        </p:spPr>
        <p:txBody>
          <a:bodyPr>
            <a:normAutofit/>
          </a:bodyPr>
          <a:lstStyle/>
          <a:p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hỏi</a:t>
            </a:r>
            <a:r>
              <a:rPr lang="en-US" sz="3600"/>
              <a:t>: 6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4580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" y="1018755"/>
            <a:ext cx="12120337" cy="302385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191" y="4872117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Lọc ra danh sách các Tên hãng là Phillips và số lượng &gt;6</a:t>
            </a:r>
            <a:endParaRPr lang="en-US" sz="360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2926" y="235192"/>
            <a:ext cx="9849754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FILTER (Lọc dữ liệu với nhiều ĐK)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9544" y="1520366"/>
            <a:ext cx="1807880" cy="516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82890" y="1491916"/>
            <a:ext cx="1854534" cy="57751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0266112" y="2214849"/>
            <a:ext cx="1854534" cy="474503"/>
          </a:xfrm>
          <a:prstGeom prst="wedgeRectCallout">
            <a:avLst>
              <a:gd name="adj1" fmla="val -9722"/>
              <a:gd name="adj2" fmla="val -78963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Vùng điều kiện</a:t>
            </a:r>
          </a:p>
        </p:txBody>
      </p:sp>
      <p:cxnSp>
        <p:nvCxnSpPr>
          <p:cNvPr id="10" name="Straight Connector 9"/>
          <p:cNvCxnSpPr>
            <a:stCxn id="3" idx="2"/>
            <a:endCxn id="11" idx="0"/>
          </p:cNvCxnSpPr>
          <p:nvPr/>
        </p:nvCxnSpPr>
        <p:spPr>
          <a:xfrm flipH="1">
            <a:off x="7796464" y="2037347"/>
            <a:ext cx="3437020" cy="28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71874" y="4872117"/>
            <a:ext cx="449179" cy="646331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6" grpId="0" animBg="1"/>
      <p:bldP spid="7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2926" y="235192"/>
            <a:ext cx="9849754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FILTER (Lọc dữ liệu với nhiều ĐK)</a:t>
            </a:r>
          </a:p>
        </p:txBody>
      </p:sp>
      <p:graphicFrame>
        <p:nvGraphicFramePr>
          <p:cNvPr id="27" name="Diagram 26"/>
          <p:cNvGraphicFramePr/>
          <p:nvPr/>
        </p:nvGraphicFramePr>
        <p:xfrm>
          <a:off x="-119529" y="927847"/>
          <a:ext cx="4207435" cy="250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139"/>
            <a:ext cx="12192000" cy="4622844"/>
          </a:xfrm>
          <a:prstGeom prst="rect">
            <a:avLst/>
          </a:prstGeom>
        </p:spPr>
      </p:pic>
      <p:pic>
        <p:nvPicPr>
          <p:cNvPr id="3" name="Picture 2" descr="Advanced Fil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33" y="2964206"/>
            <a:ext cx="3877771" cy="38937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8758" y="1883613"/>
            <a:ext cx="10010274" cy="25760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2588" y="4509593"/>
            <a:ext cx="2197770" cy="43558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82988" y="1883612"/>
            <a:ext cx="1909012" cy="522703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72588" y="4922460"/>
            <a:ext cx="2197770" cy="355394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18" idx="3"/>
            <a:endCxn id="17" idx="2"/>
          </p:cNvCxnSpPr>
          <p:nvPr/>
        </p:nvCxnSpPr>
        <p:spPr>
          <a:xfrm flipV="1">
            <a:off x="5470358" y="2406315"/>
            <a:ext cx="5767136" cy="26938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324" y="1398139"/>
            <a:ext cx="12269324" cy="53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Graphic spid="27" grpId="1">
        <p:bldAsOne/>
      </p:bldGraphic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601750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/>
              <a:t>TRANG 34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602345"/>
            <a:ext cx="4601750" cy="995082"/>
          </a:xfrm>
        </p:spPr>
        <p:txBody>
          <a:bodyPr>
            <a:normAutofit/>
          </a:bodyPr>
          <a:lstStyle/>
          <a:p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hỏi</a:t>
            </a:r>
            <a:r>
              <a:rPr lang="en-US" sz="3600"/>
              <a:t>: 9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E02803-3609-4A0C-B895-69752C561D47}"/>
              </a:ext>
            </a:extLst>
          </p:cNvPr>
          <p:cNvSpPr txBox="1">
            <a:spLocks/>
          </p:cNvSpPr>
          <p:nvPr/>
        </p:nvSpPr>
        <p:spPr>
          <a:xfrm>
            <a:off x="646111" y="2838109"/>
            <a:ext cx="4601750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/>
              <a:t>ĐỀ MẪU 1</a:t>
            </a:r>
            <a:endParaRPr lang="en-US" sz="6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233AD5-A18D-4EC6-9E9D-A5A6955F39DD}"/>
              </a:ext>
            </a:extLst>
          </p:cNvPr>
          <p:cNvSpPr txBox="1">
            <a:spLocks/>
          </p:cNvSpPr>
          <p:nvPr/>
        </p:nvSpPr>
        <p:spPr>
          <a:xfrm>
            <a:off x="646112" y="3987736"/>
            <a:ext cx="4601750" cy="99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/>
              <a:t>Câu hỏi: 7</a:t>
            </a:r>
          </a:p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07B438-258E-4919-89E9-92F3E297EB39}"/>
              </a:ext>
            </a:extLst>
          </p:cNvPr>
          <p:cNvSpPr txBox="1">
            <a:spLocks/>
          </p:cNvSpPr>
          <p:nvPr/>
        </p:nvSpPr>
        <p:spPr>
          <a:xfrm>
            <a:off x="6596338" y="2838109"/>
            <a:ext cx="4601750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/>
              <a:t>ĐỀ MẪU 2</a:t>
            </a:r>
            <a:endParaRPr lang="en-US" sz="6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A682E0-47C2-4602-A373-29CBF9248857}"/>
              </a:ext>
            </a:extLst>
          </p:cNvPr>
          <p:cNvSpPr txBox="1">
            <a:spLocks/>
          </p:cNvSpPr>
          <p:nvPr/>
        </p:nvSpPr>
        <p:spPr>
          <a:xfrm>
            <a:off x="6596339" y="3987736"/>
            <a:ext cx="4601750" cy="99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/>
              <a:t>Câu hỏi: 7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99234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59"/>
          </a:xfrm>
        </p:spPr>
        <p:txBody>
          <a:bodyPr/>
          <a:lstStyle/>
          <a:p>
            <a:r>
              <a:rPr lang="en-US"/>
              <a:t>IF (trường hợp ngoại lệ)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14" y="3845378"/>
            <a:ext cx="12177486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Thuế được tính là 10% * đơn giá nếu những mặt hàng được xuất trong vòng 10 ngày kể từ ngày nhập. Còn lại là 5%* đơn giá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0" y="1304977"/>
            <a:ext cx="6306430" cy="23911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13039" y="1304977"/>
            <a:ext cx="4147471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rgbClr val="000000"/>
                </a:solidFill>
                <a:latin typeface="Calibri" panose="020F0502020204030204" pitchFamily="34" charset="0"/>
              </a:rPr>
              <a:t>Ngày xuất: chỉ có 1 ô</a:t>
            </a:r>
            <a:endParaRPr lang="vi-VN" sz="36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3404382"/>
            <a:ext cx="942535" cy="291704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endCxn id="6" idx="3"/>
          </p:cNvCxnSpPr>
          <p:nvPr/>
        </p:nvCxnSpPr>
        <p:spPr>
          <a:xfrm flipV="1">
            <a:off x="6103257" y="1628143"/>
            <a:ext cx="5257253" cy="1810001"/>
          </a:xfrm>
          <a:prstGeom prst="bentConnector3">
            <a:avLst>
              <a:gd name="adj1" fmla="val 1043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514" y="4445542"/>
            <a:ext cx="6822384" cy="6001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14" y="5266990"/>
            <a:ext cx="593612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rgbClr val="000000"/>
                </a:solidFill>
                <a:latin typeface="Calibri" panose="020F0502020204030204" pitchFamily="34" charset="0"/>
              </a:rPr>
              <a:t>(Ngày xuất – ngày nhập) &lt;= 10</a:t>
            </a:r>
            <a:endParaRPr lang="vi-VN" sz="36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Striped Right Arrow 12"/>
          <p:cNvSpPr/>
          <p:nvPr/>
        </p:nvSpPr>
        <p:spPr>
          <a:xfrm>
            <a:off x="6103257" y="5266990"/>
            <a:ext cx="592965" cy="71745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96222" y="5266989"/>
            <a:ext cx="313709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>
                <a:solidFill>
                  <a:srgbClr val="000000"/>
                </a:solidFill>
                <a:latin typeface="Calibri" panose="020F0502020204030204" pitchFamily="34" charset="0"/>
              </a:rPr>
              <a:t>($E$9-B3)&lt;=10</a:t>
            </a:r>
            <a:endParaRPr lang="vi-VN" sz="36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546" y="6111358"/>
            <a:ext cx="12170453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=IF(($E$9-B3)&lt;=10;10%*E3;5%*E3)</a:t>
            </a:r>
            <a:endParaRPr lang="vi-VN" sz="4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5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59"/>
          </a:xfrm>
        </p:spPr>
        <p:txBody>
          <a:bodyPr/>
          <a:lstStyle/>
          <a:p>
            <a:r>
              <a:rPr lang="en-US"/>
              <a:t>IF (trường hợp ngoại lệ): TRANG 33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14" y="3845378"/>
            <a:ext cx="12177486" cy="23083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5. Thực thu được tính theo công thức sau:</a:t>
            </a:r>
          </a:p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        Nếu số lượng &gt;= 100 hay Ngày bán sau ngày 20/07 thì giảm 10% của Thành tiền</a:t>
            </a:r>
          </a:p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        Còn lại được tính đúng bằng thành tiền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25053" y="4491709"/>
            <a:ext cx="793869" cy="5441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546" y="6111358"/>
            <a:ext cx="12170453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=IF(OR(B3&gt;=100;C3&gt;</a:t>
            </a:r>
            <a:r>
              <a:rPr lang="en-US" sz="4000">
                <a:solidFill>
                  <a:srgbClr val="7030A0"/>
                </a:solidFill>
                <a:latin typeface="Calibri" panose="020F0502020204030204" pitchFamily="34" charset="0"/>
              </a:rPr>
              <a:t>DATE(2020;7;20)</a:t>
            </a: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);90%*G3;G3)</a:t>
            </a:r>
            <a:endParaRPr lang="vi-VN" sz="4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9419E-B8B9-42D9-8146-95F96212B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09" y="1262926"/>
            <a:ext cx="7858161" cy="25573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5EB87FE-E2A9-41DF-96C9-D3D23EDE0F84}"/>
              </a:ext>
            </a:extLst>
          </p:cNvPr>
          <p:cNvSpPr/>
          <p:nvPr/>
        </p:nvSpPr>
        <p:spPr>
          <a:xfrm>
            <a:off x="8830101" y="1313384"/>
            <a:ext cx="3193577" cy="852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7030A0"/>
                </a:solidFill>
                <a:latin typeface="Calibri" panose="020F0502020204030204" pitchFamily="34" charset="0"/>
              </a:rPr>
              <a:t>DATE(2020;7;20)</a:t>
            </a:r>
            <a:endParaRPr lang="en-US" sz="3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1EA4D6-697F-4F92-B5AE-918756926DDD}"/>
              </a:ext>
            </a:extLst>
          </p:cNvPr>
          <p:cNvSpPr/>
          <p:nvPr/>
        </p:nvSpPr>
        <p:spPr>
          <a:xfrm>
            <a:off x="8830101" y="2286258"/>
            <a:ext cx="3193577" cy="852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7030A0"/>
                </a:solidFill>
                <a:latin typeface="Calibri" panose="020F0502020204030204" pitchFamily="34" charset="0"/>
              </a:rPr>
              <a:t>CHUẨN HOÁ DỮ LIỆU NGÀY THÁNG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009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SUMIF (trường hợp ngoại lệ)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14" y="4915664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Tính tổng thuế của các Mã hàng (M, R, C) và điền vào Bảng 1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4" y="1194954"/>
            <a:ext cx="6277851" cy="36771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56768" y="3115225"/>
            <a:ext cx="477246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SUMIF(range;criteria;sum_range)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4110" y="1315304"/>
            <a:ext cx="299312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Range: cột điều kiện</a:t>
            </a:r>
          </a:p>
        </p:txBody>
      </p:sp>
      <p:sp>
        <p:nvSpPr>
          <p:cNvPr id="9" name="Rectangle 8"/>
          <p:cNvSpPr/>
          <p:nvPr/>
        </p:nvSpPr>
        <p:spPr>
          <a:xfrm>
            <a:off x="7174110" y="1896795"/>
            <a:ext cx="258275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Criteria: điều kiện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74110" y="2506010"/>
            <a:ext cx="304282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Sum_range: cột tổng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1020" y="5857663"/>
            <a:ext cx="2044149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/>
              <a:t>=SUMIF(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55169" y="5863164"/>
            <a:ext cx="2646878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/>
              <a:t>$A$3:$A$8;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02047" y="5868665"/>
            <a:ext cx="441146" cy="64633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/>
              <a:t>?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8807" y="1853249"/>
            <a:ext cx="1097280" cy="15370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72666" y="1868206"/>
            <a:ext cx="667699" cy="15370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54940" y="5871102"/>
            <a:ext cx="269817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/>
              <a:t>;$F$3:$F$8)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300982" y="1315304"/>
            <a:ext cx="1399742" cy="461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M-BS-01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300982" y="1896795"/>
            <a:ext cx="441146" cy="46166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M</a:t>
            </a:r>
          </a:p>
        </p:txBody>
      </p:sp>
      <p:pic>
        <p:nvPicPr>
          <p:cNvPr id="1026" name="Picture 2" descr="http://khocandientu.com/DATA/admintest/bai-toan-can-tien-vang/can-2-dia-bai-toan-can-tien-va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" t="8616" b="12221"/>
          <a:stretch/>
        </p:blipFill>
        <p:spPr bwMode="auto">
          <a:xfrm>
            <a:off x="7156768" y="3693629"/>
            <a:ext cx="3270692" cy="205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7248091" y="4777164"/>
            <a:ext cx="1399742" cy="461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M-BS-01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09068" y="4453481"/>
            <a:ext cx="441146" cy="46166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M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261391" y="5850987"/>
            <a:ext cx="3131704" cy="646331"/>
            <a:chOff x="8261391" y="5850987"/>
            <a:chExt cx="3131704" cy="646331"/>
          </a:xfrm>
        </p:grpSpPr>
        <p:sp>
          <p:nvSpPr>
            <p:cNvPr id="37" name="Rectangle 36"/>
            <p:cNvSpPr/>
            <p:nvPr/>
          </p:nvSpPr>
          <p:spPr>
            <a:xfrm>
              <a:off x="8261391" y="5850987"/>
              <a:ext cx="434129" cy="64633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3600"/>
                <a:t>M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14442" y="5850987"/>
              <a:ext cx="434129" cy="64633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3600"/>
                <a:t>?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163654" y="5850987"/>
              <a:ext cx="434129" cy="64633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3600"/>
                <a:t>?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616705" y="5850987"/>
              <a:ext cx="434129" cy="64633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3600"/>
                <a:t>?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056703" y="5850987"/>
              <a:ext cx="434129" cy="64633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3600"/>
                <a:t>?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05915" y="5850987"/>
              <a:ext cx="434129" cy="64633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3600"/>
                <a:t>?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958966" y="5850987"/>
              <a:ext cx="434129" cy="64633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3600"/>
                <a:t>?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208085" y="5868665"/>
            <a:ext cx="2044149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/>
              <a:t>=SUMIF(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55169" y="5863164"/>
            <a:ext cx="2646878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/>
              <a:t>$A$3:$A$8;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99112" y="5865914"/>
            <a:ext cx="2425664" cy="64633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/>
              <a:t>“M??????”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41525" y="5865914"/>
            <a:ext cx="269817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/>
              <a:t>;$F$3:$F$8)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99112" y="5108483"/>
            <a:ext cx="1056700" cy="64633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/>
              <a:t>“M*”</a:t>
            </a:r>
            <a:endParaRPr 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0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8" grpId="0" animBg="1"/>
      <p:bldP spid="20" grpId="0" animBg="1"/>
      <p:bldP spid="21" grpId="0" animBg="1"/>
      <p:bldP spid="45" grpId="0" animBg="1"/>
      <p:bldP spid="46" grpId="0" animBg="1"/>
      <p:bldP spid="47" grpId="0" animBg="1"/>
      <p:bldP spid="48" grpId="0" animBg="1"/>
      <p:bldP spid="5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3287"/>
          </a:xfrm>
        </p:spPr>
        <p:txBody>
          <a:bodyPr/>
          <a:lstStyle/>
          <a:p>
            <a:r>
              <a:rPr lang="en-US"/>
              <a:t>MAX + IF: TRANG 33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14" y="4915664"/>
            <a:ext cx="12177486" cy="175432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6. Quà KM được xác định:</a:t>
            </a:r>
          </a:p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        Đánh dấu "X" cho mã hàng có Thực thu là lớn nhất (hàm MAX), còn lại để trống (dấu "")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FA02AB-FB13-4477-A191-934D3C1D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83" y="1295102"/>
            <a:ext cx="6922335" cy="226696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22AEEE6-50A9-4F86-B10C-8A91C0E58C96}"/>
              </a:ext>
            </a:extLst>
          </p:cNvPr>
          <p:cNvSpPr/>
          <p:nvPr/>
        </p:nvSpPr>
        <p:spPr>
          <a:xfrm>
            <a:off x="7874757" y="1295102"/>
            <a:ext cx="3930555" cy="990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B</a:t>
            </a:r>
            <a:r>
              <a:rPr lang="vi-VN" sz="2800"/>
              <a:t>ư</a:t>
            </a:r>
            <a:r>
              <a:rPr lang="en-US" sz="2800"/>
              <a:t>ớc 1. Tìm MAX của Thực Thu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F00757-EC62-4300-A759-9CA19D07DFBD}"/>
              </a:ext>
            </a:extLst>
          </p:cNvPr>
          <p:cNvSpPr/>
          <p:nvPr/>
        </p:nvSpPr>
        <p:spPr>
          <a:xfrm>
            <a:off x="7874757" y="2438087"/>
            <a:ext cx="3930555" cy="9909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B</a:t>
            </a:r>
            <a:r>
              <a:rPr lang="vi-VN" sz="2800"/>
              <a:t>ư</a:t>
            </a:r>
            <a:r>
              <a:rPr lang="en-US" sz="2800"/>
              <a:t>ớc 2. So sánh Thực thu với MAX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2C808E-04A4-4F43-A890-5ABE72DF18D4}"/>
              </a:ext>
            </a:extLst>
          </p:cNvPr>
          <p:cNvSpPr/>
          <p:nvPr/>
        </p:nvSpPr>
        <p:spPr>
          <a:xfrm>
            <a:off x="7874757" y="3584484"/>
            <a:ext cx="3930555" cy="99091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Chú ý: chỉ có 1 ô MAX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72605B-8DEA-4E59-AD98-6A889ED108F0}"/>
              </a:ext>
            </a:extLst>
          </p:cNvPr>
          <p:cNvSpPr/>
          <p:nvPr/>
        </p:nvSpPr>
        <p:spPr>
          <a:xfrm>
            <a:off x="777183" y="3676876"/>
            <a:ext cx="6922335" cy="9909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=IF(H3=$J$3,"x","")</a:t>
            </a:r>
          </a:p>
        </p:txBody>
      </p:sp>
    </p:spTree>
    <p:extLst>
      <p:ext uri="{BB962C8B-B14F-4D97-AF65-F5344CB8AC3E}">
        <p14:creationId xmlns:p14="http://schemas.microsoft.com/office/powerpoint/2010/main" val="1537943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3287"/>
          </a:xfrm>
        </p:spPr>
        <p:txBody>
          <a:bodyPr/>
          <a:lstStyle/>
          <a:p>
            <a:r>
              <a:rPr lang="en-US"/>
              <a:t>QUICK ANALYSIS: TRANG 33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14" y="4915664"/>
            <a:ext cx="12177486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8. Sử dụng tính năng Quick Analysis để phân tích dữ liệu cho cột thực thu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9BA73-6CBD-41C7-B1BE-B4D1F75A6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" t="28312" r="65187" b="41090"/>
          <a:stretch/>
        </p:blipFill>
        <p:spPr>
          <a:xfrm>
            <a:off x="313898" y="1451017"/>
            <a:ext cx="4053385" cy="20974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CBDE07-870A-4803-9075-AFCB877F5EB9}"/>
              </a:ext>
            </a:extLst>
          </p:cNvPr>
          <p:cNvSpPr/>
          <p:nvPr/>
        </p:nvSpPr>
        <p:spPr>
          <a:xfrm>
            <a:off x="3739487" y="3220872"/>
            <a:ext cx="409432" cy="40943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C2D97-DAA0-4945-B329-0F8D09AF1B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43" t="54004" r="53097" b="18392"/>
          <a:stretch/>
        </p:blipFill>
        <p:spPr>
          <a:xfrm>
            <a:off x="4490113" y="1480784"/>
            <a:ext cx="4071386" cy="20676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CEB572-CBE6-4E8E-9F59-C2B9A170EE2C}"/>
              </a:ext>
            </a:extLst>
          </p:cNvPr>
          <p:cNvSpPr/>
          <p:nvPr/>
        </p:nvSpPr>
        <p:spPr>
          <a:xfrm>
            <a:off x="4601571" y="2376649"/>
            <a:ext cx="611874" cy="653154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ED9B1F-B007-4600-A309-38DC5EBD0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945" y="1451017"/>
            <a:ext cx="1264889" cy="31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CHUỖI KÝ TỰ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9FEE6-19BC-4C3A-9468-8F2A0ADBD7CD}"/>
              </a:ext>
            </a:extLst>
          </p:cNvPr>
          <p:cNvSpPr txBox="1">
            <a:spLocks/>
          </p:cNvSpPr>
          <p:nvPr/>
        </p:nvSpPr>
        <p:spPr>
          <a:xfrm>
            <a:off x="1377022" y="1686221"/>
            <a:ext cx="3630921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ĐỀ MẪU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FD2CA0-BBFE-41C3-BFA1-FD80EA113DFE}"/>
              </a:ext>
            </a:extLst>
          </p:cNvPr>
          <p:cNvSpPr txBox="1">
            <a:spLocks/>
          </p:cNvSpPr>
          <p:nvPr/>
        </p:nvSpPr>
        <p:spPr>
          <a:xfrm>
            <a:off x="1155797" y="2643805"/>
            <a:ext cx="4073372" cy="122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/>
              <a:t>Câu hỏi: 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BB49F6-94F2-410A-8718-E7DCF7302859}"/>
              </a:ext>
            </a:extLst>
          </p:cNvPr>
          <p:cNvSpPr txBox="1">
            <a:spLocks/>
          </p:cNvSpPr>
          <p:nvPr/>
        </p:nvSpPr>
        <p:spPr>
          <a:xfrm>
            <a:off x="7072599" y="1686221"/>
            <a:ext cx="3630921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ĐỀ MẪU 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A83E10-80D9-4713-8A42-F030E4A6B5FC}"/>
              </a:ext>
            </a:extLst>
          </p:cNvPr>
          <p:cNvSpPr txBox="1">
            <a:spLocks/>
          </p:cNvSpPr>
          <p:nvPr/>
        </p:nvSpPr>
        <p:spPr>
          <a:xfrm>
            <a:off x="7072599" y="2645444"/>
            <a:ext cx="4073372" cy="122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/>
              <a:t>Câu hỏi: 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3A30F8A-8F48-4684-8766-918BF24CE636}"/>
              </a:ext>
            </a:extLst>
          </p:cNvPr>
          <p:cNvSpPr txBox="1">
            <a:spLocks/>
          </p:cNvSpPr>
          <p:nvPr/>
        </p:nvSpPr>
        <p:spPr>
          <a:xfrm>
            <a:off x="4280539" y="3799458"/>
            <a:ext cx="3630921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TRANG 36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18DD23-6DC6-4788-A9A6-EEC1C4EBF97F}"/>
              </a:ext>
            </a:extLst>
          </p:cNvPr>
          <p:cNvSpPr txBox="1">
            <a:spLocks/>
          </p:cNvSpPr>
          <p:nvPr/>
        </p:nvSpPr>
        <p:spPr>
          <a:xfrm>
            <a:off x="4280539" y="4758681"/>
            <a:ext cx="4073372" cy="122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/>
              <a:t>Câu hỏi: 3</a:t>
            </a:r>
          </a:p>
        </p:txBody>
      </p:sp>
    </p:spTree>
    <p:extLst>
      <p:ext uri="{BB962C8B-B14F-4D97-AF65-F5344CB8AC3E}">
        <p14:creationId xmlns:p14="http://schemas.microsoft.com/office/powerpoint/2010/main" val="37466885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78013"/>
            <a:ext cx="9404723" cy="843287"/>
          </a:xfrm>
        </p:spPr>
        <p:txBody>
          <a:bodyPr/>
          <a:lstStyle/>
          <a:p>
            <a:r>
              <a:rPr lang="en-US"/>
              <a:t>PIVOT TABLE: TRANG 33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14" y="6334780"/>
            <a:ext cx="12177486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9. Sử dụng tính năng Pivot table để tính tổng số lượng hàng theo ngày bán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C075D-4DA7-4D59-B599-C14FE82FF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821" b="22972"/>
          <a:stretch/>
        </p:blipFill>
        <p:spPr>
          <a:xfrm>
            <a:off x="14513" y="917759"/>
            <a:ext cx="10263116" cy="52800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CEB572-CBE6-4E8E-9F59-C2B9A170EE2C}"/>
              </a:ext>
            </a:extLst>
          </p:cNvPr>
          <p:cNvSpPr/>
          <p:nvPr/>
        </p:nvSpPr>
        <p:spPr>
          <a:xfrm>
            <a:off x="14513" y="1176074"/>
            <a:ext cx="1746047" cy="11699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034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616" y="3566"/>
            <a:ext cx="9404723" cy="843287"/>
          </a:xfrm>
        </p:spPr>
        <p:txBody>
          <a:bodyPr/>
          <a:lstStyle/>
          <a:p>
            <a:r>
              <a:rPr lang="en-US"/>
              <a:t>PIVOT TABLE: TRANG 33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14" y="6334780"/>
            <a:ext cx="12177486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9. Sử dụng tính năng Pivot table để tính tổng số lượng hàng theo ngày bán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3DAA27-0339-4709-AF19-D201CBBA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" y="182823"/>
            <a:ext cx="12192000" cy="601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1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022" y="235192"/>
            <a:ext cx="8825658" cy="95576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5400"/>
              <a:t>CÁC HÀM TÌM KIẾM</a:t>
            </a:r>
          </a:p>
        </p:txBody>
      </p:sp>
      <p:pic>
        <p:nvPicPr>
          <p:cNvPr id="29" name="Picture 2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0" y="1330244"/>
            <a:ext cx="2858802" cy="2604687"/>
          </a:xfrm>
          <a:prstGeom prst="rect">
            <a:avLst/>
          </a:prstGeom>
        </p:spPr>
      </p:pic>
      <p:pic>
        <p:nvPicPr>
          <p:cNvPr id="30" name="Picture 2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0" y="4961719"/>
            <a:ext cx="11598097" cy="96363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580606" y="1867989"/>
            <a:ext cx="1619796" cy="2066942"/>
          </a:xfrm>
          <a:prstGeom prst="rect">
            <a:avLst/>
          </a:prstGeom>
          <a:solidFill>
            <a:schemeClr val="accent1">
              <a:alpha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20685" y="5472565"/>
            <a:ext cx="9719011" cy="452793"/>
          </a:xfrm>
          <a:prstGeom prst="rect">
            <a:avLst/>
          </a:prstGeom>
          <a:solidFill>
            <a:srgbClr val="00B050">
              <a:alpha val="44000"/>
            </a:srgb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220685" y="1834744"/>
            <a:ext cx="0" cy="2100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220685" y="5620867"/>
            <a:ext cx="9719011" cy="179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88659" y="1467879"/>
            <a:ext cx="81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VLOOKUP(lookup_value;table_array;</a:t>
            </a:r>
            <a:r>
              <a:rPr lang="en-US" sz="2000">
                <a:solidFill>
                  <a:srgbClr val="FFFF00"/>
                </a:solidFill>
              </a:rPr>
              <a:t>col_index_num</a:t>
            </a:r>
            <a:r>
              <a:rPr lang="en-US"/>
              <a:t>;[range_lookup])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0685" y="6097889"/>
            <a:ext cx="81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HLOOKUP(lookup_value;table_array;</a:t>
            </a:r>
            <a:r>
              <a:rPr lang="en-US" sz="2000">
                <a:solidFill>
                  <a:srgbClr val="FFFF00"/>
                </a:solidFill>
              </a:rPr>
              <a:t>row_index_num</a:t>
            </a:r>
            <a:r>
              <a:rPr lang="en-US"/>
              <a:t>;[range_lookup])</a:t>
            </a:r>
          </a:p>
        </p:txBody>
      </p:sp>
      <p:sp>
        <p:nvSpPr>
          <p:cNvPr id="3" name="Rectangle 2"/>
          <p:cNvSpPr/>
          <p:nvPr/>
        </p:nvSpPr>
        <p:spPr>
          <a:xfrm>
            <a:off x="3388659" y="1924740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9422" y="2438079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600" y="1834744"/>
            <a:ext cx="2858802" cy="2100187"/>
          </a:xfrm>
          <a:prstGeom prst="rect">
            <a:avLst/>
          </a:prstGeom>
          <a:solidFill>
            <a:schemeClr val="accent6">
              <a:lumMod val="60000"/>
              <a:lumOff val="40000"/>
              <a:alpha val="51000"/>
            </a:schemeClr>
          </a:solidFill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56612" y="5013503"/>
            <a:ext cx="9683084" cy="911855"/>
          </a:xfrm>
          <a:prstGeom prst="rect">
            <a:avLst/>
          </a:prstGeom>
          <a:solidFill>
            <a:schemeClr val="accent6">
              <a:lumMod val="60000"/>
              <a:lumOff val="40000"/>
              <a:alpha val="51000"/>
            </a:schemeClr>
          </a:solidFill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69422" y="3078288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col_index_num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1600" y="4070099"/>
            <a:ext cx="123900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FF00"/>
                </a:solidFill>
              </a:rPr>
              <a:t>Col_1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3109" y="4070099"/>
            <a:ext cx="159729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FF00"/>
                </a:solidFill>
              </a:rPr>
              <a:t>Col_2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8659" y="3560850"/>
            <a:ext cx="194982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row_index_num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1600" y="5010234"/>
            <a:ext cx="18790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Row_1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1599" y="5466219"/>
            <a:ext cx="187908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Row_2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88659" y="4208060"/>
            <a:ext cx="17748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range_lookup</a:t>
            </a:r>
            <a:r>
              <a:rPr lang="en-US" dirty="0"/>
              <a:t>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22652" y="4038783"/>
            <a:ext cx="3324153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Tìm những SV có tên là: AN (Chỉ quan tâm đến tên)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15543" y="4038783"/>
            <a:ext cx="3324153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Tìm những SV có Mã số: 61132345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63135" y="1921800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Căn</a:t>
            </a:r>
            <a:r>
              <a:rPr lang="en-US" sz="2000" dirty="0"/>
              <a:t> </a:t>
            </a:r>
            <a:r>
              <a:rPr lang="en-US" sz="2000" dirty="0" err="1"/>
              <a:t>cứ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77282" y="2450929"/>
            <a:ext cx="324870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Cột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: lookup value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77282" y="3003457"/>
            <a:ext cx="324870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Cột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: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8790072" y="2450929"/>
            <a:ext cx="340192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: lookup value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790073" y="3003457"/>
            <a:ext cx="324870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: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22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40" grpId="0"/>
      <p:bldP spid="10" grpId="0"/>
      <p:bldP spid="3" grpId="0" animBg="1"/>
      <p:bldP spid="5" grpId="0" animBg="1"/>
      <p:bldP spid="6" grpId="0" animBg="1"/>
      <p:bldP spid="16" grpId="0" animBg="1"/>
      <p:bldP spid="7" grpId="0" animBg="1"/>
      <p:bldP spid="18" grpId="0" animBg="1"/>
      <p:bldP spid="19" grpId="0" animBg="1"/>
      <p:bldP spid="8" grpId="0" animBg="1"/>
      <p:bldP spid="21" grpId="0" animBg="1"/>
      <p:bldP spid="22" grpId="0" animBg="1"/>
      <p:bldP spid="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8031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Lộ trình căn cứ vào ký tự thứ 4 và 5 của Mã chuyến và đối chiếu với Bảng 1</a:t>
            </a:r>
            <a:endParaRPr lang="en-US" sz="280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674"/>
            <a:ext cx="12192000" cy="4498652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674"/>
            <a:ext cx="7444409" cy="274686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194439" y="6057356"/>
            <a:ext cx="1182583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20271" y="3133165"/>
            <a:ext cx="0" cy="793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439" y="4345961"/>
            <a:ext cx="119783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VLOOKUP(lookup_value;table_array;</a:t>
            </a:r>
            <a:r>
              <a:rPr lang="en-US" sz="2800">
                <a:solidFill>
                  <a:srgbClr val="FFFF00"/>
                </a:solidFill>
              </a:rPr>
              <a:t>col_index_num</a:t>
            </a:r>
            <a:r>
              <a:rPr lang="en-US" sz="2400"/>
              <a:t>;[range_lookup])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5169" y="1466685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5932" y="1980024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932" y="2554918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col_index_num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5169" y="2988908"/>
            <a:ext cx="194982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[range_lookup]</a:t>
            </a:r>
          </a:p>
        </p:txBody>
      </p:sp>
      <p:sp>
        <p:nvSpPr>
          <p:cNvPr id="25" name="Oval 24"/>
          <p:cNvSpPr/>
          <p:nvPr/>
        </p:nvSpPr>
        <p:spPr>
          <a:xfrm>
            <a:off x="3004874" y="6038532"/>
            <a:ext cx="4673397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94990" y="1466685"/>
            <a:ext cx="269700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MID(B3;4;2)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4439" y="3254188"/>
            <a:ext cx="881326" cy="672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64041" y="6057356"/>
            <a:ext cx="3070124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94990" y="1980024"/>
            <a:ext cx="26970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$A$13:$B$16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494989" y="2554918"/>
            <a:ext cx="269700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25932" y="3457088"/>
            <a:ext cx="468260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Tìm kiếm chính xác Lộ trình theo các mã đã có trong Bảng 1. Nên [range_lookup] = 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494988" y="2988908"/>
            <a:ext cx="269701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4440" y="3954379"/>
            <a:ext cx="42412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1</a:t>
            </a:r>
            <a:endParaRPr lang="en-US" sz="1100"/>
          </a:p>
        </p:txBody>
      </p:sp>
      <p:sp>
        <p:nvSpPr>
          <p:cNvPr id="34" name="Rectangle 33"/>
          <p:cNvSpPr/>
          <p:nvPr/>
        </p:nvSpPr>
        <p:spPr>
          <a:xfrm>
            <a:off x="635102" y="3954105"/>
            <a:ext cx="42412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2</a:t>
            </a:r>
            <a:endParaRPr lang="en-US" sz="1100"/>
          </a:p>
        </p:txBody>
      </p:sp>
      <p:sp>
        <p:nvSpPr>
          <p:cNvPr id="35" name="TextBox 34"/>
          <p:cNvSpPr txBox="1"/>
          <p:nvPr/>
        </p:nvSpPr>
        <p:spPr>
          <a:xfrm>
            <a:off x="194439" y="5017664"/>
            <a:ext cx="11978322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/>
              <a:t>=VLOOKUP(MID(B3;4;2);$A$13:$B$16;2;0)</a:t>
            </a:r>
            <a:endParaRPr lang="en-US" sz="4000"/>
          </a:p>
        </p:txBody>
      </p:sp>
      <p:sp>
        <p:nvSpPr>
          <p:cNvPr id="36" name="Oval 35"/>
          <p:cNvSpPr/>
          <p:nvPr/>
        </p:nvSpPr>
        <p:spPr>
          <a:xfrm>
            <a:off x="9951582" y="6079253"/>
            <a:ext cx="1182583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9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055"/>
            <a:ext cx="7530193" cy="27570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9783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Đơn giá căn cứ vào Lộ trình và đối chiếu với Bảng 1</a:t>
            </a:r>
            <a:endParaRPr lang="en-US" sz="2800"/>
          </a:p>
        </p:txBody>
      </p:sp>
      <p:sp>
        <p:nvSpPr>
          <p:cNvPr id="17" name="Oval 16"/>
          <p:cNvSpPr/>
          <p:nvPr/>
        </p:nvSpPr>
        <p:spPr>
          <a:xfrm>
            <a:off x="194439" y="6057356"/>
            <a:ext cx="1294727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71598" y="3133165"/>
            <a:ext cx="0" cy="793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545169" y="1466685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5932" y="1980024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932" y="2554918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col_index_num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5169" y="2988908"/>
            <a:ext cx="194982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[range_lookup]</a:t>
            </a:r>
          </a:p>
        </p:txBody>
      </p:sp>
      <p:sp>
        <p:nvSpPr>
          <p:cNvPr id="25" name="Oval 24"/>
          <p:cNvSpPr/>
          <p:nvPr/>
        </p:nvSpPr>
        <p:spPr>
          <a:xfrm>
            <a:off x="3079376" y="6057356"/>
            <a:ext cx="1205242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94990" y="1466685"/>
            <a:ext cx="269700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7848" y="3254188"/>
            <a:ext cx="1056139" cy="672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615248" y="6057356"/>
            <a:ext cx="1052650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94990" y="1980024"/>
            <a:ext cx="26970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$B$13:$C$16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494989" y="2554918"/>
            <a:ext cx="269700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25932" y="3457088"/>
            <a:ext cx="46468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Tìm kiếm chính xác Lộ trình theo các mã đã có trong Bảng 1. Nên [range_lookup] = 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494988" y="2988908"/>
            <a:ext cx="269701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7850" y="3954379"/>
            <a:ext cx="528068" cy="2661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1</a:t>
            </a:r>
            <a:endParaRPr lang="en-US" sz="1100"/>
          </a:p>
        </p:txBody>
      </p:sp>
      <p:sp>
        <p:nvSpPr>
          <p:cNvPr id="34" name="Rectangle 33"/>
          <p:cNvSpPr/>
          <p:nvPr/>
        </p:nvSpPr>
        <p:spPr>
          <a:xfrm>
            <a:off x="1125918" y="3955786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2</a:t>
            </a:r>
            <a:endParaRPr lang="en-US" sz="1100"/>
          </a:p>
        </p:txBody>
      </p:sp>
      <p:sp>
        <p:nvSpPr>
          <p:cNvPr id="35" name="TextBox 34"/>
          <p:cNvSpPr txBox="1"/>
          <p:nvPr/>
        </p:nvSpPr>
        <p:spPr>
          <a:xfrm>
            <a:off x="194439" y="4913160"/>
            <a:ext cx="11978322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/>
              <a:t>=VLOOKUP(D3;$B$13:$C$16;2;0)</a:t>
            </a:r>
            <a:endParaRPr lang="en-US" sz="5400"/>
          </a:p>
        </p:txBody>
      </p:sp>
      <p:sp>
        <p:nvSpPr>
          <p:cNvPr id="36" name="TextBox 35"/>
          <p:cNvSpPr txBox="1"/>
          <p:nvPr/>
        </p:nvSpPr>
        <p:spPr>
          <a:xfrm>
            <a:off x="194439" y="4280644"/>
            <a:ext cx="119783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VLOOKUP(lookup_value;table_array;</a:t>
            </a:r>
            <a:r>
              <a:rPr lang="en-US" sz="2800">
                <a:solidFill>
                  <a:srgbClr val="FFFF00"/>
                </a:solidFill>
              </a:rPr>
              <a:t>col_index_num</a:t>
            </a:r>
            <a:r>
              <a:rPr lang="en-US" sz="2400"/>
              <a:t>;[range_lookup])</a:t>
            </a:r>
          </a:p>
        </p:txBody>
      </p:sp>
    </p:spTree>
    <p:extLst>
      <p:ext uri="{BB962C8B-B14F-4D97-AF65-F5344CB8AC3E}">
        <p14:creationId xmlns:p14="http://schemas.microsoft.com/office/powerpoint/2010/main" val="410754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5076</TotalTime>
  <Words>3485</Words>
  <Application>Microsoft Office PowerPoint</Application>
  <PresentationFormat>Widescreen</PresentationFormat>
  <Paragraphs>511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Symbol</vt:lpstr>
      <vt:lpstr>Wingdings</vt:lpstr>
      <vt:lpstr>Wingdings 3</vt:lpstr>
      <vt:lpstr>Ion</vt:lpstr>
      <vt:lpstr>CÁC HÀM CHUỖI KÝ TỰ</vt:lpstr>
      <vt:lpstr>CÁC HÀM CHUỖI KÝ TỰ</vt:lpstr>
      <vt:lpstr>PowerPoint Presentation</vt:lpstr>
      <vt:lpstr>PowerPoint Presentation</vt:lpstr>
      <vt:lpstr>PowerPoint Presentation</vt:lpstr>
      <vt:lpstr>PowerPoint Presentation</vt:lpstr>
      <vt:lpstr>CÁC HÀM TÌM KIẾM</vt:lpstr>
      <vt:lpstr>PowerPoint Presentation</vt:lpstr>
      <vt:lpstr>PowerPoint Presentation</vt:lpstr>
      <vt:lpstr>PowerPoint Presentation</vt:lpstr>
      <vt:lpstr>ĐỀ 1</vt:lpstr>
      <vt:lpstr>TRANG 33</vt:lpstr>
      <vt:lpstr>ĐỀ 2</vt:lpstr>
      <vt:lpstr>PowerPoint Presentation</vt:lpstr>
      <vt:lpstr>PowerPoint Presentation</vt:lpstr>
      <vt:lpstr>PowerPoint Presentation</vt:lpstr>
      <vt:lpstr>PowerPoint Presentation</vt:lpstr>
      <vt:lpstr>ĐỀ 1</vt:lpstr>
      <vt:lpstr>PowerPoint Presentation</vt:lpstr>
      <vt:lpstr>ĐỀ 1 Câu hỏi 3.2</vt:lpstr>
      <vt:lpstr>ĐỀ 1 Câu hỏi 5.2</vt:lpstr>
      <vt:lpstr>ĐỀ 2 Câu hỏi 3</vt:lpstr>
      <vt:lpstr>PowerPoint Presentation</vt:lpstr>
      <vt:lpstr>ĐỀ 5</vt:lpstr>
      <vt:lpstr>PowerPoint Presentation</vt:lpstr>
      <vt:lpstr>PowerPoint Presentation</vt:lpstr>
      <vt:lpstr>ĐỀ 4</vt:lpstr>
      <vt:lpstr>PowerPoint Presentation</vt:lpstr>
      <vt:lpstr>ĐỀ 2</vt:lpstr>
      <vt:lpstr>PowerPoint Presentation</vt:lpstr>
      <vt:lpstr>ĐỀ 3</vt:lpstr>
      <vt:lpstr>PowerPoint Presentation</vt:lpstr>
      <vt:lpstr>PowerPoint Presentation</vt:lpstr>
      <vt:lpstr>ĐỀ MẪU 2</vt:lpstr>
      <vt:lpstr>PowerPoint Presentation</vt:lpstr>
      <vt:lpstr>TRANG 33</vt:lpstr>
      <vt:lpstr>PowerPoint Presentation</vt:lpstr>
      <vt:lpstr>PowerPoint Presentation</vt:lpstr>
      <vt:lpstr>ĐỀ MẪU 1</vt:lpstr>
      <vt:lpstr>PowerPoint Presentation</vt:lpstr>
      <vt:lpstr>ĐỀ MẪU 1</vt:lpstr>
      <vt:lpstr>PowerPoint Presentation</vt:lpstr>
      <vt:lpstr>TRANG 36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TRANG 36</vt:lpstr>
      <vt:lpstr>PowerPoint Presentation</vt:lpstr>
      <vt:lpstr>PowerPoint Presentation</vt:lpstr>
      <vt:lpstr>TRANG 34</vt:lpstr>
      <vt:lpstr>IF (trường hợp ngoại lệ)</vt:lpstr>
      <vt:lpstr>IF (trường hợp ngoại lệ): TRANG 33</vt:lpstr>
      <vt:lpstr>SUMIF (trường hợp ngoại lệ)</vt:lpstr>
      <vt:lpstr>MAX + IF: TRANG 33</vt:lpstr>
      <vt:lpstr>QUICK ANALYSIS: TRANG 33</vt:lpstr>
      <vt:lpstr>PIVOT TABLE: TRANG 33</vt:lpstr>
      <vt:lpstr>PIVOT TABLE: TRANG 33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203H231</cp:lastModifiedBy>
  <cp:revision>186</cp:revision>
  <dcterms:created xsi:type="dcterms:W3CDTF">2020-11-11T02:33:45Z</dcterms:created>
  <dcterms:modified xsi:type="dcterms:W3CDTF">2024-04-21T04:03:47Z</dcterms:modified>
</cp:coreProperties>
</file>