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8" r:id="rId4"/>
    <p:sldId id="269" r:id="rId5"/>
    <p:sldId id="257" r:id="rId6"/>
    <p:sldId id="267" r:id="rId7"/>
    <p:sldId id="258" r:id="rId8"/>
    <p:sldId id="260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lnSpc>
                <a:spcPct val="15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lnSpc>
                <a:spcPct val="150000"/>
              </a:lnSpc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79657426"/>
              </p:ext>
            </p:extLst>
          </p:nvPr>
        </p:nvGraphicFramePr>
        <p:xfrm>
          <a:off x="10393251" y="0"/>
          <a:ext cx="746974" cy="1221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974">
                  <a:extLst>
                    <a:ext uri="{9D8B030D-6E8A-4147-A177-3AD203B41FA5}">
                      <a16:colId xmlns:a16="http://schemas.microsoft.com/office/drawing/2014/main" val="604052619"/>
                    </a:ext>
                  </a:extLst>
                </a:gridCol>
              </a:tblGrid>
              <a:tr h="1221537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dthinh</a:t>
                      </a:r>
                      <a:endParaRPr lang="en-US"/>
                    </a:p>
                  </a:txBody>
                  <a:tcPr vert="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54651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96.png"/><Relationship Id="rId18" Type="http://schemas.openxmlformats.org/officeDocument/2006/relationships/image" Target="../media/image86.png"/><Relationship Id="rId26" Type="http://schemas.openxmlformats.org/officeDocument/2006/relationships/image" Target="../media/image105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114.png"/><Relationship Id="rId17" Type="http://schemas.openxmlformats.org/officeDocument/2006/relationships/image" Target="../media/image85.png"/><Relationship Id="rId25" Type="http://schemas.openxmlformats.org/officeDocument/2006/relationships/image" Target="../media/image88.png"/><Relationship Id="rId33" Type="http://schemas.openxmlformats.org/officeDocument/2006/relationships/image" Target="../media/image91.png"/><Relationship Id="rId2" Type="http://schemas.openxmlformats.org/officeDocument/2006/relationships/image" Target="../media/image62.png"/><Relationship Id="rId16" Type="http://schemas.openxmlformats.org/officeDocument/2006/relationships/image" Target="../media/image99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102.png"/><Relationship Id="rId32" Type="http://schemas.openxmlformats.org/officeDocument/2006/relationships/image" Target="../media/image90.png"/><Relationship Id="rId5" Type="http://schemas.openxmlformats.org/officeDocument/2006/relationships/image" Target="../media/image65.png"/><Relationship Id="rId23" Type="http://schemas.openxmlformats.org/officeDocument/2006/relationships/image" Target="../media/image101.png"/><Relationship Id="rId28" Type="http://schemas.openxmlformats.org/officeDocument/2006/relationships/image" Target="../media/image107.png"/><Relationship Id="rId10" Type="http://schemas.openxmlformats.org/officeDocument/2006/relationships/image" Target="../media/image70.png"/><Relationship Id="rId31" Type="http://schemas.openxmlformats.org/officeDocument/2006/relationships/image" Target="../media/image11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84.png"/><Relationship Id="rId27" Type="http://schemas.openxmlformats.org/officeDocument/2006/relationships/image" Target="../media/image89.png"/><Relationship Id="rId30" Type="http://schemas.openxmlformats.org/officeDocument/2006/relationships/image" Target="../media/image10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94.png"/><Relationship Id="rId4" Type="http://schemas.openxmlformats.org/officeDocument/2006/relationships/image" Target="../media/image1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132.png"/><Relationship Id="rId7" Type="http://schemas.openxmlformats.org/officeDocument/2006/relationships/image" Target="../media/image100.png"/><Relationship Id="rId12" Type="http://schemas.openxmlformats.org/officeDocument/2006/relationships/image" Target="../media/image112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11.png"/><Relationship Id="rId5" Type="http://schemas.openxmlformats.org/officeDocument/2006/relationships/image" Target="../media/image98.png"/><Relationship Id="rId10" Type="http://schemas.openxmlformats.org/officeDocument/2006/relationships/image" Target="../media/image106.png"/><Relationship Id="rId4" Type="http://schemas.openxmlformats.org/officeDocument/2006/relationships/image" Target="../media/image97.png"/><Relationship Id="rId9" Type="http://schemas.openxmlformats.org/officeDocument/2006/relationships/image" Target="../media/image10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28.png"/><Relationship Id="rId3" Type="http://schemas.openxmlformats.org/officeDocument/2006/relationships/image" Target="../media/image116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19.png"/><Relationship Id="rId15" Type="http://schemas.openxmlformats.org/officeDocument/2006/relationships/image" Target="../media/image130.png"/><Relationship Id="rId10" Type="http://schemas.openxmlformats.org/officeDocument/2006/relationships/image" Target="../media/image125.png"/><Relationship Id="rId4" Type="http://schemas.openxmlformats.org/officeDocument/2006/relationships/image" Target="../media/image118.png"/><Relationship Id="rId9" Type="http://schemas.openxmlformats.org/officeDocument/2006/relationships/image" Target="../media/image124.png"/><Relationship Id="rId14" Type="http://schemas.openxmlformats.org/officeDocument/2006/relationships/image" Target="../media/image1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29.png"/><Relationship Id="rId3" Type="http://schemas.openxmlformats.org/officeDocument/2006/relationships/image" Target="../media/image116.png"/><Relationship Id="rId7" Type="http://schemas.openxmlformats.org/officeDocument/2006/relationships/image" Target="../media/image122.png"/><Relationship Id="rId12" Type="http://schemas.openxmlformats.org/officeDocument/2006/relationships/image" Target="../media/image12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33.png"/><Relationship Id="rId5" Type="http://schemas.openxmlformats.org/officeDocument/2006/relationships/image" Target="../media/image119.png"/><Relationship Id="rId15" Type="http://schemas.openxmlformats.org/officeDocument/2006/relationships/image" Target="../media/image135.png"/><Relationship Id="rId10" Type="http://schemas.openxmlformats.org/officeDocument/2006/relationships/image" Target="../media/image126.png"/><Relationship Id="rId4" Type="http://schemas.openxmlformats.org/officeDocument/2006/relationships/image" Target="../media/image118.png"/><Relationship Id="rId9" Type="http://schemas.openxmlformats.org/officeDocument/2006/relationships/image" Target="../media/image131.png"/><Relationship Id="rId14" Type="http://schemas.openxmlformats.org/officeDocument/2006/relationships/image" Target="../media/image1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37.png"/><Relationship Id="rId3" Type="http://schemas.openxmlformats.org/officeDocument/2006/relationships/image" Target="../media/image116.png"/><Relationship Id="rId7" Type="http://schemas.openxmlformats.org/officeDocument/2006/relationships/image" Target="../media/image122.png"/><Relationship Id="rId12" Type="http://schemas.openxmlformats.org/officeDocument/2006/relationships/image" Target="../media/image128.png"/><Relationship Id="rId2" Type="http://schemas.openxmlformats.org/officeDocument/2006/relationships/image" Target="../media/image113.png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36.png"/><Relationship Id="rId5" Type="http://schemas.openxmlformats.org/officeDocument/2006/relationships/image" Target="../media/image119.png"/><Relationship Id="rId15" Type="http://schemas.openxmlformats.org/officeDocument/2006/relationships/image" Target="../media/image139.png"/><Relationship Id="rId10" Type="http://schemas.openxmlformats.org/officeDocument/2006/relationships/image" Target="../media/image126.png"/><Relationship Id="rId4" Type="http://schemas.openxmlformats.org/officeDocument/2006/relationships/image" Target="../media/image118.png"/><Relationship Id="rId9" Type="http://schemas.openxmlformats.org/officeDocument/2006/relationships/image" Target="../media/image131.png"/><Relationship Id="rId14" Type="http://schemas.openxmlformats.org/officeDocument/2006/relationships/image" Target="../media/image1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37.png"/><Relationship Id="rId3" Type="http://schemas.openxmlformats.org/officeDocument/2006/relationships/image" Target="../media/image116.png"/><Relationship Id="rId7" Type="http://schemas.openxmlformats.org/officeDocument/2006/relationships/image" Target="../media/image122.png"/><Relationship Id="rId12" Type="http://schemas.openxmlformats.org/officeDocument/2006/relationships/image" Target="../media/image128.png"/><Relationship Id="rId17" Type="http://schemas.openxmlformats.org/officeDocument/2006/relationships/image" Target="../media/image143.png"/><Relationship Id="rId2" Type="http://schemas.openxmlformats.org/officeDocument/2006/relationships/image" Target="../media/image113.png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33.png"/><Relationship Id="rId5" Type="http://schemas.openxmlformats.org/officeDocument/2006/relationships/image" Target="../media/image119.png"/><Relationship Id="rId15" Type="http://schemas.openxmlformats.org/officeDocument/2006/relationships/image" Target="../media/image142.png"/><Relationship Id="rId10" Type="http://schemas.openxmlformats.org/officeDocument/2006/relationships/image" Target="../media/image126.png"/><Relationship Id="rId4" Type="http://schemas.openxmlformats.org/officeDocument/2006/relationships/image" Target="../media/image118.png"/><Relationship Id="rId9" Type="http://schemas.openxmlformats.org/officeDocument/2006/relationships/image" Target="../media/image131.png"/><Relationship Id="rId14" Type="http://schemas.openxmlformats.org/officeDocument/2006/relationships/image" Target="../media/image1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37.png"/><Relationship Id="rId18" Type="http://schemas.openxmlformats.org/officeDocument/2006/relationships/image" Target="../media/image145.png"/><Relationship Id="rId3" Type="http://schemas.openxmlformats.org/officeDocument/2006/relationships/image" Target="../media/image116.png"/><Relationship Id="rId7" Type="http://schemas.openxmlformats.org/officeDocument/2006/relationships/image" Target="../media/image122.png"/><Relationship Id="rId12" Type="http://schemas.openxmlformats.org/officeDocument/2006/relationships/image" Target="../media/image128.png"/><Relationship Id="rId17" Type="http://schemas.openxmlformats.org/officeDocument/2006/relationships/image" Target="../media/image143.png"/><Relationship Id="rId2" Type="http://schemas.openxmlformats.org/officeDocument/2006/relationships/image" Target="../media/image113.png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33.png"/><Relationship Id="rId5" Type="http://schemas.openxmlformats.org/officeDocument/2006/relationships/image" Target="../media/image119.png"/><Relationship Id="rId15" Type="http://schemas.openxmlformats.org/officeDocument/2006/relationships/image" Target="../media/image142.png"/><Relationship Id="rId10" Type="http://schemas.openxmlformats.org/officeDocument/2006/relationships/image" Target="../media/image126.png"/><Relationship Id="rId4" Type="http://schemas.openxmlformats.org/officeDocument/2006/relationships/image" Target="../media/image118.png"/><Relationship Id="rId9" Type="http://schemas.openxmlformats.org/officeDocument/2006/relationships/image" Target="../media/image131.png"/><Relationship Id="rId14" Type="http://schemas.openxmlformats.org/officeDocument/2006/relationships/image" Target="../media/image1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29.png"/><Relationship Id="rId18" Type="http://schemas.openxmlformats.org/officeDocument/2006/relationships/image" Target="../media/image145.png"/><Relationship Id="rId3" Type="http://schemas.openxmlformats.org/officeDocument/2006/relationships/image" Target="../media/image116.png"/><Relationship Id="rId7" Type="http://schemas.openxmlformats.org/officeDocument/2006/relationships/image" Target="../media/image122.png"/><Relationship Id="rId12" Type="http://schemas.openxmlformats.org/officeDocument/2006/relationships/image" Target="../media/image128.png"/><Relationship Id="rId17" Type="http://schemas.openxmlformats.org/officeDocument/2006/relationships/image" Target="../media/image143.png"/><Relationship Id="rId2" Type="http://schemas.openxmlformats.org/officeDocument/2006/relationships/image" Target="../media/image113.png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36.png"/><Relationship Id="rId5" Type="http://schemas.openxmlformats.org/officeDocument/2006/relationships/image" Target="../media/image119.png"/><Relationship Id="rId15" Type="http://schemas.openxmlformats.org/officeDocument/2006/relationships/image" Target="../media/image142.png"/><Relationship Id="rId10" Type="http://schemas.openxmlformats.org/officeDocument/2006/relationships/image" Target="../media/image126.png"/><Relationship Id="rId19" Type="http://schemas.openxmlformats.org/officeDocument/2006/relationships/image" Target="../media/image146.png"/><Relationship Id="rId4" Type="http://schemas.openxmlformats.org/officeDocument/2006/relationships/image" Target="../media/image118.png"/><Relationship Id="rId9" Type="http://schemas.openxmlformats.org/officeDocument/2006/relationships/image" Target="../media/image131.png"/><Relationship Id="rId14" Type="http://schemas.openxmlformats.org/officeDocument/2006/relationships/image" Target="../media/image1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8" Type="http://schemas.openxmlformats.org/officeDocument/2006/relationships/image" Target="../media/image41.png"/><Relationship Id="rId26" Type="http://schemas.openxmlformats.org/officeDocument/2006/relationships/image" Target="../media/image48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34" Type="http://schemas.openxmlformats.org/officeDocument/2006/relationships/image" Target="../media/image39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5" Type="http://schemas.openxmlformats.org/officeDocument/2006/relationships/image" Target="../media/image47.png"/><Relationship Id="rId33" Type="http://schemas.openxmlformats.org/officeDocument/2006/relationships/image" Target="../media/image55.png"/><Relationship Id="rId38" Type="http://schemas.openxmlformats.org/officeDocument/2006/relationships/image" Target="../media/image40.png"/><Relationship Id="rId2" Type="http://schemas.openxmlformats.org/officeDocument/2006/relationships/image" Target="../media/image25.png"/><Relationship Id="rId20" Type="http://schemas.openxmlformats.org/officeDocument/2006/relationships/image" Target="../media/image43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37.png"/><Relationship Id="rId32" Type="http://schemas.openxmlformats.org/officeDocument/2006/relationships/image" Target="../media/image54.png"/><Relationship Id="rId37" Type="http://schemas.openxmlformats.org/officeDocument/2006/relationships/image" Target="../media/image59.png"/><Relationship Id="rId5" Type="http://schemas.openxmlformats.org/officeDocument/2006/relationships/image" Target="../media/image28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36" Type="http://schemas.openxmlformats.org/officeDocument/2006/relationships/image" Target="../media/image5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5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22" Type="http://schemas.openxmlformats.org/officeDocument/2006/relationships/image" Target="../media/image36.png"/><Relationship Id="rId27" Type="http://schemas.openxmlformats.org/officeDocument/2006/relationships/image" Target="../media/image49.png"/><Relationship Id="rId30" Type="http://schemas.openxmlformats.org/officeDocument/2006/relationships/image" Target="../media/image52.png"/><Relationship Id="rId35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51.png"/><Relationship Id="rId18" Type="http://schemas.openxmlformats.org/officeDocument/2006/relationships/image" Target="../media/image72.png"/><Relationship Id="rId3" Type="http://schemas.openxmlformats.org/officeDocument/2006/relationships/image" Target="../media/image62.png"/><Relationship Id="rId21" Type="http://schemas.openxmlformats.org/officeDocument/2006/relationships/image" Target="../media/image74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61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24" Type="http://schemas.openxmlformats.org/officeDocument/2006/relationships/image" Target="../media/image77.png"/><Relationship Id="rId5" Type="http://schemas.openxmlformats.org/officeDocument/2006/relationships/image" Target="../media/image64.png"/><Relationship Id="rId15" Type="http://schemas.openxmlformats.org/officeDocument/2006/relationships/image" Target="../media/image56.png"/><Relationship Id="rId23" Type="http://schemas.openxmlformats.org/officeDocument/2006/relationships/image" Target="../media/image76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510.png"/><Relationship Id="rId22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8.png"/><Relationship Id="rId18" Type="http://schemas.openxmlformats.org/officeDocument/2006/relationships/image" Target="../media/image81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87.png"/><Relationship Id="rId25" Type="http://schemas.openxmlformats.org/officeDocument/2006/relationships/image" Target="../media/image83.png"/><Relationship Id="rId2" Type="http://schemas.openxmlformats.org/officeDocument/2006/relationships/image" Target="../media/image62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93.png"/><Relationship Id="rId5" Type="http://schemas.openxmlformats.org/officeDocument/2006/relationships/image" Target="../media/image65.png"/><Relationship Id="rId15" Type="http://schemas.openxmlformats.org/officeDocument/2006/relationships/image" Target="../media/image79.png"/><Relationship Id="rId10" Type="http://schemas.openxmlformats.org/officeDocument/2006/relationships/image" Target="../media/image70.png"/><Relationship Id="rId19" Type="http://schemas.openxmlformats.org/officeDocument/2006/relationships/image" Target="../media/image82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2669" y="1320800"/>
            <a:ext cx="8825658" cy="2338981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mtClean="0"/>
              <a:t>CHUYỂN ĐỔI SỐ</a:t>
            </a:r>
            <a:br>
              <a:rPr lang="en-US" smtClean="0"/>
            </a:br>
            <a:r>
              <a:rPr lang="en-US" smtClean="0"/>
              <a:t>HỆ </a:t>
            </a:r>
            <a:r>
              <a:rPr lang="en-US" smtClean="0">
                <a:solidFill>
                  <a:srgbClr val="FF0000"/>
                </a:solidFill>
              </a:rPr>
              <a:t>10</a:t>
            </a:r>
            <a:r>
              <a:rPr lang="en-US" smtClean="0"/>
              <a:t> SANG HỆ </a:t>
            </a:r>
            <a:r>
              <a:rPr lang="en-US" smtClean="0">
                <a:solidFill>
                  <a:srgbClr val="FFFF00"/>
                </a:solidFill>
              </a:rPr>
              <a:t>2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555" y="4269380"/>
            <a:ext cx="8825658" cy="861420"/>
          </a:xfrm>
        </p:spPr>
        <p:txBody>
          <a:bodyPr>
            <a:noAutofit/>
          </a:bodyPr>
          <a:lstStyle/>
          <a:p>
            <a:pPr algn="ctr"/>
            <a:r>
              <a:rPr lang="en-US" sz="3200" smtClean="0">
                <a:solidFill>
                  <a:srgbClr val="FFC000"/>
                </a:solidFill>
              </a:rPr>
              <a:t>ĐỐI VỚI DẠNG SỐ NGUYÊN </a:t>
            </a:r>
            <a:r>
              <a:rPr lang="en-US" sz="3200" smtClean="0">
                <a:solidFill>
                  <a:srgbClr val="002060"/>
                </a:solidFill>
              </a:rPr>
              <a:t>CÓ DẤU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56555" y="5309689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200" smtClean="0">
                <a:solidFill>
                  <a:srgbClr val="002060"/>
                </a:solidFill>
              </a:rPr>
              <a:t>-1   -3   -8   -258   -517 ….</a:t>
            </a:r>
          </a:p>
        </p:txBody>
      </p:sp>
    </p:spTree>
    <p:extLst>
      <p:ext uri="{BB962C8B-B14F-4D97-AF65-F5344CB8AC3E}">
        <p14:creationId xmlns:p14="http://schemas.microsoft.com/office/powerpoint/2010/main" val="2899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blipFill rotWithShape="0">
                <a:blip r:embed="rId2"/>
                <a:stretch>
                  <a:fillRect l="-1471" r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286241" y="159930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41" y="1599306"/>
                <a:ext cx="904918" cy="93193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249392" y="159930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392" y="1599306"/>
                <a:ext cx="904918" cy="9319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6212543" y="1599306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+</a:t>
            </a:r>
            <a:endParaRPr lang="en-US" sz="5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7193088" y="1603021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088" y="1603021"/>
                <a:ext cx="904918" cy="9319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830263" y="349044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5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263" y="3490445"/>
                <a:ext cx="1089274" cy="918864"/>
              </a:xfrm>
              <a:prstGeom prst="rect">
                <a:avLst/>
              </a:prstGeom>
              <a:blipFill>
                <a:blip r:embed="rId16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/>
          <p:cNvGrpSpPr/>
          <p:nvPr/>
        </p:nvGrpSpPr>
        <p:grpSpPr>
          <a:xfrm>
            <a:off x="1524193" y="1266364"/>
            <a:ext cx="2668442" cy="1627092"/>
            <a:chOff x="646111" y="1443786"/>
            <a:chExt cx="2966754" cy="17361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tangle 57"/>
                <p:cNvSpPr/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blipFill>
                  <a:blip r:embed="rId17"/>
                  <a:stretch>
                    <a:fillRect r="-126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/>
                <p:cNvSpPr/>
                <p:nvPr/>
              </p:nvSpPr>
              <p:spPr>
                <a:xfrm>
                  <a:off x="2798666" y="1443786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8666" y="1443786"/>
                  <a:ext cx="814199" cy="1736141"/>
                </a:xfrm>
                <a:prstGeom prst="rect">
                  <a:avLst/>
                </a:prstGeom>
                <a:blipFill>
                  <a:blip r:embed="rId18"/>
                  <a:stretch>
                    <a:fillRect l="-6504" r="-11382" b="-2963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81903"/>
              </p:ext>
            </p:extLst>
          </p:nvPr>
        </p:nvGraphicFramePr>
        <p:xfrm>
          <a:off x="3813407" y="4714055"/>
          <a:ext cx="696685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2928624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3830263" y="5226740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263" y="5226740"/>
                <a:ext cx="904918" cy="9319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814081" y="4547049"/>
            <a:ext cx="1763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Thứ tự bit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518651" y="349044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1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651" y="3490445"/>
                <a:ext cx="1089274" cy="918864"/>
              </a:xfrm>
              <a:prstGeom prst="rect">
                <a:avLst/>
              </a:prstGeom>
              <a:blipFill>
                <a:blip r:embed="rId24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8541379" y="5226740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379" y="5226740"/>
                <a:ext cx="904918" cy="93193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9690746" y="349044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0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746" y="3490445"/>
                <a:ext cx="1089274" cy="918864"/>
              </a:xfrm>
              <a:prstGeom prst="rect">
                <a:avLst/>
              </a:prstGeom>
              <a:blipFill>
                <a:blip r:embed="rId26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9719158" y="5226740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9158" y="5226740"/>
                <a:ext cx="904918" cy="93193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5002360" y="349044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4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360" y="3490445"/>
                <a:ext cx="1089274" cy="918864"/>
              </a:xfrm>
              <a:prstGeom prst="rect">
                <a:avLst/>
              </a:prstGeom>
              <a:blipFill>
                <a:blip r:embed="rId28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008042" y="5226740"/>
                <a:ext cx="904918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5400" baseline="3000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042" y="5226740"/>
                <a:ext cx="904918" cy="91886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6174457" y="349044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3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57" y="3490445"/>
                <a:ext cx="1089274" cy="918864"/>
              </a:xfrm>
              <a:prstGeom prst="rect">
                <a:avLst/>
              </a:prstGeom>
              <a:blipFill>
                <a:blip r:embed="rId30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6185821" y="5226740"/>
                <a:ext cx="904918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5400" baseline="3000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821" y="5226740"/>
                <a:ext cx="904918" cy="91886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/>
              <p:cNvSpPr/>
              <p:nvPr/>
            </p:nvSpPr>
            <p:spPr>
              <a:xfrm>
                <a:off x="7346554" y="349044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2</a:t>
                </a:r>
                <a:endParaRPr lang="en-US" sz="5400" baseline="30000"/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554" y="3490445"/>
                <a:ext cx="1089274" cy="918864"/>
              </a:xfrm>
              <a:prstGeom prst="rect">
                <a:avLst/>
              </a:prstGeom>
              <a:blipFill>
                <a:blip r:embed="rId32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/>
              <p:cNvSpPr/>
              <p:nvPr/>
            </p:nvSpPr>
            <p:spPr>
              <a:xfrm>
                <a:off x="7363600" y="5226740"/>
                <a:ext cx="904918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5400" baseline="30000"/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600" y="5226740"/>
                <a:ext cx="904918" cy="91886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18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1" grpId="0" animBg="1"/>
      <p:bldP spid="8" grpId="0"/>
      <p:bldP spid="36" grpId="0" animBg="1"/>
      <p:bldP spid="37" grpId="0" animBg="1"/>
      <p:bldP spid="39" grpId="0" animBg="1"/>
      <p:bldP spid="42" grpId="0" animBg="1"/>
      <p:bldP spid="44" grpId="0" animBg="1"/>
      <p:bldP spid="45" grpId="0" animBg="1"/>
      <p:bldP spid="47" grpId="0" animBg="1"/>
      <p:bldP spid="48" grpId="0" animBg="1"/>
      <p:bldP spid="50" grpId="0" animBg="1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Kết quả của Bước 1</a:t>
            </a:r>
            <a:endParaRPr lang="en-US" baseline="30000"/>
          </a:p>
        </p:txBody>
      </p:sp>
      <p:grpSp>
        <p:nvGrpSpPr>
          <p:cNvPr id="3" name="Group 2"/>
          <p:cNvGrpSpPr/>
          <p:nvPr/>
        </p:nvGrpSpPr>
        <p:grpSpPr>
          <a:xfrm>
            <a:off x="378059" y="2794916"/>
            <a:ext cx="2952231" cy="1736141"/>
            <a:chOff x="646111" y="1443786"/>
            <a:chExt cx="2952231" cy="17361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/>
                <p:cNvSpPr/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676" r="-2941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31248" y="2794915"/>
                <a:ext cx="1867768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248" y="2794915"/>
                <a:ext cx="1867768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199016" y="2794915"/>
            <a:ext cx="6737556" cy="1736141"/>
            <a:chOff x="7072263" y="4596419"/>
            <a:chExt cx="2569546" cy="17361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>
                <a:xfrm>
                  <a:off x="7072263" y="4596419"/>
                  <a:ext cx="228374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100100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2263" y="4596419"/>
                  <a:ext cx="2283742" cy="17361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9356005" y="4596419"/>
                  <a:ext cx="28580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6005" y="4596419"/>
                  <a:ext cx="285804" cy="173614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itle 1"/>
          <p:cNvSpPr txBox="1">
            <a:spLocks/>
          </p:cNvSpPr>
          <p:nvPr/>
        </p:nvSpPr>
        <p:spPr>
          <a:xfrm>
            <a:off x="463678" y="5625220"/>
            <a:ext cx="11472893" cy="6663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i="1" smtClean="0"/>
              <a:t>Bit cuối (2</a:t>
            </a:r>
            <a:r>
              <a:rPr lang="en-US" sz="3200" i="1" baseline="30000" smtClean="0"/>
              <a:t>0</a:t>
            </a:r>
            <a:r>
              <a:rPr lang="en-US" sz="3200" i="1" smtClean="0"/>
              <a:t>) = </a:t>
            </a:r>
            <a:r>
              <a:rPr lang="en-US" sz="3200" i="1" smtClean="0"/>
              <a:t>0, </a:t>
            </a:r>
            <a:r>
              <a:rPr lang="en-US" sz="3200" i="1" smtClean="0"/>
              <a:t>mang ý nghĩa số thập phân cần đổi là số </a:t>
            </a:r>
            <a:r>
              <a:rPr lang="en-US" sz="3200" i="1" smtClean="0"/>
              <a:t>chẵn</a:t>
            </a:r>
            <a:endParaRPr lang="en-US" sz="3200" i="1" baseline="30000"/>
          </a:p>
        </p:txBody>
      </p:sp>
    </p:spTree>
    <p:extLst>
      <p:ext uri="{BB962C8B-B14F-4D97-AF65-F5344CB8AC3E}">
        <p14:creationId xmlns:p14="http://schemas.microsoft.com/office/powerpoint/2010/main" val="281267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Bước </a:t>
            </a:r>
            <a:r>
              <a:rPr lang="en-US" smtClean="0"/>
              <a:t>2. Đảo các bit của số nhị phân</a:t>
            </a:r>
            <a:endParaRPr lang="en-US" baseline="30000"/>
          </a:p>
        </p:txBody>
      </p:sp>
      <p:grpSp>
        <p:nvGrpSpPr>
          <p:cNvPr id="10" name="Group 9"/>
          <p:cNvGrpSpPr/>
          <p:nvPr/>
        </p:nvGrpSpPr>
        <p:grpSpPr>
          <a:xfrm>
            <a:off x="391122" y="1671511"/>
            <a:ext cx="2952231" cy="1736141"/>
            <a:chOff x="646111" y="1443786"/>
            <a:chExt cx="2952231" cy="17361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676" r="-2941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344311" y="1671510"/>
                <a:ext cx="1867768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311" y="1671510"/>
                <a:ext cx="1867768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5212079" y="1671510"/>
            <a:ext cx="6737556" cy="1736141"/>
            <a:chOff x="7072263" y="4596419"/>
            <a:chExt cx="2569546" cy="17361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/>
                <p:cNvSpPr/>
                <p:nvPr/>
              </p:nvSpPr>
              <p:spPr>
                <a:xfrm>
                  <a:off x="7072263" y="4596419"/>
                  <a:ext cx="228374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3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en-US" sz="13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3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2263" y="4596419"/>
                  <a:ext cx="2283742" cy="17361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9356005" y="4596419"/>
                  <a:ext cx="28580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6005" y="4596419"/>
                  <a:ext cx="285804" cy="173614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Striped Right Arrow 16"/>
          <p:cNvSpPr/>
          <p:nvPr/>
        </p:nvSpPr>
        <p:spPr>
          <a:xfrm rot="5400000">
            <a:off x="5362821" y="3521952"/>
            <a:ext cx="901337" cy="90786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5359555" y="4544121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555" y="4544121"/>
                <a:ext cx="1093496" cy="17361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triped Right Arrow 20"/>
          <p:cNvSpPr/>
          <p:nvPr/>
        </p:nvSpPr>
        <p:spPr>
          <a:xfrm rot="5400000">
            <a:off x="9220473" y="3521952"/>
            <a:ext cx="901337" cy="907868"/>
          </a:xfrm>
          <a:prstGeom prst="striped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riped Right Arrow 21"/>
          <p:cNvSpPr/>
          <p:nvPr/>
        </p:nvSpPr>
        <p:spPr>
          <a:xfrm rot="5400000">
            <a:off x="10184888" y="3521952"/>
            <a:ext cx="901337" cy="907868"/>
          </a:xfrm>
          <a:prstGeom prst="striped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iped Right Arrow 22"/>
          <p:cNvSpPr/>
          <p:nvPr/>
        </p:nvSpPr>
        <p:spPr>
          <a:xfrm rot="5400000">
            <a:off x="6327234" y="3521952"/>
            <a:ext cx="901337" cy="907868"/>
          </a:xfrm>
          <a:prstGeom prst="striped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iped Right Arrow 23"/>
          <p:cNvSpPr/>
          <p:nvPr/>
        </p:nvSpPr>
        <p:spPr>
          <a:xfrm rot="5400000">
            <a:off x="7291647" y="3521952"/>
            <a:ext cx="901337" cy="907868"/>
          </a:xfrm>
          <a:prstGeom prst="striped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riped Right Arrow 24"/>
          <p:cNvSpPr/>
          <p:nvPr/>
        </p:nvSpPr>
        <p:spPr>
          <a:xfrm rot="5400000">
            <a:off x="8256060" y="3521952"/>
            <a:ext cx="901337" cy="907868"/>
          </a:xfrm>
          <a:prstGeom prst="strip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6322421" y="4544120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421" y="4544120"/>
                <a:ext cx="1093496" cy="17361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7262255" y="4544120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255" y="4544120"/>
                <a:ext cx="1093496" cy="17361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8207580" y="4544119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580" y="4544119"/>
                <a:ext cx="1093496" cy="17361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9160663" y="4544119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63" y="4544119"/>
                <a:ext cx="1093496" cy="17361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10124910" y="454236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910" y="4542364"/>
                <a:ext cx="1093496" cy="17361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63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Bước </a:t>
            </a:r>
            <a:r>
              <a:rPr lang="en-US" smtClean="0"/>
              <a:t>3. Cộng số nhị phân với 1</a:t>
            </a:r>
            <a:endParaRPr lang="en-US" baseline="30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720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10035341" y="3098308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3098308"/>
                <a:ext cx="1093496" cy="17361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3795094" y="4886701"/>
            <a:ext cx="7485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99363" y="4993645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3" y="4993645"/>
                <a:ext cx="1093496" cy="17361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2590819" y="3521270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19" y="3521270"/>
                <a:ext cx="704767" cy="7218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97677" y="2800304"/>
            <a:ext cx="183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Ghi nhớ: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6853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49415 3.7037E-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L 0.54739 -2.22222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4" grpId="0" animBg="1"/>
      <p:bldP spid="36" grpId="0" animBg="1"/>
      <p:bldP spid="37" grpId="0" animBg="1"/>
      <p:bldP spid="37" grpId="1" animBg="1"/>
      <p:bldP spid="38" grpId="0" animBg="1"/>
      <p:bldP spid="38" grpId="1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Bước </a:t>
            </a:r>
            <a:r>
              <a:rPr lang="en-US" smtClean="0"/>
              <a:t>3. Cộng số nhị phân với 1</a:t>
            </a:r>
            <a:endParaRPr lang="en-US" baseline="30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720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3795094" y="4886701"/>
            <a:ext cx="7485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9211507" y="3490662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507" y="3490662"/>
                <a:ext cx="704767" cy="7218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4877" y="3328351"/>
            <a:ext cx="183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Ghi nhớ:</a:t>
            </a:r>
            <a:endParaRPr 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2785183" y="3490661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183" y="3490661"/>
                <a:ext cx="704767" cy="7218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37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-0.35964 -4.07407E-6 C -0.52136 -4.07407E-6 -0.71902 0.0801 -0.71902 0.14561 L -0.71902 0.2919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51" y="1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41277 3.7037E-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0.45729 -4.07407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6" grpId="0" animBg="1"/>
      <p:bldP spid="37" grpId="0" animBg="1"/>
      <p:bldP spid="37" grpId="1" animBg="1"/>
      <p:bldP spid="38" grpId="0" animBg="1"/>
      <p:bldP spid="20" grpId="0" animBg="1"/>
      <p:bldP spid="2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Bước </a:t>
            </a:r>
            <a:r>
              <a:rPr lang="en-US" smtClean="0"/>
              <a:t>3. Cộng số nhị phân với 1</a:t>
            </a:r>
            <a:endParaRPr lang="en-US" baseline="30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720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3795094" y="4886701"/>
            <a:ext cx="7485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8347626" y="3490661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626" y="3490661"/>
                <a:ext cx="704767" cy="7218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4877" y="3328351"/>
            <a:ext cx="183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Ghi nhớ:</a:t>
            </a:r>
            <a:endParaRPr 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9124727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727" y="4985613"/>
                <a:ext cx="1093496" cy="17361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2281677" y="3467414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677" y="3467414"/>
                <a:ext cx="704767" cy="7218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90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-0.32109 -4.07407E-6 C -0.46549 -4.07407E-6 -0.6418 0.0801 -0.6418 0.14561 L -0.6418 0.2919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96" y="1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33451 -0.0013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1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85185E-6 L 0.41718 -1.85185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6" grpId="0" animBg="1"/>
      <p:bldP spid="37" grpId="0" animBg="1"/>
      <p:bldP spid="37" grpId="1" animBg="1"/>
      <p:bldP spid="38" grpId="0" animBg="1"/>
      <p:bldP spid="22" grpId="0" animBg="1"/>
      <p:bldP spid="2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Bước </a:t>
            </a:r>
            <a:r>
              <a:rPr lang="en-US" smtClean="0"/>
              <a:t>3. Cộng số nhị phân với 1</a:t>
            </a:r>
            <a:endParaRPr lang="en-US" baseline="30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720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3795094" y="4886701"/>
            <a:ext cx="7485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7367050" y="3483356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050" y="3483356"/>
                <a:ext cx="704767" cy="7218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4877" y="3328351"/>
            <a:ext cx="183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Ghi nhớ:</a:t>
            </a:r>
            <a:endParaRPr 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9137790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90" y="4985613"/>
                <a:ext cx="1093496" cy="17361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2281677" y="3467414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677" y="3467414"/>
                <a:ext cx="704767" cy="7218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8187987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987" y="4985613"/>
                <a:ext cx="1093496" cy="173614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00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-0.28073 3.33333E-6 C -0.40651 3.33333E-6 -0.56146 0.08009 -0.56146 0.14537 L -0.56146 0.2909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73" y="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25834 3.7037E-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85185E-6 L 0.34205 -1.85185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6" grpId="0" animBg="1"/>
      <p:bldP spid="37" grpId="0" animBg="1"/>
      <p:bldP spid="37" grpId="1" animBg="1"/>
      <p:bldP spid="38" grpId="0" animBg="1"/>
      <p:bldP spid="22" grpId="0" animBg="1"/>
      <p:bldP spid="2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Bước </a:t>
            </a:r>
            <a:r>
              <a:rPr lang="en-US" smtClean="0"/>
              <a:t>3. Cộng số nhị phân với 1</a:t>
            </a:r>
            <a:endParaRPr lang="en-US" baseline="30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720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3795094" y="4886701"/>
            <a:ext cx="7485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6426521" y="3483356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521" y="3483356"/>
                <a:ext cx="704767" cy="7218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4877" y="3328351"/>
            <a:ext cx="183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Ghi nhớ:</a:t>
            </a:r>
            <a:endParaRPr 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9137790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90" y="4985613"/>
                <a:ext cx="1093496" cy="17361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2281677" y="3467414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677" y="3467414"/>
                <a:ext cx="704767" cy="7218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8187987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987" y="4985613"/>
                <a:ext cx="1093496" cy="173614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7287159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159" y="4985613"/>
                <a:ext cx="1093496" cy="173614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50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-0.24219 3.33333E-6 C -0.35065 3.33333E-6 -0.48425 0.08009 -0.48425 0.14537 L -0.48425 0.2909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19" y="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18334 3.7037E-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85185E-6 L 0.2651 -1.85185E-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6" grpId="0" animBg="1"/>
      <p:bldP spid="37" grpId="0" animBg="1"/>
      <p:bldP spid="37" grpId="1" animBg="1"/>
      <p:bldP spid="38" grpId="0" animBg="1"/>
      <p:bldP spid="22" grpId="0" animBg="1"/>
      <p:bldP spid="2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Bước </a:t>
            </a:r>
            <a:r>
              <a:rPr lang="en-US" smtClean="0"/>
              <a:t>3. Cộng số nhị phân với 1</a:t>
            </a:r>
            <a:endParaRPr lang="en-US" baseline="30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720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3795094" y="4886701"/>
            <a:ext cx="7485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6426521" y="3483356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521" y="3483356"/>
                <a:ext cx="704767" cy="7218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4877" y="3328351"/>
            <a:ext cx="183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Ghi nhớ:</a:t>
            </a:r>
            <a:endParaRPr 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9137790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90" y="4985613"/>
                <a:ext cx="1093496" cy="17361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2281677" y="3467414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677" y="3467414"/>
                <a:ext cx="704767" cy="7218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8187987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987" y="4985613"/>
                <a:ext cx="1093496" cy="173614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7287159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159" y="4985613"/>
                <a:ext cx="1093496" cy="173614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6426521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521" y="4985613"/>
                <a:ext cx="1093496" cy="173614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22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-0.24154 3.33333E-6 C -0.34974 3.33333E-6 -0.48307 0.08009 -0.48307 0.14537 L -0.48307 0.2909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54" y="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10547 3.7037E-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6" grpId="0" animBg="1"/>
      <p:bldP spid="37" grpId="0" animBg="1"/>
      <p:bldP spid="37" grpId="1" animBg="1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Kết quả</a:t>
            </a:r>
            <a:endParaRPr lang="en-US" baseline="30000"/>
          </a:p>
        </p:txBody>
      </p:sp>
      <p:grpSp>
        <p:nvGrpSpPr>
          <p:cNvPr id="3" name="Group 2"/>
          <p:cNvGrpSpPr/>
          <p:nvPr/>
        </p:nvGrpSpPr>
        <p:grpSpPr>
          <a:xfrm>
            <a:off x="265751" y="3110821"/>
            <a:ext cx="4069580" cy="1736141"/>
            <a:chOff x="0" y="1443786"/>
            <a:chExt cx="3421870" cy="17361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/>
                <p:cNvSpPr/>
                <p:nvPr/>
              </p:nvSpPr>
              <p:spPr>
                <a:xfrm>
                  <a:off x="0" y="1443786"/>
                  <a:ext cx="2784143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−36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443786"/>
                  <a:ext cx="2784143" cy="17361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784143" y="1443786"/>
                  <a:ext cx="637727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43" y="1443786"/>
                  <a:ext cx="637727" cy="1736141"/>
                </a:xfrm>
                <a:prstGeom prst="rect">
                  <a:avLst/>
                </a:prstGeom>
                <a:blipFill>
                  <a:blip r:embed="rId3"/>
                  <a:stretch>
                    <a:fillRect l="-5469" r="-7813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335331" y="3110821"/>
                <a:ext cx="1188720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331" y="3110821"/>
                <a:ext cx="1188720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524051" y="3110821"/>
            <a:ext cx="6484270" cy="1736142"/>
            <a:chOff x="7098603" y="4596418"/>
            <a:chExt cx="2385104" cy="17361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011100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9236635" y="4596418"/>
                  <a:ext cx="247072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8"/>
                  <a:ext cx="247072" cy="1736141"/>
                </a:xfrm>
                <a:prstGeom prst="rect">
                  <a:avLst/>
                </a:prstGeom>
                <a:blipFill>
                  <a:blip r:embed="rId6"/>
                  <a:stretch>
                    <a:fillRect l="-2655" r="-885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8033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Yêu cầu chuyển đổi -</a:t>
            </a:r>
            <a:r>
              <a:rPr lang="en-US" smtClean="0"/>
              <a:t>36</a:t>
            </a:r>
            <a:r>
              <a:rPr lang="en-US" baseline="-25000" smtClean="0"/>
              <a:t>(10</a:t>
            </a:r>
            <a:r>
              <a:rPr lang="en-US" baseline="-25000" smtClean="0"/>
              <a:t>) </a:t>
            </a:r>
            <a:r>
              <a:rPr lang="en-US" smtClean="0"/>
              <a:t>sang hệ 2</a:t>
            </a:r>
            <a:endParaRPr lang="en-US" baseline="30000"/>
          </a:p>
        </p:txBody>
      </p:sp>
      <p:grpSp>
        <p:nvGrpSpPr>
          <p:cNvPr id="3" name="Group 2"/>
          <p:cNvGrpSpPr/>
          <p:nvPr/>
        </p:nvGrpSpPr>
        <p:grpSpPr>
          <a:xfrm>
            <a:off x="646111" y="1265683"/>
            <a:ext cx="4069580" cy="1736141"/>
            <a:chOff x="0" y="1443786"/>
            <a:chExt cx="3421870" cy="17361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/>
                <p:cNvSpPr/>
                <p:nvPr/>
              </p:nvSpPr>
              <p:spPr>
                <a:xfrm>
                  <a:off x="0" y="1443786"/>
                  <a:ext cx="2784143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−36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443786"/>
                  <a:ext cx="2784143" cy="17361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784143" y="1443786"/>
                  <a:ext cx="637727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43" y="1443786"/>
                  <a:ext cx="637727" cy="1736141"/>
                </a:xfrm>
                <a:prstGeom prst="rect">
                  <a:avLst/>
                </a:prstGeom>
                <a:blipFill>
                  <a:blip r:embed="rId3"/>
                  <a:stretch>
                    <a:fillRect l="-5469" r="-7813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48472" y="3001824"/>
                <a:ext cx="2138032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72" y="3001824"/>
                <a:ext cx="2138032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7986878" y="4687859"/>
            <a:ext cx="2952231" cy="1736141"/>
            <a:chOff x="7098603" y="4596419"/>
            <a:chExt cx="295223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itle 1"/>
          <p:cNvSpPr txBox="1">
            <a:spLocks/>
          </p:cNvSpPr>
          <p:nvPr/>
        </p:nvSpPr>
        <p:spPr>
          <a:xfrm>
            <a:off x="4820195" y="1265683"/>
            <a:ext cx="5304716" cy="7844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sử dụng 6 bit mã hóa</a:t>
            </a:r>
            <a:endParaRPr lang="en-US" baseline="30000"/>
          </a:p>
        </p:txBody>
      </p:sp>
    </p:spTree>
    <p:extLst>
      <p:ext uri="{BB962C8B-B14F-4D97-AF65-F5344CB8AC3E}">
        <p14:creationId xmlns:p14="http://schemas.microsoft.com/office/powerpoint/2010/main" val="66262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541608" y="1941495"/>
            <a:ext cx="11250800" cy="11021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>
                <a:solidFill>
                  <a:schemeClr val="tx1"/>
                </a:solidFill>
              </a:rPr>
              <a:t>Bước 1. Chuyển đổi số thập phân sang số nhị phân không dấu</a:t>
            </a:r>
            <a:r>
              <a:rPr lang="en-US" sz="3200" smtClean="0">
                <a:solidFill>
                  <a:schemeClr val="tx1"/>
                </a:solidFill>
              </a:rPr>
              <a:t>. Nghĩa là, thay vì đổi số -</a:t>
            </a:r>
            <a:r>
              <a:rPr lang="en-US" sz="3200" smtClean="0">
                <a:solidFill>
                  <a:schemeClr val="tx1"/>
                </a:solidFill>
              </a:rPr>
              <a:t>36</a:t>
            </a:r>
            <a:r>
              <a:rPr lang="en-US" sz="3200" baseline="-25000" smtClean="0">
                <a:solidFill>
                  <a:schemeClr val="tx1"/>
                </a:solidFill>
              </a:rPr>
              <a:t>(10</a:t>
            </a:r>
            <a:r>
              <a:rPr lang="en-US" sz="3200" baseline="-25000" smtClean="0">
                <a:solidFill>
                  <a:schemeClr val="tx1"/>
                </a:solidFill>
              </a:rPr>
              <a:t>) </a:t>
            </a:r>
            <a:r>
              <a:rPr lang="en-US" sz="3200" smtClean="0">
                <a:solidFill>
                  <a:schemeClr val="tx1"/>
                </a:solidFill>
              </a:rPr>
              <a:t>sẽ chuyển đổi </a:t>
            </a:r>
            <a:r>
              <a:rPr lang="en-US" sz="3200" smtClean="0">
                <a:solidFill>
                  <a:schemeClr val="tx1"/>
                </a:solidFill>
              </a:rPr>
              <a:t>36</a:t>
            </a:r>
            <a:r>
              <a:rPr lang="en-US" sz="3200" baseline="-25000" smtClean="0">
                <a:solidFill>
                  <a:schemeClr val="tx1"/>
                </a:solidFill>
              </a:rPr>
              <a:t>(10</a:t>
            </a:r>
            <a:r>
              <a:rPr lang="en-US" sz="3200" baseline="-25000" smtClean="0">
                <a:solidFill>
                  <a:schemeClr val="tx1"/>
                </a:solidFill>
              </a:rPr>
              <a:t>)</a:t>
            </a:r>
            <a:r>
              <a:rPr lang="en-US" sz="3200" smtClean="0">
                <a:solidFill>
                  <a:schemeClr val="tx1"/>
                </a:solidFill>
              </a:rPr>
              <a:t> trước.</a:t>
            </a:r>
            <a:endParaRPr lang="en-US" sz="3200" i="1" baseline="3000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541608" y="3607009"/>
            <a:ext cx="11250800" cy="11021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i="1" smtClean="0"/>
              <a:t>Bước 2. Đảo các bit ở kết quả tại Bước 1. Trong đó, các bit mang giá trị 1 sẽ chuyển thành 0 và ngược lại.</a:t>
            </a:r>
            <a:endParaRPr lang="en-US" sz="3200" i="1" baseline="300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Các bước thực hiện:</a:t>
            </a:r>
            <a:endParaRPr lang="en-US" baseline="3000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41608" y="5272524"/>
            <a:ext cx="11250800" cy="11021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smtClean="0">
                <a:solidFill>
                  <a:schemeClr val="tx1"/>
                </a:solidFill>
              </a:rPr>
              <a:t>Bước 3. Lấy số được quy đổi ở bước 2, cộng (+) thêm 1.</a:t>
            </a:r>
          </a:p>
          <a:p>
            <a:pPr algn="just"/>
            <a:r>
              <a:rPr lang="en-US" sz="3200" smtClean="0">
                <a:solidFill>
                  <a:srgbClr val="FFFF00"/>
                </a:solidFill>
              </a:rPr>
              <a:t>Quy ước: 0 + 0 = 0     0 + 1 = 1    1 + 1 = 0 (nhớ 1)</a:t>
            </a:r>
          </a:p>
        </p:txBody>
      </p:sp>
    </p:spTree>
    <p:extLst>
      <p:ext uri="{BB962C8B-B14F-4D97-AF65-F5344CB8AC3E}">
        <p14:creationId xmlns:p14="http://schemas.microsoft.com/office/powerpoint/2010/main" val="92944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Bước 1. Chuyển đổi số không dấu </a:t>
            </a:r>
            <a:endParaRPr lang="en-US" baseline="30000"/>
          </a:p>
        </p:txBody>
      </p:sp>
      <p:grpSp>
        <p:nvGrpSpPr>
          <p:cNvPr id="3" name="Group 2"/>
          <p:cNvGrpSpPr/>
          <p:nvPr/>
        </p:nvGrpSpPr>
        <p:grpSpPr>
          <a:xfrm>
            <a:off x="646111" y="1265683"/>
            <a:ext cx="4069580" cy="1736141"/>
            <a:chOff x="0" y="1443786"/>
            <a:chExt cx="3421870" cy="17361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/>
                <p:cNvSpPr/>
                <p:nvPr/>
              </p:nvSpPr>
              <p:spPr>
                <a:xfrm>
                  <a:off x="0" y="1443786"/>
                  <a:ext cx="2784143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443786"/>
                  <a:ext cx="2784143" cy="17361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784143" y="1443786"/>
                  <a:ext cx="637727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43" y="1443786"/>
                  <a:ext cx="637727" cy="1736141"/>
                </a:xfrm>
                <a:prstGeom prst="rect">
                  <a:avLst/>
                </a:prstGeom>
                <a:blipFill>
                  <a:blip r:embed="rId3"/>
                  <a:stretch>
                    <a:fillRect l="-5469" r="-7813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48472" y="3001824"/>
                <a:ext cx="2138032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72" y="3001824"/>
                <a:ext cx="2138032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7986878" y="4687859"/>
            <a:ext cx="2952231" cy="1736141"/>
            <a:chOff x="7098603" y="4596419"/>
            <a:chExt cx="295223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262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541608" y="5152523"/>
            <a:ext cx="11250800" cy="51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i="1" smtClean="0">
                <a:solidFill>
                  <a:schemeClr val="tx1"/>
                </a:solidFill>
              </a:rPr>
              <a:t>NẾU SỐ LƯỢNG BIT KHÔNG ĐỦ SẼ DẪN ĐẾN KẾT QUẢ SAI.</a:t>
            </a:r>
            <a:endParaRPr lang="en-US" sz="2800" i="1" baseline="300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0: Xác định số bit tối thiểu</a:t>
            </a:r>
            <a:endParaRPr lang="en-US" baseline="3000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41608" y="2176626"/>
            <a:ext cx="11250800" cy="11021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i="1" smtClean="0">
                <a:solidFill>
                  <a:schemeClr val="tx1"/>
                </a:solidFill>
              </a:rPr>
              <a:t>Số bit tối thiểu là số bit ít nhất cần thiết để mã hóa số thập phân có dấu. Tại sao điều này quan trọng?</a:t>
            </a:r>
            <a:endParaRPr lang="en-US" sz="3200" i="1" baseline="3000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541608" y="3659703"/>
            <a:ext cx="11250800" cy="11021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i="1" smtClean="0"/>
              <a:t>Ví dụ: Chuyển </a:t>
            </a:r>
            <a:r>
              <a:rPr lang="en-US" sz="3200" i="1" smtClean="0">
                <a:solidFill>
                  <a:srgbClr val="7030A0"/>
                </a:solidFill>
              </a:rPr>
              <a:t>3</a:t>
            </a:r>
            <a:r>
              <a:rPr lang="en-US" sz="3200" i="1" baseline="-25000" smtClean="0">
                <a:solidFill>
                  <a:srgbClr val="7030A0"/>
                </a:solidFill>
              </a:rPr>
              <a:t>(10)</a:t>
            </a:r>
            <a:r>
              <a:rPr lang="en-US" sz="3200" i="1" smtClean="0">
                <a:solidFill>
                  <a:srgbClr val="7030A0"/>
                </a:solidFill>
              </a:rPr>
              <a:t> </a:t>
            </a:r>
            <a:r>
              <a:rPr lang="en-US" sz="3200" i="1" smtClean="0"/>
              <a:t>sang hệ 2 nếu sử dụng tối đa 2 bit: </a:t>
            </a:r>
            <a:r>
              <a:rPr lang="en-US" sz="3200" i="1" smtClean="0">
                <a:solidFill>
                  <a:srgbClr val="7030A0"/>
                </a:solidFill>
              </a:rPr>
              <a:t>11</a:t>
            </a:r>
            <a:r>
              <a:rPr lang="en-US" sz="3200" i="1" baseline="-25000" smtClean="0">
                <a:solidFill>
                  <a:srgbClr val="7030A0"/>
                </a:solidFill>
              </a:rPr>
              <a:t>(2)</a:t>
            </a:r>
          </a:p>
          <a:p>
            <a:pPr algn="just"/>
            <a:r>
              <a:rPr lang="en-US" sz="3200" i="1"/>
              <a:t>Nếu số bit tối thiểu là 4 </a:t>
            </a:r>
            <a:r>
              <a:rPr lang="en-US" sz="3200" i="1" smtClean="0"/>
              <a:t>thì kết quả sẽ là: </a:t>
            </a:r>
            <a:r>
              <a:rPr lang="en-US" sz="3200" i="1" smtClean="0">
                <a:solidFill>
                  <a:srgbClr val="7030A0"/>
                </a:solidFill>
              </a:rPr>
              <a:t>0011</a:t>
            </a:r>
            <a:r>
              <a:rPr lang="en-US" sz="3200" i="1" baseline="-25000" smtClean="0">
                <a:solidFill>
                  <a:srgbClr val="7030A0"/>
                </a:solidFill>
              </a:rPr>
              <a:t>(2)</a:t>
            </a:r>
            <a:endParaRPr lang="en-US" sz="3200" i="1" baseline="-25000">
              <a:solidFill>
                <a:srgbClr val="7030A0"/>
              </a:solidFill>
            </a:endParaRPr>
          </a:p>
          <a:p>
            <a:pPr algn="just"/>
            <a:endParaRPr lang="en-US" sz="3200" i="1" baseline="30000"/>
          </a:p>
        </p:txBody>
      </p:sp>
      <p:sp>
        <p:nvSpPr>
          <p:cNvPr id="3" name="Pentagon 2"/>
          <p:cNvSpPr/>
          <p:nvPr/>
        </p:nvSpPr>
        <p:spPr>
          <a:xfrm>
            <a:off x="6413863" y="6059950"/>
            <a:ext cx="5378545" cy="613954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Đề bài: Số bit tối thiểu là 6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5061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1: Lập bảng chia khoảng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73908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08" y="2863154"/>
                <a:ext cx="1276817" cy="5423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50725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725" y="2863154"/>
                <a:ext cx="1276817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827542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542" y="2863154"/>
                <a:ext cx="1276817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04359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59" y="2863154"/>
                <a:ext cx="1276817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81176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176" y="2863154"/>
                <a:ext cx="1276817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657993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993" y="2863154"/>
                <a:ext cx="1276817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934810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810" y="2863154"/>
                <a:ext cx="1276817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73908" y="3416289"/>
                <a:ext cx="1552743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08" y="3416289"/>
                <a:ext cx="1552743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826651" y="3416289"/>
                <a:ext cx="1539095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651" y="3416289"/>
                <a:ext cx="1539095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65746" y="3417091"/>
                <a:ext cx="1539095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746" y="3417091"/>
                <a:ext cx="1539095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904841" y="3415016"/>
                <a:ext cx="1846073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841" y="3415016"/>
                <a:ext cx="1846073" cy="54236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750914" y="3415016"/>
                <a:ext cx="1846073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2048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914" y="3415016"/>
                <a:ext cx="1846073" cy="54236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573218" y="3415016"/>
                <a:ext cx="63840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218" y="3415016"/>
                <a:ext cx="638409" cy="54236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04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73407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7" y="1266363"/>
                <a:ext cx="814199" cy="542364"/>
              </a:xfrm>
              <a:prstGeom prst="rect">
                <a:avLst/>
              </a:prstGeom>
              <a:blipFill rotWithShape="0">
                <a:blip r:embed="rId2"/>
                <a:stretch>
                  <a:fillRect l="-735" r="-66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73407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7" y="1808727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73407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7" y="2351091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73406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6" y="2897134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73406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6" y="3443177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73405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5" y="3981862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73405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5" y="4527905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73404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4" y="5070269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73404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4" y="5616312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73404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4" y="6162355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578120" y="1289348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1024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!@#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578120" y="1293659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 41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512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!@#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1584406" y="1289856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ectangle 47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!@#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1578120" y="1290144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ctangle 53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!@#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1578120" y="3438529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Rectangle 63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353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5436629" y="129314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629" y="1293147"/>
                <a:ext cx="1089274" cy="918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 l="-1471" r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2949296" y="40471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296" y="4047176"/>
                <a:ext cx="1508847" cy="108472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458143" y="40471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143" y="4047176"/>
                <a:ext cx="1508847" cy="108472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966990" y="40471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990" y="4047176"/>
                <a:ext cx="1508847" cy="108472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475837" y="40471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837" y="4047176"/>
                <a:ext cx="1508847" cy="108472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8952273" y="4047176"/>
                <a:ext cx="2197122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!@#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273" y="4047176"/>
                <a:ext cx="2197122" cy="108472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36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4471206" y="1290875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5448479" y="1304916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479" y="1304916"/>
                <a:ext cx="1089274" cy="91886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5966990" y="40471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990" y="4047176"/>
                <a:ext cx="1508847" cy="108472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475837" y="40471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837" y="4047176"/>
                <a:ext cx="1508847" cy="108472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5966990" y="40471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990" y="4047176"/>
                <a:ext cx="1508847" cy="108472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7475837" y="40471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837" y="4047176"/>
                <a:ext cx="1508847" cy="108472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8966250" y="4054792"/>
                <a:ext cx="2197122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250" y="4054792"/>
                <a:ext cx="2197122" cy="108472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7475837" y="40471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837" y="4047176"/>
                <a:ext cx="1508847" cy="108472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70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-0.15795 4.07407E-6 C -0.22878 4.07407E-6 -0.31589 0.11157 -0.31589 0.20231 L -0.31589 0.40463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94" y="2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1" animBg="1"/>
      <p:bldP spid="23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42" grpId="0" animBg="1"/>
      <p:bldP spid="28" grpId="0" animBg="1"/>
      <p:bldP spid="29" grpId="0" animBg="1"/>
      <p:bldP spid="44" grpId="0" animBg="1"/>
      <p:bldP spid="45" grpId="0" animBg="1"/>
      <p:bldP spid="46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blipFill rotWithShape="0">
                <a:blip r:embed="rId2"/>
                <a:stretch>
                  <a:fillRect l="-1471" r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36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4471206" y="1290875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4471206" y="2276557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7042245" y="1290875"/>
            <a:ext cx="0" cy="556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7460759" y="130394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5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759" y="1303947"/>
                <a:ext cx="1089274" cy="918864"/>
              </a:xfrm>
              <a:prstGeom prst="rect">
                <a:avLst/>
              </a:prstGeom>
              <a:blipFill>
                <a:blip r:embed="rId24"/>
                <a:stretch>
                  <a:fillRect t="-52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7460759" y="2289629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2</a:t>
                </a:r>
                <a:endParaRPr lang="en-US" sz="5400" baseline="30000"/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759" y="2289629"/>
                <a:ext cx="1089274" cy="918864"/>
              </a:xfrm>
              <a:prstGeom prst="rect">
                <a:avLst/>
              </a:prstGeom>
              <a:blipFill>
                <a:blip r:embed="rId25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13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350</TotalTime>
  <Words>676</Words>
  <Application>Microsoft Office PowerPoint</Application>
  <PresentationFormat>Widescreen</PresentationFormat>
  <Paragraphs>328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Cambria Math</vt:lpstr>
      <vt:lpstr>Wingdings 3</vt:lpstr>
      <vt:lpstr>Ion</vt:lpstr>
      <vt:lpstr>CHUYỂN ĐỔI SỐ HỆ 10 SANG HỆ 2</vt:lpstr>
      <vt:lpstr>Yêu cầu chuyển đổi -36(10) sang hệ 2</vt:lpstr>
      <vt:lpstr>Các bước thực hiện:</vt:lpstr>
      <vt:lpstr>Bước 1. Chuyển đổi số không dấu </vt:lpstr>
      <vt:lpstr>Quy tắc 0: Xác định số bit tối thiểu</vt:lpstr>
      <vt:lpstr>Quy tắc 1: Lập bảng chia khoảng 2i</vt:lpstr>
      <vt:lpstr>Quy tắc 2: Giảm dần số hệ 10 với 2i</vt:lpstr>
      <vt:lpstr>Quy tắc 2: Giảm dần số hệ 10 với 2i</vt:lpstr>
      <vt:lpstr>Quy tắc 2: Giảm dần số hệ 10 với 2i</vt:lpstr>
      <vt:lpstr>Quy tắc 2: Giảm dần số hệ 10 với 2i</vt:lpstr>
      <vt:lpstr>Kết quả của Bước 1</vt:lpstr>
      <vt:lpstr>Bước 2. Đảo các bit của số nhị phân</vt:lpstr>
      <vt:lpstr>Bước 3. Cộng số nhị phân với 1</vt:lpstr>
      <vt:lpstr>Bước 3. Cộng số nhị phân với 1</vt:lpstr>
      <vt:lpstr>Bước 3. Cộng số nhị phân với 1</vt:lpstr>
      <vt:lpstr>Bước 3. Cộng số nhị phân với 1</vt:lpstr>
      <vt:lpstr>Bước 3. Cộng số nhị phân với 1</vt:lpstr>
      <vt:lpstr>Bước 3. Cộng số nhị phân với 1</vt:lpstr>
      <vt:lpstr>Kết quả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CHUYỂN ĐỔI SỐ HỆ 10 SANG HỆ 2</dc:title>
  <dc:creator>Windows User</dc:creator>
  <cp:keywords>Decimal to Binary;10 sang 2;Hệ thập phân sang nhị phân;thập phân;nhị phân;số âm;số có dấu</cp:keywords>
  <cp:lastModifiedBy>Administrator</cp:lastModifiedBy>
  <cp:revision>36</cp:revision>
  <dcterms:created xsi:type="dcterms:W3CDTF">2020-10-17T01:21:37Z</dcterms:created>
  <dcterms:modified xsi:type="dcterms:W3CDTF">2020-10-17T09:45:58Z</dcterms:modified>
</cp:coreProperties>
</file>