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8" r:id="rId4"/>
    <p:sldId id="269" r:id="rId5"/>
    <p:sldId id="257" r:id="rId6"/>
    <p:sldId id="267" r:id="rId7"/>
    <p:sldId id="258" r:id="rId8"/>
    <p:sldId id="260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9657426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6.png"/><Relationship Id="rId18" Type="http://schemas.openxmlformats.org/officeDocument/2006/relationships/image" Target="../media/image86.png"/><Relationship Id="rId26" Type="http://schemas.openxmlformats.org/officeDocument/2006/relationships/image" Target="../media/image105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114.png"/><Relationship Id="rId17" Type="http://schemas.openxmlformats.org/officeDocument/2006/relationships/image" Target="../media/image85.png"/><Relationship Id="rId25" Type="http://schemas.openxmlformats.org/officeDocument/2006/relationships/image" Target="../media/image88.png"/><Relationship Id="rId33" Type="http://schemas.openxmlformats.org/officeDocument/2006/relationships/image" Target="../media/image91.png"/><Relationship Id="rId2" Type="http://schemas.openxmlformats.org/officeDocument/2006/relationships/image" Target="../media/image62.png"/><Relationship Id="rId16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02.png"/><Relationship Id="rId32" Type="http://schemas.openxmlformats.org/officeDocument/2006/relationships/image" Target="../media/image90.png"/><Relationship Id="rId5" Type="http://schemas.openxmlformats.org/officeDocument/2006/relationships/image" Target="../media/image65.png"/><Relationship Id="rId23" Type="http://schemas.openxmlformats.org/officeDocument/2006/relationships/image" Target="../media/image101.png"/><Relationship Id="rId28" Type="http://schemas.openxmlformats.org/officeDocument/2006/relationships/image" Target="../media/image107.png"/><Relationship Id="rId10" Type="http://schemas.openxmlformats.org/officeDocument/2006/relationships/image" Target="../media/image70.png"/><Relationship Id="rId31" Type="http://schemas.openxmlformats.org/officeDocument/2006/relationships/image" Target="../media/image11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94.png"/><Relationship Id="rId4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32.png"/><Relationship Id="rId7" Type="http://schemas.openxmlformats.org/officeDocument/2006/relationships/image" Target="../media/image100.png"/><Relationship Id="rId12" Type="http://schemas.openxmlformats.org/officeDocument/2006/relationships/image" Target="../media/image112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11.png"/><Relationship Id="rId5" Type="http://schemas.openxmlformats.org/officeDocument/2006/relationships/image" Target="../media/image98.png"/><Relationship Id="rId10" Type="http://schemas.openxmlformats.org/officeDocument/2006/relationships/image" Target="../media/image106.png"/><Relationship Id="rId4" Type="http://schemas.openxmlformats.org/officeDocument/2006/relationships/image" Target="../media/image97.png"/><Relationship Id="rId9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19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118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9.png"/><Relationship Id="rId3" Type="http://schemas.openxmlformats.org/officeDocument/2006/relationships/image" Target="../media/image116.png"/><Relationship Id="rId7" Type="http://schemas.openxmlformats.org/officeDocument/2006/relationships/image" Target="../media/image131.png"/><Relationship Id="rId12" Type="http://schemas.openxmlformats.org/officeDocument/2006/relationships/image" Target="../media/image128.png"/><Relationship Id="rId2" Type="http://schemas.openxmlformats.org/officeDocument/2006/relationships/image" Target="../media/image113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35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37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1.png"/><Relationship Id="rId2" Type="http://schemas.openxmlformats.org/officeDocument/2006/relationships/image" Target="../media/image113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60.png"/><Relationship Id="rId5" Type="http://schemas.openxmlformats.org/officeDocument/2006/relationships/image" Target="../media/image119.png"/><Relationship Id="rId15" Type="http://schemas.openxmlformats.org/officeDocument/2006/relationships/image" Target="../media/image139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37.png"/><Relationship Id="rId18" Type="http://schemas.openxmlformats.org/officeDocument/2006/relationships/image" Target="../media/image144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42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4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37.png"/><Relationship Id="rId18" Type="http://schemas.openxmlformats.org/officeDocument/2006/relationships/image" Target="../media/image145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42.png"/><Relationship Id="rId10" Type="http://schemas.openxmlformats.org/officeDocument/2006/relationships/image" Target="../media/image126.png"/><Relationship Id="rId19" Type="http://schemas.openxmlformats.org/officeDocument/2006/relationships/image" Target="../media/image146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4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9.png"/><Relationship Id="rId18" Type="http://schemas.openxmlformats.org/officeDocument/2006/relationships/image" Target="../media/image145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60.png"/><Relationship Id="rId5" Type="http://schemas.openxmlformats.org/officeDocument/2006/relationships/image" Target="../media/image119.png"/><Relationship Id="rId15" Type="http://schemas.openxmlformats.org/officeDocument/2006/relationships/image" Target="../media/image142.png"/><Relationship Id="rId10" Type="http://schemas.openxmlformats.org/officeDocument/2006/relationships/image" Target="../media/image126.png"/><Relationship Id="rId19" Type="http://schemas.openxmlformats.org/officeDocument/2006/relationships/image" Target="../media/image1460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41.png"/><Relationship Id="rId26" Type="http://schemas.openxmlformats.org/officeDocument/2006/relationships/image" Target="../media/image48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3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40.png"/><Relationship Id="rId2" Type="http://schemas.openxmlformats.org/officeDocument/2006/relationships/image" Target="../media/image25.png"/><Relationship Id="rId20" Type="http://schemas.openxmlformats.org/officeDocument/2006/relationships/image" Target="../media/image43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37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5" Type="http://schemas.openxmlformats.org/officeDocument/2006/relationships/image" Target="../media/image28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1.png"/><Relationship Id="rId18" Type="http://schemas.openxmlformats.org/officeDocument/2006/relationships/image" Target="../media/image72.png"/><Relationship Id="rId3" Type="http://schemas.openxmlformats.org/officeDocument/2006/relationships/image" Target="../media/image62.png"/><Relationship Id="rId21" Type="http://schemas.openxmlformats.org/officeDocument/2006/relationships/image" Target="../media/image74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77.png"/><Relationship Id="rId5" Type="http://schemas.openxmlformats.org/officeDocument/2006/relationships/image" Target="../media/image64.png"/><Relationship Id="rId15" Type="http://schemas.openxmlformats.org/officeDocument/2006/relationships/image" Target="../media/image56.png"/><Relationship Id="rId23" Type="http://schemas.openxmlformats.org/officeDocument/2006/relationships/image" Target="../media/image76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510.png"/><Relationship Id="rId22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8.png"/><Relationship Id="rId18" Type="http://schemas.openxmlformats.org/officeDocument/2006/relationships/image" Target="../media/image81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87.png"/><Relationship Id="rId25" Type="http://schemas.openxmlformats.org/officeDocument/2006/relationships/image" Target="../media/image83.png"/><Relationship Id="rId2" Type="http://schemas.openxmlformats.org/officeDocument/2006/relationships/image" Target="../media/image62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93.png"/><Relationship Id="rId5" Type="http://schemas.openxmlformats.org/officeDocument/2006/relationships/image" Target="../media/image65.png"/><Relationship Id="rId15" Type="http://schemas.openxmlformats.org/officeDocument/2006/relationships/image" Target="../media/image79.png"/><Relationship Id="rId10" Type="http://schemas.openxmlformats.org/officeDocument/2006/relationships/image" Target="../media/image70.png"/><Relationship Id="rId19" Type="http://schemas.openxmlformats.org/officeDocument/2006/relationships/image" Target="../media/image82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669" y="1320800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10</a:t>
            </a:r>
            <a:r>
              <a:rPr lang="en-US" smtClean="0"/>
              <a:t> SANG HỆ </a:t>
            </a:r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555" y="426938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solidFill>
                  <a:srgbClr val="FFC000"/>
                </a:solidFill>
              </a:rPr>
              <a:t>ĐỐI VỚI DẠNG SỐ NGUYÊN </a:t>
            </a:r>
            <a:r>
              <a:rPr lang="en-US" sz="3200" smtClean="0">
                <a:solidFill>
                  <a:srgbClr val="002060"/>
                </a:solidFill>
              </a:rPr>
              <a:t>CÓ DẤU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56555" y="530968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smtClean="0">
                <a:solidFill>
                  <a:srgbClr val="002060"/>
                </a:solidFill>
              </a:rPr>
              <a:t>-1   -3   -8   -258   -517 ….</a:t>
            </a: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6212543" y="159930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830263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5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63" y="3490445"/>
                <a:ext cx="1089274" cy="918864"/>
              </a:xfrm>
              <a:prstGeom prst="rect">
                <a:avLst/>
              </a:prstGeom>
              <a:blipFill>
                <a:blip r:embed="rId16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1524193" y="1266364"/>
            <a:ext cx="2668442" cy="1627092"/>
            <a:chOff x="646111" y="1443786"/>
            <a:chExt cx="2966754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17"/>
                  <a:stretch>
                    <a:fillRect r="-12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2798666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666" y="1443786"/>
                  <a:ext cx="814199" cy="1736141"/>
                </a:xfrm>
                <a:prstGeom prst="rect">
                  <a:avLst/>
                </a:prstGeom>
                <a:blipFill>
                  <a:blip r:embed="rId18"/>
                  <a:stretch>
                    <a:fillRect l="-6504" r="-11382" b="-296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81903"/>
              </p:ext>
            </p:extLst>
          </p:nvPr>
        </p:nvGraphicFramePr>
        <p:xfrm>
          <a:off x="3813407" y="4714055"/>
          <a:ext cx="696685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2928624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830263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63" y="5226740"/>
                <a:ext cx="904918" cy="9319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14081" y="4547049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Thứ tự bit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518651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651" y="3490445"/>
                <a:ext cx="1089274" cy="918864"/>
              </a:xfrm>
              <a:prstGeom prst="rect">
                <a:avLst/>
              </a:prstGeom>
              <a:blipFill>
                <a:blip r:embed="rId24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54137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379" y="5226740"/>
                <a:ext cx="904918" cy="931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690746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746" y="3490445"/>
                <a:ext cx="1089274" cy="918864"/>
              </a:xfrm>
              <a:prstGeom prst="rect">
                <a:avLst/>
              </a:prstGeom>
              <a:blipFill>
                <a:blip r:embed="rId26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19158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158" y="5226740"/>
                <a:ext cx="904918" cy="931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002360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60" y="3490445"/>
                <a:ext cx="1089274" cy="918864"/>
              </a:xfrm>
              <a:prstGeom prst="rect">
                <a:avLst/>
              </a:prstGeom>
              <a:blipFill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008042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42" y="5226740"/>
                <a:ext cx="904918" cy="9188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174457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57" y="3490445"/>
                <a:ext cx="1089274" cy="918864"/>
              </a:xfrm>
              <a:prstGeom prst="rect">
                <a:avLst/>
              </a:prstGeom>
              <a:blipFill>
                <a:blip r:embed="rId30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185821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821" y="5226740"/>
                <a:ext cx="904918" cy="9188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346554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54" y="3490445"/>
                <a:ext cx="1089274" cy="918864"/>
              </a:xfrm>
              <a:prstGeom prst="rect">
                <a:avLst/>
              </a:prstGeom>
              <a:blipFill>
                <a:blip r:embed="rId32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363600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00" y="5226740"/>
                <a:ext cx="904918" cy="9188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1" grpId="0" animBg="1"/>
      <p:bldP spid="8" grpId="0"/>
      <p:bldP spid="36" grpId="0" animBg="1"/>
      <p:bldP spid="37" grpId="0" animBg="1"/>
      <p:bldP spid="39" grpId="0" animBg="1"/>
      <p:bldP spid="42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 của Bước 1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378059" y="279491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31248" y="2794915"/>
                <a:ext cx="186776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48" y="2794915"/>
                <a:ext cx="186776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199016" y="2794915"/>
            <a:ext cx="6737556" cy="1736141"/>
            <a:chOff x="7072263" y="4596419"/>
            <a:chExt cx="256954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463678" y="5625220"/>
            <a:ext cx="11472893" cy="66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smtClean="0"/>
              <a:t>Bit cuối (2</a:t>
            </a:r>
            <a:r>
              <a:rPr lang="en-US" sz="3200" i="1" baseline="30000" smtClean="0"/>
              <a:t>0</a:t>
            </a:r>
            <a:r>
              <a:rPr lang="en-US" sz="3200" i="1" smtClean="0"/>
              <a:t>) = 0, mang ý nghĩa số thập phân cần đổi là số chẵn</a:t>
            </a:r>
            <a:endParaRPr lang="en-US" sz="3200" i="1" baseline="30000"/>
          </a:p>
        </p:txBody>
      </p:sp>
    </p:spTree>
    <p:extLst>
      <p:ext uri="{BB962C8B-B14F-4D97-AF65-F5344CB8AC3E}">
        <p14:creationId xmlns:p14="http://schemas.microsoft.com/office/powerpoint/2010/main" val="28126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2. Đảo các bit của số nhị phân</a:t>
            </a:r>
            <a:endParaRPr lang="en-US" baseline="30000"/>
          </a:p>
        </p:txBody>
      </p:sp>
      <p:grpSp>
        <p:nvGrpSpPr>
          <p:cNvPr id="10" name="Group 9"/>
          <p:cNvGrpSpPr/>
          <p:nvPr/>
        </p:nvGrpSpPr>
        <p:grpSpPr>
          <a:xfrm>
            <a:off x="391122" y="1671511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344311" y="1671510"/>
                <a:ext cx="186776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1" y="1671510"/>
                <a:ext cx="186776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212079" y="1671510"/>
            <a:ext cx="6737556" cy="1736141"/>
            <a:chOff x="7072263" y="4596419"/>
            <a:chExt cx="256954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13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Striped Right Arrow 16"/>
          <p:cNvSpPr/>
          <p:nvPr/>
        </p:nvSpPr>
        <p:spPr>
          <a:xfrm rot="5400000">
            <a:off x="5362821" y="3521952"/>
            <a:ext cx="901337" cy="90786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59555" y="4544121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555" y="4544121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triped Right Arrow 20"/>
          <p:cNvSpPr/>
          <p:nvPr/>
        </p:nvSpPr>
        <p:spPr>
          <a:xfrm rot="5400000">
            <a:off x="9220473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/>
          <p:cNvSpPr/>
          <p:nvPr/>
        </p:nvSpPr>
        <p:spPr>
          <a:xfrm rot="5400000">
            <a:off x="10184888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 rot="5400000">
            <a:off x="6327234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 rot="5400000">
            <a:off x="7291647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/>
          <p:cNvSpPr/>
          <p:nvPr/>
        </p:nvSpPr>
        <p:spPr>
          <a:xfrm rot="5400000">
            <a:off x="8256060" y="3521952"/>
            <a:ext cx="901337" cy="907868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322421" y="4544120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1" y="4544120"/>
                <a:ext cx="1093496" cy="17361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262255" y="4544120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255" y="4544120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207580" y="4544119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80" y="4544119"/>
                <a:ext cx="1093496" cy="17361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160663" y="4544119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63" y="4544119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124910" y="454236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910" y="4542364"/>
                <a:ext cx="1093496" cy="17361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6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3098308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3098308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9363" y="4993645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" y="4993645"/>
                <a:ext cx="1093496" cy="17361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90819" y="352127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19" y="3521270"/>
                <a:ext cx="704767" cy="7218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7677" y="2800304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685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9415 3.7037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54739 -2.22222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0035341" y="137561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75614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9211507" y="3490662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507" y="3490662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85183" y="349066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83" y="3490661"/>
                <a:ext cx="704767" cy="7218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9205222" y="349066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222" y="3490660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3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35964 -4.07407E-6 C -0.52136 -4.07407E-6 -0.71902 0.0801 -0.71902 0.14561 L -0.71902 0.29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1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1277 3.7037E-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45729 -4.0740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0" grpId="0" animBg="1"/>
      <p:bldP spid="20" grpId="1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347626" y="349066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626" y="349066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2472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727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352109" y="349514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109" y="3495144"/>
                <a:ext cx="704767" cy="7218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9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32109 -4.07407E-6 C -0.46549 -4.07407E-6 -0.6418 0.0801 -0.6418 0.14561 L -0.6418 0.29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96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33451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41718 -1.85185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367050" y="3483356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50" y="3483356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371533" y="3474392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533" y="3474392"/>
                <a:ext cx="704767" cy="7218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0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8073 3.33333E-6 C -0.40651 3.33333E-6 -0.56146 0.08009 -0.56146 0.14537 L -0.56146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73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25834 3.7037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34205 -1.85185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426521" y="3483356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3483356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6435228" y="3492063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28" y="3492063"/>
                <a:ext cx="704767" cy="7218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5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24219 3.33333E-6 C -0.35065 3.33333E-6 -0.48425 0.08009 -0.48425 0.14537 L -0.48425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19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8334 3.7037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2651 -1.85185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5528085" y="349354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085" y="349354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5528084" y="349354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084" y="349354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22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20482 2.96296E-6 C -0.29648 2.96296E-6 -0.4095 0.08009 -0.4095 0.14537 L -0.4095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2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2123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265751" y="3110821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−36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35331" y="3110821"/>
                <a:ext cx="118872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31" y="3110821"/>
                <a:ext cx="1188720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524051" y="3110821"/>
            <a:ext cx="6484270" cy="1736142"/>
            <a:chOff x="7098603" y="4596418"/>
            <a:chExt cx="2385104" cy="1736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011100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8"/>
                  <a:ext cx="24707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8"/>
                  <a:ext cx="247072" cy="1736141"/>
                </a:xfrm>
                <a:prstGeom prst="rect">
                  <a:avLst/>
                </a:prstGeom>
                <a:blipFill>
                  <a:blip r:embed="rId6"/>
                  <a:stretch>
                    <a:fillRect l="-2655" r="-885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033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 chuyển đổi -36</a:t>
            </a:r>
            <a:r>
              <a:rPr lang="en-US" baseline="-25000" smtClean="0"/>
              <a:t>(10) </a:t>
            </a:r>
            <a:r>
              <a:rPr lang="en-US" smtClean="0"/>
              <a:t>sang hệ 2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265683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−36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986878" y="468785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4820195" y="1265683"/>
            <a:ext cx="5304716" cy="7844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sử dụng 6 bit mã hóa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541608" y="1941495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>
                <a:solidFill>
                  <a:schemeClr val="tx1"/>
                </a:solidFill>
              </a:rPr>
              <a:t>Bước 1. Chuyển đổi số thập phân </a:t>
            </a:r>
            <a:r>
              <a:rPr lang="en-US" sz="3200" smtClean="0">
                <a:solidFill>
                  <a:schemeClr val="tx1"/>
                </a:solidFill>
              </a:rPr>
              <a:t>có dấu sang </a:t>
            </a:r>
            <a:r>
              <a:rPr lang="en-US" sz="3200">
                <a:solidFill>
                  <a:schemeClr val="tx1"/>
                </a:solidFill>
              </a:rPr>
              <a:t>số nhị </a:t>
            </a:r>
            <a:r>
              <a:rPr lang="en-US" sz="3200" smtClean="0">
                <a:solidFill>
                  <a:schemeClr val="tx1"/>
                </a:solidFill>
              </a:rPr>
              <a:t>phân. </a:t>
            </a:r>
            <a:r>
              <a:rPr lang="en-US" sz="3200" smtClean="0">
                <a:solidFill>
                  <a:schemeClr val="tx1"/>
                </a:solidFill>
              </a:rPr>
              <a:t>Nghĩa là, thay vì đổi số -36</a:t>
            </a:r>
            <a:r>
              <a:rPr lang="en-US" sz="3200" baseline="-25000" smtClean="0">
                <a:solidFill>
                  <a:schemeClr val="tx1"/>
                </a:solidFill>
              </a:rPr>
              <a:t>(10) </a:t>
            </a:r>
            <a:r>
              <a:rPr lang="en-US" sz="3200" smtClean="0">
                <a:solidFill>
                  <a:schemeClr val="tx1"/>
                </a:solidFill>
              </a:rPr>
              <a:t>sẽ chuyển đổi 36</a:t>
            </a:r>
            <a:r>
              <a:rPr lang="en-US" sz="3200" baseline="-25000" smtClean="0">
                <a:solidFill>
                  <a:schemeClr val="tx1"/>
                </a:solidFill>
              </a:rPr>
              <a:t>(10)</a:t>
            </a:r>
            <a:r>
              <a:rPr lang="en-US" sz="3200" smtClean="0">
                <a:solidFill>
                  <a:schemeClr val="tx1"/>
                </a:solidFill>
              </a:rPr>
              <a:t> trước.</a:t>
            </a:r>
            <a:endParaRPr lang="en-US" sz="3200" i="1" baseline="3000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41608" y="3607009"/>
            <a:ext cx="11250800" cy="1102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/>
              <a:t>Bước 2. Đảo các bit ở kết quả tại Bước 1. Trong đó, các bit mang giá trị 1 sẽ chuyển thành 0 và ngược lại.</a:t>
            </a:r>
            <a:endParaRPr lang="en-US" sz="3200" i="1" baseline="300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hiện:</a:t>
            </a:r>
            <a:endParaRPr lang="en-US" baseline="300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1608" y="5272524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smtClean="0">
                <a:solidFill>
                  <a:schemeClr val="tx1"/>
                </a:solidFill>
              </a:rPr>
              <a:t>Bước 3. Lấy số được quy đổi ở bước 2, cộng (+) thêm 1.</a:t>
            </a:r>
          </a:p>
          <a:p>
            <a:pPr algn="just"/>
            <a:r>
              <a:rPr lang="en-US" sz="3200" smtClean="0">
                <a:solidFill>
                  <a:srgbClr val="FFFF00"/>
                </a:solidFill>
              </a:rPr>
              <a:t>Quy ước: 0 + 0 = 0     0 + 1 = 1    1 + 1 = 0 (nhớ 1)</a:t>
            </a:r>
          </a:p>
        </p:txBody>
      </p:sp>
    </p:spTree>
    <p:extLst>
      <p:ext uri="{BB962C8B-B14F-4D97-AF65-F5344CB8AC3E}">
        <p14:creationId xmlns:p14="http://schemas.microsoft.com/office/powerpoint/2010/main" val="9294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1. Chuyển đổi số không dấu 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265683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986878" y="468785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6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541608" y="5152523"/>
            <a:ext cx="11250800" cy="51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smtClean="0">
                <a:solidFill>
                  <a:schemeClr val="tx1"/>
                </a:solidFill>
              </a:rPr>
              <a:t>NẾU SỐ LƯỢNG BIT KHÔNG ĐỦ SẼ DẪN ĐẾN KẾT QUẢ SAI.</a:t>
            </a:r>
            <a:endParaRPr lang="en-US" sz="2800" i="1" baseline="30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0: Xác định số bit tối thiểu</a:t>
            </a:r>
            <a:endParaRPr lang="en-US" baseline="3000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1608" y="2176626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>
                <a:solidFill>
                  <a:schemeClr val="tx1"/>
                </a:solidFill>
              </a:rPr>
              <a:t>Số bit tối thiểu là số bit ít nhất cần thiết để mã hóa số thập phân có dấu. Tại sao điều này quan trọng?</a:t>
            </a:r>
            <a:endParaRPr lang="en-US" sz="3200" i="1" baseline="3000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41608" y="3659703"/>
            <a:ext cx="11250800" cy="1102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/>
              <a:t>Ví dụ: Chuyển </a:t>
            </a:r>
            <a:r>
              <a:rPr lang="en-US" sz="3200" i="1" smtClean="0">
                <a:solidFill>
                  <a:srgbClr val="7030A0"/>
                </a:solidFill>
              </a:rPr>
              <a:t>3</a:t>
            </a:r>
            <a:r>
              <a:rPr lang="en-US" sz="3200" i="1" baseline="-25000" smtClean="0">
                <a:solidFill>
                  <a:srgbClr val="7030A0"/>
                </a:solidFill>
              </a:rPr>
              <a:t>(10)</a:t>
            </a:r>
            <a:r>
              <a:rPr lang="en-US" sz="3200" i="1" smtClean="0">
                <a:solidFill>
                  <a:srgbClr val="7030A0"/>
                </a:solidFill>
              </a:rPr>
              <a:t> </a:t>
            </a:r>
            <a:r>
              <a:rPr lang="en-US" sz="3200" i="1" smtClean="0"/>
              <a:t>sang hệ 2 nếu sử dụng tối đa 2 bit: </a:t>
            </a:r>
            <a:r>
              <a:rPr lang="en-US" sz="3200" i="1" smtClean="0">
                <a:solidFill>
                  <a:srgbClr val="7030A0"/>
                </a:solidFill>
              </a:rPr>
              <a:t>11</a:t>
            </a:r>
            <a:r>
              <a:rPr lang="en-US" sz="3200" i="1" baseline="-25000" smtClean="0">
                <a:solidFill>
                  <a:srgbClr val="7030A0"/>
                </a:solidFill>
              </a:rPr>
              <a:t>(2)</a:t>
            </a:r>
          </a:p>
          <a:p>
            <a:pPr algn="just"/>
            <a:r>
              <a:rPr lang="en-US" sz="3200" i="1"/>
              <a:t>Nếu số bit tối thiểu là 4 </a:t>
            </a:r>
            <a:r>
              <a:rPr lang="en-US" sz="3200" i="1" smtClean="0"/>
              <a:t>thì kết quả sẽ là: </a:t>
            </a:r>
            <a:r>
              <a:rPr lang="en-US" sz="3200" i="1" smtClean="0">
                <a:solidFill>
                  <a:srgbClr val="7030A0"/>
                </a:solidFill>
              </a:rPr>
              <a:t>0011</a:t>
            </a:r>
            <a:r>
              <a:rPr lang="en-US" sz="3200" i="1" baseline="-25000" smtClean="0">
                <a:solidFill>
                  <a:srgbClr val="7030A0"/>
                </a:solidFill>
              </a:rPr>
              <a:t>(2)</a:t>
            </a:r>
            <a:endParaRPr lang="en-US" sz="3200" i="1" baseline="-25000">
              <a:solidFill>
                <a:srgbClr val="7030A0"/>
              </a:solidFill>
            </a:endParaRPr>
          </a:p>
          <a:p>
            <a:pPr algn="just"/>
            <a:endParaRPr lang="en-US" sz="3200" i="1" baseline="30000"/>
          </a:p>
        </p:txBody>
      </p:sp>
      <p:sp>
        <p:nvSpPr>
          <p:cNvPr id="3" name="Pentagon 2"/>
          <p:cNvSpPr/>
          <p:nvPr/>
        </p:nvSpPr>
        <p:spPr>
          <a:xfrm>
            <a:off x="6413863" y="6059950"/>
            <a:ext cx="5378545" cy="613954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Đề bài: Số bit tối thiểu là 6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506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Lập bảng chia khoảng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735" r="-66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578120" y="1289348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584406" y="1289856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1578120" y="1290144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1578120" y="343852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5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49296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296" y="4047176"/>
                <a:ext cx="1508847" cy="10847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58143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143" y="4047176"/>
                <a:ext cx="1508847" cy="10847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52273" y="4047176"/>
                <a:ext cx="2197122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!@#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273" y="4047176"/>
                <a:ext cx="2197122" cy="10847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48479" y="13049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79" y="1304916"/>
                <a:ext cx="1089274" cy="9188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966250" y="4054792"/>
                <a:ext cx="2197122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250" y="4054792"/>
                <a:ext cx="2197122" cy="10847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15795 4.07407E-6 C -0.22878 4.07407E-6 -0.31589 0.11157 -0.31589 0.20231 L -0.31589 0.4046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3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28" grpId="0" animBg="1"/>
      <p:bldP spid="29" grpId="0" animBg="1"/>
      <p:bldP spid="44" grpId="0" animBg="1"/>
      <p:bldP spid="45" grpId="0" animBg="1"/>
      <p:bldP spid="46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42245" y="1290875"/>
            <a:ext cx="0" cy="556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5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blipFill>
                <a:blip r:embed="rId24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blipFill>
                <a:blip r:embed="rId25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</TotalTime>
  <Words>681</Words>
  <Application>Microsoft Office PowerPoint</Application>
  <PresentationFormat>Widescreen</PresentationFormat>
  <Paragraphs>333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Wingdings 3</vt:lpstr>
      <vt:lpstr>Ion</vt:lpstr>
      <vt:lpstr>CHUYỂN ĐỔI SỐ HỆ 10 SANG HỆ 2</vt:lpstr>
      <vt:lpstr>Yêu cầu chuyển đổi -36(10) sang hệ 2</vt:lpstr>
      <vt:lpstr>Các bước thực hiện:</vt:lpstr>
      <vt:lpstr>Bước 1. Chuyển đổi số không dấu </vt:lpstr>
      <vt:lpstr>Quy tắc 0: Xác định số bit tối thiểu</vt:lpstr>
      <vt:lpstr>Quy tắc 1: Lập bảng chia khoảng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Kết quả của Bước 1</vt:lpstr>
      <vt:lpstr>Bước 2. Đảo các bit của số nhị phân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Binary;10 sang 2;Hệ thập phân sang nhị phân;thập phân;nhị phân;số âm;số có dấu</cp:keywords>
  <cp:lastModifiedBy>Administrator</cp:lastModifiedBy>
  <cp:revision>38</cp:revision>
  <dcterms:created xsi:type="dcterms:W3CDTF">2020-10-17T01:21:37Z</dcterms:created>
  <dcterms:modified xsi:type="dcterms:W3CDTF">2020-10-17T10:06:31Z</dcterms:modified>
</cp:coreProperties>
</file>