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67" r:id="rId7"/>
    <p:sldId id="258" r:id="rId8"/>
    <p:sldId id="260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3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B3. Chuyển đổi hệ 2 sang hệ 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2A2CE55-E154-4D28-B82A-C27D4B62E283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EBF9C-3D1D-4C65-9550-CE3F4B36B965}" type="presOf" srcId="{39E07727-69E7-487D-9114-926F6EA998EF}" destId="{62A2CE55-E154-4D28-B82A-C27D4B62E283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C0C3125-43A1-4FF5-A49C-553CDB403015}" srcId="{8803D09E-3A91-4E39-BCAF-FF65800242FD}" destId="{39E07727-69E7-487D-9114-926F6EA998EF}" srcOrd="0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050DB2CF-5897-4740-BBE8-09693D5EF410}" type="presParOf" srcId="{88D30BC3-978A-42ED-A9D8-EAD8E1AEFD03}" destId="{62A2CE55-E154-4D28-B82A-C27D4B62E28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CE55-E154-4D28-B82A-C27D4B62E283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i="0" kern="1200" smtClean="0">
              <a:solidFill>
                <a:schemeClr val="bg1"/>
              </a:solidFill>
            </a:rPr>
            <a:t>B3. Chuyển đổi hệ 2 sang hệ 8</a:t>
          </a:r>
          <a:endParaRPr lang="en-US" sz="62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9657426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6.png"/><Relationship Id="rId18" Type="http://schemas.openxmlformats.org/officeDocument/2006/relationships/image" Target="../media/image86.png"/><Relationship Id="rId26" Type="http://schemas.openxmlformats.org/officeDocument/2006/relationships/image" Target="../media/image105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850.png"/><Relationship Id="rId25" Type="http://schemas.openxmlformats.org/officeDocument/2006/relationships/image" Target="../media/image88.png"/><Relationship Id="rId33" Type="http://schemas.openxmlformats.org/officeDocument/2006/relationships/image" Target="../media/image91.png"/><Relationship Id="rId2" Type="http://schemas.openxmlformats.org/officeDocument/2006/relationships/image" Target="../media/image62.png"/><Relationship Id="rId16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2.png"/><Relationship Id="rId32" Type="http://schemas.openxmlformats.org/officeDocument/2006/relationships/image" Target="../media/image90.png"/><Relationship Id="rId5" Type="http://schemas.openxmlformats.org/officeDocument/2006/relationships/image" Target="../media/image65.png"/><Relationship Id="rId23" Type="http://schemas.openxmlformats.org/officeDocument/2006/relationships/image" Target="../media/image101.png"/><Relationship Id="rId28" Type="http://schemas.openxmlformats.org/officeDocument/2006/relationships/image" Target="../media/image107.png"/><Relationship Id="rId10" Type="http://schemas.openxmlformats.org/officeDocument/2006/relationships/image" Target="../media/image70.png"/><Relationship Id="rId31" Type="http://schemas.openxmlformats.org/officeDocument/2006/relationships/image" Target="../media/image11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40.png"/><Relationship Id="rId27" Type="http://schemas.openxmlformats.org/officeDocument/2006/relationships/image" Target="../media/image89.png"/><Relationship Id="rId30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940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12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1.png"/><Relationship Id="rId5" Type="http://schemas.openxmlformats.org/officeDocument/2006/relationships/image" Target="../media/image98.png"/><Relationship Id="rId10" Type="http://schemas.openxmlformats.org/officeDocument/2006/relationships/image" Target="../media/image106.png"/><Relationship Id="rId4" Type="http://schemas.openxmlformats.org/officeDocument/2006/relationships/image" Target="../media/image97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8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30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19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131.png"/><Relationship Id="rId12" Type="http://schemas.openxmlformats.org/officeDocument/2006/relationships/image" Target="../media/image128.png"/><Relationship Id="rId17" Type="http://schemas.openxmlformats.org/officeDocument/2006/relationships/image" Target="../media/image137.png"/><Relationship Id="rId2" Type="http://schemas.openxmlformats.org/officeDocument/2006/relationships/image" Target="../media/image1130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35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2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1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39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4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5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9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0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1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21" Type="http://schemas.openxmlformats.org/officeDocument/2006/relationships/image" Target="../media/image148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50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0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52.png"/><Relationship Id="rId22" Type="http://schemas.openxmlformats.org/officeDocument/2006/relationships/image" Target="../media/image15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0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9.png"/><Relationship Id="rId10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1.png"/><Relationship Id="rId18" Type="http://schemas.openxmlformats.org/officeDocument/2006/relationships/image" Target="../media/image1550.png"/><Relationship Id="rId26" Type="http://schemas.openxmlformats.org/officeDocument/2006/relationships/image" Target="../media/image163.png"/><Relationship Id="rId39" Type="http://schemas.openxmlformats.org/officeDocument/2006/relationships/image" Target="../media/image185.png"/><Relationship Id="rId21" Type="http://schemas.openxmlformats.org/officeDocument/2006/relationships/image" Target="../media/image1580.png"/><Relationship Id="rId42" Type="http://schemas.openxmlformats.org/officeDocument/2006/relationships/image" Target="../media/image188.png"/><Relationship Id="rId104" Type="http://schemas.openxmlformats.org/officeDocument/2006/relationships/image" Target="../media/image254.png"/><Relationship Id="rId89" Type="http://schemas.openxmlformats.org/officeDocument/2006/relationships/image" Target="../media/image235.png"/><Relationship Id="rId55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image" Target="../media/image214.png"/><Relationship Id="rId97" Type="http://schemas.openxmlformats.org/officeDocument/2006/relationships/image" Target="../media/image243.png"/><Relationship Id="rId7" Type="http://schemas.openxmlformats.org/officeDocument/2006/relationships/image" Target="../media/image1441.png"/><Relationship Id="rId71" Type="http://schemas.openxmlformats.org/officeDocument/2006/relationships/image" Target="../media/image217.png"/><Relationship Id="rId92" Type="http://schemas.openxmlformats.org/officeDocument/2006/relationships/image" Target="../media/image238.png"/><Relationship Id="rId2" Type="http://schemas.openxmlformats.org/officeDocument/2006/relationships/image" Target="../media/image1390.png"/><Relationship Id="rId16" Type="http://schemas.openxmlformats.org/officeDocument/2006/relationships/image" Target="../media/image1531.png"/><Relationship Id="rId29" Type="http://schemas.openxmlformats.org/officeDocument/2006/relationships/image" Target="../media/image166.png"/><Relationship Id="rId11" Type="http://schemas.openxmlformats.org/officeDocument/2006/relationships/image" Target="../media/image1480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83.png"/><Relationship Id="rId40" Type="http://schemas.openxmlformats.org/officeDocument/2006/relationships/image" Target="../media/image186.png"/><Relationship Id="rId102" Type="http://schemas.openxmlformats.org/officeDocument/2006/relationships/image" Target="../media/image252.png"/><Relationship Id="rId53" Type="http://schemas.openxmlformats.org/officeDocument/2006/relationships/image" Target="../media/image199.png"/><Relationship Id="rId58" Type="http://schemas.openxmlformats.org/officeDocument/2006/relationships/image" Target="../media/image204.png"/><Relationship Id="rId66" Type="http://schemas.openxmlformats.org/officeDocument/2006/relationships/image" Target="../media/image212.png"/><Relationship Id="rId74" Type="http://schemas.openxmlformats.org/officeDocument/2006/relationships/image" Target="../media/image220.png"/><Relationship Id="rId5" Type="http://schemas.openxmlformats.org/officeDocument/2006/relationships/image" Target="../media/image1421.png"/><Relationship Id="rId90" Type="http://schemas.openxmlformats.org/officeDocument/2006/relationships/image" Target="../media/image236.png"/><Relationship Id="rId61" Type="http://schemas.openxmlformats.org/officeDocument/2006/relationships/image" Target="../media/image207.png"/><Relationship Id="rId95" Type="http://schemas.openxmlformats.org/officeDocument/2006/relationships/image" Target="../media/image241.png"/><Relationship Id="rId10" Type="http://schemas.openxmlformats.org/officeDocument/2006/relationships/image" Target="../media/image1471.png"/><Relationship Id="rId19" Type="http://schemas.openxmlformats.org/officeDocument/2006/relationships/image" Target="../media/image1560.png"/><Relationship Id="rId31" Type="http://schemas.openxmlformats.org/officeDocument/2006/relationships/image" Target="../media/image168.png"/><Relationship Id="rId99" Type="http://schemas.openxmlformats.org/officeDocument/2006/relationships/image" Target="../media/image249.png"/><Relationship Id="rId101" Type="http://schemas.openxmlformats.org/officeDocument/2006/relationships/image" Target="../media/image251.png"/><Relationship Id="rId52" Type="http://schemas.openxmlformats.org/officeDocument/2006/relationships/image" Target="../media/image198.png"/><Relationship Id="rId60" Type="http://schemas.openxmlformats.org/officeDocument/2006/relationships/image" Target="../media/image206.png"/><Relationship Id="rId65" Type="http://schemas.openxmlformats.org/officeDocument/2006/relationships/image" Target="../media/image211.png"/><Relationship Id="rId73" Type="http://schemas.openxmlformats.org/officeDocument/2006/relationships/image" Target="../media/image219.png"/><Relationship Id="rId94" Type="http://schemas.openxmlformats.org/officeDocument/2006/relationships/image" Target="../media/image240.png"/><Relationship Id="rId4" Type="http://schemas.openxmlformats.org/officeDocument/2006/relationships/image" Target="../media/image1411.png"/><Relationship Id="rId9" Type="http://schemas.openxmlformats.org/officeDocument/2006/relationships/image" Target="../media/image1461.png"/><Relationship Id="rId14" Type="http://schemas.openxmlformats.org/officeDocument/2006/relationships/image" Target="../media/image1510.png"/><Relationship Id="rId22" Type="http://schemas.openxmlformats.org/officeDocument/2006/relationships/image" Target="../media/image1590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81.png"/><Relationship Id="rId100" Type="http://schemas.openxmlformats.org/officeDocument/2006/relationships/image" Target="../media/image250.png"/><Relationship Id="rId56" Type="http://schemas.openxmlformats.org/officeDocument/2006/relationships/image" Target="../media/image202.png"/><Relationship Id="rId64" Type="http://schemas.openxmlformats.org/officeDocument/2006/relationships/image" Target="../media/image210.png"/><Relationship Id="rId69" Type="http://schemas.openxmlformats.org/officeDocument/2006/relationships/image" Target="../media/image215.png"/><Relationship Id="rId8" Type="http://schemas.openxmlformats.org/officeDocument/2006/relationships/image" Target="../media/image1451.png"/><Relationship Id="rId51" Type="http://schemas.openxmlformats.org/officeDocument/2006/relationships/image" Target="../media/image197.png"/><Relationship Id="rId72" Type="http://schemas.openxmlformats.org/officeDocument/2006/relationships/image" Target="../media/image218.png"/><Relationship Id="rId93" Type="http://schemas.openxmlformats.org/officeDocument/2006/relationships/image" Target="../media/image239.png"/><Relationship Id="rId98" Type="http://schemas.openxmlformats.org/officeDocument/2006/relationships/image" Target="../media/image244.png"/><Relationship Id="rId3" Type="http://schemas.openxmlformats.org/officeDocument/2006/relationships/image" Target="../media/image1400.png"/><Relationship Id="rId12" Type="http://schemas.openxmlformats.org/officeDocument/2006/relationships/image" Target="../media/image1490.png"/><Relationship Id="rId17" Type="http://schemas.openxmlformats.org/officeDocument/2006/relationships/image" Target="../media/image1540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84.png"/><Relationship Id="rId103" Type="http://schemas.openxmlformats.org/officeDocument/2006/relationships/image" Target="../media/image253.png"/><Relationship Id="rId59" Type="http://schemas.openxmlformats.org/officeDocument/2006/relationships/image" Target="../media/image205.png"/><Relationship Id="rId67" Type="http://schemas.openxmlformats.org/officeDocument/2006/relationships/image" Target="../media/image213.png"/><Relationship Id="rId20" Type="http://schemas.openxmlformats.org/officeDocument/2006/relationships/image" Target="../media/image1570.png"/><Relationship Id="rId41" Type="http://schemas.openxmlformats.org/officeDocument/2006/relationships/image" Target="../media/image187.png"/><Relationship Id="rId54" Type="http://schemas.openxmlformats.org/officeDocument/2006/relationships/image" Target="../media/image200.png"/><Relationship Id="rId62" Type="http://schemas.openxmlformats.org/officeDocument/2006/relationships/image" Target="../media/image208.png"/><Relationship Id="rId70" Type="http://schemas.openxmlformats.org/officeDocument/2006/relationships/image" Target="../media/image216.png"/><Relationship Id="rId91" Type="http://schemas.openxmlformats.org/officeDocument/2006/relationships/image" Target="../media/image237.png"/><Relationship Id="rId9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0.png"/><Relationship Id="rId15" Type="http://schemas.openxmlformats.org/officeDocument/2006/relationships/image" Target="../media/image1521.png"/><Relationship Id="rId23" Type="http://schemas.openxmlformats.org/officeDocument/2006/relationships/image" Target="../media/image1600.png"/><Relationship Id="rId28" Type="http://schemas.openxmlformats.org/officeDocument/2006/relationships/image" Target="../media/image165.png"/><Relationship Id="rId36" Type="http://schemas.openxmlformats.org/officeDocument/2006/relationships/image" Target="../media/image182.png"/><Relationship Id="rId57" Type="http://schemas.openxmlformats.org/officeDocument/2006/relationships/image" Target="../media/image203.png"/></Relationships>
</file>

<file path=ppt/slides/_rels/slide24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180.png"/><Relationship Id="rId117" Type="http://schemas.openxmlformats.org/officeDocument/2006/relationships/image" Target="../media/image196.png"/><Relationship Id="rId104" Type="http://schemas.openxmlformats.org/officeDocument/2006/relationships/image" Target="../media/image175.png"/><Relationship Id="rId112" Type="http://schemas.openxmlformats.org/officeDocument/2006/relationships/image" Target="../media/image191.png"/><Relationship Id="rId120" Type="http://schemas.openxmlformats.org/officeDocument/2006/relationships/image" Target="../media/image223.png"/><Relationship Id="rId125" Type="http://schemas.openxmlformats.org/officeDocument/2006/relationships/image" Target="../media/image228.png"/><Relationship Id="rId133" Type="http://schemas.openxmlformats.org/officeDocument/2006/relationships/image" Target="../media/image246.png"/><Relationship Id="rId138" Type="http://schemas.openxmlformats.org/officeDocument/2006/relationships/image" Target="../media/image257.png"/><Relationship Id="rId141" Type="http://schemas.openxmlformats.org/officeDocument/2006/relationships/image" Target="../media/image260.png"/><Relationship Id="rId146" Type="http://schemas.openxmlformats.org/officeDocument/2006/relationships/image" Target="../media/image264.png"/><Relationship Id="rId154" Type="http://schemas.openxmlformats.org/officeDocument/2006/relationships/image" Target="../media/image271.png"/><Relationship Id="rId159" Type="http://schemas.openxmlformats.org/officeDocument/2006/relationships/image" Target="../media/image276.png"/><Relationship Id="rId167" Type="http://schemas.openxmlformats.org/officeDocument/2006/relationships/image" Target="../media/image284.png"/><Relationship Id="rId175" Type="http://schemas.openxmlformats.org/officeDocument/2006/relationships/image" Target="../media/image292.png"/><Relationship Id="rId162" Type="http://schemas.openxmlformats.org/officeDocument/2006/relationships/image" Target="../media/image279.png"/><Relationship Id="rId170" Type="http://schemas.openxmlformats.org/officeDocument/2006/relationships/image" Target="../media/image287.png"/><Relationship Id="rId183" Type="http://schemas.openxmlformats.org/officeDocument/2006/relationships/image" Target="../media/image300.png"/><Relationship Id="rId2" Type="http://schemas.openxmlformats.org/officeDocument/2006/relationships/image" Target="../media/image171.png"/><Relationship Id="rId107" Type="http://schemas.openxmlformats.org/officeDocument/2006/relationships/image" Target="../media/image178.png"/><Relationship Id="rId102" Type="http://schemas.openxmlformats.org/officeDocument/2006/relationships/image" Target="../media/image173.png"/><Relationship Id="rId110" Type="http://schemas.openxmlformats.org/officeDocument/2006/relationships/image" Target="../media/image189.png"/><Relationship Id="rId115" Type="http://schemas.openxmlformats.org/officeDocument/2006/relationships/image" Target="../media/image194.png"/><Relationship Id="rId123" Type="http://schemas.openxmlformats.org/officeDocument/2006/relationships/image" Target="../media/image226.png"/><Relationship Id="rId128" Type="http://schemas.openxmlformats.org/officeDocument/2006/relationships/image" Target="../media/image231.png"/><Relationship Id="rId131" Type="http://schemas.openxmlformats.org/officeDocument/2006/relationships/image" Target="../media/image234.png"/><Relationship Id="rId136" Type="http://schemas.openxmlformats.org/officeDocument/2006/relationships/image" Target="../media/image255.png"/><Relationship Id="rId144" Type="http://schemas.openxmlformats.org/officeDocument/2006/relationships/image" Target="../media/image262.png"/><Relationship Id="rId149" Type="http://schemas.openxmlformats.org/officeDocument/2006/relationships/image" Target="../media/image266.png"/><Relationship Id="rId157" Type="http://schemas.openxmlformats.org/officeDocument/2006/relationships/image" Target="../media/image274.png"/><Relationship Id="rId178" Type="http://schemas.openxmlformats.org/officeDocument/2006/relationships/image" Target="../media/image295.png"/><Relationship Id="rId152" Type="http://schemas.openxmlformats.org/officeDocument/2006/relationships/image" Target="../media/image269.png"/><Relationship Id="rId160" Type="http://schemas.openxmlformats.org/officeDocument/2006/relationships/image" Target="../media/image277.png"/><Relationship Id="rId165" Type="http://schemas.openxmlformats.org/officeDocument/2006/relationships/image" Target="../media/image282.png"/><Relationship Id="rId173" Type="http://schemas.openxmlformats.org/officeDocument/2006/relationships/image" Target="../media/image290.png"/><Relationship Id="rId181" Type="http://schemas.openxmlformats.org/officeDocument/2006/relationships/image" Target="../media/image298.png"/><Relationship Id="rId186" Type="http://schemas.openxmlformats.org/officeDocument/2006/relationships/image" Target="../media/image303.png"/><Relationship Id="rId100" Type="http://schemas.openxmlformats.org/officeDocument/2006/relationships/image" Target="../media/image172.png"/><Relationship Id="rId105" Type="http://schemas.openxmlformats.org/officeDocument/2006/relationships/image" Target="../media/image176.png"/><Relationship Id="rId113" Type="http://schemas.openxmlformats.org/officeDocument/2006/relationships/image" Target="../media/image192.png"/><Relationship Id="rId118" Type="http://schemas.openxmlformats.org/officeDocument/2006/relationships/image" Target="../media/image221.png"/><Relationship Id="rId126" Type="http://schemas.openxmlformats.org/officeDocument/2006/relationships/image" Target="../media/image229.png"/><Relationship Id="rId134" Type="http://schemas.openxmlformats.org/officeDocument/2006/relationships/image" Target="../media/image247.png"/><Relationship Id="rId139" Type="http://schemas.openxmlformats.org/officeDocument/2006/relationships/image" Target="../media/image258.png"/><Relationship Id="rId147" Type="http://schemas.openxmlformats.org/officeDocument/2006/relationships/image" Target="../media/image1750.png"/><Relationship Id="rId168" Type="http://schemas.openxmlformats.org/officeDocument/2006/relationships/image" Target="../media/image285.png"/><Relationship Id="rId98" Type="http://schemas.openxmlformats.org/officeDocument/2006/relationships/image" Target="../media/image309.png"/><Relationship Id="rId121" Type="http://schemas.openxmlformats.org/officeDocument/2006/relationships/image" Target="../media/image224.png"/><Relationship Id="rId142" Type="http://schemas.openxmlformats.org/officeDocument/2006/relationships/image" Target="../media/image261.png"/><Relationship Id="rId150" Type="http://schemas.openxmlformats.org/officeDocument/2006/relationships/image" Target="../media/image267.png"/><Relationship Id="rId155" Type="http://schemas.openxmlformats.org/officeDocument/2006/relationships/image" Target="../media/image272.png"/><Relationship Id="rId163" Type="http://schemas.openxmlformats.org/officeDocument/2006/relationships/image" Target="../media/image280.png"/><Relationship Id="rId171" Type="http://schemas.openxmlformats.org/officeDocument/2006/relationships/image" Target="../media/image288.png"/><Relationship Id="rId176" Type="http://schemas.openxmlformats.org/officeDocument/2006/relationships/image" Target="../media/image293.png"/><Relationship Id="rId184" Type="http://schemas.openxmlformats.org/officeDocument/2006/relationships/image" Target="../media/image301.png"/><Relationship Id="rId103" Type="http://schemas.openxmlformats.org/officeDocument/2006/relationships/image" Target="../media/image174.png"/><Relationship Id="rId108" Type="http://schemas.openxmlformats.org/officeDocument/2006/relationships/image" Target="../media/image179.png"/><Relationship Id="rId116" Type="http://schemas.openxmlformats.org/officeDocument/2006/relationships/image" Target="../media/image195.png"/><Relationship Id="rId124" Type="http://schemas.openxmlformats.org/officeDocument/2006/relationships/image" Target="../media/image227.png"/><Relationship Id="rId129" Type="http://schemas.openxmlformats.org/officeDocument/2006/relationships/image" Target="../media/image232.png"/><Relationship Id="rId137" Type="http://schemas.openxmlformats.org/officeDocument/2006/relationships/image" Target="../media/image256.png"/><Relationship Id="rId158" Type="http://schemas.openxmlformats.org/officeDocument/2006/relationships/image" Target="../media/image275.png"/><Relationship Id="rId111" Type="http://schemas.openxmlformats.org/officeDocument/2006/relationships/image" Target="../media/image190.png"/><Relationship Id="rId132" Type="http://schemas.openxmlformats.org/officeDocument/2006/relationships/image" Target="../media/image245.png"/><Relationship Id="rId140" Type="http://schemas.openxmlformats.org/officeDocument/2006/relationships/image" Target="../media/image259.png"/><Relationship Id="rId145" Type="http://schemas.openxmlformats.org/officeDocument/2006/relationships/image" Target="../media/image263.png"/><Relationship Id="rId153" Type="http://schemas.openxmlformats.org/officeDocument/2006/relationships/image" Target="../media/image270.png"/><Relationship Id="rId161" Type="http://schemas.openxmlformats.org/officeDocument/2006/relationships/image" Target="../media/image278.png"/><Relationship Id="rId166" Type="http://schemas.openxmlformats.org/officeDocument/2006/relationships/image" Target="../media/image283.png"/><Relationship Id="rId174" Type="http://schemas.openxmlformats.org/officeDocument/2006/relationships/image" Target="../media/image291.png"/><Relationship Id="rId179" Type="http://schemas.openxmlformats.org/officeDocument/2006/relationships/image" Target="../media/image296.png"/><Relationship Id="rId182" Type="http://schemas.openxmlformats.org/officeDocument/2006/relationships/image" Target="../media/image299.png"/><Relationship Id="rId187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106" Type="http://schemas.openxmlformats.org/officeDocument/2006/relationships/image" Target="../media/image177.png"/><Relationship Id="rId114" Type="http://schemas.openxmlformats.org/officeDocument/2006/relationships/image" Target="../media/image193.png"/><Relationship Id="rId119" Type="http://schemas.openxmlformats.org/officeDocument/2006/relationships/image" Target="../media/image222.png"/><Relationship Id="rId127" Type="http://schemas.openxmlformats.org/officeDocument/2006/relationships/image" Target="../media/image230.png"/><Relationship Id="rId99" Type="http://schemas.openxmlformats.org/officeDocument/2006/relationships/image" Target="../media/image310.png"/><Relationship Id="rId101" Type="http://schemas.openxmlformats.org/officeDocument/2006/relationships/image" Target="../media/image312.png"/><Relationship Id="rId122" Type="http://schemas.openxmlformats.org/officeDocument/2006/relationships/image" Target="../media/image225.png"/><Relationship Id="rId130" Type="http://schemas.openxmlformats.org/officeDocument/2006/relationships/image" Target="../media/image233.png"/><Relationship Id="rId135" Type="http://schemas.openxmlformats.org/officeDocument/2006/relationships/image" Target="../media/image248.png"/><Relationship Id="rId143" Type="http://schemas.openxmlformats.org/officeDocument/2006/relationships/image" Target="../media/image1371.png"/><Relationship Id="rId148" Type="http://schemas.openxmlformats.org/officeDocument/2006/relationships/image" Target="../media/image265.png"/><Relationship Id="rId151" Type="http://schemas.openxmlformats.org/officeDocument/2006/relationships/image" Target="../media/image268.png"/><Relationship Id="rId156" Type="http://schemas.openxmlformats.org/officeDocument/2006/relationships/image" Target="../media/image273.png"/><Relationship Id="rId164" Type="http://schemas.openxmlformats.org/officeDocument/2006/relationships/image" Target="../media/image281.png"/><Relationship Id="rId169" Type="http://schemas.openxmlformats.org/officeDocument/2006/relationships/image" Target="../media/image286.png"/><Relationship Id="rId177" Type="http://schemas.openxmlformats.org/officeDocument/2006/relationships/image" Target="../media/image294.png"/><Relationship Id="rId185" Type="http://schemas.openxmlformats.org/officeDocument/2006/relationships/image" Target="../media/image302.png"/><Relationship Id="rId172" Type="http://schemas.openxmlformats.org/officeDocument/2006/relationships/image" Target="../media/image289.png"/><Relationship Id="rId180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41.png"/><Relationship Id="rId26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40.png"/><Relationship Id="rId2" Type="http://schemas.openxmlformats.org/officeDocument/2006/relationships/image" Target="../media/image25.png"/><Relationship Id="rId20" Type="http://schemas.openxmlformats.org/officeDocument/2006/relationships/image" Target="../media/image4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37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5" Type="http://schemas.openxmlformats.org/officeDocument/2006/relationships/image" Target="../media/image2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1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62.png"/><Relationship Id="rId21" Type="http://schemas.openxmlformats.org/officeDocument/2006/relationships/image" Target="../media/image7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1.png"/><Relationship Id="rId25" Type="http://schemas.openxmlformats.org/officeDocument/2006/relationships/image" Target="../media/image7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73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7.png"/><Relationship Id="rId5" Type="http://schemas.openxmlformats.org/officeDocument/2006/relationships/image" Target="../media/image64.png"/><Relationship Id="rId15" Type="http://schemas.openxmlformats.org/officeDocument/2006/relationships/image" Target="../media/image56.png"/><Relationship Id="rId23" Type="http://schemas.openxmlformats.org/officeDocument/2006/relationships/image" Target="../media/image76.png"/><Relationship Id="rId28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10.png"/><Relationship Id="rId22" Type="http://schemas.openxmlformats.org/officeDocument/2006/relationships/image" Target="../media/image75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1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87.png"/><Relationship Id="rId25" Type="http://schemas.openxmlformats.org/officeDocument/2006/relationships/image" Target="../media/image830.png"/><Relationship Id="rId2" Type="http://schemas.openxmlformats.org/officeDocument/2006/relationships/image" Target="../media/image62.png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93.png"/><Relationship Id="rId5" Type="http://schemas.openxmlformats.org/officeDocument/2006/relationships/image" Target="../media/image65.png"/><Relationship Id="rId15" Type="http://schemas.openxmlformats.org/officeDocument/2006/relationships/image" Target="../media/image790.png"/><Relationship Id="rId10" Type="http://schemas.openxmlformats.org/officeDocument/2006/relationships/image" Target="../media/image70.png"/><Relationship Id="rId19" Type="http://schemas.openxmlformats.org/officeDocument/2006/relationships/image" Target="../media/image82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16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CÓ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-1   -3   -8   -258   -517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blipFill>
                <a:blip r:embed="rId1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1524193" y="1266364"/>
            <a:ext cx="2668442" cy="1627092"/>
            <a:chOff x="646111" y="1443786"/>
            <a:chExt cx="2966754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17"/>
                  <a:stretch>
                    <a:fillRect r="-12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blipFill>
                  <a:blip r:embed="rId18"/>
                  <a:stretch>
                    <a:fillRect l="-6504" r="-11382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81903"/>
              </p:ext>
            </p:extLst>
          </p:nvPr>
        </p:nvGraphicFramePr>
        <p:xfrm>
          <a:off x="3813407" y="4714055"/>
          <a:ext cx="696685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92862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blipFill>
                <a:blip r:embed="rId2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blipFill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blipFill>
                <a:blip r:embed="rId3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blipFill>
                <a:blip r:embed="rId32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1" grpId="0" animBg="1"/>
      <p:bldP spid="8" grpId="0"/>
      <p:bldP spid="36" grpId="0" animBg="1"/>
      <p:bldP spid="37" grpId="0" animBg="1"/>
      <p:bldP spid="39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của Bước 1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78058" y="1867453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1247" y="1867452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7" y="1867452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199015" y="1867452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5257905" y="3993255"/>
            <a:ext cx="6678665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Số bit = 6, trong khi đề yêu cầu là 7</a:t>
            </a:r>
            <a:endParaRPr lang="en-US" sz="3200" i="1" baseline="30000"/>
          </a:p>
        </p:txBody>
      </p:sp>
      <p:grpSp>
        <p:nvGrpSpPr>
          <p:cNvPr id="11" name="Group 10"/>
          <p:cNvGrpSpPr/>
          <p:nvPr/>
        </p:nvGrpSpPr>
        <p:grpSpPr>
          <a:xfrm>
            <a:off x="5199015" y="4749996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058" y="47369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" y="4736933"/>
                <a:ext cx="1117012" cy="1762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>
          <a:xfrm>
            <a:off x="378058" y="3993255"/>
            <a:ext cx="4725873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Chèn bit 0 bên trái cùng</a:t>
            </a:r>
            <a:endParaRPr lang="en-US" sz="3200" i="1" baseline="30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1447"/>
              </p:ext>
            </p:extLst>
          </p:nvPr>
        </p:nvGraphicFramePr>
        <p:xfrm>
          <a:off x="4415244" y="3532072"/>
          <a:ext cx="6771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18">
                  <a:extLst>
                    <a:ext uri="{9D8B030D-6E8A-4147-A177-3AD203B41FA5}">
                      <a16:colId xmlns:a16="http://schemas.microsoft.com/office/drawing/2014/main" val="473530828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691650641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3052611619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4180849336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603312342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2787256530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354715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2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3.75E-6 0.43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325 -2.96296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4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2. Đảo các bit của số nhị phân</a:t>
            </a:r>
            <a:endParaRPr lang="en-US" baseline="30000"/>
          </a:p>
        </p:txBody>
      </p:sp>
      <p:grpSp>
        <p:nvGrpSpPr>
          <p:cNvPr id="10" name="Group 9"/>
          <p:cNvGrpSpPr/>
          <p:nvPr/>
        </p:nvGrpSpPr>
        <p:grpSpPr>
          <a:xfrm>
            <a:off x="391122" y="1671511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44311" y="1671510"/>
                <a:ext cx="95336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1" y="1671510"/>
                <a:ext cx="953369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297680" y="1671510"/>
            <a:ext cx="7651955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Striped Right Arrow 16"/>
          <p:cNvSpPr/>
          <p:nvPr/>
        </p:nvSpPr>
        <p:spPr>
          <a:xfrm rot="5400000">
            <a:off x="5362821" y="3521952"/>
            <a:ext cx="901337" cy="9078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/>
          <p:cNvSpPr/>
          <p:nvPr/>
        </p:nvSpPr>
        <p:spPr>
          <a:xfrm rot="5400000">
            <a:off x="9220473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10184888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6327234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7291647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5400000">
            <a:off x="8256060" y="3521952"/>
            <a:ext cx="901337" cy="90786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triped Right Arrow 30"/>
          <p:cNvSpPr/>
          <p:nvPr/>
        </p:nvSpPr>
        <p:spPr>
          <a:xfrm rot="5400000">
            <a:off x="4454952" y="3541547"/>
            <a:ext cx="901337" cy="90786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64678" y="45423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78" y="4542367"/>
                <a:ext cx="109349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7677" y="2800304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75109" y="136360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3607"/>
                <a:ext cx="1093496" cy="17361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5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9415 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54739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75109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3922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35964 -4.07407E-6 C -0.52136 -4.07407E-6 -0.71902 0.0801 -0.71902 0.14561 L -0.71902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1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1277 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5729 -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75109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2167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2109 -4.07407E-6 C -0.46549 -4.07407E-6 -0.6418 0.0801 -0.6418 0.14561 L -0.6418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3451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41718 -1.85185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2895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4" y="1364578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8073 3.33333E-6 C -0.40651 3.33333E-6 -0.56146 0.08009 -0.56146 0.14537 L -0.56146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34 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34205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331608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08" y="1362167"/>
                <a:ext cx="1093496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24219 3.33333E-6 C -0.35065 3.33333E-6 -0.48425 0.08009 -0.48425 0.14537 L -0.4842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8334 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651 -1.85185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20482 2.96296E-6 C -0.29648 2.96296E-6 -0.4095 0.08009 -0.4095 0.14537 L -0.409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2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2123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728167" y="2214794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67" y="2214794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292781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81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67477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7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678998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998" y="3493541"/>
                <a:ext cx="704767" cy="7218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3025" y="499498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25" y="4994982"/>
                <a:ext cx="1093496" cy="17361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9 2.96296E-6 L -0.20274 2.96296E-6 C -0.26289 2.96296E-6 -0.33672 0.08009 -0.33672 0.14537 L -0.33672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8" grpId="0" animBg="1"/>
      <p:bldP spid="38" grpId="1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 chuyển đổi -36</a:t>
            </a:r>
            <a:r>
              <a:rPr lang="en-US" baseline="-25000" smtClean="0"/>
              <a:t>(10) </a:t>
            </a:r>
            <a:r>
              <a:rPr lang="en-US" smtClean="0"/>
              <a:t>sang hệ 8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820195" y="1265683"/>
            <a:ext cx="5304716" cy="7844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sử dụng 7 bit mã hóa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Bước 2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41550" y="2962903"/>
            <a:ext cx="3128939" cy="1736141"/>
            <a:chOff x="790930" y="1443786"/>
            <a:chExt cx="263094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90930" y="1443786"/>
                  <a:ext cx="199321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30" y="1443786"/>
                  <a:ext cx="199321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70488" y="2962902"/>
                <a:ext cx="118872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88" y="2962902"/>
                <a:ext cx="1188720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59208" y="2962903"/>
            <a:ext cx="7779004" cy="1736142"/>
            <a:chOff x="7098603" y="4596418"/>
            <a:chExt cx="2385104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655" r="-88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33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3252911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Gom nhóm </a:t>
            </a:r>
            <a:r>
              <a:rPr lang="en-US" smtClean="0"/>
              <a:t>4 </a:t>
            </a:r>
            <a:r>
              <a:rPr lang="en-US" smtClean="0"/>
              <a:t>bit</a:t>
            </a:r>
            <a:endParaRPr lang="en-US" baseline="30000"/>
          </a:p>
        </p:txBody>
      </p:sp>
      <p:grpSp>
        <p:nvGrpSpPr>
          <p:cNvPr id="4" name="Group 3"/>
          <p:cNvGrpSpPr/>
          <p:nvPr/>
        </p:nvGrpSpPr>
        <p:grpSpPr>
          <a:xfrm>
            <a:off x="3950285" y="1634328"/>
            <a:ext cx="7767097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6846015" y="1641560"/>
            <a:ext cx="3944294" cy="173614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0285" y="1641311"/>
            <a:ext cx="2895729" cy="1736141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46014" y="3635709"/>
            <a:ext cx="4893889" cy="1736141"/>
            <a:chOff x="8030707" y="4596419"/>
            <a:chExt cx="1491732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itle 1"/>
          <p:cNvSpPr txBox="1">
            <a:spLocks/>
          </p:cNvSpPr>
          <p:nvPr/>
        </p:nvSpPr>
        <p:spPr>
          <a:xfrm>
            <a:off x="407758" y="5713715"/>
            <a:ext cx="11332145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91477" y="3623932"/>
            <a:ext cx="3754537" cy="1736141"/>
            <a:chOff x="846159" y="3630122"/>
            <a:chExt cx="3754537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846159" y="3630122"/>
                  <a:ext cx="303519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59" y="3630122"/>
                  <a:ext cx="3035198" cy="17361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881357" y="3630122"/>
                  <a:ext cx="71933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357" y="3630122"/>
                  <a:ext cx="719339" cy="17361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184311" y="3623932"/>
                <a:ext cx="1107533" cy="17361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11" y="3623932"/>
                <a:ext cx="1107533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8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16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53227"/>
            <a:ext cx="6633253" cy="108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Số hệ </a:t>
            </a:r>
            <a:r>
              <a:rPr lang="en-US" sz="3200" i="1" smtClean="0"/>
              <a:t>16: 16 </a:t>
            </a:r>
            <a:r>
              <a:rPr lang="en-US" sz="3200" i="1"/>
              <a:t>trạng thái</a:t>
            </a:r>
          </a:p>
          <a:p>
            <a:r>
              <a:rPr lang="en-US" sz="3200" i="1"/>
              <a:t>1 bit có 2 trạng thái (0,1</a:t>
            </a:r>
            <a:r>
              <a:rPr lang="en-US" sz="3200" i="1" smtClean="0"/>
              <a:t>)</a:t>
            </a:r>
            <a:r>
              <a:rPr lang="en-US" sz="3200" i="1" smtClean="0">
                <a:sym typeface="Wingdings" panose="05000000000000000000" pitchFamily="2" charset="2"/>
              </a:rPr>
              <a:t></a:t>
            </a:r>
            <a:r>
              <a:rPr lang="en-US" sz="3200" i="1" smtClean="0"/>
              <a:t> 2</a:t>
            </a:r>
            <a:r>
              <a:rPr lang="en-US" sz="3200" i="1" baseline="30000" smtClean="0"/>
              <a:t>4</a:t>
            </a:r>
            <a:r>
              <a:rPr lang="en-US" sz="3200" i="1" smtClean="0"/>
              <a:t>=16</a:t>
            </a:r>
            <a:endParaRPr lang="en-US" sz="32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1" y="5753227"/>
            <a:ext cx="5558747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/>
              <a:t>Tại sao chỉ giới hạn 0 – </a:t>
            </a:r>
            <a:r>
              <a:rPr lang="en-US" sz="3200" i="1" smtClean="0"/>
              <a:t>15?</a:t>
            </a:r>
            <a:endParaRPr lang="en-US" sz="3200" i="1"/>
          </a:p>
          <a:p>
            <a:r>
              <a:rPr lang="en-US" sz="3200" i="1"/>
              <a:t>Tại sao chỉ có </a:t>
            </a:r>
            <a:r>
              <a:rPr lang="en-US" sz="3200" i="1" smtClean="0"/>
              <a:t>4 </a:t>
            </a:r>
            <a:r>
              <a:rPr lang="en-US" sz="3200" i="1"/>
              <a:t>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78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4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350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68238" y="1338082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5124113"/>
                <a:ext cx="814199" cy="54236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576200"/>
                <a:ext cx="814199" cy="54236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4028290"/>
                <a:ext cx="814199" cy="54236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3480380"/>
                <a:ext cx="814199" cy="54236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932470"/>
                <a:ext cx="814199" cy="54236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2384560"/>
                <a:ext cx="814199" cy="54236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836650"/>
                <a:ext cx="814199" cy="54236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74" y="1288740"/>
                <a:ext cx="814199" cy="54236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792894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1295827"/>
                <a:ext cx="814199" cy="542364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792894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1843737"/>
                <a:ext cx="814199" cy="542364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792894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2391647"/>
                <a:ext cx="814199" cy="542364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792894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2939557"/>
                <a:ext cx="814199" cy="542364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792894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3487467"/>
                <a:ext cx="814199" cy="542364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792894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4035377"/>
                <a:ext cx="814199" cy="542364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792894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4583287"/>
                <a:ext cx="814199" cy="542364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792894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94" y="5131200"/>
                <a:ext cx="814199" cy="542364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8500262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5131200"/>
                <a:ext cx="814199" cy="54236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9325198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5131200"/>
                <a:ext cx="814199" cy="54236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0150134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5131200"/>
                <a:ext cx="814199" cy="54236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8500262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4583287"/>
                <a:ext cx="814199" cy="54236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9325198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4583287"/>
                <a:ext cx="814199" cy="54236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10150134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4583287"/>
                <a:ext cx="814199" cy="54236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500262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4035377"/>
                <a:ext cx="814199" cy="54236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9325198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4035377"/>
                <a:ext cx="814199" cy="54236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10150134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4035377"/>
                <a:ext cx="814199" cy="54236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8500262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3487467"/>
                <a:ext cx="814199" cy="54236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9325198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3487467"/>
                <a:ext cx="814199" cy="54236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10150134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3487467"/>
                <a:ext cx="814199" cy="54236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8500262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2939557"/>
                <a:ext cx="814199" cy="54236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9325198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2939557"/>
                <a:ext cx="814199" cy="54236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10150134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2939557"/>
                <a:ext cx="814199" cy="54236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500262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2391647"/>
                <a:ext cx="814199" cy="54236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9325198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2391647"/>
                <a:ext cx="814199" cy="54236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0150134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2391647"/>
                <a:ext cx="814199" cy="54236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500262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1843737"/>
                <a:ext cx="814199" cy="54236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9325198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1843737"/>
                <a:ext cx="814199" cy="54236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10150134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1843737"/>
                <a:ext cx="814199" cy="54236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8500262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62" y="1295827"/>
                <a:ext cx="814199" cy="54236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9325198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98" y="1295827"/>
                <a:ext cx="814199" cy="54236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10150134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34" y="1295827"/>
                <a:ext cx="814199" cy="54236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7666558" y="5131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5131200"/>
                <a:ext cx="814199" cy="542364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666558" y="458328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4583287"/>
                <a:ext cx="814199" cy="54236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7666558" y="40353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4035377"/>
                <a:ext cx="814199" cy="542364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7666558" y="34874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3487467"/>
                <a:ext cx="814199" cy="542364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666558" y="293955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2939557"/>
                <a:ext cx="814199" cy="542364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666558" y="239164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2391647"/>
                <a:ext cx="814199" cy="542364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7666558" y="184373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1843737"/>
                <a:ext cx="814199" cy="542364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7666558" y="12958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58" y="1295827"/>
                <a:ext cx="814199" cy="542364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92880" y="1288740"/>
            <a:ext cx="833704" cy="4377737"/>
          </a:xfrm>
          <a:prstGeom prst="rect">
            <a:avLst/>
          </a:prstGeom>
          <a:solidFill>
            <a:srgbClr val="00B0F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52731" y="1306309"/>
            <a:ext cx="833704" cy="4377737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6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000"/>
                            </p:stCondLst>
                            <p:childTnLst>
                              <p:par>
                                <p:cTn id="2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0"/>
                            </p:stCondLst>
                            <p:childTnLst>
                              <p:par>
                                <p:cTn id="2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0"/>
                            </p:stCondLst>
                            <p:childTnLst>
                              <p:par>
                                <p:cTn id="3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0"/>
                            </p:stCondLst>
                            <p:childTnLst>
                              <p:par>
                                <p:cTn id="3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"/>
                            </p:stCondLst>
                            <p:childTnLst>
                              <p:par>
                                <p:cTn id="3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0"/>
                            </p:stCondLst>
                            <p:childTnLst>
                              <p:par>
                                <p:cTn id="3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000"/>
                            </p:stCondLst>
                            <p:childTnLst>
                              <p:par>
                                <p:cTn id="3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000"/>
                            </p:stCondLst>
                            <p:childTnLst>
                              <p:par>
                                <p:cTn id="3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0"/>
                            </p:stCondLst>
                            <p:childTnLst>
                              <p:par>
                                <p:cTn id="4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"/>
                            </p:stCondLst>
                            <p:childTnLst>
                              <p:par>
                                <p:cTn id="4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000"/>
                            </p:stCondLst>
                            <p:childTnLst>
                              <p:par>
                                <p:cTn id="4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3000"/>
                            </p:stCondLst>
                            <p:childTnLst>
                              <p:par>
                                <p:cTn id="4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000"/>
                            </p:stCondLst>
                            <p:childTnLst>
                              <p:par>
                                <p:cTn id="4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0"/>
                            </p:stCondLst>
                            <p:childTnLst>
                              <p:par>
                                <p:cTn id="4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000"/>
                            </p:stCondLst>
                            <p:childTnLst>
                              <p:par>
                                <p:cTn id="4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000"/>
                            </p:stCondLst>
                            <p:childTnLst>
                              <p:par>
                                <p:cTn id="5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000"/>
                            </p:stCondLst>
                            <p:childTnLst>
                              <p:par>
                                <p:cTn id="5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000"/>
                            </p:stCondLst>
                            <p:childTnLst>
                              <p:par>
                                <p:cTn id="5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000"/>
                            </p:stCondLst>
                            <p:childTnLst>
                              <p:par>
                                <p:cTn id="5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3000"/>
                            </p:stCondLst>
                            <p:childTnLst>
                              <p:par>
                                <p:cTn id="5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0"/>
                            </p:stCondLst>
                            <p:childTnLst>
                              <p:par>
                                <p:cTn id="5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0"/>
                            </p:stCondLst>
                            <p:childTnLst>
                              <p:par>
                                <p:cTn id="5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3000"/>
                            </p:stCondLst>
                            <p:childTnLst>
                              <p:par>
                                <p:cTn id="5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000"/>
                            </p:stCondLst>
                            <p:childTnLst>
                              <p:par>
                                <p:cTn id="5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0"/>
                            </p:stCondLst>
                            <p:childTnLst>
                              <p:par>
                                <p:cTn id="5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3" grpId="0" animBg="1"/>
      <p:bldP spid="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2</a:t>
            </a:r>
            <a:endParaRPr lang="en-US" baseline="30000"/>
          </a:p>
        </p:txBody>
      </p:sp>
      <p:cxnSp>
        <p:nvCxnSpPr>
          <p:cNvPr id="7" name="Straight Connector 6"/>
          <p:cNvCxnSpPr/>
          <p:nvPr/>
        </p:nvCxnSpPr>
        <p:spPr>
          <a:xfrm>
            <a:off x="4391509" y="1499218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21501" y="3427705"/>
            <a:ext cx="7591200" cy="1736142"/>
            <a:chOff x="4521501" y="3427705"/>
            <a:chExt cx="7591200" cy="1736142"/>
          </a:xfrm>
        </p:grpSpPr>
        <p:grpSp>
          <p:nvGrpSpPr>
            <p:cNvPr id="65" name="Group 64"/>
            <p:cNvGrpSpPr/>
            <p:nvPr/>
          </p:nvGrpSpPr>
          <p:grpSpPr>
            <a:xfrm>
              <a:off x="4521501" y="3427705"/>
              <a:ext cx="5692917" cy="1736142"/>
              <a:chOff x="8030707" y="4596418"/>
              <a:chExt cx="2126153" cy="173614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8030707" y="4596419"/>
                    <a:ext cx="1469352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707" y="4596419"/>
                    <a:ext cx="1469352" cy="17361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9500059" y="4596418"/>
                    <a:ext cx="285804" cy="173614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0059" y="4596418"/>
                    <a:ext cx="285804" cy="1736142"/>
                  </a:xfrm>
                  <a:prstGeom prst="rect">
                    <a:avLst/>
                  </a:prstGeom>
                  <a:blipFill>
                    <a:blip r:embed="rId98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9789413" y="4596418"/>
                    <a:ext cx="367447" cy="17246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9413" y="4596418"/>
                    <a:ext cx="367447" cy="1724669"/>
                  </a:xfrm>
                  <a:prstGeom prst="rect">
                    <a:avLst/>
                  </a:prstGeom>
                  <a:blipFill>
                    <a:blip r:embed="rId9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10226928" y="3427705"/>
              <a:ext cx="1885773" cy="1724670"/>
              <a:chOff x="8773194" y="4607890"/>
              <a:chExt cx="749245" cy="17246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8773194" y="4607890"/>
                    <a:ext cx="463441" cy="17246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3194" y="4607890"/>
                    <a:ext cx="463441" cy="1724670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9236635" y="4607890"/>
                    <a:ext cx="285804" cy="172467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6635" y="4607890"/>
                    <a:ext cx="285804" cy="1724670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l="-6612" r="-1322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166282" y="150199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1501993"/>
                <a:ext cx="814199" cy="542364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166282" y="204990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2049903"/>
                <a:ext cx="814199" cy="542364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66282" y="25978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2597813"/>
                <a:ext cx="814199" cy="542364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166282" y="314572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3145723"/>
                <a:ext cx="814199" cy="542364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66282" y="369363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3693633"/>
                <a:ext cx="814199" cy="542364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166282" y="4241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4241543"/>
                <a:ext cx="814199" cy="542364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166282" y="478945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4789453"/>
                <a:ext cx="814199" cy="542364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6282" y="5337366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2" y="5337366"/>
                <a:ext cx="814199" cy="54236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1873650" y="5337366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5337366"/>
                <a:ext cx="814199" cy="54236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2698586" y="5337366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5337366"/>
                <a:ext cx="814199" cy="542364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3523522" y="5337366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5337366"/>
                <a:ext cx="814199" cy="542364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873650" y="478945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4789453"/>
                <a:ext cx="814199" cy="542364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2698586" y="478945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4789453"/>
                <a:ext cx="814199" cy="542364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3523522" y="478945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4789453"/>
                <a:ext cx="814199" cy="542364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1873650" y="4241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4241543"/>
                <a:ext cx="814199" cy="542364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/>
              <p:cNvSpPr/>
              <p:nvPr/>
            </p:nvSpPr>
            <p:spPr>
              <a:xfrm>
                <a:off x="2698586" y="4241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4241543"/>
                <a:ext cx="814199" cy="542364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3523522" y="4241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4241543"/>
                <a:ext cx="814199" cy="54236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1873650" y="369363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3693633"/>
                <a:ext cx="814199" cy="542364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2698586" y="369363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3693633"/>
                <a:ext cx="814199" cy="542364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3523522" y="369363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3693633"/>
                <a:ext cx="814199" cy="542364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1873650" y="314572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3145723"/>
                <a:ext cx="814199" cy="542364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2698586" y="314572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3145723"/>
                <a:ext cx="814199" cy="542364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3523522" y="314572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3145723"/>
                <a:ext cx="814199" cy="542364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1873650" y="25978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2597813"/>
                <a:ext cx="814199" cy="542364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2698586" y="25978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2597813"/>
                <a:ext cx="814199" cy="542364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3523522" y="25978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2597813"/>
                <a:ext cx="814199" cy="542364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1873650" y="204990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2049903"/>
                <a:ext cx="814199" cy="542364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2698586" y="204990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2049903"/>
                <a:ext cx="814199" cy="54236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3523522" y="204990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2049903"/>
                <a:ext cx="814199" cy="542364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1873650" y="150199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0" y="1501993"/>
                <a:ext cx="814199" cy="54236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2698586" y="150199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86" y="1501993"/>
                <a:ext cx="814199" cy="542364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3523522" y="150199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22" y="1501993"/>
                <a:ext cx="814199" cy="542364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1039946" y="5337366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5337366"/>
                <a:ext cx="814199" cy="542364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1039946" y="478945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4789453"/>
                <a:ext cx="814199" cy="542364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1039946" y="424154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4241543"/>
                <a:ext cx="814199" cy="542364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1039946" y="369363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3693633"/>
                <a:ext cx="814199" cy="542364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1039946" y="314572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3145723"/>
                <a:ext cx="814199" cy="542364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039946" y="25978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2597813"/>
                <a:ext cx="814199" cy="542364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1039946" y="204990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2049903"/>
                <a:ext cx="814199" cy="542364"/>
              </a:xfrm>
              <a:prstGeom prst="rect">
                <a:avLst/>
              </a:prstGeom>
              <a:blipFill>
                <a:blip r:embed="rId1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039946" y="150199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46" y="1501993"/>
                <a:ext cx="814199" cy="542364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03572" y="1569229"/>
            <a:ext cx="7578690" cy="1729931"/>
            <a:chOff x="4503572" y="1569229"/>
            <a:chExt cx="7578690" cy="1729931"/>
          </a:xfrm>
        </p:grpSpPr>
        <p:grpSp>
          <p:nvGrpSpPr>
            <p:cNvPr id="8" name="Group 7"/>
            <p:cNvGrpSpPr/>
            <p:nvPr/>
          </p:nvGrpSpPr>
          <p:grpSpPr>
            <a:xfrm>
              <a:off x="4503572" y="1569229"/>
              <a:ext cx="4726978" cy="1729931"/>
              <a:chOff x="3869472" y="3154009"/>
              <a:chExt cx="4726978" cy="172993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749629" y="3154009"/>
                <a:ext cx="3846821" cy="1729931"/>
                <a:chOff x="8009544" y="4609866"/>
                <a:chExt cx="1528398" cy="172993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8009544" y="4609866"/>
                      <a:ext cx="1227091" cy="17299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1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1500"/>
                    </a:p>
                  </p:txBody>
                </p:sp>
              </mc:Choice>
              <mc:Fallback>
                <p:sp>
                  <p:nvSpPr>
                    <p:cNvPr id="69" name="Rectangl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9544" y="4609866"/>
                      <a:ext cx="1227091" cy="1729931"/>
                    </a:xfrm>
                    <a:prstGeom prst="rect">
                      <a:avLst/>
                    </a:prstGeom>
                    <a:blipFill>
                      <a:blip r:embed="rId14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9236635" y="4609866"/>
                      <a:ext cx="301307" cy="1726803"/>
                    </a:xfrm>
                    <a:prstGeom prst="rect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endParaRPr lang="en-US" sz="2400" b="0" i="1" smtClean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sz="240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36635" y="4609866"/>
                      <a:ext cx="301307" cy="1726803"/>
                    </a:xfrm>
                    <a:prstGeom prst="rect">
                      <a:avLst/>
                    </a:prstGeom>
                    <a:blipFill>
                      <a:blip r:embed="rId143"/>
                      <a:stretch>
                        <a:fillRect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869472" y="3154009"/>
                    <a:ext cx="1054372" cy="1725301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472" y="3154009"/>
                    <a:ext cx="1054372" cy="1725301"/>
                  </a:xfrm>
                  <a:prstGeom prst="rect">
                    <a:avLst/>
                  </a:prstGeom>
                  <a:blipFill>
                    <a:blip r:embed="rId14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14"/>
            <p:cNvGrpSpPr/>
            <p:nvPr/>
          </p:nvGrpSpPr>
          <p:grpSpPr>
            <a:xfrm>
              <a:off x="10196489" y="1569229"/>
              <a:ext cx="1885773" cy="1725301"/>
              <a:chOff x="8773194" y="4596419"/>
              <a:chExt cx="749245" cy="17253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773194" y="4596420"/>
                    <a:ext cx="463441" cy="17253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3194" y="4596420"/>
                    <a:ext cx="463441" cy="1725300"/>
                  </a:xfrm>
                  <a:prstGeom prst="rect">
                    <a:avLst/>
                  </a:prstGeom>
                  <a:blipFill>
                    <a:blip r:embed="rId14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9236635" y="4596419"/>
                    <a:ext cx="285804" cy="172530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6635" y="4596419"/>
                    <a:ext cx="285804" cy="1725301"/>
                  </a:xfrm>
                  <a:prstGeom prst="rect">
                    <a:avLst/>
                  </a:prstGeom>
                  <a:blipFill>
                    <a:blip r:embed="rId146"/>
                    <a:stretch>
                      <a:fillRect l="-6612" r="-1322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9210720" y="1569229"/>
                  <a:ext cx="983864" cy="1728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720" y="1569229"/>
                  <a:ext cx="983864" cy="172863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173576" y="15019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1501994"/>
                <a:ext cx="814199" cy="54236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173576" y="204990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2049904"/>
                <a:ext cx="814199" cy="54236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173576" y="259781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2597814"/>
                <a:ext cx="814199" cy="542364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173576" y="314572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3145724"/>
                <a:ext cx="814199" cy="542364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173576" y="3693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3693634"/>
                <a:ext cx="814199" cy="542364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173576" y="4241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4241544"/>
                <a:ext cx="814199" cy="542364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173576" y="4789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4789454"/>
                <a:ext cx="814199" cy="542364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173576" y="53373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6" y="5337367"/>
                <a:ext cx="814199" cy="542364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1880944" y="53373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5337367"/>
                <a:ext cx="814199" cy="542364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2705880" y="53373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5337367"/>
                <a:ext cx="814199" cy="542364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3530816" y="53373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5337367"/>
                <a:ext cx="814199" cy="542364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1880944" y="4789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4789454"/>
                <a:ext cx="814199" cy="542364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2705880" y="4789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4789454"/>
                <a:ext cx="814199" cy="542364"/>
              </a:xfrm>
              <a:prstGeom prst="rect">
                <a:avLst/>
              </a:prstGeom>
              <a:blipFill>
                <a:blip r:embed="rId16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3530816" y="4789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4789454"/>
                <a:ext cx="814199" cy="542364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1880944" y="4241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4241544"/>
                <a:ext cx="814199" cy="54236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2705880" y="4241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4241544"/>
                <a:ext cx="814199" cy="542364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3530816" y="4241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4241544"/>
                <a:ext cx="814199" cy="542364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1880944" y="3693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3693634"/>
                <a:ext cx="814199" cy="542364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2705880" y="3693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3693634"/>
                <a:ext cx="814199" cy="542364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3530816" y="3693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3693634"/>
                <a:ext cx="814199" cy="542364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1880944" y="314572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3145724"/>
                <a:ext cx="814199" cy="542364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2705880" y="314572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3145724"/>
                <a:ext cx="814199" cy="542364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3530816" y="314572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3145724"/>
                <a:ext cx="814199" cy="542364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1880944" y="259781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2597814"/>
                <a:ext cx="814199" cy="542364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2705880" y="259781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2597814"/>
                <a:ext cx="814199" cy="542364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3530816" y="259781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2597814"/>
                <a:ext cx="814199" cy="542364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1880944" y="204990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2049904"/>
                <a:ext cx="814199" cy="542364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2705880" y="204990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2049904"/>
                <a:ext cx="814199" cy="542364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3530816" y="204990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2049904"/>
                <a:ext cx="814199" cy="542364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1880944" y="15019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1501994"/>
                <a:ext cx="814199" cy="542364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/>
              <p:cNvSpPr/>
              <p:nvPr/>
            </p:nvSpPr>
            <p:spPr>
              <a:xfrm>
                <a:off x="2705880" y="15019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0" y="1501994"/>
                <a:ext cx="814199" cy="542364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/>
              <p:cNvSpPr/>
              <p:nvPr/>
            </p:nvSpPr>
            <p:spPr>
              <a:xfrm>
                <a:off x="3530816" y="15019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16" y="1501994"/>
                <a:ext cx="814199" cy="542364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/>
              <p:cNvSpPr/>
              <p:nvPr/>
            </p:nvSpPr>
            <p:spPr>
              <a:xfrm>
                <a:off x="1047240" y="533736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5337367"/>
                <a:ext cx="814199" cy="54236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/>
              <p:cNvSpPr/>
              <p:nvPr/>
            </p:nvSpPr>
            <p:spPr>
              <a:xfrm>
                <a:off x="1047240" y="478945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4789454"/>
                <a:ext cx="814199" cy="54236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/>
              <p:cNvSpPr/>
              <p:nvPr/>
            </p:nvSpPr>
            <p:spPr>
              <a:xfrm>
                <a:off x="1047240" y="424154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4241544"/>
                <a:ext cx="814199" cy="542364"/>
              </a:xfrm>
              <a:prstGeom prst="rect">
                <a:avLst/>
              </a:prstGeom>
              <a:blipFill>
                <a:blip r:embed="rId18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1047240" y="36936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3693634"/>
                <a:ext cx="814199" cy="542364"/>
              </a:xfrm>
              <a:prstGeom prst="rect">
                <a:avLst/>
              </a:prstGeom>
              <a:blipFill>
                <a:blip r:embed="rId18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/>
              <p:cNvSpPr/>
              <p:nvPr/>
            </p:nvSpPr>
            <p:spPr>
              <a:xfrm>
                <a:off x="1047240" y="314572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3145724"/>
                <a:ext cx="814199" cy="542364"/>
              </a:xfrm>
              <a:prstGeom prst="rect">
                <a:avLst/>
              </a:prstGeom>
              <a:blipFill>
                <a:blip r:embed="rId18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1047240" y="259781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2597814"/>
                <a:ext cx="814199" cy="542364"/>
              </a:xfrm>
              <a:prstGeom prst="rect">
                <a:avLst/>
              </a:prstGeom>
              <a:blipFill>
                <a:blip r:embed="rId18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1047240" y="204990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2049904"/>
                <a:ext cx="814199" cy="542364"/>
              </a:xfrm>
              <a:prstGeom prst="rect">
                <a:avLst/>
              </a:prstGeom>
              <a:blipFill>
                <a:blip r:embed="rId18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1047240" y="150199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0" y="1501994"/>
                <a:ext cx="814199" cy="542364"/>
              </a:xfrm>
              <a:prstGeom prst="rect">
                <a:avLst/>
              </a:prstGeom>
              <a:blipFill>
                <a:blip r:embed="rId18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8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1210887" y="30944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292852" y="309448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52" y="309448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430884" y="3094483"/>
            <a:ext cx="2978450" cy="1736141"/>
            <a:chOff x="7072384" y="4596419"/>
            <a:chExt cx="2978450" cy="1736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7072384" y="4596419"/>
                  <a:ext cx="216425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384" y="4596419"/>
                  <a:ext cx="2164251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920" r="-2920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0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19986" y="1262224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>
                <a:solidFill>
                  <a:schemeClr val="tx1"/>
                </a:solidFill>
              </a:rPr>
              <a:t>Bước 1. Chuyển đổi số thập phân </a:t>
            </a:r>
            <a:r>
              <a:rPr lang="en-US" sz="3200" smtClean="0">
                <a:solidFill>
                  <a:schemeClr val="tx1"/>
                </a:solidFill>
              </a:rPr>
              <a:t>có dấu sang </a:t>
            </a:r>
            <a:r>
              <a:rPr lang="en-US" sz="3200">
                <a:solidFill>
                  <a:schemeClr val="tx1"/>
                </a:solidFill>
              </a:rPr>
              <a:t>số nhị </a:t>
            </a:r>
            <a:r>
              <a:rPr lang="en-US" sz="3200" smtClean="0">
                <a:solidFill>
                  <a:schemeClr val="tx1"/>
                </a:solidFill>
              </a:rPr>
              <a:t>phân. Nghĩa là, thay vì đổi số -36</a:t>
            </a:r>
            <a:r>
              <a:rPr lang="en-US" sz="3200" baseline="-25000" smtClean="0">
                <a:solidFill>
                  <a:schemeClr val="tx1"/>
                </a:solidFill>
              </a:rPr>
              <a:t>(10) </a:t>
            </a:r>
            <a:r>
              <a:rPr lang="en-US" sz="3200" smtClean="0">
                <a:solidFill>
                  <a:schemeClr val="tx1"/>
                </a:solidFill>
              </a:rPr>
              <a:t>sẽ chuyển đổi 36</a:t>
            </a:r>
            <a:r>
              <a:rPr lang="en-US" sz="3200" baseline="-25000" smtClean="0">
                <a:solidFill>
                  <a:schemeClr val="tx1"/>
                </a:solidFill>
              </a:rPr>
              <a:t>(10)</a:t>
            </a:r>
            <a:r>
              <a:rPr lang="en-US" sz="3200" smtClean="0">
                <a:solidFill>
                  <a:schemeClr val="tx1"/>
                </a:solidFill>
              </a:rPr>
              <a:t> trước.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9986" y="2364375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2. Đảo các bit ở kết quả tại Bước 1. Trong đó, các bit mang giá trị 1 sẽ chuyển thành 0 và ngược lại.</a:t>
            </a:r>
            <a:endParaRPr lang="en-US" sz="3200" i="1" baseline="300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hiện:</a:t>
            </a:r>
            <a:endParaRPr lang="en-US" baseline="300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9986" y="34665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3. Lấy số được quy đổi ở bước 2, cộng (+) thêm 1.</a:t>
            </a:r>
          </a:p>
          <a:p>
            <a:pPr algn="just"/>
            <a:r>
              <a:rPr lang="en-US" sz="3200" smtClean="0">
                <a:solidFill>
                  <a:srgbClr val="FFFF00"/>
                </a:solidFill>
              </a:rPr>
              <a:t>Quy ước: 0 + 0 = 0     0 + 1 = 1    1 + 1 = 0 (nhớ 1)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986" y="4568677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4. Gộp nhóm 3 bit (kể từ bên phải). Nếu thiếu số bit, thêm bit 0 bên trái cùng của nhóm</a:t>
            </a:r>
            <a:endParaRPr lang="en-US" sz="3200" i="1" baseline="300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9985" y="5670828"/>
            <a:ext cx="11250800" cy="782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5. Chuyển đổi số nhị phân sang hệ </a:t>
            </a:r>
            <a:r>
              <a:rPr lang="en-US" sz="3200" smtClean="0">
                <a:solidFill>
                  <a:schemeClr val="tx1"/>
                </a:solidFill>
              </a:rPr>
              <a:t>16 </a:t>
            </a:r>
            <a:r>
              <a:rPr lang="en-US" sz="3200" smtClean="0">
                <a:solidFill>
                  <a:schemeClr val="tx1"/>
                </a:solidFill>
              </a:rPr>
              <a:t>tương ứng.</a:t>
            </a:r>
            <a:endParaRPr lang="en-US" sz="32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1. Chuyển đổi số không dấu 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541608" y="5152523"/>
            <a:ext cx="11250800" cy="5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smtClean="0">
                <a:solidFill>
                  <a:schemeClr val="tx1"/>
                </a:solidFill>
              </a:rPr>
              <a:t>NẾU SỐ LƯỢNG BIT KHÔNG ĐỦ SẼ DẪN ĐẾN KẾT QUẢ SAI.</a:t>
            </a:r>
            <a:endParaRPr lang="en-US" sz="2800" i="1" baseline="30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0: Xác định số bit tối thiểu</a:t>
            </a:r>
            <a:endParaRPr lang="en-US" baseline="3000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1608" y="21766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>
                <a:solidFill>
                  <a:schemeClr val="tx1"/>
                </a:solidFill>
              </a:rPr>
              <a:t>Số bit tối thiểu là số bit ít nhất cần thiết để mã hóa số thập phân có dấu. Tại sao điều này quan trọng?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59703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Ví dụ: Chuyển </a:t>
            </a:r>
            <a:r>
              <a:rPr lang="en-US" sz="3200" i="1" smtClean="0">
                <a:solidFill>
                  <a:srgbClr val="7030A0"/>
                </a:solidFill>
              </a:rPr>
              <a:t>3</a:t>
            </a:r>
            <a:r>
              <a:rPr lang="en-US" sz="3200" i="1" baseline="-25000" smtClean="0">
                <a:solidFill>
                  <a:srgbClr val="7030A0"/>
                </a:solidFill>
              </a:rPr>
              <a:t>(10)</a:t>
            </a:r>
            <a:r>
              <a:rPr lang="en-US" sz="3200" i="1" smtClean="0">
                <a:solidFill>
                  <a:srgbClr val="7030A0"/>
                </a:solidFill>
              </a:rPr>
              <a:t> </a:t>
            </a:r>
            <a:r>
              <a:rPr lang="en-US" sz="3200" i="1" smtClean="0"/>
              <a:t>sang hệ 2 nếu sử dụng tối đa 2 bit: </a:t>
            </a:r>
            <a:r>
              <a:rPr lang="en-US" sz="3200" i="1" smtClean="0">
                <a:solidFill>
                  <a:srgbClr val="7030A0"/>
                </a:solidFill>
              </a:rPr>
              <a:t>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</a:p>
          <a:p>
            <a:pPr algn="just"/>
            <a:r>
              <a:rPr lang="en-US" sz="3200" i="1"/>
              <a:t>Nếu số bit tối thiểu là 4 </a:t>
            </a:r>
            <a:r>
              <a:rPr lang="en-US" sz="3200" i="1" smtClean="0"/>
              <a:t>thì kết quả sẽ là: </a:t>
            </a:r>
            <a:r>
              <a:rPr lang="en-US" sz="3200" i="1" smtClean="0">
                <a:solidFill>
                  <a:srgbClr val="7030A0"/>
                </a:solidFill>
              </a:rPr>
              <a:t>0011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  <a:endParaRPr lang="en-US" sz="3200" i="1" baseline="-25000">
              <a:solidFill>
                <a:srgbClr val="7030A0"/>
              </a:solidFill>
            </a:endParaRPr>
          </a:p>
          <a:p>
            <a:pPr algn="just"/>
            <a:endParaRPr lang="en-US" sz="3200" i="1" baseline="30000"/>
          </a:p>
        </p:txBody>
      </p:sp>
      <p:sp>
        <p:nvSpPr>
          <p:cNvPr id="3" name="Pentagon 2"/>
          <p:cNvSpPr/>
          <p:nvPr/>
        </p:nvSpPr>
        <p:spPr>
          <a:xfrm>
            <a:off x="6413863" y="6059950"/>
            <a:ext cx="5378545" cy="61395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Đề bài: Số bit tối thiểu là 7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904841" y="3428079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28079"/>
                <a:ext cx="1846073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750914" y="3428079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28079"/>
                <a:ext cx="1846073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573218" y="3428079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28079"/>
                <a:ext cx="63840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89348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84406" y="1289856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8120" y="1290144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343852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962359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057976"/>
                <a:ext cx="1508847" cy="10847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71206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057976"/>
                <a:ext cx="1508847" cy="10847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80053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057976"/>
                <a:ext cx="1508847" cy="10847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488900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057976"/>
                <a:ext cx="1508847" cy="10847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965336" y="40579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36" y="4057976"/>
                <a:ext cx="2197122" cy="10847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962359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068776"/>
                <a:ext cx="1508847" cy="10847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71206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068776"/>
                <a:ext cx="1508847" cy="10847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980053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068776"/>
                <a:ext cx="1508847" cy="10847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88900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068776"/>
                <a:ext cx="1508847" cy="108472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965336" y="40687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36" y="4068776"/>
                <a:ext cx="2197122" cy="10847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15795 4.07407E-6 C -0.22878 4.07407E-6 -0.31589 0.11157 -0.31589 0.20231 L -0.31589 0.40463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1" animBg="1"/>
      <p:bldP spid="23" grpId="0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>
                <a:blip r:embed="rId25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1070</Words>
  <Application>Microsoft Office PowerPoint</Application>
  <PresentationFormat>Widescreen</PresentationFormat>
  <Paragraphs>603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Wingdings</vt:lpstr>
      <vt:lpstr>Wingdings 3</vt:lpstr>
      <vt:lpstr>Ion</vt:lpstr>
      <vt:lpstr>CHUYỂN ĐỔI SỐ HỆ 10 SANG HỆ 16</vt:lpstr>
      <vt:lpstr>Yêu cầu chuyển đổi -36(10) sang hệ 8</vt:lpstr>
      <vt:lpstr>Các bước thực hiện:</vt:lpstr>
      <vt:lpstr>Bước 1. Chuyển đổi số không dấu </vt:lpstr>
      <vt:lpstr>Quy tắc 0: Xác định số bit tối thiểu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 của Bước 1</vt:lpstr>
      <vt:lpstr>Bước 2. Đảo các bit của số nhị phân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Kết quả Bước 2</vt:lpstr>
      <vt:lpstr>Các bước thực hiện</vt:lpstr>
      <vt:lpstr>Quy tắc 1: Gom nhóm 4 bit</vt:lpstr>
      <vt:lpstr>Quy tắc 2: Chuyển đổi sang số hệ 16</vt:lpstr>
      <vt:lpstr>Quy tắc 2: Chuyển đổi sang số hệ 2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Octa;10 sang 8;Hệ thập phân sang nhị phân;thập phân;nhị phân;số âm;số có dấu</cp:keywords>
  <cp:lastModifiedBy>Administrator</cp:lastModifiedBy>
  <cp:revision>61</cp:revision>
  <dcterms:created xsi:type="dcterms:W3CDTF">2020-10-17T01:21:37Z</dcterms:created>
  <dcterms:modified xsi:type="dcterms:W3CDTF">2020-10-20T05:35:52Z</dcterms:modified>
</cp:coreProperties>
</file>