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2" r:id="rId4"/>
    <p:sldId id="273" r:id="rId5"/>
    <p:sldId id="268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lnSpc>
                <a:spcPct val="15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lnSpc>
                <a:spcPct val="150000"/>
              </a:lnSpc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9387709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59000982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9" Type="http://schemas.openxmlformats.org/officeDocument/2006/relationships/image" Target="../media/image185.png"/><Relationship Id="rId21" Type="http://schemas.openxmlformats.org/officeDocument/2006/relationships/image" Target="../media/image158.png"/><Relationship Id="rId42" Type="http://schemas.openxmlformats.org/officeDocument/2006/relationships/image" Target="../media/image188.png"/><Relationship Id="rId47" Type="http://schemas.openxmlformats.org/officeDocument/2006/relationships/image" Target="../media/image16.png"/><Relationship Id="rId50" Type="http://schemas.openxmlformats.org/officeDocument/2006/relationships/image" Target="../media/image19.png"/><Relationship Id="rId55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image" Target="../media/image37.png"/><Relationship Id="rId76" Type="http://schemas.openxmlformats.org/officeDocument/2006/relationships/image" Target="../media/image45.png"/><Relationship Id="rId7" Type="http://schemas.openxmlformats.org/officeDocument/2006/relationships/image" Target="../media/image144.png"/><Relationship Id="rId71" Type="http://schemas.openxmlformats.org/officeDocument/2006/relationships/image" Target="../media/image40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9" Type="http://schemas.openxmlformats.org/officeDocument/2006/relationships/image" Target="../media/image166.png"/><Relationship Id="rId11" Type="http://schemas.openxmlformats.org/officeDocument/2006/relationships/image" Target="../media/image148.png"/><Relationship Id="rId24" Type="http://schemas.openxmlformats.org/officeDocument/2006/relationships/image" Target="../media/image161.png"/><Relationship Id="rId32" Type="http://schemas.openxmlformats.org/officeDocument/2006/relationships/image" Target="../media/image169.png"/><Relationship Id="rId37" Type="http://schemas.openxmlformats.org/officeDocument/2006/relationships/image" Target="../media/image183.png"/><Relationship Id="rId40" Type="http://schemas.openxmlformats.org/officeDocument/2006/relationships/image" Target="../media/image186.png"/><Relationship Id="rId45" Type="http://schemas.openxmlformats.org/officeDocument/2006/relationships/image" Target="../media/image14.png"/><Relationship Id="rId53" Type="http://schemas.openxmlformats.org/officeDocument/2006/relationships/image" Target="../media/image22.png"/><Relationship Id="rId58" Type="http://schemas.openxmlformats.org/officeDocument/2006/relationships/image" Target="../media/image27.png"/><Relationship Id="rId66" Type="http://schemas.openxmlformats.org/officeDocument/2006/relationships/image" Target="../media/image35.png"/><Relationship Id="rId74" Type="http://schemas.openxmlformats.org/officeDocument/2006/relationships/image" Target="../media/image43.png"/><Relationship Id="rId79" Type="http://schemas.openxmlformats.org/officeDocument/2006/relationships/image" Target="../media/image48.png"/><Relationship Id="rId5" Type="http://schemas.openxmlformats.org/officeDocument/2006/relationships/image" Target="../media/image142.png"/><Relationship Id="rId61" Type="http://schemas.openxmlformats.org/officeDocument/2006/relationships/image" Target="../media/image30.png"/><Relationship Id="rId82" Type="http://schemas.openxmlformats.org/officeDocument/2006/relationships/image" Target="../media/image51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31" Type="http://schemas.openxmlformats.org/officeDocument/2006/relationships/image" Target="../media/image168.png"/><Relationship Id="rId44" Type="http://schemas.openxmlformats.org/officeDocument/2006/relationships/image" Target="../media/image13.png"/><Relationship Id="rId52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image" Target="../media/image34.png"/><Relationship Id="rId73" Type="http://schemas.openxmlformats.org/officeDocument/2006/relationships/image" Target="../media/image42.png"/><Relationship Id="rId78" Type="http://schemas.openxmlformats.org/officeDocument/2006/relationships/image" Target="../media/image47.png"/><Relationship Id="rId81" Type="http://schemas.openxmlformats.org/officeDocument/2006/relationships/image" Target="../media/image50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Relationship Id="rId35" Type="http://schemas.openxmlformats.org/officeDocument/2006/relationships/image" Target="../media/image181.png"/><Relationship Id="rId43" Type="http://schemas.openxmlformats.org/officeDocument/2006/relationships/image" Target="../media/image12.png"/><Relationship Id="rId48" Type="http://schemas.openxmlformats.org/officeDocument/2006/relationships/image" Target="../media/image17.png"/><Relationship Id="rId56" Type="http://schemas.openxmlformats.org/officeDocument/2006/relationships/image" Target="../media/image25.png"/><Relationship Id="rId64" Type="http://schemas.openxmlformats.org/officeDocument/2006/relationships/image" Target="../media/image33.png"/><Relationship Id="rId69" Type="http://schemas.openxmlformats.org/officeDocument/2006/relationships/image" Target="../media/image38.png"/><Relationship Id="rId77" Type="http://schemas.openxmlformats.org/officeDocument/2006/relationships/image" Target="../media/image46.png"/><Relationship Id="rId8" Type="http://schemas.openxmlformats.org/officeDocument/2006/relationships/image" Target="../media/image145.png"/><Relationship Id="rId51" Type="http://schemas.openxmlformats.org/officeDocument/2006/relationships/image" Target="../media/image20.png"/><Relationship Id="rId72" Type="http://schemas.openxmlformats.org/officeDocument/2006/relationships/image" Target="../media/image41.png"/><Relationship Id="rId80" Type="http://schemas.openxmlformats.org/officeDocument/2006/relationships/image" Target="../media/image49.png"/><Relationship Id="rId3" Type="http://schemas.openxmlformats.org/officeDocument/2006/relationships/image" Target="../media/image140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33" Type="http://schemas.openxmlformats.org/officeDocument/2006/relationships/image" Target="../media/image170.png"/><Relationship Id="rId38" Type="http://schemas.openxmlformats.org/officeDocument/2006/relationships/image" Target="../media/image184.png"/><Relationship Id="rId46" Type="http://schemas.openxmlformats.org/officeDocument/2006/relationships/image" Target="../media/image15.png"/><Relationship Id="rId59" Type="http://schemas.openxmlformats.org/officeDocument/2006/relationships/image" Target="../media/image28.png"/><Relationship Id="rId67" Type="http://schemas.openxmlformats.org/officeDocument/2006/relationships/image" Target="../media/image36.png"/><Relationship Id="rId20" Type="http://schemas.openxmlformats.org/officeDocument/2006/relationships/image" Target="../media/image157.png"/><Relationship Id="rId41" Type="http://schemas.openxmlformats.org/officeDocument/2006/relationships/image" Target="../media/image187.png"/><Relationship Id="rId54" Type="http://schemas.openxmlformats.org/officeDocument/2006/relationships/image" Target="../media/image23.png"/><Relationship Id="rId62" Type="http://schemas.openxmlformats.org/officeDocument/2006/relationships/image" Target="../media/image31.png"/><Relationship Id="rId70" Type="http://schemas.openxmlformats.org/officeDocument/2006/relationships/image" Target="../media/image39.png"/><Relationship Id="rId7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28" Type="http://schemas.openxmlformats.org/officeDocument/2006/relationships/image" Target="../media/image165.png"/><Relationship Id="rId36" Type="http://schemas.openxmlformats.org/officeDocument/2006/relationships/image" Target="../media/image182.png"/><Relationship Id="rId49" Type="http://schemas.openxmlformats.org/officeDocument/2006/relationships/image" Target="../media/image18.png"/><Relationship Id="rId5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9" Type="http://schemas.openxmlformats.org/officeDocument/2006/relationships/image" Target="../media/image185.png"/><Relationship Id="rId21" Type="http://schemas.openxmlformats.org/officeDocument/2006/relationships/image" Target="../media/image158.png"/><Relationship Id="rId42" Type="http://schemas.openxmlformats.org/officeDocument/2006/relationships/image" Target="../media/image188.png"/><Relationship Id="rId47" Type="http://schemas.openxmlformats.org/officeDocument/2006/relationships/image" Target="../media/image16.png"/><Relationship Id="rId50" Type="http://schemas.openxmlformats.org/officeDocument/2006/relationships/image" Target="../media/image19.png"/><Relationship Id="rId55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image" Target="../media/image37.png"/><Relationship Id="rId76" Type="http://schemas.openxmlformats.org/officeDocument/2006/relationships/image" Target="../media/image45.png"/><Relationship Id="rId84" Type="http://schemas.openxmlformats.org/officeDocument/2006/relationships/image" Target="../media/image53.png"/><Relationship Id="rId7" Type="http://schemas.openxmlformats.org/officeDocument/2006/relationships/image" Target="../media/image144.png"/><Relationship Id="rId71" Type="http://schemas.openxmlformats.org/officeDocument/2006/relationships/image" Target="../media/image40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9" Type="http://schemas.openxmlformats.org/officeDocument/2006/relationships/image" Target="../media/image166.png"/><Relationship Id="rId11" Type="http://schemas.openxmlformats.org/officeDocument/2006/relationships/image" Target="../media/image148.png"/><Relationship Id="rId24" Type="http://schemas.openxmlformats.org/officeDocument/2006/relationships/image" Target="../media/image161.png"/><Relationship Id="rId32" Type="http://schemas.openxmlformats.org/officeDocument/2006/relationships/image" Target="../media/image169.png"/><Relationship Id="rId37" Type="http://schemas.openxmlformats.org/officeDocument/2006/relationships/image" Target="../media/image183.png"/><Relationship Id="rId40" Type="http://schemas.openxmlformats.org/officeDocument/2006/relationships/image" Target="../media/image186.png"/><Relationship Id="rId45" Type="http://schemas.openxmlformats.org/officeDocument/2006/relationships/image" Target="../media/image14.png"/><Relationship Id="rId53" Type="http://schemas.openxmlformats.org/officeDocument/2006/relationships/image" Target="../media/image22.png"/><Relationship Id="rId58" Type="http://schemas.openxmlformats.org/officeDocument/2006/relationships/image" Target="../media/image27.png"/><Relationship Id="rId66" Type="http://schemas.openxmlformats.org/officeDocument/2006/relationships/image" Target="../media/image35.png"/><Relationship Id="rId74" Type="http://schemas.openxmlformats.org/officeDocument/2006/relationships/image" Target="../media/image43.png"/><Relationship Id="rId79" Type="http://schemas.openxmlformats.org/officeDocument/2006/relationships/image" Target="../media/image48.png"/><Relationship Id="rId87" Type="http://schemas.openxmlformats.org/officeDocument/2006/relationships/image" Target="../media/image56.png"/><Relationship Id="rId5" Type="http://schemas.openxmlformats.org/officeDocument/2006/relationships/image" Target="../media/image142.png"/><Relationship Id="rId61" Type="http://schemas.openxmlformats.org/officeDocument/2006/relationships/image" Target="../media/image30.png"/><Relationship Id="rId82" Type="http://schemas.openxmlformats.org/officeDocument/2006/relationships/image" Target="../media/image51.png"/><Relationship Id="rId19" Type="http://schemas.openxmlformats.org/officeDocument/2006/relationships/image" Target="../media/image156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Relationship Id="rId35" Type="http://schemas.openxmlformats.org/officeDocument/2006/relationships/image" Target="../media/image181.png"/><Relationship Id="rId43" Type="http://schemas.openxmlformats.org/officeDocument/2006/relationships/image" Target="../media/image12.png"/><Relationship Id="rId48" Type="http://schemas.openxmlformats.org/officeDocument/2006/relationships/image" Target="../media/image17.png"/><Relationship Id="rId56" Type="http://schemas.openxmlformats.org/officeDocument/2006/relationships/image" Target="../media/image25.png"/><Relationship Id="rId64" Type="http://schemas.openxmlformats.org/officeDocument/2006/relationships/image" Target="../media/image33.png"/><Relationship Id="rId69" Type="http://schemas.openxmlformats.org/officeDocument/2006/relationships/image" Target="../media/image38.png"/><Relationship Id="rId77" Type="http://schemas.openxmlformats.org/officeDocument/2006/relationships/image" Target="../media/image46.png"/><Relationship Id="rId8" Type="http://schemas.openxmlformats.org/officeDocument/2006/relationships/image" Target="../media/image145.png"/><Relationship Id="rId51" Type="http://schemas.openxmlformats.org/officeDocument/2006/relationships/image" Target="../media/image20.png"/><Relationship Id="rId72" Type="http://schemas.openxmlformats.org/officeDocument/2006/relationships/image" Target="../media/image41.png"/><Relationship Id="rId80" Type="http://schemas.openxmlformats.org/officeDocument/2006/relationships/image" Target="../media/image49.png"/><Relationship Id="rId85" Type="http://schemas.openxmlformats.org/officeDocument/2006/relationships/image" Target="../media/image54.png"/><Relationship Id="rId3" Type="http://schemas.openxmlformats.org/officeDocument/2006/relationships/image" Target="../media/image140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33" Type="http://schemas.openxmlformats.org/officeDocument/2006/relationships/image" Target="../media/image170.png"/><Relationship Id="rId38" Type="http://schemas.openxmlformats.org/officeDocument/2006/relationships/image" Target="../media/image184.png"/><Relationship Id="rId46" Type="http://schemas.openxmlformats.org/officeDocument/2006/relationships/image" Target="../media/image15.png"/><Relationship Id="rId59" Type="http://schemas.openxmlformats.org/officeDocument/2006/relationships/image" Target="../media/image28.png"/><Relationship Id="rId67" Type="http://schemas.openxmlformats.org/officeDocument/2006/relationships/image" Target="../media/image36.png"/><Relationship Id="rId20" Type="http://schemas.openxmlformats.org/officeDocument/2006/relationships/image" Target="../media/image157.png"/><Relationship Id="rId41" Type="http://schemas.openxmlformats.org/officeDocument/2006/relationships/image" Target="../media/image187.png"/><Relationship Id="rId54" Type="http://schemas.openxmlformats.org/officeDocument/2006/relationships/image" Target="../media/image23.png"/><Relationship Id="rId62" Type="http://schemas.openxmlformats.org/officeDocument/2006/relationships/image" Target="../media/image31.png"/><Relationship Id="rId70" Type="http://schemas.openxmlformats.org/officeDocument/2006/relationships/image" Target="../media/image39.png"/><Relationship Id="rId75" Type="http://schemas.openxmlformats.org/officeDocument/2006/relationships/image" Target="../media/image44.png"/><Relationship Id="rId83" Type="http://schemas.openxmlformats.org/officeDocument/2006/relationships/image" Target="../media/image52.png"/><Relationship Id="rId88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28" Type="http://schemas.openxmlformats.org/officeDocument/2006/relationships/image" Target="../media/image165.png"/><Relationship Id="rId36" Type="http://schemas.openxmlformats.org/officeDocument/2006/relationships/image" Target="../media/image182.png"/><Relationship Id="rId49" Type="http://schemas.openxmlformats.org/officeDocument/2006/relationships/image" Target="../media/image18.png"/><Relationship Id="rId57" Type="http://schemas.openxmlformats.org/officeDocument/2006/relationships/image" Target="../media/image26.png"/><Relationship Id="rId10" Type="http://schemas.openxmlformats.org/officeDocument/2006/relationships/image" Target="../media/image147.png"/><Relationship Id="rId31" Type="http://schemas.openxmlformats.org/officeDocument/2006/relationships/image" Target="../media/image168.png"/><Relationship Id="rId44" Type="http://schemas.openxmlformats.org/officeDocument/2006/relationships/image" Target="../media/image13.png"/><Relationship Id="rId52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image" Target="../media/image34.png"/><Relationship Id="rId73" Type="http://schemas.openxmlformats.org/officeDocument/2006/relationships/image" Target="../media/image42.png"/><Relationship Id="rId78" Type="http://schemas.openxmlformats.org/officeDocument/2006/relationships/image" Target="../media/image47.png"/><Relationship Id="rId81" Type="http://schemas.openxmlformats.org/officeDocument/2006/relationships/image" Target="../media/image50.png"/><Relationship Id="rId86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51" Type="http://schemas.openxmlformats.org/officeDocument/2006/relationships/image" Target="../media/image76.png"/><Relationship Id="rId3" Type="http://schemas.openxmlformats.org/officeDocument/2006/relationships/image" Target="../media/image59.png"/><Relationship Id="rId47" Type="http://schemas.openxmlformats.org/officeDocument/2006/relationships/image" Target="../media/image72.png"/><Relationship Id="rId50" Type="http://schemas.openxmlformats.org/officeDocument/2006/relationships/image" Target="../media/image75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46" Type="http://schemas.openxmlformats.org/officeDocument/2006/relationships/image" Target="../media/image3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45" Type="http://schemas.openxmlformats.org/officeDocument/2006/relationships/image" Target="../media/image30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49" Type="http://schemas.openxmlformats.org/officeDocument/2006/relationships/image" Target="../media/image74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48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20" y="2196011"/>
            <a:ext cx="8825658" cy="233898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CHUYỂN ĐỔI SỐ</a:t>
            </a:r>
            <a:br>
              <a:rPr lang="en-US" smtClean="0"/>
            </a:br>
            <a:r>
              <a:rPr lang="en-US" smtClean="0"/>
              <a:t>HỆ </a:t>
            </a:r>
            <a:r>
              <a:rPr lang="en-US" smtClean="0">
                <a:solidFill>
                  <a:srgbClr val="FF0000"/>
                </a:solidFill>
              </a:rPr>
              <a:t>16</a:t>
            </a:r>
            <a:r>
              <a:rPr lang="en-US" smtClean="0"/>
              <a:t> SANG HỆ </a:t>
            </a:r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2327811" y="2283761"/>
            <a:ext cx="4062198" cy="1736142"/>
            <a:chOff x="2152509" y="1443785"/>
            <a:chExt cx="1814557" cy="1736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2152509" y="1443786"/>
                  <a:ext cx="145894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509" y="1443786"/>
                  <a:ext cx="1458945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611454" y="1443785"/>
                  <a:ext cx="35561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(16)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454" y="1443785"/>
                  <a:ext cx="355612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4511" r="-451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596392" y="2283763"/>
                <a:ext cx="1205408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92" y="2283763"/>
                <a:ext cx="1205408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008183" y="2283762"/>
            <a:ext cx="2042651" cy="1736141"/>
            <a:chOff x="8008183" y="4596419"/>
            <a:chExt cx="204265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008183" y="4596419"/>
                  <a:ext cx="122845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8183" y="4596419"/>
                  <a:ext cx="122845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040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Chuyển đổi hệ 16 sang hệ 2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5568238" y="5755258"/>
            <a:ext cx="6633253" cy="1088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/>
              <a:t>Số hệ </a:t>
            </a:r>
            <a:r>
              <a:rPr lang="en-US" sz="3200" i="1" smtClean="0"/>
              <a:t>16: 16 </a:t>
            </a:r>
            <a:r>
              <a:rPr lang="en-US" sz="3200" i="1"/>
              <a:t>trạng thái</a:t>
            </a:r>
          </a:p>
          <a:p>
            <a:r>
              <a:rPr lang="en-US" sz="3200" i="1"/>
              <a:t>1 bit có 2 trạng thái (0,1</a:t>
            </a:r>
            <a:r>
              <a:rPr lang="en-US" sz="3200" i="1" smtClean="0"/>
              <a:t>)</a:t>
            </a:r>
            <a:r>
              <a:rPr lang="en-US" sz="3200" i="1" smtClean="0">
                <a:sym typeface="Wingdings" panose="05000000000000000000" pitchFamily="2" charset="2"/>
              </a:rPr>
              <a:t></a:t>
            </a:r>
            <a:r>
              <a:rPr lang="en-US" sz="3200" i="1" smtClean="0"/>
              <a:t> 2</a:t>
            </a:r>
            <a:r>
              <a:rPr lang="en-US" sz="3200" i="1" baseline="30000" smtClean="0"/>
              <a:t>4</a:t>
            </a:r>
            <a:r>
              <a:rPr lang="en-US" sz="3200" i="1" smtClean="0"/>
              <a:t>=16</a:t>
            </a:r>
            <a:endParaRPr lang="en-US" sz="3200" i="1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1" y="5753227"/>
            <a:ext cx="5558747" cy="1088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/>
              <a:t>Tại sao chỉ giới hạn 0 – </a:t>
            </a:r>
            <a:r>
              <a:rPr lang="en-US" sz="3200" i="1" smtClean="0"/>
              <a:t>15?</a:t>
            </a:r>
            <a:endParaRPr lang="en-US" sz="3200" i="1"/>
          </a:p>
          <a:p>
            <a:r>
              <a:rPr lang="en-US" sz="3200" i="1"/>
              <a:t>Tại sao chỉ có </a:t>
            </a:r>
            <a:r>
              <a:rPr lang="en-US" sz="3200" i="1" smtClean="0"/>
              <a:t>4 </a:t>
            </a:r>
            <a:r>
              <a:rPr lang="en-US" sz="3200" i="1"/>
              <a:t>bit?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353478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5124113"/>
                <a:ext cx="814199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178414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5124113"/>
                <a:ext cx="814199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00335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5124113"/>
                <a:ext cx="814199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353478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4576200"/>
                <a:ext cx="814199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178414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4576200"/>
                <a:ext cx="814199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00335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4576200"/>
                <a:ext cx="814199" cy="542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353478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4028290"/>
                <a:ext cx="814199" cy="5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178414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4028290"/>
                <a:ext cx="814199" cy="5423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0335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4028290"/>
                <a:ext cx="814199" cy="542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353478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3480380"/>
                <a:ext cx="814199" cy="542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178414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3480380"/>
                <a:ext cx="814199" cy="5423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00335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3480380"/>
                <a:ext cx="814199" cy="5423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353478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2932470"/>
                <a:ext cx="814199" cy="5423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178414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2932470"/>
                <a:ext cx="814199" cy="542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00335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2932470"/>
                <a:ext cx="814199" cy="5423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53478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2384560"/>
                <a:ext cx="814199" cy="5423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178414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2384560"/>
                <a:ext cx="814199" cy="5423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00335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2384560"/>
                <a:ext cx="814199" cy="5423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2353478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1836650"/>
                <a:ext cx="814199" cy="5423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178414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1836650"/>
                <a:ext cx="814199" cy="5423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335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1836650"/>
                <a:ext cx="814199" cy="54236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353478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1288740"/>
                <a:ext cx="814199" cy="5423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178414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1288740"/>
                <a:ext cx="814199" cy="54236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0335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1288740"/>
                <a:ext cx="814199" cy="5423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568238" y="1338082"/>
            <a:ext cx="0" cy="43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519774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5124113"/>
                <a:ext cx="814199" cy="54236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519774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4576200"/>
                <a:ext cx="814199" cy="54236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519774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4028290"/>
                <a:ext cx="814199" cy="54236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519774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3480380"/>
                <a:ext cx="814199" cy="54236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519774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2932470"/>
                <a:ext cx="814199" cy="54236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519774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2384560"/>
                <a:ext cx="814199" cy="54236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519774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1836650"/>
                <a:ext cx="814199" cy="54236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519774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1288740"/>
                <a:ext cx="814199" cy="54236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318928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1301068"/>
                <a:ext cx="814199" cy="54236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318928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1848978"/>
                <a:ext cx="814199" cy="54236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6318928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2396888"/>
                <a:ext cx="814199" cy="54236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6318928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2944798"/>
                <a:ext cx="814199" cy="54236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318928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3492708"/>
                <a:ext cx="814199" cy="54236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6318928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4040618"/>
                <a:ext cx="814199" cy="54236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6318928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4588528"/>
                <a:ext cx="814199" cy="54236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6318928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5136441"/>
                <a:ext cx="814199" cy="54236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8026296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5136441"/>
                <a:ext cx="814199" cy="542364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8851232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5136441"/>
                <a:ext cx="814199" cy="54236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9676168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5136441"/>
                <a:ext cx="814199" cy="54236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8026296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4588528"/>
                <a:ext cx="814199" cy="54236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8851232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4588528"/>
                <a:ext cx="814199" cy="542364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9676168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4588528"/>
                <a:ext cx="814199" cy="54236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026296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4040618"/>
                <a:ext cx="814199" cy="54236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8851232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4040618"/>
                <a:ext cx="814199" cy="54236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9676168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4040618"/>
                <a:ext cx="814199" cy="54236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8026296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3492708"/>
                <a:ext cx="814199" cy="54236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8851232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3492708"/>
                <a:ext cx="814199" cy="54236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9676168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3492708"/>
                <a:ext cx="814199" cy="54236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8026296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2944798"/>
                <a:ext cx="814199" cy="54236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851232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2944798"/>
                <a:ext cx="814199" cy="54236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9676168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2944798"/>
                <a:ext cx="814199" cy="54236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8026296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2396888"/>
                <a:ext cx="814199" cy="54236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8851232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2396888"/>
                <a:ext cx="814199" cy="54236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9676168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2396888"/>
                <a:ext cx="814199" cy="54236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8026296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1848978"/>
                <a:ext cx="814199" cy="54236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8851232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1848978"/>
                <a:ext cx="814199" cy="54236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9676168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1848978"/>
                <a:ext cx="814199" cy="54236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8026296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1301068"/>
                <a:ext cx="814199" cy="54236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851232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1301068"/>
                <a:ext cx="814199" cy="54236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9676168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1301068"/>
                <a:ext cx="814199" cy="54236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7192592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5136441"/>
                <a:ext cx="814199" cy="54236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7192592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4588528"/>
                <a:ext cx="814199" cy="54236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7192592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4040618"/>
                <a:ext cx="814199" cy="542364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7192592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3492708"/>
                <a:ext cx="814199" cy="542364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7192592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2944798"/>
                <a:ext cx="814199" cy="542364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7192592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2396888"/>
                <a:ext cx="814199" cy="542364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7192592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1848978"/>
                <a:ext cx="814199" cy="542364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7192592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1301068"/>
                <a:ext cx="814199" cy="542364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92880" y="1288740"/>
            <a:ext cx="833704" cy="4377737"/>
          </a:xfrm>
          <a:prstGeom prst="rect">
            <a:avLst/>
          </a:prstGeom>
          <a:solidFill>
            <a:srgbClr val="00B0F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178765" y="1311550"/>
            <a:ext cx="833704" cy="4377737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0"/>
                            </p:stCondLst>
                            <p:childTnLst>
                              <p:par>
                                <p:cTn id="2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000"/>
                            </p:stCondLst>
                            <p:childTnLst>
                              <p:par>
                                <p:cTn id="2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000"/>
                            </p:stCondLst>
                            <p:childTnLst>
                              <p:par>
                                <p:cTn id="2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0"/>
                            </p:stCondLst>
                            <p:childTnLst>
                              <p:par>
                                <p:cTn id="2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00"/>
                            </p:stCondLst>
                            <p:childTnLst>
                              <p:par>
                                <p:cTn id="2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0"/>
                            </p:stCondLst>
                            <p:childTnLst>
                              <p:par>
                                <p:cTn id="2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2000"/>
                            </p:stCondLst>
                            <p:childTnLst>
                              <p:par>
                                <p:cTn id="3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000"/>
                            </p:stCondLst>
                            <p:childTnLst>
                              <p:par>
                                <p:cTn id="3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000"/>
                            </p:stCondLst>
                            <p:childTnLst>
                              <p:par>
                                <p:cTn id="3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0"/>
                            </p:stCondLst>
                            <p:childTnLst>
                              <p:par>
                                <p:cTn id="3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000"/>
                            </p:stCondLst>
                            <p:childTnLst>
                              <p:par>
                                <p:cTn id="3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3000"/>
                            </p:stCondLst>
                            <p:childTnLst>
                              <p:par>
                                <p:cTn id="3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000"/>
                            </p:stCondLst>
                            <p:childTnLst>
                              <p:par>
                                <p:cTn id="4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0"/>
                            </p:stCondLst>
                            <p:childTnLst>
                              <p:par>
                                <p:cTn id="4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3000"/>
                            </p:stCondLst>
                            <p:childTnLst>
                              <p:par>
                                <p:cTn id="4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4000"/>
                            </p:stCondLst>
                            <p:childTnLst>
                              <p:par>
                                <p:cTn id="4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000"/>
                            </p:stCondLst>
                            <p:childTnLst>
                              <p:par>
                                <p:cTn id="4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3000"/>
                            </p:stCondLst>
                            <p:childTnLst>
                              <p:par>
                                <p:cTn id="4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4000"/>
                            </p:stCondLst>
                            <p:childTnLst>
                              <p:par>
                                <p:cTn id="4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0"/>
                            </p:stCondLst>
                            <p:childTnLst>
                              <p:par>
                                <p:cTn id="4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2000"/>
                            </p:stCondLst>
                            <p:childTnLst>
                              <p:par>
                                <p:cTn id="4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4000"/>
                            </p:stCondLst>
                            <p:childTnLst>
                              <p:par>
                                <p:cTn id="4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2000"/>
                            </p:stCondLst>
                            <p:childTnLst>
                              <p:par>
                                <p:cTn id="5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3000"/>
                            </p:stCondLst>
                            <p:childTnLst>
                              <p:par>
                                <p:cTn id="5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4000"/>
                            </p:stCondLst>
                            <p:childTnLst>
                              <p:par>
                                <p:cTn id="5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000"/>
                            </p:stCondLst>
                            <p:childTnLst>
                              <p:par>
                                <p:cTn id="5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2000"/>
                            </p:stCondLst>
                            <p:childTnLst>
                              <p:par>
                                <p:cTn id="5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3000"/>
                            </p:stCondLst>
                            <p:childTnLst>
                              <p:par>
                                <p:cTn id="5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5000"/>
                            </p:stCondLst>
                            <p:childTnLst>
                              <p:par>
                                <p:cTn id="5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000"/>
                            </p:stCondLst>
                            <p:childTnLst>
                              <p:par>
                                <p:cTn id="5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3000"/>
                            </p:stCondLst>
                            <p:childTnLst>
                              <p:par>
                                <p:cTn id="5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4000"/>
                            </p:stCondLst>
                            <p:childTnLst>
                              <p:par>
                                <p:cTn id="5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0"/>
                            </p:stCondLst>
                            <p:childTnLst>
                              <p:par>
                                <p:cTn id="5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6" grpId="0" animBg="1"/>
      <p:bldP spid="77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3" grpId="0" animBg="1"/>
      <p:bldP spid="1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040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Chuyển đổi hệ 16 sang hệ 2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353478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5124113"/>
                <a:ext cx="814199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178414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5124113"/>
                <a:ext cx="814199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00335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5124113"/>
                <a:ext cx="814199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353478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4576200"/>
                <a:ext cx="814199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178414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4576200"/>
                <a:ext cx="814199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00335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4576200"/>
                <a:ext cx="814199" cy="542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353478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4028290"/>
                <a:ext cx="814199" cy="5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178414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4028290"/>
                <a:ext cx="814199" cy="5423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0335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4028290"/>
                <a:ext cx="814199" cy="542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353478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3480380"/>
                <a:ext cx="814199" cy="542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178414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3480380"/>
                <a:ext cx="814199" cy="5423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00335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3480380"/>
                <a:ext cx="814199" cy="5423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353478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2932470"/>
                <a:ext cx="814199" cy="5423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178414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2932470"/>
                <a:ext cx="814199" cy="542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00335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2932470"/>
                <a:ext cx="814199" cy="5423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53478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2384560"/>
                <a:ext cx="814199" cy="5423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178414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2384560"/>
                <a:ext cx="814199" cy="5423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00335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2384560"/>
                <a:ext cx="814199" cy="5423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2353478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1836650"/>
                <a:ext cx="814199" cy="5423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178414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1836650"/>
                <a:ext cx="814199" cy="5423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335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1836650"/>
                <a:ext cx="814199" cy="54236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353478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1288740"/>
                <a:ext cx="814199" cy="5423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178414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1288740"/>
                <a:ext cx="814199" cy="54236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0335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1288740"/>
                <a:ext cx="814199" cy="5423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568238" y="1338082"/>
            <a:ext cx="0" cy="43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519774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5124113"/>
                <a:ext cx="814199" cy="54236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519774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4576200"/>
                <a:ext cx="814199" cy="54236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519774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4028290"/>
                <a:ext cx="814199" cy="54236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519774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3480380"/>
                <a:ext cx="814199" cy="54236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519774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2932470"/>
                <a:ext cx="814199" cy="54236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519774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2384560"/>
                <a:ext cx="814199" cy="54236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519774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1836650"/>
                <a:ext cx="814199" cy="54236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519774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1288740"/>
                <a:ext cx="814199" cy="54236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318928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1301068"/>
                <a:ext cx="814199" cy="54236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318928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1848978"/>
                <a:ext cx="814199" cy="54236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6318928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2396888"/>
                <a:ext cx="814199" cy="54236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6318928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2944798"/>
                <a:ext cx="814199" cy="54236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318928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3492708"/>
                <a:ext cx="814199" cy="54236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6318928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4040618"/>
                <a:ext cx="814199" cy="54236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6318928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4588528"/>
                <a:ext cx="814199" cy="54236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6318928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5136441"/>
                <a:ext cx="814199" cy="54236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8026296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5136441"/>
                <a:ext cx="814199" cy="542364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8851232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5136441"/>
                <a:ext cx="814199" cy="54236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9676168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5136441"/>
                <a:ext cx="814199" cy="54236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8026296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4588528"/>
                <a:ext cx="814199" cy="54236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8851232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4588528"/>
                <a:ext cx="814199" cy="542364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9676168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4588528"/>
                <a:ext cx="814199" cy="54236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026296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4040618"/>
                <a:ext cx="814199" cy="54236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8851232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4040618"/>
                <a:ext cx="814199" cy="54236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9676168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4040618"/>
                <a:ext cx="814199" cy="54236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8026296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3492708"/>
                <a:ext cx="814199" cy="54236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8851232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3492708"/>
                <a:ext cx="814199" cy="54236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9676168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3492708"/>
                <a:ext cx="814199" cy="54236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8026296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2944798"/>
                <a:ext cx="814199" cy="54236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851232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2944798"/>
                <a:ext cx="814199" cy="54236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9676168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2944798"/>
                <a:ext cx="814199" cy="54236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8026296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2396888"/>
                <a:ext cx="814199" cy="54236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8851232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2396888"/>
                <a:ext cx="814199" cy="54236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9676168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2396888"/>
                <a:ext cx="814199" cy="54236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8026296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1848978"/>
                <a:ext cx="814199" cy="54236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8851232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1848978"/>
                <a:ext cx="814199" cy="54236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9676168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1848978"/>
                <a:ext cx="814199" cy="54236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8026296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96" y="1301068"/>
                <a:ext cx="814199" cy="54236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851232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232" y="1301068"/>
                <a:ext cx="814199" cy="54236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9676168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68" y="1301068"/>
                <a:ext cx="814199" cy="54236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7192592" y="513644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5136441"/>
                <a:ext cx="814199" cy="54236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7192592" y="45885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4588528"/>
                <a:ext cx="814199" cy="54236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7192592" y="404061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4040618"/>
                <a:ext cx="814199" cy="542364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7192592" y="349270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3492708"/>
                <a:ext cx="814199" cy="542364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7192592" y="294479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2944798"/>
                <a:ext cx="814199" cy="542364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7192592" y="239688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2396888"/>
                <a:ext cx="814199" cy="542364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7192592" y="184897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1848978"/>
                <a:ext cx="814199" cy="542364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7192592" y="130106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92" y="1301068"/>
                <a:ext cx="814199" cy="542364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2333973" y="5825223"/>
                <a:ext cx="815639" cy="9166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0" i="1" smtClean="0">
                  <a:latin typeface="Cambria Math" panose="02040503050406030204" pitchFamily="18" charset="0"/>
                </a:endParaRPr>
              </a:p>
              <a:p>
                <a:endParaRPr lang="en-US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(16)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973" y="5825223"/>
                <a:ext cx="815639" cy="916600"/>
              </a:xfrm>
              <a:prstGeom prst="rect">
                <a:avLst/>
              </a:prstGeom>
              <a:blipFill>
                <a:blip r:embed="rId83"/>
                <a:stretch>
                  <a:fillRect b="-457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1250714" y="5825223"/>
                <a:ext cx="1155544" cy="916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 spc="10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4" y="5825223"/>
                <a:ext cx="1155544" cy="916600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4557628" y="5849748"/>
                <a:ext cx="1027825" cy="9206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pc="10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8000" spc="10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628" y="5849748"/>
                <a:ext cx="1027825" cy="920613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8006791" y="5808147"/>
                <a:ext cx="1071267" cy="9206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pc="10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8000" spc="10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791" y="5808147"/>
                <a:ext cx="1071267" cy="920613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5576822" y="5849748"/>
                <a:ext cx="764617" cy="92061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0" i="1" smtClean="0">
                  <a:latin typeface="Cambria Math" panose="02040503050406030204" pitchFamily="18" charset="0"/>
                </a:endParaRPr>
              </a:p>
              <a:p>
                <a:endParaRPr lang="en-US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(16)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822" y="5849748"/>
                <a:ext cx="764617" cy="920613"/>
              </a:xfrm>
              <a:prstGeom prst="rect">
                <a:avLst/>
              </a:prstGeom>
              <a:blipFill>
                <a:blip r:embed="rId87"/>
                <a:stretch>
                  <a:fillRect b="-454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9083539" y="5808147"/>
                <a:ext cx="764617" cy="92061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0" i="1" smtClean="0">
                  <a:latin typeface="Cambria Math" panose="02040503050406030204" pitchFamily="18" charset="0"/>
                </a:endParaRPr>
              </a:p>
              <a:p>
                <a:endParaRPr lang="en-US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(16)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539" y="5808147"/>
                <a:ext cx="764617" cy="920613"/>
              </a:xfrm>
              <a:prstGeom prst="rect">
                <a:avLst/>
              </a:prstGeom>
              <a:blipFill>
                <a:blip r:embed="rId88"/>
                <a:stretch>
                  <a:fillRect b="-454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8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0"/>
                            </p:stCondLst>
                            <p:childTnLst>
                              <p:par>
                                <p:cTn id="2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000"/>
                            </p:stCondLst>
                            <p:childTnLst>
                              <p:par>
                                <p:cTn id="2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000"/>
                            </p:stCondLst>
                            <p:childTnLst>
                              <p:par>
                                <p:cTn id="2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0"/>
                            </p:stCondLst>
                            <p:childTnLst>
                              <p:par>
                                <p:cTn id="2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00"/>
                            </p:stCondLst>
                            <p:childTnLst>
                              <p:par>
                                <p:cTn id="2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0"/>
                            </p:stCondLst>
                            <p:childTnLst>
                              <p:par>
                                <p:cTn id="2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2000"/>
                            </p:stCondLst>
                            <p:childTnLst>
                              <p:par>
                                <p:cTn id="3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000"/>
                            </p:stCondLst>
                            <p:childTnLst>
                              <p:par>
                                <p:cTn id="3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000"/>
                            </p:stCondLst>
                            <p:childTnLst>
                              <p:par>
                                <p:cTn id="3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0"/>
                            </p:stCondLst>
                            <p:childTnLst>
                              <p:par>
                                <p:cTn id="3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000"/>
                            </p:stCondLst>
                            <p:childTnLst>
                              <p:par>
                                <p:cTn id="3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3000"/>
                            </p:stCondLst>
                            <p:childTnLst>
                              <p:par>
                                <p:cTn id="3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000"/>
                            </p:stCondLst>
                            <p:childTnLst>
                              <p:par>
                                <p:cTn id="4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0"/>
                            </p:stCondLst>
                            <p:childTnLst>
                              <p:par>
                                <p:cTn id="4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3000"/>
                            </p:stCondLst>
                            <p:childTnLst>
                              <p:par>
                                <p:cTn id="4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4000"/>
                            </p:stCondLst>
                            <p:childTnLst>
                              <p:par>
                                <p:cTn id="4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000"/>
                            </p:stCondLst>
                            <p:childTnLst>
                              <p:par>
                                <p:cTn id="4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3000"/>
                            </p:stCondLst>
                            <p:childTnLst>
                              <p:par>
                                <p:cTn id="4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4000"/>
                            </p:stCondLst>
                            <p:childTnLst>
                              <p:par>
                                <p:cTn id="4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0"/>
                            </p:stCondLst>
                            <p:childTnLst>
                              <p:par>
                                <p:cTn id="4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2000"/>
                            </p:stCondLst>
                            <p:childTnLst>
                              <p:par>
                                <p:cTn id="4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4000"/>
                            </p:stCondLst>
                            <p:childTnLst>
                              <p:par>
                                <p:cTn id="4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2000"/>
                            </p:stCondLst>
                            <p:childTnLst>
                              <p:par>
                                <p:cTn id="5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3000"/>
                            </p:stCondLst>
                            <p:childTnLst>
                              <p:par>
                                <p:cTn id="5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4000"/>
                            </p:stCondLst>
                            <p:childTnLst>
                              <p:par>
                                <p:cTn id="5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000"/>
                            </p:stCondLst>
                            <p:childTnLst>
                              <p:par>
                                <p:cTn id="5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2000"/>
                            </p:stCondLst>
                            <p:childTnLst>
                              <p:par>
                                <p:cTn id="5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3000"/>
                            </p:stCondLst>
                            <p:childTnLst>
                              <p:par>
                                <p:cTn id="5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5000"/>
                            </p:stCondLst>
                            <p:childTnLst>
                              <p:par>
                                <p:cTn id="5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000"/>
                            </p:stCondLst>
                            <p:childTnLst>
                              <p:par>
                                <p:cTn id="5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3000"/>
                            </p:stCondLst>
                            <p:childTnLst>
                              <p:par>
                                <p:cTn id="5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4000"/>
                            </p:stCondLst>
                            <p:childTnLst>
                              <p:par>
                                <p:cTn id="5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0"/>
                            </p:stCondLst>
                            <p:childTnLst>
                              <p:par>
                                <p:cTn id="5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0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7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1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2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4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5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8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53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7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7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7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8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6" grpId="0" animBg="1"/>
      <p:bldP spid="77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Tách bit từ phải qua trái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032217" y="1496982"/>
                <a:ext cx="815639" cy="172857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(16)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17" y="1496982"/>
                <a:ext cx="815639" cy="1728573"/>
              </a:xfrm>
              <a:prstGeom prst="rect">
                <a:avLst/>
              </a:prstGeom>
              <a:blipFill>
                <a:blip r:embed="rId2"/>
                <a:stretch>
                  <a:fillRect l="-2920" r="-292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948958" y="1496982"/>
                <a:ext cx="1155544" cy="17285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58" y="1496982"/>
                <a:ext cx="1155544" cy="1728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203361" y="1496982"/>
                <a:ext cx="102782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61" y="1496982"/>
                <a:ext cx="1027825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7987454" y="3673337"/>
            <a:ext cx="4147666" cy="1739760"/>
            <a:chOff x="7295115" y="3702671"/>
            <a:chExt cx="4147666" cy="1739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10081140" y="3702671"/>
                  <a:ext cx="899907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140" y="3702671"/>
                  <a:ext cx="899907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9162607" y="3706290"/>
                  <a:ext cx="912300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607" y="3706290"/>
                  <a:ext cx="912300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8248843" y="3706290"/>
                  <a:ext cx="92832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843" y="3706290"/>
                  <a:ext cx="928325" cy="17361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10988287" y="3706290"/>
                  <a:ext cx="45449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8287" y="3706290"/>
                  <a:ext cx="454494" cy="1736141"/>
                </a:xfrm>
                <a:prstGeom prst="rect">
                  <a:avLst/>
                </a:prstGeom>
                <a:blipFill>
                  <a:blip r:embed="rId8"/>
                  <a:stretch>
                    <a:fillRect l="-8974" r="-41026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7295115" y="3706290"/>
                  <a:ext cx="92832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115" y="3706290"/>
                  <a:ext cx="928325" cy="173614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847856" y="3687790"/>
            <a:ext cx="4114195" cy="1736141"/>
            <a:chOff x="2486851" y="3562027"/>
            <a:chExt cx="4114195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208032" y="3562027"/>
                  <a:ext cx="909315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032" y="3562027"/>
                  <a:ext cx="909315" cy="173614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2486851" y="3562027"/>
                  <a:ext cx="908979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851" y="3562027"/>
                  <a:ext cx="908979" cy="17361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3404812" y="3562027"/>
                  <a:ext cx="902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812" y="3562027"/>
                  <a:ext cx="902143" cy="173614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6123167" y="3562027"/>
                  <a:ext cx="47787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167" y="3562027"/>
                  <a:ext cx="477879" cy="1736141"/>
                </a:xfrm>
                <a:prstGeom prst="rect">
                  <a:avLst/>
                </a:prstGeom>
                <a:blipFill>
                  <a:blip r:embed="rId13"/>
                  <a:stretch>
                    <a:fillRect l="-9877" r="-34568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306785" y="3562027"/>
                  <a:ext cx="902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6785" y="3562027"/>
                  <a:ext cx="902143" cy="173614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-25160" y="3679490"/>
            <a:ext cx="3873016" cy="1736141"/>
            <a:chOff x="-32654" y="3562690"/>
            <a:chExt cx="387301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42820" y="3562690"/>
                  <a:ext cx="874761" cy="173614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820" y="3562690"/>
                  <a:ext cx="874761" cy="173614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2505909" y="3562690"/>
                  <a:ext cx="87476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909" y="3562690"/>
                  <a:ext cx="874761" cy="1736141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3380806" y="3562690"/>
                  <a:ext cx="459556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806" y="3562690"/>
                  <a:ext cx="459556" cy="1736141"/>
                </a:xfrm>
                <a:prstGeom prst="rect">
                  <a:avLst/>
                </a:prstGeom>
                <a:blipFill>
                  <a:blip r:embed="rId46"/>
                  <a:stretch>
                    <a:fillRect l="-10256" r="-39744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617932" y="3562690"/>
                  <a:ext cx="874761" cy="173614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932" y="3562690"/>
                  <a:ext cx="874761" cy="1736141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-32654" y="3562690"/>
                  <a:ext cx="874761" cy="173614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500" b="0" i="1" spc="1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600" spc="10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654" y="3562690"/>
                  <a:ext cx="874761" cy="1736141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293755" y="1496982"/>
                <a:ext cx="1071267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755" y="1496982"/>
                <a:ext cx="1071267" cy="173614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222555" y="1496982"/>
                <a:ext cx="764617" cy="17361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(16)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555" y="1496982"/>
                <a:ext cx="764617" cy="1736141"/>
              </a:xfrm>
              <a:prstGeom prst="rect">
                <a:avLst/>
              </a:prstGeom>
              <a:blipFill>
                <a:blip r:embed="rId50"/>
                <a:stretch>
                  <a:fillRect l="-6250" r="-703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1370503" y="1496982"/>
                <a:ext cx="764617" cy="17361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(16)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503" y="1496982"/>
                <a:ext cx="764617" cy="1736141"/>
              </a:xfrm>
              <a:prstGeom prst="rect">
                <a:avLst/>
              </a:prstGeom>
              <a:blipFill>
                <a:blip r:embed="rId51"/>
                <a:stretch>
                  <a:fillRect l="-5426" r="-697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69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737551" y="3953750"/>
            <a:ext cx="9592748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110100101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289534" y="1727369"/>
            <a:ext cx="4550163" cy="1736142"/>
            <a:chOff x="8474576" y="4596418"/>
            <a:chExt cx="1576258" cy="1736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474576" y="4596418"/>
                  <a:ext cx="122845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4576" y="4596418"/>
                  <a:ext cx="1228452" cy="17361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703028" y="4596419"/>
                  <a:ext cx="347806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(16)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028" y="4596419"/>
                  <a:ext cx="347806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414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1088</TotalTime>
  <Words>299</Words>
  <Application>Microsoft Office PowerPoint</Application>
  <PresentationFormat>Widescreen</PresentationFormat>
  <Paragraphs>242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Wingdings</vt:lpstr>
      <vt:lpstr>Wingdings 3</vt:lpstr>
      <vt:lpstr>Ion</vt:lpstr>
      <vt:lpstr>CHUYỂN ĐỔI SỐ HỆ 16 SANG HỆ 2</vt:lpstr>
      <vt:lpstr>Yêu cầu</vt:lpstr>
      <vt:lpstr>Quy tắc 1: Chuyển đổi hệ 16 sang hệ 2</vt:lpstr>
      <vt:lpstr>Quy tắc 1: Chuyển đổi hệ 16 sang hệ 2</vt:lpstr>
      <vt:lpstr>Quy tắc 2: Tách bit từ phải qua trái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HỆ 10 SANG HỆ 2</dc:title>
  <dc:creator>Windows User</dc:creator>
  <cp:keywords>Decimal to Binary;10 sang 2;Hệ thập phân sang nhị phân;thập phân;nhị phân;số âm;số không dấu</cp:keywords>
  <cp:lastModifiedBy>Administrator</cp:lastModifiedBy>
  <cp:revision>47</cp:revision>
  <dcterms:created xsi:type="dcterms:W3CDTF">2020-10-17T01:21:37Z</dcterms:created>
  <dcterms:modified xsi:type="dcterms:W3CDTF">2020-10-22T13:23:50Z</dcterms:modified>
</cp:coreProperties>
</file>