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8" r:id="rId4"/>
    <p:sldId id="271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lnSpc>
                <a:spcPct val="15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lnSpc>
                <a:spcPct val="150000"/>
              </a:lnSpc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29387709"/>
              </p:ext>
            </p:extLst>
          </p:nvPr>
        </p:nvGraphicFramePr>
        <p:xfrm>
          <a:off x="10393251" y="0"/>
          <a:ext cx="746974" cy="1221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974">
                  <a:extLst>
                    <a:ext uri="{9D8B030D-6E8A-4147-A177-3AD203B41FA5}">
                      <a16:colId xmlns:a16="http://schemas.microsoft.com/office/drawing/2014/main" val="604052619"/>
                    </a:ext>
                  </a:extLst>
                </a:gridCol>
              </a:tblGrid>
              <a:tr h="1221537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dthinh</a:t>
                      </a:r>
                      <a:endParaRPr lang="en-US"/>
                    </a:p>
                  </a:txBody>
                  <a:tcPr vert="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5465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59000982"/>
              </p:ext>
            </p:extLst>
          </p:nvPr>
        </p:nvGraphicFramePr>
        <p:xfrm>
          <a:off x="10393251" y="0"/>
          <a:ext cx="746974" cy="1221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974">
                  <a:extLst>
                    <a:ext uri="{9D8B030D-6E8A-4147-A177-3AD203B41FA5}">
                      <a16:colId xmlns:a16="http://schemas.microsoft.com/office/drawing/2014/main" val="604052619"/>
                    </a:ext>
                  </a:extLst>
                </a:gridCol>
              </a:tblGrid>
              <a:tr h="1221537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dthinh</a:t>
                      </a:r>
                      <a:endParaRPr lang="en-US"/>
                    </a:p>
                  </a:txBody>
                  <a:tcPr vert="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546516"/>
                  </a:ext>
                </a:extLst>
              </a:tr>
            </a:tbl>
          </a:graphicData>
        </a:graphic>
      </p:graphicFrame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9" Type="http://schemas.openxmlformats.org/officeDocument/2006/relationships/image" Target="../media/image25.png"/><Relationship Id="rId3" Type="http://schemas.openxmlformats.org/officeDocument/2006/relationships/image" Target="../media/image13.png"/><Relationship Id="rId34" Type="http://schemas.openxmlformats.org/officeDocument/2006/relationships/image" Target="../media/image150.png"/><Relationship Id="rId42" Type="http://schemas.openxmlformats.org/officeDocument/2006/relationships/image" Target="../media/image27.png"/><Relationship Id="rId47" Type="http://schemas.openxmlformats.org/officeDocument/2006/relationships/image" Target="../media/image32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33" Type="http://schemas.openxmlformats.org/officeDocument/2006/relationships/image" Target="../media/image140.png"/><Relationship Id="rId38" Type="http://schemas.openxmlformats.org/officeDocument/2006/relationships/image" Target="../media/image180.png"/><Relationship Id="rId46" Type="http://schemas.openxmlformats.org/officeDocument/2006/relationships/image" Target="../media/image31.png"/><Relationship Id="rId2" Type="http://schemas.openxmlformats.org/officeDocument/2006/relationships/image" Target="../media/image12.png"/><Relationship Id="rId41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37" Type="http://schemas.openxmlformats.org/officeDocument/2006/relationships/image" Target="../media/image24.png"/><Relationship Id="rId40" Type="http://schemas.openxmlformats.org/officeDocument/2006/relationships/image" Target="../media/image200.png"/><Relationship Id="rId45" Type="http://schemas.openxmlformats.org/officeDocument/2006/relationships/image" Target="../media/image30.png"/><Relationship Id="rId5" Type="http://schemas.openxmlformats.org/officeDocument/2006/relationships/image" Target="../media/image15.png"/><Relationship Id="rId36" Type="http://schemas.openxmlformats.org/officeDocument/2006/relationships/image" Target="../media/image23.png"/><Relationship Id="rId49" Type="http://schemas.openxmlformats.org/officeDocument/2006/relationships/image" Target="../media/image34.png"/><Relationship Id="rId10" Type="http://schemas.openxmlformats.org/officeDocument/2006/relationships/image" Target="../media/image20.png"/><Relationship Id="rId44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35" Type="http://schemas.openxmlformats.org/officeDocument/2006/relationships/image" Target="../media/image160.png"/><Relationship Id="rId43" Type="http://schemas.openxmlformats.org/officeDocument/2006/relationships/image" Target="../media/image28.png"/><Relationship Id="rId48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39" Type="http://schemas.openxmlformats.org/officeDocument/2006/relationships/image" Target="../media/image72.png"/><Relationship Id="rId21" Type="http://schemas.openxmlformats.org/officeDocument/2006/relationships/image" Target="../media/image54.png"/><Relationship Id="rId34" Type="http://schemas.openxmlformats.org/officeDocument/2006/relationships/image" Target="../media/image67.png"/><Relationship Id="rId42" Type="http://schemas.openxmlformats.org/officeDocument/2006/relationships/image" Target="../media/image75.png"/><Relationship Id="rId47" Type="http://schemas.openxmlformats.org/officeDocument/2006/relationships/image" Target="../media/image80.png"/><Relationship Id="rId50" Type="http://schemas.openxmlformats.org/officeDocument/2006/relationships/image" Target="../media/image82.png"/><Relationship Id="rId55" Type="http://schemas.openxmlformats.org/officeDocument/2006/relationships/image" Target="../media/image87.png"/><Relationship Id="rId63" Type="http://schemas.openxmlformats.org/officeDocument/2006/relationships/image" Target="../media/image95.png"/><Relationship Id="rId68" Type="http://schemas.openxmlformats.org/officeDocument/2006/relationships/image" Target="../media/image100.png"/><Relationship Id="rId76" Type="http://schemas.openxmlformats.org/officeDocument/2006/relationships/image" Target="../media/image108.png"/><Relationship Id="rId84" Type="http://schemas.openxmlformats.org/officeDocument/2006/relationships/image" Target="../media/image116.png"/><Relationship Id="rId89" Type="http://schemas.openxmlformats.org/officeDocument/2006/relationships/image" Target="../media/image121.png"/><Relationship Id="rId7" Type="http://schemas.openxmlformats.org/officeDocument/2006/relationships/image" Target="../media/image40.png"/><Relationship Id="rId71" Type="http://schemas.openxmlformats.org/officeDocument/2006/relationships/image" Target="../media/image103.png"/><Relationship Id="rId92" Type="http://schemas.openxmlformats.org/officeDocument/2006/relationships/image" Target="../media/image124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9" Type="http://schemas.openxmlformats.org/officeDocument/2006/relationships/image" Target="../media/image62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32" Type="http://schemas.openxmlformats.org/officeDocument/2006/relationships/image" Target="../media/image65.png"/><Relationship Id="rId37" Type="http://schemas.openxmlformats.org/officeDocument/2006/relationships/image" Target="../media/image70.png"/><Relationship Id="rId40" Type="http://schemas.openxmlformats.org/officeDocument/2006/relationships/image" Target="../media/image73.png"/><Relationship Id="rId45" Type="http://schemas.openxmlformats.org/officeDocument/2006/relationships/image" Target="../media/image78.png"/><Relationship Id="rId53" Type="http://schemas.openxmlformats.org/officeDocument/2006/relationships/image" Target="../media/image85.png"/><Relationship Id="rId58" Type="http://schemas.openxmlformats.org/officeDocument/2006/relationships/image" Target="../media/image90.png"/><Relationship Id="rId66" Type="http://schemas.openxmlformats.org/officeDocument/2006/relationships/image" Target="../media/image98.png"/><Relationship Id="rId74" Type="http://schemas.openxmlformats.org/officeDocument/2006/relationships/image" Target="../media/image106.png"/><Relationship Id="rId79" Type="http://schemas.openxmlformats.org/officeDocument/2006/relationships/image" Target="../media/image111.png"/><Relationship Id="rId87" Type="http://schemas.openxmlformats.org/officeDocument/2006/relationships/image" Target="../media/image119.png"/><Relationship Id="rId5" Type="http://schemas.openxmlformats.org/officeDocument/2006/relationships/image" Target="../media/image38.png"/><Relationship Id="rId61" Type="http://schemas.openxmlformats.org/officeDocument/2006/relationships/image" Target="../media/image93.png"/><Relationship Id="rId82" Type="http://schemas.openxmlformats.org/officeDocument/2006/relationships/image" Target="../media/image114.png"/><Relationship Id="rId90" Type="http://schemas.openxmlformats.org/officeDocument/2006/relationships/image" Target="../media/image122.png"/><Relationship Id="rId95" Type="http://schemas.openxmlformats.org/officeDocument/2006/relationships/image" Target="../media/image127.png"/><Relationship Id="rId19" Type="http://schemas.openxmlformats.org/officeDocument/2006/relationships/image" Target="../media/image5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Relationship Id="rId30" Type="http://schemas.openxmlformats.org/officeDocument/2006/relationships/image" Target="../media/image63.png"/><Relationship Id="rId35" Type="http://schemas.openxmlformats.org/officeDocument/2006/relationships/image" Target="../media/image68.png"/><Relationship Id="rId43" Type="http://schemas.openxmlformats.org/officeDocument/2006/relationships/image" Target="../media/image76.png"/><Relationship Id="rId48" Type="http://schemas.openxmlformats.org/officeDocument/2006/relationships/image" Target="../media/image400.png"/><Relationship Id="rId56" Type="http://schemas.openxmlformats.org/officeDocument/2006/relationships/image" Target="../media/image88.png"/><Relationship Id="rId64" Type="http://schemas.openxmlformats.org/officeDocument/2006/relationships/image" Target="../media/image96.png"/><Relationship Id="rId69" Type="http://schemas.openxmlformats.org/officeDocument/2006/relationships/image" Target="../media/image101.png"/><Relationship Id="rId77" Type="http://schemas.openxmlformats.org/officeDocument/2006/relationships/image" Target="../media/image109.png"/><Relationship Id="rId8" Type="http://schemas.openxmlformats.org/officeDocument/2006/relationships/image" Target="../media/image41.png"/><Relationship Id="rId51" Type="http://schemas.openxmlformats.org/officeDocument/2006/relationships/image" Target="../media/image83.png"/><Relationship Id="rId72" Type="http://schemas.openxmlformats.org/officeDocument/2006/relationships/image" Target="../media/image104.png"/><Relationship Id="rId80" Type="http://schemas.openxmlformats.org/officeDocument/2006/relationships/image" Target="../media/image112.png"/><Relationship Id="rId85" Type="http://schemas.openxmlformats.org/officeDocument/2006/relationships/image" Target="../media/image117.png"/><Relationship Id="rId93" Type="http://schemas.openxmlformats.org/officeDocument/2006/relationships/image" Target="../media/image125.png"/><Relationship Id="rId3" Type="http://schemas.openxmlformats.org/officeDocument/2006/relationships/image" Target="../media/image36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33" Type="http://schemas.openxmlformats.org/officeDocument/2006/relationships/image" Target="../media/image66.png"/><Relationship Id="rId38" Type="http://schemas.openxmlformats.org/officeDocument/2006/relationships/image" Target="../media/image71.png"/><Relationship Id="rId46" Type="http://schemas.openxmlformats.org/officeDocument/2006/relationships/image" Target="../media/image79.png"/><Relationship Id="rId59" Type="http://schemas.openxmlformats.org/officeDocument/2006/relationships/image" Target="../media/image91.png"/><Relationship Id="rId67" Type="http://schemas.openxmlformats.org/officeDocument/2006/relationships/image" Target="../media/image99.png"/><Relationship Id="rId20" Type="http://schemas.openxmlformats.org/officeDocument/2006/relationships/image" Target="../media/image53.png"/><Relationship Id="rId41" Type="http://schemas.openxmlformats.org/officeDocument/2006/relationships/image" Target="../media/image74.png"/><Relationship Id="rId54" Type="http://schemas.openxmlformats.org/officeDocument/2006/relationships/image" Target="../media/image86.png"/><Relationship Id="rId62" Type="http://schemas.openxmlformats.org/officeDocument/2006/relationships/image" Target="../media/image94.png"/><Relationship Id="rId70" Type="http://schemas.openxmlformats.org/officeDocument/2006/relationships/image" Target="../media/image102.png"/><Relationship Id="rId75" Type="http://schemas.openxmlformats.org/officeDocument/2006/relationships/image" Target="../media/image107.png"/><Relationship Id="rId83" Type="http://schemas.openxmlformats.org/officeDocument/2006/relationships/image" Target="../media/image115.png"/><Relationship Id="rId88" Type="http://schemas.openxmlformats.org/officeDocument/2006/relationships/image" Target="../media/image120.png"/><Relationship Id="rId91" Type="http://schemas.openxmlformats.org/officeDocument/2006/relationships/image" Target="../media/image123.png"/><Relationship Id="rId96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36" Type="http://schemas.openxmlformats.org/officeDocument/2006/relationships/image" Target="../media/image69.png"/><Relationship Id="rId49" Type="http://schemas.openxmlformats.org/officeDocument/2006/relationships/image" Target="../media/image81.png"/><Relationship Id="rId57" Type="http://schemas.openxmlformats.org/officeDocument/2006/relationships/image" Target="../media/image89.png"/><Relationship Id="rId10" Type="http://schemas.openxmlformats.org/officeDocument/2006/relationships/image" Target="../media/image43.png"/><Relationship Id="rId31" Type="http://schemas.openxmlformats.org/officeDocument/2006/relationships/image" Target="../media/image64.png"/><Relationship Id="rId44" Type="http://schemas.openxmlformats.org/officeDocument/2006/relationships/image" Target="../media/image77.png"/><Relationship Id="rId52" Type="http://schemas.openxmlformats.org/officeDocument/2006/relationships/image" Target="../media/image84.png"/><Relationship Id="rId60" Type="http://schemas.openxmlformats.org/officeDocument/2006/relationships/image" Target="../media/image92.png"/><Relationship Id="rId65" Type="http://schemas.openxmlformats.org/officeDocument/2006/relationships/image" Target="../media/image97.png"/><Relationship Id="rId73" Type="http://schemas.openxmlformats.org/officeDocument/2006/relationships/image" Target="../media/image105.png"/><Relationship Id="rId78" Type="http://schemas.openxmlformats.org/officeDocument/2006/relationships/image" Target="../media/image110.png"/><Relationship Id="rId81" Type="http://schemas.openxmlformats.org/officeDocument/2006/relationships/image" Target="../media/image113.png"/><Relationship Id="rId86" Type="http://schemas.openxmlformats.org/officeDocument/2006/relationships/image" Target="../media/image118.png"/><Relationship Id="rId94" Type="http://schemas.openxmlformats.org/officeDocument/2006/relationships/image" Target="../media/image126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20" y="2196011"/>
            <a:ext cx="8825658" cy="2338981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mtClean="0"/>
              <a:t>CHUYỂN ĐỔI SỐ</a:t>
            </a:r>
            <a:br>
              <a:rPr lang="en-US" smtClean="0"/>
            </a:br>
            <a:r>
              <a:rPr lang="en-US" smtClean="0"/>
              <a:t>HỆ </a:t>
            </a:r>
            <a:r>
              <a:rPr lang="en-US" smtClean="0">
                <a:solidFill>
                  <a:srgbClr val="FF0000"/>
                </a:solidFill>
              </a:rPr>
              <a:t>2</a:t>
            </a:r>
            <a:r>
              <a:rPr lang="en-US" smtClean="0"/>
              <a:t> SANG HỆ </a:t>
            </a:r>
            <a:r>
              <a:rPr lang="en-US" smtClean="0">
                <a:solidFill>
                  <a:srgbClr val="FFFF00"/>
                </a:solidFill>
              </a:rPr>
              <a:t>16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Yêu cầu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646111" y="1448124"/>
            <a:ext cx="9565364" cy="1736142"/>
            <a:chOff x="579463" y="1443785"/>
            <a:chExt cx="3295413" cy="17361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/>
                <p:cNvSpPr/>
                <p:nvPr/>
              </p:nvSpPr>
              <p:spPr>
                <a:xfrm>
                  <a:off x="579463" y="1443786"/>
                  <a:ext cx="3031991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0011101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463" y="1443786"/>
                  <a:ext cx="3031991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3611454" y="1443785"/>
                  <a:ext cx="263422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454" y="1443785"/>
                  <a:ext cx="263422" cy="17361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709580" y="3525120"/>
                <a:ext cx="1205408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580" y="3525120"/>
                <a:ext cx="1205408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046484" y="3525119"/>
            <a:ext cx="2042651" cy="1736141"/>
            <a:chOff x="8008183" y="4596419"/>
            <a:chExt cx="204265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8008183" y="4596419"/>
                  <a:ext cx="122845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8183" y="4596419"/>
                  <a:ext cx="1228452" cy="17361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blipFill>
                  <a:blip r:embed="rId6"/>
                  <a:stretch>
                    <a:fillRect l="-2920" r="-2920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262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>
                <a:off x="224429" y="1663814"/>
                <a:ext cx="939395" cy="1736141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9" y="1663814"/>
                <a:ext cx="939395" cy="1736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1090559" y="1663814"/>
                <a:ext cx="939395" cy="1736141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559" y="1663814"/>
                <a:ext cx="939395" cy="1736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1: Nhóm </a:t>
            </a:r>
            <a:r>
              <a:rPr lang="en-US" smtClean="0"/>
              <a:t>4 </a:t>
            </a:r>
            <a:r>
              <a:rPr lang="en-US" smtClean="0"/>
              <a:t>bit từ phải qua trái</a:t>
            </a:r>
            <a:endParaRPr lang="en-US" baseline="30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/>
              <p:cNvSpPr/>
              <p:nvPr/>
            </p:nvSpPr>
            <p:spPr>
              <a:xfrm>
                <a:off x="10952766" y="1669207"/>
                <a:ext cx="764617" cy="17361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400" b="0" i="1" smtClean="0">
                  <a:latin typeface="Cambria Math" panose="02040503050406030204" pitchFamily="18" charset="0"/>
                </a:endParaRPr>
              </a:p>
              <a:p>
                <a:endParaRPr lang="en-US" sz="2400" b="0" i="1" smtClean="0">
                  <a:latin typeface="Cambria Math" panose="02040503050406030204" pitchFamily="18" charset="0"/>
                </a:endParaRPr>
              </a:p>
              <a:p>
                <a:endParaRPr lang="en-US" sz="2400" b="0" i="1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766" y="1669207"/>
                <a:ext cx="764617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10052859" y="1677541"/>
                <a:ext cx="899907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859" y="1677541"/>
                <a:ext cx="899907" cy="1736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9134326" y="1677541"/>
                <a:ext cx="912300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326" y="1677541"/>
                <a:ext cx="912300" cy="1736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7306658" y="1677541"/>
                <a:ext cx="909315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658" y="1677541"/>
                <a:ext cx="909315" cy="17361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6399022" y="1678240"/>
                <a:ext cx="908979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022" y="1678240"/>
                <a:ext cx="908979" cy="17361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5494899" y="1678240"/>
                <a:ext cx="902143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899" y="1678240"/>
                <a:ext cx="902143" cy="17361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4580939" y="1678240"/>
                <a:ext cx="909315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939" y="1678240"/>
                <a:ext cx="909315" cy="17361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/>
              <p:cNvSpPr/>
              <p:nvPr/>
            </p:nvSpPr>
            <p:spPr>
              <a:xfrm>
                <a:off x="3707968" y="1678240"/>
                <a:ext cx="874761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68" y="1678240"/>
                <a:ext cx="874761" cy="17361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8214049" y="1672812"/>
                <a:ext cx="928325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049" y="1672812"/>
                <a:ext cx="928325" cy="17361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itle 1"/>
          <p:cNvSpPr txBox="1">
            <a:spLocks/>
          </p:cNvSpPr>
          <p:nvPr/>
        </p:nvSpPr>
        <p:spPr>
          <a:xfrm>
            <a:off x="646111" y="5713715"/>
            <a:ext cx="11071272" cy="784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smtClean="0">
                <a:solidFill>
                  <a:schemeClr val="tx1"/>
                </a:solidFill>
              </a:rPr>
              <a:t>Nếu nhóm bị thiếu bit, chèn bit 0 vào bên trái cùng</a:t>
            </a:r>
            <a:endParaRPr lang="en-US" sz="3600" i="1" baseline="300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28062" y="1669207"/>
            <a:ext cx="3606776" cy="1736141"/>
          </a:xfrm>
          <a:prstGeom prst="rect">
            <a:avLst/>
          </a:prstGeom>
          <a:solidFill>
            <a:srgbClr val="92D05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713971" y="1675348"/>
            <a:ext cx="3596163" cy="1736141"/>
          </a:xfrm>
          <a:prstGeom prst="rect">
            <a:avLst/>
          </a:prstGeom>
          <a:solidFill>
            <a:srgbClr val="FFFF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987454" y="3676956"/>
            <a:ext cx="4147666" cy="1746249"/>
            <a:chOff x="7295115" y="3706290"/>
            <a:chExt cx="4147666" cy="17462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10081140" y="3715734"/>
                  <a:ext cx="899907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1140" y="3715734"/>
                  <a:ext cx="899907" cy="173614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9162607" y="3715734"/>
                  <a:ext cx="912300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2607" y="3715734"/>
                  <a:ext cx="912300" cy="1736141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8248843" y="3715734"/>
                  <a:ext cx="928325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8843" y="3715734"/>
                  <a:ext cx="928325" cy="173614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ectangle 63"/>
                <p:cNvSpPr/>
                <p:nvPr/>
              </p:nvSpPr>
              <p:spPr>
                <a:xfrm>
                  <a:off x="10988287" y="3706290"/>
                  <a:ext cx="45449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8287" y="3706290"/>
                  <a:ext cx="454494" cy="1736141"/>
                </a:xfrm>
                <a:prstGeom prst="rect">
                  <a:avLst/>
                </a:prstGeom>
                <a:blipFill>
                  <a:blip r:embed="rId36"/>
                  <a:stretch>
                    <a:fillRect l="-8974" r="-41026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/>
                <p:cNvSpPr/>
                <p:nvPr/>
              </p:nvSpPr>
              <p:spPr>
                <a:xfrm>
                  <a:off x="7295115" y="3716398"/>
                  <a:ext cx="928325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115" y="3716398"/>
                  <a:ext cx="928325" cy="1736141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3847856" y="3687790"/>
            <a:ext cx="4114195" cy="1748862"/>
            <a:chOff x="2486851" y="3562027"/>
            <a:chExt cx="4114195" cy="1748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208032" y="3571025"/>
                  <a:ext cx="909315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032" y="3571025"/>
                  <a:ext cx="909315" cy="1736141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/>
                <p:cNvSpPr/>
                <p:nvPr/>
              </p:nvSpPr>
              <p:spPr>
                <a:xfrm>
                  <a:off x="2486851" y="3562027"/>
                  <a:ext cx="908979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851" y="3562027"/>
                  <a:ext cx="908979" cy="1736141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3404812" y="3571025"/>
                  <a:ext cx="902143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812" y="3571025"/>
                  <a:ext cx="902143" cy="1736141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Rectangle 64"/>
                <p:cNvSpPr/>
                <p:nvPr/>
              </p:nvSpPr>
              <p:spPr>
                <a:xfrm>
                  <a:off x="6123167" y="3574748"/>
                  <a:ext cx="47787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3167" y="3574748"/>
                  <a:ext cx="477879" cy="1736141"/>
                </a:xfrm>
                <a:prstGeom prst="rect">
                  <a:avLst/>
                </a:prstGeom>
                <a:blipFill>
                  <a:blip r:embed="rId41"/>
                  <a:stretch>
                    <a:fillRect l="-9877" r="-34568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/>
                <p:cNvSpPr/>
                <p:nvPr/>
              </p:nvSpPr>
              <p:spPr>
                <a:xfrm>
                  <a:off x="4306785" y="3571025"/>
                  <a:ext cx="902143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6785" y="3571025"/>
                  <a:ext cx="902143" cy="1736141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-25160" y="3679490"/>
            <a:ext cx="3873016" cy="1736141"/>
            <a:chOff x="-32654" y="3562690"/>
            <a:chExt cx="3873016" cy="17361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ectangle 49"/>
                <p:cNvSpPr/>
                <p:nvPr/>
              </p:nvSpPr>
              <p:spPr>
                <a:xfrm>
                  <a:off x="-32654" y="3562690"/>
                  <a:ext cx="874761" cy="1736141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2654" y="3562690"/>
                  <a:ext cx="874761" cy="1736141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/>
                <p:cNvSpPr/>
                <p:nvPr/>
              </p:nvSpPr>
              <p:spPr>
                <a:xfrm>
                  <a:off x="742820" y="3562690"/>
                  <a:ext cx="874761" cy="1736141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820" y="3562690"/>
                  <a:ext cx="874761" cy="1736141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/>
                <p:cNvSpPr/>
                <p:nvPr/>
              </p:nvSpPr>
              <p:spPr>
                <a:xfrm>
                  <a:off x="2505909" y="3562690"/>
                  <a:ext cx="874761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5909" y="3562690"/>
                  <a:ext cx="874761" cy="1736141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/>
                <p:cNvSpPr/>
                <p:nvPr/>
              </p:nvSpPr>
              <p:spPr>
                <a:xfrm>
                  <a:off x="3380806" y="3562690"/>
                  <a:ext cx="459556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806" y="3562690"/>
                  <a:ext cx="459556" cy="1736141"/>
                </a:xfrm>
                <a:prstGeom prst="rect">
                  <a:avLst/>
                </a:prstGeom>
                <a:blipFill>
                  <a:blip r:embed="rId46"/>
                  <a:stretch>
                    <a:fillRect l="-10256" r="-39744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/>
                <p:cNvSpPr/>
                <p:nvPr/>
              </p:nvSpPr>
              <p:spPr>
                <a:xfrm>
                  <a:off x="1617932" y="3562690"/>
                  <a:ext cx="874761" cy="1736141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932" y="3562690"/>
                  <a:ext cx="874761" cy="1736141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2822782" y="1665244"/>
                <a:ext cx="874761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782" y="1665244"/>
                <a:ext cx="874761" cy="1736141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1871395" y="1663814"/>
                <a:ext cx="939395" cy="1736141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395" y="1663814"/>
                <a:ext cx="939395" cy="1736141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215357" y="1667987"/>
            <a:ext cx="3486234" cy="1736141"/>
          </a:xfrm>
          <a:prstGeom prst="rect">
            <a:avLst/>
          </a:prstGeom>
          <a:solidFill>
            <a:srgbClr val="7030A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9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4" grpId="0" animBg="1"/>
      <p:bldP spid="38" grpId="0" animBg="1"/>
      <p:bldP spid="3" grpId="0" animBg="1"/>
      <p:bldP spid="39" grpId="0" animBg="1"/>
      <p:bldP spid="33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Chuyển đổi sang số hệ 8</a:t>
            </a:r>
            <a:endParaRPr lang="en-US" baseline="30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20889" y="12741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" y="1274170"/>
                <a:ext cx="814199" cy="5423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20889" y="18220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" y="1822080"/>
                <a:ext cx="814199" cy="542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20889" y="23699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" y="2369990"/>
                <a:ext cx="814199" cy="542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20889" y="29179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" y="2917900"/>
                <a:ext cx="814199" cy="5423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20889" y="346581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" y="3465810"/>
                <a:ext cx="814199" cy="5423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20889" y="401372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" y="4013720"/>
                <a:ext cx="814199" cy="5423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20889" y="456163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" y="4561630"/>
                <a:ext cx="814199" cy="5423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20889" y="510954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" y="5109543"/>
                <a:ext cx="814199" cy="5423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itle 1"/>
          <p:cNvSpPr txBox="1">
            <a:spLocks/>
          </p:cNvSpPr>
          <p:nvPr/>
        </p:nvSpPr>
        <p:spPr>
          <a:xfrm>
            <a:off x="5558746" y="5741945"/>
            <a:ext cx="6633253" cy="10996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/>
              <a:t>Số hệ </a:t>
            </a:r>
            <a:r>
              <a:rPr lang="en-US" sz="3200" i="1" smtClean="0"/>
              <a:t>16: 16 </a:t>
            </a:r>
            <a:r>
              <a:rPr lang="en-US" sz="3200" i="1"/>
              <a:t>trạng thái</a:t>
            </a:r>
          </a:p>
          <a:p>
            <a:r>
              <a:rPr lang="en-US" sz="3200" i="1"/>
              <a:t>1 bit có 2 trạng thái (0,1</a:t>
            </a:r>
            <a:r>
              <a:rPr lang="en-US" sz="3200" i="1" smtClean="0"/>
              <a:t>)</a:t>
            </a:r>
            <a:r>
              <a:rPr lang="en-US" sz="3200" i="1" smtClean="0">
                <a:sym typeface="Wingdings" panose="05000000000000000000" pitchFamily="2" charset="2"/>
              </a:rPr>
              <a:t></a:t>
            </a:r>
            <a:r>
              <a:rPr lang="en-US" sz="3200" i="1" smtClean="0"/>
              <a:t> </a:t>
            </a:r>
            <a:r>
              <a:rPr lang="en-US" sz="3200" i="1" smtClean="0"/>
              <a:t>2</a:t>
            </a:r>
            <a:r>
              <a:rPr lang="en-US" sz="3200" i="1" baseline="30000" smtClean="0"/>
              <a:t>4</a:t>
            </a:r>
            <a:r>
              <a:rPr lang="en-US" sz="3200" i="1" smtClean="0"/>
              <a:t>=16</a:t>
            </a:r>
            <a:endParaRPr lang="en-US" sz="3200" i="1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0" y="5753227"/>
            <a:ext cx="5558746" cy="10884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/>
              <a:t>Tại sao chỉ giới hạn 0 – </a:t>
            </a:r>
            <a:r>
              <a:rPr lang="en-US" sz="3200" i="1" smtClean="0"/>
              <a:t>15?</a:t>
            </a:r>
            <a:endParaRPr lang="en-US" sz="3200" i="1"/>
          </a:p>
          <a:p>
            <a:r>
              <a:rPr lang="en-US" sz="3200" i="1"/>
              <a:t>Tại sao chỉ có </a:t>
            </a:r>
            <a:r>
              <a:rPr lang="en-US" sz="3200" i="1" smtClean="0"/>
              <a:t>4 </a:t>
            </a:r>
            <a:r>
              <a:rPr lang="en-US" sz="3200" i="1"/>
              <a:t>bit?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1681280" y="510954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80" y="5109543"/>
                <a:ext cx="814199" cy="542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2506216" y="510954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216" y="5109543"/>
                <a:ext cx="814199" cy="5423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3331152" y="510954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152" y="5109543"/>
                <a:ext cx="814199" cy="5423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1681280" y="456163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80" y="4561630"/>
                <a:ext cx="814199" cy="542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2506216" y="456163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216" y="4561630"/>
                <a:ext cx="814199" cy="5423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3331152" y="456163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152" y="4561630"/>
                <a:ext cx="814199" cy="5423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1681280" y="401372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80" y="4013720"/>
                <a:ext cx="814199" cy="54236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/>
              <p:cNvSpPr/>
              <p:nvPr/>
            </p:nvSpPr>
            <p:spPr>
              <a:xfrm>
                <a:off x="2506216" y="401372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216" y="4013720"/>
                <a:ext cx="814199" cy="5423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3331152" y="401372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152" y="4013720"/>
                <a:ext cx="814199" cy="5423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1681280" y="346581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80" y="3465810"/>
                <a:ext cx="814199" cy="5423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2506216" y="346581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216" y="3465810"/>
                <a:ext cx="814199" cy="54236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3331152" y="346581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152" y="3465810"/>
                <a:ext cx="814199" cy="54236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1681280" y="29179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80" y="2917900"/>
                <a:ext cx="814199" cy="54236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2506216" y="29179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216" y="2917900"/>
                <a:ext cx="814199" cy="54236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/>
              <p:cNvSpPr/>
              <p:nvPr/>
            </p:nvSpPr>
            <p:spPr>
              <a:xfrm>
                <a:off x="3331152" y="29179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152" y="2917900"/>
                <a:ext cx="814199" cy="54236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1681280" y="236998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80" y="2369987"/>
                <a:ext cx="814199" cy="54236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2506216" y="23699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216" y="2369990"/>
                <a:ext cx="814199" cy="54236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3331152" y="23699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152" y="2369990"/>
                <a:ext cx="814199" cy="54236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/>
              <p:cNvSpPr/>
              <p:nvPr/>
            </p:nvSpPr>
            <p:spPr>
              <a:xfrm>
                <a:off x="1681280" y="18220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80" y="1822077"/>
                <a:ext cx="814199" cy="54236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2506216" y="18220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216" y="1822080"/>
                <a:ext cx="814199" cy="54236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>
                <a:off x="3331152" y="18220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152" y="1822080"/>
                <a:ext cx="814199" cy="54236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/>
              <p:cNvSpPr/>
              <p:nvPr/>
            </p:nvSpPr>
            <p:spPr>
              <a:xfrm>
                <a:off x="1681280" y="127416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80" y="1274167"/>
                <a:ext cx="814199" cy="54236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2506216" y="12741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216" y="1274170"/>
                <a:ext cx="814199" cy="54236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3331152" y="12741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152" y="1274170"/>
                <a:ext cx="814199" cy="54236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/>
          <p:cNvGrpSpPr/>
          <p:nvPr/>
        </p:nvGrpSpPr>
        <p:grpSpPr>
          <a:xfrm>
            <a:off x="9628979" y="3197415"/>
            <a:ext cx="2523791" cy="1106951"/>
            <a:chOff x="8393208" y="2804349"/>
            <a:chExt cx="786446" cy="11069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/>
                <p:cNvSpPr/>
                <p:nvPr/>
              </p:nvSpPr>
              <p:spPr>
                <a:xfrm>
                  <a:off x="8393208" y="2804350"/>
                  <a:ext cx="642025" cy="11069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5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sz="75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oMath>
                    </m:oMathPara>
                  </a14:m>
                  <a:endParaRPr lang="en-US" sz="7500"/>
                </a:p>
              </p:txBody>
            </p:sp>
          </mc:Choice>
          <mc:Fallback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208" y="2804350"/>
                  <a:ext cx="642025" cy="1106950"/>
                </a:xfrm>
                <a:prstGeom prst="rect">
                  <a:avLst/>
                </a:prstGeom>
                <a:blipFill>
                  <a:blip r:embed="rId34"/>
                  <a:stretch>
                    <a:fillRect r="-235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/>
                <p:cNvSpPr/>
                <p:nvPr/>
              </p:nvSpPr>
              <p:spPr>
                <a:xfrm>
                  <a:off x="9035233" y="2804349"/>
                  <a:ext cx="144421" cy="1100232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5233" y="2804349"/>
                  <a:ext cx="144421" cy="1100232"/>
                </a:xfrm>
                <a:prstGeom prst="rect">
                  <a:avLst/>
                </a:prstGeom>
                <a:blipFill>
                  <a:blip r:embed="rId35"/>
                  <a:stretch>
                    <a:fillRect l="-10127" r="-37975" b="-11475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4262717" y="3197413"/>
            <a:ext cx="2738313" cy="1078448"/>
            <a:chOff x="4290935" y="3161605"/>
            <a:chExt cx="3754581" cy="1736753"/>
          </a:xfrm>
        </p:grpSpPr>
        <p:grpSp>
          <p:nvGrpSpPr>
            <p:cNvPr id="68" name="Group 67"/>
            <p:cNvGrpSpPr/>
            <p:nvPr/>
          </p:nvGrpSpPr>
          <p:grpSpPr>
            <a:xfrm>
              <a:off x="6618125" y="3162217"/>
              <a:ext cx="1427391" cy="1736141"/>
              <a:chOff x="8751921" y="4618074"/>
              <a:chExt cx="567123" cy="173614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Rectangle 68"/>
                  <p:cNvSpPr/>
                  <p:nvPr/>
                </p:nvSpPr>
                <p:spPr>
                  <a:xfrm>
                    <a:off x="8751921" y="4618074"/>
                    <a:ext cx="307879" cy="1736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n-US" sz="7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7500"/>
                  </a:p>
                </p:txBody>
              </p:sp>
            </mc:Choice>
            <mc:Fallback>
              <p:sp>
                <p:nvSpPr>
                  <p:cNvPr id="69" name="Rectangl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51921" y="4618074"/>
                    <a:ext cx="307879" cy="1736141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Rectangle 69"/>
                  <p:cNvSpPr/>
                  <p:nvPr/>
                </p:nvSpPr>
                <p:spPr>
                  <a:xfrm>
                    <a:off x="9060673" y="4618074"/>
                    <a:ext cx="258371" cy="1736141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2400" b="0" i="1" smtClean="0">
                      <a:latin typeface="Cambria Math" panose="02040503050406030204" pitchFamily="18" charset="0"/>
                    </a:endParaRPr>
                  </a:p>
                  <a:p>
                    <a:endParaRPr lang="en-US" sz="2400" b="0" i="1" smtClean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oMath>
                      </m:oMathPara>
                    </a14:m>
                    <a:endParaRPr lang="en-US" sz="2400"/>
                  </a:p>
                </p:txBody>
              </p:sp>
            </mc:Choice>
            <mc:Fallback>
              <p:sp>
                <p:nvSpPr>
                  <p:cNvPr id="70" name="Rectangl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60673" y="4618074"/>
                    <a:ext cx="258371" cy="1736141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10000" r="-36250" b="-12849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/>
                <p:cNvSpPr/>
                <p:nvPr/>
              </p:nvSpPr>
              <p:spPr>
                <a:xfrm>
                  <a:off x="4290935" y="3161605"/>
                  <a:ext cx="2337505" cy="1736751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5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sz="7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7500"/>
                </a:p>
              </p:txBody>
            </p:sp>
          </mc:Choice>
          <mc:Fallback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0935" y="3161605"/>
                  <a:ext cx="2337505" cy="1736751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7024580" y="3197415"/>
            <a:ext cx="2591423" cy="1087542"/>
            <a:chOff x="8014962" y="4615544"/>
            <a:chExt cx="1029610" cy="17361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/>
                <p:cNvSpPr/>
                <p:nvPr/>
              </p:nvSpPr>
              <p:spPr>
                <a:xfrm>
                  <a:off x="8014962" y="4615544"/>
                  <a:ext cx="824445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5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sz="7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7500"/>
                </a:p>
              </p:txBody>
            </p:sp>
          </mc:Choice>
          <mc:Fallback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962" y="4615544"/>
                  <a:ext cx="824445" cy="1736141"/>
                </a:xfrm>
                <a:prstGeom prst="rect">
                  <a:avLst/>
                </a:prstGeom>
                <a:blipFill>
                  <a:blip r:embed="rId39"/>
                  <a:stretch>
                    <a:fillRect r="-174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/>
                <p:cNvSpPr/>
                <p:nvPr/>
              </p:nvSpPr>
              <p:spPr>
                <a:xfrm>
                  <a:off x="8840044" y="4615544"/>
                  <a:ext cx="204528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044" y="4615544"/>
                  <a:ext cx="204528" cy="1736141"/>
                </a:xfrm>
                <a:prstGeom prst="rect">
                  <a:avLst/>
                </a:prstGeom>
                <a:blipFill>
                  <a:blip r:embed="rId40"/>
                  <a:stretch>
                    <a:fillRect l="-9195" r="-25287" b="-12155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9200592" y="4472343"/>
            <a:ext cx="2335251" cy="1106951"/>
            <a:chOff x="8393208" y="2804349"/>
            <a:chExt cx="927829" cy="11069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/>
                <p:cNvSpPr/>
                <p:nvPr/>
              </p:nvSpPr>
              <p:spPr>
                <a:xfrm>
                  <a:off x="8393208" y="2804350"/>
                  <a:ext cx="642025" cy="11069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5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7500"/>
                </a:p>
              </p:txBody>
            </p:sp>
          </mc:Choice>
          <mc:Fallback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208" y="2804350"/>
                  <a:ext cx="642025" cy="110695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/>
                <p:cNvSpPr/>
                <p:nvPr/>
              </p:nvSpPr>
              <p:spPr>
                <a:xfrm>
                  <a:off x="9035233" y="2804349"/>
                  <a:ext cx="285804" cy="110695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5233" y="2804349"/>
                  <a:ext cx="285804" cy="1106951"/>
                </a:xfrm>
                <a:prstGeom prst="rect">
                  <a:avLst/>
                </a:prstGeom>
                <a:blipFill>
                  <a:blip r:embed="rId42"/>
                  <a:stretch>
                    <a:fillRect l="-5785" r="-14050" b="-11413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/>
          <p:cNvGrpSpPr/>
          <p:nvPr/>
        </p:nvGrpSpPr>
        <p:grpSpPr>
          <a:xfrm>
            <a:off x="6894476" y="4471101"/>
            <a:ext cx="2335251" cy="1106951"/>
            <a:chOff x="8393208" y="2804349"/>
            <a:chExt cx="927829" cy="11069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/>
                <p:cNvSpPr/>
                <p:nvPr/>
              </p:nvSpPr>
              <p:spPr>
                <a:xfrm>
                  <a:off x="8393208" y="2804350"/>
                  <a:ext cx="642025" cy="11069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5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7500"/>
                </a:p>
              </p:txBody>
            </p:sp>
          </mc:Choice>
          <mc:Fallback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208" y="2804350"/>
                  <a:ext cx="642025" cy="1106950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Rectangle 76"/>
                <p:cNvSpPr/>
                <p:nvPr/>
              </p:nvSpPr>
              <p:spPr>
                <a:xfrm>
                  <a:off x="9035233" y="2804349"/>
                  <a:ext cx="285804" cy="110695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5233" y="2804349"/>
                  <a:ext cx="285804" cy="1106951"/>
                </a:xfrm>
                <a:prstGeom prst="rect">
                  <a:avLst/>
                </a:prstGeom>
                <a:blipFill>
                  <a:blip r:embed="rId44"/>
                  <a:stretch>
                    <a:fillRect l="-5785" r="-14050" b="-11351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/>
          <p:cNvGrpSpPr/>
          <p:nvPr/>
        </p:nvGrpSpPr>
        <p:grpSpPr>
          <a:xfrm>
            <a:off x="4543926" y="4488145"/>
            <a:ext cx="2335251" cy="1106951"/>
            <a:chOff x="8393208" y="2804349"/>
            <a:chExt cx="927829" cy="11069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Rectangle 78"/>
                <p:cNvSpPr/>
                <p:nvPr/>
              </p:nvSpPr>
              <p:spPr>
                <a:xfrm>
                  <a:off x="8393208" y="2804350"/>
                  <a:ext cx="642025" cy="11069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7500"/>
                </a:p>
              </p:txBody>
            </p:sp>
          </mc:Choice>
          <mc:Fallback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208" y="2804350"/>
                  <a:ext cx="642025" cy="110695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Rectangle 79"/>
                <p:cNvSpPr/>
                <p:nvPr/>
              </p:nvSpPr>
              <p:spPr>
                <a:xfrm>
                  <a:off x="9035233" y="2804349"/>
                  <a:ext cx="285804" cy="110695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5233" y="2804349"/>
                  <a:ext cx="285804" cy="1106951"/>
                </a:xfrm>
                <a:prstGeom prst="rect">
                  <a:avLst/>
                </a:prstGeom>
                <a:blipFill>
                  <a:blip r:embed="rId46"/>
                  <a:stretch>
                    <a:fillRect l="-5785" r="-14050" b="-11351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4651917" y="1328230"/>
            <a:ext cx="6883926" cy="1736142"/>
            <a:chOff x="1002988" y="1860642"/>
            <a:chExt cx="2149354" cy="17361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Rectangle 72"/>
                <p:cNvSpPr/>
                <p:nvPr/>
              </p:nvSpPr>
              <p:spPr>
                <a:xfrm>
                  <a:off x="1002988" y="1860643"/>
                  <a:ext cx="1913730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0011101</m:t>
                        </m:r>
                      </m:oMath>
                    </m:oMathPara>
                  </a14:m>
                  <a:endParaRPr lang="en-US" sz="8800"/>
                </a:p>
              </p:txBody>
            </p:sp>
          </mc:Choice>
          <mc:Fallback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988" y="1860643"/>
                  <a:ext cx="1913730" cy="1736141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2911076" y="1860642"/>
                  <a:ext cx="241266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76" y="1860642"/>
                  <a:ext cx="241266" cy="1736141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 87"/>
              <p:cNvSpPr/>
              <p:nvPr/>
            </p:nvSpPr>
            <p:spPr>
              <a:xfrm>
                <a:off x="847910" y="510954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10" y="5109543"/>
                <a:ext cx="814199" cy="542364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/>
              <p:cNvSpPr/>
              <p:nvPr/>
            </p:nvSpPr>
            <p:spPr>
              <a:xfrm>
                <a:off x="847909" y="456163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09" y="4561630"/>
                <a:ext cx="814199" cy="542364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/>
              <p:cNvSpPr/>
              <p:nvPr/>
            </p:nvSpPr>
            <p:spPr>
              <a:xfrm>
                <a:off x="847909" y="401372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09" y="4013720"/>
                <a:ext cx="814199" cy="542364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/>
              <p:cNvSpPr/>
              <p:nvPr/>
            </p:nvSpPr>
            <p:spPr>
              <a:xfrm>
                <a:off x="847909" y="346581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09" y="3465810"/>
                <a:ext cx="814199" cy="542364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/>
              <p:cNvSpPr/>
              <p:nvPr/>
            </p:nvSpPr>
            <p:spPr>
              <a:xfrm>
                <a:off x="847908" y="29179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08" y="2917900"/>
                <a:ext cx="814199" cy="542364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/>
              <p:cNvSpPr/>
              <p:nvPr/>
            </p:nvSpPr>
            <p:spPr>
              <a:xfrm>
                <a:off x="847907" y="236998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07" y="2369987"/>
                <a:ext cx="814199" cy="542364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93"/>
              <p:cNvSpPr/>
              <p:nvPr/>
            </p:nvSpPr>
            <p:spPr>
              <a:xfrm>
                <a:off x="847906" y="18220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06" y="1822077"/>
                <a:ext cx="814199" cy="542364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/>
              <p:cNvSpPr/>
              <p:nvPr/>
            </p:nvSpPr>
            <p:spPr>
              <a:xfrm>
                <a:off x="847906" y="127416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06" y="1274167"/>
                <a:ext cx="814199" cy="542364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96"/>
              <p:cNvSpPr/>
              <p:nvPr/>
            </p:nvSpPr>
            <p:spPr>
              <a:xfrm>
                <a:off x="14253" y="127937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3" y="1279379"/>
                <a:ext cx="814199" cy="542364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Rectangle 97"/>
              <p:cNvSpPr/>
              <p:nvPr/>
            </p:nvSpPr>
            <p:spPr>
              <a:xfrm>
                <a:off x="14253" y="182728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3" y="1827289"/>
                <a:ext cx="814199" cy="542364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angle 98"/>
              <p:cNvSpPr/>
              <p:nvPr/>
            </p:nvSpPr>
            <p:spPr>
              <a:xfrm>
                <a:off x="14253" y="237519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3" y="2375199"/>
                <a:ext cx="814199" cy="542364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ctangle 99"/>
              <p:cNvSpPr/>
              <p:nvPr/>
            </p:nvSpPr>
            <p:spPr>
              <a:xfrm>
                <a:off x="14253" y="292310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3" y="2923109"/>
                <a:ext cx="814199" cy="542364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/>
              <p:cNvSpPr/>
              <p:nvPr/>
            </p:nvSpPr>
            <p:spPr>
              <a:xfrm>
                <a:off x="14253" y="347101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3" y="3471019"/>
                <a:ext cx="814199" cy="542364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angle 101"/>
              <p:cNvSpPr/>
              <p:nvPr/>
            </p:nvSpPr>
            <p:spPr>
              <a:xfrm>
                <a:off x="14253" y="401892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3" y="4018929"/>
                <a:ext cx="814199" cy="542364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 102"/>
              <p:cNvSpPr/>
              <p:nvPr/>
            </p:nvSpPr>
            <p:spPr>
              <a:xfrm>
                <a:off x="14253" y="456683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3" y="4566839"/>
                <a:ext cx="814199" cy="542364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ectangle 103"/>
              <p:cNvSpPr/>
              <p:nvPr/>
            </p:nvSpPr>
            <p:spPr>
              <a:xfrm>
                <a:off x="14253" y="511475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3" y="5114752"/>
                <a:ext cx="814199" cy="542364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/>
              <p:cNvSpPr/>
              <p:nvPr/>
            </p:nvSpPr>
            <p:spPr>
              <a:xfrm>
                <a:off x="1681280" y="511475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80" y="5114752"/>
                <a:ext cx="814199" cy="542364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/>
              <p:cNvSpPr/>
              <p:nvPr/>
            </p:nvSpPr>
            <p:spPr>
              <a:xfrm>
                <a:off x="2506216" y="511475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216" y="5114752"/>
                <a:ext cx="814199" cy="542364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tangle 106"/>
              <p:cNvSpPr/>
              <p:nvPr/>
            </p:nvSpPr>
            <p:spPr>
              <a:xfrm>
                <a:off x="3331152" y="511475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152" y="5114752"/>
                <a:ext cx="814199" cy="542364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/>
              <p:cNvSpPr/>
              <p:nvPr/>
            </p:nvSpPr>
            <p:spPr>
              <a:xfrm>
                <a:off x="1681280" y="456683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80" y="4566839"/>
                <a:ext cx="814199" cy="542364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/>
              <p:cNvSpPr/>
              <p:nvPr/>
            </p:nvSpPr>
            <p:spPr>
              <a:xfrm>
                <a:off x="2506216" y="456683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216" y="4566839"/>
                <a:ext cx="814199" cy="542364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/>
              <p:cNvSpPr/>
              <p:nvPr/>
            </p:nvSpPr>
            <p:spPr>
              <a:xfrm>
                <a:off x="3331152" y="456683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152" y="4566839"/>
                <a:ext cx="814199" cy="542364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tangle 110"/>
              <p:cNvSpPr/>
              <p:nvPr/>
            </p:nvSpPr>
            <p:spPr>
              <a:xfrm>
                <a:off x="1681280" y="401892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80" y="4018929"/>
                <a:ext cx="814199" cy="542364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/>
              <p:cNvSpPr/>
              <p:nvPr/>
            </p:nvSpPr>
            <p:spPr>
              <a:xfrm>
                <a:off x="2506216" y="401892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216" y="4018929"/>
                <a:ext cx="814199" cy="542364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/>
              <p:cNvSpPr/>
              <p:nvPr/>
            </p:nvSpPr>
            <p:spPr>
              <a:xfrm>
                <a:off x="3331152" y="401892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152" y="4018929"/>
                <a:ext cx="814199" cy="542364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/>
              <p:cNvSpPr/>
              <p:nvPr/>
            </p:nvSpPr>
            <p:spPr>
              <a:xfrm>
                <a:off x="1681280" y="347101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80" y="3471019"/>
                <a:ext cx="814199" cy="542364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/>
              <p:cNvSpPr/>
              <p:nvPr/>
            </p:nvSpPr>
            <p:spPr>
              <a:xfrm>
                <a:off x="2506216" y="347101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216" y="3471019"/>
                <a:ext cx="814199" cy="542364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/>
              <p:cNvSpPr/>
              <p:nvPr/>
            </p:nvSpPr>
            <p:spPr>
              <a:xfrm>
                <a:off x="3331152" y="347101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152" y="3471019"/>
                <a:ext cx="814199" cy="542364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1681280" y="292310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80" y="2923109"/>
                <a:ext cx="814199" cy="542364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2506216" y="292310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216" y="2923109"/>
                <a:ext cx="814199" cy="542364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/>
              <p:cNvSpPr/>
              <p:nvPr/>
            </p:nvSpPr>
            <p:spPr>
              <a:xfrm>
                <a:off x="3331152" y="292310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152" y="2923109"/>
                <a:ext cx="814199" cy="542364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/>
              <p:cNvSpPr/>
              <p:nvPr/>
            </p:nvSpPr>
            <p:spPr>
              <a:xfrm>
                <a:off x="1681280" y="237519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80" y="2375199"/>
                <a:ext cx="814199" cy="542364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/>
              <p:cNvSpPr/>
              <p:nvPr/>
            </p:nvSpPr>
            <p:spPr>
              <a:xfrm>
                <a:off x="2506216" y="237519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216" y="2375199"/>
                <a:ext cx="814199" cy="542364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ectangle 121"/>
              <p:cNvSpPr/>
              <p:nvPr/>
            </p:nvSpPr>
            <p:spPr>
              <a:xfrm>
                <a:off x="3331152" y="237519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152" y="2375199"/>
                <a:ext cx="814199" cy="542364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Rectangle 122"/>
              <p:cNvSpPr/>
              <p:nvPr/>
            </p:nvSpPr>
            <p:spPr>
              <a:xfrm>
                <a:off x="1681280" y="182728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80" y="1827289"/>
                <a:ext cx="814199" cy="542364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Rectangle 123"/>
              <p:cNvSpPr/>
              <p:nvPr/>
            </p:nvSpPr>
            <p:spPr>
              <a:xfrm>
                <a:off x="2506216" y="182728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216" y="1827289"/>
                <a:ext cx="814199" cy="542364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Rectangle 124"/>
              <p:cNvSpPr/>
              <p:nvPr/>
            </p:nvSpPr>
            <p:spPr>
              <a:xfrm>
                <a:off x="3331152" y="182728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152" y="1827289"/>
                <a:ext cx="814199" cy="542364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ectangle 125"/>
              <p:cNvSpPr/>
              <p:nvPr/>
            </p:nvSpPr>
            <p:spPr>
              <a:xfrm>
                <a:off x="1681280" y="127937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80" y="1279379"/>
                <a:ext cx="814199" cy="542364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Rectangle 126"/>
              <p:cNvSpPr/>
              <p:nvPr/>
            </p:nvSpPr>
            <p:spPr>
              <a:xfrm>
                <a:off x="2506216" y="127937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216" y="1279379"/>
                <a:ext cx="814199" cy="542364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Rectangle 127"/>
              <p:cNvSpPr/>
              <p:nvPr/>
            </p:nvSpPr>
            <p:spPr>
              <a:xfrm>
                <a:off x="3331152" y="127937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152" y="1279379"/>
                <a:ext cx="814199" cy="542364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ectangle 128"/>
              <p:cNvSpPr/>
              <p:nvPr/>
            </p:nvSpPr>
            <p:spPr>
              <a:xfrm>
                <a:off x="847576" y="511475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29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76" y="5114752"/>
                <a:ext cx="814199" cy="542364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ectangle 129"/>
              <p:cNvSpPr/>
              <p:nvPr/>
            </p:nvSpPr>
            <p:spPr>
              <a:xfrm>
                <a:off x="847576" y="456683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76" y="4566839"/>
                <a:ext cx="814199" cy="542364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Rectangle 130"/>
              <p:cNvSpPr/>
              <p:nvPr/>
            </p:nvSpPr>
            <p:spPr>
              <a:xfrm>
                <a:off x="847576" y="401892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76" y="4018929"/>
                <a:ext cx="814199" cy="542364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ctangle 131"/>
              <p:cNvSpPr/>
              <p:nvPr/>
            </p:nvSpPr>
            <p:spPr>
              <a:xfrm>
                <a:off x="847576" y="347101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76" y="3471019"/>
                <a:ext cx="814199" cy="542364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Rectangle 132"/>
              <p:cNvSpPr/>
              <p:nvPr/>
            </p:nvSpPr>
            <p:spPr>
              <a:xfrm>
                <a:off x="847576" y="292310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76" y="2923109"/>
                <a:ext cx="814199" cy="542364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ctangle 133"/>
              <p:cNvSpPr/>
              <p:nvPr/>
            </p:nvSpPr>
            <p:spPr>
              <a:xfrm>
                <a:off x="847576" y="237519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76" y="2375199"/>
                <a:ext cx="814199" cy="542364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Rectangle 134"/>
              <p:cNvSpPr/>
              <p:nvPr/>
            </p:nvSpPr>
            <p:spPr>
              <a:xfrm>
                <a:off x="847576" y="182728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76" y="1827289"/>
                <a:ext cx="814199" cy="542364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ctangle 135"/>
              <p:cNvSpPr/>
              <p:nvPr/>
            </p:nvSpPr>
            <p:spPr>
              <a:xfrm>
                <a:off x="847576" y="127937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76" y="1279379"/>
                <a:ext cx="814199" cy="542364"/>
              </a:xfrm>
              <a:prstGeom prst="rect">
                <a:avLst/>
              </a:prstGeom>
              <a:blipFill>
                <a:blip r:embed="rId9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5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000"/>
                            </p:stCondLst>
                            <p:childTnLst>
                              <p:par>
                                <p:cTn id="1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000"/>
                            </p:stCondLst>
                            <p:childTnLst>
                              <p:par>
                                <p:cTn id="1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0"/>
                            </p:stCondLst>
                            <p:childTnLst>
                              <p:par>
                                <p:cTn id="1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000"/>
                            </p:stCondLst>
                            <p:childTnLst>
                              <p:par>
                                <p:cTn id="1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4000"/>
                            </p:stCondLst>
                            <p:childTnLst>
                              <p:par>
                                <p:cTn id="1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0"/>
                            </p:stCondLst>
                            <p:childTnLst>
                              <p:par>
                                <p:cTn id="2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000"/>
                            </p:stCondLst>
                            <p:childTnLst>
                              <p:par>
                                <p:cTn id="2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0"/>
                            </p:stCondLst>
                            <p:childTnLst>
                              <p:par>
                                <p:cTn id="2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000"/>
                            </p:stCondLst>
                            <p:childTnLst>
                              <p:par>
                                <p:cTn id="2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3000"/>
                            </p:stCondLst>
                            <p:childTnLst>
                              <p:par>
                                <p:cTn id="2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4000"/>
                            </p:stCondLst>
                            <p:childTnLst>
                              <p:par>
                                <p:cTn id="2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0"/>
                            </p:stCondLst>
                            <p:childTnLst>
                              <p:par>
                                <p:cTn id="2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000"/>
                            </p:stCondLst>
                            <p:childTnLst>
                              <p:par>
                                <p:cTn id="2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3000"/>
                            </p:stCondLst>
                            <p:childTnLst>
                              <p:par>
                                <p:cTn id="2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00"/>
                            </p:stCondLst>
                            <p:childTnLst>
                              <p:par>
                                <p:cTn id="2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1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21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2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2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3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1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2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3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2000"/>
                            </p:stCondLst>
                            <p:childTnLst>
                              <p:par>
                                <p:cTn id="4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3000"/>
                            </p:stCondLst>
                            <p:childTnLst>
                              <p:par>
                                <p:cTn id="4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4000"/>
                            </p:stCondLst>
                            <p:childTnLst>
                              <p:par>
                                <p:cTn id="4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5000"/>
                            </p:stCondLst>
                            <p:childTnLst>
                              <p:par>
                                <p:cTn id="5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1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3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2000"/>
                            </p:stCondLst>
                            <p:childTnLst>
                              <p:par>
                                <p:cTn id="5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3000"/>
                            </p:stCondLst>
                            <p:childTnLst>
                              <p:par>
                                <p:cTn id="5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4000"/>
                            </p:stCondLst>
                            <p:childTnLst>
                              <p:par>
                                <p:cTn id="5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2000"/>
                            </p:stCondLst>
                            <p:childTnLst>
                              <p:par>
                                <p:cTn id="5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5000"/>
                            </p:stCondLst>
                            <p:childTnLst>
                              <p:par>
                                <p:cTn id="5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1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2000"/>
                            </p:stCondLst>
                            <p:childTnLst>
                              <p:par>
                                <p:cTn id="5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3000"/>
                            </p:stCondLst>
                            <p:childTnLst>
                              <p:par>
                                <p:cTn id="5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4000"/>
                            </p:stCondLst>
                            <p:childTnLst>
                              <p:par>
                                <p:cTn id="5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5000"/>
                            </p:stCondLst>
                            <p:childTnLst>
                              <p:par>
                                <p:cTn id="5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1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3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2000"/>
                            </p:stCondLst>
                            <p:childTnLst>
                              <p:par>
                                <p:cTn id="6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4000"/>
                            </p:stCondLst>
                            <p:childTnLst>
                              <p:par>
                                <p:cTn id="6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2" fill="hold">
                            <p:stCondLst>
                              <p:cond delay="5000"/>
                            </p:stCondLst>
                            <p:childTnLst>
                              <p:par>
                                <p:cTn id="6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4" fill="hold">
                            <p:stCondLst>
                              <p:cond delay="2000"/>
                            </p:stCondLst>
                            <p:childTnLst>
                              <p:par>
                                <p:cTn id="6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3000"/>
                            </p:stCondLst>
                            <p:childTnLst>
                              <p:par>
                                <p:cTn id="6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4000"/>
                            </p:stCondLst>
                            <p:childTnLst>
                              <p:par>
                                <p:cTn id="6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5000"/>
                            </p:stCondLst>
                            <p:childTnLst>
                              <p:par>
                                <p:cTn id="6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1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0" fill="hold">
                            <p:stCondLst>
                              <p:cond delay="3000"/>
                            </p:stCondLst>
                            <p:childTnLst>
                              <p:par>
                                <p:cTn id="6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2" fill="hold">
                            <p:stCondLst>
                              <p:cond delay="5000"/>
                            </p:stCondLst>
                            <p:childTnLst>
                              <p:par>
                                <p:cTn id="6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1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3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4" fill="hold">
                            <p:stCondLst>
                              <p:cond delay="2000"/>
                            </p:stCondLst>
                            <p:childTnLst>
                              <p:par>
                                <p:cTn id="6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3000"/>
                            </p:stCondLst>
                            <p:childTnLst>
                              <p:par>
                                <p:cTn id="7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6" fill="hold">
                            <p:stCondLst>
                              <p:cond delay="4000"/>
                            </p:stCondLst>
                            <p:childTnLst>
                              <p:par>
                                <p:cTn id="7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5000"/>
                            </p:stCondLst>
                            <p:childTnLst>
                              <p:par>
                                <p:cTn id="7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1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2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5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26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7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9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3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1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3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34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7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3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9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0" fill="hold">
                      <p:stCondLst>
                        <p:cond delay="indefinite"/>
                      </p:stCondLst>
                      <p:childTnLst>
                        <p:par>
                          <p:cTn id="741" fill="hold">
                            <p:stCondLst>
                              <p:cond delay="0"/>
                            </p:stCondLst>
                            <p:childTnLst>
                              <p:par>
                                <p:cTn id="7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5" fill="hold">
                      <p:stCondLst>
                        <p:cond delay="indefinite"/>
                      </p:stCondLst>
                      <p:childTnLst>
                        <p:par>
                          <p:cTn id="746" fill="hold">
                            <p:stCondLst>
                              <p:cond delay="0"/>
                            </p:stCondLst>
                            <p:childTnLst>
                              <p:par>
                                <p:cTn id="7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9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2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3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4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7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0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61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2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65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6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1" grpId="0" animBg="1"/>
      <p:bldP spid="30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Kết quả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1210235" y="1907401"/>
            <a:ext cx="9592748" cy="1736141"/>
            <a:chOff x="646111" y="1443786"/>
            <a:chExt cx="2952231" cy="17361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/>
                <p:cNvSpPr/>
                <p:nvPr/>
              </p:nvSpPr>
              <p:spPr>
                <a:xfrm>
                  <a:off x="646111" y="1443786"/>
                  <a:ext cx="2688809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0011101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443786"/>
                  <a:ext cx="2688809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334920" y="1443786"/>
                  <a:ext cx="263422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4920" y="1443786"/>
                  <a:ext cx="263422" cy="17361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3576917" y="4313814"/>
            <a:ext cx="4550163" cy="1736142"/>
            <a:chOff x="8474576" y="4596418"/>
            <a:chExt cx="1576258" cy="17361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8474576" y="4596418"/>
                  <a:ext cx="122845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𝐵𝐷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4576" y="4596418"/>
                  <a:ext cx="1228452" cy="17361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9703028" y="4596419"/>
                  <a:ext cx="347806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3028" y="4596419"/>
                  <a:ext cx="347806" cy="17361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414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1068</TotalTime>
  <Words>238</Words>
  <Application>Microsoft Office PowerPoint</Application>
  <PresentationFormat>Widescreen</PresentationFormat>
  <Paragraphs>181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Wingdings</vt:lpstr>
      <vt:lpstr>Wingdings 3</vt:lpstr>
      <vt:lpstr>Ion</vt:lpstr>
      <vt:lpstr>CHUYỂN ĐỔI SỐ HỆ 2 SANG HỆ 16</vt:lpstr>
      <vt:lpstr>Yêu cầu</vt:lpstr>
      <vt:lpstr>Quy tắc 1: Nhóm 4 bit từ phải qua trái</vt:lpstr>
      <vt:lpstr>Quy tắc 2: Chuyển đổi sang số hệ 8</vt:lpstr>
      <vt:lpstr>Kết quả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CHUYỂN ĐỔI SỐ HỆ 10 SANG HỆ 2</dc:title>
  <dc:creator>Windows User</dc:creator>
  <cp:keywords>Decimal to Binary;10 sang 2;Hệ thập phân sang nhị phân;thập phân;nhị phân;số âm;số không dấu</cp:keywords>
  <cp:lastModifiedBy>Administrator</cp:lastModifiedBy>
  <cp:revision>42</cp:revision>
  <dcterms:created xsi:type="dcterms:W3CDTF">2020-10-17T01:21:37Z</dcterms:created>
  <dcterms:modified xsi:type="dcterms:W3CDTF">2020-10-22T12:57:17Z</dcterms:modified>
</cp:coreProperties>
</file>