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8" r:id="rId4"/>
    <p:sldId id="269" r:id="rId5"/>
    <p:sldId id="257" r:id="rId6"/>
    <p:sldId id="267" r:id="rId7"/>
    <p:sldId id="258" r:id="rId8"/>
    <p:sldId id="260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3D09E-3A91-4E39-BCAF-FF65800242FD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9E07727-69E7-487D-9114-926F6EA998EF}">
      <dgm:prSet/>
      <dgm:spPr/>
      <dgm:t>
        <a:bodyPr/>
        <a:lstStyle/>
        <a:p>
          <a:pPr rtl="0"/>
          <a:r>
            <a:rPr lang="en-US" b="0" i="0" smtClean="0">
              <a:solidFill>
                <a:schemeClr val="bg1"/>
              </a:solidFill>
            </a:rPr>
            <a:t>B3. Chuyển đổi hệ 2 sang hệ 8</a:t>
          </a:r>
          <a:endParaRPr lang="en-US">
            <a:solidFill>
              <a:schemeClr val="bg1"/>
            </a:solidFill>
          </a:endParaRPr>
        </a:p>
      </dgm:t>
    </dgm:pt>
    <dgm:pt modelId="{94FDC8B9-1F9A-4DB6-8D1A-1B40B55674A7}" type="parTrans" cxnId="{FC0C3125-43A1-4FF5-A49C-553CDB403015}">
      <dgm:prSet/>
      <dgm:spPr/>
      <dgm:t>
        <a:bodyPr/>
        <a:lstStyle/>
        <a:p>
          <a:endParaRPr lang="en-US"/>
        </a:p>
      </dgm:t>
    </dgm:pt>
    <dgm:pt modelId="{4D2648D0-DDF2-4513-B566-6A8BD1821B37}" type="sibTrans" cxnId="{FC0C3125-43A1-4FF5-A49C-553CDB403015}">
      <dgm:prSet/>
      <dgm:spPr/>
      <dgm:t>
        <a:bodyPr/>
        <a:lstStyle/>
        <a:p>
          <a:endParaRPr lang="en-US"/>
        </a:p>
      </dgm:t>
    </dgm:pt>
    <dgm:pt modelId="{88D30BC3-978A-42ED-A9D8-EAD8E1AEFD03}" type="pres">
      <dgm:prSet presAssocID="{8803D09E-3A91-4E39-BCAF-FF65800242F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B907F8-2C68-4010-A7B1-48509EAF5CBC}" type="pres">
      <dgm:prSet presAssocID="{8803D09E-3A91-4E39-BCAF-FF65800242FD}" presName="dummyMaxCanvas" presStyleCnt="0">
        <dgm:presLayoutVars/>
      </dgm:prSet>
      <dgm:spPr/>
    </dgm:pt>
    <dgm:pt modelId="{62A2CE55-E154-4D28-B82A-C27D4B62E283}" type="pres">
      <dgm:prSet presAssocID="{8803D09E-3A91-4E39-BCAF-FF65800242FD}" presName="OneNode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9EBF9C-3D1D-4C65-9550-CE3F4B36B965}" type="presOf" srcId="{39E07727-69E7-487D-9114-926F6EA998EF}" destId="{62A2CE55-E154-4D28-B82A-C27D4B62E283}" srcOrd="0" destOrd="0" presId="urn:microsoft.com/office/officeart/2005/8/layout/vProcess5"/>
    <dgm:cxn modelId="{C2D0356F-F3CE-4B7E-BB6F-2C75FB03F7FC}" type="presOf" srcId="{8803D09E-3A91-4E39-BCAF-FF65800242FD}" destId="{88D30BC3-978A-42ED-A9D8-EAD8E1AEFD03}" srcOrd="0" destOrd="0" presId="urn:microsoft.com/office/officeart/2005/8/layout/vProcess5"/>
    <dgm:cxn modelId="{FC0C3125-43A1-4FF5-A49C-553CDB403015}" srcId="{8803D09E-3A91-4E39-BCAF-FF65800242FD}" destId="{39E07727-69E7-487D-9114-926F6EA998EF}" srcOrd="0" destOrd="0" parTransId="{94FDC8B9-1F9A-4DB6-8D1A-1B40B55674A7}" sibTransId="{4D2648D0-DDF2-4513-B566-6A8BD1821B37}"/>
    <dgm:cxn modelId="{F80F0485-14A2-4B34-8ADA-97360AB7CD53}" type="presParOf" srcId="{88D30BC3-978A-42ED-A9D8-EAD8E1AEFD03}" destId="{ABB907F8-2C68-4010-A7B1-48509EAF5CBC}" srcOrd="0" destOrd="0" presId="urn:microsoft.com/office/officeart/2005/8/layout/vProcess5"/>
    <dgm:cxn modelId="{050DB2CF-5897-4740-BBE8-09693D5EF410}" type="presParOf" srcId="{88D30BC3-978A-42ED-A9D8-EAD8E1AEFD03}" destId="{62A2CE55-E154-4D28-B82A-C27D4B62E283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CE55-E154-4D28-B82A-C27D4B62E283}">
      <dsp:nvSpPr>
        <dsp:cNvPr id="0" name=""/>
        <dsp:cNvSpPr/>
      </dsp:nvSpPr>
      <dsp:spPr>
        <a:xfrm>
          <a:off x="0" y="768563"/>
          <a:ext cx="11403875" cy="15371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200" b="0" i="0" kern="1200" smtClean="0">
              <a:solidFill>
                <a:schemeClr val="bg1"/>
              </a:solidFill>
            </a:rPr>
            <a:t>B3. Chuyển đổi hệ 2 sang hệ 8</a:t>
          </a:r>
          <a:endParaRPr lang="en-US" sz="6200" kern="1200">
            <a:solidFill>
              <a:schemeClr val="bg1"/>
            </a:solidFill>
          </a:endParaRPr>
        </a:p>
      </dsp:txBody>
      <dsp:txXfrm>
        <a:off x="45021" y="813584"/>
        <a:ext cx="11313833" cy="1447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lnSpc>
                <a:spcPct val="150000"/>
              </a:lnSpc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lnSpc>
                <a:spcPct val="150000"/>
              </a:lnSpc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79657426"/>
              </p:ext>
            </p:extLst>
          </p:nvPr>
        </p:nvGraphicFramePr>
        <p:xfrm>
          <a:off x="10393251" y="0"/>
          <a:ext cx="746974" cy="122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604052619"/>
                    </a:ext>
                  </a:extLst>
                </a:gridCol>
              </a:tblGrid>
              <a:tr h="1221537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dthinh</a:t>
                      </a:r>
                      <a:endParaRPr lang="en-US"/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5465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20/10/2020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6.png"/><Relationship Id="rId18" Type="http://schemas.openxmlformats.org/officeDocument/2006/relationships/image" Target="../media/image86.png"/><Relationship Id="rId26" Type="http://schemas.openxmlformats.org/officeDocument/2006/relationships/image" Target="../media/image105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114.png"/><Relationship Id="rId17" Type="http://schemas.openxmlformats.org/officeDocument/2006/relationships/image" Target="../media/image850.png"/><Relationship Id="rId25" Type="http://schemas.openxmlformats.org/officeDocument/2006/relationships/image" Target="../media/image88.png"/><Relationship Id="rId33" Type="http://schemas.openxmlformats.org/officeDocument/2006/relationships/image" Target="../media/image91.png"/><Relationship Id="rId2" Type="http://schemas.openxmlformats.org/officeDocument/2006/relationships/image" Target="../media/image62.png"/><Relationship Id="rId16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102.png"/><Relationship Id="rId32" Type="http://schemas.openxmlformats.org/officeDocument/2006/relationships/image" Target="../media/image90.png"/><Relationship Id="rId5" Type="http://schemas.openxmlformats.org/officeDocument/2006/relationships/image" Target="../media/image65.png"/><Relationship Id="rId23" Type="http://schemas.openxmlformats.org/officeDocument/2006/relationships/image" Target="../media/image101.png"/><Relationship Id="rId28" Type="http://schemas.openxmlformats.org/officeDocument/2006/relationships/image" Target="../media/image107.png"/><Relationship Id="rId10" Type="http://schemas.openxmlformats.org/officeDocument/2006/relationships/image" Target="../media/image70.png"/><Relationship Id="rId31" Type="http://schemas.openxmlformats.org/officeDocument/2006/relationships/image" Target="../media/image11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840.png"/><Relationship Id="rId27" Type="http://schemas.openxmlformats.org/officeDocument/2006/relationships/image" Target="../media/image89.png"/><Relationship Id="rId30" Type="http://schemas.openxmlformats.org/officeDocument/2006/relationships/image" Target="../media/image10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9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940.png"/><Relationship Id="rId4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132.png"/><Relationship Id="rId7" Type="http://schemas.openxmlformats.org/officeDocument/2006/relationships/image" Target="../media/image100.png"/><Relationship Id="rId12" Type="http://schemas.openxmlformats.org/officeDocument/2006/relationships/image" Target="../media/image112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11.png"/><Relationship Id="rId5" Type="http://schemas.openxmlformats.org/officeDocument/2006/relationships/image" Target="../media/image98.png"/><Relationship Id="rId10" Type="http://schemas.openxmlformats.org/officeDocument/2006/relationships/image" Target="../media/image106.png"/><Relationship Id="rId4" Type="http://schemas.openxmlformats.org/officeDocument/2006/relationships/image" Target="../media/image97.png"/><Relationship Id="rId9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8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30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19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4" Type="http://schemas.openxmlformats.org/officeDocument/2006/relationships/image" Target="../media/image118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29.png"/><Relationship Id="rId3" Type="http://schemas.openxmlformats.org/officeDocument/2006/relationships/image" Target="../media/image116.png"/><Relationship Id="rId7" Type="http://schemas.openxmlformats.org/officeDocument/2006/relationships/image" Target="../media/image131.png"/><Relationship Id="rId12" Type="http://schemas.openxmlformats.org/officeDocument/2006/relationships/image" Target="../media/image128.png"/><Relationship Id="rId17" Type="http://schemas.openxmlformats.org/officeDocument/2006/relationships/image" Target="../media/image137.png"/><Relationship Id="rId2" Type="http://schemas.openxmlformats.org/officeDocument/2006/relationships/image" Target="../media/image1130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35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370.png"/><Relationship Id="rId18" Type="http://schemas.openxmlformats.org/officeDocument/2006/relationships/image" Target="../media/image142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1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0.png"/><Relationship Id="rId5" Type="http://schemas.openxmlformats.org/officeDocument/2006/relationships/image" Target="../media/image119.png"/><Relationship Id="rId15" Type="http://schemas.openxmlformats.org/officeDocument/2006/relationships/image" Target="../media/image139.png"/><Relationship Id="rId10" Type="http://schemas.openxmlformats.org/officeDocument/2006/relationships/image" Target="../media/image12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370.png"/><Relationship Id="rId18" Type="http://schemas.openxmlformats.org/officeDocument/2006/relationships/image" Target="../media/image144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5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370.png"/><Relationship Id="rId18" Type="http://schemas.openxmlformats.org/officeDocument/2006/relationships/image" Target="../media/image1450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6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13" Type="http://schemas.openxmlformats.org/officeDocument/2006/relationships/image" Target="../media/image129.png"/><Relationship Id="rId18" Type="http://schemas.openxmlformats.org/officeDocument/2006/relationships/image" Target="../media/image1450.png"/><Relationship Id="rId3" Type="http://schemas.openxmlformats.org/officeDocument/2006/relationships/image" Target="../media/image116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16" Type="http://schemas.openxmlformats.org/officeDocument/2006/relationships/image" Target="../media/image140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360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60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4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1.png"/><Relationship Id="rId18" Type="http://schemas.openxmlformats.org/officeDocument/2006/relationships/image" Target="../media/image1450.png"/><Relationship Id="rId3" Type="http://schemas.openxmlformats.org/officeDocument/2006/relationships/image" Target="../media/image116.png"/><Relationship Id="rId21" Type="http://schemas.openxmlformats.org/officeDocument/2006/relationships/image" Target="../media/image148.png"/><Relationship Id="rId7" Type="http://schemas.openxmlformats.org/officeDocument/2006/relationships/image" Target="../media/image122.png"/><Relationship Id="rId12" Type="http://schemas.openxmlformats.org/officeDocument/2006/relationships/image" Target="../media/image128.png"/><Relationship Id="rId17" Type="http://schemas.openxmlformats.org/officeDocument/2006/relationships/image" Target="../media/image143.png"/><Relationship Id="rId2" Type="http://schemas.openxmlformats.org/officeDocument/2006/relationships/image" Target="../media/image1130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50.png"/><Relationship Id="rId5" Type="http://schemas.openxmlformats.org/officeDocument/2006/relationships/image" Target="../media/image119.png"/><Relationship Id="rId15" Type="http://schemas.openxmlformats.org/officeDocument/2006/relationships/image" Target="../media/image1420.png"/><Relationship Id="rId10" Type="http://schemas.openxmlformats.org/officeDocument/2006/relationships/image" Target="../media/image126.png"/><Relationship Id="rId19" Type="http://schemas.openxmlformats.org/officeDocument/2006/relationships/image" Target="../media/image1460.png"/><Relationship Id="rId4" Type="http://schemas.openxmlformats.org/officeDocument/2006/relationships/image" Target="../media/image118.png"/><Relationship Id="rId9" Type="http://schemas.openxmlformats.org/officeDocument/2006/relationships/image" Target="../media/image1310.png"/><Relationship Id="rId14" Type="http://schemas.openxmlformats.org/officeDocument/2006/relationships/image" Target="../media/image152.png"/><Relationship Id="rId22" Type="http://schemas.openxmlformats.org/officeDocument/2006/relationships/image" Target="../media/image15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0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7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1.png"/><Relationship Id="rId10" Type="http://schemas.openxmlformats.org/officeDocument/2006/relationships/image" Target="../media/image160.png"/><Relationship Id="rId9" Type="http://schemas.openxmlformats.org/officeDocument/2006/relationships/image" Target="../media/image1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../media/image171.png"/><Relationship Id="rId42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image" Target="../media/image174.png"/><Relationship Id="rId46" Type="http://schemas.openxmlformats.org/officeDocument/2006/relationships/image" Target="../media/image163.png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NULL"/><Relationship Id="rId37" Type="http://schemas.openxmlformats.org/officeDocument/2006/relationships/image" Target="NULL"/><Relationship Id="rId40" Type="http://schemas.openxmlformats.org/officeDocument/2006/relationships/image" Target="NULL"/><Relationship Id="rId45" Type="http://schemas.openxmlformats.org/officeDocument/2006/relationships/image" Target="../media/image162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image" Target="../media/image1610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NULL"/><Relationship Id="rId43" Type="http://schemas.openxmlformats.org/officeDocument/2006/relationships/image" Target="../media/image1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41.png"/><Relationship Id="rId26" Type="http://schemas.openxmlformats.org/officeDocument/2006/relationships/image" Target="../media/image48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39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40.png"/><Relationship Id="rId2" Type="http://schemas.openxmlformats.org/officeDocument/2006/relationships/image" Target="../media/image25.png"/><Relationship Id="rId20" Type="http://schemas.openxmlformats.org/officeDocument/2006/relationships/image" Target="../media/image43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37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5" Type="http://schemas.openxmlformats.org/officeDocument/2006/relationships/image" Target="../media/image28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1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62.png"/><Relationship Id="rId21" Type="http://schemas.openxmlformats.org/officeDocument/2006/relationships/image" Target="../media/image74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61.png"/><Relationship Id="rId25" Type="http://schemas.openxmlformats.org/officeDocument/2006/relationships/image" Target="../media/image7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73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77.png"/><Relationship Id="rId5" Type="http://schemas.openxmlformats.org/officeDocument/2006/relationships/image" Target="../media/image64.png"/><Relationship Id="rId15" Type="http://schemas.openxmlformats.org/officeDocument/2006/relationships/image" Target="../media/image56.png"/><Relationship Id="rId23" Type="http://schemas.openxmlformats.org/officeDocument/2006/relationships/image" Target="../media/image76.png"/><Relationship Id="rId28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85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510.png"/><Relationship Id="rId22" Type="http://schemas.openxmlformats.org/officeDocument/2006/relationships/image" Target="../media/image75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8.png"/><Relationship Id="rId18" Type="http://schemas.openxmlformats.org/officeDocument/2006/relationships/image" Target="../media/image810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87.png"/><Relationship Id="rId25" Type="http://schemas.openxmlformats.org/officeDocument/2006/relationships/image" Target="../media/image830.png"/><Relationship Id="rId2" Type="http://schemas.openxmlformats.org/officeDocument/2006/relationships/image" Target="../media/image62.png"/><Relationship Id="rId16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24" Type="http://schemas.openxmlformats.org/officeDocument/2006/relationships/image" Target="../media/image93.png"/><Relationship Id="rId5" Type="http://schemas.openxmlformats.org/officeDocument/2006/relationships/image" Target="../media/image65.png"/><Relationship Id="rId15" Type="http://schemas.openxmlformats.org/officeDocument/2006/relationships/image" Target="../media/image790.png"/><Relationship Id="rId10" Type="http://schemas.openxmlformats.org/officeDocument/2006/relationships/image" Target="../media/image70.png"/><Relationship Id="rId19" Type="http://schemas.openxmlformats.org/officeDocument/2006/relationships/image" Target="../media/image82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2669" y="1320800"/>
            <a:ext cx="8825658" cy="2338981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mtClean="0"/>
              <a:t>CHUYỂN ĐỔI SỐ</a:t>
            </a:r>
            <a:br>
              <a:rPr lang="en-US" smtClean="0"/>
            </a:br>
            <a:r>
              <a:rPr lang="en-US" smtClean="0"/>
              <a:t>HỆ </a:t>
            </a:r>
            <a:r>
              <a:rPr lang="en-US" smtClean="0">
                <a:solidFill>
                  <a:srgbClr val="FF0000"/>
                </a:solidFill>
              </a:rPr>
              <a:t>10</a:t>
            </a:r>
            <a:r>
              <a:rPr lang="en-US" smtClean="0"/>
              <a:t> SANG HỆ </a:t>
            </a:r>
            <a:r>
              <a:rPr lang="en-US" smtClean="0">
                <a:solidFill>
                  <a:srgbClr val="FFFF00"/>
                </a:solidFill>
              </a:rPr>
              <a:t>8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555" y="4269380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200" smtClean="0">
                <a:solidFill>
                  <a:srgbClr val="FFC000"/>
                </a:solidFill>
              </a:rPr>
              <a:t>ĐỐI VỚI DẠNG SỐ NGUYÊN </a:t>
            </a:r>
            <a:r>
              <a:rPr lang="en-US" sz="3200" smtClean="0">
                <a:solidFill>
                  <a:srgbClr val="002060"/>
                </a:solidFill>
              </a:rPr>
              <a:t>CÓ DẤU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256555" y="530968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200" smtClean="0">
                <a:solidFill>
                  <a:srgbClr val="002060"/>
                </a:solidFill>
              </a:rPr>
              <a:t>-1   -3   -8   -258   -517 ….</a:t>
            </a:r>
          </a:p>
        </p:txBody>
      </p:sp>
    </p:spTree>
    <p:extLst>
      <p:ext uri="{BB962C8B-B14F-4D97-AF65-F5344CB8AC3E}">
        <p14:creationId xmlns:p14="http://schemas.microsoft.com/office/powerpoint/2010/main" val="2899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41" y="1599306"/>
                <a:ext cx="904918" cy="931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2" y="1599306"/>
                <a:ext cx="904918" cy="931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212543" y="1599306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+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088" y="1603021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3490445"/>
                <a:ext cx="1089274" cy="918864"/>
              </a:xfrm>
              <a:prstGeom prst="rect">
                <a:avLst/>
              </a:prstGeom>
              <a:blipFill>
                <a:blip r:embed="rId1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/>
          <p:cNvGrpSpPr/>
          <p:nvPr/>
        </p:nvGrpSpPr>
        <p:grpSpPr>
          <a:xfrm>
            <a:off x="1524193" y="1266364"/>
            <a:ext cx="2668442" cy="1627092"/>
            <a:chOff x="646111" y="1443786"/>
            <a:chExt cx="2966754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17"/>
                  <a:stretch>
                    <a:fillRect r="-126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8666" y="1443786"/>
                  <a:ext cx="814199" cy="1736141"/>
                </a:xfrm>
                <a:prstGeom prst="rect">
                  <a:avLst/>
                </a:prstGeom>
                <a:blipFill>
                  <a:blip r:embed="rId18"/>
                  <a:stretch>
                    <a:fillRect l="-6504" r="-11382" b="-296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81903"/>
              </p:ext>
            </p:extLst>
          </p:nvPr>
        </p:nvGraphicFramePr>
        <p:xfrm>
          <a:off x="3813407" y="4714055"/>
          <a:ext cx="696685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2928624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63" y="5226740"/>
                <a:ext cx="904918" cy="9319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814081" y="4547049"/>
            <a:ext cx="176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Thứ tự bit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1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51" y="3490445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379" y="5226740"/>
                <a:ext cx="904918" cy="93193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0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746" y="3490445"/>
                <a:ext cx="1089274" cy="918864"/>
              </a:xfrm>
              <a:prstGeom prst="rect">
                <a:avLst/>
              </a:prstGeom>
              <a:blipFill>
                <a:blip r:embed="rId26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158" y="5226740"/>
                <a:ext cx="904918" cy="93193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4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360" y="3490445"/>
                <a:ext cx="1089274" cy="918864"/>
              </a:xfrm>
              <a:prstGeom prst="rect">
                <a:avLst/>
              </a:prstGeom>
              <a:blipFill>
                <a:blip r:embed="rId28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42" y="5226740"/>
                <a:ext cx="904918" cy="9188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3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57" y="3490445"/>
                <a:ext cx="1089274" cy="918864"/>
              </a:xfrm>
              <a:prstGeom prst="rect">
                <a:avLst/>
              </a:prstGeom>
              <a:blipFill>
                <a:blip r:embed="rId30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21" y="5226740"/>
                <a:ext cx="904918" cy="9188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54" y="3490445"/>
                <a:ext cx="1089274" cy="918864"/>
              </a:xfrm>
              <a:prstGeom prst="rect">
                <a:avLst/>
              </a:prstGeom>
              <a:blipFill>
                <a:blip r:embed="rId32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 baseline="300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00" y="5226740"/>
                <a:ext cx="904918" cy="9188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1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1" grpId="0" animBg="1"/>
      <p:bldP spid="8" grpId="0"/>
      <p:bldP spid="36" grpId="0" animBg="1"/>
      <p:bldP spid="37" grpId="0" animBg="1"/>
      <p:bldP spid="39" grpId="0" animBg="1"/>
      <p:bldP spid="42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 của Bước 1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378058" y="1867453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31247" y="1867452"/>
                <a:ext cx="1867768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47" y="1867452"/>
                <a:ext cx="1867768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199015" y="1867452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5257905" y="3993255"/>
            <a:ext cx="6678665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Số bit = 6, trong khi đề yêu cầu là 7</a:t>
            </a:r>
            <a:endParaRPr lang="en-US" sz="3200" i="1" baseline="30000"/>
          </a:p>
        </p:txBody>
      </p:sp>
      <p:grpSp>
        <p:nvGrpSpPr>
          <p:cNvPr id="11" name="Group 10"/>
          <p:cNvGrpSpPr/>
          <p:nvPr/>
        </p:nvGrpSpPr>
        <p:grpSpPr>
          <a:xfrm>
            <a:off x="5199015" y="4749996"/>
            <a:ext cx="6737556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78058" y="4736933"/>
                <a:ext cx="1117012" cy="1762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8" y="4736933"/>
                <a:ext cx="1117012" cy="1762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 txBox="1">
            <a:spLocks/>
          </p:cNvSpPr>
          <p:nvPr/>
        </p:nvSpPr>
        <p:spPr>
          <a:xfrm>
            <a:off x="378058" y="3993255"/>
            <a:ext cx="4725873" cy="666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smtClean="0"/>
              <a:t>Chèn bit 0 bên trái cùng</a:t>
            </a:r>
            <a:endParaRPr lang="en-US" sz="3200" i="1" baseline="3000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81447"/>
              </p:ext>
            </p:extLst>
          </p:nvPr>
        </p:nvGraphicFramePr>
        <p:xfrm>
          <a:off x="4415244" y="3532072"/>
          <a:ext cx="67719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418">
                  <a:extLst>
                    <a:ext uri="{9D8B030D-6E8A-4147-A177-3AD203B41FA5}">
                      <a16:colId xmlns:a16="http://schemas.microsoft.com/office/drawing/2014/main" val="473530828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691650641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3052611619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4180849336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603312342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2787256530"/>
                    </a:ext>
                  </a:extLst>
                </a:gridCol>
                <a:gridCol w="967418">
                  <a:extLst>
                    <a:ext uri="{9D8B030D-6E8A-4147-A177-3AD203B41FA5}">
                      <a16:colId xmlns:a16="http://schemas.microsoft.com/office/drawing/2014/main" val="3547158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32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-3.75E-6 0.433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0.325 -2.96296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4" grpId="0" animBg="1"/>
      <p:bldP spid="14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2. Đảo các bit của số nhị phân</a:t>
            </a:r>
            <a:endParaRPr lang="en-US" baseline="30000"/>
          </a:p>
        </p:txBody>
      </p:sp>
      <p:grpSp>
        <p:nvGrpSpPr>
          <p:cNvPr id="10" name="Group 9"/>
          <p:cNvGrpSpPr/>
          <p:nvPr/>
        </p:nvGrpSpPr>
        <p:grpSpPr>
          <a:xfrm>
            <a:off x="391122" y="1671511"/>
            <a:ext cx="2952231" cy="1736141"/>
            <a:chOff x="646111" y="1443786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11" y="1443786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814199" cy="173614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676" r="-2941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344311" y="1671510"/>
                <a:ext cx="953369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1" y="1671510"/>
                <a:ext cx="953369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297680" y="1671510"/>
            <a:ext cx="7651955" cy="1736141"/>
            <a:chOff x="7072263" y="4596419"/>
            <a:chExt cx="256954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13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3800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263" y="4596419"/>
                  <a:ext cx="228374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005" y="4596419"/>
                  <a:ext cx="285804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Striped Right Arrow 16"/>
          <p:cNvSpPr/>
          <p:nvPr/>
        </p:nvSpPr>
        <p:spPr>
          <a:xfrm rot="5400000">
            <a:off x="5362821" y="3521952"/>
            <a:ext cx="901337" cy="90786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555" y="4544121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triped Right Arrow 20"/>
          <p:cNvSpPr/>
          <p:nvPr/>
        </p:nvSpPr>
        <p:spPr>
          <a:xfrm rot="5400000">
            <a:off x="9220473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 rot="5400000">
            <a:off x="10184888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 rot="5400000">
            <a:off x="6327234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iped Right Arrow 23"/>
          <p:cNvSpPr/>
          <p:nvPr/>
        </p:nvSpPr>
        <p:spPr>
          <a:xfrm rot="5400000">
            <a:off x="7291647" y="3521952"/>
            <a:ext cx="901337" cy="907868"/>
          </a:xfrm>
          <a:prstGeom prst="strip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iped Right Arrow 24"/>
          <p:cNvSpPr/>
          <p:nvPr/>
        </p:nvSpPr>
        <p:spPr>
          <a:xfrm rot="5400000">
            <a:off x="8256060" y="3521952"/>
            <a:ext cx="901337" cy="907868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1" y="4544120"/>
                <a:ext cx="1093496" cy="1736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255" y="4544120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580" y="4544119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63" y="4544119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910" y="454236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triped Right Arrow 30"/>
          <p:cNvSpPr/>
          <p:nvPr/>
        </p:nvSpPr>
        <p:spPr>
          <a:xfrm rot="5400000">
            <a:off x="4454952" y="3541547"/>
            <a:ext cx="901337" cy="907868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264678" y="45423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78" y="4542367"/>
                <a:ext cx="109349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6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3098308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" y="4993645"/>
                <a:ext cx="1093496" cy="17361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19" y="3521270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7677" y="2800304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75109" y="136360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09" y="1363607"/>
                <a:ext cx="1093496" cy="17361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5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9415 3.7037E-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22222E-6 L 0.54739 -2.22222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7561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75614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507" y="3490662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83" y="3490661"/>
                <a:ext cx="704767" cy="7218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205222" y="349066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22" y="3490660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175109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09" y="1363922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37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-0.35964 -4.07407E-6 C -0.52136 -4.07407E-6 -0.71902 0.0801 -0.71902 0.14561 L -0.71902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51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41277 3.7037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45729 -4.0740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0" grpId="0" animBg="1"/>
      <p:bldP spid="20" grpId="1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626" y="349066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727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352109" y="349514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09" y="3495144"/>
                <a:ext cx="704767" cy="7218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75109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09" y="1362167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90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-0.32109 -4.07407E-6 C -0.46549 -4.07407E-6 -0.6418 0.0801 -0.6418 0.14561 L -0.6418 0.291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96" y="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33451 -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1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41718 -1.85185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050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371533" y="3474392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533" y="3474392"/>
                <a:ext cx="704767" cy="7218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328954" y="136457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54" y="1364578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00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28073 3.33333E-6 C -0.40651 3.33333E-6 -0.56146 0.08009 -0.56146 0.14537 L -0.56146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73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25834 3.7037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34205 -1.85185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3483356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35228" y="3492063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28" y="3492063"/>
                <a:ext cx="704767" cy="72182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331608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08" y="1362167"/>
                <a:ext cx="1093496" cy="17361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50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24219 3.33333E-6 C -0.35065 3.33333E-6 -0.48425 0.08009 -0.48425 0.14537 L -0.48425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19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8334 3.7037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0.2651 -1.85185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2" grpId="1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759" y="3490662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458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528085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85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77" y="3467414"/>
                <a:ext cx="704767" cy="7218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8084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084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2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-0.20482 2.96296E-6 C -0.29648 2.96296E-6 -0.4095 0.08009 -0.4095 0.14537 L -0.4095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2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2123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 animBg="1"/>
      <p:bldP spid="36" grpId="0" animBg="1"/>
      <p:bldP spid="37" grpId="0" animBg="1"/>
      <p:bldP spid="37" grpId="1" animBg="1"/>
      <p:bldP spid="38" grpId="0" animBg="1"/>
      <p:bldP spid="22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3. Cộng số nhị phân với 1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86" y="1363924"/>
                <a:ext cx="1093496" cy="1736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2" y="1363923"/>
                <a:ext cx="1093496" cy="1736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686" y="1363923"/>
                <a:ext cx="1093496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011" y="1363922"/>
                <a:ext cx="1093496" cy="1736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094" y="1363922"/>
                <a:ext cx="1093496" cy="17361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1362167"/>
                <a:ext cx="1093496" cy="17361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728167" y="2214794"/>
                <a:ext cx="1358536" cy="9514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72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67" y="2214794"/>
                <a:ext cx="1358536" cy="9514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41" y="4985613"/>
                <a:ext cx="1093496" cy="17361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3795094" y="4886701"/>
            <a:ext cx="7485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93" y="5500803"/>
                <a:ext cx="692324" cy="7218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071" y="4993644"/>
                <a:ext cx="1093496" cy="17361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29" y="5489080"/>
                <a:ext cx="704767" cy="7218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292781" y="4993644"/>
                <a:ext cx="102681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781" y="4993644"/>
                <a:ext cx="1026816" cy="17361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667477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77" y="3493541"/>
                <a:ext cx="704767" cy="7218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4877" y="3328351"/>
            <a:ext cx="183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Ghi nhớ: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790" y="4985613"/>
                <a:ext cx="1093496" cy="17361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987" y="4985613"/>
                <a:ext cx="1093496" cy="17361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159" y="4985613"/>
                <a:ext cx="1093496" cy="17361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4985613"/>
                <a:ext cx="1093496" cy="17361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4678998" y="3493541"/>
                <a:ext cx="704767" cy="7218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998" y="3493541"/>
                <a:ext cx="704767" cy="7218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14" y="1364578"/>
                <a:ext cx="1093496" cy="17361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33025" y="4994982"/>
                <a:ext cx="1093496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025" y="4994982"/>
                <a:ext cx="1093496" cy="173614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0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49 2.96296E-6 L -0.20274 2.96296E-6 C -0.26289 2.96296E-6 -0.33672 0.08009 -0.33672 0.14537 L -0.33672 0.29097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11" y="1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4" grpId="0" animBg="1"/>
      <p:bldP spid="34" grpId="1" animBg="1"/>
      <p:bldP spid="36" grpId="0" animBg="1"/>
      <p:bldP spid="36" grpId="1" animBg="1"/>
      <p:bldP spid="37" grpId="0" animBg="1"/>
      <p:bldP spid="38" grpId="0" animBg="1"/>
      <p:bldP spid="38" grpId="1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Yêu cầu chuyển đổi -36</a:t>
            </a:r>
            <a:r>
              <a:rPr lang="en-US" baseline="-25000" smtClean="0"/>
              <a:t>(10) </a:t>
            </a:r>
            <a:r>
              <a:rPr lang="en-US" smtClean="0"/>
              <a:t>sang hệ 8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itle 1"/>
          <p:cNvSpPr txBox="1">
            <a:spLocks/>
          </p:cNvSpPr>
          <p:nvPr/>
        </p:nvSpPr>
        <p:spPr>
          <a:xfrm>
            <a:off x="4820195" y="1265683"/>
            <a:ext cx="5304716" cy="7844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sử dụng 7 bit mã hóa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66262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 Bước 2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41550" y="2962903"/>
            <a:ext cx="3128939" cy="1736141"/>
            <a:chOff x="790930" y="1443786"/>
            <a:chExt cx="263094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790930" y="1443786"/>
                  <a:ext cx="199321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88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30" y="1443786"/>
                  <a:ext cx="199321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70488" y="2962902"/>
                <a:ext cx="118872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88" y="2962902"/>
                <a:ext cx="1188720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359208" y="2962903"/>
            <a:ext cx="7779004" cy="1736142"/>
            <a:chOff x="7098603" y="4596418"/>
            <a:chExt cx="2385104" cy="1736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1011100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8"/>
                  <a:ext cx="247072" cy="1736141"/>
                </a:xfrm>
                <a:prstGeom prst="rect">
                  <a:avLst/>
                </a:prstGeom>
                <a:blipFill>
                  <a:blip r:embed="rId6"/>
                  <a:stretch>
                    <a:fillRect l="-2655" r="-885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033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</a:t>
            </a:r>
            <a:endParaRPr lang="en-US" baseline="300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313252911"/>
              </p:ext>
            </p:extLst>
          </p:nvPr>
        </p:nvGraphicFramePr>
        <p:xfrm>
          <a:off x="352697" y="2386021"/>
          <a:ext cx="11403875" cy="3074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48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graphicEl>
                                              <a:dgm id="{62A2CE55-E154-4D28-B82A-C27D4B62E2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Gom nhóm 3 bit</a:t>
            </a:r>
            <a:endParaRPr lang="en-US" baseline="30000"/>
          </a:p>
        </p:txBody>
      </p:sp>
      <p:grpSp>
        <p:nvGrpSpPr>
          <p:cNvPr id="4" name="Group 3"/>
          <p:cNvGrpSpPr/>
          <p:nvPr/>
        </p:nvGrpSpPr>
        <p:grpSpPr>
          <a:xfrm>
            <a:off x="3950285" y="1634328"/>
            <a:ext cx="7767097" cy="1736141"/>
            <a:chOff x="7098603" y="4596419"/>
            <a:chExt cx="242383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1011100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7977181" y="1614666"/>
            <a:ext cx="2813127" cy="1736141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68389" y="1645503"/>
            <a:ext cx="2895729" cy="1736141"/>
          </a:xfrm>
          <a:prstGeom prst="rect">
            <a:avLst/>
          </a:prstGeom>
          <a:solidFill>
            <a:srgbClr val="92D050">
              <a:alpha val="5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985366" y="3635709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Title 1"/>
          <p:cNvSpPr txBox="1">
            <a:spLocks/>
          </p:cNvSpPr>
          <p:nvPr/>
        </p:nvSpPr>
        <p:spPr>
          <a:xfrm>
            <a:off x="407758" y="5713715"/>
            <a:ext cx="11332145" cy="784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smtClean="0">
                <a:solidFill>
                  <a:schemeClr val="tx1"/>
                </a:solidFill>
              </a:rPr>
              <a:t>Nếu nhóm bị thiếu bit, chèn bit 0 vào bên trái cùng</a:t>
            </a:r>
            <a:endParaRPr lang="en-US" sz="3600" i="1" baseline="3000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230829" y="3635709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476292" y="3635709"/>
            <a:ext cx="3754537" cy="1736141"/>
            <a:chOff x="846159" y="3630122"/>
            <a:chExt cx="3754537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46159" y="3630122"/>
                  <a:ext cx="303519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     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59" y="3630122"/>
                  <a:ext cx="3035198" cy="17361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881357" y="3630122"/>
                  <a:ext cx="71933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357" y="3630122"/>
                  <a:ext cx="719339" cy="173614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07758" y="3623932"/>
                <a:ext cx="2207620" cy="176226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58" y="3623932"/>
                <a:ext cx="2207620" cy="17622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87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8" grpId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Chuyển đổi sang số hệ </a:t>
            </a:r>
            <a:r>
              <a:rPr lang="en-US" smtClean="0"/>
              <a:t>8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288740"/>
                <a:ext cx="814199" cy="5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1836650"/>
                <a:ext cx="814199" cy="542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384560"/>
                <a:ext cx="814199" cy="542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932470"/>
                <a:ext cx="814199" cy="542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80380"/>
                <a:ext cx="814199" cy="542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028290"/>
                <a:ext cx="814199" cy="54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4576200"/>
                <a:ext cx="814199" cy="54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5124113"/>
                <a:ext cx="814199" cy="54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itle 1"/>
          <p:cNvSpPr txBox="1">
            <a:spLocks/>
          </p:cNvSpPr>
          <p:nvPr/>
        </p:nvSpPr>
        <p:spPr>
          <a:xfrm>
            <a:off x="6531436" y="5693371"/>
            <a:ext cx="5660564" cy="10996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Số hệ 8: 8 trạng thái</a:t>
            </a:r>
          </a:p>
          <a:p>
            <a:r>
              <a:rPr lang="en-US" sz="3600" i="1"/>
              <a:t>1 bit có 2 trạng </a:t>
            </a:r>
            <a:r>
              <a:rPr lang="en-US" sz="3600" i="1" smtClean="0"/>
              <a:t>thái: 2</a:t>
            </a:r>
            <a:r>
              <a:rPr lang="en-US" sz="3600" i="1" baseline="30000" smtClean="0"/>
              <a:t>3</a:t>
            </a:r>
            <a:r>
              <a:rPr lang="en-US" sz="3600" i="1" smtClean="0"/>
              <a:t>=8</a:t>
            </a:r>
            <a:endParaRPr lang="en-US" sz="3600" i="1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0" y="5708908"/>
            <a:ext cx="6531436" cy="1088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/>
              <a:t>Tại sao chỉ giới hạn 0 – 7?</a:t>
            </a:r>
          </a:p>
          <a:p>
            <a:r>
              <a:rPr lang="en-US" sz="3600" i="1"/>
              <a:t>Tại sao chỉ có 3 bit?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5124113"/>
                <a:ext cx="814199" cy="5423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5124113"/>
                <a:ext cx="814199" cy="5423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5124113"/>
                <a:ext cx="814199" cy="542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576200"/>
                <a:ext cx="814199" cy="542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576200"/>
                <a:ext cx="814199" cy="5423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576200"/>
                <a:ext cx="814199" cy="5423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4028290"/>
                <a:ext cx="814199" cy="5423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4028290"/>
                <a:ext cx="814199" cy="5423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4028290"/>
                <a:ext cx="814199" cy="5423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3480380"/>
                <a:ext cx="814199" cy="5423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3480380"/>
                <a:ext cx="814199" cy="5423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3480380"/>
                <a:ext cx="814199" cy="5423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932470"/>
                <a:ext cx="814199" cy="5423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932470"/>
                <a:ext cx="814199" cy="54236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932470"/>
                <a:ext cx="814199" cy="54236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2384560"/>
                <a:ext cx="814199" cy="5423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384560"/>
                <a:ext cx="814199" cy="54236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2384560"/>
                <a:ext cx="814199" cy="5423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836650"/>
                <a:ext cx="814199" cy="54236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836650"/>
                <a:ext cx="814199" cy="54236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836650"/>
                <a:ext cx="814199" cy="54236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00" y="1288740"/>
                <a:ext cx="814199" cy="54236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1288740"/>
                <a:ext cx="814199" cy="54236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72" y="1288740"/>
                <a:ext cx="814199" cy="54236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585447" y="1288740"/>
            <a:ext cx="0" cy="4377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4797692" y="4831549"/>
            <a:ext cx="5363077" cy="1740832"/>
            <a:chOff x="8030707" y="4591728"/>
            <a:chExt cx="2130828" cy="1740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9522439" y="4591728"/>
                  <a:ext cx="639096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2439" y="4591728"/>
                  <a:ext cx="639096" cy="173614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/>
          <p:cNvGrpSpPr/>
          <p:nvPr/>
        </p:nvGrpSpPr>
        <p:grpSpPr>
          <a:xfrm>
            <a:off x="4802898" y="3032986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011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69" name="Rectangle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10160770" y="4824768"/>
            <a:ext cx="1885773" cy="1736141"/>
            <a:chOff x="8773194" y="4596419"/>
            <a:chExt cx="749245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0165977" y="3032749"/>
            <a:ext cx="1885773" cy="1736141"/>
            <a:chOff x="8773194" y="4596419"/>
            <a:chExt cx="749245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8569187" y="3042324"/>
                <a:ext cx="160854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187" y="3042324"/>
                <a:ext cx="1608540" cy="1736141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4808175" y="1236509"/>
            <a:ext cx="3754537" cy="1736141"/>
            <a:chOff x="8030707" y="4596419"/>
            <a:chExt cx="1491732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707" y="4596419"/>
                  <a:ext cx="1205928" cy="1736141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10171254" y="1236272"/>
            <a:ext cx="1885773" cy="1736141"/>
            <a:chOff x="8773194" y="4596419"/>
            <a:chExt cx="749245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3194" y="4596419"/>
                  <a:ext cx="463441" cy="1736141"/>
                </a:xfrm>
                <a:prstGeom prst="rect">
                  <a:avLst/>
                </a:prstGeom>
                <a:blipFill>
                  <a:blip r:embed="rId45"/>
                  <a:stretch>
                    <a:fillRect r="-6114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285804" cy="173614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8574464" y="1245847"/>
                <a:ext cx="1608540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464" y="1245847"/>
                <a:ext cx="1608540" cy="173614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000"/>
                            </p:stCondLst>
                            <p:childTnLst>
                              <p:par>
                                <p:cTn id="1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000"/>
                            </p:stCondLst>
                            <p:childTnLst>
                              <p:par>
                                <p:cTn id="2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0"/>
                            </p:stCondLst>
                            <p:childTnLst>
                              <p:par>
                                <p:cTn id="2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4000"/>
                            </p:stCondLst>
                            <p:childTnLst>
                              <p:par>
                                <p:cTn id="2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5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1" grpId="1" animBg="1"/>
      <p:bldP spid="30" grpId="0" animBg="1"/>
      <p:bldP spid="30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87" grpId="0" animBg="1"/>
      <p:bldP spid="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Kết quả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−36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2692543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2692543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615953" y="4687859"/>
            <a:ext cx="4323156" cy="1736141"/>
            <a:chOff x="5727678" y="4596419"/>
            <a:chExt cx="4323156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727678" y="4596419"/>
                  <a:ext cx="3508957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134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78" y="4596419"/>
                  <a:ext cx="3508957" cy="17361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50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19986" y="1262224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>
                <a:solidFill>
                  <a:schemeClr val="tx1"/>
                </a:solidFill>
              </a:rPr>
              <a:t>Bước 1. Chuyển đổi số thập phân </a:t>
            </a:r>
            <a:r>
              <a:rPr lang="en-US" sz="3200" smtClean="0">
                <a:solidFill>
                  <a:schemeClr val="tx1"/>
                </a:solidFill>
              </a:rPr>
              <a:t>có dấu sang </a:t>
            </a:r>
            <a:r>
              <a:rPr lang="en-US" sz="3200">
                <a:solidFill>
                  <a:schemeClr val="tx1"/>
                </a:solidFill>
              </a:rPr>
              <a:t>số nhị </a:t>
            </a:r>
            <a:r>
              <a:rPr lang="en-US" sz="3200" smtClean="0">
                <a:solidFill>
                  <a:schemeClr val="tx1"/>
                </a:solidFill>
              </a:rPr>
              <a:t>phân. Nghĩa là, thay vì đổi số -36</a:t>
            </a:r>
            <a:r>
              <a:rPr lang="en-US" sz="3200" baseline="-25000" smtClean="0">
                <a:solidFill>
                  <a:schemeClr val="tx1"/>
                </a:solidFill>
              </a:rPr>
              <a:t>(10) </a:t>
            </a:r>
            <a:r>
              <a:rPr lang="en-US" sz="3200" smtClean="0">
                <a:solidFill>
                  <a:schemeClr val="tx1"/>
                </a:solidFill>
              </a:rPr>
              <a:t>sẽ chuyển đổi 36</a:t>
            </a:r>
            <a:r>
              <a:rPr lang="en-US" sz="3200" baseline="-25000" smtClean="0">
                <a:solidFill>
                  <a:schemeClr val="tx1"/>
                </a:solidFill>
              </a:rPr>
              <a:t>(10)</a:t>
            </a:r>
            <a:r>
              <a:rPr lang="en-US" sz="3200" smtClean="0">
                <a:solidFill>
                  <a:schemeClr val="tx1"/>
                </a:solidFill>
              </a:rPr>
              <a:t> trước.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19986" y="2364375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Bước 2. Đảo các bit ở kết quả tại Bước 1. Trong đó, các bit mang giá trị 1 sẽ chuyển thành 0 và ngược lại.</a:t>
            </a:r>
            <a:endParaRPr lang="en-US" sz="3200" i="1" baseline="300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Các bước thực hiện:</a:t>
            </a:r>
            <a:endParaRPr lang="en-US" baseline="3000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9986" y="3466526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</a:rPr>
              <a:t>Bước 3. Lấy số được quy đổi ở bước 2, cộng (+) thêm 1.</a:t>
            </a:r>
          </a:p>
          <a:p>
            <a:pPr algn="just"/>
            <a:r>
              <a:rPr lang="en-US" sz="3200" smtClean="0">
                <a:solidFill>
                  <a:srgbClr val="FFFF00"/>
                </a:solidFill>
              </a:rPr>
              <a:t>Quy ước: 0 + 0 = 0     0 + 1 = 1    1 + 1 = 0 (nhớ 1)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9986" y="4568677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Bước 4. Gộp nhóm 3 bit (kể từ bên phải). Nếu thiếu số bit, thêm bit 0 bên trái cùng của nhóm</a:t>
            </a:r>
            <a:endParaRPr lang="en-US" sz="3200" i="1" baseline="3000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19985" y="5670828"/>
            <a:ext cx="11250800" cy="7822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smtClean="0">
                <a:solidFill>
                  <a:schemeClr val="tx1"/>
                </a:solidFill>
              </a:rPr>
              <a:t>Bước 5. Chuyển đổi số nhị phân sang hệ 8 tương ứng.</a:t>
            </a:r>
            <a:endParaRPr lang="en-US" sz="320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4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78799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Bước 1. Chuyển đổi số không dấu </a:t>
            </a:r>
            <a:endParaRPr lang="en-US" baseline="30000"/>
          </a:p>
        </p:txBody>
      </p:sp>
      <p:grpSp>
        <p:nvGrpSpPr>
          <p:cNvPr id="3" name="Group 2"/>
          <p:cNvGrpSpPr/>
          <p:nvPr/>
        </p:nvGrpSpPr>
        <p:grpSpPr>
          <a:xfrm>
            <a:off x="646111" y="1265683"/>
            <a:ext cx="4069580" cy="1736141"/>
            <a:chOff x="0" y="1443786"/>
            <a:chExt cx="3421870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443786"/>
                  <a:ext cx="2784143" cy="17361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143" y="1443786"/>
                  <a:ext cx="637727" cy="1736141"/>
                </a:xfrm>
                <a:prstGeom prst="rect">
                  <a:avLst/>
                </a:prstGeom>
                <a:blipFill>
                  <a:blip r:embed="rId3"/>
                  <a:stretch>
                    <a:fillRect l="-5469" r="-7813"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5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72" y="3001824"/>
                <a:ext cx="2138032" cy="1736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7986878" y="4687859"/>
            <a:ext cx="2952231" cy="1736141"/>
            <a:chOff x="7098603" y="4596419"/>
            <a:chExt cx="2952231" cy="1736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8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150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03" y="4596419"/>
                  <a:ext cx="2138032" cy="173614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endParaRPr lang="en-US" sz="2400" b="0" i="1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635" y="4596419"/>
                  <a:ext cx="814199" cy="173614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6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541608" y="5152523"/>
            <a:ext cx="11250800" cy="516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smtClean="0">
                <a:solidFill>
                  <a:schemeClr val="tx1"/>
                </a:solidFill>
              </a:rPr>
              <a:t>NẾU SỐ LƯỢNG BIT KHÔNG ĐỦ SẼ DẪN ĐẾN KẾT QUẢ SAI.</a:t>
            </a:r>
            <a:endParaRPr lang="en-US" sz="2800" i="1" baseline="300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0: Xác định số bit tối thiểu</a:t>
            </a:r>
            <a:endParaRPr lang="en-US" baseline="3000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41608" y="2176626"/>
            <a:ext cx="11250800" cy="11021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>
                <a:solidFill>
                  <a:schemeClr val="tx1"/>
                </a:solidFill>
              </a:rPr>
              <a:t>Số bit tối thiểu là số bit ít nhất cần thiết để mã hóa số thập phân có dấu. Tại sao điều này quan trọng?</a:t>
            </a:r>
            <a:endParaRPr lang="en-US" sz="3200" i="1" baseline="30000">
              <a:solidFill>
                <a:schemeClr val="tx1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41608" y="3659703"/>
            <a:ext cx="11250800" cy="1102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200" i="1" smtClean="0"/>
              <a:t>Ví dụ: Chuyển </a:t>
            </a:r>
            <a:r>
              <a:rPr lang="en-US" sz="3200" i="1" smtClean="0">
                <a:solidFill>
                  <a:srgbClr val="7030A0"/>
                </a:solidFill>
              </a:rPr>
              <a:t>3</a:t>
            </a:r>
            <a:r>
              <a:rPr lang="en-US" sz="3200" i="1" baseline="-25000" smtClean="0">
                <a:solidFill>
                  <a:srgbClr val="7030A0"/>
                </a:solidFill>
              </a:rPr>
              <a:t>(10)</a:t>
            </a:r>
            <a:r>
              <a:rPr lang="en-US" sz="3200" i="1" smtClean="0">
                <a:solidFill>
                  <a:srgbClr val="7030A0"/>
                </a:solidFill>
              </a:rPr>
              <a:t> </a:t>
            </a:r>
            <a:r>
              <a:rPr lang="en-US" sz="3200" i="1" smtClean="0"/>
              <a:t>sang hệ 2 nếu sử dụng tối đa 2 bit: </a:t>
            </a:r>
            <a:r>
              <a:rPr lang="en-US" sz="3200" i="1" smtClean="0">
                <a:solidFill>
                  <a:srgbClr val="7030A0"/>
                </a:solidFill>
              </a:rPr>
              <a:t>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</a:p>
          <a:p>
            <a:pPr algn="just"/>
            <a:r>
              <a:rPr lang="en-US" sz="3200" i="1"/>
              <a:t>Nếu số bit tối thiểu là 4 </a:t>
            </a:r>
            <a:r>
              <a:rPr lang="en-US" sz="3200" i="1" smtClean="0"/>
              <a:t>thì kết quả sẽ là: </a:t>
            </a:r>
            <a:r>
              <a:rPr lang="en-US" sz="3200" i="1" smtClean="0">
                <a:solidFill>
                  <a:srgbClr val="7030A0"/>
                </a:solidFill>
              </a:rPr>
              <a:t>0011</a:t>
            </a:r>
            <a:r>
              <a:rPr lang="en-US" sz="3200" i="1" baseline="-25000" smtClean="0">
                <a:solidFill>
                  <a:srgbClr val="7030A0"/>
                </a:solidFill>
              </a:rPr>
              <a:t>(2)</a:t>
            </a:r>
            <a:endParaRPr lang="en-US" sz="3200" i="1" baseline="-25000">
              <a:solidFill>
                <a:srgbClr val="7030A0"/>
              </a:solidFill>
            </a:endParaRPr>
          </a:p>
          <a:p>
            <a:pPr algn="just"/>
            <a:endParaRPr lang="en-US" sz="3200" i="1" baseline="30000"/>
          </a:p>
        </p:txBody>
      </p:sp>
      <p:sp>
        <p:nvSpPr>
          <p:cNvPr id="3" name="Pentagon 2"/>
          <p:cNvSpPr/>
          <p:nvPr/>
        </p:nvSpPr>
        <p:spPr>
          <a:xfrm>
            <a:off x="6413863" y="6059950"/>
            <a:ext cx="5378545" cy="613954"/>
          </a:xfrm>
          <a:prstGeom prst="homePlat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Đề bài: Số bit tối thiểu là 7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506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1: Lập bảng chia khoảng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2863154"/>
                <a:ext cx="1276817" cy="5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25" y="2863154"/>
                <a:ext cx="1276817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42" y="2863154"/>
                <a:ext cx="1276817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359" y="2863154"/>
                <a:ext cx="1276817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76" y="2863154"/>
                <a:ext cx="1276817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93" y="2863154"/>
                <a:ext cx="1276817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810" y="2863154"/>
                <a:ext cx="1276817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908" y="3416289"/>
                <a:ext cx="1552743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51" y="3416289"/>
                <a:ext cx="1539095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746" y="3417091"/>
                <a:ext cx="1539095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841" y="3415016"/>
                <a:ext cx="1846073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2048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914" y="3415016"/>
                <a:ext cx="1846073" cy="54236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18" y="3415016"/>
                <a:ext cx="638409" cy="54236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04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735" r="-66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7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6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5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04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1578120" y="1289348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78120" y="129365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1584406" y="1289856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1578120" y="1290144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!@#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1578120" y="3438529"/>
            <a:ext cx="9546492" cy="1085697"/>
            <a:chOff x="1985866" y="1265394"/>
            <a:chExt cx="9546492" cy="1085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5866" y="1266363"/>
                  <a:ext cx="1508847" cy="108472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13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560" y="1266363"/>
                  <a:ext cx="2693777" cy="1084728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58" y="1266363"/>
                  <a:ext cx="1508847" cy="1084728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800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826" y="1265394"/>
                  <a:ext cx="2304532" cy="108472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5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629" y="1293147"/>
                <a:ext cx="1089274" cy="918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96" y="4047176"/>
                <a:ext cx="1508847" cy="10847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143" y="4047176"/>
                <a:ext cx="1508847" cy="10847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990" y="4047176"/>
                <a:ext cx="1508847" cy="10847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37" y="4047176"/>
                <a:ext cx="1508847" cy="10847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273" y="4047176"/>
                <a:ext cx="2197122" cy="10847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79" y="1304916"/>
                <a:ext cx="1089274" cy="9188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2962359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057976"/>
                <a:ext cx="1508847" cy="108472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4471206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057976"/>
                <a:ext cx="1508847" cy="10847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980053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057976"/>
                <a:ext cx="1508847" cy="10847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7488900" y="40579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057976"/>
                <a:ext cx="1508847" cy="10847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8965336" y="40579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!@#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36" y="4057976"/>
                <a:ext cx="2197122" cy="108472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962359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359" y="4068776"/>
                <a:ext cx="1508847" cy="10847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471206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06" y="4068776"/>
                <a:ext cx="1508847" cy="108472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5980053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53" y="4068776"/>
                <a:ext cx="1508847" cy="108472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88900" y="4068776"/>
                <a:ext cx="1508847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900" y="4068776"/>
                <a:ext cx="1508847" cy="108472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8965336" y="4068776"/>
                <a:ext cx="2197122" cy="10847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800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336" y="4068776"/>
                <a:ext cx="2197122" cy="10847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15795 4.07407E-6 C -0.22878 4.07407E-6 -0.31589 0.11157 -0.31589 0.20231 L -0.31589 0.40463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94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1" animBg="1"/>
      <p:bldP spid="23" grpId="0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2" grpId="0" animBg="1"/>
      <p:bldP spid="36" grpId="0" animBg="1"/>
      <p:bldP spid="36" grpId="1" animBg="1"/>
      <p:bldP spid="37" grpId="0" animBg="1"/>
      <p:bldP spid="37" grpId="1" animBg="1"/>
      <p:bldP spid="39" grpId="0" animBg="1"/>
      <p:bldP spid="39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44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mtClean="0"/>
              <a:t>Quy tắc 2: Giảm dần số hệ 10 với 2</a:t>
            </a:r>
            <a:r>
              <a:rPr lang="en-US" sz="4000" baseline="30000" smtClean="0"/>
              <a:t>i</a:t>
            </a:r>
            <a:endParaRPr lang="en-US" baseline="30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1024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266363"/>
                <a:ext cx="814199" cy="542364"/>
              </a:xfrm>
              <a:prstGeom prst="rect">
                <a:avLst/>
              </a:prstGeom>
              <a:blipFill rotWithShape="0">
                <a:blip r:embed="rId2"/>
                <a:stretch>
                  <a:fillRect l="-1471" r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1808727"/>
                <a:ext cx="814199" cy="542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128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2351091"/>
                <a:ext cx="814199" cy="5423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2897134"/>
                <a:ext cx="814199" cy="5423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443177"/>
                <a:ext cx="814199" cy="5423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3981862"/>
                <a:ext cx="814199" cy="54236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9" y="4527905"/>
                <a:ext cx="814199" cy="5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070269"/>
                <a:ext cx="814199" cy="54236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5616312"/>
                <a:ext cx="814199" cy="54236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08" y="6162355"/>
                <a:ext cx="814199" cy="54236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36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1290875"/>
                <a:ext cx="904918" cy="931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1290875"/>
                <a:ext cx="904918" cy="93193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1290875"/>
                <a:ext cx="904918" cy="931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4471206" y="1290875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1290875"/>
                <a:ext cx="1089274" cy="9188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53" y="2276557"/>
                <a:ext cx="904918" cy="931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04" y="2276557"/>
                <a:ext cx="904918" cy="93193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600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055" y="2276557"/>
                <a:ext cx="904918" cy="9319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71206" y="2276557"/>
            <a:ext cx="904918" cy="931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0" smtClean="0"/>
              <a:t>=</a:t>
            </a:r>
            <a:endParaRPr lang="en-US" sz="5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40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357" y="2276557"/>
                <a:ext cx="1089274" cy="9188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7042245" y="1290875"/>
            <a:ext cx="0" cy="556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5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1303947"/>
                <a:ext cx="1089274" cy="918864"/>
              </a:xfrm>
              <a:prstGeom prst="rect">
                <a:avLst/>
              </a:prstGeom>
              <a:blipFill>
                <a:blip r:embed="rId24"/>
                <a:stretch>
                  <a:fillRect t="-52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5400" baseline="30000" smtClean="0"/>
                  <a:t>2</a:t>
                </a:r>
                <a:endParaRPr lang="en-US" sz="5400" baseline="3000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759" y="2289629"/>
                <a:ext cx="1089274" cy="918864"/>
              </a:xfrm>
              <a:prstGeom prst="rect">
                <a:avLst/>
              </a:prstGeom>
              <a:blipFill>
                <a:blip r:embed="rId25"/>
                <a:stretch>
                  <a:fillRect t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1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504</TotalTime>
  <Words>941</Words>
  <Application>Microsoft Office PowerPoint</Application>
  <PresentationFormat>Widescreen</PresentationFormat>
  <Paragraphs>489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Wingdings 3</vt:lpstr>
      <vt:lpstr>Ion</vt:lpstr>
      <vt:lpstr>CHUYỂN ĐỔI SỐ HỆ 10 SANG HỆ 8</vt:lpstr>
      <vt:lpstr>Yêu cầu chuyển đổi -36(10) sang hệ 8</vt:lpstr>
      <vt:lpstr>Các bước thực hiện:</vt:lpstr>
      <vt:lpstr>Bước 1. Chuyển đổi số không dấu </vt:lpstr>
      <vt:lpstr>Quy tắc 0: Xác định số bit tối thiểu</vt:lpstr>
      <vt:lpstr>Quy tắc 1: Lập bảng chia khoảng 2i</vt:lpstr>
      <vt:lpstr>Quy tắc 2: Giảm dần số hệ 10 với 2i</vt:lpstr>
      <vt:lpstr>Quy tắc 2: Giảm dần số hệ 10 với 2i</vt:lpstr>
      <vt:lpstr>Quy tắc 2: Giảm dần số hệ 10 với 2i</vt:lpstr>
      <vt:lpstr>Quy tắc 2: Giảm dần số hệ 10 với 2i</vt:lpstr>
      <vt:lpstr>Kết quả của Bước 1</vt:lpstr>
      <vt:lpstr>Bước 2. Đảo các bit của số nhị phân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Bước 3. Cộng số nhị phân với 1</vt:lpstr>
      <vt:lpstr>Kết quả Bước 2</vt:lpstr>
      <vt:lpstr>Các bước thực hiện</vt:lpstr>
      <vt:lpstr>Quy tắc 1: Gom nhóm 3 bit</vt:lpstr>
      <vt:lpstr>Quy tắc 2: Chuyển đổi sang số hệ 8</vt:lpstr>
      <vt:lpstr>Kết quả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CHUYỂN ĐỔI SỐ HỆ 10 SANG HỆ 2</dc:title>
  <dc:creator>Windows User</dc:creator>
  <cp:keywords>Decimal to Octa;10 sang 8;Hệ thập phân sang nhị phân;thập phân;nhị phân;số âm;số có dấu</cp:keywords>
  <cp:lastModifiedBy>Administrator</cp:lastModifiedBy>
  <cp:revision>57</cp:revision>
  <dcterms:created xsi:type="dcterms:W3CDTF">2020-10-17T01:21:37Z</dcterms:created>
  <dcterms:modified xsi:type="dcterms:W3CDTF">2020-10-20T03:46:21Z</dcterms:modified>
</cp:coreProperties>
</file>