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8" r:id="rId5"/>
    <p:sldId id="26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52F286-DA6B-4937-8364-3DD456E0BFFC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B1. Chuyển đổi hệ 10 sang hệ 2</a:t>
          </a:r>
          <a:endParaRPr lang="en-US">
            <a:solidFill>
              <a:schemeClr val="bg1"/>
            </a:solidFill>
          </a:endParaRPr>
        </a:p>
      </dgm:t>
    </dgm:pt>
    <dgm:pt modelId="{66765938-0A5C-4BAF-B40C-B6E98FFCD48C}" type="parTrans" cxnId="{949B9DD9-D24C-469E-B619-8CCB3BF66C76}">
      <dgm:prSet/>
      <dgm:spPr/>
      <dgm:t>
        <a:bodyPr/>
        <a:lstStyle/>
        <a:p>
          <a:endParaRPr lang="en-US"/>
        </a:p>
      </dgm:t>
    </dgm:pt>
    <dgm:pt modelId="{DA3FFA0B-4A95-47C7-B6FD-C031932FB236}" type="sibTrans" cxnId="{949B9DD9-D24C-469E-B619-8CCB3BF66C76}">
      <dgm:prSet/>
      <dgm:spPr/>
      <dgm:t>
        <a:bodyPr/>
        <a:lstStyle/>
        <a:p>
          <a:endParaRPr lang="en-US"/>
        </a:p>
      </dgm:t>
    </dgm:pt>
    <dgm:pt modelId="{39E07727-69E7-487D-9114-926F6EA998EF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B2. Chuyển đổi hệ 2 sang hệ 8</a:t>
          </a:r>
          <a:endParaRPr lang="en-US">
            <a:solidFill>
              <a:schemeClr val="bg1"/>
            </a:solidFill>
          </a:endParaRPr>
        </a:p>
      </dgm:t>
    </dgm:pt>
    <dgm:pt modelId="{94FDC8B9-1F9A-4DB6-8D1A-1B40B55674A7}" type="parTrans" cxnId="{FC0C3125-43A1-4FF5-A49C-553CDB403015}">
      <dgm:prSet/>
      <dgm:spPr/>
      <dgm:t>
        <a:bodyPr/>
        <a:lstStyle/>
        <a:p>
          <a:endParaRPr lang="en-US"/>
        </a:p>
      </dgm:t>
    </dgm:pt>
    <dgm:pt modelId="{4D2648D0-DDF2-4513-B566-6A8BD1821B37}" type="sibTrans" cxnId="{FC0C3125-43A1-4FF5-A49C-553CDB403015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AC86DA66-0728-4024-B626-01067C3194B0}" type="pres">
      <dgm:prSet presAssocID="{8803D09E-3A91-4E39-BCAF-FF65800242FD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49B4A-26F9-4435-ABBF-20298A2C9692}" type="pres">
      <dgm:prSet presAssocID="{8803D09E-3A91-4E39-BCAF-FF65800242FD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E4268-3BA6-4561-89DE-762A7C6399CB}" type="pres">
      <dgm:prSet presAssocID="{8803D09E-3A91-4E39-BCAF-FF65800242FD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D2349-CB47-4BA0-8C3D-EDA82883F5AB}" type="pres">
      <dgm:prSet presAssocID="{8803D09E-3A91-4E39-BCAF-FF65800242FD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2E191-60D5-4497-9166-C53256A87531}" type="pres">
      <dgm:prSet presAssocID="{8803D09E-3A91-4E39-BCAF-FF65800242FD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F275B8-27DA-4C03-A5B7-797644B2EA37}" type="presOf" srcId="{DA3FFA0B-4A95-47C7-B6FD-C031932FB236}" destId="{3B2E4268-3BA6-4561-89DE-762A7C6399CB}" srcOrd="0" destOrd="0" presId="urn:microsoft.com/office/officeart/2005/8/layout/vProcess5"/>
    <dgm:cxn modelId="{70BE6D16-CA71-40A9-8471-D7CFC7D519D0}" type="presOf" srcId="{DA52F286-DA6B-4937-8364-3DD456E0BFFC}" destId="{DC7D2349-CB47-4BA0-8C3D-EDA82883F5AB}" srcOrd="1" destOrd="0" presId="urn:microsoft.com/office/officeart/2005/8/layout/vProcess5"/>
    <dgm:cxn modelId="{B0C4E7C5-B6D6-4390-8F21-FB69A3EEDD18}" type="presOf" srcId="{39E07727-69E7-487D-9114-926F6EA998EF}" destId="{6D449B4A-26F9-4435-ABBF-20298A2C9692}" srcOrd="0" destOrd="0" presId="urn:microsoft.com/office/officeart/2005/8/layout/vProcess5"/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FBF6F341-1270-49BE-BC1A-50914AC7B2A2}" type="presOf" srcId="{DA52F286-DA6B-4937-8364-3DD456E0BFFC}" destId="{AC86DA66-0728-4024-B626-01067C3194B0}" srcOrd="0" destOrd="0" presId="urn:microsoft.com/office/officeart/2005/8/layout/vProcess5"/>
    <dgm:cxn modelId="{949B9DD9-D24C-469E-B619-8CCB3BF66C76}" srcId="{8803D09E-3A91-4E39-BCAF-FF65800242FD}" destId="{DA52F286-DA6B-4937-8364-3DD456E0BFFC}" srcOrd="0" destOrd="0" parTransId="{66765938-0A5C-4BAF-B40C-B6E98FFCD48C}" sibTransId="{DA3FFA0B-4A95-47C7-B6FD-C031932FB236}"/>
    <dgm:cxn modelId="{D3FBDDA5-A50B-4B8C-BBA3-C60E36E9AB0C}" type="presOf" srcId="{39E07727-69E7-487D-9114-926F6EA998EF}" destId="{E192E191-60D5-4497-9166-C53256A87531}" srcOrd="1" destOrd="0" presId="urn:microsoft.com/office/officeart/2005/8/layout/vProcess5"/>
    <dgm:cxn modelId="{FC0C3125-43A1-4FF5-A49C-553CDB403015}" srcId="{8803D09E-3A91-4E39-BCAF-FF65800242FD}" destId="{39E07727-69E7-487D-9114-926F6EA998EF}" srcOrd="1" destOrd="0" parTransId="{94FDC8B9-1F9A-4DB6-8D1A-1B40B55674A7}" sibTransId="{4D2648D0-DDF2-4513-B566-6A8BD1821B37}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C613C566-C8F1-40D4-A713-A48E1482EE44}" type="presParOf" srcId="{88D30BC3-978A-42ED-A9D8-EAD8E1AEFD03}" destId="{AC86DA66-0728-4024-B626-01067C3194B0}" srcOrd="1" destOrd="0" presId="urn:microsoft.com/office/officeart/2005/8/layout/vProcess5"/>
    <dgm:cxn modelId="{8112D38A-E2E5-4A99-AEDA-02F6818B50D5}" type="presParOf" srcId="{88D30BC3-978A-42ED-A9D8-EAD8E1AEFD03}" destId="{6D449B4A-26F9-4435-ABBF-20298A2C9692}" srcOrd="2" destOrd="0" presId="urn:microsoft.com/office/officeart/2005/8/layout/vProcess5"/>
    <dgm:cxn modelId="{B1C00215-43DD-4207-946F-88210C7FEEA7}" type="presParOf" srcId="{88D30BC3-978A-42ED-A9D8-EAD8E1AEFD03}" destId="{3B2E4268-3BA6-4561-89DE-762A7C6399CB}" srcOrd="3" destOrd="0" presId="urn:microsoft.com/office/officeart/2005/8/layout/vProcess5"/>
    <dgm:cxn modelId="{94563A88-2C40-4100-8E8E-72F9E144F9E3}" type="presParOf" srcId="{88D30BC3-978A-42ED-A9D8-EAD8E1AEFD03}" destId="{DC7D2349-CB47-4BA0-8C3D-EDA82883F5AB}" srcOrd="4" destOrd="0" presId="urn:microsoft.com/office/officeart/2005/8/layout/vProcess5"/>
    <dgm:cxn modelId="{DE37714A-81B1-4D46-A70C-F1F164EE1461}" type="presParOf" srcId="{88D30BC3-978A-42ED-A9D8-EAD8E1AEFD03}" destId="{E192E191-60D5-4497-9166-C53256A8753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52F286-DA6B-4937-8364-3DD456E0BFFC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B1. Chuyển đổi hệ 10 sang hệ 2</a:t>
          </a:r>
          <a:endParaRPr lang="en-US">
            <a:solidFill>
              <a:schemeClr val="bg1"/>
            </a:solidFill>
          </a:endParaRPr>
        </a:p>
      </dgm:t>
    </dgm:pt>
    <dgm:pt modelId="{66765938-0A5C-4BAF-B40C-B6E98FFCD48C}" type="parTrans" cxnId="{949B9DD9-D24C-469E-B619-8CCB3BF66C76}">
      <dgm:prSet/>
      <dgm:spPr/>
      <dgm:t>
        <a:bodyPr/>
        <a:lstStyle/>
        <a:p>
          <a:endParaRPr lang="en-US"/>
        </a:p>
      </dgm:t>
    </dgm:pt>
    <dgm:pt modelId="{DA3FFA0B-4A95-47C7-B6FD-C031932FB236}" type="sibTrans" cxnId="{949B9DD9-D24C-469E-B619-8CCB3BF66C76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617B17E4-FBA5-469E-9A71-28409C2A9EAB}" type="pres">
      <dgm:prSet presAssocID="{8803D09E-3A91-4E39-BCAF-FF65800242F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3157C-0DF9-46FE-A4A5-E1B953C87E49}" type="presOf" srcId="{DA52F286-DA6B-4937-8364-3DD456E0BFFC}" destId="{617B17E4-FBA5-469E-9A71-28409C2A9EAB}" srcOrd="0" destOrd="0" presId="urn:microsoft.com/office/officeart/2005/8/layout/vProcess5"/>
    <dgm:cxn modelId="{949B9DD9-D24C-469E-B619-8CCB3BF66C76}" srcId="{8803D09E-3A91-4E39-BCAF-FF65800242FD}" destId="{DA52F286-DA6B-4937-8364-3DD456E0BFFC}" srcOrd="0" destOrd="0" parTransId="{66765938-0A5C-4BAF-B40C-B6E98FFCD48C}" sibTransId="{DA3FFA0B-4A95-47C7-B6FD-C031932FB236}"/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69CF49BD-49AA-442A-92AB-D68517A1A8DE}" type="presParOf" srcId="{88D30BC3-978A-42ED-A9D8-EAD8E1AEFD03}" destId="{617B17E4-FBA5-469E-9A71-28409C2A9EAB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E07727-69E7-487D-9114-926F6EA998EF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B2. Chuyển đổi hệ 2 sang hệ 8</a:t>
          </a:r>
          <a:endParaRPr lang="en-US">
            <a:solidFill>
              <a:schemeClr val="bg1"/>
            </a:solidFill>
          </a:endParaRPr>
        </a:p>
      </dgm:t>
    </dgm:pt>
    <dgm:pt modelId="{94FDC8B9-1F9A-4DB6-8D1A-1B40B55674A7}" type="parTrans" cxnId="{FC0C3125-43A1-4FF5-A49C-553CDB403015}">
      <dgm:prSet/>
      <dgm:spPr/>
      <dgm:t>
        <a:bodyPr/>
        <a:lstStyle/>
        <a:p>
          <a:endParaRPr lang="en-US"/>
        </a:p>
      </dgm:t>
    </dgm:pt>
    <dgm:pt modelId="{4D2648D0-DDF2-4513-B566-6A8BD1821B37}" type="sibTrans" cxnId="{FC0C3125-43A1-4FF5-A49C-553CDB403015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62A2CE55-E154-4D28-B82A-C27D4B62E283}" type="pres">
      <dgm:prSet presAssocID="{8803D09E-3A91-4E39-BCAF-FF65800242F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EBF9C-3D1D-4C65-9550-CE3F4B36B965}" type="presOf" srcId="{39E07727-69E7-487D-9114-926F6EA998EF}" destId="{62A2CE55-E154-4D28-B82A-C27D4B62E283}" srcOrd="0" destOrd="0" presId="urn:microsoft.com/office/officeart/2005/8/layout/vProcess5"/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FC0C3125-43A1-4FF5-A49C-553CDB403015}" srcId="{8803D09E-3A91-4E39-BCAF-FF65800242FD}" destId="{39E07727-69E7-487D-9114-926F6EA998EF}" srcOrd="0" destOrd="0" parTransId="{94FDC8B9-1F9A-4DB6-8D1A-1B40B55674A7}" sibTransId="{4D2648D0-DDF2-4513-B566-6A8BD1821B37}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050DB2CF-5897-4740-BBE8-09693D5EF410}" type="presParOf" srcId="{88D30BC3-978A-42ED-A9D8-EAD8E1AEFD03}" destId="{62A2CE55-E154-4D28-B82A-C27D4B62E283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6DA66-0728-4024-B626-01067C3194B0}">
      <dsp:nvSpPr>
        <dsp:cNvPr id="0" name=""/>
        <dsp:cNvSpPr/>
      </dsp:nvSpPr>
      <dsp:spPr>
        <a:xfrm>
          <a:off x="0" y="0"/>
          <a:ext cx="9693293" cy="1383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i="0" kern="1200" smtClean="0">
              <a:solidFill>
                <a:schemeClr val="bg1"/>
              </a:solidFill>
            </a:rPr>
            <a:t>B1. Chuyển đổi hệ 10 sang hệ 2</a:t>
          </a:r>
          <a:endParaRPr lang="en-US" sz="3800" kern="1200">
            <a:solidFill>
              <a:schemeClr val="bg1"/>
            </a:solidFill>
          </a:endParaRPr>
        </a:p>
      </dsp:txBody>
      <dsp:txXfrm>
        <a:off x="40519" y="40519"/>
        <a:ext cx="8263427" cy="1302375"/>
      </dsp:txXfrm>
    </dsp:sp>
    <dsp:sp modelId="{6D449B4A-26F9-4435-ABBF-20298A2C9692}">
      <dsp:nvSpPr>
        <dsp:cNvPr id="0" name=""/>
        <dsp:cNvSpPr/>
      </dsp:nvSpPr>
      <dsp:spPr>
        <a:xfrm>
          <a:off x="1710581" y="1690839"/>
          <a:ext cx="9693293" cy="1383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i="0" kern="1200" smtClean="0">
              <a:solidFill>
                <a:schemeClr val="bg1"/>
              </a:solidFill>
            </a:rPr>
            <a:t>B2. Chuyển đổi hệ 2 sang hệ 8</a:t>
          </a:r>
          <a:endParaRPr lang="en-US" sz="3800" kern="1200">
            <a:solidFill>
              <a:schemeClr val="bg1"/>
            </a:solidFill>
          </a:endParaRPr>
        </a:p>
      </dsp:txBody>
      <dsp:txXfrm>
        <a:off x="1751100" y="1731358"/>
        <a:ext cx="7002455" cy="1302375"/>
      </dsp:txXfrm>
    </dsp:sp>
    <dsp:sp modelId="{3B2E4268-3BA6-4561-89DE-762A7C6399CB}">
      <dsp:nvSpPr>
        <dsp:cNvPr id="0" name=""/>
        <dsp:cNvSpPr/>
      </dsp:nvSpPr>
      <dsp:spPr>
        <a:xfrm>
          <a:off x="8794074" y="1087516"/>
          <a:ext cx="899219" cy="89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996398" y="1087516"/>
        <a:ext cx="494571" cy="676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B17E4-FBA5-469E-9A71-28409C2A9EAB}">
      <dsp:nvSpPr>
        <dsp:cNvPr id="0" name=""/>
        <dsp:cNvSpPr/>
      </dsp:nvSpPr>
      <dsp:spPr>
        <a:xfrm>
          <a:off x="0" y="768563"/>
          <a:ext cx="11403875" cy="1537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b="0" i="0" kern="1200" smtClean="0">
              <a:solidFill>
                <a:schemeClr val="bg1"/>
              </a:solidFill>
            </a:rPr>
            <a:t>B1. Chuyển đổi hệ 10 sang hệ 2</a:t>
          </a:r>
          <a:endParaRPr lang="en-US" sz="5900" kern="1200">
            <a:solidFill>
              <a:schemeClr val="bg1"/>
            </a:solidFill>
          </a:endParaRPr>
        </a:p>
      </dsp:txBody>
      <dsp:txXfrm>
        <a:off x="45021" y="813584"/>
        <a:ext cx="11313833" cy="1447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2CE55-E154-4D28-B82A-C27D4B62E283}">
      <dsp:nvSpPr>
        <dsp:cNvPr id="0" name=""/>
        <dsp:cNvSpPr/>
      </dsp:nvSpPr>
      <dsp:spPr>
        <a:xfrm>
          <a:off x="0" y="768563"/>
          <a:ext cx="11403875" cy="1537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b="0" i="0" kern="1200" smtClean="0">
              <a:solidFill>
                <a:schemeClr val="bg1"/>
              </a:solidFill>
            </a:rPr>
            <a:t>B2. Chuyển đổi hệ 2 sang hệ 8</a:t>
          </a:r>
          <a:endParaRPr lang="en-US" sz="6200" kern="1200">
            <a:solidFill>
              <a:schemeClr val="bg1"/>
            </a:solidFill>
          </a:endParaRPr>
        </a:p>
      </dsp:txBody>
      <dsp:txXfrm>
        <a:off x="45021" y="813584"/>
        <a:ext cx="11313833" cy="144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9387709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 rot="5400000">
            <a:off x="10272811" y="368971"/>
            <a:ext cx="112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dthinh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8.png"/><Relationship Id="rId18" Type="http://schemas.openxmlformats.org/officeDocument/2006/relationships/image" Target="../media/image78.png"/><Relationship Id="rId26" Type="http://schemas.openxmlformats.org/officeDocument/2006/relationships/image" Target="../media/image103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97.png"/><Relationship Id="rId17" Type="http://schemas.openxmlformats.org/officeDocument/2006/relationships/image" Target="../media/image77.png"/><Relationship Id="rId25" Type="http://schemas.openxmlformats.org/officeDocument/2006/relationships/image" Target="../media/image102.png"/><Relationship Id="rId2" Type="http://schemas.openxmlformats.org/officeDocument/2006/relationships/image" Target="../media/image62.png"/><Relationship Id="rId16" Type="http://schemas.openxmlformats.org/officeDocument/2006/relationships/image" Target="../media/image101.png"/><Relationship Id="rId20" Type="http://schemas.openxmlformats.org/officeDocument/2006/relationships/image" Target="../media/image80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100.png"/><Relationship Id="rId23" Type="http://schemas.openxmlformats.org/officeDocument/2006/relationships/image" Target="../media/image88.png"/><Relationship Id="rId28" Type="http://schemas.openxmlformats.org/officeDocument/2006/relationships/image" Target="../media/image10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99.png"/><Relationship Id="rId22" Type="http://schemas.openxmlformats.org/officeDocument/2006/relationships/image" Target="../media/image87.png"/><Relationship Id="rId27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8.png"/><Relationship Id="rId18" Type="http://schemas.openxmlformats.org/officeDocument/2006/relationships/image" Target="../media/image88.png"/><Relationship Id="rId26" Type="http://schemas.openxmlformats.org/officeDocument/2006/relationships/image" Target="../media/image109.png"/><Relationship Id="rId3" Type="http://schemas.openxmlformats.org/officeDocument/2006/relationships/image" Target="../media/image63.png"/><Relationship Id="rId21" Type="http://schemas.openxmlformats.org/officeDocument/2006/relationships/image" Target="../media/image103.png"/><Relationship Id="rId7" Type="http://schemas.openxmlformats.org/officeDocument/2006/relationships/image" Target="../media/image67.png"/><Relationship Id="rId12" Type="http://schemas.openxmlformats.org/officeDocument/2006/relationships/image" Target="../media/image77.png"/><Relationship Id="rId17" Type="http://schemas.openxmlformats.org/officeDocument/2006/relationships/image" Target="../media/image87.png"/><Relationship Id="rId25" Type="http://schemas.openxmlformats.org/officeDocument/2006/relationships/image" Target="../media/image108.png"/><Relationship Id="rId2" Type="http://schemas.openxmlformats.org/officeDocument/2006/relationships/image" Target="../media/image62.png"/><Relationship Id="rId16" Type="http://schemas.openxmlformats.org/officeDocument/2006/relationships/image" Target="../media/image86.png"/><Relationship Id="rId20" Type="http://schemas.openxmlformats.org/officeDocument/2006/relationships/image" Target="../media/image102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07.png"/><Relationship Id="rId5" Type="http://schemas.openxmlformats.org/officeDocument/2006/relationships/image" Target="../media/image65.png"/><Relationship Id="rId15" Type="http://schemas.openxmlformats.org/officeDocument/2006/relationships/image" Target="../media/image80.png"/><Relationship Id="rId23" Type="http://schemas.openxmlformats.org/officeDocument/2006/relationships/image" Target="../media/image105.png"/><Relationship Id="rId28" Type="http://schemas.openxmlformats.org/officeDocument/2006/relationships/image" Target="../media/image111.png"/><Relationship Id="rId10" Type="http://schemas.openxmlformats.org/officeDocument/2006/relationships/image" Target="../media/image70.png"/><Relationship Id="rId19" Type="http://schemas.openxmlformats.org/officeDocument/2006/relationships/image" Target="../media/image8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9.png"/><Relationship Id="rId22" Type="http://schemas.openxmlformats.org/officeDocument/2006/relationships/image" Target="../media/image104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63.png"/><Relationship Id="rId21" Type="http://schemas.openxmlformats.org/officeDocument/2006/relationships/image" Target="../media/image123.png"/><Relationship Id="rId7" Type="http://schemas.openxmlformats.org/officeDocument/2006/relationships/image" Target="../media/image67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image" Target="../media/image62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26.png"/><Relationship Id="rId5" Type="http://schemas.openxmlformats.org/officeDocument/2006/relationships/image" Target="../media/image65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70.png"/><Relationship Id="rId19" Type="http://schemas.openxmlformats.org/officeDocument/2006/relationships/image" Target="../media/image12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7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9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9" Type="http://schemas.openxmlformats.org/officeDocument/2006/relationships/image" Target="../media/image175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34" Type="http://schemas.openxmlformats.org/officeDocument/2006/relationships/image" Target="../media/image171.png"/><Relationship Id="rId42" Type="http://schemas.openxmlformats.org/officeDocument/2006/relationships/image" Target="../media/image17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image" Target="../media/image17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29" Type="http://schemas.openxmlformats.org/officeDocument/2006/relationships/image" Target="../media/image166.png"/><Relationship Id="rId41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32" Type="http://schemas.openxmlformats.org/officeDocument/2006/relationships/image" Target="../media/image169.png"/><Relationship Id="rId37" Type="http://schemas.openxmlformats.org/officeDocument/2006/relationships/image" Target="../media/image173.png"/><Relationship Id="rId40" Type="http://schemas.openxmlformats.org/officeDocument/2006/relationships/image" Target="../media/image176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36" Type="http://schemas.openxmlformats.org/officeDocument/2006/relationships/image" Target="../media/image172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31" Type="http://schemas.openxmlformats.org/officeDocument/2006/relationships/image" Target="../media/image168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135.png"/><Relationship Id="rId43" Type="http://schemas.openxmlformats.org/officeDocument/2006/relationships/image" Target="../media/image1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2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81.png"/><Relationship Id="rId17" Type="http://schemas.openxmlformats.org/officeDocument/2006/relationships/image" Target="../media/image77.png"/><Relationship Id="rId25" Type="http://schemas.openxmlformats.org/officeDocument/2006/relationships/image" Target="../media/image90.png"/><Relationship Id="rId2" Type="http://schemas.openxmlformats.org/officeDocument/2006/relationships/image" Target="../media/image62.png"/><Relationship Id="rId16" Type="http://schemas.openxmlformats.org/officeDocument/2006/relationships/image" Target="../media/image85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83.png"/><Relationship Id="rId22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2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21" Type="http://schemas.openxmlformats.org/officeDocument/2006/relationships/image" Target="../media/image86.png"/><Relationship Id="rId7" Type="http://schemas.openxmlformats.org/officeDocument/2006/relationships/image" Target="../media/image67.png"/><Relationship Id="rId12" Type="http://schemas.openxmlformats.org/officeDocument/2006/relationships/image" Target="../media/image91.png"/><Relationship Id="rId17" Type="http://schemas.openxmlformats.org/officeDocument/2006/relationships/image" Target="../media/image77.png"/><Relationship Id="rId25" Type="http://schemas.openxmlformats.org/officeDocument/2006/relationships/image" Target="../media/image96.png"/><Relationship Id="rId2" Type="http://schemas.openxmlformats.org/officeDocument/2006/relationships/image" Target="../media/image62.png"/><Relationship Id="rId16" Type="http://schemas.openxmlformats.org/officeDocument/2006/relationships/image" Target="../media/image95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9.png"/><Relationship Id="rId5" Type="http://schemas.openxmlformats.org/officeDocument/2006/relationships/image" Target="../media/image65.png"/><Relationship Id="rId15" Type="http://schemas.openxmlformats.org/officeDocument/2006/relationships/image" Target="../media/image94.png"/><Relationship Id="rId23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93.png"/><Relationship Id="rId22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669" y="1320800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8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555" y="426938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</a:rPr>
              <a:t>ĐỐI VỚI DẠNG SỐ NGUYÊN </a:t>
            </a:r>
            <a:r>
              <a:rPr lang="en-US" sz="3200" smtClean="0">
                <a:solidFill>
                  <a:srgbClr val="002060"/>
                </a:solidFill>
              </a:rPr>
              <a:t>KHÔNG DẤU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56555" y="530968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smtClean="0">
                <a:solidFill>
                  <a:srgbClr val="002060"/>
                </a:solidFill>
              </a:rPr>
              <a:t>1   3   8   258   517 ….</a:t>
            </a: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836851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51" y="5612633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345698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98" y="5612633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54545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45" y="5612633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363392" y="5612633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92" y="5612633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872239" y="5612633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239" y="5612633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471206" y="326661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50277" y="3255240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3255240"/>
                <a:ext cx="1089274" cy="91886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81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795 3.33333E-6 C -0.22878 3.33333E-6 -0.31589 0.09838 -0.31589 0.1787 L -0.31589 0.3574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3266616"/>
                <a:ext cx="904918" cy="93193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3266616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3266616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471206" y="326661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3266616"/>
                <a:ext cx="1089274" cy="91886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579481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81" y="4255992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542632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632" y="4255992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505783" y="4255992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83" y="4255992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4468934" y="4255992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432085" y="4255992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85" y="4255992"/>
                <a:ext cx="1089274" cy="91886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42245" y="1290875"/>
            <a:ext cx="0" cy="556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blipFill rotWithShape="0">
                <a:blip r:embed="rId27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460759" y="328547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3285479"/>
                <a:ext cx="1089274" cy="918864"/>
              </a:xfrm>
              <a:prstGeom prst="rect">
                <a:avLst/>
              </a:prstGeom>
              <a:blipFill rotWithShape="0">
                <a:blip r:embed="rId29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66421" y="42813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421" y="4281329"/>
                <a:ext cx="1089274" cy="918864"/>
              </a:xfrm>
              <a:prstGeom prst="rect">
                <a:avLst/>
              </a:prstGeom>
              <a:blipFill rotWithShape="0">
                <a:blip r:embed="rId30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212543" y="159930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136784" y="160005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84" y="1600051"/>
                <a:ext cx="904918" cy="93193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070578" y="1601774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578" y="1601774"/>
                <a:ext cx="904918" cy="9319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31479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9" y="3503725"/>
                <a:ext cx="1089274" cy="918864"/>
              </a:xfrm>
              <a:prstGeom prst="rect">
                <a:avLst/>
              </a:prstGeom>
              <a:blipFill rotWithShape="0">
                <a:blip r:embed="rId17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667906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06" y="3503725"/>
                <a:ext cx="1089274" cy="918864"/>
              </a:xfrm>
              <a:prstGeom prst="rect">
                <a:avLst/>
              </a:prstGeom>
              <a:blipFill rotWithShape="0">
                <a:blip r:embed="rId1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683713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13" y="3503725"/>
                <a:ext cx="1089274" cy="918864"/>
              </a:xfrm>
              <a:prstGeom prst="rect">
                <a:avLst/>
              </a:prstGeom>
              <a:blipFill rotWithShape="0">
                <a:blip r:embed="rId19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719243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243" y="350372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8156239" y="1600134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p:sp>
        <p:nvSpPr>
          <p:cNvPr id="56" name="Rectangle 55"/>
          <p:cNvSpPr/>
          <p:nvPr/>
        </p:nvSpPr>
        <p:spPr>
          <a:xfrm>
            <a:off x="10103681" y="1602090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p:grpSp>
        <p:nvGrpSpPr>
          <p:cNvPr id="57" name="Group 56"/>
          <p:cNvGrpSpPr/>
          <p:nvPr/>
        </p:nvGrpSpPr>
        <p:grpSpPr>
          <a:xfrm>
            <a:off x="1524193" y="1266364"/>
            <a:ext cx="2655379" cy="1627092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9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645" r="-11290" b="-296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70989"/>
              </p:ext>
            </p:extLst>
          </p:nvPr>
        </p:nvGraphicFramePr>
        <p:xfrm>
          <a:off x="3813407" y="4714055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90359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599" y="5226740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93147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9" y="5226740"/>
                <a:ext cx="904918" cy="93193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8683713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13" y="5226740"/>
                <a:ext cx="904918" cy="93193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67450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09" y="5226740"/>
                <a:ext cx="904918" cy="93193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117461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61" y="5226740"/>
                <a:ext cx="904918" cy="931936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14081" y="4547049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Thứ tự bit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181364" y="350372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64" y="3503725"/>
                <a:ext cx="1089274" cy="918864"/>
              </a:xfrm>
              <a:prstGeom prst="rect">
                <a:avLst/>
              </a:prstGeom>
              <a:blipFill rotWithShape="0"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8" grpId="0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391122" y="279491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09626" y="2794915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6" y="2794915"/>
                <a:ext cx="2138032" cy="1736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13931" y="2794915"/>
            <a:ext cx="6100548" cy="1736141"/>
            <a:chOff x="7098603" y="4596419"/>
            <a:chExt cx="242383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463679" y="5625220"/>
            <a:ext cx="11250800" cy="66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smtClean="0"/>
              <a:t>Bit cuối (2</a:t>
            </a:r>
            <a:r>
              <a:rPr lang="en-US" sz="3200" i="1" baseline="30000" smtClean="0"/>
              <a:t>0</a:t>
            </a:r>
            <a:r>
              <a:rPr lang="en-US" sz="3200" i="1" smtClean="0"/>
              <a:t>) = 1, mang ý nghĩa số thập phân cần đổi là số lẻ</a:t>
            </a:r>
            <a:endParaRPr lang="en-US" sz="3200" i="1" baseline="30000"/>
          </a:p>
        </p:txBody>
      </p:sp>
    </p:spTree>
    <p:extLst>
      <p:ext uri="{BB962C8B-B14F-4D97-AF65-F5344CB8AC3E}">
        <p14:creationId xmlns:p14="http://schemas.microsoft.com/office/powerpoint/2010/main" val="28126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93464121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0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Gom nhóm 3 bit</a:t>
            </a:r>
            <a:endParaRPr lang="en-US" baseline="30000"/>
          </a:p>
        </p:txBody>
      </p:sp>
      <p:grpSp>
        <p:nvGrpSpPr>
          <p:cNvPr id="4" name="Group 3"/>
          <p:cNvGrpSpPr/>
          <p:nvPr/>
        </p:nvGrpSpPr>
        <p:grpSpPr>
          <a:xfrm>
            <a:off x="3950286" y="1634328"/>
            <a:ext cx="6100548" cy="1736141"/>
            <a:chOff x="7098603" y="4596419"/>
            <a:chExt cx="242383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6204857" y="1634327"/>
            <a:ext cx="2813127" cy="1736141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91730" y="1634327"/>
            <a:ext cx="2813127" cy="1736141"/>
          </a:xfrm>
          <a:prstGeom prst="rect">
            <a:avLst/>
          </a:prstGeom>
          <a:solidFill>
            <a:srgbClr val="92D05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296295" y="3685196"/>
            <a:ext cx="3754537" cy="1736141"/>
            <a:chOff x="8030707" y="4596419"/>
            <a:chExt cx="1491732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itle 1"/>
          <p:cNvSpPr txBox="1">
            <a:spLocks/>
          </p:cNvSpPr>
          <p:nvPr/>
        </p:nvSpPr>
        <p:spPr>
          <a:xfrm>
            <a:off x="646111" y="5713715"/>
            <a:ext cx="11071272" cy="78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smtClean="0">
                <a:solidFill>
                  <a:schemeClr val="tx1"/>
                </a:solidFill>
              </a:rPr>
              <a:t>Nếu nhóm bị thiếu bit, chèn bit 0 vào bên trái cùng</a:t>
            </a:r>
            <a:endParaRPr lang="en-US" sz="3600" i="1" baseline="3000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50320" y="3685196"/>
            <a:ext cx="3754537" cy="1736141"/>
            <a:chOff x="8030707" y="4596419"/>
            <a:chExt cx="1491732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74215" y="3672133"/>
                <a:ext cx="1117012" cy="1762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15" y="3672133"/>
                <a:ext cx="1117012" cy="1762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12461 0.0009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Chuyển đổi sang số hệ </a:t>
            </a:r>
            <a:r>
              <a:rPr lang="en-US" smtClean="0"/>
              <a:t>8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5558746" y="5741945"/>
            <a:ext cx="6633253" cy="10996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/>
              <a:t>Số hệ 8: 8 trạng thái</a:t>
            </a:r>
          </a:p>
          <a:p>
            <a:r>
              <a:rPr lang="en-US" sz="3600" i="1"/>
              <a:t>1 bit có 2 trạng thái (0,1</a:t>
            </a:r>
            <a:r>
              <a:rPr lang="en-US" sz="3600" i="1" smtClean="0"/>
              <a:t>)</a:t>
            </a:r>
            <a:r>
              <a:rPr lang="en-US" sz="3600" i="1" smtClean="0">
                <a:sym typeface="Wingdings" panose="05000000000000000000" pitchFamily="2" charset="2"/>
              </a:rPr>
              <a:t></a:t>
            </a:r>
            <a:r>
              <a:rPr lang="en-US" sz="3600" i="1" smtClean="0"/>
              <a:t> </a:t>
            </a:r>
            <a:r>
              <a:rPr lang="en-US" sz="3600" i="1"/>
              <a:t>2</a:t>
            </a:r>
            <a:r>
              <a:rPr lang="en-US" sz="3600" i="1" baseline="30000"/>
              <a:t>3</a:t>
            </a:r>
            <a:r>
              <a:rPr lang="en-US" sz="3600" i="1"/>
              <a:t>=8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753227"/>
            <a:ext cx="5558746" cy="1088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/>
              <a:t>Tại sao chỉ giới hạn 0 – 7?</a:t>
            </a:r>
          </a:p>
          <a:p>
            <a:r>
              <a:rPr lang="en-US" sz="3600" i="1"/>
              <a:t>Tại sao chỉ có 3 bit?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48710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512411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312036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512411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36972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512411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48710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457620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312036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457620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136972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457620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48710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402829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312036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402829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136972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402829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48710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348038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12036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348038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36972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348038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48710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293247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312036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293247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136972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293247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48710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2384560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312036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238456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136972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238456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48710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1836650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312036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183665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136972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183665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48710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1288740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312036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128874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136972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128874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585447" y="1288740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802900" y="1612792"/>
            <a:ext cx="5363077" cy="1740832"/>
            <a:chOff x="8030707" y="4591728"/>
            <a:chExt cx="2130828" cy="1740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9522439" y="4591728"/>
                  <a:ext cx="639096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439" y="4591728"/>
                  <a:ext cx="639096" cy="173614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02898" y="3396055"/>
            <a:ext cx="3754537" cy="1755798"/>
            <a:chOff x="4802898" y="3140562"/>
            <a:chExt cx="3754537" cy="1755798"/>
          </a:xfrm>
        </p:grpSpPr>
        <p:grpSp>
          <p:nvGrpSpPr>
            <p:cNvPr id="68" name="Group 67"/>
            <p:cNvGrpSpPr/>
            <p:nvPr/>
          </p:nvGrpSpPr>
          <p:grpSpPr>
            <a:xfrm>
              <a:off x="4802898" y="3140562"/>
              <a:ext cx="3754537" cy="1736141"/>
              <a:chOff x="8030707" y="4596419"/>
              <a:chExt cx="1491732" cy="17361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8030707" y="4596419"/>
                    <a:ext cx="1205928" cy="1736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011</m:t>
                          </m:r>
                        </m:oMath>
                      </m:oMathPara>
                    </a14:m>
                    <a:endParaRPr lang="en-US" sz="1150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0707" y="4596419"/>
                    <a:ext cx="1205928" cy="173614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9236635" y="4596419"/>
                    <a:ext cx="285804" cy="1736141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endParaRPr lang="en-US" sz="2400" b="0" i="1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6635" y="4596419"/>
                    <a:ext cx="285804" cy="1736141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4811536" y="3160219"/>
                  <a:ext cx="1117012" cy="1736141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536" y="3160219"/>
                  <a:ext cx="1117012" cy="173614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10165978" y="1606011"/>
            <a:ext cx="1885773" cy="1736141"/>
            <a:chOff x="8773194" y="4596419"/>
            <a:chExt cx="749245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0165977" y="3382371"/>
            <a:ext cx="1885773" cy="1736141"/>
            <a:chOff x="8773194" y="4596419"/>
            <a:chExt cx="749245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569187" y="3391946"/>
                <a:ext cx="160854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187" y="3391946"/>
                <a:ext cx="1608540" cy="173614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4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0"/>
                            </p:stCondLst>
                            <p:childTnLst>
                              <p:par>
                                <p:cTn id="2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44378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098603" y="459641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40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443786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56" y="3302757"/>
                <a:ext cx="2138032" cy="17361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098603" y="459641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54882430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6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AC86DA66-0728-4024-B626-01067C319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3B2E4268-3BA6-4561-89DE-762A7C639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6D449B4A-26F9-4435-ABBF-20298A2C9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59227314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7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7B17E4-FBA5-469E-9A71-28409C2A9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617B17E4-FBA5-469E-9A71-28409C2A9E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17B17E4-FBA5-469E-9A71-28409C2A9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17B17E4-FBA5-469E-9A71-28409C2A9E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Lập bảng chia khoảng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7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735" r="-66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763050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50" y="3985541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71897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97" y="3985541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80744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44" y="3985541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89591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91" y="3985541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798438" y="3985541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38" y="3985541"/>
                <a:ext cx="1508847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578120" y="1292690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1579836" y="1294593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1578120" y="1294593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5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730505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05" y="3981862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39352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352" y="3981862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748199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99" y="3981862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257046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046" y="3981862"/>
                <a:ext cx="1508847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765893" y="3981862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893" y="3981862"/>
                <a:ext cx="1508847" cy="108472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15794 -2.59259E-6 C -0.22877 -2.59259E-6 -0.31588 0.11158 -0.31588 0.20232 L -0.31588 0.4046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62359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59" y="4691546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71206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06" y="4691546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80053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53" y="4691546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88900" y="469154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900" y="4691546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97747" y="4691546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!@#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747" y="4691546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50277" y="229247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2292477"/>
                <a:ext cx="1089274" cy="91886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7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5795 2.59259E-6 C -0.22878 2.59259E-6 -0.31589 0.09838 -0.31589 0.1787 L -0.31589 0.357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48712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12" y="5073948"/>
                <a:ext cx="1508847" cy="108472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57559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59" y="5073948"/>
                <a:ext cx="1508847" cy="10847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66406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406" y="5073948"/>
                <a:ext cx="1508847" cy="10847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75253" y="5073948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253" y="5073948"/>
                <a:ext cx="1508847" cy="108472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84100" y="5073948"/>
                <a:ext cx="2357190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100" y="5073948"/>
                <a:ext cx="2357190" cy="108472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36629" y="22788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2278829"/>
                <a:ext cx="1089274" cy="91886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17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15795 -4.07407E-6 C -0.22878 -4.07407E-6 -0.31589 0.11528 -0.31589 0.20973 L -0.31589 0.4196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328</TotalTime>
  <Words>550</Words>
  <Application>Microsoft Office PowerPoint</Application>
  <PresentationFormat>Widescreen</PresentationFormat>
  <Paragraphs>363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Wingdings</vt:lpstr>
      <vt:lpstr>Wingdings 3</vt:lpstr>
      <vt:lpstr>Ion</vt:lpstr>
      <vt:lpstr>CHUYỂN ĐỔI SỐ HỆ 10 SANG HỆ 8</vt:lpstr>
      <vt:lpstr>Yêu cầu</vt:lpstr>
      <vt:lpstr>Các bước thực hiện</vt:lpstr>
      <vt:lpstr>Các bước thực hiện</vt:lpstr>
      <vt:lpstr>Quy tắc 1: Lập bảng chia khoảng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Kết quả</vt:lpstr>
      <vt:lpstr>Các bước thực hiện</vt:lpstr>
      <vt:lpstr>Quy tắc 1: Gom nhóm 3 bit</vt:lpstr>
      <vt:lpstr>Quy tắc 2: Chuyển đổi sang số hệ 8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Binary;10 sang 8;Hệ thập phân sang bát phân;thập phân;nhị phân;bát phân;số không dấu</cp:keywords>
  <cp:lastModifiedBy>Administrator</cp:lastModifiedBy>
  <cp:revision>31</cp:revision>
  <dcterms:created xsi:type="dcterms:W3CDTF">2020-10-17T01:21:37Z</dcterms:created>
  <dcterms:modified xsi:type="dcterms:W3CDTF">2020-10-20T03:46:49Z</dcterms:modified>
</cp:coreProperties>
</file>