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61051"/>
            <a:ext cx="9448800" cy="1825096"/>
          </a:xfrm>
        </p:spPr>
        <p:txBody>
          <a:bodyPr>
            <a:noAutofit/>
          </a:bodyPr>
          <a:lstStyle/>
          <a:p>
            <a:r>
              <a:rPr lang="en-US" sz="4400" b="1"/>
              <a:t>WEBGIS SYSTEM BASED ON JAVASCRIPT AND ARCGIS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5915" y="6408058"/>
            <a:ext cx="2623457" cy="44994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mtClean="0">
                <a:latin typeface="+mj-lt"/>
                <a:ea typeface="+mj-ea"/>
                <a:cs typeface="+mj-cs"/>
              </a:rPr>
              <a:t>Nha Trang, 08/2020</a:t>
            </a:r>
            <a:endParaRPr lang="en-US" cap="all"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891836"/>
            <a:ext cx="9448800" cy="911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HỘI THẢO KHOA HỌC </a:t>
            </a:r>
          </a:p>
          <a:p>
            <a:pPr algn="ctr"/>
            <a:r>
              <a:rPr lang="en-US" sz="240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BỘ MÔN KỸ THUẬT PHẦN MỀM</a:t>
            </a:r>
          </a:p>
        </p:txBody>
      </p:sp>
    </p:spTree>
    <p:extLst>
      <p:ext uri="{BB962C8B-B14F-4D97-AF65-F5344CB8AC3E}">
        <p14:creationId xmlns:p14="http://schemas.microsoft.com/office/powerpoint/2010/main" val="21734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</a:t>
            </a:r>
            <a:r>
              <a:rPr lang="en-US" b="1" smtClean="0"/>
              <a:t>METHODS</a:t>
            </a:r>
            <a:br>
              <a:rPr lang="en-US" b="1" smtClean="0"/>
            </a:br>
            <a:r>
              <a:rPr lang="en-US" sz="2800" i="1" cap="none" smtClean="0">
                <a:solidFill>
                  <a:srgbClr val="FFFF00"/>
                </a:solidFill>
              </a:rPr>
              <a:t>Display </a:t>
            </a:r>
            <a:r>
              <a:rPr lang="en-US" sz="2800" i="1" cap="none">
                <a:solidFill>
                  <a:srgbClr val="FFFF00"/>
                </a:solidFill>
              </a:rPr>
              <a:t>map on a web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257" y="2214155"/>
            <a:ext cx="5336177" cy="2886891"/>
          </a:xfrm>
        </p:spPr>
        <p:txBody>
          <a:bodyPr>
            <a:normAutofit/>
          </a:bodyPr>
          <a:lstStyle/>
          <a:p>
            <a:pPr algn="just"/>
            <a:r>
              <a:rPr lang="en-US"/>
              <a:t>At the </a:t>
            </a:r>
            <a:r>
              <a:rPr lang="en-US" smtClean="0"/>
              <a:t>beginning, load </a:t>
            </a:r>
            <a:r>
              <a:rPr lang="en-US"/>
              <a:t>all necessary module un-der require block. </a:t>
            </a:r>
            <a:endParaRPr lang="en-US" smtClean="0"/>
          </a:p>
          <a:p>
            <a:pPr algn="just"/>
            <a:r>
              <a:rPr lang="en-US" smtClean="0"/>
              <a:t>Then</a:t>
            </a:r>
            <a:r>
              <a:rPr lang="en-US"/>
              <a:t>, create layer’s map via variant name – layer and path to layers on ArcGIS Server. </a:t>
            </a:r>
            <a:endParaRPr lang="en-US" smtClean="0"/>
          </a:p>
          <a:p>
            <a:pPr algn="just"/>
            <a:r>
              <a:rPr lang="en-US" smtClean="0"/>
              <a:t>Finally</a:t>
            </a:r>
            <a:r>
              <a:rPr lang="en-US"/>
              <a:t>, use MapView (for 2D maps) or SceneView (3D maps) in order to display all layers and features. </a:t>
            </a:r>
            <a:endParaRPr lang="en-US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0" y="1583711"/>
            <a:ext cx="5369107" cy="52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</a:t>
            </a:r>
            <a:r>
              <a:rPr lang="en-US" b="1" smtClean="0"/>
              <a:t>METHODS</a:t>
            </a:r>
            <a:br>
              <a:rPr lang="en-US" b="1" smtClean="0"/>
            </a:br>
            <a:r>
              <a:rPr lang="en-US" sz="2800" i="1" cap="none" smtClean="0">
                <a:solidFill>
                  <a:srgbClr val="FFFF00"/>
                </a:solidFill>
              </a:rPr>
              <a:t>On </a:t>
            </a:r>
            <a:r>
              <a:rPr lang="en-US" sz="2800" i="1" cap="none">
                <a:solidFill>
                  <a:srgbClr val="FFFF00"/>
                </a:solidFill>
              </a:rPr>
              <a:t>Off layers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927" y="2214155"/>
            <a:ext cx="4885508" cy="2886891"/>
          </a:xfrm>
        </p:spPr>
        <p:txBody>
          <a:bodyPr>
            <a:normAutofit/>
          </a:bodyPr>
          <a:lstStyle/>
          <a:p>
            <a:pPr algn="just"/>
            <a:r>
              <a:rPr lang="en-US"/>
              <a:t>At first, adding on and dom modules. </a:t>
            </a:r>
            <a:endParaRPr lang="en-US" smtClean="0"/>
          </a:p>
          <a:p>
            <a:pPr algn="just"/>
            <a:r>
              <a:rPr lang="en-US" smtClean="0"/>
              <a:t>Next</a:t>
            </a:r>
            <a:r>
              <a:rPr lang="en-US"/>
              <a:t>, adding check boxes in body block. </a:t>
            </a:r>
            <a:endParaRPr lang="en-US" smtClean="0"/>
          </a:p>
          <a:p>
            <a:pPr algn="just"/>
            <a:r>
              <a:rPr lang="en-US" smtClean="0"/>
              <a:t>Finally</a:t>
            </a:r>
            <a:r>
              <a:rPr lang="en-US"/>
              <a:t>, adding check change functions for check boxes event. </a:t>
            </a:r>
            <a:endParaRPr lang="en-US" smtClean="0"/>
          </a:p>
          <a:p>
            <a:pPr algn="just"/>
            <a:r>
              <a:rPr lang="en-US" smtClean="0"/>
              <a:t>This </a:t>
            </a:r>
            <a:r>
              <a:rPr lang="en-US"/>
              <a:t>promise occurs after activating view function.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7" y="2214155"/>
            <a:ext cx="6096000" cy="24635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//Kiểm soát sự kiện change checkbox</a:t>
            </a:r>
            <a:endParaRPr lang="en-US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 sz="1600" smtClean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byId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 sz="160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"chkLayer0"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NZ" sz="160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"change"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 sz="160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sublayers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NZ" sz="1600" smtClean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byId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 sz="160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"chkLayer1"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NZ" sz="160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"change"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 sz="160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sublayers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NZ" sz="1600" smtClean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z="160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z="160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</a:t>
            </a:r>
            <a:r>
              <a:rPr lang="en-US" b="1" smtClean="0"/>
              <a:t>METHODS</a:t>
            </a:r>
            <a:br>
              <a:rPr lang="en-US" b="1" smtClean="0"/>
            </a:br>
            <a:r>
              <a:rPr lang="en-US" sz="2800" i="1" cap="none" smtClean="0">
                <a:solidFill>
                  <a:srgbClr val="FFFF00"/>
                </a:solidFill>
              </a:rPr>
              <a:t>Pop-ups </a:t>
            </a:r>
            <a:r>
              <a:rPr lang="en-US" sz="2800" i="1" cap="none">
                <a:solidFill>
                  <a:srgbClr val="FFFF00"/>
                </a:solidFill>
              </a:rPr>
              <a:t>identify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926" y="2214155"/>
            <a:ext cx="5079273" cy="3729445"/>
          </a:xfrm>
        </p:spPr>
        <p:txBody>
          <a:bodyPr>
            <a:normAutofit/>
          </a:bodyPr>
          <a:lstStyle/>
          <a:p>
            <a:pPr algn="just"/>
            <a:r>
              <a:rPr lang="en-US"/>
              <a:t>IdentifyTask, IdentifyParameters use for configuration Identify parameters</a:t>
            </a:r>
            <a:r>
              <a:rPr lang="en-US"/>
              <a:t>. </a:t>
            </a:r>
            <a:endParaRPr lang="en-US" smtClean="0"/>
          </a:p>
          <a:p>
            <a:pPr algn="just"/>
            <a:r>
              <a:rPr lang="en-US" smtClean="0"/>
              <a:t>ArrayUtils </a:t>
            </a:r>
            <a:r>
              <a:rPr lang="en-US"/>
              <a:t>is an extent object for ArcGIS Javascript API – use to list objects in an array by FOR com-mand</a:t>
            </a:r>
            <a:r>
              <a:rPr lang="en-US"/>
              <a:t>. </a:t>
            </a:r>
            <a:endParaRPr lang="en-US" smtClean="0"/>
          </a:p>
          <a:p>
            <a:pPr algn="just"/>
            <a:r>
              <a:rPr lang="en-US" smtClean="0"/>
              <a:t>SimpleFillSymbol</a:t>
            </a:r>
            <a:r>
              <a:rPr lang="en-US"/>
              <a:t>, Graphic create polygon and add view graphic to highlight ojects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0926" y="852253"/>
            <a:ext cx="6096000" cy="600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NZ" smtClean="0">
              <a:solidFill>
                <a:srgbClr val="CE9178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NZ"/>
              <a:t>require([</a:t>
            </a:r>
            <a:endParaRPr lang="en-US"/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esri/Map"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esri/views/MapView"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esri/layers/MapImageLayer"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//module IdentifyTask,IdentifyParameters,arrayUtils,SimpleFillSymbol,Graphic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esri/request"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esri/tasks/IdentifyTask"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esri/tasks/support/IdentifyParameters"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esri/symbols/SimpleFillSymbol"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esri/Graphic"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dojo/_base/array"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dojo/dom"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dojo/on"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NZ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dojo/domReady!"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MapView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MapImageLayer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esriRequest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IdentifyTask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IdentifyParameters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SimpleFillSymbol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2000"/>
              </a:lnSpc>
              <a:spcAft>
                <a:spcPts val="800"/>
              </a:spcAft>
            </a:pP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arrayUtils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00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</a:t>
            </a:r>
            <a:r>
              <a:rPr lang="en-US" b="1" smtClean="0"/>
              <a:t>METHODS</a:t>
            </a:r>
            <a:br>
              <a:rPr lang="en-US" b="1" smtClean="0"/>
            </a:br>
            <a:r>
              <a:rPr lang="en-US" sz="2800" i="1" cap="none" smtClean="0">
                <a:solidFill>
                  <a:srgbClr val="FFFF00"/>
                </a:solidFill>
              </a:rPr>
              <a:t>Search </a:t>
            </a:r>
            <a:r>
              <a:rPr lang="en-US" sz="2800" i="1" cap="none">
                <a:solidFill>
                  <a:srgbClr val="FFFF00"/>
                </a:solidFill>
              </a:rPr>
              <a:t>by query task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926" y="2214156"/>
            <a:ext cx="5079273" cy="2044336"/>
          </a:xfrm>
        </p:spPr>
        <p:txBody>
          <a:bodyPr>
            <a:normAutofit/>
          </a:bodyPr>
          <a:lstStyle/>
          <a:p>
            <a:pPr algn="just"/>
            <a:r>
              <a:rPr lang="en-US"/>
              <a:t>adding </a:t>
            </a:r>
            <a:r>
              <a:rPr lang="en-US" smtClean="0"/>
              <a:t>esri/tasks/QueryTask</a:t>
            </a:r>
          </a:p>
          <a:p>
            <a:pPr algn="just"/>
            <a:r>
              <a:rPr lang="en-US"/>
              <a:t>adding </a:t>
            </a:r>
            <a:r>
              <a:rPr lang="en-US" smtClean="0"/>
              <a:t>esri/tasks/support/Query </a:t>
            </a:r>
          </a:p>
          <a:p>
            <a:pPr algn="just"/>
            <a:r>
              <a:rPr lang="en-US" smtClean="0"/>
              <a:t>adding </a:t>
            </a:r>
            <a:r>
              <a:rPr lang="en-US"/>
              <a:t>search button and query task in to click function via SQL command line.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8491" y="1529953"/>
            <a:ext cx="6096000" cy="27596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//Thêm nút tìm kiếm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NZ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NZ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byId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"btnSearch"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"click"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NZ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mtClean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queryTask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NZ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QueryTask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"http://localhost:6080/arcgis/rest/services/Tutorial11_1/MapServer/0"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491" y="4051084"/>
            <a:ext cx="85256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mtClean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NZ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NZ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returnGeometry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NZ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NZ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outFields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[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NZ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"YES="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byId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"txtYES"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NZ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Return all YES by 1 and Pop2000 by 6</a:t>
            </a:r>
            <a:endParaRPr lang="en-US" sz="200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NZ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AND POP2000="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NZ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byId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"txtPOP2000"</a:t>
            </a:r>
            <a:r>
              <a:rPr lang="en-NZ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NZ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00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RESUTS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2800" i="1" cap="none" smtClean="0">
                <a:solidFill>
                  <a:srgbClr val="FFFF00"/>
                </a:solidFill>
              </a:rPr>
              <a:t>Publish </a:t>
            </a:r>
            <a:r>
              <a:rPr lang="en-US" sz="2800" i="1" cap="none">
                <a:solidFill>
                  <a:srgbClr val="FFFF00"/>
                </a:solidFill>
              </a:rPr>
              <a:t>a WebGIS</a:t>
            </a:r>
            <a:endParaRPr lang="en-US" i="1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67" y="2057401"/>
            <a:ext cx="9757047" cy="45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RESUTS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2800" i="1" cap="none" smtClean="0">
                <a:solidFill>
                  <a:srgbClr val="FFFF00"/>
                </a:solidFill>
              </a:rPr>
              <a:t>Display </a:t>
            </a:r>
            <a:r>
              <a:rPr lang="en-US" sz="2800" i="1" cap="none">
                <a:solidFill>
                  <a:srgbClr val="FFFF00"/>
                </a:solidFill>
              </a:rPr>
              <a:t>map on a web</a:t>
            </a:r>
            <a:endParaRPr lang="en-US" i="1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6" b="11232"/>
          <a:stretch/>
        </p:blipFill>
        <p:spPr bwMode="auto">
          <a:xfrm>
            <a:off x="792434" y="2057400"/>
            <a:ext cx="6770960" cy="455240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4" y="2044336"/>
            <a:ext cx="6770960" cy="4552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4" y="2031273"/>
            <a:ext cx="6770960" cy="4565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68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332411"/>
          </a:xfrm>
        </p:spPr>
        <p:txBody>
          <a:bodyPr/>
          <a:lstStyle/>
          <a:p>
            <a:pPr algn="just"/>
            <a:r>
              <a:rPr lang="en-US"/>
              <a:t>WebGIS application has the potential to share data, provide easy access for users with limited GIS knowledge.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047937"/>
            <a:ext cx="4857206" cy="288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mtClean="0"/>
              <a:t>Query </a:t>
            </a:r>
            <a:r>
              <a:rPr lang="en-US"/>
              <a:t>the data in </a:t>
            </a:r>
            <a:r>
              <a:rPr lang="en-US"/>
              <a:t>the </a:t>
            </a:r>
            <a:r>
              <a:rPr lang="en-US" smtClean="0"/>
              <a:t>database</a:t>
            </a:r>
          </a:p>
          <a:p>
            <a:pPr algn="just"/>
            <a:r>
              <a:rPr lang="en-US" smtClean="0"/>
              <a:t>Query </a:t>
            </a:r>
            <a:r>
              <a:rPr lang="en-US"/>
              <a:t>the survey data of each </a:t>
            </a:r>
            <a:r>
              <a:rPr lang="en-US"/>
              <a:t>fish </a:t>
            </a:r>
            <a:r>
              <a:rPr lang="en-US" smtClean="0"/>
              <a:t>species</a:t>
            </a:r>
          </a:p>
          <a:p>
            <a:pPr algn="just"/>
            <a:r>
              <a:rPr lang="en-US" smtClean="0"/>
              <a:t>View </a:t>
            </a:r>
            <a:r>
              <a:rPr lang="en-US"/>
              <a:t>the image, and find genetic data of </a:t>
            </a:r>
            <a:r>
              <a:rPr lang="en-US"/>
              <a:t>each </a:t>
            </a:r>
            <a:r>
              <a:rPr lang="en-US" smtClean="0"/>
              <a:t>species</a:t>
            </a:r>
          </a:p>
          <a:p>
            <a:pPr algn="just"/>
            <a:r>
              <a:rPr lang="en-US" smtClean="0"/>
              <a:t>Can </a:t>
            </a:r>
            <a:r>
              <a:rPr lang="en-US"/>
              <a:t>apply supported GIS tools to clearly realize the spatial distribution of </a:t>
            </a:r>
            <a:r>
              <a:rPr lang="en-US"/>
              <a:t>each </a:t>
            </a:r>
            <a:r>
              <a:rPr lang="en-US" smtClean="0"/>
              <a:t>species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b="1" smtClean="0"/>
              <a:t>DISCUSSIONS</a:t>
            </a:r>
            <a:endParaRPr lang="en-US" i="1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10" y="2725437"/>
            <a:ext cx="5645385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332411"/>
          </a:xfrm>
        </p:spPr>
        <p:txBody>
          <a:bodyPr/>
          <a:lstStyle/>
          <a:p>
            <a:pPr algn="just"/>
            <a:r>
              <a:rPr lang="en-US"/>
              <a:t>WebGIS technology has been applied in </a:t>
            </a:r>
            <a:r>
              <a:rPr lang="en-US"/>
              <a:t>environmental </a:t>
            </a:r>
            <a:r>
              <a:rPr lang="en-US" smtClean="0"/>
              <a:t>management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047937"/>
            <a:ext cx="5283926" cy="288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mtClean="0"/>
              <a:t>Telecommunications infrastructure</a:t>
            </a:r>
          </a:p>
          <a:p>
            <a:r>
              <a:rPr lang="en-US"/>
              <a:t>Biodiversity assessment: Perceptions, tasks</a:t>
            </a:r>
            <a:r>
              <a:rPr lang="en-US"/>
              <a:t>, </a:t>
            </a:r>
            <a:r>
              <a:rPr lang="en-US" smtClean="0"/>
              <a:t>trip </a:t>
            </a:r>
            <a:r>
              <a:rPr lang="en-US"/>
              <a:t>attributes</a:t>
            </a:r>
          </a:p>
          <a:p>
            <a:pPr algn="just"/>
            <a:r>
              <a:rPr lang="en-US" smtClean="0"/>
              <a:t>Network </a:t>
            </a:r>
            <a:r>
              <a:rPr lang="en-US"/>
              <a:t>of natural resources and </a:t>
            </a:r>
            <a:r>
              <a:rPr lang="en-US"/>
              <a:t>ecological </a:t>
            </a:r>
            <a:r>
              <a:rPr lang="en-US" smtClean="0"/>
              <a:t>data</a:t>
            </a:r>
          </a:p>
          <a:p>
            <a:pPr algn="just"/>
            <a:r>
              <a:rPr lang="en-US" smtClean="0"/>
              <a:t>Biodiversity </a:t>
            </a:r>
            <a:r>
              <a:rPr lang="en-US"/>
              <a:t>inventory in the Geneva </a:t>
            </a:r>
            <a:r>
              <a:rPr lang="en-US"/>
              <a:t>cross-border </a:t>
            </a:r>
            <a:r>
              <a:rPr lang="en-US" smtClean="0"/>
              <a:t>area</a:t>
            </a:r>
          </a:p>
          <a:p>
            <a:pPr algn="just"/>
            <a:r>
              <a:rPr lang="en-US" smtClean="0"/>
              <a:t>Freshwater </a:t>
            </a:r>
            <a:r>
              <a:rPr lang="en-US"/>
              <a:t>fish in Mekong Delta, Vietnam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b="1" smtClean="0"/>
              <a:t>DISCUSSIONS</a:t>
            </a:r>
            <a:endParaRPr lang="en-US" i="1">
              <a:solidFill>
                <a:srgbClr val="FFFF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2772614"/>
            <a:ext cx="5504571" cy="194858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3590398"/>
            <a:ext cx="5504571" cy="191067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6" y="4319418"/>
            <a:ext cx="5504571" cy="22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overview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1784"/>
            <a:ext cx="5743303" cy="50169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 WebGIS is designed with tools and features that are common on </a:t>
            </a:r>
            <a:r>
              <a:rPr lang="en-US" smtClean="0"/>
              <a:t>Web</a:t>
            </a:r>
          </a:p>
          <a:p>
            <a:pPr>
              <a:spcAft>
                <a:spcPts val="600"/>
              </a:spcAft>
            </a:pPr>
            <a:r>
              <a:rPr lang="en-US"/>
              <a:t>WebGIS are rapidly applied in Tourism, </a:t>
            </a:r>
            <a:r>
              <a:rPr lang="en-US" smtClean="0"/>
              <a:t>Biodiversity</a:t>
            </a:r>
            <a:r>
              <a:rPr lang="en-US"/>
              <a:t>, Space </a:t>
            </a:r>
            <a:r>
              <a:rPr lang="en-US" smtClean="0"/>
              <a:t>Programing(NASA)</a:t>
            </a:r>
          </a:p>
          <a:p>
            <a:pPr>
              <a:spcAft>
                <a:spcPts val="600"/>
              </a:spcAft>
            </a:pPr>
            <a:r>
              <a:rPr lang="en-US" smtClean="0"/>
              <a:t>Using ArcGIS </a:t>
            </a:r>
            <a:r>
              <a:rPr lang="en-US"/>
              <a:t>Desktop and </a:t>
            </a:r>
            <a:r>
              <a:rPr lang="en-US" smtClean="0"/>
              <a:t>Server, HTML, JavaScripts API for ArcGIS Server</a:t>
            </a:r>
          </a:p>
          <a:p>
            <a:pPr>
              <a:spcAft>
                <a:spcPts val="600"/>
              </a:spcAft>
            </a:pPr>
            <a:r>
              <a:rPr lang="en-US"/>
              <a:t>Data set was collected from GIS workbook (Esri, Press 2011), spatial data of 4 layers (OHCA, DEM, Pittsburgh, and LandUse</a:t>
            </a:r>
            <a:r>
              <a:rPr lang="en-US" smtClean="0"/>
              <a:t>).</a:t>
            </a:r>
          </a:p>
          <a:p>
            <a:pPr>
              <a:spcAft>
                <a:spcPts val="600"/>
              </a:spcAft>
            </a:pPr>
            <a:r>
              <a:rPr lang="en-US"/>
              <a:t>Simple functions such as Navigate, Zoom, Widget, Popups also impement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3" y="1796144"/>
            <a:ext cx="5649686" cy="3492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53" y="1796144"/>
            <a:ext cx="5645385" cy="3261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2" y="1802935"/>
            <a:ext cx="3753000" cy="4531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2" y="1802935"/>
            <a:ext cx="5705623" cy="44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332411"/>
          </a:xfrm>
        </p:spPr>
        <p:txBody>
          <a:bodyPr/>
          <a:lstStyle/>
          <a:p>
            <a:pPr algn="just"/>
            <a:r>
              <a:rPr lang="en-US"/>
              <a:t>A GIS is a computer-based system for managing, storing, querying, analysing, model-ling and displaying map database information. When GIS data and functionality are avail-able on the Internet, the system is referred to as </a:t>
            </a:r>
            <a:r>
              <a:rPr lang="en-US" smtClean="0"/>
              <a:t>WebGIS.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792521"/>
            <a:ext cx="4857206" cy="2151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First, generate the data to be </a:t>
            </a:r>
            <a:r>
              <a:rPr lang="en-US" smtClean="0"/>
              <a:t>published.</a:t>
            </a:r>
          </a:p>
          <a:p>
            <a:pPr algn="just"/>
            <a:r>
              <a:rPr lang="en-US" smtClean="0"/>
              <a:t>Then</a:t>
            </a:r>
            <a:r>
              <a:rPr lang="en-US"/>
              <a:t>, upload the data into a map </a:t>
            </a:r>
            <a:r>
              <a:rPr lang="en-US" smtClean="0"/>
              <a:t>server.</a:t>
            </a:r>
          </a:p>
          <a:p>
            <a:pPr algn="just"/>
            <a:r>
              <a:rPr lang="en-US" smtClean="0"/>
              <a:t>Finally</a:t>
            </a:r>
            <a:r>
              <a:rPr lang="en-US"/>
              <a:t>, </a:t>
            </a:r>
            <a:r>
              <a:rPr lang="en-US" smtClean="0"/>
              <a:t>build </a:t>
            </a:r>
            <a:r>
              <a:rPr lang="en-US"/>
              <a:t>the web interface to display the data for </a:t>
            </a:r>
            <a:r>
              <a:rPr lang="en-US" smtClean="0"/>
              <a:t>users.</a:t>
            </a:r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67" y="3584634"/>
            <a:ext cx="5824834" cy="236006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681367" y="6002359"/>
            <a:ext cx="5824833" cy="42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smtClean="0"/>
              <a:t>Fu</a:t>
            </a:r>
            <a:r>
              <a:rPr lang="en-US" sz="1400"/>
              <a:t>, P. (2011). </a:t>
            </a:r>
            <a:r>
              <a:rPr lang="en-US" sz="1400" i="1"/>
              <a:t>Web GIS: Principle and Applications.</a:t>
            </a:r>
            <a:r>
              <a:rPr lang="en-US" sz="1400"/>
              <a:t> US: ESRI Express</a:t>
            </a:r>
          </a:p>
        </p:txBody>
      </p:sp>
    </p:spTree>
    <p:extLst>
      <p:ext uri="{BB962C8B-B14F-4D97-AF65-F5344CB8AC3E}">
        <p14:creationId xmlns:p14="http://schemas.microsoft.com/office/powerpoint/2010/main" val="32494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332411"/>
          </a:xfrm>
        </p:spPr>
        <p:txBody>
          <a:bodyPr/>
          <a:lstStyle/>
          <a:p>
            <a:pPr algn="just"/>
            <a:r>
              <a:rPr lang="en-US"/>
              <a:t>Within the Esri platform you will need to use JavaScript to create stunning web mapping applications in the ArcGIS API for JavaScript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44337" y="3270006"/>
            <a:ext cx="4857206" cy="246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Asynchronuos Module Definition (AMD); </a:t>
            </a:r>
            <a:endParaRPr lang="en-US" smtClean="0"/>
          </a:p>
          <a:p>
            <a:pPr algn="just"/>
            <a:r>
              <a:rPr lang="en-US" smtClean="0"/>
              <a:t>Maps</a:t>
            </a:r>
            <a:r>
              <a:rPr lang="en-US"/>
              <a:t>, layers, and views; </a:t>
            </a:r>
            <a:endParaRPr lang="en-US" smtClean="0"/>
          </a:p>
          <a:p>
            <a:pPr algn="just"/>
            <a:r>
              <a:rPr lang="en-US" smtClean="0"/>
              <a:t>Accessors</a:t>
            </a:r>
            <a:r>
              <a:rPr lang="en-US"/>
              <a:t>; </a:t>
            </a:r>
            <a:r>
              <a:rPr lang="en-US" smtClean="0"/>
              <a:t>Collections</a:t>
            </a:r>
            <a:r>
              <a:rPr lang="en-US"/>
              <a:t>; Promises; </a:t>
            </a:r>
            <a:endParaRPr lang="en-US" smtClean="0"/>
          </a:p>
          <a:p>
            <a:pPr algn="just"/>
            <a:r>
              <a:rPr lang="en-US" smtClean="0"/>
              <a:t>Widgets </a:t>
            </a:r>
            <a:r>
              <a:rPr lang="en-US"/>
              <a:t>and the UI; </a:t>
            </a:r>
            <a:endParaRPr lang="en-US" smtClean="0"/>
          </a:p>
          <a:p>
            <a:pPr algn="just"/>
            <a:r>
              <a:rPr lang="en-US" smtClean="0"/>
              <a:t>Web </a:t>
            </a:r>
            <a:r>
              <a:rPr lang="en-US"/>
              <a:t>scenes and local scenses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20" y="2860765"/>
            <a:ext cx="3082834" cy="37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332411"/>
          </a:xfrm>
        </p:spPr>
        <p:txBody>
          <a:bodyPr/>
          <a:lstStyle/>
          <a:p>
            <a:pPr algn="just"/>
            <a:r>
              <a:rPr lang="en-US"/>
              <a:t>The base GIS software used in this project are the Esri ArcGIS desktop suite, and ArcGIS server product.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047937"/>
            <a:ext cx="4857206" cy="2046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The ArcGIS JS API </a:t>
            </a:r>
            <a:r>
              <a:rPr lang="en-US" smtClean="0"/>
              <a:t>development</a:t>
            </a:r>
          </a:p>
          <a:p>
            <a:pPr algn="just"/>
            <a:r>
              <a:rPr lang="en-US" smtClean="0"/>
              <a:t>The </a:t>
            </a:r>
            <a:r>
              <a:rPr lang="en-US"/>
              <a:t>data layer foundation of the software utilizes Postgre </a:t>
            </a:r>
            <a:r>
              <a:rPr lang="en-US" smtClean="0"/>
              <a:t>SQL</a:t>
            </a:r>
            <a:endParaRPr lang="en-US"/>
          </a:p>
          <a:p>
            <a:pPr algn="just"/>
            <a:r>
              <a:rPr lang="en-US"/>
              <a:t>The project IDE </a:t>
            </a:r>
            <a:r>
              <a:rPr lang="en-US" smtClean="0"/>
              <a:t>is </a:t>
            </a:r>
            <a:r>
              <a:rPr lang="en-US"/>
              <a:t>provided by Microsoft Visual Studio Code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11" y="2860764"/>
            <a:ext cx="5851389" cy="335715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METHODS</a:t>
            </a:r>
            <a:br>
              <a:rPr lang="en-US" b="1"/>
            </a:br>
            <a:r>
              <a:rPr lang="en-US" sz="2800" i="1" cap="none" smtClean="0">
                <a:solidFill>
                  <a:srgbClr val="FFFF00"/>
                </a:solidFill>
              </a:rPr>
              <a:t>Computer </a:t>
            </a:r>
            <a:r>
              <a:rPr lang="en-US" sz="2800" i="1" cap="none">
                <a:solidFill>
                  <a:srgbClr val="FFFF00"/>
                </a:solidFill>
              </a:rPr>
              <a:t>system requirements</a:t>
            </a:r>
            <a:endParaRPr lang="en-US" i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METHODS</a:t>
            </a:r>
            <a:br>
              <a:rPr lang="en-US" b="1"/>
            </a:br>
            <a:r>
              <a:rPr lang="en-US" sz="2800" i="1" cap="none" smtClean="0">
                <a:solidFill>
                  <a:srgbClr val="FFFF00"/>
                </a:solidFill>
              </a:rPr>
              <a:t>Spatial databases designs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83771"/>
          </a:xfrm>
        </p:spPr>
        <p:txBody>
          <a:bodyPr/>
          <a:lstStyle/>
          <a:p>
            <a:pPr algn="just"/>
            <a:r>
              <a:rPr lang="en-US" smtClean="0"/>
              <a:t>The </a:t>
            </a:r>
            <a:r>
              <a:rPr lang="en-US"/>
              <a:t>spatial data is vector graphics format, includes images, data types and genetic </a:t>
            </a:r>
            <a:r>
              <a:rPr lang="en-US" smtClean="0"/>
              <a:t>information: Point</a:t>
            </a:r>
            <a:r>
              <a:rPr lang="en-US"/>
              <a:t>, line and </a:t>
            </a:r>
            <a:r>
              <a:rPr lang="en-US" smtClean="0"/>
              <a:t>polygon.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32108"/>
              </p:ext>
            </p:extLst>
          </p:nvPr>
        </p:nvGraphicFramePr>
        <p:xfrm>
          <a:off x="990418" y="3115490"/>
          <a:ext cx="2443076" cy="3246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377">
                  <a:extLst>
                    <a:ext uri="{9D8B030D-6E8A-4147-A177-3AD203B41FA5}">
                      <a16:colId xmlns:a16="http://schemas.microsoft.com/office/drawing/2014/main" val="1425020754"/>
                    </a:ext>
                  </a:extLst>
                </a:gridCol>
                <a:gridCol w="1165699">
                  <a:extLst>
                    <a:ext uri="{9D8B030D-6E8A-4147-A177-3AD203B41FA5}">
                      <a16:colId xmlns:a16="http://schemas.microsoft.com/office/drawing/2014/main" val="1835793956"/>
                    </a:ext>
                  </a:extLst>
                </a:gridCol>
              </a:tblGrid>
              <a:tr h="5361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Data 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Format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5693215"/>
                  </a:ext>
                </a:extLst>
              </a:tr>
              <a:tr h="1086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OHCA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Point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301367"/>
                  </a:ext>
                </a:extLst>
              </a:tr>
              <a:tr h="811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Graphics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767108"/>
                  </a:ext>
                </a:extLst>
              </a:tr>
              <a:tr h="811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Pittsburgh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Polygon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008686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3115490"/>
            <a:ext cx="6346371" cy="32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METHODS</a:t>
            </a:r>
            <a:br>
              <a:rPr lang="en-US" b="1"/>
            </a:br>
            <a:r>
              <a:rPr lang="en-US" sz="2800" i="1" cap="none" smtClean="0">
                <a:solidFill>
                  <a:srgbClr val="FFFF00"/>
                </a:solidFill>
              </a:rPr>
              <a:t>Attribute </a:t>
            </a:r>
            <a:r>
              <a:rPr lang="en-US" sz="2800" i="1" cap="none">
                <a:solidFill>
                  <a:srgbClr val="FFFF00"/>
                </a:solidFill>
              </a:rPr>
              <a:t>database design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83771"/>
          </a:xfrm>
        </p:spPr>
        <p:txBody>
          <a:bodyPr>
            <a:normAutofit/>
          </a:bodyPr>
          <a:lstStyle/>
          <a:p>
            <a:pPr algn="just"/>
            <a:r>
              <a:rPr lang="en-US"/>
              <a:t>Base on the foundation </a:t>
            </a:r>
            <a:r>
              <a:rPr lang="en-US" smtClean="0"/>
              <a:t>map, additional </a:t>
            </a:r>
            <a:r>
              <a:rPr lang="en-US"/>
              <a:t>attribute </a:t>
            </a:r>
            <a:r>
              <a:rPr lang="en-US" smtClean="0"/>
              <a:t>information </a:t>
            </a:r>
            <a:r>
              <a:rPr lang="en-US"/>
              <a:t>were added in the attribute table by ArcCatalog - a tool of ArcGIS Desktop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15490"/>
            <a:ext cx="10439400" cy="36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METHODS</a:t>
            </a:r>
            <a:br>
              <a:rPr lang="en-US" b="1"/>
            </a:br>
            <a:r>
              <a:rPr lang="en-US" sz="2800" i="1" cap="none" smtClean="0">
                <a:solidFill>
                  <a:srgbClr val="FFFF00"/>
                </a:solidFill>
              </a:rPr>
              <a:t>Create </a:t>
            </a:r>
            <a:r>
              <a:rPr lang="en-US" sz="2800" i="1" cap="none">
                <a:solidFill>
                  <a:srgbClr val="FFFF00"/>
                </a:solidFill>
              </a:rPr>
              <a:t>Enterprise Geodatabase PostgreSQL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22791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Using Create Enterprise GeoDatabase function in Geodatabase Administrator (</a:t>
            </a:r>
            <a:r>
              <a:rPr lang="en-US" smtClean="0"/>
              <a:t>Catalog </a:t>
            </a:r>
            <a:r>
              <a:rPr lang="en-US"/>
              <a:t>- ToolBoxes - System ToolBoxes - Data Management Tools) to create geodatabase. This data will be stored in Postgre SQL.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0" y="3422470"/>
            <a:ext cx="3041878" cy="327877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731125" y="3422470"/>
            <a:ext cx="4707391" cy="32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MATERIALS </a:t>
            </a:r>
            <a:r>
              <a:rPr lang="en-US" b="1"/>
              <a:t>AND METHODS</a:t>
            </a:r>
            <a:br>
              <a:rPr lang="en-US" b="1"/>
            </a:br>
            <a:r>
              <a:rPr lang="en-US" sz="2800" i="1" cap="none" smtClean="0">
                <a:solidFill>
                  <a:srgbClr val="FFFF00"/>
                </a:solidFill>
              </a:rPr>
              <a:t>Publish </a:t>
            </a:r>
            <a:r>
              <a:rPr lang="en-US" sz="2800" i="1" cap="none">
                <a:solidFill>
                  <a:srgbClr val="FFFF00"/>
                </a:solidFill>
              </a:rPr>
              <a:t>to WebGIS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75211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There are two-way to pushlish map to ArcGIS Server: Use GIS service (</a:t>
            </a:r>
            <a:r>
              <a:rPr lang="en-US" smtClean="0"/>
              <a:t>Figure, </a:t>
            </a:r>
            <a:r>
              <a:rPr lang="en-US"/>
              <a:t>left), and Publish to ArcGIS server (</a:t>
            </a:r>
            <a:r>
              <a:rPr lang="en-US" smtClean="0"/>
              <a:t>Figure, </a:t>
            </a:r>
            <a:r>
              <a:rPr lang="en-US"/>
              <a:t>right).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27" y="3056708"/>
            <a:ext cx="8041321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242</TotalTime>
  <Words>708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Arial</vt:lpstr>
      <vt:lpstr>Calibri</vt:lpstr>
      <vt:lpstr>Century Gothic</vt:lpstr>
      <vt:lpstr>Consolas</vt:lpstr>
      <vt:lpstr>MS Mincho</vt:lpstr>
      <vt:lpstr>Times New Roman</vt:lpstr>
      <vt:lpstr>Vapor Trail</vt:lpstr>
      <vt:lpstr>WEBGIS SYSTEM BASED ON JAVASCRIPT AND ARCGIS SERVER</vt:lpstr>
      <vt:lpstr>overview</vt:lpstr>
      <vt:lpstr>INTRODUCTION</vt:lpstr>
      <vt:lpstr>INTRODUCTION</vt:lpstr>
      <vt:lpstr>MATERIALS AND METHODS Computer system requirements</vt:lpstr>
      <vt:lpstr>MATERIALS AND METHODS Spatial databases designs</vt:lpstr>
      <vt:lpstr>MATERIALS AND METHODS Attribute database design</vt:lpstr>
      <vt:lpstr>MATERIALS AND METHODS Create Enterprise Geodatabase PostgreSQL</vt:lpstr>
      <vt:lpstr>MATERIALS AND METHODS Publish to WebGIS</vt:lpstr>
      <vt:lpstr>MATERIALS AND METHODS Display map on a web</vt:lpstr>
      <vt:lpstr>MATERIALS AND METHODS On Off layers</vt:lpstr>
      <vt:lpstr>MATERIALS AND METHODS Pop-ups identify</vt:lpstr>
      <vt:lpstr>MATERIALS AND METHODS Search by query task</vt:lpstr>
      <vt:lpstr>RESUTS Publish a WebGIS</vt:lpstr>
      <vt:lpstr>RESUTS Display map on a web</vt:lpstr>
      <vt:lpstr>DISCUSSIONS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WEBGIS SYSTEM BASED ON JAVASCRIPT AND ARCGIS SERVER</dc:title>
  <dc:creator>NTUSCB</dc:creator>
  <cp:lastModifiedBy>NTUSCB</cp:lastModifiedBy>
  <cp:revision>25</cp:revision>
  <dcterms:created xsi:type="dcterms:W3CDTF">2020-07-27T01:05:55Z</dcterms:created>
  <dcterms:modified xsi:type="dcterms:W3CDTF">2020-07-27T08:34:04Z</dcterms:modified>
</cp:coreProperties>
</file>