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23" autoAdjust="0"/>
  </p:normalViewPr>
  <p:slideViewPr>
    <p:cSldViewPr>
      <p:cViewPr>
        <p:scale>
          <a:sx n="91" d="100"/>
          <a:sy n="91" d="100"/>
        </p:scale>
        <p:origin x="-1210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0EE29E7-4AD8-4274-BD22-FF5659AB0695}" type="datetimeFigureOut">
              <a:rPr lang="en-US" smtClean="0"/>
              <a:t>24/05/21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CD736C-9173-4BCA-A280-100667150C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86000"/>
            <a:ext cx="6172200" cy="1894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ngược-backpropagation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1.Giới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762000" y="2057400"/>
            <a:ext cx="7745505" cy="3877815"/>
          </a:xfrm>
        </p:spPr>
        <p:txBody>
          <a:bodyPr>
            <a:normAutofit/>
          </a:bodyPr>
          <a:lstStyle/>
          <a:p>
            <a:r>
              <a:rPr lang="vi-VN" dirty="0"/>
              <a:t>Lan truyền ngược (</a:t>
            </a:r>
            <a:r>
              <a:rPr lang="vi-VN" i="1" dirty="0"/>
              <a:t>backpropagation</a:t>
            </a:r>
            <a:r>
              <a:rPr lang="vi-VN" dirty="0"/>
              <a:t>) là giải thuật cốt lõi giúp cho các mô hình học sâu có thể dễ dàng thực thi tính toán </a:t>
            </a:r>
            <a:r>
              <a:rPr lang="vi-VN" dirty="0" smtClean="0"/>
              <a:t>được</a:t>
            </a:r>
            <a:endParaRPr lang="vi-VN" dirty="0"/>
          </a:p>
          <a:p>
            <a:r>
              <a:rPr lang="vi-VN" dirty="0"/>
              <a:t>Về cơ bản, </a:t>
            </a:r>
            <a:r>
              <a:rPr lang="vi-VN" dirty="0" smtClean="0"/>
              <a:t>nó </a:t>
            </a:r>
            <a:r>
              <a:rPr lang="vi-VN" dirty="0"/>
              <a:t>là một kĩ thuật </a:t>
            </a:r>
            <a:r>
              <a:rPr lang="vi-VN" dirty="0" smtClean="0"/>
              <a:t>để </a:t>
            </a:r>
            <a:r>
              <a:rPr lang="vi-VN" dirty="0"/>
              <a:t>nhanh chóng tính được đạo </a:t>
            </a:r>
            <a:r>
              <a:rPr lang="vi-VN" dirty="0" smtClean="0"/>
              <a:t>hàm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vi-VN" dirty="0" smtClean="0"/>
              <a:t>an </a:t>
            </a:r>
            <a:r>
              <a:rPr lang="vi-VN" dirty="0"/>
              <a:t>truyền ngược được sử dụng cho học </a:t>
            </a:r>
            <a:r>
              <a:rPr lang="vi-VN" dirty="0" smtClean="0"/>
              <a:t>sâu</a:t>
            </a:r>
            <a:r>
              <a:rPr lang="en-US" dirty="0" smtClean="0"/>
              <a:t>, </a:t>
            </a:r>
            <a:r>
              <a:rPr lang="vi-VN" dirty="0"/>
              <a:t>dự báo thời tiết tới phân tích tính ổn định số </a:t>
            </a:r>
            <a:r>
              <a:rPr lang="vi-VN" dirty="0" smtClean="0"/>
              <a:t>học</a:t>
            </a:r>
            <a:r>
              <a:rPr lang="en-US" dirty="0" smtClean="0"/>
              <a:t>…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3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56263" cy="105425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2.Đồ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99247" y="1219200"/>
            <a:ext cx="7745505" cy="4906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=(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)*(b+1)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4724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= b+1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= c *d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colah.github.io/posts/2015-08-Backprop/img/tree-d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90788"/>
            <a:ext cx="612648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lah.github.io/posts/2015-08-Backprop/img/tree-ev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16" y="2514600"/>
            <a:ext cx="7162800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4038600"/>
            <a:ext cx="165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a=2, b=1 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3.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49261"/>
                <a:ext cx="7745505" cy="43350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>
                    <a:latin typeface="Cambria Math"/>
                    <a:ea typeface="Cambria Math"/>
                  </a:rPr>
                  <a:t>Ta </a:t>
                </a:r>
                <a:r>
                  <a:rPr lang="en-US" i="1" dirty="0" err="1" smtClean="0">
                    <a:latin typeface="Cambria Math"/>
                    <a:ea typeface="Cambria Math"/>
                  </a:rPr>
                  <a:t>sử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i="1" dirty="0" err="1" smtClean="0">
                    <a:latin typeface="Cambria Math"/>
                    <a:ea typeface="Cambria Math"/>
                  </a:rPr>
                  <a:t>dụng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i="1" dirty="0" err="1" smtClean="0">
                    <a:latin typeface="Cambria Math"/>
                    <a:ea typeface="Cambria Math"/>
                  </a:rPr>
                  <a:t>luật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i="1" dirty="0" err="1" smtClean="0">
                    <a:latin typeface="Cambria Math"/>
                    <a:ea typeface="Cambria Math"/>
                  </a:rPr>
                  <a:t>cộng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i="1" dirty="0" err="1" smtClean="0">
                    <a:latin typeface="Cambria Math"/>
                    <a:ea typeface="Cambria Math"/>
                  </a:rPr>
                  <a:t>và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i="1" dirty="0" err="1" smtClean="0">
                    <a:latin typeface="Cambria Math"/>
                    <a:ea typeface="Cambria Math"/>
                  </a:rPr>
                  <a:t>luật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i="1" dirty="0" err="1" smtClean="0">
                    <a:latin typeface="Cambria Math"/>
                    <a:ea typeface="Cambria Math"/>
                  </a:rPr>
                  <a:t>nhân</a:t>
                </a:r>
                <a:r>
                  <a:rPr lang="en-US" i="1" dirty="0" smtClean="0">
                    <a:latin typeface="Cambria Math"/>
                    <a:ea typeface="Cambria Math"/>
                  </a:rPr>
                  <a:t>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(1)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𝑢𝑣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𝑣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:r>
                  <a:rPr lang="en-US" b="0" dirty="0" smtClean="0">
                    <a:ea typeface="Cambria Math"/>
                  </a:rPr>
                  <a:t>(2)</a:t>
                </a:r>
                <a:endParaRPr lang="en-US" b="0" dirty="0" smtClean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49261"/>
                <a:ext cx="7745505" cy="4335015"/>
              </a:xfrm>
              <a:blipFill rotWithShape="1">
                <a:blip r:embed="rId2"/>
                <a:stretch>
                  <a:fillRect l="-1260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colah.github.io/posts/2015-08-Backprop/img/tree-eval-deri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4648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4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99247" y="304801"/>
                <a:ext cx="3796553" cy="5821361"/>
              </a:xfrm>
            </p:spPr>
            <p:txBody>
              <a:bodyPr>
                <a:normAutofit/>
              </a:bodyPr>
              <a:lstStyle/>
              <a:p>
                <a:r>
                  <a:rPr lang="vi-VN" b="1" dirty="0" smtClean="0">
                    <a:solidFill>
                      <a:srgbClr val="FF0000"/>
                    </a:solidFill>
                  </a:rPr>
                  <a:t>Quy tắc chung </a:t>
                </a:r>
                <a:r>
                  <a:rPr lang="vi-VN" dirty="0"/>
                  <a:t>là lấy tổng tất cả các đường từ một nút tới nút khác và nhân với đạo hàm trên mỗi cạnh tương ứng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2∗1+1∗3=5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=2*1=2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99247" y="304801"/>
                <a:ext cx="3796553" cy="5821361"/>
              </a:xfrm>
              <a:blipFill rotWithShape="1">
                <a:blip r:embed="rId2"/>
                <a:stretch>
                  <a:fillRect l="-803" t="-838" r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colah.github.io/posts/2015-08-Backprop/img/tree-eval-deri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1"/>
            <a:ext cx="4572000" cy="65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colah.github.io/posts/2015-08-Backprop/img/chain-def-gre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010400" cy="254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14400" y="4086137"/>
                <a:ext cx="4495800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𝑍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den>
                      </m:f>
                      <m:r>
                        <m:rPr>
                          <m:nor/>
                        </m:rPr>
                        <a:rPr lang="el-GR"/>
                        <m:t>=</m:t>
                      </m:r>
                      <m:r>
                        <m:rPr>
                          <m:nor/>
                        </m:rPr>
                        <a:rPr lang="el-GR" i="1"/>
                        <m:t>αδ</m:t>
                      </m:r>
                      <m:r>
                        <m:rPr>
                          <m:nor/>
                        </m:rPr>
                        <a:rPr lang="el-GR"/>
                        <m:t>+</m:t>
                      </m:r>
                      <m:r>
                        <m:rPr>
                          <m:nor/>
                        </m:rPr>
                        <a:rPr lang="el-GR" i="1"/>
                        <m:t>αϵ</m:t>
                      </m:r>
                      <m:r>
                        <m:rPr>
                          <m:nor/>
                        </m:rPr>
                        <a:rPr lang="el-GR"/>
                        <m:t>+</m:t>
                      </m:r>
                      <m:r>
                        <m:rPr>
                          <m:nor/>
                        </m:rPr>
                        <a:rPr lang="el-GR" i="1"/>
                        <m:t>αζ</m:t>
                      </m:r>
                      <m:r>
                        <m:rPr>
                          <m:nor/>
                        </m:rPr>
                        <a:rPr lang="el-GR"/>
                        <m:t>+</m:t>
                      </m:r>
                      <m:r>
                        <m:rPr>
                          <m:nor/>
                        </m:rPr>
                        <a:rPr lang="el-GR" i="1"/>
                        <m:t>βδ</m:t>
                      </m:r>
                      <m:r>
                        <m:rPr>
                          <m:nor/>
                        </m:rPr>
                        <a:rPr lang="el-GR"/>
                        <m:t>+</m:t>
                      </m:r>
                      <m:r>
                        <m:rPr>
                          <m:nor/>
                        </m:rPr>
                        <a:rPr lang="el-GR" i="1"/>
                        <m:t>βϵ</m:t>
                      </m:r>
                      <m:r>
                        <m:rPr>
                          <m:nor/>
                        </m:rPr>
                        <a:rPr lang="el-GR"/>
                        <m:t>+</m:t>
                      </m:r>
                      <m:r>
                        <m:rPr>
                          <m:nor/>
                        </m:rPr>
                        <a:rPr lang="el-GR" i="1"/>
                        <m:t>βζ</m:t>
                      </m:r>
                      <m:r>
                        <m:rPr>
                          <m:nor/>
                        </m:rPr>
                        <a:rPr lang="el-GR"/>
                        <m:t>+</m:t>
                      </m:r>
                      <m:r>
                        <m:rPr>
                          <m:nor/>
                        </m:rPr>
                        <a:rPr lang="el-GR" i="1"/>
                        <m:t>γδ</m:t>
                      </m:r>
                      <m:r>
                        <m:rPr>
                          <m:nor/>
                        </m:rPr>
                        <a:rPr lang="el-GR"/>
                        <m:t>+</m:t>
                      </m:r>
                      <m:r>
                        <m:rPr>
                          <m:nor/>
                        </m:rPr>
                        <a:rPr lang="el-GR" i="1"/>
                        <m:t>γϵ</m:t>
                      </m:r>
                      <m:r>
                        <m:rPr>
                          <m:nor/>
                        </m:rPr>
                        <a:rPr lang="el-GR"/>
                        <m:t>+</m:t>
                      </m:r>
                      <m:r>
                        <m:rPr>
                          <m:nor/>
                        </m:rPr>
                        <a:rPr lang="el-GR" i="1"/>
                        <m:t>γζ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086137"/>
                <a:ext cx="4495800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228600" y="518160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95400" y="4931820"/>
                <a:ext cx="3352800" cy="54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den>
                    </m:f>
                    <m:r>
                      <m:rPr>
                        <m:nor/>
                      </m:rPr>
                      <a:rPr lang="el-GR" sz="2000"/>
                      <m:t>=</m:t>
                    </m:r>
                  </m:oMath>
                </a14:m>
                <a:r>
                  <a:rPr lang="el-GR" sz="2000" dirty="0"/>
                  <a:t> (</a:t>
                </a:r>
                <a:r>
                  <a:rPr lang="el-GR" sz="2000" i="1" dirty="0"/>
                  <a:t>α</a:t>
                </a:r>
                <a:r>
                  <a:rPr lang="el-GR" sz="2000" dirty="0"/>
                  <a:t>+</a:t>
                </a:r>
                <a:r>
                  <a:rPr lang="el-GR" sz="2000" i="1" dirty="0"/>
                  <a:t>β</a:t>
                </a:r>
                <a:r>
                  <a:rPr lang="el-GR" sz="2000" dirty="0"/>
                  <a:t>+</a:t>
                </a:r>
                <a:r>
                  <a:rPr lang="el-GR" sz="2000" i="1" dirty="0"/>
                  <a:t>γ</a:t>
                </a:r>
                <a:r>
                  <a:rPr lang="el-GR" sz="2000" dirty="0"/>
                  <a:t>)(</a:t>
                </a:r>
                <a:r>
                  <a:rPr lang="el-GR" sz="2000" i="1" dirty="0"/>
                  <a:t>δ</a:t>
                </a:r>
                <a:r>
                  <a:rPr lang="el-GR" sz="2000" dirty="0"/>
                  <a:t>+</a:t>
                </a:r>
                <a:r>
                  <a:rPr lang="el-GR" sz="2000" i="1" dirty="0"/>
                  <a:t>ϵ</a:t>
                </a:r>
                <a:r>
                  <a:rPr lang="el-GR" sz="2000" dirty="0"/>
                  <a:t>+</a:t>
                </a:r>
                <a:r>
                  <a:rPr lang="el-GR" sz="2000" i="1" dirty="0"/>
                  <a:t>ζ</a:t>
                </a:r>
                <a:r>
                  <a:rPr lang="el-GR" sz="2000" dirty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931820"/>
                <a:ext cx="3352800" cy="544893"/>
              </a:xfrm>
              <a:prstGeom prst="rect">
                <a:avLst/>
              </a:prstGeom>
              <a:blipFill rotWithShape="1">
                <a:blip r:embed="rId4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8200" y="56388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Đây chính là khởi điểm của 2 phương pháp </a:t>
            </a:r>
            <a:r>
              <a:rPr lang="vi-VN" b="1" dirty="0" smtClean="0"/>
              <a:t>Đạo hàm tiến</a:t>
            </a:r>
            <a:r>
              <a:rPr lang="vi-VN" dirty="0" smtClean="0"/>
              <a:t> (</a:t>
            </a:r>
            <a:r>
              <a:rPr lang="vi-VN" i="1" dirty="0" smtClean="0"/>
              <a:t>forward-mode differentitation</a:t>
            </a:r>
            <a:r>
              <a:rPr lang="vi-VN" dirty="0" smtClean="0"/>
              <a:t>) và </a:t>
            </a:r>
            <a:r>
              <a:rPr lang="vi-VN" b="1" dirty="0" smtClean="0"/>
              <a:t>Đạo hàm ngược</a:t>
            </a:r>
            <a:r>
              <a:rPr lang="vi-VN" dirty="0" smtClean="0"/>
              <a:t> (</a:t>
            </a:r>
            <a:r>
              <a:rPr lang="vi-VN" i="1" dirty="0" smtClean="0"/>
              <a:t>reverse-mode differentiation</a:t>
            </a:r>
            <a:r>
              <a:rPr lang="vi-VN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7653" y="8382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vi-VN" dirty="0" smtClean="0"/>
              <a:t>Cả </a:t>
            </a:r>
            <a:r>
              <a:rPr lang="vi-VN" dirty="0"/>
              <a:t>2 phương pháp là giúp cho việc tính đạo hàm tổng các cạnh trở nên hiệu quả hơn.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vi-VN" dirty="0" smtClean="0"/>
              <a:t>Thay </a:t>
            </a:r>
            <a:r>
              <a:rPr lang="vi-VN" dirty="0"/>
              <a:t>vì lấy tổng của tất cả các cạnh như truyền thống thì chúng sẽ nhóm các đường cùng tới một nốt với nhau lại rồi tính </a:t>
            </a:r>
            <a:r>
              <a:rPr lang="vi-VN" dirty="0" smtClean="0"/>
              <a:t>tổng</a:t>
            </a:r>
            <a:r>
              <a:rPr lang="en-US" dirty="0" smtClean="0"/>
              <a:t>.Ta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vi-VN" dirty="0" smtClean="0"/>
              <a:t> </a:t>
            </a:r>
            <a:r>
              <a:rPr lang="vi-VN" dirty="0"/>
              <a:t>mỗi cạnh </a:t>
            </a:r>
            <a:r>
              <a:rPr lang="vi-VN" dirty="0" smtClean="0"/>
              <a:t>1 </a:t>
            </a:r>
            <a:r>
              <a:rPr lang="vi-VN" dirty="0"/>
              <a:t>lần duy </a:t>
            </a:r>
            <a:r>
              <a:rPr lang="vi-VN" dirty="0" smtClean="0"/>
              <a:t>nhất</a:t>
            </a:r>
            <a:endParaRPr lang="en-US" dirty="0"/>
          </a:p>
        </p:txBody>
      </p:sp>
      <p:pic>
        <p:nvPicPr>
          <p:cNvPr id="5122" name="Picture 2" descr="https://colah.github.io/posts/2015-08-Backprop/img/chain-forward-gre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1" y="2438400"/>
            <a:ext cx="85344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olah.github.io/posts/2015-08-Backprop/img/chain-backward-gre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4" y="4495800"/>
            <a:ext cx="85344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5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0137"/>
              </p:ext>
            </p:extLst>
          </p:nvPr>
        </p:nvGraphicFramePr>
        <p:xfrm>
          <a:off x="304800" y="304800"/>
          <a:ext cx="8382000" cy="583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921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2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Đạo</a:t>
                      </a:r>
                      <a:r>
                        <a:rPr kumimoji="0"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kumimoji="0"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tiến</a:t>
                      </a:r>
                      <a:endParaRPr lang="en-US" sz="2800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</a:t>
                      </a:r>
                      <a:r>
                        <a:rPr kumimoji="0" lang="vi-VN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ạo hàm ngược</a:t>
                      </a:r>
                      <a:endParaRPr lang="en-US" sz="2800" dirty="0"/>
                    </a:p>
                  </a:txBody>
                  <a:tcPr/>
                </a:tc>
              </a:tr>
              <a:tr h="9831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kumimoji="0" lang="vi-VN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Đạo hàm tiến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bắt đầu từ một nút đầu vào và di chuyển dần tới nút cuối cùng cần tính đạo hàm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-Đ</a:t>
                      </a:r>
                      <a:r>
                        <a:rPr kumimoji="0" lang="vi-VN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ạo hàm ngược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lại bắt đầu từ đầu ra (điểm cần tính) cho tới đầu vào (điểm bắt đầu)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6325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Tại mỗi nút, nó sẽ tính tổng tất cả các đường đầu vào của nó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Tại mỗi nút, nó sẽ nhóm tất cả các cạnh xuất phát từ nút tương ứng 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035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vi-VN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Đạo hàm tiến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theo dõi một đầu vào ảnh hưởng tới tất cả các nút ra sao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</a:t>
                      </a:r>
                      <a:r>
                        <a:rPr kumimoji="0" lang="vi-VN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ạo hàm ngược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thể hiện tất cả các nút ảnh hưởng tới 1 nút đầu vào thế nào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070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Nói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đạo hàm tiến áp dụng phép toán </a:t>
                      </a:r>
                      <a:r>
                        <a:rPr kumimoji="0" lang="vi-VN" sz="2000" b="1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∂</a:t>
                      </a:r>
                      <a:r>
                        <a:rPr kumimoji="0" lang="en-US" sz="2000" b="1" i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vi-VN" sz="2000" b="1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∂</a:t>
                      </a:r>
                      <a:r>
                        <a:rPr kumimoji="0" lang="en-US" sz="2000" b="1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vi-VN" sz="2000" b="1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cho tất cả các nút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</a:t>
                      </a:r>
                      <a:r>
                        <a:rPr kumimoji="0" lang="vi-VN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ạo hàm ngược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áp dụng phép toán </a:t>
                      </a:r>
                      <a:r>
                        <a:rPr kumimoji="0" lang="vi-VN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∂</a:t>
                      </a:r>
                      <a:r>
                        <a:rPr kumimoji="0" lang="vi-VN" sz="20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vi-VN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vi-VN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∂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cho tất cả các nút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341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:</a:t>
                      </a:r>
                      <a:r>
                        <a:rPr kumimoji="0" lang="vi-VN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Đạo hàm tiến 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 ta đạo hàm của đầu ra theo </a:t>
                      </a:r>
                      <a:r>
                        <a:rPr kumimoji="0" lang="vi-VN" sz="2000" b="1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đầu vào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</a:t>
                      </a:r>
                      <a:r>
                        <a:rPr kumimoji="0" lang="vi-VN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ạo hàm ngược</a:t>
                      </a:r>
                      <a:r>
                        <a:rPr kumimoji="0" lang="vi-V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 chúng ta đạo hàm của </a:t>
                      </a:r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theo </a:t>
                      </a:r>
                      <a:r>
                        <a:rPr kumimoji="0" lang="vi-VN" sz="2000" b="1" i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tất cả</a:t>
                      </a:r>
                      <a:r>
                        <a:rPr kumimoji="0" lang="vi-V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các nút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5.Kết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/>
              <a:t>Lan truyền ngược còn là một ống kính hữu ích để hiểu được luồng đạo hàm của một mô </a:t>
            </a:r>
            <a:r>
              <a:rPr lang="vi-VN" dirty="0" smtClean="0"/>
              <a:t>hình</a:t>
            </a:r>
            <a:endParaRPr lang="en-US" dirty="0" smtClean="0"/>
          </a:p>
          <a:p>
            <a:r>
              <a:rPr lang="vi-VN" dirty="0"/>
              <a:t>Lan truyền ngược và đạo hàm tiến được sử dụng như là một cặp mẹo (tuyến tính và quy hoạt động - </a:t>
            </a:r>
            <a:r>
              <a:rPr lang="vi-VN" i="1" dirty="0"/>
              <a:t>linearization and dynamic programing</a:t>
            </a:r>
            <a:r>
              <a:rPr lang="vi-VN" dirty="0"/>
              <a:t>) để tính các đạo hảm một cách hiệu </a:t>
            </a:r>
            <a:r>
              <a:rPr lang="vi-VN" dirty="0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320</TotalTime>
  <Words>470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Lan truyền ngược-backpropagation</vt:lpstr>
      <vt:lpstr>1.Giới thiệu</vt:lpstr>
      <vt:lpstr>2.Đồ thị tính toán</vt:lpstr>
      <vt:lpstr>3. Đạo hàm với đồ thị tính toán</vt:lpstr>
      <vt:lpstr>PowerPoint Presentation</vt:lpstr>
      <vt:lpstr>4. Thay đổi quy tắc tổng</vt:lpstr>
      <vt:lpstr>PowerPoint Presentation</vt:lpstr>
      <vt:lpstr>PowerPoint Presentation</vt:lpstr>
      <vt:lpstr>5.Kết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 truyền ngược-backpropagation</dc:title>
  <dc:creator>VietTinh</dc:creator>
  <cp:lastModifiedBy>VietTinh</cp:lastModifiedBy>
  <cp:revision>15</cp:revision>
  <dcterms:created xsi:type="dcterms:W3CDTF">2021-05-23T02:47:24Z</dcterms:created>
  <dcterms:modified xsi:type="dcterms:W3CDTF">2021-05-24T14:39:28Z</dcterms:modified>
</cp:coreProperties>
</file>