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ạm Đăng" initials="PĐ" lastIdx="1" clrIdx="0">
    <p:extLst>
      <p:ext uri="{19B8F6BF-5375-455C-9EA6-DF929625EA0E}">
        <p15:presenceInfo xmlns:p15="http://schemas.microsoft.com/office/powerpoint/2012/main" userId="615dd195c5df8c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9145-CF3C-4B1B-93DA-7D8BEB2AD87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10A-B068-487A-AB06-81419FD3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9145-CF3C-4B1B-93DA-7D8BEB2AD87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10A-B068-487A-AB06-81419FD3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7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9145-CF3C-4B1B-93DA-7D8BEB2AD87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10A-B068-487A-AB06-81419FD3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20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9145-CF3C-4B1B-93DA-7D8BEB2AD87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10A-B068-487A-AB06-81419FD3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96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9145-CF3C-4B1B-93DA-7D8BEB2AD87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10A-B068-487A-AB06-81419FD3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06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9145-CF3C-4B1B-93DA-7D8BEB2AD87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10A-B068-487A-AB06-81419FD3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13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9145-CF3C-4B1B-93DA-7D8BEB2AD87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10A-B068-487A-AB06-81419FD3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91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9145-CF3C-4B1B-93DA-7D8BEB2AD87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10A-B068-487A-AB06-81419FD3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51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9145-CF3C-4B1B-93DA-7D8BEB2AD87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10A-B068-487A-AB06-81419FD3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9145-CF3C-4B1B-93DA-7D8BEB2AD87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551110A-B068-487A-AB06-81419FD3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3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9145-CF3C-4B1B-93DA-7D8BEB2AD87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10A-B068-487A-AB06-81419FD3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3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9145-CF3C-4B1B-93DA-7D8BEB2AD87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10A-B068-487A-AB06-81419FD3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0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9145-CF3C-4B1B-93DA-7D8BEB2AD87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10A-B068-487A-AB06-81419FD3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9145-CF3C-4B1B-93DA-7D8BEB2AD87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10A-B068-487A-AB06-81419FD3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5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9145-CF3C-4B1B-93DA-7D8BEB2AD87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10A-B068-487A-AB06-81419FD3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0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9145-CF3C-4B1B-93DA-7D8BEB2AD87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10A-B068-487A-AB06-81419FD3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8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9145-CF3C-4B1B-93DA-7D8BEB2AD87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10A-B068-487A-AB06-81419FD3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A29145-CF3C-4B1B-93DA-7D8BEB2AD87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51110A-B068-487A-AB06-81419FD3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41DA1E-BA51-46A6-83D6-780785D05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30213"/>
            <a:ext cx="8791575" cy="9636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Bahnschrift SemiBold Condensed" panose="020B0502040204020203" pitchFamily="34" charset="0"/>
              </a:rPr>
              <a:t>Chuyên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đề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công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nghệ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phần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mềm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0E9CD64-D44B-4E46-94C1-2B5830B33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118" y="3124200"/>
            <a:ext cx="9282113" cy="158115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>
                <a:latin typeface="Bahnschrift SemiBold Condensed" panose="020B0502040204020203" pitchFamily="34" charset="0"/>
              </a:rPr>
              <a:t>Đề</a:t>
            </a:r>
            <a:r>
              <a:rPr lang="en-US" sz="5400" b="1" dirty="0">
                <a:latin typeface="Bahnschrift SemiBold Condensed" panose="020B0502040204020203" pitchFamily="34" charset="0"/>
              </a:rPr>
              <a:t> </a:t>
            </a:r>
            <a:r>
              <a:rPr lang="en-US" sz="5400" b="1" dirty="0" err="1">
                <a:latin typeface="Bahnschrift SemiBold Condensed" panose="020B0502040204020203" pitchFamily="34" charset="0"/>
              </a:rPr>
              <a:t>tài</a:t>
            </a:r>
            <a:r>
              <a:rPr lang="en-US" sz="5400" b="1" dirty="0">
                <a:latin typeface="Bahnschrift SemiBold Condensed" panose="020B0502040204020203" pitchFamily="34" charset="0"/>
              </a:rPr>
              <a:t>: </a:t>
            </a:r>
            <a:r>
              <a:rPr lang="en-US" sz="5400" b="1" dirty="0" err="1">
                <a:latin typeface="Bahnschrift SemiBold Condensed" panose="020B0502040204020203" pitchFamily="34" charset="0"/>
              </a:rPr>
              <a:t>Quản</a:t>
            </a:r>
            <a:r>
              <a:rPr lang="en-US" sz="5400" b="1" dirty="0">
                <a:latin typeface="Bahnschrift SemiBold Condensed" panose="020B0502040204020203" pitchFamily="34" charset="0"/>
              </a:rPr>
              <a:t> </a:t>
            </a:r>
            <a:r>
              <a:rPr lang="en-US" sz="5400" b="1" dirty="0" err="1">
                <a:latin typeface="Bahnschrift SemiBold Condensed" panose="020B0502040204020203" pitchFamily="34" charset="0"/>
              </a:rPr>
              <a:t>Lý</a:t>
            </a:r>
            <a:r>
              <a:rPr lang="en-US" sz="5400" b="1" dirty="0">
                <a:latin typeface="Bahnschrift SemiBold Condensed" panose="020B0502040204020203" pitchFamily="34" charset="0"/>
              </a:rPr>
              <a:t> </a:t>
            </a:r>
            <a:r>
              <a:rPr lang="en-US" sz="5400" b="1" dirty="0" err="1">
                <a:latin typeface="Bahnschrift SemiBold Condensed" panose="020B0502040204020203" pitchFamily="34" charset="0"/>
              </a:rPr>
              <a:t>trung</a:t>
            </a:r>
            <a:r>
              <a:rPr lang="en-US" sz="5400" b="1" dirty="0">
                <a:latin typeface="Bahnschrift SemiBold Condensed" panose="020B0502040204020203" pitchFamily="34" charset="0"/>
              </a:rPr>
              <a:t> </a:t>
            </a:r>
            <a:r>
              <a:rPr lang="en-US" sz="5400" b="1" dirty="0" err="1">
                <a:latin typeface="Bahnschrift SemiBold Condensed" panose="020B0502040204020203" pitchFamily="34" charset="0"/>
              </a:rPr>
              <a:t>tâm</a:t>
            </a:r>
            <a:r>
              <a:rPr lang="en-US" sz="5400" b="1" dirty="0">
                <a:latin typeface="Bahnschrift SemiBold Condensed" panose="020B0502040204020203" pitchFamily="34" charset="0"/>
              </a:rPr>
              <a:t> </a:t>
            </a:r>
            <a:r>
              <a:rPr lang="en-US" sz="5400" b="1" dirty="0" err="1">
                <a:latin typeface="Bahnschrift SemiBold Condensed" panose="020B0502040204020203" pitchFamily="34" charset="0"/>
              </a:rPr>
              <a:t>gia</a:t>
            </a:r>
            <a:r>
              <a:rPr lang="en-US" sz="5400" b="1" dirty="0">
                <a:latin typeface="Bahnschrift SemiBold Condensed" panose="020B0502040204020203" pitchFamily="34" charset="0"/>
              </a:rPr>
              <a:t> </a:t>
            </a:r>
            <a:r>
              <a:rPr lang="en-US" sz="5400" b="1" dirty="0" err="1">
                <a:latin typeface="Bahnschrift SemiBold Condensed" panose="020B0502040204020203" pitchFamily="34" charset="0"/>
              </a:rPr>
              <a:t>sư</a:t>
            </a:r>
            <a:endParaRPr lang="en-US" sz="5400" b="1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982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944D4C-C81F-4E13-88B4-A26FB07C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err="1">
                <a:latin typeface="Bahnschrift SemiBold Condensed" panose="020B0502040204020203" pitchFamily="34" charset="0"/>
              </a:rPr>
              <a:t>Hạn</a:t>
            </a:r>
            <a:r>
              <a:rPr lang="en-US" sz="6000" dirty="0">
                <a:latin typeface="Bahnschrift SemiBold Condensed" panose="020B0502040204020203" pitchFamily="34" charset="0"/>
              </a:rPr>
              <a:t> </a:t>
            </a:r>
            <a:r>
              <a:rPr lang="en-US" sz="6000" dirty="0" err="1">
                <a:latin typeface="Bahnschrift SemiBold Condensed" panose="020B0502040204020203" pitchFamily="34" charset="0"/>
              </a:rPr>
              <a:t>chế</a:t>
            </a:r>
            <a:r>
              <a:rPr lang="en-US" sz="6000" dirty="0">
                <a:latin typeface="Bahnschrift SemiBold Condensed" panose="020B0502040204020203" pitchFamily="34" charset="0"/>
              </a:rPr>
              <a:t> </a:t>
            </a:r>
            <a:r>
              <a:rPr lang="en-US" sz="6000" dirty="0" err="1">
                <a:latin typeface="Bahnschrift SemiBold Condensed" panose="020B0502040204020203" pitchFamily="34" charset="0"/>
              </a:rPr>
              <a:t>của</a:t>
            </a:r>
            <a:r>
              <a:rPr lang="en-US" sz="6000" dirty="0">
                <a:latin typeface="Bahnschrift SemiBold Condensed" panose="020B0502040204020203" pitchFamily="34" charset="0"/>
              </a:rPr>
              <a:t> </a:t>
            </a:r>
            <a:r>
              <a:rPr lang="en-US" sz="6000" dirty="0" err="1">
                <a:latin typeface="Bahnschrift SemiBold Condensed" panose="020B0502040204020203" pitchFamily="34" charset="0"/>
              </a:rPr>
              <a:t>đề</a:t>
            </a:r>
            <a:r>
              <a:rPr lang="en-US" sz="6000" dirty="0">
                <a:latin typeface="Bahnschrift SemiBold Condensed" panose="020B0502040204020203" pitchFamily="34" charset="0"/>
              </a:rPr>
              <a:t> </a:t>
            </a:r>
            <a:r>
              <a:rPr lang="en-US" sz="6000" dirty="0" err="1">
                <a:latin typeface="Bahnschrift SemiBold Condensed" panose="020B0502040204020203" pitchFamily="34" charset="0"/>
              </a:rPr>
              <a:t>tài</a:t>
            </a:r>
            <a:endParaRPr lang="en-US" sz="6000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E02459-2E65-406B-B7F8-960D7003D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request,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token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token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=&gt;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. </a:t>
            </a:r>
          </a:p>
          <a:p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BD15F5-5CB1-46A5-BF27-F9850C82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Bahnschrift SemiBold Condensed" panose="020B0502040204020203" pitchFamily="34" charset="0"/>
              </a:rPr>
              <a:t>Phát</a:t>
            </a:r>
            <a:r>
              <a:rPr lang="en-US" sz="5400" dirty="0">
                <a:latin typeface="Bahnschrift SemiBold Condensed" panose="020B0502040204020203" pitchFamily="34" charset="0"/>
              </a:rPr>
              <a:t> </a:t>
            </a:r>
            <a:r>
              <a:rPr lang="en-US" sz="5400" dirty="0" err="1">
                <a:latin typeface="Bahnschrift SemiBold Condensed" panose="020B0502040204020203" pitchFamily="34" charset="0"/>
              </a:rPr>
              <a:t>triển</a:t>
            </a:r>
            <a:r>
              <a:rPr lang="en-US" sz="5400" dirty="0">
                <a:latin typeface="Bahnschrift SemiBold Condensed" panose="020B0502040204020203" pitchFamily="34" charset="0"/>
              </a:rPr>
              <a:t> </a:t>
            </a:r>
            <a:r>
              <a:rPr lang="en-US" sz="5400" dirty="0" err="1">
                <a:latin typeface="Bahnschrift SemiBold Condensed" panose="020B0502040204020203" pitchFamily="34" charset="0"/>
              </a:rPr>
              <a:t>trong</a:t>
            </a:r>
            <a:r>
              <a:rPr lang="en-US" sz="5400" dirty="0">
                <a:latin typeface="Bahnschrift SemiBold Condensed" panose="020B0502040204020203" pitchFamily="34" charset="0"/>
              </a:rPr>
              <a:t> </a:t>
            </a:r>
            <a:r>
              <a:rPr lang="en-US" sz="5400" dirty="0" err="1">
                <a:latin typeface="Bahnschrift SemiBold Condensed" panose="020B0502040204020203" pitchFamily="34" charset="0"/>
              </a:rPr>
              <a:t>tương</a:t>
            </a:r>
            <a:r>
              <a:rPr lang="en-US" sz="5400" dirty="0">
                <a:latin typeface="Bahnschrift SemiBold Condensed" panose="020B0502040204020203" pitchFamily="34" charset="0"/>
              </a:rPr>
              <a:t> </a:t>
            </a:r>
            <a:r>
              <a:rPr lang="en-US" sz="5400" dirty="0" err="1">
                <a:latin typeface="Bahnschrift SemiBold Condensed" panose="020B0502040204020203" pitchFamily="34" charset="0"/>
              </a:rPr>
              <a:t>lai</a:t>
            </a:r>
            <a:endParaRPr lang="en-US" sz="5400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B30F77-025C-4101-B396-78441EA94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token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JWT.</a:t>
            </a:r>
          </a:p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.</a:t>
            </a:r>
          </a:p>
          <a:p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ra excel.</a:t>
            </a:r>
          </a:p>
        </p:txBody>
      </p:sp>
    </p:spTree>
    <p:extLst>
      <p:ext uri="{BB962C8B-B14F-4D97-AF65-F5344CB8AC3E}">
        <p14:creationId xmlns:p14="http://schemas.microsoft.com/office/powerpoint/2010/main" val="22916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BD15F5-5CB1-46A5-BF27-F9850C82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smtClean="0">
                <a:latin typeface="Bahnschrift SemiBold Condensed" panose="020B0502040204020203" pitchFamily="34" charset="0"/>
              </a:rPr>
              <a:t>DEMO</a:t>
            </a:r>
            <a:endParaRPr lang="en-US" sz="5400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B30F77-025C-4101-B396-78441EA94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D47796-6779-477A-A4BD-FFFE2888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Bahnschrift SemiBold Condensed" panose="020B0502040204020203" pitchFamily="34" charset="0"/>
              </a:rPr>
              <a:t>Danh</a:t>
            </a:r>
            <a:r>
              <a:rPr lang="en-US" sz="5400" dirty="0">
                <a:latin typeface="Bahnschrift SemiBold Condensed" panose="020B0502040204020203" pitchFamily="34" charset="0"/>
              </a:rPr>
              <a:t> </a:t>
            </a:r>
            <a:r>
              <a:rPr lang="en-US" sz="5400" dirty="0" err="1">
                <a:latin typeface="Bahnschrift SemiBold Condensed" panose="020B0502040204020203" pitchFamily="34" charset="0"/>
              </a:rPr>
              <a:t>sách</a:t>
            </a:r>
            <a:r>
              <a:rPr lang="en-US" sz="5400" dirty="0">
                <a:latin typeface="Bahnschrift SemiBold Condensed" panose="020B0502040204020203" pitchFamily="34" charset="0"/>
              </a:rPr>
              <a:t> </a:t>
            </a:r>
            <a:r>
              <a:rPr lang="en-US" sz="5400" dirty="0" err="1">
                <a:latin typeface="Bahnschrift SemiBold Condensed" panose="020B0502040204020203" pitchFamily="34" charset="0"/>
              </a:rPr>
              <a:t>thành</a:t>
            </a:r>
            <a:r>
              <a:rPr lang="en-US" sz="5400" dirty="0">
                <a:latin typeface="Bahnschrift SemiBold Condensed" panose="020B0502040204020203" pitchFamily="34" charset="0"/>
              </a:rPr>
              <a:t> </a:t>
            </a:r>
            <a:r>
              <a:rPr lang="en-US" sz="5400" dirty="0" err="1">
                <a:latin typeface="Bahnschrift SemiBold Condensed" panose="020B0502040204020203" pitchFamily="34" charset="0"/>
              </a:rPr>
              <a:t>viên</a:t>
            </a:r>
            <a:endParaRPr lang="en-US" sz="5400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3D94C9-4D05-47E1-9B95-89ED6A976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660" y="2438399"/>
            <a:ext cx="10018713" cy="3124201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Bahnschrift SemiBold Condensed" panose="020B0502040204020203" pitchFamily="34" charset="0"/>
              </a:rPr>
              <a:t>Nguyễn</a:t>
            </a:r>
            <a:r>
              <a:rPr lang="en-US" sz="3600" dirty="0">
                <a:latin typeface="Bahnschrift SemiBold Condensed" panose="020B0502040204020203" pitchFamily="34" charset="0"/>
              </a:rPr>
              <a:t> </a:t>
            </a:r>
            <a:r>
              <a:rPr lang="en-US" sz="3600" dirty="0" err="1">
                <a:latin typeface="Bahnschrift SemiBold Condensed" panose="020B0502040204020203" pitchFamily="34" charset="0"/>
              </a:rPr>
              <a:t>Xuân</a:t>
            </a:r>
            <a:r>
              <a:rPr lang="en-US" sz="3600" dirty="0">
                <a:latin typeface="Bahnschrift SemiBold Condensed" panose="020B0502040204020203" pitchFamily="34" charset="0"/>
              </a:rPr>
              <a:t> </a:t>
            </a:r>
            <a:r>
              <a:rPr lang="en-US" sz="3600" dirty="0" err="1">
                <a:latin typeface="Bahnschrift SemiBold Condensed" panose="020B0502040204020203" pitchFamily="34" charset="0"/>
              </a:rPr>
              <a:t>Thịnh</a:t>
            </a:r>
            <a:r>
              <a:rPr lang="en-US" sz="3600" dirty="0">
                <a:latin typeface="Bahnschrift SemiBold Condensed" panose="020B0502040204020203" pitchFamily="34" charset="0"/>
              </a:rPr>
              <a:t> – 51800123</a:t>
            </a:r>
          </a:p>
          <a:p>
            <a:r>
              <a:rPr lang="en-US" sz="3600" dirty="0">
                <a:latin typeface="Bahnschrift SemiBold Condensed" panose="020B0502040204020203" pitchFamily="34" charset="0"/>
              </a:rPr>
              <a:t>Lê Thanh </a:t>
            </a:r>
            <a:r>
              <a:rPr lang="en-US" sz="3600" dirty="0" err="1">
                <a:latin typeface="Bahnschrift SemiBold Condensed" panose="020B0502040204020203" pitchFamily="34" charset="0"/>
              </a:rPr>
              <a:t>Bình</a:t>
            </a:r>
            <a:r>
              <a:rPr lang="en-US" sz="3600" dirty="0">
                <a:latin typeface="Bahnschrift SemiBold Condensed" panose="020B0502040204020203" pitchFamily="34" charset="0"/>
              </a:rPr>
              <a:t> – 51800003</a:t>
            </a:r>
          </a:p>
          <a:p>
            <a:r>
              <a:rPr lang="en-US" sz="3600" dirty="0">
                <a:latin typeface="Bahnschrift SemiBold Condensed" panose="020B0502040204020203" pitchFamily="34" charset="0"/>
              </a:rPr>
              <a:t>Phạm </a:t>
            </a:r>
            <a:r>
              <a:rPr lang="en-US" sz="3600" dirty="0" err="1">
                <a:latin typeface="Bahnschrift SemiBold Condensed" panose="020B0502040204020203" pitchFamily="34" charset="0"/>
              </a:rPr>
              <a:t>Hồng</a:t>
            </a:r>
            <a:r>
              <a:rPr lang="en-US" sz="3600" dirty="0">
                <a:latin typeface="Bahnschrift SemiBold Condensed" panose="020B0502040204020203" pitchFamily="34" charset="0"/>
              </a:rPr>
              <a:t> </a:t>
            </a:r>
            <a:r>
              <a:rPr lang="en-US" sz="3600" dirty="0" err="1">
                <a:latin typeface="Bahnschrift SemiBold Condensed" panose="020B0502040204020203" pitchFamily="34" charset="0"/>
              </a:rPr>
              <a:t>Hải</a:t>
            </a:r>
            <a:r>
              <a:rPr lang="en-US" sz="3600" dirty="0">
                <a:latin typeface="Bahnschrift SemiBold Condensed" panose="020B0502040204020203" pitchFamily="34" charset="0"/>
              </a:rPr>
              <a:t> Đăng - 51800022</a:t>
            </a:r>
          </a:p>
        </p:txBody>
      </p:sp>
    </p:spTree>
    <p:extLst>
      <p:ext uri="{BB962C8B-B14F-4D97-AF65-F5344CB8AC3E}">
        <p14:creationId xmlns:p14="http://schemas.microsoft.com/office/powerpoint/2010/main" val="1158457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56A44D-B149-44E3-855B-69DD6E69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552" y="740438"/>
            <a:ext cx="7820025" cy="457807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>
                <a:latin typeface="Bahnschrift SemiBold Condensed" panose="020B0502040204020203" pitchFamily="34" charset="0"/>
              </a:rPr>
              <a:t>Bảng</a:t>
            </a:r>
            <a:r>
              <a:rPr lang="en-US" sz="6000" dirty="0">
                <a:latin typeface="Bahnschrift SemiBold Condensed" panose="020B0502040204020203" pitchFamily="34" charset="0"/>
              </a:rPr>
              <a:t> </a:t>
            </a:r>
            <a:r>
              <a:rPr lang="en-US" sz="6000" dirty="0" err="1">
                <a:latin typeface="Bahnschrift SemiBold Condensed" panose="020B0502040204020203" pitchFamily="34" charset="0"/>
              </a:rPr>
              <a:t>phân</a:t>
            </a:r>
            <a:r>
              <a:rPr lang="en-US" sz="6000" dirty="0">
                <a:latin typeface="Bahnschrift SemiBold Condensed" panose="020B0502040204020203" pitchFamily="34" charset="0"/>
              </a:rPr>
              <a:t> </a:t>
            </a:r>
            <a:r>
              <a:rPr lang="en-US" sz="6000" dirty="0" err="1">
                <a:latin typeface="Bahnschrift SemiBold Condensed" panose="020B0502040204020203" pitchFamily="34" charset="0"/>
              </a:rPr>
              <a:t>công</a:t>
            </a:r>
            <a:r>
              <a:rPr lang="en-US" sz="6000" dirty="0">
                <a:latin typeface="Bahnschrift SemiBold Condensed" panose="020B0502040204020203" pitchFamily="34" charset="0"/>
              </a:rPr>
              <a:t> </a:t>
            </a:r>
            <a:r>
              <a:rPr lang="en-US" sz="6000" dirty="0" err="1">
                <a:latin typeface="Bahnschrift SemiBold Condensed" panose="020B0502040204020203" pitchFamily="34" charset="0"/>
              </a:rPr>
              <a:t>công</a:t>
            </a:r>
            <a:r>
              <a:rPr lang="en-US" sz="6000" dirty="0">
                <a:latin typeface="Bahnschrift SemiBold Condensed" panose="020B0502040204020203" pitchFamily="34" charset="0"/>
              </a:rPr>
              <a:t> </a:t>
            </a:r>
            <a:r>
              <a:rPr lang="en-US" sz="6000" dirty="0" err="1">
                <a:latin typeface="Bahnschrift SemiBold Condensed" panose="020B0502040204020203" pitchFamily="34" charset="0"/>
              </a:rPr>
              <a:t>việc</a:t>
            </a:r>
            <a:endParaRPr lang="en-US" sz="6000" dirty="0">
              <a:latin typeface="Bahnschrift SemiBold Condensed" panose="020B0502040204020203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90FD22FA-BD31-410D-A840-6BCD17B20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085476"/>
              </p:ext>
            </p:extLst>
          </p:nvPr>
        </p:nvGraphicFramePr>
        <p:xfrm>
          <a:off x="1202370" y="1605094"/>
          <a:ext cx="9450388" cy="429506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049588">
                  <a:extLst>
                    <a:ext uri="{9D8B030D-6E8A-4147-A177-3AD203B41FA5}">
                      <a16:colId xmlns="" xmlns:a16="http://schemas.microsoft.com/office/drawing/2014/main" val="765463875"/>
                    </a:ext>
                  </a:extLst>
                </a:gridCol>
                <a:gridCol w="6400800">
                  <a:extLst>
                    <a:ext uri="{9D8B030D-6E8A-4147-A177-3AD203B41FA5}">
                      <a16:colId xmlns="" xmlns:a16="http://schemas.microsoft.com/office/drawing/2014/main" val="4139681882"/>
                    </a:ext>
                  </a:extLst>
                </a:gridCol>
              </a:tblGrid>
              <a:tr h="730647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Họ</a:t>
                      </a:r>
                      <a:r>
                        <a:rPr lang="en-US"/>
                        <a:t> </a:t>
                      </a:r>
                      <a:r>
                        <a:rPr lang="en-US" dirty="0" err="1"/>
                        <a:t>t</a:t>
                      </a:r>
                      <a:r>
                        <a:rPr lang="en-US" smtClean="0"/>
                        <a:t>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Nhiêm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18468124"/>
                  </a:ext>
                </a:extLst>
              </a:tr>
              <a:tr h="730647">
                <a:tc>
                  <a:txBody>
                    <a:bodyPr/>
                    <a:lstStyle/>
                    <a:p>
                      <a:r>
                        <a:rPr lang="en-US" dirty="0"/>
                        <a:t>Phạm </a:t>
                      </a:r>
                      <a:r>
                        <a:rPr lang="en-US" dirty="0" err="1"/>
                        <a:t>Hồng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Hải</a:t>
                      </a:r>
                      <a:r>
                        <a:rPr lang="en-US" dirty="0"/>
                        <a:t> Đăng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mtClean="0"/>
                        <a:t>Load dữ</a:t>
                      </a:r>
                      <a:r>
                        <a:rPr lang="en-US" baseline="0" smtClean="0"/>
                        <a:t> liệu</a:t>
                      </a:r>
                      <a:r>
                        <a:rPr lang="en-US" smtClean="0"/>
                        <a:t>, thêm,</a:t>
                      </a:r>
                      <a:r>
                        <a:rPr lang="en-US" baseline="0" smtClean="0"/>
                        <a:t> xóa, sửa</a:t>
                      </a:r>
                      <a:r>
                        <a:rPr lang="en-US" smtClean="0"/>
                        <a:t> Subject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baseline="0" smtClean="0"/>
                    </a:p>
                  </a:txBody>
                  <a:tcPr/>
                </a:tc>
              </a:tr>
              <a:tr h="730647">
                <a:tc>
                  <a:txBody>
                    <a:bodyPr/>
                    <a:lstStyle/>
                    <a:p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Xuân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Thịnh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Đăng</a:t>
                      </a:r>
                      <a:r>
                        <a:rPr lang="en-US" baseline="0" smtClean="0"/>
                        <a:t> nhập, đăng ký, đăng xuất</a:t>
                      </a:r>
                      <a:endParaRPr lang="en-US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Load dữ liệu, thêm,</a:t>
                      </a:r>
                      <a:r>
                        <a:rPr lang="en-US" baseline="0" smtClean="0"/>
                        <a:t> xóa, sửa</a:t>
                      </a:r>
                      <a:r>
                        <a:rPr lang="en-US" smtClean="0"/>
                        <a:t> Student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Load dữ liệu, thêm</a:t>
                      </a:r>
                      <a:r>
                        <a:rPr lang="en-US" baseline="0" smtClean="0"/>
                        <a:t> Teacher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52478445"/>
                  </a:ext>
                </a:extLst>
              </a:tr>
              <a:tr h="730647">
                <a:tc>
                  <a:txBody>
                    <a:bodyPr/>
                    <a:lstStyle/>
                    <a:p>
                      <a:r>
                        <a:rPr lang="en-US" dirty="0"/>
                        <a:t>Lê Thanh </a:t>
                      </a:r>
                      <a:r>
                        <a:rPr lang="en-US" dirty="0" err="1"/>
                        <a:t>Bình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Xóa, sửa</a:t>
                      </a:r>
                      <a:r>
                        <a:rPr lang="en-US" smtClean="0"/>
                        <a:t> Teacher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Load dữ liệu, thêm,</a:t>
                      </a:r>
                      <a:r>
                        <a:rPr lang="en-US" baseline="0" smtClean="0"/>
                        <a:t> xóa, sửa</a:t>
                      </a:r>
                      <a:r>
                        <a:rPr lang="en-US" smtClean="0"/>
                        <a:t> Class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Load dữ liệu, thêm,</a:t>
                      </a:r>
                      <a:r>
                        <a:rPr lang="en-US" baseline="0" smtClean="0"/>
                        <a:t> xóa </a:t>
                      </a:r>
                      <a:r>
                        <a:rPr lang="en-US" smtClean="0"/>
                        <a:t>ClassDetails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63895954"/>
                  </a:ext>
                </a:extLst>
              </a:tr>
              <a:tr h="730647">
                <a:tc>
                  <a:txBody>
                    <a:bodyPr/>
                    <a:lstStyle/>
                    <a:p>
                      <a:r>
                        <a:rPr lang="en-US" b="1" smtClean="0"/>
                        <a:t>Phần</a:t>
                      </a:r>
                      <a:r>
                        <a:rPr lang="en-US" b="1" baseline="0" smtClean="0"/>
                        <a:t> c</a:t>
                      </a:r>
                      <a:r>
                        <a:rPr lang="en-US" b="1" smtClean="0"/>
                        <a:t>hung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Giao diện của</a:t>
                      </a:r>
                      <a:r>
                        <a:rPr lang="en-US" baseline="0" smtClean="0"/>
                        <a:t> từng phần + fetch API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2258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51FA79-250C-443F-A4AF-B59E29C2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02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err="1">
                <a:latin typeface="Bahnschrift SemiBold Condensed" panose="020B0502040204020203" pitchFamily="34" charset="0"/>
              </a:rPr>
              <a:t>Giới</a:t>
            </a:r>
            <a:r>
              <a:rPr lang="en-US" sz="5400" dirty="0">
                <a:latin typeface="Bahnschrift SemiBold Condensed" panose="020B0502040204020203" pitchFamily="34" charset="0"/>
              </a:rPr>
              <a:t> </a:t>
            </a:r>
            <a:r>
              <a:rPr lang="en-US" sz="5400" dirty="0" err="1">
                <a:latin typeface="Bahnschrift SemiBold Condensed" panose="020B0502040204020203" pitchFamily="34" charset="0"/>
              </a:rPr>
              <a:t>thiệu</a:t>
            </a:r>
            <a:r>
              <a:rPr lang="en-US" sz="5400" dirty="0">
                <a:latin typeface="Bahnschrift SemiBold Condensed" panose="020B0502040204020203" pitchFamily="34" charset="0"/>
              </a:rPr>
              <a:t> </a:t>
            </a:r>
            <a:r>
              <a:rPr lang="en-US" sz="5400" dirty="0" err="1">
                <a:latin typeface="Bahnschrift SemiBold Condensed" panose="020B0502040204020203" pitchFamily="34" charset="0"/>
              </a:rPr>
              <a:t>về</a:t>
            </a:r>
            <a:r>
              <a:rPr lang="en-US" sz="5400" dirty="0">
                <a:latin typeface="Bahnschrift SemiBold Condensed" panose="020B0502040204020203" pitchFamily="34" charset="0"/>
              </a:rPr>
              <a:t> </a:t>
            </a:r>
            <a:r>
              <a:rPr lang="en-US" sz="5400" dirty="0" err="1">
                <a:latin typeface="Bahnschrift SemiBold Condensed" panose="020B0502040204020203" pitchFamily="34" charset="0"/>
              </a:rPr>
              <a:t>đề</a:t>
            </a:r>
            <a:r>
              <a:rPr lang="en-US" sz="5400" dirty="0">
                <a:latin typeface="Bahnschrift SemiBold Condensed" panose="020B0502040204020203" pitchFamily="34" charset="0"/>
              </a:rPr>
              <a:t> </a:t>
            </a:r>
            <a:r>
              <a:rPr lang="en-US" sz="5400" dirty="0" err="1">
                <a:latin typeface="Bahnschrift SemiBold Condensed" panose="020B0502040204020203" pitchFamily="34" charset="0"/>
              </a:rPr>
              <a:t>tài</a:t>
            </a:r>
            <a:endParaRPr lang="en-US" sz="5400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7C1407-FB32-405D-994B-8FD846E6D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1175"/>
            <a:ext cx="9905999" cy="3552825"/>
          </a:xfrm>
        </p:spPr>
        <p:txBody>
          <a:bodyPr/>
          <a:lstStyle/>
          <a:p>
            <a:pPr algn="just"/>
            <a:r>
              <a:rPr lang="en-US" dirty="0" err="1"/>
              <a:t>Ngày</a:t>
            </a:r>
            <a:r>
              <a:rPr lang="en-US" dirty="0"/>
              <a:t> nay,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sư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–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ASP.NET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sư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104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31C411-4B8A-4AB4-870C-483AE33C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762" y="132765"/>
            <a:ext cx="7145338" cy="94733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err="1">
                <a:latin typeface="Bahnschrift SemiBold Condensed" panose="020B0502040204020203" pitchFamily="34" charset="0"/>
              </a:rPr>
              <a:t>Công</a:t>
            </a:r>
            <a:r>
              <a:rPr lang="en-US" sz="6000" b="1" dirty="0">
                <a:latin typeface="Bahnschrift SemiBold Condensed" panose="020B0502040204020203" pitchFamily="34" charset="0"/>
              </a:rPr>
              <a:t> </a:t>
            </a:r>
            <a:r>
              <a:rPr lang="en-US" sz="6000" b="1" dirty="0" err="1">
                <a:latin typeface="Bahnschrift SemiBold Condensed" panose="020B0502040204020203" pitchFamily="34" charset="0"/>
              </a:rPr>
              <a:t>nghệ</a:t>
            </a:r>
            <a:r>
              <a:rPr lang="en-US" sz="6000" b="1" dirty="0">
                <a:latin typeface="Bahnschrift SemiBold Condensed" panose="020B0502040204020203" pitchFamily="34" charset="0"/>
              </a:rPr>
              <a:t> </a:t>
            </a:r>
            <a:r>
              <a:rPr lang="en-US" sz="6000" b="1" dirty="0" err="1">
                <a:latin typeface="Bahnschrift SemiBold Condensed" panose="020B0502040204020203" pitchFamily="34" charset="0"/>
              </a:rPr>
              <a:t>sử</a:t>
            </a:r>
            <a:r>
              <a:rPr lang="en-US" sz="6000" b="1" dirty="0">
                <a:latin typeface="Bahnschrift SemiBold Condensed" panose="020B0502040204020203" pitchFamily="34" charset="0"/>
              </a:rPr>
              <a:t> </a:t>
            </a:r>
            <a:r>
              <a:rPr lang="en-US" sz="6000" b="1" dirty="0" err="1">
                <a:latin typeface="Bahnschrift SemiBold Condensed" panose="020B0502040204020203" pitchFamily="34" charset="0"/>
              </a:rPr>
              <a:t>dụng</a:t>
            </a:r>
            <a:endParaRPr lang="en-US" sz="6000" b="1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D0F749-C32C-41E9-B7AD-3CBA1A9AA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059" y="1381125"/>
            <a:ext cx="9905999" cy="43767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0241A7F2-3F58-4DC0-95AC-F2A628B80959}"/>
              </a:ext>
            </a:extLst>
          </p:cNvPr>
          <p:cNvSpPr/>
          <p:nvPr/>
        </p:nvSpPr>
        <p:spPr>
          <a:xfrm>
            <a:off x="402627" y="3028156"/>
            <a:ext cx="4168279" cy="3613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620811B6-3AC6-4734-83CA-BE7F8CE4D441}"/>
              </a:ext>
            </a:extLst>
          </p:cNvPr>
          <p:cNvSpPr/>
          <p:nvPr/>
        </p:nvSpPr>
        <p:spPr>
          <a:xfrm>
            <a:off x="7314607" y="3028157"/>
            <a:ext cx="4422771" cy="361394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4127D205-9A3B-45CC-A668-04E0C64AF238}"/>
              </a:ext>
            </a:extLst>
          </p:cNvPr>
          <p:cNvSpPr/>
          <p:nvPr/>
        </p:nvSpPr>
        <p:spPr>
          <a:xfrm>
            <a:off x="1555947" y="3311365"/>
            <a:ext cx="1547415" cy="6842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 – end</a:t>
            </a:r>
          </a:p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7F8EBF6B-CD00-401A-922C-844BD0421CF8}"/>
              </a:ext>
            </a:extLst>
          </p:cNvPr>
          <p:cNvSpPr/>
          <p:nvPr/>
        </p:nvSpPr>
        <p:spPr>
          <a:xfrm>
            <a:off x="1555947" y="5415758"/>
            <a:ext cx="1547415" cy="6842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Restful API</a:t>
            </a:r>
          </a:p>
          <a:p>
            <a:pPr algn="ctr"/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300AD28A-102E-4258-A8C7-98B2DFA3B755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2329655" y="3995577"/>
            <a:ext cx="0" cy="1420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5BE941C9-E9B6-46CC-B29A-88837E55F5FC}"/>
              </a:ext>
            </a:extLst>
          </p:cNvPr>
          <p:cNvSpPr/>
          <p:nvPr/>
        </p:nvSpPr>
        <p:spPr>
          <a:xfrm>
            <a:off x="8845154" y="3569494"/>
            <a:ext cx="1547415" cy="6842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 - end</a:t>
            </a:r>
          </a:p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0121A382-35E2-49B1-8D2A-9A2AA76D0B7B}"/>
              </a:ext>
            </a:extLst>
          </p:cNvPr>
          <p:cNvSpPr/>
          <p:nvPr/>
        </p:nvSpPr>
        <p:spPr>
          <a:xfrm>
            <a:off x="7628732" y="5421314"/>
            <a:ext cx="1547415" cy="6842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Bootstrap</a:t>
            </a:r>
          </a:p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1E9B54AB-228D-4A34-8FAD-3C015028DD73}"/>
              </a:ext>
            </a:extLst>
          </p:cNvPr>
          <p:cNvSpPr/>
          <p:nvPr/>
        </p:nvSpPr>
        <p:spPr>
          <a:xfrm>
            <a:off x="9896080" y="5414170"/>
            <a:ext cx="1547415" cy="6842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Jquery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2A0D1748-B100-4DC4-8E82-6B19B90D0F22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 flipH="1">
            <a:off x="8402440" y="4253706"/>
            <a:ext cx="1216422" cy="1167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02438C9B-6C1B-4531-A552-954C4210CFF1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9618862" y="4253706"/>
            <a:ext cx="1050926" cy="1160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C22B4E3F-1693-4FFF-B02B-79075FCD93E8}"/>
              </a:ext>
            </a:extLst>
          </p:cNvPr>
          <p:cNvSpPr txBox="1"/>
          <p:nvPr/>
        </p:nvSpPr>
        <p:spPr>
          <a:xfrm>
            <a:off x="5275238" y="4451391"/>
            <a:ext cx="1091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Fetch API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8FE55283-6518-4910-82C2-BA026A7104EF}"/>
              </a:ext>
            </a:extLst>
          </p:cNvPr>
          <p:cNvSpPr/>
          <p:nvPr/>
        </p:nvSpPr>
        <p:spPr>
          <a:xfrm>
            <a:off x="5331525" y="1196857"/>
            <a:ext cx="1857375" cy="8842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ASP.NET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="" xmlns:a16="http://schemas.microsoft.com/office/drawing/2014/main" id="{E529B01F-7FC9-45E5-859B-59CF3549153F}"/>
              </a:ext>
            </a:extLst>
          </p:cNvPr>
          <p:cNvCxnSpPr>
            <a:cxnSpLocks/>
            <a:stCxn id="86" idx="2"/>
            <a:endCxn id="54" idx="0"/>
          </p:cNvCxnSpPr>
          <p:nvPr/>
        </p:nvCxnSpPr>
        <p:spPr>
          <a:xfrm flipH="1">
            <a:off x="2486767" y="2081095"/>
            <a:ext cx="3773446" cy="94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="" xmlns:a16="http://schemas.microsoft.com/office/drawing/2014/main" id="{E1969E18-D94C-465C-9531-609BDE80DCB3}"/>
              </a:ext>
            </a:extLst>
          </p:cNvPr>
          <p:cNvCxnSpPr>
            <a:cxnSpLocks/>
            <a:stCxn id="86" idx="2"/>
            <a:endCxn id="55" idx="0"/>
          </p:cNvCxnSpPr>
          <p:nvPr/>
        </p:nvCxnSpPr>
        <p:spPr>
          <a:xfrm>
            <a:off x="6260213" y="2081095"/>
            <a:ext cx="3265780" cy="947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="" xmlns:a16="http://schemas.microsoft.com/office/drawing/2014/main" id="{6C89229F-0109-4065-B826-6A392BC4C3C1}"/>
              </a:ext>
            </a:extLst>
          </p:cNvPr>
          <p:cNvSpPr/>
          <p:nvPr/>
        </p:nvSpPr>
        <p:spPr>
          <a:xfrm>
            <a:off x="1131734" y="1263334"/>
            <a:ext cx="1547415" cy="7512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D21ADF02-1080-4797-A89A-3FDD9C61F79F}"/>
              </a:ext>
            </a:extLst>
          </p:cNvPr>
          <p:cNvSpPr txBox="1"/>
          <p:nvPr/>
        </p:nvSpPr>
        <p:spPr>
          <a:xfrm>
            <a:off x="2787099" y="1293159"/>
            <a:ext cx="2436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Enity</a:t>
            </a:r>
            <a:r>
              <a:rPr lang="en-US" dirty="0"/>
              <a:t> Framework)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="" xmlns:a16="http://schemas.microsoft.com/office/drawing/2014/main" id="{43F96FF2-158E-4060-8973-546E93822C48}"/>
              </a:ext>
            </a:extLst>
          </p:cNvPr>
          <p:cNvCxnSpPr>
            <a:stCxn id="115" idx="3"/>
            <a:endCxn id="86" idx="1"/>
          </p:cNvCxnSpPr>
          <p:nvPr/>
        </p:nvCxnSpPr>
        <p:spPr>
          <a:xfrm>
            <a:off x="2679149" y="1638976"/>
            <a:ext cx="265237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="" xmlns:a16="http://schemas.microsoft.com/office/drawing/2014/main" id="{D42D6D90-864E-4162-A615-969D3D925E05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4570906" y="4835128"/>
            <a:ext cx="274370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36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4" grpId="0" animBg="1"/>
      <p:bldP spid="55" grpId="0" animBg="1"/>
      <p:bldP spid="56" grpId="0" animBg="1"/>
      <p:bldP spid="57" grpId="0" animBg="1"/>
      <p:bldP spid="61" grpId="0" animBg="1"/>
      <p:bldP spid="62" grpId="0" animBg="1"/>
      <p:bldP spid="63" grpId="0" animBg="1"/>
      <p:bldP spid="82" grpId="0"/>
      <p:bldP spid="86" grpId="0" animBg="1"/>
      <p:bldP spid="115" grpId="0" animBg="1"/>
      <p:bldP spid="1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2F84DF-B815-47F4-A04F-F5471CF6B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918" y="469781"/>
            <a:ext cx="4752182" cy="533400"/>
          </a:xfrm>
        </p:spPr>
        <p:txBody>
          <a:bodyPr>
            <a:noAutofit/>
          </a:bodyPr>
          <a:lstStyle/>
          <a:p>
            <a:r>
              <a:rPr lang="en-US" dirty="0" err="1">
                <a:latin typeface="Bahnschrift SemiBold Condensed" panose="020B0502040204020203" pitchFamily="34" charset="0"/>
              </a:rPr>
              <a:t>Danh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sách</a:t>
            </a:r>
            <a:r>
              <a:rPr lang="en-US" dirty="0">
                <a:latin typeface="Bahnschrift SemiBold Condensed" panose="020B0502040204020203" pitchFamily="34" charset="0"/>
              </a:rPr>
              <a:t> API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A6594B14-7AAF-43CF-92DE-0B71C58A28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708957"/>
              </p:ext>
            </p:extLst>
          </p:nvPr>
        </p:nvGraphicFramePr>
        <p:xfrm>
          <a:off x="1423590" y="1201947"/>
          <a:ext cx="9240838" cy="4146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013">
                  <a:extLst>
                    <a:ext uri="{9D8B030D-6E8A-4147-A177-3AD203B41FA5}">
                      <a16:colId xmlns="" xmlns:a16="http://schemas.microsoft.com/office/drawing/2014/main" val="1863440928"/>
                    </a:ext>
                  </a:extLst>
                </a:gridCol>
                <a:gridCol w="7743825">
                  <a:extLst>
                    <a:ext uri="{9D8B030D-6E8A-4147-A177-3AD203B41FA5}">
                      <a16:colId xmlns="" xmlns:a16="http://schemas.microsoft.com/office/drawing/2014/main" val="4294761385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Màn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API </a:t>
                      </a:r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6713810"/>
                  </a:ext>
                </a:extLst>
              </a:tr>
              <a:tr h="971548"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Đăng </a:t>
                      </a:r>
                      <a:r>
                        <a:rPr lang="en-US" dirty="0" err="1"/>
                        <a:t>nhập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/Login; method: POST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Đăng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kí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tài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khoản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/Register; method: POST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Đăng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xuất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tài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khoản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/Login; method: 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75949739"/>
                  </a:ext>
                </a:extLst>
              </a:tr>
              <a:tr h="1234442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Load </a:t>
                      </a:r>
                      <a:r>
                        <a:rPr lang="en-US" dirty="0" err="1"/>
                        <a:t>dữ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r>
                        <a:rPr lang="en-US" dirty="0"/>
                        <a:t> Student: 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api/Student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method: 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Student: 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/Student; method: POST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Sửa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Student: 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/Student/{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student_id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}; method: PUT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Student: 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/Student/{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student_id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}; method: 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239295"/>
                  </a:ext>
                </a:extLst>
              </a:tr>
              <a:tr h="1574680"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Load </a:t>
                      </a:r>
                      <a:r>
                        <a:rPr lang="en-US" dirty="0" err="1"/>
                        <a:t>dữ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r>
                        <a:rPr lang="en-US" dirty="0"/>
                        <a:t> Teacher: 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api/</a:t>
                      </a:r>
                      <a:r>
                        <a:rPr lang="en-US" smtClean="0"/>
                        <a:t>Teacher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method: 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/>
                        <a:t>Teacher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dirty="0"/>
                        <a:t>Teacher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method: POST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Sửa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/>
                        <a:t>Teacher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dirty="0"/>
                        <a:t>Teacher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/{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dirty="0" err="1"/>
                        <a:t>eacher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}; method: PUT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/>
                        <a:t>Teacher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dirty="0"/>
                        <a:t>Teacher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/{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dirty="0" err="1"/>
                        <a:t>eacher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}; method: 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0623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4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80D267-F426-4090-9FE1-23F3791F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73D28C5E-8715-4FFC-BD49-3A756A4890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906170"/>
              </p:ext>
            </p:extLst>
          </p:nvPr>
        </p:nvGraphicFramePr>
        <p:xfrm>
          <a:off x="1579563" y="1257300"/>
          <a:ext cx="924083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013">
                  <a:extLst>
                    <a:ext uri="{9D8B030D-6E8A-4147-A177-3AD203B41FA5}">
                      <a16:colId xmlns="" xmlns:a16="http://schemas.microsoft.com/office/drawing/2014/main" val="3174267418"/>
                    </a:ext>
                  </a:extLst>
                </a:gridCol>
                <a:gridCol w="7743825">
                  <a:extLst>
                    <a:ext uri="{9D8B030D-6E8A-4147-A177-3AD203B41FA5}">
                      <a16:colId xmlns="" xmlns:a16="http://schemas.microsoft.com/office/drawing/2014/main" val="44199084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Màn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API </a:t>
                      </a:r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7572228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Load </a:t>
                      </a:r>
                      <a:r>
                        <a:rPr lang="en-US" dirty="0" err="1"/>
                        <a:t>dữ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r>
                        <a:rPr lang="en-US" dirty="0"/>
                        <a:t> Subject: 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api/</a:t>
                      </a:r>
                      <a:r>
                        <a:rPr lang="en-US" smtClean="0"/>
                        <a:t>Subject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method: 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/>
                        <a:t>Subject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dirty="0"/>
                        <a:t>Subject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method: POST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Sửa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/>
                        <a:t>Subject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api/</a:t>
                      </a:r>
                      <a:r>
                        <a:rPr lang="en-US" smtClean="0"/>
                        <a:t>Subject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/{id}; method: PUT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/>
                        <a:t>Subject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dirty="0"/>
                        <a:t>Subject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/{id}; method: 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7807551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Load </a:t>
                      </a:r>
                      <a:r>
                        <a:rPr lang="en-US" dirty="0" err="1"/>
                        <a:t>dữ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r>
                        <a:rPr lang="en-US" dirty="0"/>
                        <a:t> Class: 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api/class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method: 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Class: 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/Class; method: POST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Sửa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Class: 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Class/{id}; method: PUT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Class: 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Class/{id}; method: 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5805063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r>
                        <a:rPr lang="en-US" smtClean="0"/>
                        <a:t>ClassDetails (Thêm </a:t>
                      </a:r>
                      <a:r>
                        <a:rPr lang="en-US" dirty="0" err="1"/>
                        <a:t>học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lớp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Load </a:t>
                      </a:r>
                      <a:r>
                        <a:rPr lang="en-US" dirty="0" err="1"/>
                        <a:t>dữ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r>
                        <a:rPr lang="en-US" dirty="0"/>
                        <a:t> Class Details: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/{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classID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method: 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lớp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/; method: POST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lớp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/; method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1876347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="" xmlns:a16="http://schemas.microsoft.com/office/drawing/2014/main" id="{AF2F84DF-B815-47F4-A04F-F5471CF6B2BD}"/>
              </a:ext>
            </a:extLst>
          </p:cNvPr>
          <p:cNvSpPr txBox="1">
            <a:spLocks/>
          </p:cNvSpPr>
          <p:nvPr/>
        </p:nvSpPr>
        <p:spPr>
          <a:xfrm>
            <a:off x="3667918" y="469781"/>
            <a:ext cx="4752182" cy="533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latin typeface="Bahnschrift SemiBold Condensed" panose="020B0502040204020203" pitchFamily="34" charset="0"/>
              </a:rPr>
              <a:t>Danh sách API 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13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E7F327-C4E6-43AC-A8B5-1FB74AD5C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436" y="0"/>
            <a:ext cx="3230564" cy="59055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CCBCC3A-212B-4CD2-8F34-BC1579F06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62" y="590550"/>
            <a:ext cx="9439276" cy="6267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07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A84948-8DD5-412F-B34D-F0F91135E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11" y="447675"/>
            <a:ext cx="7659689" cy="1752599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>
                <a:latin typeface="Bahnschrift SemiBold Condensed" panose="020B0502040204020203" pitchFamily="34" charset="0"/>
              </a:rPr>
              <a:t>Kết</a:t>
            </a:r>
            <a:r>
              <a:rPr lang="en-US" sz="6000" dirty="0">
                <a:latin typeface="Bahnschrift SemiBold Condensed" panose="020B0502040204020203" pitchFamily="34" charset="0"/>
              </a:rPr>
              <a:t> </a:t>
            </a:r>
            <a:r>
              <a:rPr lang="en-US" sz="6000" dirty="0" err="1">
                <a:latin typeface="Bahnschrift SemiBold Condensed" panose="020B0502040204020203" pitchFamily="34" charset="0"/>
              </a:rPr>
              <a:t>quả</a:t>
            </a:r>
            <a:r>
              <a:rPr lang="en-US" sz="6000" dirty="0">
                <a:latin typeface="Bahnschrift SemiBold Condensed" panose="020B0502040204020203" pitchFamily="34" charset="0"/>
              </a:rPr>
              <a:t> </a:t>
            </a:r>
            <a:r>
              <a:rPr lang="en-US" sz="6000" dirty="0" err="1">
                <a:latin typeface="Bahnschrift SemiBold Condensed" panose="020B0502040204020203" pitchFamily="34" charset="0"/>
              </a:rPr>
              <a:t>đạt</a:t>
            </a:r>
            <a:r>
              <a:rPr lang="en-US" sz="6000" dirty="0">
                <a:latin typeface="Bahnschrift SemiBold Condensed" panose="020B0502040204020203" pitchFamily="34" charset="0"/>
              </a:rPr>
              <a:t> </a:t>
            </a:r>
            <a:r>
              <a:rPr lang="en-US" sz="6000" dirty="0" err="1">
                <a:latin typeface="Bahnschrift SemiBold Condensed" panose="020B0502040204020203" pitchFamily="34" charset="0"/>
              </a:rPr>
              <a:t>được</a:t>
            </a:r>
            <a:endParaRPr lang="en-US" sz="6000" dirty="0">
              <a:latin typeface="Bahnschrift SemiBold Condensed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04C7ED3-62C1-4BED-8497-C0C0FD25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711" y="2200274"/>
            <a:ext cx="7812090" cy="3124201"/>
          </a:xfrm>
        </p:spPr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Web API</a:t>
            </a:r>
          </a:p>
          <a:p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ASP.NET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244</TotalTime>
  <Words>613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Bahnschrift SemiBold Condensed</vt:lpstr>
      <vt:lpstr>Corbel</vt:lpstr>
      <vt:lpstr>Parallax</vt:lpstr>
      <vt:lpstr>Chuyên đề công nghệ phần mềm</vt:lpstr>
      <vt:lpstr>Danh sách thành viên</vt:lpstr>
      <vt:lpstr>Bảng phân công công việc</vt:lpstr>
      <vt:lpstr>Giới thiệu về đề tài</vt:lpstr>
      <vt:lpstr>Công nghệ sử dụng</vt:lpstr>
      <vt:lpstr>Danh sách API </vt:lpstr>
      <vt:lpstr>PowerPoint Presentation</vt:lpstr>
      <vt:lpstr>Class Diagram</vt:lpstr>
      <vt:lpstr>Kết quả đạt được</vt:lpstr>
      <vt:lpstr>Hạn chế của đề tài</vt:lpstr>
      <vt:lpstr>Phát triển trong tương lai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Chuyên đề công nghệ phần mềm</dc:title>
  <dc:creator>Phạm Đăng</dc:creator>
  <cp:lastModifiedBy>Microsoft account</cp:lastModifiedBy>
  <cp:revision>27</cp:revision>
  <dcterms:created xsi:type="dcterms:W3CDTF">2021-12-02T13:54:20Z</dcterms:created>
  <dcterms:modified xsi:type="dcterms:W3CDTF">2021-12-06T15:02:10Z</dcterms:modified>
</cp:coreProperties>
</file>