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56" r:id="rId2"/>
    <p:sldId id="259" r:id="rId3"/>
    <p:sldId id="262" r:id="rId4"/>
    <p:sldId id="257" r:id="rId5"/>
    <p:sldId id="289" r:id="rId6"/>
    <p:sldId id="293" r:id="rId7"/>
    <p:sldId id="294" r:id="rId8"/>
    <p:sldId id="295" r:id="rId9"/>
    <p:sldId id="279"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AC97F1-6BD7-44DC-A0F3-42D7C3BBAB92}">
  <a:tblStyle styleId="{6BAC97F1-6BD7-44DC-A0F3-42D7C3BBAB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177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1pPr>
            <a:lvl2pPr lvl="1">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2pPr>
            <a:lvl3pPr lvl="2">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3pPr>
            <a:lvl4pPr lvl="3">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4pPr>
            <a:lvl5pPr lvl="4">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5pPr>
            <a:lvl6pPr lvl="5">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6pPr>
            <a:lvl7pPr lvl="6">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7pPr>
            <a:lvl8pPr lvl="7">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8pPr>
            <a:lvl9pPr lvl="8">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1pPr>
            <a:lvl2pPr marL="914400" lvl="1"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2pPr>
            <a:lvl3pPr marL="1371600" lvl="2"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3pPr>
            <a:lvl4pPr marL="1828800" lvl="3"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4pPr>
            <a:lvl5pPr marL="2286000" lvl="4"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5pPr>
            <a:lvl6pPr marL="2743200" lvl="5"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6pPr>
            <a:lvl7pPr marL="3200400" lvl="6"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7pPr>
            <a:lvl8pPr marL="3657600" lvl="7"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8pPr>
            <a:lvl9pPr marL="4114800" lvl="8"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Light"/>
                <a:ea typeface="Lato Light"/>
                <a:cs typeface="Lato Light"/>
                <a:sym typeface="Lato Light"/>
              </a:defRPr>
            </a:lvl1pPr>
            <a:lvl2pPr lvl="1" algn="r">
              <a:buNone/>
              <a:defRPr sz="1800">
                <a:solidFill>
                  <a:schemeClr val="lt1"/>
                </a:solidFill>
                <a:latin typeface="Lato Light"/>
                <a:ea typeface="Lato Light"/>
                <a:cs typeface="Lato Light"/>
                <a:sym typeface="Lato Light"/>
              </a:defRPr>
            </a:lvl2pPr>
            <a:lvl3pPr lvl="2" algn="r">
              <a:buNone/>
              <a:defRPr sz="1800">
                <a:solidFill>
                  <a:schemeClr val="lt1"/>
                </a:solidFill>
                <a:latin typeface="Lato Light"/>
                <a:ea typeface="Lato Light"/>
                <a:cs typeface="Lato Light"/>
                <a:sym typeface="Lato Light"/>
              </a:defRPr>
            </a:lvl3pPr>
            <a:lvl4pPr lvl="3" algn="r">
              <a:buNone/>
              <a:defRPr sz="1800">
                <a:solidFill>
                  <a:schemeClr val="lt1"/>
                </a:solidFill>
                <a:latin typeface="Lato Light"/>
                <a:ea typeface="Lato Light"/>
                <a:cs typeface="Lato Light"/>
                <a:sym typeface="Lato Light"/>
              </a:defRPr>
            </a:lvl4pPr>
            <a:lvl5pPr lvl="4" algn="r">
              <a:buNone/>
              <a:defRPr sz="1800">
                <a:solidFill>
                  <a:schemeClr val="lt1"/>
                </a:solidFill>
                <a:latin typeface="Lato Light"/>
                <a:ea typeface="Lato Light"/>
                <a:cs typeface="Lato Light"/>
                <a:sym typeface="Lato Light"/>
              </a:defRPr>
            </a:lvl5pPr>
            <a:lvl6pPr lvl="5" algn="r">
              <a:buNone/>
              <a:defRPr sz="1800">
                <a:solidFill>
                  <a:schemeClr val="lt1"/>
                </a:solidFill>
                <a:latin typeface="Lato Light"/>
                <a:ea typeface="Lato Light"/>
                <a:cs typeface="Lato Light"/>
                <a:sym typeface="Lato Light"/>
              </a:defRPr>
            </a:lvl6pPr>
            <a:lvl7pPr lvl="6" algn="r">
              <a:buNone/>
              <a:defRPr sz="1800">
                <a:solidFill>
                  <a:schemeClr val="lt1"/>
                </a:solidFill>
                <a:latin typeface="Lato Light"/>
                <a:ea typeface="Lato Light"/>
                <a:cs typeface="Lato Light"/>
                <a:sym typeface="Lato Light"/>
              </a:defRPr>
            </a:lvl7pPr>
            <a:lvl8pPr lvl="7" algn="r">
              <a:buNone/>
              <a:defRPr sz="1800">
                <a:solidFill>
                  <a:schemeClr val="lt1"/>
                </a:solidFill>
                <a:latin typeface="Lato Light"/>
                <a:ea typeface="Lato Light"/>
                <a:cs typeface="Lato Light"/>
                <a:sym typeface="Lato Light"/>
              </a:defRPr>
            </a:lvl8pPr>
            <a:lvl9pPr lvl="8" algn="r">
              <a:buNone/>
              <a:defRPr sz="18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603356" y="2805510"/>
            <a:ext cx="5293625"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3200" b="1">
                <a:solidFill>
                  <a:schemeClr val="accent1">
                    <a:lumMod val="20000"/>
                    <a:lumOff val="80000"/>
                  </a:schemeClr>
                </a:solidFill>
              </a:rPr>
              <a:t>PHÁT TRIỂN HỆ THỐNG THÔNG TIN DOANH NGHIỆP</a:t>
            </a:r>
            <a:endParaRPr sz="3200" b="1">
              <a:solidFill>
                <a:schemeClr val="accent1">
                  <a:lumMod val="20000"/>
                  <a:lumOff val="8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205351" y="414520"/>
            <a:ext cx="480834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1155CC"/>
                </a:solidFill>
                <a:latin typeface="+mj-lt"/>
                <a:cs typeface="APPLE CHANCERY" panose="03020702040506060504" pitchFamily="66" charset="-79"/>
              </a:rPr>
              <a:t>Thành viên</a:t>
            </a:r>
          </a:p>
        </p:txBody>
      </p:sp>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17722792-CB40-1744-A041-0FA0BCDAD934}"/>
              </a:ext>
            </a:extLst>
          </p:cNvPr>
          <p:cNvSpPr txBox="1"/>
          <p:nvPr/>
        </p:nvSpPr>
        <p:spPr>
          <a:xfrm>
            <a:off x="782665" y="1661619"/>
            <a:ext cx="3254417" cy="2193677"/>
          </a:xfrm>
          <a:prstGeom prst="rect">
            <a:avLst/>
          </a:prstGeom>
          <a:noFill/>
        </p:spPr>
        <p:txBody>
          <a:bodyPr wrap="none" rtlCol="0">
            <a:spAutoFit/>
          </a:bodyPr>
          <a:lstStyle/>
          <a:p>
            <a:pPr marL="342900" indent="-342900">
              <a:lnSpc>
                <a:spcPct val="200000"/>
              </a:lnSpc>
              <a:buAutoNum type="arabicPeriod"/>
            </a:pPr>
            <a:r>
              <a:rPr lang="en-VN" sz="2400">
                <a:latin typeface="+mj-lt"/>
                <a:cs typeface="Big Caslon Medium" panose="02000603090000020003" pitchFamily="2" charset="-79"/>
              </a:rPr>
              <a:t>Nguyễn Xuân Thịnh</a:t>
            </a:r>
          </a:p>
          <a:p>
            <a:pPr marL="342900" indent="-342900">
              <a:lnSpc>
                <a:spcPct val="200000"/>
              </a:lnSpc>
              <a:buAutoNum type="arabicPeriod"/>
            </a:pPr>
            <a:r>
              <a:rPr lang="en-VN" sz="2400">
                <a:latin typeface="+mj-lt"/>
                <a:cs typeface="Big Caslon Medium" panose="02000603090000020003" pitchFamily="2" charset="-79"/>
              </a:rPr>
              <a:t>Lê Thị Mai</a:t>
            </a:r>
          </a:p>
          <a:p>
            <a:pPr marL="342900" indent="-342900">
              <a:lnSpc>
                <a:spcPct val="200000"/>
              </a:lnSpc>
              <a:buAutoNum type="arabicPeriod"/>
            </a:pPr>
            <a:r>
              <a:rPr lang="en-VN" sz="2400">
                <a:latin typeface="+mj-lt"/>
                <a:cs typeface="Big Caslon Medium" panose="02000603090000020003" pitchFamily="2" charset="-79"/>
              </a:rPr>
              <a:t>Nguyễn Trường 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ctrTitle" idx="4294967295"/>
          </p:nvPr>
        </p:nvSpPr>
        <p:spPr>
          <a:xfrm>
            <a:off x="2617141" y="2910121"/>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chemeClr val="tx1"/>
                </a:solidFill>
                <a:latin typeface="Apple Chancery" panose="03020702040506060504" pitchFamily="66" charset="-79"/>
                <a:cs typeface="Apple Chancery" panose="03020702040506060504" pitchFamily="66" charset="-79"/>
              </a:rPr>
              <a:t>Web</a:t>
            </a:r>
            <a:br>
              <a:rPr lang="en" sz="6000">
                <a:solidFill>
                  <a:schemeClr val="tx1"/>
                </a:solidFill>
                <a:latin typeface="Apple Chancery" panose="03020702040506060504" pitchFamily="66" charset="-79"/>
                <a:cs typeface="Apple Chancery" panose="03020702040506060504" pitchFamily="66" charset="-79"/>
              </a:rPr>
            </a:br>
            <a:r>
              <a:rPr lang="en" sz="6000">
                <a:solidFill>
                  <a:schemeClr val="tx1"/>
                </a:solidFill>
                <a:latin typeface="Apple Chancery" panose="03020702040506060504" pitchFamily="66" charset="-79"/>
                <a:cs typeface="Apple Chancery" panose="03020702040506060504" pitchFamily="66" charset="-79"/>
              </a:rPr>
              <a:t>bán quần áo nam</a:t>
            </a:r>
            <a:endParaRPr sz="6000">
              <a:solidFill>
                <a:schemeClr val="tx1"/>
              </a:solidFill>
              <a:latin typeface="Apple Chancery" panose="03020702040506060504" pitchFamily="66" charset="-79"/>
              <a:cs typeface="Apple Chancery" panose="03020702040506060504" pitchFamily="66" charset="-79"/>
            </a:endParaRPr>
          </a:p>
        </p:txBody>
      </p:sp>
      <p:sp>
        <p:nvSpPr>
          <p:cNvPr id="103" name="Google Shape;103;p19"/>
          <p:cNvSpPr/>
          <p:nvPr/>
        </p:nvSpPr>
        <p:spPr>
          <a:xfrm>
            <a:off x="4752245" y="839202"/>
            <a:ext cx="1343513" cy="136140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4" name="Google Shape;104;p19"/>
          <p:cNvSpPr/>
          <p:nvPr/>
        </p:nvSpPr>
        <p:spPr>
          <a:xfrm rot="1472949">
            <a:off x="3530682" y="1518930"/>
            <a:ext cx="785493" cy="7651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5" name="Google Shape;105;p19"/>
          <p:cNvSpPr/>
          <p:nvPr/>
        </p:nvSpPr>
        <p:spPr>
          <a:xfrm>
            <a:off x="4492396" y="709100"/>
            <a:ext cx="343890" cy="33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19"/>
          <p:cNvSpPr/>
          <p:nvPr/>
        </p:nvSpPr>
        <p:spPr>
          <a:xfrm rot="2487341">
            <a:off x="4271227" y="2225434"/>
            <a:ext cx="244676" cy="23776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0" y="78114"/>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600" b="1">
                <a:solidFill>
                  <a:schemeClr val="accent3"/>
                </a:solidFill>
              </a:rPr>
              <a:t>Tổng quan hệ thống</a:t>
            </a:r>
            <a:endParaRPr sz="3600" b="1">
              <a:solidFill>
                <a:schemeClr val="accent3"/>
              </a:solidFill>
            </a:endParaRPr>
          </a:p>
        </p:txBody>
      </p:sp>
      <p:sp>
        <p:nvSpPr>
          <p:cNvPr id="69"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extBox 3">
            <a:extLst>
              <a:ext uri="{FF2B5EF4-FFF2-40B4-BE49-F238E27FC236}">
                <a16:creationId xmlns:a16="http://schemas.microsoft.com/office/drawing/2014/main" id="{56A803DC-2A82-A247-A405-C1066296488D}"/>
              </a:ext>
            </a:extLst>
          </p:cNvPr>
          <p:cNvSpPr txBox="1"/>
          <p:nvPr/>
        </p:nvSpPr>
        <p:spPr>
          <a:xfrm>
            <a:off x="376649" y="1227847"/>
            <a:ext cx="6873499" cy="461665"/>
          </a:xfrm>
          <a:prstGeom prst="rect">
            <a:avLst/>
          </a:prstGeom>
          <a:noFill/>
        </p:spPr>
        <p:txBody>
          <a:bodyPr wrap="square" rtlCol="0">
            <a:spAutoFit/>
          </a:bodyPr>
          <a:lstStyle/>
          <a:p>
            <a:r>
              <a:rPr lang="en-VN" sz="2400"/>
              <a:t>Website bán quần áo nam đặt ra các nhiệm vụ:</a:t>
            </a:r>
          </a:p>
        </p:txBody>
      </p:sp>
      <p:sp>
        <p:nvSpPr>
          <p:cNvPr id="5" name="TextBox 4">
            <a:extLst>
              <a:ext uri="{FF2B5EF4-FFF2-40B4-BE49-F238E27FC236}">
                <a16:creationId xmlns:a16="http://schemas.microsoft.com/office/drawing/2014/main" id="{0157E1B9-E2B5-8743-8910-C7CCF94AD845}"/>
              </a:ext>
            </a:extLst>
          </p:cNvPr>
          <p:cNvSpPr txBox="1"/>
          <p:nvPr/>
        </p:nvSpPr>
        <p:spPr>
          <a:xfrm>
            <a:off x="945396" y="1782648"/>
            <a:ext cx="2377574" cy="2949525"/>
          </a:xfrm>
          <a:prstGeom prst="rect">
            <a:avLst/>
          </a:prstGeom>
          <a:noFill/>
        </p:spPr>
        <p:txBody>
          <a:bodyPr wrap="none" rtlCol="0">
            <a:spAutoFit/>
          </a:bodyPr>
          <a:lstStyle/>
          <a:p>
            <a:pPr lvl="0">
              <a:lnSpc>
                <a:spcPct val="150000"/>
              </a:lnSpc>
            </a:pPr>
            <a:r>
              <a:rPr lang="en-VN" sz="1800"/>
              <a:t>1. </a:t>
            </a:r>
            <a:r>
              <a:rPr lang="en-US" sz="1800"/>
              <a:t>Quản lý sản phẩm </a:t>
            </a:r>
            <a:endParaRPr lang="en-VN" sz="1800"/>
          </a:p>
          <a:p>
            <a:pPr lvl="0">
              <a:lnSpc>
                <a:spcPct val="150000"/>
              </a:lnSpc>
            </a:pPr>
            <a:r>
              <a:rPr lang="en-US" sz="1800"/>
              <a:t>2. Quản lý đơn hàng</a:t>
            </a:r>
            <a:endParaRPr lang="en-VN" sz="1800"/>
          </a:p>
          <a:p>
            <a:pPr lvl="0">
              <a:lnSpc>
                <a:spcPct val="150000"/>
              </a:lnSpc>
            </a:pPr>
            <a:r>
              <a:rPr lang="en-US" sz="1800"/>
              <a:t>3. Tổng kết </a:t>
            </a:r>
            <a:endParaRPr lang="en-VN" sz="1800"/>
          </a:p>
          <a:p>
            <a:pPr lvl="0">
              <a:lnSpc>
                <a:spcPct val="150000"/>
              </a:lnSpc>
            </a:pPr>
            <a:r>
              <a:rPr lang="en-US" sz="1800"/>
              <a:t>4. Tạo giỏ hàng</a:t>
            </a:r>
            <a:endParaRPr lang="en-VN" sz="1800"/>
          </a:p>
          <a:p>
            <a:pPr lvl="0">
              <a:lnSpc>
                <a:spcPct val="150000"/>
              </a:lnSpc>
            </a:pPr>
            <a:r>
              <a:rPr lang="en-US" sz="1800"/>
              <a:t>5. Xem sản phẩm </a:t>
            </a:r>
            <a:endParaRPr lang="en-VN" sz="1800"/>
          </a:p>
          <a:p>
            <a:pPr lvl="0">
              <a:lnSpc>
                <a:spcPct val="150000"/>
              </a:lnSpc>
            </a:pPr>
            <a:r>
              <a:rPr lang="en-US" sz="1800"/>
              <a:t>6. Thanh toán </a:t>
            </a:r>
            <a:endParaRPr lang="en-VN" sz="1800"/>
          </a:p>
          <a:p>
            <a:pPr>
              <a:lnSpc>
                <a:spcPct val="150000"/>
              </a:lnSpc>
            </a:pPr>
            <a:endParaRPr lang="en-V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3A07-4314-7247-AD1B-AAA0AF171002}"/>
              </a:ext>
            </a:extLst>
          </p:cNvPr>
          <p:cNvSpPr>
            <a:spLocks noGrp="1"/>
          </p:cNvSpPr>
          <p:nvPr>
            <p:ph type="title"/>
          </p:nvPr>
        </p:nvSpPr>
        <p:spPr>
          <a:xfrm>
            <a:off x="1332855" y="1582615"/>
            <a:ext cx="5775265" cy="857400"/>
          </a:xfrm>
        </p:spPr>
        <p:txBody>
          <a:bodyPr/>
          <a:lstStyle/>
          <a:p>
            <a:r>
              <a:rPr lang="en-VN" sz="6000">
                <a:latin typeface="DIN Condensed" pitchFamily="2" charset="0"/>
                <a:cs typeface="Apple Chancery" panose="03020702040506060504" pitchFamily="66" charset="-79"/>
              </a:rPr>
              <a:t>Đặc tả hệ thống</a:t>
            </a:r>
          </a:p>
        </p:txBody>
      </p:sp>
      <p:sp>
        <p:nvSpPr>
          <p:cNvPr id="4" name="Slide Number Placeholder 3">
            <a:extLst>
              <a:ext uri="{FF2B5EF4-FFF2-40B4-BE49-F238E27FC236}">
                <a16:creationId xmlns:a16="http://schemas.microsoft.com/office/drawing/2014/main" id="{00C3A2DC-E7DF-9E46-917D-6598E147ED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5</a:t>
            </a:fld>
            <a:endParaRPr lang="en"/>
          </a:p>
        </p:txBody>
      </p:sp>
      <p:sp>
        <p:nvSpPr>
          <p:cNvPr id="5" name="TextBox 4">
            <a:extLst>
              <a:ext uri="{FF2B5EF4-FFF2-40B4-BE49-F238E27FC236}">
                <a16:creationId xmlns:a16="http://schemas.microsoft.com/office/drawing/2014/main" id="{7D799B45-0EB8-C545-927A-78F9FB6F4BC4}"/>
              </a:ext>
            </a:extLst>
          </p:cNvPr>
          <p:cNvSpPr txBox="1"/>
          <p:nvPr/>
        </p:nvSpPr>
        <p:spPr>
          <a:xfrm>
            <a:off x="348712" y="2571750"/>
            <a:ext cx="6036590" cy="646331"/>
          </a:xfrm>
          <a:prstGeom prst="rect">
            <a:avLst/>
          </a:prstGeom>
          <a:noFill/>
        </p:spPr>
        <p:txBody>
          <a:bodyPr wrap="square" rtlCol="0">
            <a:spAutoFit/>
          </a:bodyPr>
          <a:lstStyle/>
          <a:p>
            <a:pPr algn="ctr"/>
            <a:r>
              <a:rPr lang="en-US" sz="1800"/>
              <a:t>Website bán quần áo cung cấp dịch vụ 3 đối tượng chính đó là </a:t>
            </a:r>
            <a:r>
              <a:rPr lang="en-US" sz="1800" b="1"/>
              <a:t>khách hàng</a:t>
            </a:r>
            <a:r>
              <a:rPr lang="en-US" sz="1800"/>
              <a:t>, </a:t>
            </a:r>
            <a:r>
              <a:rPr lang="en-US" sz="1800" b="1"/>
              <a:t>người dùng </a:t>
            </a:r>
            <a:r>
              <a:rPr lang="en-US" sz="1800"/>
              <a:t>và </a:t>
            </a:r>
            <a:r>
              <a:rPr lang="en-US" sz="1800" b="1"/>
              <a:t>admin</a:t>
            </a:r>
            <a:r>
              <a:rPr lang="en-VN" sz="1800" b="1">
                <a:effectLst/>
              </a:rPr>
              <a:t> </a:t>
            </a:r>
            <a:endParaRPr lang="en-VN" sz="1800" b="1"/>
          </a:p>
        </p:txBody>
      </p:sp>
    </p:spTree>
    <p:extLst>
      <p:ext uri="{BB962C8B-B14F-4D97-AF65-F5344CB8AC3E}">
        <p14:creationId xmlns:p14="http://schemas.microsoft.com/office/powerpoint/2010/main" val="309103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3" name="Google Shape;153;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8442BCFC-161A-EA44-BB0E-0A3337DD8FEE}"/>
              </a:ext>
            </a:extLst>
          </p:cNvPr>
          <p:cNvSpPr txBox="1"/>
          <p:nvPr/>
        </p:nvSpPr>
        <p:spPr>
          <a:xfrm rot="20697186">
            <a:off x="141105" y="386456"/>
            <a:ext cx="3541685" cy="954107"/>
          </a:xfrm>
          <a:prstGeom prst="rect">
            <a:avLst/>
          </a:prstGeom>
          <a:noFill/>
        </p:spPr>
        <p:txBody>
          <a:bodyPr wrap="square" rtlCol="0">
            <a:spAutoFit/>
          </a:bodyPr>
          <a:lstStyle/>
          <a:p>
            <a:pPr algn="just"/>
            <a:r>
              <a:rPr lang="en-US"/>
              <a:t>Admin cần phải đăng nhập vào website, admin có quyền thêm, xóa, sửa dữ liệu của sản phẩm, quản lý đơn hàng của khách hàng và thống kế hằng tháng</a:t>
            </a:r>
            <a:r>
              <a:rPr lang="en-VN">
                <a:effectLst/>
              </a:rPr>
              <a:t> </a:t>
            </a:r>
            <a:endParaRPr lang="en-VN"/>
          </a:p>
        </p:txBody>
      </p:sp>
      <p:sp>
        <p:nvSpPr>
          <p:cNvPr id="5" name="TextBox 4">
            <a:extLst>
              <a:ext uri="{FF2B5EF4-FFF2-40B4-BE49-F238E27FC236}">
                <a16:creationId xmlns:a16="http://schemas.microsoft.com/office/drawing/2014/main" id="{99480DAB-3D8A-AF4B-AB2C-8B29980856BA}"/>
              </a:ext>
            </a:extLst>
          </p:cNvPr>
          <p:cNvSpPr txBox="1"/>
          <p:nvPr/>
        </p:nvSpPr>
        <p:spPr>
          <a:xfrm rot="20623803">
            <a:off x="604436" y="1194503"/>
            <a:ext cx="5277171" cy="2462213"/>
          </a:xfrm>
          <a:prstGeom prst="rect">
            <a:avLst/>
          </a:prstGeom>
          <a:noFill/>
        </p:spPr>
        <p:txBody>
          <a:bodyPr wrap="square" rtlCol="0">
            <a:spAutoFit/>
          </a:bodyPr>
          <a:lstStyle/>
          <a:p>
            <a:pPr algn="just"/>
            <a:r>
              <a:rPr lang="en-US"/>
              <a:t>Khách hàng có thể thực hiện các tính năng như xem sản phẩm trên website mà không cần tài khoản, để mua được sản phẩm mới thì khách hàng cần phải đăng nhập tài khoản (nếu như chưa có tài khoản thì tiến hành đăng ký) và ấn chọn mua sản phẩm, sản phẩm sẽ được thêm vào giỏ hàng, khách hàng có thể chọn mua nhiều sản phẩm đồng thời sau đó khách hàng vào giỏ hàng để thực hiện các bước đặt mua cho đơn hàng đồ song song đó khách hàng có thể được áp dụng nhiều chương trình giảm giá khuyến mãi khi mua. Sau khi đặt mua thì khách hàng tiến hành thanh toán.</a:t>
            </a:r>
            <a:endParaRPr lang="en-VN"/>
          </a:p>
          <a:p>
            <a:pPr algn="just"/>
            <a:endParaRPr lang="en-VN"/>
          </a:p>
        </p:txBody>
      </p:sp>
      <p:sp>
        <p:nvSpPr>
          <p:cNvPr id="6" name="TextBox 5">
            <a:extLst>
              <a:ext uri="{FF2B5EF4-FFF2-40B4-BE49-F238E27FC236}">
                <a16:creationId xmlns:a16="http://schemas.microsoft.com/office/drawing/2014/main" id="{D459D8DC-584D-7D46-8123-80DBAC3F184A}"/>
              </a:ext>
            </a:extLst>
          </p:cNvPr>
          <p:cNvSpPr txBox="1"/>
          <p:nvPr/>
        </p:nvSpPr>
        <p:spPr>
          <a:xfrm rot="20629218">
            <a:off x="1075004" y="3467605"/>
            <a:ext cx="5193238" cy="954107"/>
          </a:xfrm>
          <a:prstGeom prst="rect">
            <a:avLst/>
          </a:prstGeom>
          <a:noFill/>
        </p:spPr>
        <p:txBody>
          <a:bodyPr wrap="square" rtlCol="0">
            <a:spAutoFit/>
          </a:bodyPr>
          <a:lstStyle/>
          <a:p>
            <a:pPr algn="just"/>
            <a:r>
              <a:rPr lang="en-US" dirty="0" err="1"/>
              <a:t>Tính</a:t>
            </a:r>
            <a:r>
              <a:rPr lang="en-US" dirty="0"/>
              <a:t> </a:t>
            </a:r>
            <a:r>
              <a:rPr lang="en-US" dirty="0" err="1"/>
              <a:t>năng</a:t>
            </a:r>
            <a:r>
              <a:rPr lang="en-US" dirty="0"/>
              <a:t> </a:t>
            </a:r>
            <a:r>
              <a:rPr lang="en-US" dirty="0" err="1"/>
              <a:t>tổng</a:t>
            </a:r>
            <a:r>
              <a:rPr lang="en-US" dirty="0"/>
              <a:t> </a:t>
            </a:r>
            <a:r>
              <a:rPr lang="en-US" dirty="0" err="1"/>
              <a:t>kết</a:t>
            </a:r>
            <a:r>
              <a:rPr lang="en-US" dirty="0"/>
              <a:t> </a:t>
            </a:r>
            <a:r>
              <a:rPr lang="en-US" dirty="0" err="1"/>
              <a:t>sẽ</a:t>
            </a:r>
            <a:r>
              <a:rPr lang="en-US" dirty="0"/>
              <a:t> </a:t>
            </a:r>
            <a:r>
              <a:rPr lang="en-US" dirty="0" err="1"/>
              <a:t>tổng</a:t>
            </a:r>
            <a:r>
              <a:rPr lang="en-US" dirty="0"/>
              <a:t> </a:t>
            </a:r>
            <a:r>
              <a:rPr lang="en-US" dirty="0" err="1"/>
              <a:t>hợp</a:t>
            </a:r>
            <a:r>
              <a:rPr lang="en-US" dirty="0"/>
              <a:t> </a:t>
            </a:r>
            <a:r>
              <a:rPr lang="en-US" dirty="0" err="1"/>
              <a:t>toàn</a:t>
            </a:r>
            <a:r>
              <a:rPr lang="en-US" dirty="0"/>
              <a:t> </a:t>
            </a:r>
            <a:r>
              <a:rPr lang="en-US" dirty="0" err="1"/>
              <a:t>bộ</a:t>
            </a:r>
            <a:r>
              <a:rPr lang="en-US" dirty="0"/>
              <a:t> </a:t>
            </a:r>
            <a:r>
              <a:rPr lang="en-US" dirty="0" err="1"/>
              <a:t>doanh</a:t>
            </a:r>
            <a:r>
              <a:rPr lang="en-US" dirty="0"/>
              <a:t> </a:t>
            </a:r>
            <a:r>
              <a:rPr lang="en-US" dirty="0" err="1"/>
              <a:t>thu</a:t>
            </a:r>
            <a:r>
              <a:rPr lang="en-US" dirty="0"/>
              <a:t>, </a:t>
            </a:r>
            <a:r>
              <a:rPr lang="en-US" dirty="0" err="1"/>
              <a:t>số</a:t>
            </a:r>
            <a:r>
              <a:rPr lang="en-US" dirty="0"/>
              <a:t> </a:t>
            </a:r>
            <a:r>
              <a:rPr lang="en-US" dirty="0" err="1"/>
              <a:t>lượng</a:t>
            </a:r>
            <a:r>
              <a:rPr lang="en-US" dirty="0"/>
              <a:t> </a:t>
            </a:r>
            <a:r>
              <a:rPr lang="en-US" dirty="0" err="1"/>
              <a:t>sản</a:t>
            </a:r>
            <a:r>
              <a:rPr lang="en-US" dirty="0"/>
              <a:t> </a:t>
            </a:r>
            <a:r>
              <a:rPr lang="en-US" dirty="0" err="1"/>
              <a:t>phẩm</a:t>
            </a:r>
            <a:r>
              <a:rPr lang="en-US" dirty="0"/>
              <a:t> </a:t>
            </a:r>
            <a:r>
              <a:rPr lang="en-US" dirty="0" err="1"/>
              <a:t>đã</a:t>
            </a:r>
            <a:r>
              <a:rPr lang="en-US" dirty="0"/>
              <a:t> </a:t>
            </a:r>
            <a:r>
              <a:rPr lang="en-US" dirty="0" err="1"/>
              <a:t>bán</a:t>
            </a:r>
            <a:r>
              <a:rPr lang="en-US" dirty="0"/>
              <a:t> </a:t>
            </a:r>
            <a:r>
              <a:rPr lang="en-US" dirty="0" err="1"/>
              <a:t>theo</a:t>
            </a:r>
            <a:r>
              <a:rPr lang="en-US" dirty="0"/>
              <a:t> </a:t>
            </a:r>
            <a:r>
              <a:rPr lang="en-US" dirty="0" err="1"/>
              <a:t>tuần</a:t>
            </a:r>
            <a:r>
              <a:rPr lang="en-US" dirty="0"/>
              <a:t> </a:t>
            </a:r>
            <a:r>
              <a:rPr lang="en-US" dirty="0" err="1"/>
              <a:t>hoặc</a:t>
            </a:r>
            <a:r>
              <a:rPr lang="en-US" dirty="0"/>
              <a:t> </a:t>
            </a:r>
            <a:r>
              <a:rPr lang="en-US" dirty="0" err="1"/>
              <a:t>theo</a:t>
            </a:r>
            <a:r>
              <a:rPr lang="en-US" dirty="0"/>
              <a:t> </a:t>
            </a:r>
            <a:r>
              <a:rPr lang="en-US" dirty="0" err="1"/>
              <a:t>ngày</a:t>
            </a:r>
            <a:r>
              <a:rPr lang="en-US" dirty="0"/>
              <a:t> </a:t>
            </a:r>
            <a:r>
              <a:rPr lang="en-US" dirty="0" err="1"/>
              <a:t>của</a:t>
            </a:r>
            <a:r>
              <a:rPr lang="en-US" dirty="0"/>
              <a:t> </a:t>
            </a:r>
            <a:r>
              <a:rPr lang="en-US" dirty="0" err="1"/>
              <a:t>cửa</a:t>
            </a:r>
            <a:r>
              <a:rPr lang="en-US" dirty="0"/>
              <a:t> </a:t>
            </a:r>
            <a:r>
              <a:rPr lang="en-US" dirty="0" err="1"/>
              <a:t>hàng</a:t>
            </a:r>
            <a:endParaRPr lang="en-VN" dirty="0"/>
          </a:p>
        </p:txBody>
      </p:sp>
    </p:spTree>
    <p:extLst>
      <p:ext uri="{BB962C8B-B14F-4D97-AF65-F5344CB8AC3E}">
        <p14:creationId xmlns:p14="http://schemas.microsoft.com/office/powerpoint/2010/main" val="202182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3A07-4314-7247-AD1B-AAA0AF171002}"/>
              </a:ext>
            </a:extLst>
          </p:cNvPr>
          <p:cNvSpPr>
            <a:spLocks noGrp="1"/>
          </p:cNvSpPr>
          <p:nvPr>
            <p:ph type="title"/>
          </p:nvPr>
        </p:nvSpPr>
        <p:spPr>
          <a:xfrm>
            <a:off x="114716" y="2019064"/>
            <a:ext cx="4099301" cy="857400"/>
          </a:xfrm>
        </p:spPr>
        <p:txBody>
          <a:bodyPr/>
          <a:lstStyle/>
          <a:p>
            <a:r>
              <a:rPr lang="en-VN" sz="3200">
                <a:solidFill>
                  <a:srgbClr val="0070C0"/>
                </a:solidFill>
                <a:latin typeface="Arial Rounded MT Bold" panose="020F0704030504030204" pitchFamily="34" charset="77"/>
                <a:cs typeface="Apple Chancery" panose="03020702040506060504" pitchFamily="66" charset="-79"/>
              </a:rPr>
              <a:t>Usecase</a:t>
            </a:r>
          </a:p>
        </p:txBody>
      </p:sp>
      <p:sp>
        <p:nvSpPr>
          <p:cNvPr id="4" name="Slide Number Placeholder 3">
            <a:extLst>
              <a:ext uri="{FF2B5EF4-FFF2-40B4-BE49-F238E27FC236}">
                <a16:creationId xmlns:a16="http://schemas.microsoft.com/office/drawing/2014/main" id="{00C3A2DC-E7DF-9E46-917D-6598E147ED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7</a:t>
            </a:fld>
            <a:endParaRPr lang="en"/>
          </a:p>
        </p:txBody>
      </p:sp>
      <p:pic>
        <p:nvPicPr>
          <p:cNvPr id="5" name="Picture 4">
            <a:extLst>
              <a:ext uri="{FF2B5EF4-FFF2-40B4-BE49-F238E27FC236}">
                <a16:creationId xmlns:a16="http://schemas.microsoft.com/office/drawing/2014/main" id="{D91A2AAC-A9D0-46A1-BC83-98330F293F55}"/>
              </a:ext>
            </a:extLst>
          </p:cNvPr>
          <p:cNvPicPr>
            <a:picLocks noChangeAspect="1"/>
          </p:cNvPicPr>
          <p:nvPr/>
        </p:nvPicPr>
        <p:blipFill>
          <a:blip r:embed="rId2"/>
          <a:stretch>
            <a:fillRect/>
          </a:stretch>
        </p:blipFill>
        <p:spPr>
          <a:xfrm>
            <a:off x="2580783" y="0"/>
            <a:ext cx="6046557" cy="5143500"/>
          </a:xfrm>
          <a:prstGeom prst="rect">
            <a:avLst/>
          </a:prstGeom>
        </p:spPr>
      </p:pic>
    </p:spTree>
    <p:extLst>
      <p:ext uri="{BB962C8B-B14F-4D97-AF65-F5344CB8AC3E}">
        <p14:creationId xmlns:p14="http://schemas.microsoft.com/office/powerpoint/2010/main" val="400687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3A07-4314-7247-AD1B-AAA0AF171002}"/>
              </a:ext>
            </a:extLst>
          </p:cNvPr>
          <p:cNvSpPr>
            <a:spLocks noGrp="1"/>
          </p:cNvSpPr>
          <p:nvPr>
            <p:ph type="title"/>
          </p:nvPr>
        </p:nvSpPr>
        <p:spPr>
          <a:xfrm>
            <a:off x="347191" y="2187632"/>
            <a:ext cx="4099301" cy="857400"/>
          </a:xfrm>
        </p:spPr>
        <p:txBody>
          <a:bodyPr/>
          <a:lstStyle/>
          <a:p>
            <a:r>
              <a:rPr lang="en-VN" sz="3200">
                <a:solidFill>
                  <a:srgbClr val="0070C0"/>
                </a:solidFill>
                <a:latin typeface="Arial Rounded MT Bold" panose="020F0704030504030204" pitchFamily="34" charset="77"/>
                <a:cs typeface="Apple Chancery" panose="03020702040506060504" pitchFamily="66" charset="-79"/>
              </a:rPr>
              <a:t>ERD	</a:t>
            </a:r>
          </a:p>
        </p:txBody>
      </p:sp>
      <p:sp>
        <p:nvSpPr>
          <p:cNvPr id="4" name="Slide Number Placeholder 3">
            <a:extLst>
              <a:ext uri="{FF2B5EF4-FFF2-40B4-BE49-F238E27FC236}">
                <a16:creationId xmlns:a16="http://schemas.microsoft.com/office/drawing/2014/main" id="{00C3A2DC-E7DF-9E46-917D-6598E147ED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8</a:t>
            </a:fld>
            <a:endParaRPr lang="en"/>
          </a:p>
        </p:txBody>
      </p:sp>
      <p:pic>
        <p:nvPicPr>
          <p:cNvPr id="5" name="Picture 4">
            <a:extLst>
              <a:ext uri="{FF2B5EF4-FFF2-40B4-BE49-F238E27FC236}">
                <a16:creationId xmlns:a16="http://schemas.microsoft.com/office/drawing/2014/main" id="{2F3367C1-71B7-B742-ADA2-6652D8357350}"/>
              </a:ext>
            </a:extLst>
          </p:cNvPr>
          <p:cNvPicPr/>
          <p:nvPr/>
        </p:nvPicPr>
        <p:blipFill>
          <a:blip r:embed="rId2">
            <a:extLst>
              <a:ext uri="{28A0092B-C50C-407E-A947-70E740481C1C}">
                <a14:useLocalDpi xmlns:a14="http://schemas.microsoft.com/office/drawing/2010/main" val="0"/>
              </a:ext>
            </a:extLst>
          </a:blip>
          <a:stretch>
            <a:fillRect/>
          </a:stretch>
        </p:blipFill>
        <p:spPr>
          <a:xfrm>
            <a:off x="2681207" y="-100739"/>
            <a:ext cx="5959098" cy="5416658"/>
          </a:xfrm>
          <a:prstGeom prst="rect">
            <a:avLst/>
          </a:prstGeom>
        </p:spPr>
      </p:pic>
    </p:spTree>
    <p:extLst>
      <p:ext uri="{BB962C8B-B14F-4D97-AF65-F5344CB8AC3E}">
        <p14:creationId xmlns:p14="http://schemas.microsoft.com/office/powerpoint/2010/main" val="79471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36"/>
          <p:cNvSpPr txBox="1">
            <a:spLocks noGrp="1"/>
          </p:cNvSpPr>
          <p:nvPr>
            <p:ph type="ctrTitle" idx="4294967295"/>
          </p:nvPr>
        </p:nvSpPr>
        <p:spPr>
          <a:xfrm>
            <a:off x="2000565" y="1411950"/>
            <a:ext cx="4863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FFFFFF"/>
                </a:solidFill>
              </a:rPr>
              <a:t>Thanks!</a:t>
            </a:r>
            <a:endParaRPr sz="6000">
              <a:solidFill>
                <a:srgbClr val="FFFFFF"/>
              </a:solidFill>
            </a:endParaRPr>
          </a:p>
        </p:txBody>
      </p:sp>
      <p:sp>
        <p:nvSpPr>
          <p:cNvPr id="253" name="Google Shape;253;p3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294</Words>
  <Application>Microsoft Office PowerPoint</Application>
  <PresentationFormat>On-screen Show (16:9)</PresentationFormat>
  <Paragraphs>30</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 Chancery</vt:lpstr>
      <vt:lpstr>Arial</vt:lpstr>
      <vt:lpstr>Arial Rounded MT Bold</vt:lpstr>
      <vt:lpstr>DIN Condensed</vt:lpstr>
      <vt:lpstr>Lato Hairline</vt:lpstr>
      <vt:lpstr>Lato Light</vt:lpstr>
      <vt:lpstr>Eglamour template</vt:lpstr>
      <vt:lpstr>PHÁT TRIỂN HỆ THỐNG THÔNG TIN DOANH NGHIỆP</vt:lpstr>
      <vt:lpstr>Thành viên</vt:lpstr>
      <vt:lpstr>Web bán quần áo nam</vt:lpstr>
      <vt:lpstr>Tổng quan hệ thống</vt:lpstr>
      <vt:lpstr>Đặc tả hệ thống</vt:lpstr>
      <vt:lpstr>PowerPoint Presentation</vt:lpstr>
      <vt:lpstr>Usecase</vt:lpstr>
      <vt:lpstr>ERD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giao diện người dùng</dc:title>
  <cp:lastModifiedBy>Thinh Nguyen</cp:lastModifiedBy>
  <cp:revision>17</cp:revision>
  <dcterms:modified xsi:type="dcterms:W3CDTF">2021-02-22T15:57:42Z</dcterms:modified>
</cp:coreProperties>
</file>