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3" r:id="rId6"/>
    <p:sldId id="267" r:id="rId7"/>
  </p:sldIdLst>
  <p:sldSz cx="18288000" cy="10287000"/>
  <p:notesSz cx="6858000" cy="9144000"/>
  <p:embeddedFontLst>
    <p:embeddedFont>
      <p:font typeface="Open Sans Extrabold" panose="020B0906030804020204" pitchFamily="34" charset="0"/>
      <p:bold r:id="rId9"/>
      <p:boldItalic r:id="rId10"/>
    </p:embeddedFont>
    <p:embeddedFont>
      <p:font typeface="Open Sans Semibold" panose="020B0706030804020204" pitchFamily="34" charset="0"/>
      <p:bold r:id="rId11"/>
      <p:boldItalic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old" panose="00000800000000000000" charset="0"/>
      <p:regular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352D-B623-4674-9769-8A0397025F3A}" type="datetimeFigureOut">
              <a:rPr lang="vi-VN" smtClean="0"/>
              <a:t>13/10/2024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335EC-141C-4221-A2AC-1FE2DEFC8A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038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335EC-141C-4221-A2AC-1FE2DEFC8A3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47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1665202" y="2309360"/>
            <a:ext cx="14957596" cy="5668281"/>
            <a:chOff x="0" y="0"/>
            <a:chExt cx="1648771" cy="6248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48771" cy="624813"/>
            </a:xfrm>
            <a:custGeom>
              <a:avLst/>
              <a:gdLst/>
              <a:ahLst/>
              <a:cxnLst/>
              <a:rect l="l" t="t" r="r" b="b"/>
              <a:pathLst>
                <a:path w="1648771" h="624813">
                  <a:moveTo>
                    <a:pt x="20704" y="0"/>
                  </a:moveTo>
                  <a:lnTo>
                    <a:pt x="1628068" y="0"/>
                  </a:lnTo>
                  <a:cubicBezTo>
                    <a:pt x="1633559" y="0"/>
                    <a:pt x="1638825" y="2181"/>
                    <a:pt x="1642707" y="6064"/>
                  </a:cubicBezTo>
                  <a:cubicBezTo>
                    <a:pt x="1646590" y="9947"/>
                    <a:pt x="1648771" y="15213"/>
                    <a:pt x="1648771" y="20704"/>
                  </a:cubicBezTo>
                  <a:lnTo>
                    <a:pt x="1648771" y="604109"/>
                  </a:lnTo>
                  <a:cubicBezTo>
                    <a:pt x="1648771" y="615544"/>
                    <a:pt x="1639502" y="624813"/>
                    <a:pt x="1628068" y="624813"/>
                  </a:cubicBezTo>
                  <a:lnTo>
                    <a:pt x="20704" y="624813"/>
                  </a:lnTo>
                  <a:cubicBezTo>
                    <a:pt x="9269" y="624813"/>
                    <a:pt x="0" y="615544"/>
                    <a:pt x="0" y="604109"/>
                  </a:cubicBezTo>
                  <a:lnTo>
                    <a:pt x="0" y="20704"/>
                  </a:lnTo>
                  <a:cubicBezTo>
                    <a:pt x="0" y="9269"/>
                    <a:pt x="9269" y="0"/>
                    <a:pt x="207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8000"/>
                  </a:srgbClr>
                </a:gs>
                <a:gs pos="100000">
                  <a:srgbClr val="CE00B9">
                    <a:alpha val="8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784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648771" cy="6629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29806" y="4110761"/>
            <a:ext cx="604037" cy="60403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540171" y="6935072"/>
            <a:ext cx="344807" cy="34480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7799301" y="2547352"/>
            <a:ext cx="977398" cy="977398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9">
            <a:extLst>
              <a:ext uri="{FF2B5EF4-FFF2-40B4-BE49-F238E27FC236}">
                <a16:creationId xmlns:a16="http://schemas.microsoft.com/office/drawing/2014/main" id="{7024DF26-9D34-4F4C-FE5E-DAC308F9AB5C}"/>
              </a:ext>
            </a:extLst>
          </p:cNvPr>
          <p:cNvSpPr txBox="1"/>
          <p:nvPr/>
        </p:nvSpPr>
        <p:spPr>
          <a:xfrm>
            <a:off x="6190682" y="3753422"/>
            <a:ext cx="11520345" cy="3149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08"/>
              </a:lnSpc>
            </a:pPr>
            <a:r>
              <a:rPr lang="en-US" sz="96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WEBSITE </a:t>
            </a:r>
            <a:r>
              <a:rPr lang="vi-VN" sz="96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BÁN NHẠC CỤ</a:t>
            </a:r>
            <a:endParaRPr lang="en-US" sz="9600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Poppins Bold"/>
            </a:endParaRPr>
          </a:p>
        </p:txBody>
      </p:sp>
      <p:pic>
        <p:nvPicPr>
          <p:cNvPr id="1028" name="Picture 4" descr="Tranquil Music Harmony: Beautiful Musical Scene | AI Art Generator |  Easy-Peasy.AI">
            <a:extLst>
              <a:ext uri="{FF2B5EF4-FFF2-40B4-BE49-F238E27FC236}">
                <a16:creationId xmlns:a16="http://schemas.microsoft.com/office/drawing/2014/main" id="{7A9677A6-3BEC-7FF4-690D-365B0D75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46" y="3031953"/>
            <a:ext cx="4215600" cy="421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2842C9A2-0848-8983-C05B-C43EA7F54F16}"/>
              </a:ext>
            </a:extLst>
          </p:cNvPr>
          <p:cNvSpPr txBox="1"/>
          <p:nvPr/>
        </p:nvSpPr>
        <p:spPr>
          <a:xfrm>
            <a:off x="-1447801" y="8336167"/>
            <a:ext cx="21183601" cy="1402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08"/>
              </a:lnSpc>
            </a:pPr>
            <a:r>
              <a:rPr lang="vi-VN" sz="66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Sinh viên thực hiện: Nguyễn Nhựt Thịnh</a:t>
            </a:r>
            <a:endParaRPr lang="en-US" sz="6600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Poppins Bold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86361807-77FF-170E-DEAB-5E43607A7ED8}"/>
              </a:ext>
            </a:extLst>
          </p:cNvPr>
          <p:cNvSpPr txBox="1"/>
          <p:nvPr/>
        </p:nvSpPr>
        <p:spPr>
          <a:xfrm>
            <a:off x="-1447802" y="317030"/>
            <a:ext cx="21183601" cy="1402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08"/>
              </a:lnSpc>
            </a:pPr>
            <a:r>
              <a:rPr lang="vi-VN" sz="66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Giảng viên hướng dẫn: TS. Tô Thanh Hải</a:t>
            </a:r>
            <a:endParaRPr lang="en-US" sz="6600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Poppi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1665202" y="353722"/>
            <a:ext cx="14957596" cy="9133178"/>
            <a:chOff x="0" y="-38100"/>
            <a:chExt cx="1648771" cy="450229"/>
          </a:xfrm>
        </p:grpSpPr>
        <p:sp>
          <p:nvSpPr>
            <p:cNvPr id="19" name="Freeform 19"/>
            <p:cNvSpPr/>
            <p:nvPr/>
          </p:nvSpPr>
          <p:spPr>
            <a:xfrm>
              <a:off x="0" y="-19394"/>
              <a:ext cx="1648771" cy="431523"/>
            </a:xfrm>
            <a:custGeom>
              <a:avLst/>
              <a:gdLst/>
              <a:ahLst/>
              <a:cxnLst/>
              <a:rect l="l" t="t" r="r" b="b"/>
              <a:pathLst>
                <a:path w="1648771" h="412129">
                  <a:moveTo>
                    <a:pt x="20704" y="0"/>
                  </a:moveTo>
                  <a:lnTo>
                    <a:pt x="1628068" y="0"/>
                  </a:lnTo>
                  <a:cubicBezTo>
                    <a:pt x="1633559" y="0"/>
                    <a:pt x="1638825" y="2181"/>
                    <a:pt x="1642707" y="6064"/>
                  </a:cubicBezTo>
                  <a:cubicBezTo>
                    <a:pt x="1646590" y="9947"/>
                    <a:pt x="1648771" y="15213"/>
                    <a:pt x="1648771" y="20704"/>
                  </a:cubicBezTo>
                  <a:lnTo>
                    <a:pt x="1648771" y="391426"/>
                  </a:lnTo>
                  <a:cubicBezTo>
                    <a:pt x="1648771" y="402860"/>
                    <a:pt x="1639502" y="412129"/>
                    <a:pt x="1628068" y="412129"/>
                  </a:cubicBezTo>
                  <a:lnTo>
                    <a:pt x="20704" y="412129"/>
                  </a:lnTo>
                  <a:cubicBezTo>
                    <a:pt x="9269" y="412129"/>
                    <a:pt x="0" y="402860"/>
                    <a:pt x="0" y="391426"/>
                  </a:cubicBezTo>
                  <a:lnTo>
                    <a:pt x="0" y="20704"/>
                  </a:lnTo>
                  <a:cubicBezTo>
                    <a:pt x="0" y="9269"/>
                    <a:pt x="9269" y="0"/>
                    <a:pt x="207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8000"/>
                  </a:srgbClr>
                </a:gs>
                <a:gs pos="100000">
                  <a:srgbClr val="CE00B9">
                    <a:alpha val="8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784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648771" cy="450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086600" y="1393018"/>
            <a:ext cx="9336777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vi-VN" sz="6999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Tổng quan về đề tài</a:t>
            </a:r>
            <a:endParaRPr lang="en-US" sz="6999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Poppin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057400" y="4029400"/>
            <a:ext cx="141732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 án này nhằm xây dựng một nền tảng trực tuyến để bán các loại nhạc cụ đa dạng, từ guitar, piano cho đến các nhạc cụ dân tộc truyền thống.</a:t>
            </a:r>
            <a:endParaRPr lang="en-US" sz="2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2743200" y="2394941"/>
            <a:ext cx="344807" cy="34480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3CABC74-5760-DD60-5D81-780C2C5E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35" y="0"/>
            <a:ext cx="1746133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1373004" y="2617287"/>
            <a:ext cx="8456796" cy="6183813"/>
            <a:chOff x="0" y="0"/>
            <a:chExt cx="859281" cy="53990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59281" cy="539909"/>
            </a:xfrm>
            <a:custGeom>
              <a:avLst/>
              <a:gdLst/>
              <a:ahLst/>
              <a:cxnLst/>
              <a:rect l="l" t="t" r="r" b="b"/>
              <a:pathLst>
                <a:path w="859281" h="539909">
                  <a:moveTo>
                    <a:pt x="39726" y="0"/>
                  </a:moveTo>
                  <a:lnTo>
                    <a:pt x="819555" y="0"/>
                  </a:lnTo>
                  <a:cubicBezTo>
                    <a:pt x="841495" y="0"/>
                    <a:pt x="859281" y="17786"/>
                    <a:pt x="859281" y="39726"/>
                  </a:cubicBezTo>
                  <a:lnTo>
                    <a:pt x="859281" y="500183"/>
                  </a:lnTo>
                  <a:cubicBezTo>
                    <a:pt x="859281" y="522123"/>
                    <a:pt x="841495" y="539909"/>
                    <a:pt x="819555" y="539909"/>
                  </a:cubicBezTo>
                  <a:lnTo>
                    <a:pt x="39726" y="539909"/>
                  </a:lnTo>
                  <a:cubicBezTo>
                    <a:pt x="17786" y="539909"/>
                    <a:pt x="0" y="522123"/>
                    <a:pt x="0" y="500183"/>
                  </a:cubicBezTo>
                  <a:lnTo>
                    <a:pt x="0" y="39726"/>
                  </a:lnTo>
                  <a:cubicBezTo>
                    <a:pt x="0" y="17786"/>
                    <a:pt x="17786" y="0"/>
                    <a:pt x="397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8000"/>
                  </a:srgbClr>
                </a:gs>
                <a:gs pos="100000">
                  <a:srgbClr val="CE00B9">
                    <a:alpha val="8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784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59281" cy="578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9F4E2FF-FBE9-D128-D793-119400044E44}"/>
              </a:ext>
            </a:extLst>
          </p:cNvPr>
          <p:cNvGrpSpPr/>
          <p:nvPr/>
        </p:nvGrpSpPr>
        <p:grpSpPr>
          <a:xfrm>
            <a:off x="1734243" y="3219428"/>
            <a:ext cx="5976131" cy="1817472"/>
            <a:chOff x="2428264" y="3467100"/>
            <a:chExt cx="5976131" cy="1817472"/>
          </a:xfrm>
        </p:grpSpPr>
        <p:sp>
          <p:nvSpPr>
            <p:cNvPr id="22" name="TextBox 22"/>
            <p:cNvSpPr txBox="1"/>
            <p:nvPr/>
          </p:nvSpPr>
          <p:spPr>
            <a:xfrm>
              <a:off x="2428264" y="3984985"/>
              <a:ext cx="5976131" cy="1299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Framework: Angular.</a:t>
              </a:r>
            </a:p>
            <a:p>
              <a:pPr algn="just">
                <a:lnSpc>
                  <a:spcPts val="340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UI: Bootstrap.</a:t>
              </a:r>
            </a:p>
            <a:p>
              <a:pPr algn="just">
                <a:lnSpc>
                  <a:spcPts val="340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IDE used: Visual studio code.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428264" y="3467100"/>
              <a:ext cx="3025223" cy="401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799"/>
                </a:lnSpc>
                <a:spcBef>
                  <a:spcPct val="0"/>
                </a:spcBef>
              </a:pPr>
              <a:r>
                <a:rPr lang="vi-VN" sz="4000" b="1" dirty="0" err="1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Poppins Bold"/>
                </a:rPr>
                <a:t>Frontend</a:t>
              </a:r>
              <a:r>
                <a:rPr lang="vi-VN" sz="1999" b="1" dirty="0">
                  <a:solidFill>
                    <a:srgbClr val="FFFFF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Poppins Bold"/>
                </a:rPr>
                <a:t>:</a:t>
              </a:r>
              <a:endParaRPr lang="en-US" sz="1999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3922798" y="1800718"/>
            <a:ext cx="604037" cy="60403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59102" y="6934395"/>
            <a:ext cx="344807" cy="34480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id="{AEDD1F2E-44CD-DCE5-64B5-1C540FED937D}"/>
              </a:ext>
            </a:extLst>
          </p:cNvPr>
          <p:cNvSpPr txBox="1"/>
          <p:nvPr/>
        </p:nvSpPr>
        <p:spPr>
          <a:xfrm>
            <a:off x="7086600" y="1393018"/>
            <a:ext cx="9336777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vi-VN" sz="6999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Công nghệ sử dụng</a:t>
            </a:r>
            <a:endParaRPr lang="en-US" sz="6999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Poppins Bold"/>
            </a:endParaRPr>
          </a:p>
        </p:txBody>
      </p:sp>
      <p:sp>
        <p:nvSpPr>
          <p:cNvPr id="41" name="AutoShape 2" descr="Visual studio code png images | PNGWing">
            <a:extLst>
              <a:ext uri="{FF2B5EF4-FFF2-40B4-BE49-F238E27FC236}">
                <a16:creationId xmlns:a16="http://schemas.microsoft.com/office/drawing/2014/main" id="{9BECC54D-08B9-C75E-2B48-6BBF14A47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6" name="Picture 45" descr="A blue ribbon with a cross&#10;&#10;Description automatically generated">
            <a:extLst>
              <a:ext uri="{FF2B5EF4-FFF2-40B4-BE49-F238E27FC236}">
                <a16:creationId xmlns:a16="http://schemas.microsoft.com/office/drawing/2014/main" id="{A4FF49C5-A4AB-6842-E628-1A586A634C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880" y="2703567"/>
            <a:ext cx="1832994" cy="1800000"/>
          </a:xfrm>
          <a:prstGeom prst="rect">
            <a:avLst/>
          </a:prstGeom>
        </p:spPr>
      </p:pic>
      <p:pic>
        <p:nvPicPr>
          <p:cNvPr id="47" name="Picture 46" descr="Bootstrap – Wikipedia tiếng Việt">
            <a:extLst>
              <a:ext uri="{FF2B5EF4-FFF2-40B4-BE49-F238E27FC236}">
                <a16:creationId xmlns:a16="http://schemas.microsoft.com/office/drawing/2014/main" id="{897E3B6B-8E2A-45D4-87DB-88D35197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427" y="2951717"/>
            <a:ext cx="1800000" cy="143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 red and white logo&#10;&#10;Description automatically generated">
            <a:extLst>
              <a:ext uri="{FF2B5EF4-FFF2-40B4-BE49-F238E27FC236}">
                <a16:creationId xmlns:a16="http://schemas.microsoft.com/office/drawing/2014/main" id="{123D72CF-C8E3-8474-F796-428A2153E7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67" y="2782597"/>
            <a:ext cx="1800000" cy="1800000"/>
          </a:xfrm>
          <a:prstGeom prst="rect">
            <a:avLst/>
          </a:prstGeom>
        </p:spPr>
      </p:pic>
      <p:pic>
        <p:nvPicPr>
          <p:cNvPr id="53" name="Picture 52" descr="A green circle with a white leaf&#10;&#10;Description automatically generated">
            <a:extLst>
              <a:ext uri="{FF2B5EF4-FFF2-40B4-BE49-F238E27FC236}">
                <a16:creationId xmlns:a16="http://schemas.microsoft.com/office/drawing/2014/main" id="{636D7B1A-5C92-06F5-BC7F-2A4B6E4711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5098074"/>
            <a:ext cx="1800000" cy="1800000"/>
          </a:xfrm>
          <a:prstGeom prst="rect">
            <a:avLst/>
          </a:prstGeom>
        </p:spPr>
      </p:pic>
      <p:pic>
        <p:nvPicPr>
          <p:cNvPr id="57" name="Picture 5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5A60A674-A27A-9E48-AAB7-86C6D0AEC3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7291535"/>
            <a:ext cx="1800000" cy="1854396"/>
          </a:xfrm>
          <a:prstGeom prst="rect">
            <a:avLst/>
          </a:prstGeom>
        </p:spPr>
      </p:pic>
      <p:pic>
        <p:nvPicPr>
          <p:cNvPr id="2054" name="Picture 6" descr="Cài đặt IntelliJ IDEA Community trên Linux | Flathub">
            <a:extLst>
              <a:ext uri="{FF2B5EF4-FFF2-40B4-BE49-F238E27FC236}">
                <a16:creationId xmlns:a16="http://schemas.microsoft.com/office/drawing/2014/main" id="{F8885E7C-998E-6CD2-B9C3-B18FAE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377" y="499755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23">
            <a:extLst>
              <a:ext uri="{FF2B5EF4-FFF2-40B4-BE49-F238E27FC236}">
                <a16:creationId xmlns:a16="http://schemas.microsoft.com/office/drawing/2014/main" id="{7BA34FBE-6DFD-1EE2-F731-0A1622EE426E}"/>
              </a:ext>
            </a:extLst>
          </p:cNvPr>
          <p:cNvSpPr txBox="1"/>
          <p:nvPr/>
        </p:nvSpPr>
        <p:spPr>
          <a:xfrm>
            <a:off x="1697085" y="5298729"/>
            <a:ext cx="3025223" cy="401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vi-VN" sz="4000" b="1" dirty="0" err="1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Backend</a:t>
            </a:r>
            <a:r>
              <a:rPr lang="vi-VN" sz="1999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:</a:t>
            </a:r>
            <a:endParaRPr lang="en-US" sz="1999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Poppins Bold"/>
            </a:endParaRPr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AA1990CA-3E7A-E3A5-B398-8A9E1C1F2459}"/>
              </a:ext>
            </a:extLst>
          </p:cNvPr>
          <p:cNvSpPr txBox="1"/>
          <p:nvPr/>
        </p:nvSpPr>
        <p:spPr>
          <a:xfrm>
            <a:off x="1697085" y="5950051"/>
            <a:ext cx="5976131" cy="86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Framework Java: Spring Boot.</a:t>
            </a:r>
          </a:p>
          <a:p>
            <a:pPr algn="just">
              <a:lnSpc>
                <a:spcPts val="340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 used: IntelliJ.</a:t>
            </a: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4399117E-F210-E19F-4FFE-61675844C006}"/>
              </a:ext>
            </a:extLst>
          </p:cNvPr>
          <p:cNvSpPr txBox="1"/>
          <p:nvPr/>
        </p:nvSpPr>
        <p:spPr>
          <a:xfrm>
            <a:off x="1683443" y="7171485"/>
            <a:ext cx="3025223" cy="401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vi-VN" sz="4000" b="1" dirty="0" err="1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Database</a:t>
            </a:r>
            <a:r>
              <a:rPr lang="vi-VN" sz="1999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:</a:t>
            </a:r>
            <a:endParaRPr lang="en-US" sz="1999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Poppins Bold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6B697E8-BAAD-835B-B737-55FDBF4DAE1F}"/>
              </a:ext>
            </a:extLst>
          </p:cNvPr>
          <p:cNvSpPr txBox="1"/>
          <p:nvPr/>
        </p:nvSpPr>
        <p:spPr>
          <a:xfrm>
            <a:off x="1676400" y="7747173"/>
            <a:ext cx="8095558" cy="427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Database Management System: PostgreSQL.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8609903" y="1890423"/>
            <a:ext cx="7795368" cy="2297806"/>
            <a:chOff x="0" y="0"/>
            <a:chExt cx="859281" cy="25328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59281" cy="253286"/>
            </a:xfrm>
            <a:custGeom>
              <a:avLst/>
              <a:gdLst/>
              <a:ahLst/>
              <a:cxnLst/>
              <a:rect l="l" t="t" r="r" b="b"/>
              <a:pathLst>
                <a:path w="859281" h="253286">
                  <a:moveTo>
                    <a:pt x="39726" y="0"/>
                  </a:moveTo>
                  <a:lnTo>
                    <a:pt x="819555" y="0"/>
                  </a:lnTo>
                  <a:cubicBezTo>
                    <a:pt x="841495" y="0"/>
                    <a:pt x="859281" y="17786"/>
                    <a:pt x="859281" y="39726"/>
                  </a:cubicBezTo>
                  <a:lnTo>
                    <a:pt x="859281" y="213561"/>
                  </a:lnTo>
                  <a:cubicBezTo>
                    <a:pt x="859281" y="235501"/>
                    <a:pt x="841495" y="253286"/>
                    <a:pt x="819555" y="253286"/>
                  </a:cubicBezTo>
                  <a:lnTo>
                    <a:pt x="39726" y="253286"/>
                  </a:lnTo>
                  <a:cubicBezTo>
                    <a:pt x="17786" y="253286"/>
                    <a:pt x="0" y="235501"/>
                    <a:pt x="0" y="213561"/>
                  </a:cubicBezTo>
                  <a:lnTo>
                    <a:pt x="0" y="39726"/>
                  </a:lnTo>
                  <a:cubicBezTo>
                    <a:pt x="0" y="17786"/>
                    <a:pt x="17786" y="0"/>
                    <a:pt x="397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8000"/>
                  </a:srgbClr>
                </a:gs>
                <a:gs pos="100000">
                  <a:srgbClr val="CE00B9">
                    <a:alpha val="8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784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59281" cy="291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95453" y="1699923"/>
            <a:ext cx="783360" cy="783360"/>
            <a:chOff x="0" y="0"/>
            <a:chExt cx="328439" cy="3284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28439" cy="328439"/>
            </a:xfrm>
            <a:custGeom>
              <a:avLst/>
              <a:gdLst/>
              <a:ahLst/>
              <a:cxnLst/>
              <a:rect l="l" t="t" r="r" b="b"/>
              <a:pathLst>
                <a:path w="328439" h="328439">
                  <a:moveTo>
                    <a:pt x="108713" y="0"/>
                  </a:moveTo>
                  <a:lnTo>
                    <a:pt x="219727" y="0"/>
                  </a:lnTo>
                  <a:cubicBezTo>
                    <a:pt x="279767" y="0"/>
                    <a:pt x="328439" y="48672"/>
                    <a:pt x="328439" y="108713"/>
                  </a:cubicBezTo>
                  <a:lnTo>
                    <a:pt x="328439" y="219727"/>
                  </a:lnTo>
                  <a:cubicBezTo>
                    <a:pt x="328439" y="248559"/>
                    <a:pt x="316986" y="276210"/>
                    <a:pt x="296598" y="296598"/>
                  </a:cubicBezTo>
                  <a:cubicBezTo>
                    <a:pt x="276210" y="316986"/>
                    <a:pt x="248559" y="328439"/>
                    <a:pt x="219727" y="328439"/>
                  </a:cubicBezTo>
                  <a:lnTo>
                    <a:pt x="108713" y="328439"/>
                  </a:lnTo>
                  <a:cubicBezTo>
                    <a:pt x="79880" y="328439"/>
                    <a:pt x="52229" y="316986"/>
                    <a:pt x="31841" y="296598"/>
                  </a:cubicBezTo>
                  <a:cubicBezTo>
                    <a:pt x="11454" y="276210"/>
                    <a:pt x="0" y="248559"/>
                    <a:pt x="0" y="219727"/>
                  </a:cubicBezTo>
                  <a:lnTo>
                    <a:pt x="0" y="108713"/>
                  </a:lnTo>
                  <a:cubicBezTo>
                    <a:pt x="0" y="79880"/>
                    <a:pt x="11454" y="52229"/>
                    <a:pt x="31841" y="31841"/>
                  </a:cubicBezTo>
                  <a:cubicBezTo>
                    <a:pt x="52229" y="11454"/>
                    <a:pt x="79880" y="0"/>
                    <a:pt x="1087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28439" cy="366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609903" y="4641977"/>
            <a:ext cx="7795368" cy="2297806"/>
            <a:chOff x="0" y="0"/>
            <a:chExt cx="859281" cy="2532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59281" cy="253286"/>
            </a:xfrm>
            <a:custGeom>
              <a:avLst/>
              <a:gdLst/>
              <a:ahLst/>
              <a:cxnLst/>
              <a:rect l="l" t="t" r="r" b="b"/>
              <a:pathLst>
                <a:path w="859281" h="253286">
                  <a:moveTo>
                    <a:pt x="39726" y="0"/>
                  </a:moveTo>
                  <a:lnTo>
                    <a:pt x="819555" y="0"/>
                  </a:lnTo>
                  <a:cubicBezTo>
                    <a:pt x="841495" y="0"/>
                    <a:pt x="859281" y="17786"/>
                    <a:pt x="859281" y="39726"/>
                  </a:cubicBezTo>
                  <a:lnTo>
                    <a:pt x="859281" y="213561"/>
                  </a:lnTo>
                  <a:cubicBezTo>
                    <a:pt x="859281" y="235501"/>
                    <a:pt x="841495" y="253286"/>
                    <a:pt x="819555" y="253286"/>
                  </a:cubicBezTo>
                  <a:lnTo>
                    <a:pt x="39726" y="253286"/>
                  </a:lnTo>
                  <a:cubicBezTo>
                    <a:pt x="17786" y="253286"/>
                    <a:pt x="0" y="235501"/>
                    <a:pt x="0" y="213561"/>
                  </a:cubicBezTo>
                  <a:lnTo>
                    <a:pt x="0" y="39726"/>
                  </a:lnTo>
                  <a:cubicBezTo>
                    <a:pt x="0" y="17786"/>
                    <a:pt x="17786" y="0"/>
                    <a:pt x="397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8000"/>
                  </a:srgbClr>
                </a:gs>
                <a:gs pos="100000">
                  <a:srgbClr val="CE00B9">
                    <a:alpha val="8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784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59281" cy="291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495453" y="4451477"/>
            <a:ext cx="783360" cy="783360"/>
            <a:chOff x="0" y="0"/>
            <a:chExt cx="328439" cy="32843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28439" cy="328439"/>
            </a:xfrm>
            <a:custGeom>
              <a:avLst/>
              <a:gdLst/>
              <a:ahLst/>
              <a:cxnLst/>
              <a:rect l="l" t="t" r="r" b="b"/>
              <a:pathLst>
                <a:path w="328439" h="328439">
                  <a:moveTo>
                    <a:pt x="108713" y="0"/>
                  </a:moveTo>
                  <a:lnTo>
                    <a:pt x="219727" y="0"/>
                  </a:lnTo>
                  <a:cubicBezTo>
                    <a:pt x="279767" y="0"/>
                    <a:pt x="328439" y="48672"/>
                    <a:pt x="328439" y="108713"/>
                  </a:cubicBezTo>
                  <a:lnTo>
                    <a:pt x="328439" y="219727"/>
                  </a:lnTo>
                  <a:cubicBezTo>
                    <a:pt x="328439" y="248559"/>
                    <a:pt x="316986" y="276210"/>
                    <a:pt x="296598" y="296598"/>
                  </a:cubicBezTo>
                  <a:cubicBezTo>
                    <a:pt x="276210" y="316986"/>
                    <a:pt x="248559" y="328439"/>
                    <a:pt x="219727" y="328439"/>
                  </a:cubicBezTo>
                  <a:lnTo>
                    <a:pt x="108713" y="328439"/>
                  </a:lnTo>
                  <a:cubicBezTo>
                    <a:pt x="79880" y="328439"/>
                    <a:pt x="52229" y="316986"/>
                    <a:pt x="31841" y="296598"/>
                  </a:cubicBezTo>
                  <a:cubicBezTo>
                    <a:pt x="11454" y="276210"/>
                    <a:pt x="0" y="248559"/>
                    <a:pt x="0" y="219727"/>
                  </a:cubicBezTo>
                  <a:lnTo>
                    <a:pt x="0" y="108713"/>
                  </a:lnTo>
                  <a:cubicBezTo>
                    <a:pt x="0" y="79880"/>
                    <a:pt x="11454" y="52229"/>
                    <a:pt x="31841" y="31841"/>
                  </a:cubicBezTo>
                  <a:cubicBezTo>
                    <a:pt x="52229" y="11454"/>
                    <a:pt x="79880" y="0"/>
                    <a:pt x="1087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28439" cy="366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8699209" y="1930660"/>
            <a:ext cx="354488" cy="281013"/>
          </a:xfrm>
          <a:custGeom>
            <a:avLst/>
            <a:gdLst/>
            <a:ahLst/>
            <a:cxnLst/>
            <a:rect l="l" t="t" r="r" b="b"/>
            <a:pathLst>
              <a:path w="354488" h="281013">
                <a:moveTo>
                  <a:pt x="0" y="0"/>
                </a:moveTo>
                <a:lnTo>
                  <a:pt x="354488" y="0"/>
                </a:lnTo>
                <a:lnTo>
                  <a:pt x="354488" y="281013"/>
                </a:lnTo>
                <a:lnTo>
                  <a:pt x="0" y="2810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31" name="Freeform 31"/>
          <p:cNvSpPr/>
          <p:nvPr/>
        </p:nvSpPr>
        <p:spPr>
          <a:xfrm>
            <a:off x="8699209" y="4674235"/>
            <a:ext cx="354488" cy="354488"/>
          </a:xfrm>
          <a:custGeom>
            <a:avLst/>
            <a:gdLst/>
            <a:ahLst/>
            <a:cxnLst/>
            <a:rect l="l" t="t" r="r" b="b"/>
            <a:pathLst>
              <a:path w="354488" h="354488">
                <a:moveTo>
                  <a:pt x="0" y="0"/>
                </a:moveTo>
                <a:lnTo>
                  <a:pt x="354488" y="0"/>
                </a:lnTo>
                <a:lnTo>
                  <a:pt x="354488" y="354488"/>
                </a:lnTo>
                <a:lnTo>
                  <a:pt x="0" y="354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grpSp>
        <p:nvGrpSpPr>
          <p:cNvPr id="32" name="Group 32"/>
          <p:cNvGrpSpPr/>
          <p:nvPr/>
        </p:nvGrpSpPr>
        <p:grpSpPr>
          <a:xfrm>
            <a:off x="7801056" y="7484265"/>
            <a:ext cx="604037" cy="60403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7100051" y="7460742"/>
            <a:ext cx="344807" cy="344807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6611352" y="1504960"/>
            <a:ext cx="977398" cy="977398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1" name="Group 22">
            <a:extLst>
              <a:ext uri="{FF2B5EF4-FFF2-40B4-BE49-F238E27FC236}">
                <a16:creationId xmlns:a16="http://schemas.microsoft.com/office/drawing/2014/main" id="{8C92EA66-2D15-1EBC-D0F6-BD3548D57705}"/>
              </a:ext>
            </a:extLst>
          </p:cNvPr>
          <p:cNvGrpSpPr/>
          <p:nvPr/>
        </p:nvGrpSpPr>
        <p:grpSpPr>
          <a:xfrm>
            <a:off x="-807353" y="2501408"/>
            <a:ext cx="8355935" cy="7817080"/>
            <a:chOff x="0" y="0"/>
            <a:chExt cx="679531" cy="467587"/>
          </a:xfrm>
        </p:grpSpPr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FDE709CA-808D-2B23-01C2-D487EBC04407}"/>
                </a:ext>
              </a:extLst>
            </p:cNvPr>
            <p:cNvSpPr/>
            <p:nvPr/>
          </p:nvSpPr>
          <p:spPr>
            <a:xfrm>
              <a:off x="0" y="0"/>
              <a:ext cx="679531" cy="467587"/>
            </a:xfrm>
            <a:custGeom>
              <a:avLst/>
              <a:gdLst/>
              <a:ahLst/>
              <a:cxnLst/>
              <a:rect l="l" t="t" r="r" b="b"/>
              <a:pathLst>
                <a:path w="679531" h="467587">
                  <a:moveTo>
                    <a:pt x="50532" y="0"/>
                  </a:moveTo>
                  <a:lnTo>
                    <a:pt x="628999" y="0"/>
                  </a:lnTo>
                  <a:cubicBezTo>
                    <a:pt x="656907" y="0"/>
                    <a:pt x="679531" y="22624"/>
                    <a:pt x="679531" y="50532"/>
                  </a:cubicBezTo>
                  <a:lnTo>
                    <a:pt x="679531" y="417056"/>
                  </a:lnTo>
                  <a:cubicBezTo>
                    <a:pt x="679531" y="430458"/>
                    <a:pt x="674207" y="443310"/>
                    <a:pt x="664731" y="452787"/>
                  </a:cubicBezTo>
                  <a:cubicBezTo>
                    <a:pt x="655254" y="462264"/>
                    <a:pt x="642401" y="467587"/>
                    <a:pt x="628999" y="467587"/>
                  </a:cubicBezTo>
                  <a:lnTo>
                    <a:pt x="50532" y="467587"/>
                  </a:lnTo>
                  <a:cubicBezTo>
                    <a:pt x="22624" y="467587"/>
                    <a:pt x="0" y="444964"/>
                    <a:pt x="0" y="417056"/>
                  </a:cubicBezTo>
                  <a:lnTo>
                    <a:pt x="0" y="50532"/>
                  </a:lnTo>
                  <a:cubicBezTo>
                    <a:pt x="0" y="37130"/>
                    <a:pt x="5324" y="24277"/>
                    <a:pt x="14800" y="14800"/>
                  </a:cubicBezTo>
                  <a:cubicBezTo>
                    <a:pt x="24277" y="5324"/>
                    <a:pt x="37130" y="0"/>
                    <a:pt x="50532" y="0"/>
                  </a:cubicBezTo>
                  <a:close/>
                </a:path>
              </a:pathLst>
            </a:custGeom>
            <a:blipFill>
              <a:blip r:embed="rId6"/>
              <a:stretch>
                <a:fillRect t="-46884" b="-46884"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" name="TextBox 21">
            <a:extLst>
              <a:ext uri="{FF2B5EF4-FFF2-40B4-BE49-F238E27FC236}">
                <a16:creationId xmlns:a16="http://schemas.microsoft.com/office/drawing/2014/main" id="{33F0A342-DEAE-CBA9-EF57-D5A20B517AC1}"/>
              </a:ext>
            </a:extLst>
          </p:cNvPr>
          <p:cNvSpPr txBox="1"/>
          <p:nvPr/>
        </p:nvSpPr>
        <p:spPr>
          <a:xfrm>
            <a:off x="1828800" y="328035"/>
            <a:ext cx="9336777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vi-VN" sz="6999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Poppins Bold"/>
              </a:rPr>
              <a:t>Kết quả đạt được</a:t>
            </a:r>
            <a:endParaRPr lang="en-US" sz="6999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Poppins Bold"/>
            </a:endParaRP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8F75EB2B-0686-97BC-BA6E-E6A4517BD0D3}"/>
              </a:ext>
            </a:extLst>
          </p:cNvPr>
          <p:cNvSpPr txBox="1"/>
          <p:nvPr/>
        </p:nvSpPr>
        <p:spPr>
          <a:xfrm>
            <a:off x="9558291" y="2427545"/>
            <a:ext cx="5976131" cy="129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00"/>
              </a:lnSpc>
            </a:pPr>
            <a:r>
              <a:rPr lang="vi-VN" sz="28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Poppins"/>
              </a:rPr>
              <a:t>Xây dựng được các chức năng cơ bản cho </a:t>
            </a:r>
            <a:r>
              <a:rPr lang="vi-VN" sz="2800" dirty="0" err="1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Poppins"/>
              </a:rPr>
              <a:t>website</a:t>
            </a:r>
            <a:r>
              <a:rPr lang="vi-VN" sz="28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Poppins"/>
              </a:rPr>
              <a:t> bán nhạc cụ bằng </a:t>
            </a:r>
            <a:r>
              <a:rPr lang="vi-VN" sz="2800" dirty="0" err="1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Poppins"/>
              </a:rPr>
              <a:t>angular</a:t>
            </a:r>
            <a:r>
              <a:rPr lang="vi-VN" sz="28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Poppins"/>
              </a:rPr>
              <a:t>, </a:t>
            </a:r>
            <a:r>
              <a:rPr lang="vi-VN" sz="2800" dirty="0" err="1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Poppins"/>
              </a:rPr>
              <a:t>spring</a:t>
            </a:r>
            <a:r>
              <a:rPr lang="vi-VN" sz="28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Poppins"/>
              </a:rPr>
              <a:t> </a:t>
            </a:r>
            <a:r>
              <a:rPr lang="vi-VN" sz="2800" dirty="0" err="1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Poppins"/>
              </a:rPr>
              <a:t>boot</a:t>
            </a:r>
            <a:endParaRPr lang="en-US" sz="2800" dirty="0">
              <a:solidFill>
                <a:srgbClr val="FFFFFF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Poppins"/>
            </a:endParaRP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0A6BA805-EAF4-080D-8E18-BE5A2FAB50BB}"/>
              </a:ext>
            </a:extLst>
          </p:cNvPr>
          <p:cNvSpPr txBox="1"/>
          <p:nvPr/>
        </p:nvSpPr>
        <p:spPr>
          <a:xfrm>
            <a:off x="9558291" y="4926989"/>
            <a:ext cx="6094802" cy="1727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00"/>
              </a:lnSpc>
            </a:pPr>
            <a:r>
              <a:rPr lang="vi-VN" sz="28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Poppins"/>
              </a:rPr>
              <a:t>Tuy nhiên, giao diện chưa thân thiện với người sử dụng, gặp nhiều khó khăn trong tiếp cận công nghệ mới, còn thiếu nhiều tính năng</a:t>
            </a:r>
            <a:endParaRPr lang="en-US" sz="2800" dirty="0">
              <a:solidFill>
                <a:srgbClr val="FFFFFF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Poppins"/>
            </a:endParaRPr>
          </a:p>
        </p:txBody>
      </p:sp>
      <p:grpSp>
        <p:nvGrpSpPr>
          <p:cNvPr id="48" name="Group 22">
            <a:extLst>
              <a:ext uri="{FF2B5EF4-FFF2-40B4-BE49-F238E27FC236}">
                <a16:creationId xmlns:a16="http://schemas.microsoft.com/office/drawing/2014/main" id="{69C279E7-5FA7-CB2C-3525-DC30AF61E183}"/>
              </a:ext>
            </a:extLst>
          </p:cNvPr>
          <p:cNvGrpSpPr/>
          <p:nvPr/>
        </p:nvGrpSpPr>
        <p:grpSpPr>
          <a:xfrm>
            <a:off x="8648672" y="7438174"/>
            <a:ext cx="7795368" cy="2297806"/>
            <a:chOff x="0" y="0"/>
            <a:chExt cx="859281" cy="253286"/>
          </a:xfrm>
        </p:grpSpPr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DE6761F4-BB79-2114-D92E-FF86D71BDD5A}"/>
                </a:ext>
              </a:extLst>
            </p:cNvPr>
            <p:cNvSpPr/>
            <p:nvPr/>
          </p:nvSpPr>
          <p:spPr>
            <a:xfrm>
              <a:off x="0" y="0"/>
              <a:ext cx="859281" cy="253286"/>
            </a:xfrm>
            <a:custGeom>
              <a:avLst/>
              <a:gdLst/>
              <a:ahLst/>
              <a:cxnLst/>
              <a:rect l="l" t="t" r="r" b="b"/>
              <a:pathLst>
                <a:path w="859281" h="253286">
                  <a:moveTo>
                    <a:pt x="39726" y="0"/>
                  </a:moveTo>
                  <a:lnTo>
                    <a:pt x="819555" y="0"/>
                  </a:lnTo>
                  <a:cubicBezTo>
                    <a:pt x="841495" y="0"/>
                    <a:pt x="859281" y="17786"/>
                    <a:pt x="859281" y="39726"/>
                  </a:cubicBezTo>
                  <a:lnTo>
                    <a:pt x="859281" y="213561"/>
                  </a:lnTo>
                  <a:cubicBezTo>
                    <a:pt x="859281" y="235501"/>
                    <a:pt x="841495" y="253286"/>
                    <a:pt x="819555" y="253286"/>
                  </a:cubicBezTo>
                  <a:lnTo>
                    <a:pt x="39726" y="253286"/>
                  </a:lnTo>
                  <a:cubicBezTo>
                    <a:pt x="17786" y="253286"/>
                    <a:pt x="0" y="235501"/>
                    <a:pt x="0" y="213561"/>
                  </a:cubicBezTo>
                  <a:lnTo>
                    <a:pt x="0" y="39726"/>
                  </a:lnTo>
                  <a:cubicBezTo>
                    <a:pt x="0" y="17786"/>
                    <a:pt x="17786" y="0"/>
                    <a:pt x="397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8000"/>
                  </a:srgbClr>
                </a:gs>
                <a:gs pos="100000">
                  <a:srgbClr val="CE00B9">
                    <a:alpha val="8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784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50" name="TextBox 24">
              <a:extLst>
                <a:ext uri="{FF2B5EF4-FFF2-40B4-BE49-F238E27FC236}">
                  <a16:creationId xmlns:a16="http://schemas.microsoft.com/office/drawing/2014/main" id="{BD11241B-812D-5B38-504C-1F13F848EB99}"/>
                </a:ext>
              </a:extLst>
            </p:cNvPr>
            <p:cNvSpPr txBox="1"/>
            <p:nvPr/>
          </p:nvSpPr>
          <p:spPr>
            <a:xfrm>
              <a:off x="0" y="-38100"/>
              <a:ext cx="859281" cy="291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1" name="Group 17">
            <a:extLst>
              <a:ext uri="{FF2B5EF4-FFF2-40B4-BE49-F238E27FC236}">
                <a16:creationId xmlns:a16="http://schemas.microsoft.com/office/drawing/2014/main" id="{7857FF95-D070-A6D8-CECB-1BFD2ADC429F}"/>
              </a:ext>
            </a:extLst>
          </p:cNvPr>
          <p:cNvGrpSpPr/>
          <p:nvPr/>
        </p:nvGrpSpPr>
        <p:grpSpPr>
          <a:xfrm>
            <a:off x="8517989" y="7241465"/>
            <a:ext cx="783360" cy="783360"/>
            <a:chOff x="0" y="0"/>
            <a:chExt cx="328439" cy="328439"/>
          </a:xfrm>
        </p:grpSpPr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015651F-D4E3-878C-EA38-2BCF793CDD29}"/>
                </a:ext>
              </a:extLst>
            </p:cNvPr>
            <p:cNvSpPr/>
            <p:nvPr/>
          </p:nvSpPr>
          <p:spPr>
            <a:xfrm>
              <a:off x="0" y="0"/>
              <a:ext cx="328439" cy="328439"/>
            </a:xfrm>
            <a:custGeom>
              <a:avLst/>
              <a:gdLst/>
              <a:ahLst/>
              <a:cxnLst/>
              <a:rect l="l" t="t" r="r" b="b"/>
              <a:pathLst>
                <a:path w="328439" h="328439">
                  <a:moveTo>
                    <a:pt x="108713" y="0"/>
                  </a:moveTo>
                  <a:lnTo>
                    <a:pt x="219727" y="0"/>
                  </a:lnTo>
                  <a:cubicBezTo>
                    <a:pt x="279767" y="0"/>
                    <a:pt x="328439" y="48672"/>
                    <a:pt x="328439" y="108713"/>
                  </a:cubicBezTo>
                  <a:lnTo>
                    <a:pt x="328439" y="219727"/>
                  </a:lnTo>
                  <a:cubicBezTo>
                    <a:pt x="328439" y="248559"/>
                    <a:pt x="316986" y="276210"/>
                    <a:pt x="296598" y="296598"/>
                  </a:cubicBezTo>
                  <a:cubicBezTo>
                    <a:pt x="276210" y="316986"/>
                    <a:pt x="248559" y="328439"/>
                    <a:pt x="219727" y="328439"/>
                  </a:cubicBezTo>
                  <a:lnTo>
                    <a:pt x="108713" y="328439"/>
                  </a:lnTo>
                  <a:cubicBezTo>
                    <a:pt x="79880" y="328439"/>
                    <a:pt x="52229" y="316986"/>
                    <a:pt x="31841" y="296598"/>
                  </a:cubicBezTo>
                  <a:cubicBezTo>
                    <a:pt x="11454" y="276210"/>
                    <a:pt x="0" y="248559"/>
                    <a:pt x="0" y="219727"/>
                  </a:cubicBezTo>
                  <a:lnTo>
                    <a:pt x="0" y="108713"/>
                  </a:lnTo>
                  <a:cubicBezTo>
                    <a:pt x="0" y="79880"/>
                    <a:pt x="11454" y="52229"/>
                    <a:pt x="31841" y="31841"/>
                  </a:cubicBezTo>
                  <a:cubicBezTo>
                    <a:pt x="52229" y="11454"/>
                    <a:pt x="79880" y="0"/>
                    <a:pt x="1087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7A669C85-1C17-834C-EA21-CB72653CE4B0}"/>
                </a:ext>
              </a:extLst>
            </p:cNvPr>
            <p:cNvSpPr txBox="1"/>
            <p:nvPr/>
          </p:nvSpPr>
          <p:spPr>
            <a:xfrm>
              <a:off x="0" y="-38100"/>
              <a:ext cx="328439" cy="366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4" name="TextBox 22">
            <a:extLst>
              <a:ext uri="{FF2B5EF4-FFF2-40B4-BE49-F238E27FC236}">
                <a16:creationId xmlns:a16="http://schemas.microsoft.com/office/drawing/2014/main" id="{444663C9-04BD-E9FB-D550-563D02CC4B47}"/>
              </a:ext>
            </a:extLst>
          </p:cNvPr>
          <p:cNvSpPr txBox="1"/>
          <p:nvPr/>
        </p:nvSpPr>
        <p:spPr>
          <a:xfrm>
            <a:off x="9558291" y="7681311"/>
            <a:ext cx="6094802" cy="2163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00"/>
              </a:lnSpc>
            </a:pPr>
            <a:r>
              <a:rPr lang="vi-VN" sz="28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Poppins"/>
              </a:rPr>
              <a:t>Hướng phát triển: cải thiện giao diện để tối ưu trải nghiệm cho người dùng, mở rộng thêm nhiều chức năng đáp ứng nhu cầu người dùng</a:t>
            </a:r>
            <a:endParaRPr lang="en-US" sz="2800" dirty="0">
              <a:solidFill>
                <a:srgbClr val="FFFFFF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 rot="5400000">
            <a:off x="5976508" y="2309075"/>
            <a:ext cx="6334985" cy="633498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09600" cap="sq">
              <a:gradFill>
                <a:gsLst>
                  <a:gs pos="0">
                    <a:srgbClr val="199EFF">
                      <a:alpha val="39000"/>
                    </a:srgbClr>
                  </a:gs>
                  <a:gs pos="100000">
                    <a:srgbClr val="CE00B9">
                      <a:alpha val="39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152862" y="4397833"/>
            <a:ext cx="11982275" cy="161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08"/>
              </a:lnSpc>
            </a:pPr>
            <a:r>
              <a:rPr lang="en-US" sz="12613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DEMO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548825" y="3405350"/>
            <a:ext cx="604037" cy="60403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505176" y="7319132"/>
            <a:ext cx="344807" cy="34480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331901" y="2729971"/>
            <a:ext cx="977398" cy="977398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99EFF">
                    <a:alpha val="100000"/>
                  </a:srgbClr>
                </a:gs>
                <a:gs pos="100000">
                  <a:srgbClr val="CE00B9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185</Words>
  <Application>Microsoft Office PowerPoint</Application>
  <PresentationFormat>Custom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Open Sans Extrabold</vt:lpstr>
      <vt:lpstr>Calibri</vt:lpstr>
      <vt:lpstr>Open Sans Semibold</vt:lpstr>
      <vt:lpstr>Tahoma</vt:lpstr>
      <vt:lpstr>Poppins Bold</vt:lpstr>
      <vt:lpstr>Poppins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Purple Modern Gradient Virtual Reality Presentation</dc:title>
  <cp:lastModifiedBy>Thinh Nguyen</cp:lastModifiedBy>
  <cp:revision>7</cp:revision>
  <dcterms:created xsi:type="dcterms:W3CDTF">2006-08-16T00:00:00Z</dcterms:created>
  <dcterms:modified xsi:type="dcterms:W3CDTF">2024-10-13T12:11:12Z</dcterms:modified>
  <dc:identifier>DAGTXNAQTR4</dc:identifier>
</cp:coreProperties>
</file>