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9" r:id="rId9"/>
    <p:sldId id="268" r:id="rId10"/>
    <p:sldId id="270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/>
    <p:restoredTop sz="94648"/>
  </p:normalViewPr>
  <p:slideViewPr>
    <p:cSldViewPr snapToGrid="0">
      <p:cViewPr varScale="1">
        <p:scale>
          <a:sx n="156" d="100"/>
          <a:sy n="156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Analytics Team</a:t>
            </a:r>
            <a:r>
              <a:rPr dirty="0"/>
              <a:t>] - </a:t>
            </a:r>
            <a:r>
              <a:rPr lang="en-US" dirty="0" err="1"/>
              <a:t>Thinh</a:t>
            </a:r>
            <a:r>
              <a:rPr lang="en-US" dirty="0"/>
              <a:t> Ho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34937" y="85447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32485-F668-39FB-B9BB-1C770AC59320}"/>
              </a:ext>
            </a:extLst>
          </p:cNvPr>
          <p:cNvSpPr txBox="1"/>
          <p:nvPr/>
        </p:nvSpPr>
        <p:spPr>
          <a:xfrm>
            <a:off x="1053193" y="1440855"/>
            <a:ext cx="4996543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From 1000 new customers, extract based on the criteria, we have these </a:t>
            </a:r>
            <a:r>
              <a:rPr lang="en-US" b="1" dirty="0"/>
              <a:t>15 customers which have high potential : </a:t>
            </a:r>
          </a:p>
          <a:p>
            <a:pPr marL="0" marR="0" indent="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0" marR="0" indent="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C7BCB7-E371-7B87-C4B1-9BBAC9B57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351"/>
              </p:ext>
            </p:extLst>
          </p:nvPr>
        </p:nvGraphicFramePr>
        <p:xfrm>
          <a:off x="3439205" y="2454729"/>
          <a:ext cx="12969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39205" y="2454729"/>
                        <a:ext cx="1296988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2990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483980" y="1619415"/>
            <a:ext cx="3844404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Age Group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558711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customer falls into</a:t>
            </a:r>
            <a:r>
              <a:rPr lang="en-US" b="1" dirty="0"/>
              <a:t> three </a:t>
            </a:r>
            <a:r>
              <a:rPr lang="en-US" dirty="0"/>
              <a:t>age group: 20-30, 31-40, and 41-50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from </a:t>
            </a:r>
            <a:r>
              <a:rPr lang="en-US" b="1" dirty="0"/>
              <a:t>41 to 50 </a:t>
            </a:r>
            <a:r>
              <a:rPr lang="en-US" dirty="0"/>
              <a:t>years old accounts for </a:t>
            </a:r>
            <a:r>
              <a:rPr lang="en-US" b="1" dirty="0"/>
              <a:t>more than 50% </a:t>
            </a:r>
            <a:r>
              <a:rPr lang="en-US" dirty="0"/>
              <a:t>of total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03C04-35B2-7F26-687C-9A6F7D2F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28" y="1862400"/>
            <a:ext cx="4413836" cy="24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73374" y="2719451"/>
            <a:ext cx="3893446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</a:t>
            </a:r>
            <a:r>
              <a:rPr lang="en-US" b="1" dirty="0"/>
              <a:t>is no significant different </a:t>
            </a:r>
            <a:r>
              <a:rPr lang="en-US" dirty="0"/>
              <a:t>between Male and Female in purchasing bicycles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29E83E-3623-CAEF-A9F2-B9917932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5" y="1839340"/>
            <a:ext cx="4431001" cy="27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is a </a:t>
            </a:r>
            <a:r>
              <a:rPr lang="en-US" b="1" dirty="0"/>
              <a:t>huge factor on purchasing </a:t>
            </a:r>
            <a:r>
              <a:rPr lang="en-US" dirty="0"/>
              <a:t>bicycles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Manufacturing, Financial Services, and Health </a:t>
            </a:r>
            <a:r>
              <a:rPr lang="en-US" b="1" dirty="0"/>
              <a:t>takes almost 70% </a:t>
            </a:r>
            <a:r>
              <a:rPr lang="en-US" dirty="0"/>
              <a:t>of the customers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730F8F-B185-357C-04E5-82E6C81C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65" y="1918607"/>
            <a:ext cx="5270910" cy="2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Wealth Segment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segment is mainly </a:t>
            </a:r>
            <a:r>
              <a:rPr lang="en-US" b="1" dirty="0"/>
              <a:t>Mass Customer which is almost 50%</a:t>
            </a:r>
            <a:r>
              <a:rPr lang="en-US" dirty="0"/>
              <a:t> of all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are High Net Worth and Affluent Customer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0D8AC1-65DC-5800-5DE7-0A5C8C1D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43" y="1953241"/>
            <a:ext cx="4937382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338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200251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Geography and Car Owning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DB46DC9-E80C-3D80-D07B-838B51D0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8" y="1482380"/>
            <a:ext cx="2460738" cy="22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F0FD25A-A33D-E45B-D546-C1D8EC03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34" y="1341462"/>
            <a:ext cx="3967994" cy="22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9C948-2181-6FE1-C33D-43D5A6E2198D}"/>
              </a:ext>
            </a:extLst>
          </p:cNvPr>
          <p:cNvSpPr txBox="1"/>
          <p:nvPr/>
        </p:nvSpPr>
        <p:spPr>
          <a:xfrm>
            <a:off x="1300057" y="4134515"/>
            <a:ext cx="556498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New South Wales is our high potential target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Car owning definitely does not affect customer’s bicycle purchase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2317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200251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Property Value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9C948-2181-6FE1-C33D-43D5A6E2198D}"/>
              </a:ext>
            </a:extLst>
          </p:cNvPr>
          <p:cNvSpPr txBox="1"/>
          <p:nvPr/>
        </p:nvSpPr>
        <p:spPr>
          <a:xfrm>
            <a:off x="924873" y="4391561"/>
            <a:ext cx="73106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customer with property valuation from 8 to 10 brings the most profit to the company</a:t>
            </a:r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2C5DE3-E3AB-CFF7-89EA-95AB1104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75" y="1365957"/>
            <a:ext cx="4876946" cy="27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058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-134937" y="85447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7696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32485-F668-39FB-B9BB-1C770AC59320}"/>
              </a:ext>
            </a:extLst>
          </p:cNvPr>
          <p:cNvSpPr txBox="1"/>
          <p:nvPr/>
        </p:nvSpPr>
        <p:spPr>
          <a:xfrm>
            <a:off x="808263" y="1404760"/>
            <a:ext cx="6142064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Our target group of customer will have following traits:</a:t>
            </a: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Age from 40 to 50</a:t>
            </a: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Living location in New South Wales</a:t>
            </a: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Working in these industry: Manufacturing, Financial Services, and Health</a:t>
            </a: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Be a Mass Customer</a:t>
            </a: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Property v</a:t>
            </a:r>
            <a:r>
              <a:rPr lang="en-US" dirty="0"/>
              <a:t>alue is either 8,9 or 10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2714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On-screen Show (16:9)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Thinh Ho</cp:lastModifiedBy>
  <cp:revision>1</cp:revision>
  <dcterms:modified xsi:type="dcterms:W3CDTF">2022-09-25T21:15:46Z</dcterms:modified>
</cp:coreProperties>
</file>