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3"/>
  </p:notesMasterIdLst>
  <p:sldIdLst>
    <p:sldId id="256" r:id="rId2"/>
  </p:sldIdLst>
  <p:sldSz cx="27432000" cy="36576000"/>
  <p:notesSz cx="37439600" cy="254587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0" userDrawn="1">
          <p15:clr>
            <a:srgbClr val="A4A3A4"/>
          </p15:clr>
        </p15:guide>
        <p15:guide id="2" pos="36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3084" y="150"/>
      </p:cViewPr>
      <p:guideLst>
        <p:guide orient="horz" pos="2400"/>
        <p:guide pos="360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0" y="19351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p:cNvSpPr>
            <a:spLocks noGrp="1" noChangeArrowheads="1"/>
          </p:cNvSpPr>
          <p:nvPr>
            <p:ph type="body"/>
          </p:nvPr>
        </p:nvSpPr>
        <p:spPr bwMode="auto">
          <a:xfrm>
            <a:off x="3743325" y="12093575"/>
            <a:ext cx="29949775" cy="11455400"/>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3554297635"/>
      </p:ext>
    </p:extLst>
  </p:cSld>
  <p:clrMap bg1="lt1" tx1="dk1" bg2="lt2" tx2="dk2" accent1="accent1" accent2="accent2" accent3="accent3" accent4="accent4" accent5="accent5" accent6="accent6" hlink="hlink" folHlink="folHlink"/>
  <p:notesStyle>
    <a:lvl1pPr algn="l" defTabSz="548341" rtl="0" eaLnBrk="0" fontAlgn="base" hangingPunct="0">
      <a:spcBef>
        <a:spcPct val="30000"/>
      </a:spcBef>
      <a:spcAft>
        <a:spcPct val="0"/>
      </a:spcAft>
      <a:buClr>
        <a:srgbClr val="000000"/>
      </a:buClr>
      <a:buSzPct val="100000"/>
      <a:buFont typeface="Times New Roman" panose="02020603050405020304" pitchFamily="18" charset="0"/>
      <a:defRPr sz="1457" kern="1200">
        <a:solidFill>
          <a:srgbClr val="000000"/>
        </a:solidFill>
        <a:latin typeface="Times New Roman" pitchFamily="16" charset="0"/>
        <a:ea typeface="+mn-ea"/>
        <a:cs typeface="+mn-cs"/>
      </a:defRPr>
    </a:lvl1pPr>
    <a:lvl2pPr marL="636782" indent="-244916" algn="l" defTabSz="548341" rtl="0" eaLnBrk="0" fontAlgn="base" hangingPunct="0">
      <a:spcBef>
        <a:spcPct val="30000"/>
      </a:spcBef>
      <a:spcAft>
        <a:spcPct val="0"/>
      </a:spcAft>
      <a:buClr>
        <a:srgbClr val="000000"/>
      </a:buClr>
      <a:buSzPct val="100000"/>
      <a:buFont typeface="Times New Roman" panose="02020603050405020304" pitchFamily="18" charset="0"/>
      <a:defRPr sz="1457" kern="1200">
        <a:solidFill>
          <a:srgbClr val="000000"/>
        </a:solidFill>
        <a:latin typeface="Times New Roman" pitchFamily="16" charset="0"/>
        <a:ea typeface="+mn-ea"/>
        <a:cs typeface="+mn-cs"/>
      </a:defRPr>
    </a:lvl2pPr>
    <a:lvl3pPr marL="979665" indent="-195933" algn="l" defTabSz="548341" rtl="0" eaLnBrk="0" fontAlgn="base" hangingPunct="0">
      <a:spcBef>
        <a:spcPct val="30000"/>
      </a:spcBef>
      <a:spcAft>
        <a:spcPct val="0"/>
      </a:spcAft>
      <a:buClr>
        <a:srgbClr val="000000"/>
      </a:buClr>
      <a:buSzPct val="100000"/>
      <a:buFont typeface="Times New Roman" panose="02020603050405020304" pitchFamily="18" charset="0"/>
      <a:defRPr sz="1457" kern="1200">
        <a:solidFill>
          <a:srgbClr val="000000"/>
        </a:solidFill>
        <a:latin typeface="Times New Roman" pitchFamily="16" charset="0"/>
        <a:ea typeface="+mn-ea"/>
        <a:cs typeface="+mn-cs"/>
      </a:defRPr>
    </a:lvl3pPr>
    <a:lvl4pPr marL="1371531" indent="-195933" algn="l" defTabSz="548341" rtl="0" eaLnBrk="0" fontAlgn="base" hangingPunct="0">
      <a:spcBef>
        <a:spcPct val="30000"/>
      </a:spcBef>
      <a:spcAft>
        <a:spcPct val="0"/>
      </a:spcAft>
      <a:buClr>
        <a:srgbClr val="000000"/>
      </a:buClr>
      <a:buSzPct val="100000"/>
      <a:buFont typeface="Times New Roman" panose="02020603050405020304" pitchFamily="18" charset="0"/>
      <a:defRPr sz="1457" kern="1200">
        <a:solidFill>
          <a:srgbClr val="000000"/>
        </a:solidFill>
        <a:latin typeface="Times New Roman" pitchFamily="16" charset="0"/>
        <a:ea typeface="+mn-ea"/>
        <a:cs typeface="+mn-cs"/>
      </a:defRPr>
    </a:lvl4pPr>
    <a:lvl5pPr marL="1763398" indent="-195933" algn="l" defTabSz="548341" rtl="0" eaLnBrk="0" fontAlgn="base" hangingPunct="0">
      <a:spcBef>
        <a:spcPct val="30000"/>
      </a:spcBef>
      <a:spcAft>
        <a:spcPct val="0"/>
      </a:spcAft>
      <a:buClr>
        <a:srgbClr val="000000"/>
      </a:buClr>
      <a:buSzPct val="100000"/>
      <a:buFont typeface="Times New Roman" panose="02020603050405020304" pitchFamily="18" charset="0"/>
      <a:defRPr sz="1457" kern="1200">
        <a:solidFill>
          <a:srgbClr val="000000"/>
        </a:solidFill>
        <a:latin typeface="Times New Roman" pitchFamily="16" charset="0"/>
        <a:ea typeface="+mn-ea"/>
        <a:cs typeface="+mn-cs"/>
      </a:defRPr>
    </a:lvl5pPr>
    <a:lvl6pPr marL="2743063" algn="l" defTabSz="1097225" rtl="0" eaLnBrk="1" latinLnBrk="0" hangingPunct="1">
      <a:defRPr sz="1457" kern="1200">
        <a:solidFill>
          <a:schemeClr val="tx1"/>
        </a:solidFill>
        <a:latin typeface="+mn-lt"/>
        <a:ea typeface="+mn-ea"/>
        <a:cs typeface="+mn-cs"/>
      </a:defRPr>
    </a:lvl6pPr>
    <a:lvl7pPr marL="3291675" algn="l" defTabSz="1097225" rtl="0" eaLnBrk="1" latinLnBrk="0" hangingPunct="1">
      <a:defRPr sz="1457" kern="1200">
        <a:solidFill>
          <a:schemeClr val="tx1"/>
        </a:solidFill>
        <a:latin typeface="+mn-lt"/>
        <a:ea typeface="+mn-ea"/>
        <a:cs typeface="+mn-cs"/>
      </a:defRPr>
    </a:lvl7pPr>
    <a:lvl8pPr marL="3840288" algn="l" defTabSz="1097225" rtl="0" eaLnBrk="1" latinLnBrk="0" hangingPunct="1">
      <a:defRPr sz="1457" kern="1200">
        <a:solidFill>
          <a:schemeClr val="tx1"/>
        </a:solidFill>
        <a:latin typeface="+mn-lt"/>
        <a:ea typeface="+mn-ea"/>
        <a:cs typeface="+mn-cs"/>
      </a:defRPr>
    </a:lvl8pPr>
    <a:lvl9pPr marL="4388901" algn="l" defTabSz="1097225" rtl="0" eaLnBrk="1" latinLnBrk="0" hangingPunct="1">
      <a:defRPr sz="14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5139988" y="1935163"/>
            <a:ext cx="7159625" cy="9547225"/>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3743325" y="12093575"/>
            <a:ext cx="29951363" cy="11456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329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8E402E-9F23-4B9F-BFE3-03904B02500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2382538-3F36-497B-B593-A80CF2EBB00B}" type="slidenum">
              <a:rPr lang="en-US" altLang="en-US" smtClean="0"/>
              <a:pPr>
                <a:defRPr/>
              </a:pPr>
              <a:t>‹#›</a:t>
            </a:fld>
            <a:endParaRPr lang="en-US" altLang="en-US"/>
          </a:p>
        </p:txBody>
      </p:sp>
    </p:spTree>
    <p:extLst>
      <p:ext uri="{BB962C8B-B14F-4D97-AF65-F5344CB8AC3E}">
        <p14:creationId xmlns:p14="http://schemas.microsoft.com/office/powerpoint/2010/main" val="336306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E402E-9F23-4B9F-BFE3-03904B02500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B8E5F71-B013-49C9-9092-93927B775682}" type="slidenum">
              <a:rPr lang="en-US" altLang="en-US" smtClean="0"/>
              <a:pPr>
                <a:defRPr/>
              </a:pPr>
              <a:t>‹#›</a:t>
            </a:fld>
            <a:endParaRPr lang="en-US" altLang="en-US"/>
          </a:p>
        </p:txBody>
      </p:sp>
    </p:spTree>
    <p:extLst>
      <p:ext uri="{BB962C8B-B14F-4D97-AF65-F5344CB8AC3E}">
        <p14:creationId xmlns:p14="http://schemas.microsoft.com/office/powerpoint/2010/main" val="19049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E402E-9F23-4B9F-BFE3-03904B02500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7659E8E-CF48-482A-BE79-B77C239E8F9C}" type="slidenum">
              <a:rPr lang="en-US" altLang="en-US" smtClean="0"/>
              <a:pPr>
                <a:defRPr/>
              </a:pPr>
              <a:t>‹#›</a:t>
            </a:fld>
            <a:endParaRPr lang="en-US" altLang="en-US"/>
          </a:p>
        </p:txBody>
      </p:sp>
    </p:spTree>
    <p:extLst>
      <p:ext uri="{BB962C8B-B14F-4D97-AF65-F5344CB8AC3E}">
        <p14:creationId xmlns:p14="http://schemas.microsoft.com/office/powerpoint/2010/main" val="217712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E402E-9F23-4B9F-BFE3-03904B02500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6E27383-FCEC-42F0-9CE2-E97F1C2729C6}" type="slidenum">
              <a:rPr lang="en-US" altLang="en-US" smtClean="0"/>
              <a:pPr>
                <a:defRPr/>
              </a:pPr>
              <a:t>‹#›</a:t>
            </a:fld>
            <a:endParaRPr lang="en-US" altLang="en-US"/>
          </a:p>
        </p:txBody>
      </p:sp>
    </p:spTree>
    <p:extLst>
      <p:ext uri="{BB962C8B-B14F-4D97-AF65-F5344CB8AC3E}">
        <p14:creationId xmlns:p14="http://schemas.microsoft.com/office/powerpoint/2010/main" val="410093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8E402E-9F23-4B9F-BFE3-03904B025003}"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E03AFF2D-A32E-4805-B381-3BB5DAD67FE0}" type="slidenum">
              <a:rPr lang="en-US" altLang="en-US" smtClean="0"/>
              <a:pPr>
                <a:defRPr/>
              </a:pPr>
              <a:t>‹#›</a:t>
            </a:fld>
            <a:endParaRPr lang="en-US" altLang="en-US"/>
          </a:p>
        </p:txBody>
      </p:sp>
    </p:spTree>
    <p:extLst>
      <p:ext uri="{BB962C8B-B14F-4D97-AF65-F5344CB8AC3E}">
        <p14:creationId xmlns:p14="http://schemas.microsoft.com/office/powerpoint/2010/main" val="17003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8E402E-9F23-4B9F-BFE3-03904B025003}"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7AC46D3-429B-46E4-A802-923526559808}" type="slidenum">
              <a:rPr lang="en-US" altLang="en-US" smtClean="0"/>
              <a:pPr>
                <a:defRPr/>
              </a:pPr>
              <a:t>‹#›</a:t>
            </a:fld>
            <a:endParaRPr lang="en-US" altLang="en-US"/>
          </a:p>
        </p:txBody>
      </p:sp>
    </p:spTree>
    <p:extLst>
      <p:ext uri="{BB962C8B-B14F-4D97-AF65-F5344CB8AC3E}">
        <p14:creationId xmlns:p14="http://schemas.microsoft.com/office/powerpoint/2010/main" val="166969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8E402E-9F23-4B9F-BFE3-03904B025003}"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E534A319-9C92-458A-B249-88E704B965D9}" type="slidenum">
              <a:rPr lang="en-US" altLang="en-US" smtClean="0"/>
              <a:pPr>
                <a:defRPr/>
              </a:pPr>
              <a:t>‹#›</a:t>
            </a:fld>
            <a:endParaRPr lang="en-US" altLang="en-US"/>
          </a:p>
        </p:txBody>
      </p:sp>
    </p:spTree>
    <p:extLst>
      <p:ext uri="{BB962C8B-B14F-4D97-AF65-F5344CB8AC3E}">
        <p14:creationId xmlns:p14="http://schemas.microsoft.com/office/powerpoint/2010/main" val="278371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8E402E-9F23-4B9F-BFE3-03904B025003}"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B6042989-666A-4BE7-B33C-6C7C3A1E8175}" type="slidenum">
              <a:rPr lang="en-US" altLang="en-US" smtClean="0"/>
              <a:pPr>
                <a:defRPr/>
              </a:pPr>
              <a:t>‹#›</a:t>
            </a:fld>
            <a:endParaRPr lang="en-US" altLang="en-US"/>
          </a:p>
        </p:txBody>
      </p:sp>
    </p:spTree>
    <p:extLst>
      <p:ext uri="{BB962C8B-B14F-4D97-AF65-F5344CB8AC3E}">
        <p14:creationId xmlns:p14="http://schemas.microsoft.com/office/powerpoint/2010/main" val="40831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E402E-9F23-4B9F-BFE3-03904B025003}"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34DF37E-70A4-434D-AF1A-29BAEC5B82AA}" type="slidenum">
              <a:rPr lang="en-US" altLang="en-US" smtClean="0"/>
              <a:pPr>
                <a:defRPr/>
              </a:pPr>
              <a:t>‹#›</a:t>
            </a:fld>
            <a:endParaRPr lang="en-US" altLang="en-US"/>
          </a:p>
        </p:txBody>
      </p:sp>
    </p:spTree>
    <p:extLst>
      <p:ext uri="{BB962C8B-B14F-4D97-AF65-F5344CB8AC3E}">
        <p14:creationId xmlns:p14="http://schemas.microsoft.com/office/powerpoint/2010/main" val="99888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508E402E-9F23-4B9F-BFE3-03904B025003}"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6163BFD5-6038-44C0-9C9E-A89D96CF6608}" type="slidenum">
              <a:rPr lang="en-US" altLang="en-US" smtClean="0"/>
              <a:pPr>
                <a:defRPr/>
              </a:pPr>
              <a:t>‹#›</a:t>
            </a:fld>
            <a:endParaRPr lang="en-US" altLang="en-US"/>
          </a:p>
        </p:txBody>
      </p:sp>
    </p:spTree>
    <p:extLst>
      <p:ext uri="{BB962C8B-B14F-4D97-AF65-F5344CB8AC3E}">
        <p14:creationId xmlns:p14="http://schemas.microsoft.com/office/powerpoint/2010/main" val="93379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508E402E-9F23-4B9F-BFE3-03904B025003}"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1775E10-6A75-410C-9CFF-D0BF8877DAD6}" type="slidenum">
              <a:rPr lang="en-US" altLang="en-US" smtClean="0"/>
              <a:pPr>
                <a:defRPr/>
              </a:pPr>
              <a:t>‹#›</a:t>
            </a:fld>
            <a:endParaRPr lang="en-US" altLang="en-US"/>
          </a:p>
        </p:txBody>
      </p:sp>
    </p:spTree>
    <p:extLst>
      <p:ext uri="{BB962C8B-B14F-4D97-AF65-F5344CB8AC3E}">
        <p14:creationId xmlns:p14="http://schemas.microsoft.com/office/powerpoint/2010/main" val="283179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508E402E-9F23-4B9F-BFE3-03904B025003}" type="datetimeFigureOut">
              <a:rPr lang="en-US" smtClean="0"/>
              <a:t>10/29/2021</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pPr>
              <a:defRPr/>
            </a:pPr>
            <a:fld id="{19E70B30-ED7F-4A77-97D7-E191D3C96183}" type="slidenum">
              <a:rPr lang="en-US" altLang="en-US" smtClean="0"/>
              <a:pPr>
                <a:defRPr/>
              </a:pPr>
              <a:t>‹#›</a:t>
            </a:fld>
            <a:endParaRPr lang="en-US" altLang="en-US"/>
          </a:p>
        </p:txBody>
      </p:sp>
    </p:spTree>
    <p:extLst>
      <p:ext uri="{BB962C8B-B14F-4D97-AF65-F5344CB8AC3E}">
        <p14:creationId xmlns:p14="http://schemas.microsoft.com/office/powerpoint/2010/main" val="36963726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png"/><Relationship Id="rId3" Type="http://schemas.openxmlformats.org/officeDocument/2006/relationships/hyperlink" Target="mailto:daniel.casper@utdallas.edu" TargetMode="External"/><Relationship Id="rId7" Type="http://schemas.openxmlformats.org/officeDocument/2006/relationships/hyperlink" Target="mailto:marie.standeven@utdallas.edu"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james.speights@utdallas.edu" TargetMode="External"/><Relationship Id="rId11" Type="http://schemas.openxmlformats.org/officeDocument/2006/relationships/image" Target="../media/image4.jpeg"/><Relationship Id="rId5" Type="http://schemas.openxmlformats.org/officeDocument/2006/relationships/hyperlink" Target="mailto:devon.Hayworth@utdallas.edu" TargetMode="External"/><Relationship Id="rId10" Type="http://schemas.openxmlformats.org/officeDocument/2006/relationships/image" Target="../media/image3.jpg"/><Relationship Id="rId4" Type="http://schemas.openxmlformats.org/officeDocument/2006/relationships/hyperlink" Target="mailto:lucas.castro@utdallas.edu" TargetMode="Externa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1197429" y="943429"/>
            <a:ext cx="25037143" cy="9026576"/>
          </a:xfrm>
          <a:prstGeom prst="rect">
            <a:avLst/>
          </a:prstGeom>
          <a:solidFill>
            <a:srgbClr val="FFFFFF"/>
          </a:solidFill>
          <a:ln w="57240">
            <a:solidFill>
              <a:schemeClr val="accent5">
                <a:lumMod val="75000"/>
              </a:schemeClr>
            </a:solidFill>
            <a:miter lim="800000"/>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sp>
        <p:nvSpPr>
          <p:cNvPr id="3077" name="Text Box 4"/>
          <p:cNvSpPr txBox="1">
            <a:spLocks noChangeArrowheads="1"/>
          </p:cNvSpPr>
          <p:nvPr/>
        </p:nvSpPr>
        <p:spPr bwMode="auto">
          <a:xfrm>
            <a:off x="8361218" y="7329714"/>
            <a:ext cx="10860320" cy="245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3048" b="1" dirty="0">
                <a:solidFill>
                  <a:srgbClr val="333399"/>
                </a:solidFill>
              </a:rPr>
              <a:t>CS 4485 / </a:t>
            </a:r>
            <a:r>
              <a:rPr lang="en-US" altLang="en-US" sz="3048" b="1">
                <a:solidFill>
                  <a:srgbClr val="333399"/>
                </a:solidFill>
              </a:rPr>
              <a:t>Fall 2019</a:t>
            </a:r>
            <a:endParaRPr lang="en-US" altLang="en-US" sz="3048" b="1" dirty="0">
              <a:solidFill>
                <a:srgbClr val="333399"/>
              </a:solidFill>
            </a:endParaRPr>
          </a:p>
          <a:p>
            <a:pPr eaLnBrk="1" hangingPunct="1">
              <a:spcBef>
                <a:spcPct val="0"/>
              </a:spcBef>
              <a:buClrTx/>
              <a:buFontTx/>
              <a:buNone/>
            </a:pPr>
            <a:r>
              <a:rPr lang="en-US" altLang="en-US" sz="3048" b="1" dirty="0">
                <a:solidFill>
                  <a:srgbClr val="333399"/>
                </a:solidFill>
              </a:rPr>
              <a:t>Department of Computer Science</a:t>
            </a:r>
          </a:p>
          <a:p>
            <a:pPr eaLnBrk="1" hangingPunct="1">
              <a:spcBef>
                <a:spcPct val="0"/>
              </a:spcBef>
              <a:buClrTx/>
              <a:buFontTx/>
              <a:buNone/>
            </a:pPr>
            <a:r>
              <a:rPr lang="en-US" altLang="en-US" sz="3048" b="1" dirty="0">
                <a:solidFill>
                  <a:srgbClr val="333399"/>
                </a:solidFill>
              </a:rPr>
              <a:t>Erik Jonsson School of Engineering &amp; Computer Science</a:t>
            </a:r>
          </a:p>
          <a:p>
            <a:pPr eaLnBrk="1" hangingPunct="1">
              <a:spcBef>
                <a:spcPct val="0"/>
              </a:spcBef>
              <a:buClrTx/>
              <a:buFontTx/>
              <a:buNone/>
            </a:pPr>
            <a:r>
              <a:rPr lang="en-US" altLang="en-US" sz="3048" b="1" dirty="0">
                <a:solidFill>
                  <a:srgbClr val="333399"/>
                </a:solidFill>
              </a:rPr>
              <a:t>The University of Texas at Dallas</a:t>
            </a:r>
          </a:p>
          <a:p>
            <a:pPr eaLnBrk="1" hangingPunct="1">
              <a:spcBef>
                <a:spcPct val="0"/>
              </a:spcBef>
              <a:buClrTx/>
              <a:buFontTx/>
              <a:buNone/>
            </a:pPr>
            <a:r>
              <a:rPr lang="en-US" altLang="en-US" sz="3048" b="1" dirty="0">
                <a:solidFill>
                  <a:srgbClr val="333399"/>
                </a:solidFill>
              </a:rPr>
              <a:t>Richardson, TX 75080, USA</a:t>
            </a:r>
          </a:p>
        </p:txBody>
      </p:sp>
      <p:sp>
        <p:nvSpPr>
          <p:cNvPr id="3078" name="Text Box 6"/>
          <p:cNvSpPr txBox="1">
            <a:spLocks noChangeArrowheads="1"/>
          </p:cNvSpPr>
          <p:nvPr/>
        </p:nvSpPr>
        <p:spPr bwMode="auto">
          <a:xfrm>
            <a:off x="2613580" y="5874739"/>
            <a:ext cx="21988135" cy="1377223"/>
          </a:xfrm>
          <a:prstGeom prst="rect">
            <a:avLst/>
          </a:prstGeom>
          <a:solidFill>
            <a:srgbClr val="FFFFFF"/>
          </a:solidFill>
          <a:ln w="25560">
            <a:solidFill>
              <a:schemeClr val="accent5">
                <a:lumMod val="75000"/>
              </a:schemeClr>
            </a:solidFill>
            <a:miter lim="800000"/>
            <a:headEnd/>
            <a:tailEnd/>
          </a:ln>
        </p:spPr>
        <p:txBody>
          <a:bodyPr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Lst>
              <a:defRPr sz="15700">
                <a:solidFill>
                  <a:srgbClr val="000000"/>
                </a:solidFill>
                <a:latin typeface="Arial" panose="020B0604020202020204" pitchFamily="34" charset="0"/>
                <a:ea typeface="SimSun" panose="02010600030101010101" pitchFamily="2" charset="-122"/>
              </a:defRPr>
            </a:lvl9pPr>
          </a:lstStyle>
          <a:p>
            <a:pPr algn="ctr" eaLnBrk="1" hangingPunct="1">
              <a:spcBef>
                <a:spcPct val="0"/>
              </a:spcBef>
              <a:buClrTx/>
              <a:buFontTx/>
              <a:buNone/>
            </a:pPr>
            <a:r>
              <a:rPr lang="en-US" altLang="en-US" sz="2800" dirty="0"/>
              <a:t>Daniel Casper, </a:t>
            </a:r>
            <a:r>
              <a:rPr lang="en-US" altLang="en-US" sz="2800" dirty="0">
                <a:hlinkClick r:id="rId3"/>
              </a:rPr>
              <a:t>daniel.casper@utdallas.edu</a:t>
            </a:r>
            <a:r>
              <a:rPr lang="en-US" altLang="en-US" sz="2800" dirty="0"/>
              <a:t>; Lucas Castro, </a:t>
            </a:r>
            <a:r>
              <a:rPr lang="en-US" altLang="en-US" sz="2800" dirty="0">
                <a:hlinkClick r:id="rId4"/>
              </a:rPr>
              <a:t>lucas.castro@utdallas.edu</a:t>
            </a:r>
            <a:r>
              <a:rPr lang="en-US" altLang="en-US" sz="2800" dirty="0"/>
              <a:t>; </a:t>
            </a:r>
            <a:r>
              <a:rPr lang="en-US" altLang="en-US" sz="2800" dirty="0">
                <a:solidFill>
                  <a:schemeClr val="tx1"/>
                </a:solidFill>
              </a:rPr>
              <a:t>Devon Hayworth, </a:t>
            </a:r>
            <a:r>
              <a:rPr lang="en-US" altLang="en-US" sz="2800" dirty="0">
                <a:solidFill>
                  <a:schemeClr val="tx1"/>
                </a:solidFill>
                <a:hlinkClick r:id="rId5"/>
              </a:rPr>
              <a:t>devon.hayworth@utdallas.edu</a:t>
            </a:r>
            <a:r>
              <a:rPr lang="en-US" altLang="en-US" sz="2800" dirty="0">
                <a:solidFill>
                  <a:schemeClr val="tx1"/>
                </a:solidFill>
              </a:rPr>
              <a:t>; James Speights, </a:t>
            </a:r>
            <a:r>
              <a:rPr lang="en-US" altLang="en-US" sz="2800" dirty="0">
                <a:solidFill>
                  <a:schemeClr val="tx1"/>
                </a:solidFill>
                <a:hlinkClick r:id="rId6"/>
              </a:rPr>
              <a:t>james.speights@utdallas.edu</a:t>
            </a:r>
            <a:r>
              <a:rPr lang="en-US" altLang="en-US" sz="2800" dirty="0">
                <a:solidFill>
                  <a:schemeClr val="tx1"/>
                </a:solidFill>
              </a:rPr>
              <a:t>; Marie </a:t>
            </a:r>
            <a:r>
              <a:rPr lang="en-US" altLang="en-US" sz="2800" dirty="0" err="1">
                <a:solidFill>
                  <a:schemeClr val="tx1"/>
                </a:solidFill>
              </a:rPr>
              <a:t>Standeven</a:t>
            </a:r>
            <a:r>
              <a:rPr lang="en-US" altLang="en-US" sz="2800" dirty="0">
                <a:solidFill>
                  <a:schemeClr val="tx1"/>
                </a:solidFill>
              </a:rPr>
              <a:t>, </a:t>
            </a:r>
            <a:r>
              <a:rPr lang="en-US" altLang="en-US" sz="2800" dirty="0">
                <a:solidFill>
                  <a:schemeClr val="tx1"/>
                </a:solidFill>
                <a:hlinkClick r:id="rId7"/>
              </a:rPr>
              <a:t>marie.standeven@utdallas.edu</a:t>
            </a:r>
            <a:r>
              <a:rPr lang="en-US" altLang="en-US" sz="2800" dirty="0">
                <a:solidFill>
                  <a:schemeClr val="tx1"/>
                </a:solidFill>
              </a:rPr>
              <a:t> </a:t>
            </a:r>
          </a:p>
          <a:p>
            <a:pPr algn="ctr" eaLnBrk="1" hangingPunct="1">
              <a:spcBef>
                <a:spcPct val="0"/>
              </a:spcBef>
              <a:buClrTx/>
              <a:buFontTx/>
              <a:buNone/>
            </a:pPr>
            <a:endParaRPr lang="en-US" altLang="en-US" sz="2400" dirty="0"/>
          </a:p>
        </p:txBody>
      </p:sp>
      <p:sp>
        <p:nvSpPr>
          <p:cNvPr id="3079" name="Rectangle 7"/>
          <p:cNvSpPr>
            <a:spLocks noChangeArrowheads="1"/>
          </p:cNvSpPr>
          <p:nvPr/>
        </p:nvSpPr>
        <p:spPr bwMode="auto">
          <a:xfrm>
            <a:off x="1233967" y="10409717"/>
            <a:ext cx="12700000" cy="6910665"/>
          </a:xfrm>
          <a:prstGeom prst="rect">
            <a:avLst/>
          </a:prstGeom>
          <a:solidFill>
            <a:srgbClr val="FFFFFF"/>
          </a:solidFill>
          <a:ln w="57240">
            <a:solidFill>
              <a:schemeClr val="accent5">
                <a:lumMod val="75000"/>
              </a:schemeClr>
            </a:solidFill>
            <a:round/>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dirty="0">
              <a:solidFill>
                <a:schemeClr val="bg1"/>
              </a:solidFill>
            </a:endParaRPr>
          </a:p>
        </p:txBody>
      </p:sp>
      <p:sp>
        <p:nvSpPr>
          <p:cNvPr id="3080" name="Text Box 8"/>
          <p:cNvSpPr txBox="1">
            <a:spLocks noChangeArrowheads="1"/>
          </p:cNvSpPr>
          <p:nvPr/>
        </p:nvSpPr>
        <p:spPr bwMode="auto">
          <a:xfrm>
            <a:off x="1307043" y="10471454"/>
            <a:ext cx="3700387" cy="8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4920" b="1" dirty="0"/>
              <a:t>Abstract</a:t>
            </a:r>
          </a:p>
        </p:txBody>
      </p:sp>
      <p:sp>
        <p:nvSpPr>
          <p:cNvPr id="3081" name="Rectangle 9"/>
          <p:cNvSpPr>
            <a:spLocks noChangeArrowheads="1"/>
          </p:cNvSpPr>
          <p:nvPr/>
        </p:nvSpPr>
        <p:spPr bwMode="auto">
          <a:xfrm>
            <a:off x="14188471" y="10409717"/>
            <a:ext cx="12046101" cy="15619236"/>
          </a:xfrm>
          <a:prstGeom prst="rect">
            <a:avLst/>
          </a:prstGeom>
          <a:solidFill>
            <a:srgbClr val="FFFFFF"/>
          </a:solidFill>
          <a:ln w="57240">
            <a:solidFill>
              <a:schemeClr val="accent5">
                <a:lumMod val="75000"/>
              </a:schemeClr>
            </a:solidFill>
            <a:round/>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sp>
        <p:nvSpPr>
          <p:cNvPr id="3082" name="Text Box 10"/>
          <p:cNvSpPr txBox="1">
            <a:spLocks noChangeArrowheads="1"/>
          </p:cNvSpPr>
          <p:nvPr/>
        </p:nvSpPr>
        <p:spPr bwMode="auto">
          <a:xfrm>
            <a:off x="14383758" y="10477754"/>
            <a:ext cx="2479821" cy="8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4920" b="1"/>
              <a:t>Results</a:t>
            </a:r>
          </a:p>
        </p:txBody>
      </p:sp>
      <p:sp>
        <p:nvSpPr>
          <p:cNvPr id="3083" name="Rectangle 11"/>
          <p:cNvSpPr>
            <a:spLocks noChangeArrowheads="1"/>
          </p:cNvSpPr>
          <p:nvPr/>
        </p:nvSpPr>
        <p:spPr bwMode="auto">
          <a:xfrm>
            <a:off x="1197429" y="17562286"/>
            <a:ext cx="12700000" cy="8466667"/>
          </a:xfrm>
          <a:prstGeom prst="rect">
            <a:avLst/>
          </a:prstGeom>
          <a:solidFill>
            <a:srgbClr val="FFFFFF"/>
          </a:solidFill>
          <a:ln w="57240">
            <a:solidFill>
              <a:schemeClr val="accent5">
                <a:lumMod val="75000"/>
              </a:schemeClr>
            </a:solidFill>
            <a:round/>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sp>
        <p:nvSpPr>
          <p:cNvPr id="3084" name="Rectangle 12"/>
          <p:cNvSpPr>
            <a:spLocks noChangeArrowheads="1"/>
          </p:cNvSpPr>
          <p:nvPr/>
        </p:nvSpPr>
        <p:spPr bwMode="auto">
          <a:xfrm>
            <a:off x="14225008" y="26306136"/>
            <a:ext cx="12046102" cy="8154207"/>
          </a:xfrm>
          <a:prstGeom prst="rect">
            <a:avLst/>
          </a:prstGeom>
          <a:solidFill>
            <a:srgbClr val="FFFFFF"/>
          </a:solidFill>
          <a:ln w="57240">
            <a:solidFill>
              <a:schemeClr val="accent5">
                <a:lumMod val="75000"/>
              </a:schemeClr>
            </a:solidFill>
            <a:round/>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sp>
        <p:nvSpPr>
          <p:cNvPr id="3085" name="Text Box 13"/>
          <p:cNvSpPr txBox="1">
            <a:spLocks noChangeArrowheads="1"/>
          </p:cNvSpPr>
          <p:nvPr/>
        </p:nvSpPr>
        <p:spPr bwMode="auto">
          <a:xfrm>
            <a:off x="14387538" y="26443468"/>
            <a:ext cx="3077740" cy="8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4920" b="1"/>
              <a:t>Summary</a:t>
            </a:r>
          </a:p>
        </p:txBody>
      </p:sp>
      <p:sp>
        <p:nvSpPr>
          <p:cNvPr id="3087" name="Rectangle 15"/>
          <p:cNvSpPr>
            <a:spLocks noChangeArrowheads="1"/>
          </p:cNvSpPr>
          <p:nvPr/>
        </p:nvSpPr>
        <p:spPr bwMode="auto">
          <a:xfrm>
            <a:off x="1197429" y="26270857"/>
            <a:ext cx="12700000" cy="3751943"/>
          </a:xfrm>
          <a:prstGeom prst="rect">
            <a:avLst/>
          </a:prstGeom>
          <a:solidFill>
            <a:srgbClr val="FFFFFF"/>
          </a:solidFill>
          <a:ln w="57240">
            <a:solidFill>
              <a:schemeClr val="accent5">
                <a:lumMod val="75000"/>
              </a:schemeClr>
            </a:solidFill>
            <a:round/>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sp>
        <p:nvSpPr>
          <p:cNvPr id="3088" name="Text Box 16"/>
          <p:cNvSpPr txBox="1">
            <a:spLocks noChangeArrowheads="1"/>
          </p:cNvSpPr>
          <p:nvPr/>
        </p:nvSpPr>
        <p:spPr bwMode="auto">
          <a:xfrm>
            <a:off x="1469572" y="26430868"/>
            <a:ext cx="2234561" cy="8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4920" b="1" dirty="0"/>
              <a:t>Impact</a:t>
            </a:r>
          </a:p>
        </p:txBody>
      </p:sp>
      <p:sp>
        <p:nvSpPr>
          <p:cNvPr id="3089" name="Text Box 17"/>
          <p:cNvSpPr txBox="1">
            <a:spLocks noChangeArrowheads="1"/>
          </p:cNvSpPr>
          <p:nvPr/>
        </p:nvSpPr>
        <p:spPr bwMode="auto">
          <a:xfrm>
            <a:off x="1469572" y="17804192"/>
            <a:ext cx="3916111" cy="8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4920" b="1"/>
              <a:t>Architecture</a:t>
            </a:r>
          </a:p>
        </p:txBody>
      </p:sp>
      <p:sp>
        <p:nvSpPr>
          <p:cNvPr id="3090" name="Text Box 19"/>
          <p:cNvSpPr txBox="1">
            <a:spLocks noChangeArrowheads="1"/>
          </p:cNvSpPr>
          <p:nvPr/>
        </p:nvSpPr>
        <p:spPr bwMode="auto">
          <a:xfrm>
            <a:off x="14463134" y="21350868"/>
            <a:ext cx="11263690"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pic>
        <p:nvPicPr>
          <p:cNvPr id="3093" name="Picture 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41436" y="7776483"/>
            <a:ext cx="4673969" cy="172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613580" y="1082748"/>
            <a:ext cx="21988134" cy="2730427"/>
          </a:xfrm>
          <a:prstGeom prst="rect">
            <a:avLst/>
          </a:prstGeom>
          <a:noFill/>
        </p:spPr>
        <p:txBody>
          <a:bodyPr wrap="square" rtlCol="0">
            <a:spAutoFit/>
          </a:bodyPr>
          <a:lstStyle/>
          <a:p>
            <a:pPr algn="ctr"/>
            <a:r>
              <a:rPr lang="en-US" sz="17143" spc="286" dirty="0">
                <a:ln>
                  <a:solidFill>
                    <a:schemeClr val="tx1"/>
                  </a:solidFill>
                </a:ln>
                <a:solidFill>
                  <a:schemeClr val="accent1">
                    <a:lumMod val="75000"/>
                  </a:schemeClr>
                </a:solidFill>
                <a:latin typeface="Arial Black" panose="020B0A04020102020204" pitchFamily="34" charset="0"/>
              </a:rPr>
              <a:t>UTD Legacy Lane </a:t>
            </a:r>
          </a:p>
        </p:txBody>
      </p:sp>
      <p:sp>
        <p:nvSpPr>
          <p:cNvPr id="23" name="TextBox 22"/>
          <p:cNvSpPr txBox="1"/>
          <p:nvPr/>
        </p:nvSpPr>
        <p:spPr>
          <a:xfrm>
            <a:off x="2613580" y="3454912"/>
            <a:ext cx="21988134" cy="2308324"/>
          </a:xfrm>
          <a:prstGeom prst="rect">
            <a:avLst/>
          </a:prstGeom>
          <a:noFill/>
          <a:ln>
            <a:noFill/>
          </a:ln>
        </p:spPr>
        <p:txBody>
          <a:bodyPr wrap="square" rtlCol="0">
            <a:spAutoFit/>
          </a:bodyPr>
          <a:lstStyle/>
          <a:p>
            <a:pPr algn="ctr"/>
            <a:r>
              <a:rPr lang="en-US" sz="7200" spc="286" dirty="0">
                <a:ln>
                  <a:solidFill>
                    <a:schemeClr val="tx1"/>
                  </a:solidFill>
                </a:ln>
                <a:solidFill>
                  <a:schemeClr val="accent1">
                    <a:lumMod val="75000"/>
                  </a:schemeClr>
                </a:solidFill>
                <a:latin typeface="Arial Black" panose="020B0A04020102020204" pitchFamily="34" charset="0"/>
              </a:rPr>
              <a:t>Hybrid Mobile AR App and Client Applications Utilizing a RESTful API</a:t>
            </a:r>
          </a:p>
        </p:txBody>
      </p:sp>
      <p:sp>
        <p:nvSpPr>
          <p:cNvPr id="21" name="Rectangle 15"/>
          <p:cNvSpPr>
            <a:spLocks noChangeArrowheads="1"/>
          </p:cNvSpPr>
          <p:nvPr/>
        </p:nvSpPr>
        <p:spPr bwMode="auto">
          <a:xfrm>
            <a:off x="1144524" y="30861000"/>
            <a:ext cx="12700000" cy="3599343"/>
          </a:xfrm>
          <a:prstGeom prst="rect">
            <a:avLst/>
          </a:prstGeom>
          <a:solidFill>
            <a:srgbClr val="FFFFFF"/>
          </a:solidFill>
          <a:ln w="57240">
            <a:solidFill>
              <a:schemeClr val="accent5">
                <a:lumMod val="75000"/>
              </a:schemeClr>
            </a:solidFill>
            <a:round/>
            <a:headEnd/>
            <a:tailEnd/>
          </a:ln>
        </p:spPr>
        <p:txBody>
          <a:bodyPr wrap="none" lIns="101600" tIns="50800" rIns="101600" bIns="50800" anchor="ctr"/>
          <a:lstStyle>
            <a:lvl1pPr>
              <a:spcBef>
                <a:spcPts val="6263"/>
              </a:spcBef>
              <a:buClr>
                <a:srgbClr val="000000"/>
              </a:buClr>
              <a:buSzPct val="100000"/>
              <a:buFont typeface="Times New Roman" panose="02020603050405020304" pitchFamily="18" charset="0"/>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pPr>
            <a:endParaRPr lang="en-US" altLang="en-US" sz="11191">
              <a:solidFill>
                <a:schemeClr val="bg1"/>
              </a:solidFill>
            </a:endParaRPr>
          </a:p>
        </p:txBody>
      </p:sp>
      <p:sp>
        <p:nvSpPr>
          <p:cNvPr id="22" name="Text Box 16"/>
          <p:cNvSpPr txBox="1">
            <a:spLocks noChangeArrowheads="1"/>
          </p:cNvSpPr>
          <p:nvPr/>
        </p:nvSpPr>
        <p:spPr bwMode="auto">
          <a:xfrm>
            <a:off x="1616697" y="31092530"/>
            <a:ext cx="4058778" cy="8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000" tIns="52000" rIns="100000" bIns="52000">
            <a:spAutoFit/>
          </a:bodyPr>
          <a:lstStyle>
            <a:lvl1pPr>
              <a:spcBef>
                <a:spcPts val="6263"/>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100">
                <a:solidFill>
                  <a:srgbClr val="000000"/>
                </a:solidFill>
                <a:latin typeface="Arial" panose="020B0604020202020204" pitchFamily="34" charset="0"/>
                <a:ea typeface="SimSun" panose="02010600030101010101" pitchFamily="2" charset="-122"/>
              </a:defRPr>
            </a:lvl1pPr>
            <a:lvl2pPr marL="742950" indent="-285750">
              <a:spcBef>
                <a:spcPts val="5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0">
                <a:solidFill>
                  <a:srgbClr val="000000"/>
                </a:solidFill>
                <a:latin typeface="Arial" panose="020B0604020202020204" pitchFamily="34" charset="0"/>
                <a:ea typeface="SimSun" panose="02010600030101010101" pitchFamily="2" charset="-122"/>
              </a:defRPr>
            </a:lvl2pPr>
            <a:lvl3pPr marL="1143000" indent="-228600">
              <a:spcBef>
                <a:spcPts val="46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800">
                <a:solidFill>
                  <a:srgbClr val="000000"/>
                </a:solidFill>
                <a:latin typeface="Arial" panose="020B0604020202020204" pitchFamily="34" charset="0"/>
                <a:ea typeface="SimSun" panose="02010600030101010101" pitchFamily="2" charset="-122"/>
              </a:defRPr>
            </a:lvl3pPr>
            <a:lvl4pPr marL="16002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4pPr>
            <a:lvl5pPr marL="2057400" indent="-228600">
              <a:spcBef>
                <a:spcPts val="392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5pPr>
            <a:lvl6pPr marL="25146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6pPr>
            <a:lvl7pPr marL="29718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7pPr>
            <a:lvl8pPr marL="34290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8pPr>
            <a:lvl9pPr marL="3886200" indent="-228600" defTabSz="639763" eaLnBrk="0" fontAlgn="base" hangingPunct="0">
              <a:spcBef>
                <a:spcPts val="392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700">
                <a:solidFill>
                  <a:srgbClr val="000000"/>
                </a:solidFill>
                <a:latin typeface="Arial" panose="020B0604020202020204" pitchFamily="34" charset="0"/>
                <a:ea typeface="SimSun" panose="02010600030101010101" pitchFamily="2" charset="-122"/>
              </a:defRPr>
            </a:lvl9pPr>
          </a:lstStyle>
          <a:p>
            <a:pPr eaLnBrk="1" hangingPunct="1">
              <a:spcBef>
                <a:spcPct val="0"/>
              </a:spcBef>
              <a:buClrTx/>
              <a:buFontTx/>
              <a:buNone/>
            </a:pPr>
            <a:r>
              <a:rPr lang="en-US" altLang="en-US" sz="4920" b="1" dirty="0"/>
              <a:t>Performance</a:t>
            </a:r>
          </a:p>
        </p:txBody>
      </p:sp>
      <p:sp>
        <p:nvSpPr>
          <p:cNvPr id="25" name="object 15">
            <a:extLst>
              <a:ext uri="{FF2B5EF4-FFF2-40B4-BE49-F238E27FC236}">
                <a16:creationId xmlns:a16="http://schemas.microsoft.com/office/drawing/2014/main" id="{70BEEC49-1EDE-4053-99E8-080789E1CDB8}"/>
              </a:ext>
            </a:extLst>
          </p:cNvPr>
          <p:cNvSpPr txBox="1"/>
          <p:nvPr/>
        </p:nvSpPr>
        <p:spPr>
          <a:xfrm>
            <a:off x="1616697" y="18978287"/>
            <a:ext cx="5398708" cy="251800"/>
          </a:xfrm>
          <a:prstGeom prst="rect">
            <a:avLst/>
          </a:prstGeom>
        </p:spPr>
        <p:txBody>
          <a:bodyPr vert="horz" wrap="square" lIns="0" tIns="16510" rIns="0" bIns="0" rtlCol="0">
            <a:spAutoFit/>
          </a:bodyPr>
          <a:lstStyle/>
          <a:p>
            <a:pPr marL="12700">
              <a:lnSpc>
                <a:spcPts val="1610"/>
              </a:lnSpc>
              <a:spcBef>
                <a:spcPts val="130"/>
              </a:spcBef>
            </a:pPr>
            <a:endParaRPr sz="2400" dirty="0">
              <a:cs typeface="Verdana"/>
            </a:endParaRPr>
          </a:p>
        </p:txBody>
      </p:sp>
      <p:pic>
        <p:nvPicPr>
          <p:cNvPr id="6" name="Picture 5" descr="A screen shot of a computer&#10;&#10;Description automatically generated">
            <a:extLst>
              <a:ext uri="{FF2B5EF4-FFF2-40B4-BE49-F238E27FC236}">
                <a16:creationId xmlns:a16="http://schemas.microsoft.com/office/drawing/2014/main" id="{B1F373DE-5F38-4E45-85F7-22A78991FE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5654" y="19071199"/>
            <a:ext cx="7309338" cy="6161850"/>
          </a:xfrm>
          <a:prstGeom prst="rect">
            <a:avLst/>
          </a:prstGeom>
        </p:spPr>
      </p:pic>
      <p:pic>
        <p:nvPicPr>
          <p:cNvPr id="8" name="Picture 7">
            <a:extLst>
              <a:ext uri="{FF2B5EF4-FFF2-40B4-BE49-F238E27FC236}">
                <a16:creationId xmlns:a16="http://schemas.microsoft.com/office/drawing/2014/main" id="{CBF7C099-51ED-459D-82B7-354D18081B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36000" y="7431922"/>
            <a:ext cx="2348001" cy="2348001"/>
          </a:xfrm>
          <a:prstGeom prst="rect">
            <a:avLst/>
          </a:prstGeom>
        </p:spPr>
      </p:pic>
      <p:sp>
        <p:nvSpPr>
          <p:cNvPr id="9" name="TextBox 8">
            <a:extLst>
              <a:ext uri="{FF2B5EF4-FFF2-40B4-BE49-F238E27FC236}">
                <a16:creationId xmlns:a16="http://schemas.microsoft.com/office/drawing/2014/main" id="{776908C9-FF76-4218-9062-6423FC80889B}"/>
              </a:ext>
            </a:extLst>
          </p:cNvPr>
          <p:cNvSpPr txBox="1"/>
          <p:nvPr/>
        </p:nvSpPr>
        <p:spPr>
          <a:xfrm>
            <a:off x="1469572" y="11749624"/>
            <a:ext cx="12046101" cy="5509200"/>
          </a:xfrm>
          <a:prstGeom prst="rect">
            <a:avLst/>
          </a:prstGeom>
          <a:noFill/>
        </p:spPr>
        <p:txBody>
          <a:bodyPr wrap="square" rtlCol="0">
            <a:spAutoFit/>
          </a:bodyPr>
          <a:lstStyle/>
          <a:p>
            <a:r>
              <a:rPr lang="en-US" sz="3200" dirty="0"/>
              <a:t>Create an Augmented Reality (AR) based application that enables the user to navigate through Legacy Lane and view additional information associated with specific bricks, a site application for the user to view their bricks remotely and to submit a form request to add info to their brick, and an admin site application to monitor the request forms and update the database. Our solution was to write an AR app using React and </a:t>
            </a:r>
            <a:r>
              <a:rPr lang="en-US" sz="3200" dirty="0" err="1"/>
              <a:t>Wikitude</a:t>
            </a:r>
            <a:r>
              <a:rPr lang="en-US" sz="3200" dirty="0"/>
              <a:t>, a website and the admin portal using Angular, and an API using MongoDB and Hapi.JS. The purpose of this project it to create value for University of Texas at Dallas (UTD) Alumni Relations by encouraging alumni donations through this software experience.</a:t>
            </a:r>
          </a:p>
          <a:p>
            <a:r>
              <a:rPr lang="en-US" sz="3200" b="1" dirty="0"/>
              <a:t>Keywords: </a:t>
            </a:r>
            <a:r>
              <a:rPr lang="en-US" sz="3200" dirty="0"/>
              <a:t>VR/AR, Mobile App, </a:t>
            </a:r>
            <a:r>
              <a:rPr lang="en-US" sz="3200" dirty="0" err="1"/>
              <a:t>GeoLocation</a:t>
            </a:r>
            <a:endParaRPr lang="en-US" sz="3200" dirty="0"/>
          </a:p>
        </p:txBody>
      </p:sp>
      <p:pic>
        <p:nvPicPr>
          <p:cNvPr id="11" name="Picture 10" descr="A sign on the side of the road&#10;&#10;Description automatically generated">
            <a:extLst>
              <a:ext uri="{FF2B5EF4-FFF2-40B4-BE49-F238E27FC236}">
                <a16:creationId xmlns:a16="http://schemas.microsoft.com/office/drawing/2014/main" id="{9C811CF7-29EB-455F-B143-619E3BE9915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388813" y="11818985"/>
            <a:ext cx="3000971" cy="6001942"/>
          </a:xfrm>
          <a:prstGeom prst="rect">
            <a:avLst/>
          </a:prstGeom>
        </p:spPr>
      </p:pic>
      <p:sp>
        <p:nvSpPr>
          <p:cNvPr id="39" name="TextBox 38">
            <a:extLst>
              <a:ext uri="{FF2B5EF4-FFF2-40B4-BE49-F238E27FC236}">
                <a16:creationId xmlns:a16="http://schemas.microsoft.com/office/drawing/2014/main" id="{1EBE923C-18B2-4FD1-B5A1-A9A577FC1911}"/>
              </a:ext>
            </a:extLst>
          </p:cNvPr>
          <p:cNvSpPr txBox="1"/>
          <p:nvPr/>
        </p:nvSpPr>
        <p:spPr>
          <a:xfrm>
            <a:off x="1439093" y="27437369"/>
            <a:ext cx="11667308"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t>Administrators can update brick information in real-time</a:t>
            </a:r>
          </a:p>
          <a:p>
            <a:pPr marL="457200" indent="-457200">
              <a:buFont typeface="Arial" panose="020B0604020202020204" pitchFamily="34" charset="0"/>
              <a:buChar char="•"/>
            </a:pPr>
            <a:r>
              <a:rPr lang="en-US" sz="3200" dirty="0"/>
              <a:t>Alumni, donors, and guests can now find their donated brick</a:t>
            </a:r>
          </a:p>
          <a:p>
            <a:pPr marL="457200" indent="-457200">
              <a:buFont typeface="Arial" panose="020B0604020202020204" pitchFamily="34" charset="0"/>
              <a:buChar char="•"/>
            </a:pPr>
            <a:r>
              <a:rPr lang="en-US" sz="3200" dirty="0"/>
              <a:t>Alumni, donors, and guests can update their brick information </a:t>
            </a:r>
          </a:p>
          <a:p>
            <a:pPr marL="457200" indent="-457200">
              <a:buFont typeface="Arial" panose="020B0604020202020204" pitchFamily="34" charset="0"/>
              <a:buChar char="•"/>
            </a:pPr>
            <a:r>
              <a:rPr lang="en-US" sz="3200" dirty="0"/>
              <a:t>Link to brick donation page on End User Application to increase donation of additional bricks to Legacy Lane</a:t>
            </a:r>
          </a:p>
          <a:p>
            <a:pPr marL="457200" indent="-457200">
              <a:buFont typeface="Arial" panose="020B0604020202020204" pitchFamily="34" charset="0"/>
              <a:buChar char="•"/>
            </a:pPr>
            <a:endParaRPr lang="en-US" sz="3200" dirty="0"/>
          </a:p>
        </p:txBody>
      </p:sp>
      <p:sp>
        <p:nvSpPr>
          <p:cNvPr id="40" name="TextBox 39">
            <a:extLst>
              <a:ext uri="{FF2B5EF4-FFF2-40B4-BE49-F238E27FC236}">
                <a16:creationId xmlns:a16="http://schemas.microsoft.com/office/drawing/2014/main" id="{B7B6C86D-A7AC-4E19-AE26-4F0ED3C16493}"/>
              </a:ext>
            </a:extLst>
          </p:cNvPr>
          <p:cNvSpPr txBox="1"/>
          <p:nvPr/>
        </p:nvSpPr>
        <p:spPr>
          <a:xfrm>
            <a:off x="1713775" y="32142646"/>
            <a:ext cx="11667308"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Able to navigate users to within 3 – 7 meters of a brick using GPS</a:t>
            </a:r>
          </a:p>
          <a:p>
            <a:pPr marL="457200" indent="-457200">
              <a:buFont typeface="Arial" panose="020B0604020202020204" pitchFamily="34" charset="0"/>
              <a:buChar char="•"/>
            </a:pPr>
            <a:r>
              <a:rPr lang="en-US" sz="2800" dirty="0"/>
              <a:t>UTD brand standards were observed throughout UI development</a:t>
            </a:r>
          </a:p>
          <a:p>
            <a:pPr marL="457200" indent="-457200">
              <a:buFont typeface="Arial" panose="020B0604020202020204" pitchFamily="34" charset="0"/>
              <a:buChar char="•"/>
            </a:pPr>
            <a:r>
              <a:rPr lang="en-US" sz="2800" dirty="0"/>
              <a:t>All functional goals were met for mobile, web, and backend applications</a:t>
            </a:r>
          </a:p>
          <a:p>
            <a:pPr marL="457200" indent="-457200">
              <a:buFont typeface="Arial" panose="020B0604020202020204" pitchFamily="34" charset="0"/>
              <a:buChar char="•"/>
            </a:pPr>
            <a:r>
              <a:rPr lang="en-US" sz="2800" dirty="0"/>
              <a:t>Data in-transit and passwords are encrypted</a:t>
            </a:r>
          </a:p>
          <a:p>
            <a:pPr marL="457200" indent="-457200">
              <a:buFont typeface="Arial" panose="020B0604020202020204" pitchFamily="34" charset="0"/>
              <a:buChar char="•"/>
            </a:pPr>
            <a:r>
              <a:rPr lang="en-US" sz="2800" dirty="0"/>
              <a:t>Strict model validation on all payload and response objects</a:t>
            </a:r>
          </a:p>
        </p:txBody>
      </p:sp>
      <p:pic>
        <p:nvPicPr>
          <p:cNvPr id="13" name="Picture 12" descr="A screenshot of a cell phone&#10;&#10;Description automatically generated">
            <a:extLst>
              <a:ext uri="{FF2B5EF4-FFF2-40B4-BE49-F238E27FC236}">
                <a16:creationId xmlns:a16="http://schemas.microsoft.com/office/drawing/2014/main" id="{C52AD41A-1F14-4BB5-B181-4197A2DB85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795765" y="11818985"/>
            <a:ext cx="5204613" cy="4542487"/>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id="{0ED17B75-D5D6-48E8-81B3-7C642ABEA5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469187" y="20164547"/>
            <a:ext cx="5038013" cy="2834060"/>
          </a:xfrm>
          <a:prstGeom prst="rect">
            <a:avLst/>
          </a:prstGeom>
        </p:spPr>
      </p:pic>
      <p:sp>
        <p:nvSpPr>
          <p:cNvPr id="16" name="TextBox 15">
            <a:extLst>
              <a:ext uri="{FF2B5EF4-FFF2-40B4-BE49-F238E27FC236}">
                <a16:creationId xmlns:a16="http://schemas.microsoft.com/office/drawing/2014/main" id="{11A198B6-EED8-4E65-B6E2-1C12950E25EF}"/>
              </a:ext>
            </a:extLst>
          </p:cNvPr>
          <p:cNvSpPr txBox="1"/>
          <p:nvPr/>
        </p:nvSpPr>
        <p:spPr>
          <a:xfrm>
            <a:off x="14809587" y="18140087"/>
            <a:ext cx="4159424" cy="1200329"/>
          </a:xfrm>
          <a:prstGeom prst="rect">
            <a:avLst/>
          </a:prstGeom>
          <a:noFill/>
        </p:spPr>
        <p:txBody>
          <a:bodyPr wrap="square" rtlCol="0">
            <a:spAutoFit/>
          </a:bodyPr>
          <a:lstStyle/>
          <a:p>
            <a:pPr algn="ctr"/>
            <a:r>
              <a:rPr lang="en-US" sz="2400" b="1" dirty="0"/>
              <a:t>Hybrid Mobile App using AR and geolocation services to locate a donor’s brick.</a:t>
            </a:r>
          </a:p>
        </p:txBody>
      </p:sp>
      <p:sp>
        <p:nvSpPr>
          <p:cNvPr id="46" name="TextBox 45">
            <a:extLst>
              <a:ext uri="{FF2B5EF4-FFF2-40B4-BE49-F238E27FC236}">
                <a16:creationId xmlns:a16="http://schemas.microsoft.com/office/drawing/2014/main" id="{C8B7BBEE-072B-4790-84A3-6E05745D4E6A}"/>
              </a:ext>
            </a:extLst>
          </p:cNvPr>
          <p:cNvSpPr txBox="1"/>
          <p:nvPr/>
        </p:nvSpPr>
        <p:spPr>
          <a:xfrm>
            <a:off x="20318359" y="17069364"/>
            <a:ext cx="4159424" cy="830997"/>
          </a:xfrm>
          <a:prstGeom prst="rect">
            <a:avLst/>
          </a:prstGeom>
          <a:noFill/>
        </p:spPr>
        <p:txBody>
          <a:bodyPr wrap="square" rtlCol="0">
            <a:spAutoFit/>
          </a:bodyPr>
          <a:lstStyle/>
          <a:p>
            <a:pPr algn="ctr"/>
            <a:r>
              <a:rPr lang="en-US" sz="2400" b="1" dirty="0"/>
              <a:t>Results of search feature on End User Angular application.</a:t>
            </a:r>
          </a:p>
        </p:txBody>
      </p:sp>
      <p:sp>
        <p:nvSpPr>
          <p:cNvPr id="47" name="TextBox 46">
            <a:extLst>
              <a:ext uri="{FF2B5EF4-FFF2-40B4-BE49-F238E27FC236}">
                <a16:creationId xmlns:a16="http://schemas.microsoft.com/office/drawing/2014/main" id="{844C0D22-F8A3-41D6-8236-18E008D7E7C4}"/>
              </a:ext>
            </a:extLst>
          </p:cNvPr>
          <p:cNvSpPr txBox="1"/>
          <p:nvPr/>
        </p:nvSpPr>
        <p:spPr>
          <a:xfrm>
            <a:off x="14783867" y="23622848"/>
            <a:ext cx="4159424" cy="1200329"/>
          </a:xfrm>
          <a:prstGeom prst="rect">
            <a:avLst/>
          </a:prstGeom>
          <a:noFill/>
        </p:spPr>
        <p:txBody>
          <a:bodyPr wrap="square" rtlCol="0">
            <a:spAutoFit/>
          </a:bodyPr>
          <a:lstStyle/>
          <a:p>
            <a:pPr algn="ctr"/>
            <a:r>
              <a:rPr lang="en-US" sz="2400" b="1" dirty="0"/>
              <a:t>Form to create a brick in the Administrator Angular application.</a:t>
            </a:r>
          </a:p>
        </p:txBody>
      </p:sp>
      <p:pic>
        <p:nvPicPr>
          <p:cNvPr id="18" name="Picture 17" descr="A screenshot of a social media post&#10;&#10;Description automatically generated">
            <a:extLst>
              <a:ext uri="{FF2B5EF4-FFF2-40B4-BE49-F238E27FC236}">
                <a16:creationId xmlns:a16="http://schemas.microsoft.com/office/drawing/2014/main" id="{A85F0F94-41AB-468B-B7E6-C46056E160B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248059" y="20126462"/>
            <a:ext cx="5106034" cy="2872144"/>
          </a:xfrm>
          <a:prstGeom prst="rect">
            <a:avLst/>
          </a:prstGeom>
        </p:spPr>
      </p:pic>
      <p:sp>
        <p:nvSpPr>
          <p:cNvPr id="50" name="TextBox 49">
            <a:extLst>
              <a:ext uri="{FF2B5EF4-FFF2-40B4-BE49-F238E27FC236}">
                <a16:creationId xmlns:a16="http://schemas.microsoft.com/office/drawing/2014/main" id="{7F8A50BC-DA05-43CB-A0F0-20174A1AA694}"/>
              </a:ext>
            </a:extLst>
          </p:cNvPr>
          <p:cNvSpPr txBox="1"/>
          <p:nvPr/>
        </p:nvSpPr>
        <p:spPr>
          <a:xfrm>
            <a:off x="20427050" y="23712734"/>
            <a:ext cx="4159424" cy="1569660"/>
          </a:xfrm>
          <a:prstGeom prst="rect">
            <a:avLst/>
          </a:prstGeom>
          <a:noFill/>
        </p:spPr>
        <p:txBody>
          <a:bodyPr wrap="square" rtlCol="0">
            <a:spAutoFit/>
          </a:bodyPr>
          <a:lstStyle/>
          <a:p>
            <a:pPr algn="ctr"/>
            <a:r>
              <a:rPr lang="en-US" sz="2400" b="1" dirty="0"/>
              <a:t>Form to approve, deny, or modify end user requests in the Administrator Angular application.</a:t>
            </a:r>
          </a:p>
        </p:txBody>
      </p:sp>
      <p:sp>
        <p:nvSpPr>
          <p:cNvPr id="51" name="TextBox 50">
            <a:extLst>
              <a:ext uri="{FF2B5EF4-FFF2-40B4-BE49-F238E27FC236}">
                <a16:creationId xmlns:a16="http://schemas.microsoft.com/office/drawing/2014/main" id="{AEF45478-0B29-47B8-8204-AE82CDD20B05}"/>
              </a:ext>
            </a:extLst>
          </p:cNvPr>
          <p:cNvSpPr txBox="1"/>
          <p:nvPr/>
        </p:nvSpPr>
        <p:spPr>
          <a:xfrm>
            <a:off x="14783867" y="27722791"/>
            <a:ext cx="10934358"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a:t>Hybrid mobile apps can deliver performance required for AR applications, reducing development and maintenance</a:t>
            </a:r>
          </a:p>
          <a:p>
            <a:pPr marL="457200" indent="-457200">
              <a:buFont typeface="Arial" panose="020B0604020202020204" pitchFamily="34" charset="0"/>
              <a:buChar char="•"/>
            </a:pPr>
            <a:r>
              <a:rPr lang="en-US" sz="3200" dirty="0"/>
              <a:t>GPS accuracy is limited; precise navigation within 3 meters requires beacon technology or anchor objects at site</a:t>
            </a:r>
          </a:p>
          <a:p>
            <a:pPr marL="457200" indent="-457200">
              <a:buFont typeface="Arial" panose="020B0604020202020204" pitchFamily="34" charset="0"/>
              <a:buChar char="•"/>
            </a:pPr>
            <a:r>
              <a:rPr lang="en-US" sz="3200" dirty="0"/>
              <a:t>Heroku provides a simple way to host and deliver software, including database add-ons, continuous integration, and SSL support</a:t>
            </a:r>
          </a:p>
          <a:p>
            <a:pPr marL="457200" indent="-457200">
              <a:buFont typeface="Arial" panose="020B0604020202020204" pitchFamily="34" charset="0"/>
              <a:buChar char="•"/>
            </a:pPr>
            <a:r>
              <a:rPr lang="en-US" sz="3200" dirty="0"/>
              <a:t>Hapi.JS provides rich ecosystem of tools which support </a:t>
            </a:r>
            <a:r>
              <a:rPr lang="en-US" sz="3200" dirty="0" err="1"/>
              <a:t>OpenAPI</a:t>
            </a:r>
            <a:r>
              <a:rPr lang="en-US" sz="3200" dirty="0"/>
              <a:t> documentation, testing, and model validation</a:t>
            </a:r>
          </a:p>
          <a:p>
            <a:pPr marL="457200" indent="-457200">
              <a:buFont typeface="Arial" panose="020B0604020202020204" pitchFamily="34" charset="0"/>
              <a:buChar char="•"/>
            </a:pPr>
            <a:r>
              <a:rPr lang="en-US" sz="3200" dirty="0"/>
              <a:t>The latest version of the Angular framework is highly extensible, reducing the effort to add new features or change services components consume</a:t>
            </a:r>
          </a:p>
        </p:txBody>
      </p:sp>
      <p:sp>
        <p:nvSpPr>
          <p:cNvPr id="3" name="TextBox 2">
            <a:extLst>
              <a:ext uri="{FF2B5EF4-FFF2-40B4-BE49-F238E27FC236}">
                <a16:creationId xmlns:a16="http://schemas.microsoft.com/office/drawing/2014/main" id="{FF6DAD7E-7379-4908-A378-B7DD6685329C}"/>
              </a:ext>
            </a:extLst>
          </p:cNvPr>
          <p:cNvSpPr txBox="1"/>
          <p:nvPr/>
        </p:nvSpPr>
        <p:spPr>
          <a:xfrm>
            <a:off x="1705176" y="18730398"/>
            <a:ext cx="5584892" cy="6740307"/>
          </a:xfrm>
          <a:prstGeom prst="rect">
            <a:avLst/>
          </a:prstGeom>
          <a:noFill/>
        </p:spPr>
        <p:txBody>
          <a:bodyPr wrap="square" rtlCol="0">
            <a:spAutoFit/>
          </a:bodyPr>
          <a:lstStyle/>
          <a:p>
            <a:r>
              <a:rPr lang="en-US" b="1" dirty="0"/>
              <a:t>Client Applications</a:t>
            </a:r>
          </a:p>
          <a:p>
            <a:r>
              <a:rPr lang="en-US" dirty="0"/>
              <a:t>Two Angular.JS front end applications are used for Administrators and End Users. The Administrator app allows updates to data and requires authentication. The End User app allows users to make requests and view data.</a:t>
            </a:r>
          </a:p>
          <a:p>
            <a:endParaRPr lang="en-US" b="1" dirty="0"/>
          </a:p>
          <a:p>
            <a:r>
              <a:rPr lang="en-US" b="1" dirty="0"/>
              <a:t>Hybrid Mobile AR Application</a:t>
            </a:r>
          </a:p>
          <a:p>
            <a:r>
              <a:rPr lang="en-US" dirty="0"/>
              <a:t>The mobile application is cross-compiled for Android and iOS using Adobe PhoneGap. React is used to structure the application, and the AR toolkit, </a:t>
            </a:r>
            <a:r>
              <a:rPr lang="en-US" dirty="0" err="1"/>
              <a:t>Wikitude</a:t>
            </a:r>
            <a:r>
              <a:rPr lang="en-US" dirty="0"/>
              <a:t>, provides location, image detection, and 3D model rendering. </a:t>
            </a:r>
          </a:p>
          <a:p>
            <a:endParaRPr lang="en-US" b="1" dirty="0"/>
          </a:p>
          <a:p>
            <a:r>
              <a:rPr lang="en-US" b="1" dirty="0"/>
              <a:t>RESTful API via Heroku</a:t>
            </a:r>
          </a:p>
          <a:p>
            <a:r>
              <a:rPr lang="en-US" dirty="0"/>
              <a:t>The backend API is built using the Hapi.JS framework, a web framework for Node.JS, and runs n Heroku. Basic auth supports access control for protected administrator routes. All communication with the API is encrypted. </a:t>
            </a:r>
          </a:p>
          <a:p>
            <a:endParaRPr lang="en-US" dirty="0"/>
          </a:p>
          <a:p>
            <a:r>
              <a:rPr lang="en-US" b="1" dirty="0" err="1"/>
              <a:t>mLab</a:t>
            </a:r>
            <a:r>
              <a:rPr lang="en-US" b="1" dirty="0"/>
              <a:t> MongoDB Database</a:t>
            </a:r>
          </a:p>
          <a:p>
            <a:r>
              <a:rPr lang="en-US" dirty="0"/>
              <a:t>MongoDB provides persistent storage. Text indexes support search. Only the backend API can communicate with the database over an encrypted connection.</a:t>
            </a:r>
          </a:p>
          <a:p>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3055</TotalTime>
  <Words>644</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H.L. Hansen</dc:creator>
  <cp:lastModifiedBy>Miguel Razo</cp:lastModifiedBy>
  <cp:revision>141</cp:revision>
  <cp:lastPrinted>1601-01-01T00:00:00Z</cp:lastPrinted>
  <dcterms:created xsi:type="dcterms:W3CDTF">2005-08-26T03:43:39Z</dcterms:created>
  <dcterms:modified xsi:type="dcterms:W3CDTF">2021-10-29T23:05:37Z</dcterms:modified>
</cp:coreProperties>
</file>