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7432000" cy="36576000"/>
  <p:notesSz cx="9296400" cy="7010400"/>
  <p:embeddedFontLst>
    <p:embeddedFont>
      <p:font typeface="Arial Rounded MT Bold" panose="020F0704030504030204" pitchFamily="3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Source Sans Pro Black" panose="020B0803030403020204" pitchFamily="34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94" userDrawn="1">
          <p15:clr>
            <a:srgbClr val="A4A3A4"/>
          </p15:clr>
        </p15:guide>
        <p15:guide id="2" pos="5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3084" y="138"/>
      </p:cViewPr>
      <p:guideLst>
        <p:guide orient="horz" pos="2400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794"/>
        <p:guide pos="5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531813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29483" y="3330127"/>
            <a:ext cx="7436647" cy="315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45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45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45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45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45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62363" y="531813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929482" y="3330126"/>
            <a:ext cx="7437042" cy="315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112432" y="9510185"/>
            <a:ext cx="23207136" cy="236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090305" y="14488056"/>
            <a:ext cx="30996469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4911195" y="8744481"/>
            <a:ext cx="30996469" cy="1740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Calibri"/>
              <a:buNone/>
              <a:defRPr sz="1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429000" y="19210869"/>
            <a:ext cx="20573999" cy="883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3pPr>
            <a:lvl4pPr lvl="3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Calibri"/>
              <a:buNone/>
              <a:defRPr sz="1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6000"/>
              <a:buNone/>
              <a:defRPr sz="6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5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85950" y="9736667"/>
            <a:ext cx="11658600" cy="232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3887450" y="9736667"/>
            <a:ext cx="11658600" cy="232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1pPr>
            <a:lvl2pPr marL="914400" lvl="1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2pPr>
            <a:lvl3pPr marL="1371600" lvl="2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 b="1"/>
            </a:lvl3pPr>
            <a:lvl4pPr marL="1828800" lvl="3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5pPr>
            <a:lvl6pPr marL="2743200" lvl="5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6pPr>
            <a:lvl7pPr marL="3200400" lvl="6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7pPr>
            <a:lvl8pPr marL="3657600" lvl="7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8pPr>
            <a:lvl9pPr marL="4114800" lvl="8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889526" y="13360400"/>
            <a:ext cx="11605020" cy="1965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3887452" y="8966203"/>
            <a:ext cx="11662173" cy="439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1pPr>
            <a:lvl2pPr marL="914400" lvl="1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2pPr>
            <a:lvl3pPr marL="1371600" lvl="2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 b="1"/>
            </a:lvl3pPr>
            <a:lvl4pPr marL="1828800" lvl="3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5pPr>
            <a:lvl6pPr marL="2743200" lvl="5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6pPr>
            <a:lvl7pPr marL="3200400" lvl="6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7pPr>
            <a:lvl8pPr marL="3657600" lvl="7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8pPr>
            <a:lvl9pPr marL="4114800" lvl="8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3887452" y="13360400"/>
            <a:ext cx="11662173" cy="1965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1662173" y="5266275"/>
            <a:ext cx="13887450" cy="259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838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marL="914400" lvl="1" indent="-762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400"/>
              <a:buChar char="•"/>
              <a:defRPr sz="8400"/>
            </a:lvl2pPr>
            <a:lvl3pPr marL="1371600" lvl="2" indent="-685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marL="1828800" lvl="3" indent="-609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4pPr>
            <a:lvl5pPr marL="2286000" lvl="4" indent="-609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5pPr>
            <a:lvl6pPr marL="2743200" lvl="5" indent="-609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6pPr>
            <a:lvl7pPr marL="3200400" lvl="6" indent="-609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7pPr>
            <a:lvl8pPr marL="3657600" lvl="7" indent="-609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8pPr>
            <a:lvl9pPr marL="4114800" lvl="8" indent="-609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889523" y="10972800"/>
            <a:ext cx="8847534" cy="2032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marL="914400" lvl="1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2pPr>
            <a:lvl3pPr marL="1371600" lvl="2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4pPr>
            <a:lvl5pPr marL="2286000" lvl="4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5pPr>
            <a:lvl6pPr marL="2743200" lvl="5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6pPr>
            <a:lvl7pPr marL="3200400" lvl="6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7pPr>
            <a:lvl8pPr marL="3657600" lvl="7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8pPr>
            <a:lvl9pPr marL="4114800" lvl="8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1662173" y="5266275"/>
            <a:ext cx="13887450" cy="259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889523" y="10972800"/>
            <a:ext cx="8847534" cy="2032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marL="914400" lvl="1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2pPr>
            <a:lvl3pPr marL="1371600" lvl="2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4pPr>
            <a:lvl5pPr marL="2286000" lvl="4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5pPr>
            <a:lvl6pPr marL="2743200" lvl="5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6pPr>
            <a:lvl7pPr marL="3200400" lvl="6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7pPr>
            <a:lvl8pPr marL="3657600" lvl="7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8pPr>
            <a:lvl9pPr marL="4114800" lvl="8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Calibri"/>
              <a:buNone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762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Arial"/>
              <a:buChar char="•"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85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09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8859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9086850" y="33900541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9373850" y="33900541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52800" y="943429"/>
            <a:ext cx="25081729" cy="89515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01600" tIns="50800" rIns="1016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24">
              <a:solidFill>
                <a:srgbClr val="C00000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333750" y="7439024"/>
            <a:ext cx="9639299" cy="225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00" tIns="52000" rIns="100000" bIns="52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048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Arial Rounded MT Bold" panose="020F0704030504030204" pitchFamily="34" charset="0"/>
                <a:sym typeface="Arial"/>
              </a:rPr>
              <a:t>CS 4485 - </a:t>
            </a:r>
            <a:r>
              <a:rPr lang="en-US" sz="2400" b="1" i="0" u="none" strike="noStrike" cap="none">
                <a:solidFill>
                  <a:schemeClr val="tx1"/>
                </a:solidFill>
                <a:latin typeface="Arial Rounded MT Bold" panose="020F0704030504030204" pitchFamily="34" charset="0"/>
                <a:sym typeface="Arial"/>
              </a:rPr>
              <a:t>Fall 2019</a:t>
            </a:r>
            <a:endParaRPr sz="2400" b="1" i="0" u="none" strike="noStrike" cap="none" dirty="0">
              <a:solidFill>
                <a:schemeClr val="tx1"/>
              </a:solidFill>
              <a:latin typeface="Arial Rounded MT Bold" panose="020F0704030504030204" pitchFamily="34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048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Arial Rounded MT Bold" panose="020F0704030504030204" pitchFamily="34" charset="0"/>
                <a:sym typeface="Arial"/>
              </a:rPr>
              <a:t>Department of Computer Science</a:t>
            </a:r>
            <a:endParaRPr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048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Arial Rounded MT Bold" panose="020F0704030504030204" pitchFamily="34" charset="0"/>
                <a:sym typeface="Arial"/>
              </a:rPr>
              <a:t>Erik Jonsson School of Engineering &amp; Computer Science</a:t>
            </a:r>
            <a:endParaRPr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048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Arial Rounded MT Bold" panose="020F0704030504030204" pitchFamily="34" charset="0"/>
                <a:sym typeface="Arial"/>
              </a:rPr>
              <a:t>The University of Texas at Dallas</a:t>
            </a:r>
            <a:endParaRPr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048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Arial Rounded MT Bold" panose="020F0704030504030204" pitchFamily="34" charset="0"/>
                <a:sym typeface="Arial"/>
              </a:rPr>
              <a:t>Richardson, TX 75080</a:t>
            </a:r>
            <a:endParaRPr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33574" y="4725488"/>
            <a:ext cx="23769425" cy="21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0000" tIns="52000" rIns="100000" bIns="52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48"/>
              <a:buFont typeface="Times New Roman"/>
              <a:buNone/>
            </a:pPr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Vignesh Chandrasekharan</a:t>
            </a: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(vignesh.chandrasekharan@utdallas.edu), </a:t>
            </a:r>
            <a:r>
              <a:rPr lang="en-US" sz="4200" b="1" dirty="0" err="1">
                <a:latin typeface="Cambria" panose="02040503050406030204" pitchFamily="18" charset="0"/>
                <a:ea typeface="Cambria" panose="02040503050406030204" pitchFamily="18" charset="0"/>
              </a:rPr>
              <a:t>Jahnavi</a:t>
            </a:r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200" b="1" dirty="0" err="1">
                <a:latin typeface="Cambria" panose="02040503050406030204" pitchFamily="18" charset="0"/>
                <a:ea typeface="Cambria" panose="02040503050406030204" pitchFamily="18" charset="0"/>
              </a:rPr>
              <a:t>Koparthi</a:t>
            </a: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(jxk140930@utdallas.edu), </a:t>
            </a:r>
            <a:r>
              <a:rPr lang="en-US" sz="4200" b="1" dirty="0" err="1">
                <a:latin typeface="Cambria" panose="02040503050406030204" pitchFamily="18" charset="0"/>
                <a:ea typeface="Cambria" panose="02040503050406030204" pitchFamily="18" charset="0"/>
              </a:rPr>
              <a:t>Akshay</a:t>
            </a:r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 Ramesh</a:t>
            </a: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(axr151030@utdallas.edu), </a:t>
            </a:r>
            <a:r>
              <a:rPr lang="en-US" sz="4200" b="1" dirty="0">
                <a:latin typeface="Cambria" panose="02040503050406030204" pitchFamily="18" charset="0"/>
                <a:ea typeface="Cambria" panose="02040503050406030204" pitchFamily="18" charset="0"/>
              </a:rPr>
              <a:t>Manu Satyan</a:t>
            </a: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(manu.satyan@utdallas.edu)</a:t>
            </a:r>
            <a:r>
              <a:rPr lang="en-US" sz="4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42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Sri Lakshmi </a:t>
            </a:r>
            <a:r>
              <a:rPr lang="en-US" sz="4200" b="1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Tanneeru</a:t>
            </a:r>
            <a:r>
              <a:rPr lang="en-US" sz="4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(srilakshmi.tanneeru@utdallas.edu)</a:t>
            </a:r>
            <a:endParaRPr sz="42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Times New Roman"/>
              <a:buNone/>
            </a:pPr>
            <a:endParaRPr sz="26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152800" y="10039742"/>
            <a:ext cx="12699900" cy="68117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01600" tIns="50800" rIns="1016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307045" y="10085092"/>
            <a:ext cx="12590400" cy="903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00" tIns="52000" rIns="100000" bIns="5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r>
              <a:rPr lang="en-US" sz="4800" i="0" u="none" strike="noStrike" cap="none" dirty="0">
                <a:solidFill>
                  <a:srgbClr val="000000"/>
                </a:solidFill>
                <a:latin typeface="Arial Rounded MT Bold" panose="020F0704030504030204" pitchFamily="34" charset="0"/>
                <a:sym typeface="Arial"/>
              </a:rPr>
              <a:t>Abstract</a:t>
            </a:r>
            <a:endParaRPr sz="4800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Jonsson Connect app will connect students, alumni, and employers with each other and the Jonsson School. Phase 2 of the Jonsson Connect App Development was primarily focused on getting the app ready for release to the public. In phase 2, we improved the existing UI, implemented a rewards system to boost student &amp; alumni interactions with the Jonsson School, and added a feedback system that allows users to directly communicate with developers and the Jonsson School staff. By taking advantage of Expo’s free open-source toolchain and Facebook’s React Native (a framework for building native applications for Android &amp; iOS), we avoided having to natively develop the app for the two separate platforms. Instead, we programmed in JavaScript, letting react Native convert the code into Java and Swift. On November 29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beta testing attracted over 60 participants who gave us invaluable feedback which we incorporated into the app.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Mobile App, API, iOS, Android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4029475" y="10240674"/>
            <a:ext cx="12205200" cy="15991986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01600" tIns="50800" rIns="1016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91">
                <a:solidFill>
                  <a:schemeClr val="lt1"/>
                </a:solidFill>
              </a:rPr>
              <a:t>h</a:t>
            </a:r>
            <a:endParaRPr sz="1119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4226806" y="10066312"/>
            <a:ext cx="24798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00" tIns="52000" rIns="100000" bIns="5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r>
              <a:rPr lang="en-US" sz="4800" i="0" u="none" strike="noStrike" cap="none" dirty="0">
                <a:solidFill>
                  <a:srgbClr val="000000"/>
                </a:solidFill>
                <a:latin typeface="Arial Rounded MT Bold" panose="020F0704030504030204" pitchFamily="34" charset="0"/>
                <a:sym typeface="Arial"/>
              </a:rPr>
              <a:t>Results</a:t>
            </a:r>
            <a:endParaRPr sz="4800" dirty="0">
              <a:latin typeface="Arial Rounded MT Bold" panose="020F0704030504030204" pitchFamily="34" charset="0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152800" y="17965599"/>
            <a:ext cx="12744525" cy="8267061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01600" tIns="50800" rIns="1016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191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4029475" y="26290275"/>
            <a:ext cx="12241725" cy="876454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01600" tIns="50800" rIns="1016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91">
                <a:solidFill>
                  <a:schemeClr val="lt1"/>
                </a:solidFill>
              </a:rPr>
              <a:t>h as</a:t>
            </a:r>
            <a:endParaRPr sz="1119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4226806" y="26134845"/>
            <a:ext cx="3255437" cy="90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00" tIns="52000" rIns="100000" bIns="5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r>
              <a:rPr lang="en-US" sz="4800" i="0" u="none" strike="noStrike" cap="none" dirty="0">
                <a:solidFill>
                  <a:srgbClr val="000000"/>
                </a:solidFill>
                <a:latin typeface="Arial Rounded MT Bold" panose="020F0704030504030204" pitchFamily="34" charset="0"/>
                <a:sym typeface="Arial"/>
              </a:rPr>
              <a:t>Summary</a:t>
            </a:r>
            <a:endParaRPr sz="4800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4" name="Google Shape;94;p13"/>
          <p:cNvSpPr/>
          <p:nvPr/>
        </p:nvSpPr>
        <p:spPr>
          <a:xfrm>
            <a:off x="1152800" y="26382018"/>
            <a:ext cx="12744525" cy="3860281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01600" tIns="50800" rIns="1016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  <p:sp>
        <p:nvSpPr>
          <p:cNvPr id="95" name="Google Shape;95;p13"/>
          <p:cNvSpPr txBox="1"/>
          <p:nvPr/>
        </p:nvSpPr>
        <p:spPr>
          <a:xfrm>
            <a:off x="1307045" y="27179398"/>
            <a:ext cx="61233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00" tIns="52000" rIns="100000" bIns="5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r>
              <a:rPr lang="en-US" sz="4800" i="0" u="none" strike="noStrike" cap="none" dirty="0">
                <a:solidFill>
                  <a:srgbClr val="000000"/>
                </a:solidFill>
                <a:latin typeface="Arial Rounded MT Bold" panose="020F0704030504030204" pitchFamily="34" charset="0"/>
                <a:sym typeface="Arial"/>
              </a:rPr>
              <a:t>Impact</a:t>
            </a:r>
            <a:endParaRPr sz="4800" dirty="0">
              <a:latin typeface="Arial Rounded MT Bold" panose="020F0704030504030204" pitchFamily="34" charset="0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307045" y="19163818"/>
            <a:ext cx="4207328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00" tIns="52000" rIns="100000" bIns="5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r>
              <a:rPr lang="en-US" sz="4800" i="0" u="none" strike="noStrike" cap="none" dirty="0">
                <a:solidFill>
                  <a:srgbClr val="000000"/>
                </a:solidFill>
                <a:latin typeface="Arial Rounded MT Bold" panose="020F0704030504030204" pitchFamily="34" charset="0"/>
                <a:sym typeface="Arial"/>
              </a:rPr>
              <a:t>Architecture</a:t>
            </a:r>
            <a:endParaRPr sz="4800" dirty="0">
              <a:latin typeface="Arial Rounded MT Bold" panose="020F0704030504030204" pitchFamily="34" charset="0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4463134" y="21350869"/>
            <a:ext cx="11263690" cy="42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50800" rIns="1016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19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752600" y="2186402"/>
            <a:ext cx="19500396" cy="1584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9600" dirty="0">
                <a:solidFill>
                  <a:srgbClr val="C75B12"/>
                </a:solidFill>
                <a:latin typeface="Arial Rounded MT Bold" panose="020F0704030504030204" pitchFamily="34" charset="0"/>
                <a:ea typeface="Source Sans Pro Black"/>
                <a:cs typeface="Source Sans Pro Black"/>
                <a:sym typeface="Source Sans Pro Black"/>
              </a:rPr>
              <a:t>Jonsson Connect App</a:t>
            </a:r>
            <a:r>
              <a:rPr lang="en-US" sz="9600" dirty="0">
                <a:solidFill>
                  <a:srgbClr val="C00000"/>
                </a:solidFill>
                <a:latin typeface="Arial Rounded MT Bold" panose="020F0704030504030204" pitchFamily="34" charset="0"/>
                <a:ea typeface="Source Sans Pro Black"/>
                <a:cs typeface="Source Sans Pro Black"/>
                <a:sym typeface="Source Sans Pro Black"/>
              </a:rPr>
              <a:t> - </a:t>
            </a:r>
            <a:r>
              <a:rPr lang="en-US" sz="9600" dirty="0">
                <a:solidFill>
                  <a:srgbClr val="C75B12"/>
                </a:solidFill>
                <a:latin typeface="Arial Rounded MT Bold" panose="020F0704030504030204" pitchFamily="34" charset="0"/>
                <a:ea typeface="Source Sans Pro Black"/>
                <a:cs typeface="Source Sans Pro Black"/>
                <a:sym typeface="Source Sans Pro Black"/>
              </a:rPr>
              <a:t>Phase 2</a:t>
            </a:r>
            <a:endParaRPr lang="en-US" sz="9600" dirty="0">
              <a:solidFill>
                <a:srgbClr val="C75B1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152800" y="30432375"/>
            <a:ext cx="12744525" cy="462255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01600" tIns="50800" rIns="1016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19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152800" y="30672549"/>
            <a:ext cx="4170211" cy="9120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100000" tIns="52000" rIns="100000" bIns="5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r>
              <a:rPr lang="en-US" sz="4800" i="0" u="none" strike="noStrike" cap="none" dirty="0">
                <a:solidFill>
                  <a:srgbClr val="000000"/>
                </a:solidFill>
                <a:latin typeface="Arial Rounded MT Bold" panose="020F0704030504030204" pitchFamily="34" charset="0"/>
                <a:sym typeface="Arial"/>
              </a:rPr>
              <a:t>Performance</a:t>
            </a:r>
            <a:endParaRPr sz="4800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sym typeface="Arial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130" y="19993609"/>
            <a:ext cx="12046200" cy="721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1975" y="1415224"/>
            <a:ext cx="2866500" cy="28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6806" y="6976624"/>
            <a:ext cx="10601126" cy="2508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1422462" y="28041599"/>
            <a:ext cx="12205200" cy="220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Increase in engagement of current students &amp; alumni with the Erik Jonsson School of Engineering &amp; Computer Science (ECS).</a:t>
            </a:r>
            <a:endParaRPr sz="3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Effortless way of checking latest news, jobs, &amp; events tied to ECS.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47951" y="10998497"/>
            <a:ext cx="3483524" cy="6967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8" name="Google Shape;10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64038" y="10872950"/>
            <a:ext cx="3609101" cy="7218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9" name="Google Shape;10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05725" y="10872950"/>
            <a:ext cx="3609101" cy="7218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0" name="Google Shape;11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383750" y="18147850"/>
            <a:ext cx="3776150" cy="755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1" name="Google Shape;11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22200" y="18150625"/>
            <a:ext cx="3776150" cy="755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" name="Google Shape;11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331950" y="18150625"/>
            <a:ext cx="3718200" cy="755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3" name="Google Shape;113;p13"/>
          <p:cNvSpPr txBox="1"/>
          <p:nvPr/>
        </p:nvSpPr>
        <p:spPr>
          <a:xfrm>
            <a:off x="14299138" y="31550244"/>
            <a:ext cx="11883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00" tIns="52000" rIns="100000" bIns="5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Times New Roman"/>
              <a:buNone/>
            </a:pPr>
            <a:r>
              <a:rPr lang="en-US" sz="4800" dirty="0">
                <a:latin typeface="Arial Rounded MT Bold" panose="020F0704030504030204" pitchFamily="34" charset="0"/>
              </a:rPr>
              <a:t>Metrics</a:t>
            </a:r>
            <a:endParaRPr sz="4800" dirty="0">
              <a:latin typeface="Arial Rounded MT Bold" panose="020F0704030504030204" pitchFamily="34" charset="0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4551268" y="32289751"/>
            <a:ext cx="11947542" cy="235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metrics are based on our completed requirements &amp; cost.</a:t>
            </a:r>
            <a:endParaRPr sz="3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finished 100% of our MVP core requirements.</a:t>
            </a:r>
            <a:endParaRPr sz="3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were unable to complete an additional filtering feature.</a:t>
            </a:r>
            <a:endParaRPr sz="3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Project Cost:</a:t>
            </a:r>
            <a:r>
              <a:rPr lang="en-US" sz="3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$10.00 </a:t>
            </a:r>
            <a:r>
              <a:rPr lang="en-US" sz="34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(Recurring monthly).</a:t>
            </a:r>
            <a:endParaRPr sz="34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CF82E-DE13-45A6-8250-949CE849E108}"/>
              </a:ext>
            </a:extLst>
          </p:cNvPr>
          <p:cNvSpPr txBox="1"/>
          <p:nvPr/>
        </p:nvSpPr>
        <p:spPr>
          <a:xfrm>
            <a:off x="1418313" y="31467043"/>
            <a:ext cx="1214201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SzPts val="4920"/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571500" lvl="5" indent="-571500" algn="just">
              <a:buSzPts val="3600"/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Jonsson Connect app meets the industry’s performance standards. </a:t>
            </a:r>
          </a:p>
          <a:p>
            <a:pPr marL="571500" lvl="0" indent="-571500" algn="just">
              <a:buSzPts val="3600"/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development ensures that user experience is consistent across the Android &amp; iOS platforms.</a:t>
            </a:r>
          </a:p>
          <a:p>
            <a:pPr marL="571500" lvl="0" indent="-571500" algn="just">
              <a:buSzPts val="3600"/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notified of new events as soon as they are added.</a:t>
            </a:r>
          </a:p>
          <a:p>
            <a:pPr marL="571500" lvl="0" indent="-571500" algn="just">
              <a:buSzPts val="3600"/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response times with low API latency.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E41CA-564A-4C2A-B1C6-87AF27593A62}"/>
              </a:ext>
            </a:extLst>
          </p:cNvPr>
          <p:cNvSpPr txBox="1"/>
          <p:nvPr/>
        </p:nvSpPr>
        <p:spPr>
          <a:xfrm>
            <a:off x="14463134" y="27179398"/>
            <a:ext cx="118379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SzPts val="4920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Jonsson Connect App,</a:t>
            </a:r>
          </a:p>
          <a:p>
            <a:pPr marL="457200" lvl="0" indent="-457200" algn="just">
              <a:buSzPts val="3600"/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helpful tutorial to help out first time users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SzPts val="3600"/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rewards system where users can scan QR codes when attending events to get Whoosh bits - These can be redeemed for comet crates (gifts).</a:t>
            </a:r>
          </a:p>
          <a:p>
            <a:pPr marL="457200" lvl="0" indent="-457200" algn="just">
              <a:buSzPts val="3600"/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Notifies users when new events are added via push notifications.</a:t>
            </a:r>
          </a:p>
          <a:p>
            <a:pPr marL="457200" lvl="0" indent="-457200" algn="just">
              <a:buSzPts val="3600"/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deep-links which allow users to get directions to the event’s location in their default maps app.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466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Arial Rounded MT Bold</vt:lpstr>
      <vt:lpstr>Cambria</vt:lpstr>
      <vt:lpstr>Source Sans Pro Black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Razo</dc:creator>
  <cp:lastModifiedBy>Miguel Razo</cp:lastModifiedBy>
  <cp:revision>7</cp:revision>
  <cp:lastPrinted>2018-12-10T18:07:09Z</cp:lastPrinted>
  <dcterms:modified xsi:type="dcterms:W3CDTF">2019-10-12T18:29:55Z</dcterms:modified>
</cp:coreProperties>
</file>