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074900" cy="20104100"/>
  <p:notesSz cx="150749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974" y="-1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078075" cy="20104100"/>
          </a:xfrm>
          <a:custGeom>
            <a:avLst/>
            <a:gdLst/>
            <a:ahLst/>
            <a:cxnLst/>
            <a:rect l="l" t="t" r="r" b="b"/>
            <a:pathLst>
              <a:path w="15078075" h="20104100">
                <a:moveTo>
                  <a:pt x="0" y="20104099"/>
                </a:moveTo>
                <a:lnTo>
                  <a:pt x="15078074" y="20104099"/>
                </a:lnTo>
                <a:lnTo>
                  <a:pt x="15078074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7949" y="203373"/>
            <a:ext cx="14544675" cy="3943985"/>
          </a:xfrm>
          <a:custGeom>
            <a:avLst/>
            <a:gdLst/>
            <a:ahLst/>
            <a:cxnLst/>
            <a:rect l="l" t="t" r="r" b="b"/>
            <a:pathLst>
              <a:path w="14544675" h="3943985">
                <a:moveTo>
                  <a:pt x="14544338" y="3943795"/>
                </a:moveTo>
                <a:lnTo>
                  <a:pt x="0" y="3943795"/>
                </a:lnTo>
                <a:lnTo>
                  <a:pt x="0" y="0"/>
                </a:lnTo>
                <a:lnTo>
                  <a:pt x="14544338" y="0"/>
                </a:lnTo>
                <a:lnTo>
                  <a:pt x="14544338" y="3943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50230" y="18129451"/>
            <a:ext cx="8031480" cy="1744345"/>
          </a:xfrm>
          <a:custGeom>
            <a:avLst/>
            <a:gdLst/>
            <a:ahLst/>
            <a:cxnLst/>
            <a:rect l="l" t="t" r="r" b="b"/>
            <a:pathLst>
              <a:path w="8031480" h="1744344">
                <a:moveTo>
                  <a:pt x="8030959" y="1744288"/>
                </a:moveTo>
                <a:lnTo>
                  <a:pt x="0" y="1744288"/>
                </a:lnTo>
                <a:lnTo>
                  <a:pt x="0" y="0"/>
                </a:lnTo>
                <a:lnTo>
                  <a:pt x="8030959" y="0"/>
                </a:lnTo>
                <a:lnTo>
                  <a:pt x="8030959" y="1744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7949" y="4313789"/>
            <a:ext cx="14544675" cy="2092960"/>
          </a:xfrm>
          <a:custGeom>
            <a:avLst/>
            <a:gdLst/>
            <a:ahLst/>
            <a:cxnLst/>
            <a:rect l="l" t="t" r="r" b="b"/>
            <a:pathLst>
              <a:path w="14544675" h="2092960">
                <a:moveTo>
                  <a:pt x="14544338" y="2092787"/>
                </a:moveTo>
                <a:lnTo>
                  <a:pt x="0" y="2092787"/>
                </a:lnTo>
                <a:lnTo>
                  <a:pt x="0" y="0"/>
                </a:lnTo>
                <a:lnTo>
                  <a:pt x="14544338" y="0"/>
                </a:lnTo>
                <a:lnTo>
                  <a:pt x="14544338" y="2092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50230" y="15054935"/>
            <a:ext cx="8031480" cy="2868295"/>
          </a:xfrm>
          <a:custGeom>
            <a:avLst/>
            <a:gdLst/>
            <a:ahLst/>
            <a:cxnLst/>
            <a:rect l="l" t="t" r="r" b="b"/>
            <a:pathLst>
              <a:path w="8031480" h="2868294">
                <a:moveTo>
                  <a:pt x="8030959" y="2867731"/>
                </a:moveTo>
                <a:lnTo>
                  <a:pt x="0" y="2867731"/>
                </a:lnTo>
                <a:lnTo>
                  <a:pt x="0" y="0"/>
                </a:lnTo>
                <a:lnTo>
                  <a:pt x="8030959" y="0"/>
                </a:lnTo>
                <a:lnTo>
                  <a:pt x="8030959" y="2867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7949" y="16969815"/>
            <a:ext cx="6205220" cy="2904490"/>
          </a:xfrm>
          <a:custGeom>
            <a:avLst/>
            <a:gdLst/>
            <a:ahLst/>
            <a:cxnLst/>
            <a:rect l="l" t="t" r="r" b="b"/>
            <a:pathLst>
              <a:path w="6205220" h="2904490">
                <a:moveTo>
                  <a:pt x="6204683" y="0"/>
                </a:moveTo>
                <a:lnTo>
                  <a:pt x="0" y="0"/>
                </a:lnTo>
                <a:lnTo>
                  <a:pt x="0" y="2903925"/>
                </a:lnTo>
                <a:lnTo>
                  <a:pt x="6204683" y="2903925"/>
                </a:lnTo>
                <a:lnTo>
                  <a:pt x="62046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87949" y="9665046"/>
            <a:ext cx="6205220" cy="7104380"/>
          </a:xfrm>
          <a:custGeom>
            <a:avLst/>
            <a:gdLst/>
            <a:ahLst/>
            <a:cxnLst/>
            <a:rect l="l" t="t" r="r" b="b"/>
            <a:pathLst>
              <a:path w="6205220" h="7104380">
                <a:moveTo>
                  <a:pt x="6204683" y="0"/>
                </a:moveTo>
                <a:lnTo>
                  <a:pt x="0" y="0"/>
                </a:lnTo>
                <a:lnTo>
                  <a:pt x="0" y="7104286"/>
                </a:lnTo>
                <a:lnTo>
                  <a:pt x="6204683" y="7104286"/>
                </a:lnTo>
                <a:lnTo>
                  <a:pt x="62046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42259" y="6627777"/>
            <a:ext cx="4566136" cy="2587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684208" y="9564399"/>
            <a:ext cx="8106489" cy="45599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92234" y="6627777"/>
            <a:ext cx="4599636" cy="2587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8288" y="305301"/>
            <a:ext cx="3004673" cy="992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fjb150030@utdallas.edu" TargetMode="External"/><Relationship Id="rId13" Type="http://schemas.openxmlformats.org/officeDocument/2006/relationships/image" Target="../media/image5.png"/><Relationship Id="rId18" Type="http://schemas.openxmlformats.org/officeDocument/2006/relationships/image" Target="../media/image10.jpg"/><Relationship Id="rId3" Type="http://schemas.openxmlformats.org/officeDocument/2006/relationships/hyperlink" Target="mailto:Grif&#64257;n@utdallas.edu" TargetMode="External"/><Relationship Id="rId7" Type="http://schemas.openxmlformats.org/officeDocument/2006/relationships/hyperlink" Target="mailto:jwm150730@utdallas.edu" TargetMode="External"/><Relationship Id="rId12" Type="http://schemas.openxmlformats.org/officeDocument/2006/relationships/hyperlink" Target="mailto:jds028000@utdallas.edu" TargetMode="External"/><Relationship Id="rId17" Type="http://schemas.openxmlformats.org/officeDocument/2006/relationships/image" Target="../media/image9.png"/><Relationship Id="rId2" Type="http://schemas.openxmlformats.org/officeDocument/2006/relationships/hyperlink" Target="mailto:James.Grif&#64257;n@utdallas.edu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kb160130@utdallas.edu" TargetMode="External"/><Relationship Id="rId11" Type="http://schemas.openxmlformats.org/officeDocument/2006/relationships/hyperlink" Target="mailto:rjc108020@utdallas.edu" TargetMode="External"/><Relationship Id="rId5" Type="http://schemas.openxmlformats.org/officeDocument/2006/relationships/hyperlink" Target="mailto:mjg140130@utdallas.edu" TargetMode="External"/><Relationship Id="rId15" Type="http://schemas.openxmlformats.org/officeDocument/2006/relationships/image" Target="../media/image7.jpg"/><Relationship Id="rId10" Type="http://schemas.openxmlformats.org/officeDocument/2006/relationships/hyperlink" Target="mailto:cxl127930@utdallas.edu" TargetMode="External"/><Relationship Id="rId4" Type="http://schemas.openxmlformats.org/officeDocument/2006/relationships/image" Target="../media/image4.jpg"/><Relationship Id="rId9" Type="http://schemas.openxmlformats.org/officeDocument/2006/relationships/hyperlink" Target="mailto:akm150130@utdallas.edu" TargetMode="External"/><Relationship Id="rId1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1387" y="9272183"/>
            <a:ext cx="9448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“Degree</a:t>
            </a:r>
            <a:r>
              <a:rPr sz="11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Audit”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39864" y="14109732"/>
            <a:ext cx="1133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solidFill>
                  <a:srgbClr val="231F20"/>
                </a:solidFill>
                <a:latin typeface="Verdana"/>
                <a:cs typeface="Verdana"/>
              </a:rPr>
              <a:t>“Edit</a:t>
            </a:r>
            <a:r>
              <a:rPr sz="11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Course</a:t>
            </a:r>
            <a:r>
              <a:rPr sz="11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Plan”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2743" y="2564186"/>
            <a:ext cx="2786380" cy="4946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300" b="1" spc="-70" dirty="0">
                <a:solidFill>
                  <a:srgbClr val="231F20"/>
                </a:solidFill>
                <a:latin typeface="Arial"/>
                <a:cs typeface="Arial"/>
              </a:rPr>
              <a:t>James</a:t>
            </a:r>
            <a:r>
              <a:rPr sz="1300" b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125" dirty="0">
                <a:solidFill>
                  <a:srgbClr val="231F20"/>
                </a:solidFill>
                <a:latin typeface="Arial"/>
                <a:cs typeface="Arial"/>
              </a:rPr>
              <a:t>J.</a:t>
            </a:r>
            <a:r>
              <a:rPr sz="1300" b="1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31F20"/>
                </a:solidFill>
                <a:latin typeface="Arial"/>
                <a:cs typeface="Arial"/>
              </a:rPr>
              <a:t>Grifﬁn</a:t>
            </a:r>
            <a:r>
              <a:rPr sz="1300" b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5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300" b="1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30" dirty="0">
                <a:solidFill>
                  <a:srgbClr val="231F20"/>
                </a:solidFill>
                <a:latin typeface="Arial"/>
                <a:cs typeface="Arial"/>
              </a:rPr>
              <a:t>Founder</a:t>
            </a:r>
            <a:r>
              <a:rPr sz="1300" b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300" b="1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31F20"/>
                </a:solidFill>
                <a:latin typeface="Arial"/>
                <a:cs typeface="Arial"/>
              </a:rPr>
              <a:t>RamifAI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-55" dirty="0">
                <a:solidFill>
                  <a:srgbClr val="414042"/>
                </a:solidFill>
                <a:latin typeface="Verdana"/>
                <a:cs typeface="Verdana"/>
                <a:hlinkClick r:id="rId2"/>
              </a:rPr>
              <a:t>James.</a:t>
            </a:r>
            <a:r>
              <a:rPr sz="950" spc="-55" dirty="0">
                <a:solidFill>
                  <a:srgbClr val="414042"/>
                </a:solidFill>
                <a:latin typeface="Verdana"/>
                <a:cs typeface="Verdana"/>
                <a:hlinkClick r:id="rId3"/>
              </a:rPr>
              <a:t>Grifﬁn@utdallas.edu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1985" y="442105"/>
            <a:ext cx="936625" cy="807720"/>
          </a:xfrm>
          <a:custGeom>
            <a:avLst/>
            <a:gdLst/>
            <a:ahLst/>
            <a:cxnLst/>
            <a:rect l="l" t="t" r="r" b="b"/>
            <a:pathLst>
              <a:path w="936625" h="807719">
                <a:moveTo>
                  <a:pt x="702135" y="0"/>
                </a:moveTo>
                <a:lnTo>
                  <a:pt x="234045" y="0"/>
                </a:lnTo>
                <a:lnTo>
                  <a:pt x="0" y="403859"/>
                </a:lnTo>
                <a:lnTo>
                  <a:pt x="234045" y="807719"/>
                </a:lnTo>
                <a:lnTo>
                  <a:pt x="702135" y="807719"/>
                </a:lnTo>
                <a:lnTo>
                  <a:pt x="739671" y="742949"/>
                </a:lnTo>
                <a:lnTo>
                  <a:pt x="273771" y="742949"/>
                </a:lnTo>
                <a:lnTo>
                  <a:pt x="268885" y="739139"/>
                </a:lnTo>
                <a:lnTo>
                  <a:pt x="221679" y="656589"/>
                </a:lnTo>
                <a:lnTo>
                  <a:pt x="198970" y="617219"/>
                </a:lnTo>
                <a:lnTo>
                  <a:pt x="176092" y="577849"/>
                </a:lnTo>
                <a:lnTo>
                  <a:pt x="113764" y="472439"/>
                </a:lnTo>
                <a:lnTo>
                  <a:pt x="102600" y="453389"/>
                </a:lnTo>
                <a:lnTo>
                  <a:pt x="80353" y="414019"/>
                </a:lnTo>
                <a:lnTo>
                  <a:pt x="76165" y="407669"/>
                </a:lnTo>
                <a:lnTo>
                  <a:pt x="75906" y="400049"/>
                </a:lnTo>
                <a:lnTo>
                  <a:pt x="79718" y="394969"/>
                </a:lnTo>
                <a:lnTo>
                  <a:pt x="189753" y="205739"/>
                </a:lnTo>
                <a:lnTo>
                  <a:pt x="267426" y="71119"/>
                </a:lnTo>
                <a:lnTo>
                  <a:pt x="269569" y="66039"/>
                </a:lnTo>
                <a:lnTo>
                  <a:pt x="274183" y="63499"/>
                </a:lnTo>
                <a:lnTo>
                  <a:pt x="498218" y="63499"/>
                </a:lnTo>
                <a:lnTo>
                  <a:pt x="499049" y="62229"/>
                </a:lnTo>
                <a:lnTo>
                  <a:pt x="738199" y="62229"/>
                </a:lnTo>
                <a:lnTo>
                  <a:pt x="702135" y="0"/>
                </a:lnTo>
                <a:close/>
              </a:path>
              <a:path w="936625" h="807719">
                <a:moveTo>
                  <a:pt x="738199" y="62229"/>
                </a:moveTo>
                <a:lnTo>
                  <a:pt x="661487" y="62229"/>
                </a:lnTo>
                <a:lnTo>
                  <a:pt x="666101" y="64769"/>
                </a:lnTo>
                <a:lnTo>
                  <a:pt x="668244" y="68579"/>
                </a:lnTo>
                <a:lnTo>
                  <a:pt x="687725" y="102869"/>
                </a:lnTo>
                <a:lnTo>
                  <a:pt x="707165" y="135889"/>
                </a:lnTo>
                <a:lnTo>
                  <a:pt x="726562" y="170179"/>
                </a:lnTo>
                <a:lnTo>
                  <a:pt x="745917" y="203199"/>
                </a:lnTo>
                <a:lnTo>
                  <a:pt x="773444" y="251459"/>
                </a:lnTo>
                <a:lnTo>
                  <a:pt x="828524" y="345439"/>
                </a:lnTo>
                <a:lnTo>
                  <a:pt x="855952" y="393699"/>
                </a:lnTo>
                <a:lnTo>
                  <a:pt x="859778" y="398779"/>
                </a:lnTo>
                <a:lnTo>
                  <a:pt x="859554" y="406399"/>
                </a:lnTo>
                <a:lnTo>
                  <a:pt x="855380" y="412749"/>
                </a:lnTo>
                <a:lnTo>
                  <a:pt x="833160" y="450849"/>
                </a:lnTo>
                <a:lnTo>
                  <a:pt x="821983" y="471169"/>
                </a:lnTo>
                <a:lnTo>
                  <a:pt x="810704" y="490219"/>
                </a:lnTo>
                <a:lnTo>
                  <a:pt x="810893" y="491489"/>
                </a:lnTo>
                <a:lnTo>
                  <a:pt x="759837" y="577849"/>
                </a:lnTo>
                <a:lnTo>
                  <a:pt x="736958" y="617219"/>
                </a:lnTo>
                <a:lnTo>
                  <a:pt x="714215" y="656589"/>
                </a:lnTo>
                <a:lnTo>
                  <a:pt x="691608" y="694689"/>
                </a:lnTo>
                <a:lnTo>
                  <a:pt x="669138" y="734059"/>
                </a:lnTo>
                <a:lnTo>
                  <a:pt x="667044" y="739139"/>
                </a:lnTo>
                <a:lnTo>
                  <a:pt x="662157" y="741679"/>
                </a:lnTo>
                <a:lnTo>
                  <a:pt x="278979" y="741679"/>
                </a:lnTo>
                <a:lnTo>
                  <a:pt x="273771" y="742949"/>
                </a:lnTo>
                <a:lnTo>
                  <a:pt x="739671" y="742949"/>
                </a:lnTo>
                <a:lnTo>
                  <a:pt x="936180" y="403859"/>
                </a:lnTo>
                <a:lnTo>
                  <a:pt x="738199" y="62229"/>
                </a:lnTo>
                <a:close/>
              </a:path>
              <a:path w="936625" h="807719">
                <a:moveTo>
                  <a:pt x="256424" y="462279"/>
                </a:moveTo>
                <a:lnTo>
                  <a:pt x="177942" y="462279"/>
                </a:lnTo>
                <a:lnTo>
                  <a:pt x="178263" y="464819"/>
                </a:lnTo>
                <a:lnTo>
                  <a:pt x="204463" y="509269"/>
                </a:lnTo>
                <a:lnTo>
                  <a:pt x="249549" y="586739"/>
                </a:lnTo>
                <a:lnTo>
                  <a:pt x="272152" y="626109"/>
                </a:lnTo>
                <a:lnTo>
                  <a:pt x="278999" y="637539"/>
                </a:lnTo>
                <a:lnTo>
                  <a:pt x="285980" y="648969"/>
                </a:lnTo>
                <a:lnTo>
                  <a:pt x="292700" y="660399"/>
                </a:lnTo>
                <a:lnTo>
                  <a:pt x="321868" y="684529"/>
                </a:lnTo>
                <a:lnTo>
                  <a:pt x="435602" y="684529"/>
                </a:lnTo>
                <a:lnTo>
                  <a:pt x="438862" y="685799"/>
                </a:lnTo>
                <a:lnTo>
                  <a:pt x="438415" y="693419"/>
                </a:lnTo>
                <a:lnTo>
                  <a:pt x="438063" y="703579"/>
                </a:lnTo>
                <a:lnTo>
                  <a:pt x="438081" y="722629"/>
                </a:lnTo>
                <a:lnTo>
                  <a:pt x="438415" y="732789"/>
                </a:lnTo>
                <a:lnTo>
                  <a:pt x="438792" y="740409"/>
                </a:lnTo>
                <a:lnTo>
                  <a:pt x="435861" y="741679"/>
                </a:lnTo>
                <a:lnTo>
                  <a:pt x="500068" y="741679"/>
                </a:lnTo>
                <a:lnTo>
                  <a:pt x="497129" y="740409"/>
                </a:lnTo>
                <a:lnTo>
                  <a:pt x="497513" y="732789"/>
                </a:lnTo>
                <a:lnTo>
                  <a:pt x="497874" y="722629"/>
                </a:lnTo>
                <a:lnTo>
                  <a:pt x="497874" y="703579"/>
                </a:lnTo>
                <a:lnTo>
                  <a:pt x="497513" y="693419"/>
                </a:lnTo>
                <a:lnTo>
                  <a:pt x="497129" y="685799"/>
                </a:lnTo>
                <a:lnTo>
                  <a:pt x="500319" y="683259"/>
                </a:lnTo>
                <a:lnTo>
                  <a:pt x="621147" y="683259"/>
                </a:lnTo>
                <a:lnTo>
                  <a:pt x="627188" y="681989"/>
                </a:lnTo>
                <a:lnTo>
                  <a:pt x="632438" y="678179"/>
                </a:lnTo>
                <a:lnTo>
                  <a:pt x="637160" y="670559"/>
                </a:lnTo>
                <a:lnTo>
                  <a:pt x="643275" y="659129"/>
                </a:lnTo>
                <a:lnTo>
                  <a:pt x="649989" y="647699"/>
                </a:lnTo>
                <a:lnTo>
                  <a:pt x="656943" y="636269"/>
                </a:lnTo>
                <a:lnTo>
                  <a:pt x="663777" y="624839"/>
                </a:lnTo>
                <a:lnTo>
                  <a:pt x="670557" y="613409"/>
                </a:lnTo>
                <a:lnTo>
                  <a:pt x="350341" y="613409"/>
                </a:lnTo>
                <a:lnTo>
                  <a:pt x="343396" y="609599"/>
                </a:lnTo>
                <a:lnTo>
                  <a:pt x="340694" y="601979"/>
                </a:lnTo>
                <a:lnTo>
                  <a:pt x="321716" y="568959"/>
                </a:lnTo>
                <a:lnTo>
                  <a:pt x="283472" y="502919"/>
                </a:lnTo>
                <a:lnTo>
                  <a:pt x="264494" y="469899"/>
                </a:lnTo>
                <a:lnTo>
                  <a:pt x="262051" y="464819"/>
                </a:lnTo>
                <a:lnTo>
                  <a:pt x="256424" y="462279"/>
                </a:lnTo>
                <a:close/>
              </a:path>
              <a:path w="936625" h="807719">
                <a:moveTo>
                  <a:pt x="393488" y="612139"/>
                </a:moveTo>
                <a:lnTo>
                  <a:pt x="375603" y="613409"/>
                </a:lnTo>
                <a:lnTo>
                  <a:pt x="411385" y="613409"/>
                </a:lnTo>
                <a:lnTo>
                  <a:pt x="393488" y="612139"/>
                </a:lnTo>
                <a:close/>
              </a:path>
              <a:path w="936625" h="807719">
                <a:moveTo>
                  <a:pt x="498281" y="556259"/>
                </a:moveTo>
                <a:lnTo>
                  <a:pt x="436370" y="556259"/>
                </a:lnTo>
                <a:lnTo>
                  <a:pt x="438471" y="558799"/>
                </a:lnTo>
                <a:lnTo>
                  <a:pt x="438283" y="563879"/>
                </a:lnTo>
                <a:lnTo>
                  <a:pt x="438667" y="563879"/>
                </a:lnTo>
                <a:lnTo>
                  <a:pt x="438505" y="593089"/>
                </a:lnTo>
                <a:lnTo>
                  <a:pt x="438647" y="601979"/>
                </a:lnTo>
                <a:lnTo>
                  <a:pt x="438667" y="610869"/>
                </a:lnTo>
                <a:lnTo>
                  <a:pt x="436943" y="613409"/>
                </a:lnTo>
                <a:lnTo>
                  <a:pt x="585685" y="613409"/>
                </a:lnTo>
                <a:lnTo>
                  <a:pt x="578313" y="612139"/>
                </a:lnTo>
                <a:lnTo>
                  <a:pt x="499049" y="612139"/>
                </a:lnTo>
                <a:lnTo>
                  <a:pt x="497129" y="610869"/>
                </a:lnTo>
                <a:lnTo>
                  <a:pt x="497345" y="601979"/>
                </a:lnTo>
                <a:lnTo>
                  <a:pt x="497484" y="593089"/>
                </a:lnTo>
                <a:lnTo>
                  <a:pt x="497358" y="568959"/>
                </a:lnTo>
                <a:lnTo>
                  <a:pt x="497325" y="557529"/>
                </a:lnTo>
                <a:lnTo>
                  <a:pt x="498281" y="556259"/>
                </a:lnTo>
                <a:close/>
              </a:path>
              <a:path w="936625" h="807719">
                <a:moveTo>
                  <a:pt x="679560" y="461009"/>
                </a:moveTo>
                <a:lnTo>
                  <a:pt x="673934" y="464819"/>
                </a:lnTo>
                <a:lnTo>
                  <a:pt x="671497" y="469899"/>
                </a:lnTo>
                <a:lnTo>
                  <a:pt x="633252" y="535939"/>
                </a:lnTo>
                <a:lnTo>
                  <a:pt x="595290" y="601979"/>
                </a:lnTo>
                <a:lnTo>
                  <a:pt x="592603" y="609599"/>
                </a:lnTo>
                <a:lnTo>
                  <a:pt x="585685" y="613409"/>
                </a:lnTo>
                <a:lnTo>
                  <a:pt x="670557" y="613409"/>
                </a:lnTo>
                <a:lnTo>
                  <a:pt x="686379" y="586739"/>
                </a:lnTo>
                <a:lnTo>
                  <a:pt x="731462" y="509269"/>
                </a:lnTo>
                <a:lnTo>
                  <a:pt x="754029" y="471169"/>
                </a:lnTo>
                <a:lnTo>
                  <a:pt x="757666" y="464819"/>
                </a:lnTo>
                <a:lnTo>
                  <a:pt x="757980" y="462279"/>
                </a:lnTo>
                <a:lnTo>
                  <a:pt x="685479" y="462279"/>
                </a:lnTo>
                <a:lnTo>
                  <a:pt x="679560" y="461009"/>
                </a:lnTo>
                <a:close/>
              </a:path>
              <a:path w="936625" h="807719">
                <a:moveTo>
                  <a:pt x="498375" y="194309"/>
                </a:moveTo>
                <a:lnTo>
                  <a:pt x="436307" y="194309"/>
                </a:lnTo>
                <a:lnTo>
                  <a:pt x="438415" y="196849"/>
                </a:lnTo>
                <a:lnTo>
                  <a:pt x="438283" y="201929"/>
                </a:lnTo>
                <a:lnTo>
                  <a:pt x="438165" y="237489"/>
                </a:lnTo>
                <a:lnTo>
                  <a:pt x="438283" y="250189"/>
                </a:lnTo>
                <a:lnTo>
                  <a:pt x="435539" y="251459"/>
                </a:lnTo>
                <a:lnTo>
                  <a:pt x="382431" y="251459"/>
                </a:lnTo>
                <a:lnTo>
                  <a:pt x="377838" y="253999"/>
                </a:lnTo>
                <a:lnTo>
                  <a:pt x="375737" y="257809"/>
                </a:lnTo>
                <a:lnTo>
                  <a:pt x="363557" y="279399"/>
                </a:lnTo>
                <a:lnTo>
                  <a:pt x="351450" y="299719"/>
                </a:lnTo>
                <a:lnTo>
                  <a:pt x="339151" y="321309"/>
                </a:lnTo>
                <a:lnTo>
                  <a:pt x="326398" y="342899"/>
                </a:lnTo>
                <a:lnTo>
                  <a:pt x="318218" y="355599"/>
                </a:lnTo>
                <a:lnTo>
                  <a:pt x="302667" y="384809"/>
                </a:lnTo>
                <a:lnTo>
                  <a:pt x="294483" y="398779"/>
                </a:lnTo>
                <a:lnTo>
                  <a:pt x="291984" y="403859"/>
                </a:lnTo>
                <a:lnTo>
                  <a:pt x="292779" y="408939"/>
                </a:lnTo>
                <a:lnTo>
                  <a:pt x="296465" y="412749"/>
                </a:lnTo>
                <a:lnTo>
                  <a:pt x="306949" y="429259"/>
                </a:lnTo>
                <a:lnTo>
                  <a:pt x="316946" y="447039"/>
                </a:lnTo>
                <a:lnTo>
                  <a:pt x="326739" y="463549"/>
                </a:lnTo>
                <a:lnTo>
                  <a:pt x="336611" y="481329"/>
                </a:lnTo>
                <a:lnTo>
                  <a:pt x="356476" y="514349"/>
                </a:lnTo>
                <a:lnTo>
                  <a:pt x="375290" y="549909"/>
                </a:lnTo>
                <a:lnTo>
                  <a:pt x="377573" y="554989"/>
                </a:lnTo>
                <a:lnTo>
                  <a:pt x="382766" y="557529"/>
                </a:lnTo>
                <a:lnTo>
                  <a:pt x="388057" y="556259"/>
                </a:lnTo>
                <a:lnTo>
                  <a:pt x="498281" y="556259"/>
                </a:lnTo>
                <a:lnTo>
                  <a:pt x="499237" y="554989"/>
                </a:lnTo>
                <a:lnTo>
                  <a:pt x="555445" y="554989"/>
                </a:lnTo>
                <a:lnTo>
                  <a:pt x="558049" y="553719"/>
                </a:lnTo>
                <a:lnTo>
                  <a:pt x="560317" y="548639"/>
                </a:lnTo>
                <a:lnTo>
                  <a:pt x="569546" y="530859"/>
                </a:lnTo>
                <a:lnTo>
                  <a:pt x="579207" y="513079"/>
                </a:lnTo>
                <a:lnTo>
                  <a:pt x="582254" y="507999"/>
                </a:lnTo>
                <a:lnTo>
                  <a:pt x="468090" y="507999"/>
                </a:lnTo>
                <a:lnTo>
                  <a:pt x="428539" y="499109"/>
                </a:lnTo>
                <a:lnTo>
                  <a:pt x="396241" y="477519"/>
                </a:lnTo>
                <a:lnTo>
                  <a:pt x="374466" y="445769"/>
                </a:lnTo>
                <a:lnTo>
                  <a:pt x="366480" y="406399"/>
                </a:lnTo>
                <a:lnTo>
                  <a:pt x="374446" y="365759"/>
                </a:lnTo>
                <a:lnTo>
                  <a:pt x="396215" y="334009"/>
                </a:lnTo>
                <a:lnTo>
                  <a:pt x="428519" y="312419"/>
                </a:lnTo>
                <a:lnTo>
                  <a:pt x="468090" y="303529"/>
                </a:lnTo>
                <a:lnTo>
                  <a:pt x="587169" y="303529"/>
                </a:lnTo>
                <a:lnTo>
                  <a:pt x="584276" y="298449"/>
                </a:lnTo>
                <a:lnTo>
                  <a:pt x="572157" y="278129"/>
                </a:lnTo>
                <a:lnTo>
                  <a:pt x="559996" y="256539"/>
                </a:lnTo>
                <a:lnTo>
                  <a:pt x="557874" y="252729"/>
                </a:lnTo>
                <a:lnTo>
                  <a:pt x="553253" y="250189"/>
                </a:lnTo>
                <a:lnTo>
                  <a:pt x="500131" y="250189"/>
                </a:lnTo>
                <a:lnTo>
                  <a:pt x="497199" y="248919"/>
                </a:lnTo>
                <a:lnTo>
                  <a:pt x="497656" y="232409"/>
                </a:lnTo>
                <a:lnTo>
                  <a:pt x="497595" y="210819"/>
                </a:lnTo>
                <a:lnTo>
                  <a:pt x="497491" y="205739"/>
                </a:lnTo>
                <a:lnTo>
                  <a:pt x="497387" y="195579"/>
                </a:lnTo>
                <a:lnTo>
                  <a:pt x="498375" y="194309"/>
                </a:lnTo>
                <a:close/>
              </a:path>
              <a:path w="936625" h="807719">
                <a:moveTo>
                  <a:pt x="555445" y="554989"/>
                </a:moveTo>
                <a:lnTo>
                  <a:pt x="547550" y="554989"/>
                </a:lnTo>
                <a:lnTo>
                  <a:pt x="552841" y="556259"/>
                </a:lnTo>
                <a:lnTo>
                  <a:pt x="555445" y="554989"/>
                </a:lnTo>
                <a:close/>
              </a:path>
              <a:path w="936625" h="807719">
                <a:moveTo>
                  <a:pt x="587169" y="303529"/>
                </a:moveTo>
                <a:lnTo>
                  <a:pt x="468090" y="303529"/>
                </a:lnTo>
                <a:lnTo>
                  <a:pt x="507670" y="312419"/>
                </a:lnTo>
                <a:lnTo>
                  <a:pt x="540001" y="334009"/>
                </a:lnTo>
                <a:lnTo>
                  <a:pt x="561811" y="365759"/>
                </a:lnTo>
                <a:lnTo>
                  <a:pt x="569825" y="405129"/>
                </a:lnTo>
                <a:lnTo>
                  <a:pt x="561861" y="445769"/>
                </a:lnTo>
                <a:lnTo>
                  <a:pt x="540093" y="477519"/>
                </a:lnTo>
                <a:lnTo>
                  <a:pt x="507789" y="499109"/>
                </a:lnTo>
                <a:lnTo>
                  <a:pt x="468216" y="507999"/>
                </a:lnTo>
                <a:lnTo>
                  <a:pt x="582254" y="507999"/>
                </a:lnTo>
                <a:lnTo>
                  <a:pt x="589109" y="496569"/>
                </a:lnTo>
                <a:lnTo>
                  <a:pt x="599060" y="478789"/>
                </a:lnTo>
                <a:lnTo>
                  <a:pt x="618596" y="445769"/>
                </a:lnTo>
                <a:lnTo>
                  <a:pt x="628597" y="427989"/>
                </a:lnTo>
                <a:lnTo>
                  <a:pt x="639142" y="411479"/>
                </a:lnTo>
                <a:lnTo>
                  <a:pt x="642737" y="407669"/>
                </a:lnTo>
                <a:lnTo>
                  <a:pt x="643554" y="401319"/>
                </a:lnTo>
                <a:lnTo>
                  <a:pt x="641181" y="397509"/>
                </a:lnTo>
                <a:lnTo>
                  <a:pt x="633036" y="383539"/>
                </a:lnTo>
                <a:lnTo>
                  <a:pt x="625274" y="368299"/>
                </a:lnTo>
                <a:lnTo>
                  <a:pt x="617488" y="354329"/>
                </a:lnTo>
                <a:lnTo>
                  <a:pt x="609272" y="340359"/>
                </a:lnTo>
                <a:lnTo>
                  <a:pt x="596573" y="320039"/>
                </a:lnTo>
                <a:lnTo>
                  <a:pt x="587169" y="303529"/>
                </a:lnTo>
                <a:close/>
              </a:path>
              <a:path w="936625" h="807719">
                <a:moveTo>
                  <a:pt x="259866" y="344169"/>
                </a:moveTo>
                <a:lnTo>
                  <a:pt x="230466" y="344169"/>
                </a:lnTo>
                <a:lnTo>
                  <a:pt x="247510" y="345439"/>
                </a:lnTo>
                <a:lnTo>
                  <a:pt x="254910" y="346709"/>
                </a:lnTo>
                <a:lnTo>
                  <a:pt x="259866" y="344169"/>
                </a:lnTo>
                <a:close/>
              </a:path>
              <a:path w="936625" h="807719">
                <a:moveTo>
                  <a:pt x="307850" y="121919"/>
                </a:moveTo>
                <a:lnTo>
                  <a:pt x="302133" y="125729"/>
                </a:lnTo>
                <a:lnTo>
                  <a:pt x="300102" y="132079"/>
                </a:lnTo>
                <a:lnTo>
                  <a:pt x="296759" y="138429"/>
                </a:lnTo>
                <a:lnTo>
                  <a:pt x="293099" y="146049"/>
                </a:lnTo>
                <a:lnTo>
                  <a:pt x="289127" y="152399"/>
                </a:lnTo>
                <a:lnTo>
                  <a:pt x="276543" y="172719"/>
                </a:lnTo>
                <a:lnTo>
                  <a:pt x="268909" y="185419"/>
                </a:lnTo>
                <a:lnTo>
                  <a:pt x="261443" y="199389"/>
                </a:lnTo>
                <a:lnTo>
                  <a:pt x="253639" y="212089"/>
                </a:lnTo>
                <a:lnTo>
                  <a:pt x="238666" y="237489"/>
                </a:lnTo>
                <a:lnTo>
                  <a:pt x="224137" y="261619"/>
                </a:lnTo>
                <a:lnTo>
                  <a:pt x="195498" y="312419"/>
                </a:lnTo>
                <a:lnTo>
                  <a:pt x="191103" y="320039"/>
                </a:lnTo>
                <a:lnTo>
                  <a:pt x="176923" y="345439"/>
                </a:lnTo>
                <a:lnTo>
                  <a:pt x="195400" y="345439"/>
                </a:lnTo>
                <a:lnTo>
                  <a:pt x="213172" y="344169"/>
                </a:lnTo>
                <a:lnTo>
                  <a:pt x="259866" y="344169"/>
                </a:lnTo>
                <a:lnTo>
                  <a:pt x="262344" y="342899"/>
                </a:lnTo>
                <a:lnTo>
                  <a:pt x="265765" y="336549"/>
                </a:lnTo>
                <a:lnTo>
                  <a:pt x="273901" y="322579"/>
                </a:lnTo>
                <a:lnTo>
                  <a:pt x="290026" y="293369"/>
                </a:lnTo>
                <a:lnTo>
                  <a:pt x="298127" y="279399"/>
                </a:lnTo>
                <a:lnTo>
                  <a:pt x="309223" y="259079"/>
                </a:lnTo>
                <a:lnTo>
                  <a:pt x="331560" y="220979"/>
                </a:lnTo>
                <a:lnTo>
                  <a:pt x="342802" y="200659"/>
                </a:lnTo>
                <a:lnTo>
                  <a:pt x="344687" y="196849"/>
                </a:lnTo>
                <a:lnTo>
                  <a:pt x="348854" y="194309"/>
                </a:lnTo>
                <a:lnTo>
                  <a:pt x="498375" y="194309"/>
                </a:lnTo>
                <a:lnTo>
                  <a:pt x="499363" y="193039"/>
                </a:lnTo>
                <a:lnTo>
                  <a:pt x="671547" y="193039"/>
                </a:lnTo>
                <a:lnTo>
                  <a:pt x="666792" y="184149"/>
                </a:lnTo>
                <a:lnTo>
                  <a:pt x="659153" y="171449"/>
                </a:lnTo>
                <a:lnTo>
                  <a:pt x="650821" y="157479"/>
                </a:lnTo>
                <a:lnTo>
                  <a:pt x="633537" y="124459"/>
                </a:lnTo>
                <a:lnTo>
                  <a:pt x="631631" y="123189"/>
                </a:lnTo>
                <a:lnTo>
                  <a:pt x="313826" y="123189"/>
                </a:lnTo>
                <a:lnTo>
                  <a:pt x="307850" y="121919"/>
                </a:lnTo>
                <a:close/>
              </a:path>
              <a:path w="936625" h="807719">
                <a:moveTo>
                  <a:pt x="671547" y="193039"/>
                </a:moveTo>
                <a:lnTo>
                  <a:pt x="586823" y="193039"/>
                </a:lnTo>
                <a:lnTo>
                  <a:pt x="590997" y="195579"/>
                </a:lnTo>
                <a:lnTo>
                  <a:pt x="592868" y="199389"/>
                </a:lnTo>
                <a:lnTo>
                  <a:pt x="603988" y="219709"/>
                </a:lnTo>
                <a:lnTo>
                  <a:pt x="626325" y="257809"/>
                </a:lnTo>
                <a:lnTo>
                  <a:pt x="637544" y="278129"/>
                </a:lnTo>
                <a:lnTo>
                  <a:pt x="645645" y="292099"/>
                </a:lnTo>
                <a:lnTo>
                  <a:pt x="661796" y="321309"/>
                </a:lnTo>
                <a:lnTo>
                  <a:pt x="669969" y="335279"/>
                </a:lnTo>
                <a:lnTo>
                  <a:pt x="673354" y="341629"/>
                </a:lnTo>
                <a:lnTo>
                  <a:pt x="680768" y="345439"/>
                </a:lnTo>
                <a:lnTo>
                  <a:pt x="688153" y="344169"/>
                </a:lnTo>
                <a:lnTo>
                  <a:pt x="705200" y="342899"/>
                </a:lnTo>
                <a:lnTo>
                  <a:pt x="758748" y="342899"/>
                </a:lnTo>
                <a:lnTo>
                  <a:pt x="740172" y="311149"/>
                </a:lnTo>
                <a:lnTo>
                  <a:pt x="711565" y="260349"/>
                </a:lnTo>
                <a:lnTo>
                  <a:pt x="697040" y="236219"/>
                </a:lnTo>
                <a:lnTo>
                  <a:pt x="682094" y="210819"/>
                </a:lnTo>
                <a:lnTo>
                  <a:pt x="674265" y="198119"/>
                </a:lnTo>
                <a:lnTo>
                  <a:pt x="671547" y="193039"/>
                </a:lnTo>
                <a:close/>
              </a:path>
              <a:path w="936625" h="807719">
                <a:moveTo>
                  <a:pt x="498218" y="63499"/>
                </a:moveTo>
                <a:lnTo>
                  <a:pt x="436621" y="63499"/>
                </a:lnTo>
                <a:lnTo>
                  <a:pt x="438471" y="66039"/>
                </a:lnTo>
                <a:lnTo>
                  <a:pt x="438065" y="81279"/>
                </a:lnTo>
                <a:lnTo>
                  <a:pt x="438001" y="102869"/>
                </a:lnTo>
                <a:lnTo>
                  <a:pt x="438283" y="111759"/>
                </a:lnTo>
                <a:lnTo>
                  <a:pt x="438862" y="120649"/>
                </a:lnTo>
                <a:lnTo>
                  <a:pt x="436433" y="123189"/>
                </a:lnTo>
                <a:lnTo>
                  <a:pt x="631631" y="123189"/>
                </a:lnTo>
                <a:lnTo>
                  <a:pt x="629726" y="121919"/>
                </a:lnTo>
                <a:lnTo>
                  <a:pt x="499237" y="121919"/>
                </a:lnTo>
                <a:lnTo>
                  <a:pt x="496808" y="119379"/>
                </a:lnTo>
                <a:lnTo>
                  <a:pt x="497387" y="110489"/>
                </a:lnTo>
                <a:lnTo>
                  <a:pt x="497774" y="100329"/>
                </a:lnTo>
                <a:lnTo>
                  <a:pt x="497843" y="91439"/>
                </a:lnTo>
                <a:lnTo>
                  <a:pt x="497684" y="81279"/>
                </a:lnTo>
                <a:lnTo>
                  <a:pt x="497387" y="72389"/>
                </a:lnTo>
                <a:lnTo>
                  <a:pt x="497387" y="64769"/>
                </a:lnTo>
                <a:lnTo>
                  <a:pt x="498218" y="63499"/>
                </a:lnTo>
                <a:close/>
              </a:path>
              <a:path w="936625" h="807719">
                <a:moveTo>
                  <a:pt x="627820" y="120649"/>
                </a:moveTo>
                <a:lnTo>
                  <a:pt x="621844" y="121919"/>
                </a:lnTo>
                <a:lnTo>
                  <a:pt x="629726" y="121919"/>
                </a:lnTo>
                <a:lnTo>
                  <a:pt x="627820" y="1206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0865">
              <a:lnSpc>
                <a:spcPct val="100000"/>
              </a:lnSpc>
              <a:spcBef>
                <a:spcPts val="90"/>
              </a:spcBef>
            </a:pPr>
            <a:r>
              <a:rPr spc="-110" dirty="0"/>
              <a:t>r</a:t>
            </a:r>
            <a:r>
              <a:rPr spc="-280" dirty="0"/>
              <a:t>amif</a:t>
            </a:r>
            <a:r>
              <a:rPr b="1" spc="-125" dirty="0">
                <a:latin typeface="Trebuchet MS"/>
                <a:cs typeface="Trebuchet MS"/>
              </a:rPr>
              <a:t>ai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22935" y="15013844"/>
            <a:ext cx="7024370" cy="27120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922655" algn="ctr">
              <a:lnSpc>
                <a:spcPct val="100000"/>
              </a:lnSpc>
              <a:spcBef>
                <a:spcPts val="420"/>
              </a:spcBef>
            </a:pPr>
            <a:r>
              <a:rPr sz="2600" b="1" spc="-50" dirty="0">
                <a:solidFill>
                  <a:srgbClr val="C85D28"/>
                </a:solidFill>
                <a:latin typeface="Trebuchet MS"/>
                <a:cs typeface="Trebuchet MS"/>
              </a:rPr>
              <a:t>Features</a:t>
            </a:r>
            <a:endParaRPr sz="2600">
              <a:latin typeface="Trebuchet MS"/>
              <a:cs typeface="Trebuchet MS"/>
            </a:endParaRPr>
          </a:p>
          <a:p>
            <a:pPr marL="257810" indent="-245110">
              <a:lnSpc>
                <a:spcPct val="100000"/>
              </a:lnSpc>
              <a:spcBef>
                <a:spcPts val="19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Creates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highly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optimized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course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plan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based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speciﬁed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31F20"/>
                </a:solidFill>
                <a:latin typeface="Verdana"/>
                <a:cs typeface="Verdana"/>
              </a:rPr>
              <a:t>majors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minors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30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114" dirty="0">
                <a:solidFill>
                  <a:srgbClr val="231F20"/>
                </a:solidFill>
                <a:latin typeface="Verdana"/>
                <a:cs typeface="Verdana"/>
              </a:rPr>
              <a:t>Suggests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relevant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electives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running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machine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learning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modules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past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student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30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Historical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extrapolation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detects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31F20"/>
                </a:solidFill>
                <a:latin typeface="Verdana"/>
                <a:cs typeface="Verdana"/>
              </a:rPr>
              <a:t>if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classes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only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31F20"/>
                </a:solidFill>
                <a:latin typeface="Verdana"/>
                <a:cs typeface="Verdana"/>
              </a:rPr>
              <a:t>offered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Fall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Spring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30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Automatic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requirement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checking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ensures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planning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valid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schedule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30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Allows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modify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31F20"/>
                </a:solidFill>
                <a:latin typeface="Verdana"/>
                <a:cs typeface="Verdana"/>
              </a:rPr>
              <a:t>save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multiple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course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plans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30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Integrates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UTD’s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databases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student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information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31F20"/>
                </a:solidFill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30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Toggleable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light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dark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themes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work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31F20"/>
                </a:solidFill>
                <a:latin typeface="Verdana"/>
                <a:cs typeface="Verdana"/>
              </a:rPr>
              <a:t>any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university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palette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295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Intuitive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UI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developed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feedback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from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multiple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advisors</a:t>
            </a:r>
            <a:endParaRPr sz="1400">
              <a:latin typeface="Verdana"/>
              <a:cs typeface="Verdana"/>
            </a:endParaRPr>
          </a:p>
          <a:p>
            <a:pPr marL="257810" indent="-245110">
              <a:lnSpc>
                <a:spcPct val="100000"/>
              </a:lnSpc>
              <a:spcBef>
                <a:spcPts val="300"/>
              </a:spcBef>
              <a:buChar char="•"/>
              <a:tabLst>
                <a:tab pos="257810" algn="l"/>
                <a:tab pos="258445" algn="l"/>
              </a:tabLst>
            </a:pP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Adjusts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suggestions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based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classes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already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taken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current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course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catalog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6351" y="479015"/>
            <a:ext cx="2686989" cy="997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264636" y="305265"/>
            <a:ext cx="2373630" cy="163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05"/>
              </a:spcBef>
            </a:pPr>
            <a:r>
              <a:rPr sz="1150" spc="-95" dirty="0">
                <a:solidFill>
                  <a:srgbClr val="231F20"/>
                </a:solidFill>
                <a:latin typeface="Verdana"/>
                <a:cs typeface="Verdana"/>
              </a:rPr>
              <a:t>CS</a:t>
            </a:r>
            <a:r>
              <a:rPr sz="115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4485</a:t>
            </a:r>
            <a:r>
              <a:rPr sz="115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95">
                <a:solidFill>
                  <a:srgbClr val="231F20"/>
                </a:solidFill>
                <a:latin typeface="Verdana"/>
                <a:cs typeface="Verdana"/>
              </a:rPr>
              <a:t>/</a:t>
            </a:r>
            <a:r>
              <a:rPr sz="115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lang="en-US" sz="1150" spc="-90">
                <a:solidFill>
                  <a:srgbClr val="231F20"/>
                </a:solidFill>
                <a:latin typeface="Verdana"/>
                <a:cs typeface="Verdana"/>
              </a:rPr>
              <a:t>Fall</a:t>
            </a:r>
            <a:r>
              <a:rPr sz="1150" spc="-19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201</a:t>
            </a:r>
            <a:r>
              <a:rPr lang="en-US" sz="1150" spc="-65" dirty="0">
                <a:solidFill>
                  <a:srgbClr val="231F20"/>
                </a:solidFill>
                <a:latin typeface="Verdana"/>
                <a:cs typeface="Verdana"/>
              </a:rPr>
              <a:t>9</a:t>
            </a:r>
            <a:endParaRPr sz="1150" dirty="0">
              <a:latin typeface="Verdana"/>
              <a:cs typeface="Verdana"/>
            </a:endParaRPr>
          </a:p>
          <a:p>
            <a:pPr marL="12700" marR="5080" indent="199390" algn="r">
              <a:lnSpc>
                <a:spcPct val="163300"/>
              </a:lnSpc>
            </a:pPr>
            <a:r>
              <a:rPr sz="1150" spc="-70" dirty="0">
                <a:solidFill>
                  <a:srgbClr val="231F20"/>
                </a:solidFill>
                <a:latin typeface="Verdana"/>
                <a:cs typeface="Verdana"/>
              </a:rPr>
              <a:t>Department </a:t>
            </a:r>
            <a:r>
              <a:rPr sz="1150" spc="-4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50" spc="-3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70" dirty="0">
                <a:solidFill>
                  <a:srgbClr val="231F20"/>
                </a:solidFill>
                <a:latin typeface="Verdana"/>
                <a:cs typeface="Verdana"/>
              </a:rPr>
              <a:t>Computer</a:t>
            </a:r>
            <a:r>
              <a:rPr sz="115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231F20"/>
                </a:solidFill>
                <a:latin typeface="Verdana"/>
                <a:cs typeface="Verdana"/>
              </a:rPr>
              <a:t>Science </a:t>
            </a:r>
            <a:r>
              <a:rPr sz="1150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45" dirty="0">
                <a:solidFill>
                  <a:srgbClr val="231F20"/>
                </a:solidFill>
                <a:latin typeface="Verdana"/>
                <a:cs typeface="Verdana"/>
              </a:rPr>
              <a:t>Erik</a:t>
            </a:r>
            <a:r>
              <a:rPr sz="115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231F20"/>
                </a:solidFill>
                <a:latin typeface="Verdana"/>
                <a:cs typeface="Verdana"/>
              </a:rPr>
              <a:t>Jonsson</a:t>
            </a:r>
            <a:r>
              <a:rPr sz="115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231F20"/>
                </a:solidFill>
                <a:latin typeface="Verdana"/>
                <a:cs typeface="Verdana"/>
              </a:rPr>
              <a:t>School</a:t>
            </a:r>
            <a:r>
              <a:rPr sz="115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5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231F20"/>
                </a:solidFill>
                <a:latin typeface="Verdana"/>
                <a:cs typeface="Verdana"/>
              </a:rPr>
              <a:t>Engineering</a:t>
            </a:r>
            <a:r>
              <a:rPr sz="1150" spc="-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231F20"/>
                </a:solidFill>
                <a:latin typeface="Verdana"/>
                <a:cs typeface="Verdana"/>
              </a:rPr>
              <a:t>&amp;</a:t>
            </a:r>
            <a:endParaRPr sz="1150" dirty="0">
              <a:latin typeface="Verdana"/>
              <a:cs typeface="Verdana"/>
            </a:endParaRPr>
          </a:p>
          <a:p>
            <a:pPr marL="295275" marR="5080" indent="894080" algn="r">
              <a:lnSpc>
                <a:spcPct val="163300"/>
              </a:lnSpc>
            </a:pPr>
            <a:r>
              <a:rPr sz="1150" spc="-70" dirty="0">
                <a:solidFill>
                  <a:srgbClr val="231F20"/>
                </a:solidFill>
                <a:latin typeface="Verdana"/>
                <a:cs typeface="Verdana"/>
              </a:rPr>
              <a:t>Computer</a:t>
            </a:r>
            <a:r>
              <a:rPr sz="115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231F20"/>
                </a:solidFill>
                <a:latin typeface="Verdana"/>
                <a:cs typeface="Verdana"/>
              </a:rPr>
              <a:t>Science </a:t>
            </a:r>
            <a:r>
              <a:rPr sz="1150" spc="-5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15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231F20"/>
                </a:solidFill>
                <a:latin typeface="Verdana"/>
                <a:cs typeface="Verdana"/>
              </a:rPr>
              <a:t>University</a:t>
            </a:r>
            <a:r>
              <a:rPr sz="115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15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114" dirty="0">
                <a:solidFill>
                  <a:srgbClr val="231F20"/>
                </a:solidFill>
                <a:latin typeface="Verdana"/>
                <a:cs typeface="Verdana"/>
              </a:rPr>
              <a:t>Texas</a:t>
            </a:r>
            <a:r>
              <a:rPr sz="115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at</a:t>
            </a:r>
            <a:r>
              <a:rPr sz="115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Dallas </a:t>
            </a:r>
            <a:r>
              <a:rPr sz="1150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231F20"/>
                </a:solidFill>
                <a:latin typeface="Verdana"/>
                <a:cs typeface="Verdana"/>
              </a:rPr>
              <a:t>Richardson,</a:t>
            </a:r>
            <a:r>
              <a:rPr sz="115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40" dirty="0">
                <a:solidFill>
                  <a:srgbClr val="231F20"/>
                </a:solidFill>
                <a:latin typeface="Verdana"/>
                <a:cs typeface="Verdana"/>
              </a:rPr>
              <a:t>TX</a:t>
            </a:r>
            <a:r>
              <a:rPr sz="115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231F20"/>
                </a:solidFill>
                <a:latin typeface="Verdana"/>
                <a:cs typeface="Verdana"/>
              </a:rPr>
              <a:t>75080,</a:t>
            </a:r>
            <a:r>
              <a:rPr sz="1150" spc="-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0" dirty="0">
                <a:solidFill>
                  <a:srgbClr val="231F20"/>
                </a:solidFill>
                <a:latin typeface="Verdana"/>
                <a:cs typeface="Verdana"/>
              </a:rPr>
              <a:t>USA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083" y="1321505"/>
            <a:ext cx="8180705" cy="12757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4800" b="1" spc="-25" dirty="0">
                <a:solidFill>
                  <a:srgbClr val="231F20"/>
                </a:solidFill>
                <a:latin typeface="Trebuchet MS"/>
                <a:cs typeface="Trebuchet MS"/>
              </a:rPr>
              <a:t>Degree</a:t>
            </a:r>
            <a:r>
              <a:rPr sz="4800" b="1" spc="-5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800" b="1" spc="-50" dirty="0">
                <a:solidFill>
                  <a:srgbClr val="231F20"/>
                </a:solidFill>
                <a:latin typeface="Trebuchet MS"/>
                <a:cs typeface="Trebuchet MS"/>
              </a:rPr>
              <a:t>Planning</a:t>
            </a:r>
            <a:r>
              <a:rPr sz="4800" b="1" spc="-5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800" b="1" spc="-175" dirty="0">
                <a:solidFill>
                  <a:srgbClr val="231F20"/>
                </a:solidFill>
                <a:latin typeface="Trebuchet MS"/>
                <a:cs typeface="Trebuchet MS"/>
              </a:rPr>
              <a:t>Tool</a:t>
            </a:r>
            <a:r>
              <a:rPr sz="4800" b="1" spc="-5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800" b="1" spc="15" dirty="0">
                <a:solidFill>
                  <a:srgbClr val="231F20"/>
                </a:solidFill>
                <a:latin typeface="Trebuchet MS"/>
                <a:cs typeface="Trebuchet MS"/>
              </a:rPr>
              <a:t>Using</a:t>
            </a:r>
            <a:r>
              <a:rPr sz="4800" b="1" spc="-5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4800" b="1" spc="265" dirty="0">
                <a:solidFill>
                  <a:srgbClr val="231F20"/>
                </a:solidFill>
                <a:latin typeface="Trebuchet MS"/>
                <a:cs typeface="Trebuchet MS"/>
              </a:rPr>
              <a:t>AI</a:t>
            </a:r>
            <a:endParaRPr sz="4800">
              <a:latin typeface="Trebuchet MS"/>
              <a:cs typeface="Trebuchet MS"/>
            </a:endParaRPr>
          </a:p>
          <a:p>
            <a:pPr marL="48895" algn="ctr">
              <a:lnSpc>
                <a:spcPct val="100000"/>
              </a:lnSpc>
              <a:spcBef>
                <a:spcPts val="365"/>
              </a:spcBef>
            </a:pPr>
            <a:r>
              <a:rPr sz="2600" b="1" spc="-85" dirty="0">
                <a:solidFill>
                  <a:srgbClr val="C85D28"/>
                </a:solidFill>
                <a:latin typeface="Trebuchet MS"/>
                <a:cs typeface="Trebuchet MS"/>
              </a:rPr>
              <a:t>Technical</a:t>
            </a:r>
            <a:r>
              <a:rPr sz="2600" b="1" spc="-285" dirty="0">
                <a:solidFill>
                  <a:srgbClr val="C85D28"/>
                </a:solidFill>
                <a:latin typeface="Trebuchet MS"/>
                <a:cs typeface="Trebuchet MS"/>
              </a:rPr>
              <a:t> </a:t>
            </a:r>
            <a:r>
              <a:rPr sz="2600" b="1" spc="-105" dirty="0">
                <a:solidFill>
                  <a:srgbClr val="C85D28"/>
                </a:solidFill>
                <a:latin typeface="Trebuchet MS"/>
                <a:cs typeface="Trebuchet MS"/>
              </a:rPr>
              <a:t>Team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8932" y="2107726"/>
            <a:ext cx="1842135" cy="13411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600" b="1" spc="130" dirty="0">
                <a:solidFill>
                  <a:srgbClr val="C85D28"/>
                </a:solidFill>
                <a:latin typeface="Trebuchet MS"/>
                <a:cs typeface="Trebuchet MS"/>
              </a:rPr>
              <a:t>UX/UI</a:t>
            </a:r>
            <a:r>
              <a:rPr sz="2600" b="1" spc="-340" dirty="0">
                <a:solidFill>
                  <a:srgbClr val="C85D28"/>
                </a:solidFill>
                <a:latin typeface="Trebuchet MS"/>
                <a:cs typeface="Trebuchet MS"/>
              </a:rPr>
              <a:t> </a:t>
            </a:r>
            <a:r>
              <a:rPr sz="2600" b="1" spc="-105" dirty="0">
                <a:solidFill>
                  <a:srgbClr val="C85D28"/>
                </a:solidFill>
                <a:latin typeface="Trebuchet MS"/>
                <a:cs typeface="Trebuchet MS"/>
              </a:rPr>
              <a:t>Team</a:t>
            </a:r>
            <a:endParaRPr sz="2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300" b="1" spc="-15" dirty="0">
                <a:solidFill>
                  <a:srgbClr val="231F20"/>
                </a:solidFill>
                <a:latin typeface="Arial"/>
                <a:cs typeface="Arial"/>
              </a:rPr>
              <a:t>Marcus</a:t>
            </a:r>
            <a:r>
              <a:rPr sz="1300" b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231F20"/>
                </a:solidFill>
                <a:latin typeface="Arial"/>
                <a:cs typeface="Arial"/>
              </a:rPr>
              <a:t>Gonzalez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-55" dirty="0">
                <a:solidFill>
                  <a:srgbClr val="414042"/>
                </a:solidFill>
                <a:latin typeface="Verdana"/>
                <a:cs typeface="Verdana"/>
                <a:hlinkClick r:id="rId5"/>
              </a:rPr>
              <a:t>mjg140130@utdallas.edu</a:t>
            </a:r>
            <a:endParaRPr sz="9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300" b="1" spc="-10" dirty="0">
                <a:solidFill>
                  <a:srgbClr val="231F20"/>
                </a:solidFill>
                <a:latin typeface="Arial"/>
                <a:cs typeface="Arial"/>
              </a:rPr>
              <a:t>Hannah</a:t>
            </a:r>
            <a:r>
              <a:rPr sz="1300" b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231F20"/>
                </a:solidFill>
                <a:latin typeface="Arial"/>
                <a:cs typeface="Arial"/>
              </a:rPr>
              <a:t>Barnes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-50" dirty="0">
                <a:solidFill>
                  <a:srgbClr val="414042"/>
                </a:solidFill>
                <a:latin typeface="Verdana"/>
                <a:cs typeface="Verdana"/>
                <a:hlinkClick r:id="rId6"/>
              </a:rPr>
              <a:t>hkb160130@utdallas.edu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66083" y="2107726"/>
            <a:ext cx="2522220" cy="12242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spc="-30" dirty="0">
                <a:solidFill>
                  <a:srgbClr val="C85D28"/>
                </a:solidFill>
                <a:latin typeface="Trebuchet MS"/>
                <a:cs typeface="Trebuchet MS"/>
              </a:rPr>
              <a:t>Faculty</a:t>
            </a:r>
            <a:r>
              <a:rPr sz="2600" b="1" spc="-340" dirty="0">
                <a:solidFill>
                  <a:srgbClr val="C85D28"/>
                </a:solidFill>
                <a:latin typeface="Trebuchet MS"/>
                <a:cs typeface="Trebuchet MS"/>
              </a:rPr>
              <a:t> </a:t>
            </a:r>
            <a:r>
              <a:rPr sz="2600" b="1" spc="30" dirty="0">
                <a:solidFill>
                  <a:srgbClr val="C85D28"/>
                </a:solidFill>
                <a:latin typeface="Trebuchet MS"/>
                <a:cs typeface="Trebuchet MS"/>
              </a:rPr>
              <a:t>Advisors</a:t>
            </a:r>
            <a:endParaRPr sz="2600">
              <a:latin typeface="Trebuchet MS"/>
              <a:cs typeface="Trebuchet MS"/>
            </a:endParaRPr>
          </a:p>
          <a:p>
            <a:pPr marL="654050">
              <a:lnSpc>
                <a:spcPct val="100000"/>
              </a:lnSpc>
              <a:spcBef>
                <a:spcPts val="265"/>
              </a:spcBef>
            </a:pPr>
            <a:r>
              <a:rPr sz="1300" b="1" spc="-25" dirty="0">
                <a:solidFill>
                  <a:srgbClr val="231F20"/>
                </a:solidFill>
                <a:latin typeface="Arial"/>
                <a:cs typeface="Arial"/>
              </a:rPr>
              <a:t>Dr. </a:t>
            </a:r>
            <a:r>
              <a:rPr sz="1300" b="1" spc="-55" dirty="0">
                <a:solidFill>
                  <a:srgbClr val="231F20"/>
                </a:solidFill>
                <a:latin typeface="Arial"/>
                <a:cs typeface="Arial"/>
              </a:rPr>
              <a:t>Jim </a:t>
            </a:r>
            <a:r>
              <a:rPr sz="1300" b="1" spc="-65" dirty="0">
                <a:solidFill>
                  <a:srgbClr val="231F20"/>
                </a:solidFill>
                <a:latin typeface="Arial"/>
                <a:cs typeface="Arial"/>
              </a:rPr>
              <a:t>L.</a:t>
            </a:r>
            <a:r>
              <a:rPr sz="1300" b="1" spc="-2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231F20"/>
                </a:solidFill>
                <a:latin typeface="Arial"/>
                <a:cs typeface="Arial"/>
              </a:rPr>
              <a:t>Grifﬁn</a:t>
            </a:r>
            <a:endParaRPr sz="1300">
              <a:latin typeface="Arial"/>
              <a:cs typeface="Arial"/>
            </a:endParaRPr>
          </a:p>
          <a:p>
            <a:pPr marL="770890" marR="664845" indent="-130810">
              <a:lnSpc>
                <a:spcPct val="126800"/>
              </a:lnSpc>
              <a:spcBef>
                <a:spcPts val="5"/>
              </a:spcBef>
            </a:pPr>
            <a:r>
              <a:rPr sz="1300" b="1" spc="-25" dirty="0">
                <a:solidFill>
                  <a:srgbClr val="231F20"/>
                </a:solidFill>
                <a:latin typeface="Arial"/>
                <a:cs typeface="Arial"/>
              </a:rPr>
              <a:t>Dr. </a:t>
            </a:r>
            <a:r>
              <a:rPr sz="1300" b="1" spc="-30" dirty="0">
                <a:solidFill>
                  <a:srgbClr val="231F20"/>
                </a:solidFill>
                <a:latin typeface="Arial"/>
                <a:cs typeface="Arial"/>
              </a:rPr>
              <a:t>Gopal</a:t>
            </a:r>
            <a:r>
              <a:rPr sz="1300" b="1" spc="-2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31F20"/>
                </a:solidFill>
                <a:latin typeface="Arial"/>
                <a:cs typeface="Arial"/>
              </a:rPr>
              <a:t>Gupta  </a:t>
            </a:r>
            <a:r>
              <a:rPr sz="1300" b="1" spc="-5" dirty="0">
                <a:solidFill>
                  <a:srgbClr val="231F20"/>
                </a:solidFill>
                <a:latin typeface="Arial"/>
                <a:cs typeface="Arial"/>
              </a:rPr>
              <a:t>Karen</a:t>
            </a:r>
            <a:r>
              <a:rPr sz="1300" b="1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31F20"/>
                </a:solidFill>
                <a:latin typeface="Arial"/>
                <a:cs typeface="Arial"/>
              </a:rPr>
              <a:t>Doore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20929" y="3356272"/>
            <a:ext cx="10121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55" dirty="0">
                <a:solidFill>
                  <a:srgbClr val="231F20"/>
                </a:solidFill>
                <a:latin typeface="Arial"/>
                <a:cs typeface="Arial"/>
              </a:rPr>
              <a:t>Cassini</a:t>
            </a:r>
            <a:r>
              <a:rPr sz="1300" b="1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231F20"/>
                </a:solidFill>
                <a:latin typeface="Arial"/>
                <a:cs typeface="Arial"/>
              </a:rPr>
              <a:t>Nazir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7306" y="9704281"/>
            <a:ext cx="194627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-30" dirty="0">
                <a:solidFill>
                  <a:srgbClr val="C85D28"/>
                </a:solidFill>
                <a:latin typeface="Trebuchet MS"/>
                <a:cs typeface="Trebuchet MS"/>
              </a:rPr>
              <a:t>Architecture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185" y="10112995"/>
            <a:ext cx="5928360" cy="3957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30"/>
              </a:spcBef>
            </a:pPr>
            <a:r>
              <a:rPr sz="1400" b="1" spc="-15" dirty="0">
                <a:solidFill>
                  <a:srgbClr val="231F20"/>
                </a:solidFill>
                <a:latin typeface="Arial"/>
                <a:cs typeface="Arial"/>
              </a:rPr>
              <a:t>Front-End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540"/>
              </a:lnSpc>
              <a:spcBef>
                <a:spcPts val="95"/>
              </a:spcBef>
            </a:pP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front-end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was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built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Bootstrap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framework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was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inspired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by 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Material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Design.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uses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Jinja2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templates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dynamically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populate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  </a:t>
            </a:r>
            <a:r>
              <a:rPr sz="1400" spc="-15" dirty="0">
                <a:solidFill>
                  <a:srgbClr val="231F20"/>
                </a:solidFill>
                <a:latin typeface="Verdana"/>
                <a:cs typeface="Verdana"/>
              </a:rPr>
              <a:t>HTML.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Uses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input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sanitization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prevent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SQL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injection.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10"/>
              </a:lnSpc>
              <a:spcBef>
                <a:spcPts val="1370"/>
              </a:spcBef>
            </a:pPr>
            <a:r>
              <a:rPr sz="1400" b="1" spc="-15" dirty="0">
                <a:solidFill>
                  <a:srgbClr val="231F20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540"/>
              </a:lnSpc>
              <a:spcBef>
                <a:spcPts val="95"/>
              </a:spcBef>
            </a:pP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server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created</a:t>
            </a:r>
            <a:r>
              <a:rPr sz="14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Python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uses</a:t>
            </a:r>
            <a:r>
              <a:rPr sz="14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Flask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library</a:t>
            </a:r>
            <a:r>
              <a:rPr sz="1400" spc="-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deﬁne</a:t>
            </a:r>
            <a:r>
              <a:rPr sz="1400" spc="-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RESTful 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APIs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that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can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be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called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by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other </a:t>
            </a:r>
            <a:r>
              <a:rPr sz="1400" spc="-105" dirty="0">
                <a:solidFill>
                  <a:srgbClr val="231F20"/>
                </a:solidFill>
                <a:latin typeface="Verdana"/>
                <a:cs typeface="Verdana"/>
              </a:rPr>
              <a:t>modules.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Uses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Redis </a:t>
            </a:r>
            <a:r>
              <a:rPr sz="1400" spc="-30" dirty="0">
                <a:solidFill>
                  <a:srgbClr val="231F20"/>
                </a:solidFill>
                <a:latin typeface="Verdana"/>
                <a:cs typeface="Verdana"/>
              </a:rPr>
              <a:t>for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sessions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which  allows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server-side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transmissions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private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31F20"/>
                </a:solidFill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10"/>
              </a:lnSpc>
              <a:spcBef>
                <a:spcPts val="1370"/>
              </a:spcBef>
            </a:pPr>
            <a:r>
              <a:rPr sz="1400" b="1" spc="-15" dirty="0">
                <a:solidFill>
                  <a:srgbClr val="231F20"/>
                </a:solidFill>
                <a:latin typeface="Arial"/>
                <a:cs typeface="Arial"/>
              </a:rPr>
              <a:t>Back-end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10"/>
              </a:lnSpc>
            </a:pP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back-end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coded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Python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contains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logic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tool.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10"/>
              </a:lnSpc>
              <a:spcBef>
                <a:spcPts val="1400"/>
              </a:spcBef>
            </a:pPr>
            <a:r>
              <a:rPr sz="1400" b="1" spc="10" dirty="0">
                <a:solidFill>
                  <a:srgbClr val="231F20"/>
                </a:solidFill>
                <a:latin typeface="Arial"/>
                <a:cs typeface="Arial"/>
              </a:rPr>
              <a:t>RamifAI</a:t>
            </a:r>
            <a:r>
              <a:rPr sz="1400" b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40"/>
              </a:lnSpc>
              <a:spcBef>
                <a:spcPts val="95"/>
              </a:spcBef>
            </a:pP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MySQL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database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is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conﬁgured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using </a:t>
            </a:r>
            <a:r>
              <a:rPr sz="1400" spc="-150" dirty="0">
                <a:solidFill>
                  <a:srgbClr val="231F20"/>
                </a:solidFill>
                <a:latin typeface="Verdana"/>
                <a:cs typeface="Verdana"/>
              </a:rPr>
              <a:t>SSL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optimized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work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with 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constraint-based scheduling</a:t>
            </a:r>
            <a:r>
              <a:rPr sz="140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algorithms.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10"/>
              </a:lnSpc>
              <a:spcBef>
                <a:spcPts val="1370"/>
              </a:spcBef>
            </a:pPr>
            <a:r>
              <a:rPr sz="1400" b="1" spc="-55" dirty="0">
                <a:solidFill>
                  <a:srgbClr val="231F20"/>
                </a:solidFill>
                <a:latin typeface="Arial"/>
                <a:cs typeface="Arial"/>
              </a:rPr>
              <a:t>School</a:t>
            </a:r>
            <a:r>
              <a:rPr sz="1400" b="1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Arial"/>
                <a:cs typeface="Arial"/>
              </a:rPr>
              <a:t>Database</a:t>
            </a:r>
            <a:endParaRPr sz="1400">
              <a:latin typeface="Arial"/>
              <a:cs typeface="Arial"/>
            </a:endParaRPr>
          </a:p>
          <a:p>
            <a:pPr marL="12700" marR="379730">
              <a:lnSpc>
                <a:spcPts val="1540"/>
              </a:lnSpc>
              <a:spcBef>
                <a:spcPts val="100"/>
              </a:spcBef>
            </a:pP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tool</a:t>
            </a:r>
            <a:r>
              <a:rPr sz="14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compatible</a:t>
            </a:r>
            <a:r>
              <a:rPr sz="14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31F20"/>
                </a:solidFill>
                <a:latin typeface="Verdana"/>
                <a:cs typeface="Verdana"/>
              </a:rPr>
              <a:t>UTD’s</a:t>
            </a:r>
            <a:r>
              <a:rPr sz="14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conﬁguration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4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PeopleSoft</a:t>
            </a:r>
            <a:r>
              <a:rPr sz="14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Campus 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Solutions.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0012" y="9272183"/>
            <a:ext cx="13042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“Create </a:t>
            </a:r>
            <a:r>
              <a:rPr sz="1100" spc="-60" dirty="0">
                <a:solidFill>
                  <a:srgbClr val="231F20"/>
                </a:solidFill>
                <a:latin typeface="Verdana"/>
                <a:cs typeface="Verdana"/>
              </a:rPr>
              <a:t>Course</a:t>
            </a:r>
            <a:r>
              <a:rPr sz="1100" spc="-33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0" dirty="0">
                <a:solidFill>
                  <a:srgbClr val="231F20"/>
                </a:solidFill>
                <a:latin typeface="Verdana"/>
                <a:cs typeface="Verdana"/>
              </a:rPr>
              <a:t>Plan”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7518" y="9272183"/>
            <a:ext cx="1313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0" dirty="0">
                <a:solidFill>
                  <a:srgbClr val="231F20"/>
                </a:solidFill>
                <a:latin typeface="Verdana"/>
                <a:cs typeface="Verdana"/>
              </a:rPr>
              <a:t>“Student</a:t>
            </a:r>
            <a:r>
              <a:rPr sz="11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00" spc="-75" dirty="0">
                <a:solidFill>
                  <a:srgbClr val="231F20"/>
                </a:solidFill>
                <a:latin typeface="Verdana"/>
                <a:cs typeface="Verdana"/>
              </a:rPr>
              <a:t>Dashboard”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993" y="16851999"/>
            <a:ext cx="5389880" cy="113855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813560">
              <a:lnSpc>
                <a:spcPct val="100000"/>
              </a:lnSpc>
              <a:spcBef>
                <a:spcPts val="1585"/>
              </a:spcBef>
            </a:pPr>
            <a:r>
              <a:rPr sz="2600" b="1" spc="-15" dirty="0">
                <a:solidFill>
                  <a:srgbClr val="C85D28"/>
                </a:solidFill>
                <a:latin typeface="Trebuchet MS"/>
                <a:cs typeface="Trebuchet MS"/>
              </a:rPr>
              <a:t>Student</a:t>
            </a:r>
            <a:r>
              <a:rPr sz="2600" b="1" spc="-280" dirty="0">
                <a:solidFill>
                  <a:srgbClr val="C85D28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C85D28"/>
                </a:solidFill>
                <a:latin typeface="Trebuchet MS"/>
                <a:cs typeface="Trebuchet MS"/>
              </a:rPr>
              <a:t>Impact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  <a:spcBef>
                <a:spcPts val="900"/>
              </a:spcBef>
              <a:buChar char="•"/>
              <a:tabLst>
                <a:tab pos="263525" algn="l"/>
                <a:tab pos="264160" algn="l"/>
              </a:tabLst>
            </a:pP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31F20"/>
                </a:solidFill>
                <a:latin typeface="Verdana"/>
                <a:cs typeface="Verdana"/>
              </a:rPr>
              <a:t>have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24/7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31F20"/>
                </a:solidFill>
                <a:latin typeface="Verdana"/>
                <a:cs typeface="Verdana"/>
              </a:rPr>
              <a:t>access,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allowing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them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get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advising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31F20"/>
                </a:solidFill>
                <a:latin typeface="Verdana"/>
                <a:cs typeface="Verdana"/>
              </a:rPr>
              <a:t>without 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waiting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long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lines.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993" y="18165971"/>
            <a:ext cx="5443220" cy="45275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9"/>
              </a:spcBef>
              <a:buChar char="•"/>
              <a:tabLst>
                <a:tab pos="263525" algn="l"/>
                <a:tab pos="264160" algn="l"/>
              </a:tabLst>
            </a:pP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lowering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chance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taking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classes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won’t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count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towards 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graduation,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saving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time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31F20"/>
                </a:solidFill>
                <a:latin typeface="Verdana"/>
                <a:cs typeface="Verdana"/>
              </a:rPr>
              <a:t>money.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993" y="18794308"/>
            <a:ext cx="5899785" cy="66230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9"/>
              </a:spcBef>
              <a:buChar char="•"/>
              <a:tabLst>
                <a:tab pos="263525" algn="l"/>
                <a:tab pos="264160" algn="l"/>
              </a:tabLst>
            </a:pP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Students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now </a:t>
            </a:r>
            <a:r>
              <a:rPr sz="1400" spc="-110" dirty="0">
                <a:solidFill>
                  <a:srgbClr val="231F20"/>
                </a:solidFill>
                <a:latin typeface="Verdana"/>
                <a:cs typeface="Verdana"/>
              </a:rPr>
              <a:t>have </a:t>
            </a:r>
            <a:r>
              <a:rPr sz="1400" spc="-120" dirty="0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better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understanding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sz="1400" spc="-50" dirty="0">
                <a:solidFill>
                  <a:srgbClr val="231F20"/>
                </a:solidFill>
                <a:latin typeface="Verdana"/>
                <a:cs typeface="Verdana"/>
              </a:rPr>
              <a:t>their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academic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degree 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plan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how decisions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such </a:t>
            </a:r>
            <a:r>
              <a:rPr sz="1400" spc="-114" dirty="0">
                <a:solidFill>
                  <a:srgbClr val="231F20"/>
                </a:solidFill>
                <a:latin typeface="Verdana"/>
                <a:cs typeface="Verdana"/>
              </a:rPr>
              <a:t>as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switching </a:t>
            </a:r>
            <a:r>
              <a:rPr sz="1400" spc="-105" dirty="0">
                <a:solidFill>
                  <a:srgbClr val="231F20"/>
                </a:solidFill>
                <a:latin typeface="Verdana"/>
                <a:cs typeface="Verdana"/>
              </a:rPr>
              <a:t>majors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affect </a:t>
            </a:r>
            <a:r>
              <a:rPr sz="1400" spc="-50" dirty="0">
                <a:solidFill>
                  <a:srgbClr val="231F20"/>
                </a:solidFill>
                <a:latin typeface="Verdana"/>
                <a:cs typeface="Verdana"/>
              </a:rPr>
              <a:t>their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path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 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graduation.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8166" y="18186815"/>
            <a:ext cx="7806055" cy="1569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77210">
              <a:lnSpc>
                <a:spcPct val="100000"/>
              </a:lnSpc>
              <a:spcBef>
                <a:spcPts val="135"/>
              </a:spcBef>
            </a:pPr>
            <a:r>
              <a:rPr sz="2600" b="1" spc="-60" dirty="0">
                <a:solidFill>
                  <a:srgbClr val="C85D28"/>
                </a:solidFill>
                <a:latin typeface="Trebuchet MS"/>
                <a:cs typeface="Trebuchet MS"/>
              </a:rPr>
              <a:t>Future</a:t>
            </a:r>
            <a:r>
              <a:rPr sz="2600" b="1" spc="-285" dirty="0">
                <a:solidFill>
                  <a:srgbClr val="C85D28"/>
                </a:solidFill>
                <a:latin typeface="Trebuchet MS"/>
                <a:cs typeface="Trebuchet MS"/>
              </a:rPr>
              <a:t> </a:t>
            </a:r>
            <a:r>
              <a:rPr sz="2600" b="1" spc="10" dirty="0">
                <a:solidFill>
                  <a:srgbClr val="C85D28"/>
                </a:solidFill>
                <a:latin typeface="Trebuchet MS"/>
                <a:cs typeface="Trebuchet MS"/>
              </a:rPr>
              <a:t>Plans</a:t>
            </a:r>
            <a:endParaRPr sz="2600">
              <a:latin typeface="Trebuchet MS"/>
              <a:cs typeface="Trebuchet MS"/>
            </a:endParaRPr>
          </a:p>
          <a:p>
            <a:pPr marL="12700" marR="5080" algn="just">
              <a:lnSpc>
                <a:spcPts val="1810"/>
              </a:lnSpc>
              <a:spcBef>
                <a:spcPts val="10"/>
              </a:spcBef>
            </a:pPr>
            <a:r>
              <a:rPr sz="1400" spc="1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beta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version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tool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planned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tested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231F20"/>
                </a:solidFill>
                <a:latin typeface="Verdana"/>
                <a:cs typeface="Verdana"/>
              </a:rPr>
              <a:t>NSM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Verdana"/>
                <a:cs typeface="Verdana"/>
              </a:rPr>
              <a:t>JSOM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over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31F20"/>
                </a:solidFill>
                <a:latin typeface="Verdana"/>
                <a:cs typeface="Verdana"/>
              </a:rPr>
              <a:t>summer.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4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eventual  goal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is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implement </a:t>
            </a:r>
            <a:r>
              <a:rPr sz="1400" spc="-20" dirty="0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university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wide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help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both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students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advisors. </a:t>
            </a:r>
            <a:r>
              <a:rPr sz="1400" spc="-114" dirty="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increase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tool’s 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adaption,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mobile</a:t>
            </a:r>
            <a:r>
              <a:rPr sz="14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application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going</a:t>
            </a:r>
            <a:r>
              <a:rPr sz="14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sz="14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developed.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There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4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also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plans</a:t>
            </a:r>
            <a:r>
              <a:rPr sz="14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develop</a:t>
            </a:r>
            <a:r>
              <a:rPr sz="1400" spc="-2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31F20"/>
                </a:solidFill>
                <a:latin typeface="Verdana"/>
                <a:cs typeface="Verdana"/>
              </a:rPr>
              <a:t>functionality  </a:t>
            </a:r>
            <a:r>
              <a:rPr sz="1400" spc="-3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400" spc="-1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administrators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31F20"/>
                </a:solidFill>
                <a:latin typeface="Verdana"/>
                <a:cs typeface="Verdana"/>
              </a:rPr>
              <a:t>would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suggest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what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courses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should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31F20"/>
                </a:solidFill>
                <a:latin typeface="Verdana"/>
                <a:cs typeface="Verdana"/>
              </a:rPr>
              <a:t>offered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each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31F20"/>
                </a:solidFill>
                <a:latin typeface="Verdana"/>
                <a:cs typeface="Verdana"/>
              </a:rPr>
              <a:t>semester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31F20"/>
                </a:solidFill>
                <a:latin typeface="Verdana"/>
                <a:cs typeface="Verdana"/>
              </a:rPr>
              <a:t>based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400" spc="-16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31F20"/>
                </a:solidFill>
                <a:latin typeface="Verdana"/>
                <a:cs typeface="Verdana"/>
              </a:rPr>
              <a:t>the  </a:t>
            </a:r>
            <a:r>
              <a:rPr sz="1400" spc="-100" dirty="0">
                <a:solidFill>
                  <a:srgbClr val="231F20"/>
                </a:solidFill>
                <a:latin typeface="Verdana"/>
                <a:cs typeface="Verdana"/>
              </a:rPr>
              <a:t>aggregate</a:t>
            </a:r>
            <a:r>
              <a:rPr sz="14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31F20"/>
                </a:solidFill>
                <a:latin typeface="Verdana"/>
                <a:cs typeface="Verdana"/>
              </a:rPr>
              <a:t>data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31F20"/>
                </a:solidFill>
                <a:latin typeface="Verdana"/>
                <a:cs typeface="Verdana"/>
              </a:rPr>
              <a:t>student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31F20"/>
                </a:solidFill>
                <a:latin typeface="Verdana"/>
                <a:cs typeface="Verdana"/>
              </a:rPr>
              <a:t>course</a:t>
            </a:r>
            <a:r>
              <a:rPr sz="14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31F20"/>
                </a:solidFill>
                <a:latin typeface="Verdana"/>
                <a:cs typeface="Verdana"/>
              </a:rPr>
              <a:t>plans.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04524" y="3144271"/>
            <a:ext cx="96011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70" dirty="0">
                <a:solidFill>
                  <a:srgbClr val="231F20"/>
                </a:solidFill>
                <a:latin typeface="Arial"/>
                <a:cs typeface="Arial"/>
              </a:rPr>
              <a:t>Joshua</a:t>
            </a:r>
            <a:r>
              <a:rPr sz="1300" b="1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31F20"/>
                </a:solidFill>
                <a:latin typeface="Arial"/>
                <a:cs typeface="Arial"/>
              </a:rPr>
              <a:t>Mills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36609" y="3395573"/>
            <a:ext cx="1463675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-55" dirty="0">
                <a:solidFill>
                  <a:srgbClr val="414042"/>
                </a:solidFill>
                <a:latin typeface="Verdana"/>
                <a:cs typeface="Verdana"/>
                <a:hlinkClick r:id="rId7"/>
              </a:rPr>
              <a:t>jwm150730@utdallas.edu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24340" y="3077257"/>
            <a:ext cx="1376680" cy="4946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645"/>
              </a:spcBef>
            </a:pPr>
            <a:r>
              <a:rPr sz="1300" b="1" spc="-5" dirty="0">
                <a:solidFill>
                  <a:srgbClr val="231F20"/>
                </a:solidFill>
                <a:latin typeface="Arial"/>
                <a:cs typeface="Arial"/>
              </a:rPr>
              <a:t>Fletcher</a:t>
            </a:r>
            <a:r>
              <a:rPr sz="1300" b="1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31F20"/>
                </a:solidFill>
                <a:latin typeface="Arial"/>
                <a:cs typeface="Arial"/>
              </a:rPr>
              <a:t>Berry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-50" dirty="0">
                <a:solidFill>
                  <a:srgbClr val="414042"/>
                </a:solidFill>
                <a:latin typeface="Verdana"/>
                <a:cs typeface="Verdana"/>
                <a:hlinkClick r:id="rId8"/>
              </a:rPr>
              <a:t>fjb150030@utdallas.edu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1871" y="3077257"/>
            <a:ext cx="1584960" cy="4946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300" b="1" spc="-20" dirty="0">
                <a:solidFill>
                  <a:srgbClr val="231F20"/>
                </a:solidFill>
                <a:latin typeface="Arial"/>
                <a:cs typeface="Arial"/>
              </a:rPr>
              <a:t>Abhishaike</a:t>
            </a:r>
            <a:r>
              <a:rPr sz="1300" b="1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231F20"/>
                </a:solidFill>
                <a:latin typeface="Arial"/>
                <a:cs typeface="Arial"/>
              </a:rPr>
              <a:t>Mahajan</a:t>
            </a:r>
            <a:endParaRPr sz="13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440"/>
              </a:spcBef>
            </a:pPr>
            <a:r>
              <a:rPr sz="950" spc="-55" dirty="0">
                <a:solidFill>
                  <a:srgbClr val="414042"/>
                </a:solidFill>
                <a:latin typeface="Verdana"/>
                <a:cs typeface="Verdana"/>
                <a:hlinkClick r:id="rId9"/>
              </a:rPr>
              <a:t>akm150130@utdallas.edu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44950" y="3077257"/>
            <a:ext cx="1590040" cy="4946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300" b="1" spc="-15" dirty="0">
                <a:solidFill>
                  <a:srgbClr val="231F20"/>
                </a:solidFill>
                <a:latin typeface="Arial"/>
                <a:cs typeface="Arial"/>
              </a:rPr>
              <a:t>Christopher</a:t>
            </a:r>
            <a:r>
              <a:rPr sz="1300" b="1" spc="-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231F20"/>
                </a:solidFill>
                <a:latin typeface="Arial"/>
                <a:cs typeface="Arial"/>
              </a:rPr>
              <a:t>Lorenzo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-50" dirty="0">
                <a:solidFill>
                  <a:srgbClr val="414042"/>
                </a:solidFill>
                <a:latin typeface="Verdana"/>
                <a:cs typeface="Verdana"/>
                <a:hlinkClick r:id="rId10"/>
              </a:rPr>
              <a:t>cxl127930@utdallas.edu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99226" y="3077257"/>
            <a:ext cx="1373505" cy="4946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300" b="1" spc="-30" dirty="0">
                <a:solidFill>
                  <a:srgbClr val="231F20"/>
                </a:solidFill>
                <a:latin typeface="Arial"/>
                <a:cs typeface="Arial"/>
              </a:rPr>
              <a:t>Rudy</a:t>
            </a:r>
            <a:r>
              <a:rPr sz="1300" b="1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31F20"/>
                </a:solidFill>
                <a:latin typeface="Arial"/>
                <a:cs typeface="Arial"/>
              </a:rPr>
              <a:t>Cantu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-50" dirty="0">
                <a:solidFill>
                  <a:srgbClr val="414042"/>
                </a:solidFill>
                <a:latin typeface="Verdana"/>
                <a:cs typeface="Verdana"/>
                <a:hlinkClick r:id="rId11"/>
              </a:rPr>
              <a:t>rjc108020@utdallas.edu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05066" y="2564186"/>
            <a:ext cx="2435860" cy="4946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300" b="1" spc="-30" dirty="0">
                <a:solidFill>
                  <a:srgbClr val="231F20"/>
                </a:solidFill>
                <a:latin typeface="Arial"/>
                <a:cs typeface="Arial"/>
              </a:rPr>
              <a:t>Jonathan</a:t>
            </a:r>
            <a:r>
              <a:rPr sz="1300" b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35" dirty="0">
                <a:solidFill>
                  <a:srgbClr val="231F20"/>
                </a:solidFill>
                <a:latin typeface="Arial"/>
                <a:cs typeface="Arial"/>
              </a:rPr>
              <a:t>Sayre</a:t>
            </a:r>
            <a:r>
              <a:rPr sz="1300" b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55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1300" b="1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40" dirty="0">
                <a:solidFill>
                  <a:srgbClr val="231F20"/>
                </a:solidFill>
                <a:latin typeface="Arial"/>
                <a:cs typeface="Arial"/>
              </a:rPr>
              <a:t>Technical</a:t>
            </a:r>
            <a:r>
              <a:rPr sz="1300" b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00" b="1" spc="-50" dirty="0">
                <a:solidFill>
                  <a:srgbClr val="231F20"/>
                </a:solidFill>
                <a:latin typeface="Arial"/>
                <a:cs typeface="Arial"/>
              </a:rPr>
              <a:t>Lead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950" spc="-50" dirty="0">
                <a:solidFill>
                  <a:srgbClr val="414042"/>
                </a:solidFill>
                <a:latin typeface="Verdana"/>
                <a:cs typeface="Verdana"/>
                <a:hlinkClick r:id="rId12"/>
              </a:rPr>
              <a:t>jds028000@utdallas.edu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62329" y="14398609"/>
            <a:ext cx="1855810" cy="5505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371595" y="14465374"/>
            <a:ext cx="97472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45" dirty="0">
                <a:solidFill>
                  <a:srgbClr val="008753"/>
                </a:solidFill>
                <a:latin typeface="Arial"/>
                <a:cs typeface="Arial"/>
              </a:rPr>
              <a:t>WINNER</a:t>
            </a:r>
            <a:endParaRPr sz="2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167" y="3745789"/>
            <a:ext cx="14040485" cy="2644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0380">
              <a:lnSpc>
                <a:spcPct val="100000"/>
              </a:lnSpc>
              <a:spcBef>
                <a:spcPts val="120"/>
              </a:spcBef>
            </a:pPr>
            <a:r>
              <a:rPr sz="1300" i="1" spc="-125" dirty="0">
                <a:solidFill>
                  <a:srgbClr val="231F20"/>
                </a:solidFill>
                <a:latin typeface="Verdana"/>
                <a:cs typeface="Verdana"/>
              </a:rPr>
              <a:t>Special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25" dirty="0">
                <a:solidFill>
                  <a:srgbClr val="231F20"/>
                </a:solidFill>
                <a:latin typeface="Verdana"/>
                <a:cs typeface="Verdana"/>
              </a:rPr>
              <a:t>Thanks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0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60" dirty="0">
                <a:solidFill>
                  <a:srgbClr val="231F20"/>
                </a:solidFill>
                <a:latin typeface="Verdana"/>
                <a:cs typeface="Verdana"/>
              </a:rPr>
              <a:t>Dr.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40" dirty="0">
                <a:solidFill>
                  <a:srgbClr val="231F20"/>
                </a:solidFill>
                <a:latin typeface="Verdana"/>
                <a:cs typeface="Verdana"/>
              </a:rPr>
              <a:t>Redlinger,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50" dirty="0">
                <a:solidFill>
                  <a:srgbClr val="231F20"/>
                </a:solidFill>
                <a:latin typeface="Verdana"/>
                <a:cs typeface="Verdana"/>
              </a:rPr>
              <a:t>James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00" dirty="0">
                <a:solidFill>
                  <a:srgbClr val="231F20"/>
                </a:solidFill>
                <a:latin typeface="Verdana"/>
                <a:cs typeface="Verdana"/>
              </a:rPr>
              <a:t>Michalek,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60" dirty="0">
                <a:solidFill>
                  <a:srgbClr val="231F20"/>
                </a:solidFill>
                <a:latin typeface="Verdana"/>
                <a:cs typeface="Verdana"/>
              </a:rPr>
              <a:t>Dr.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35" dirty="0">
                <a:solidFill>
                  <a:srgbClr val="231F20"/>
                </a:solidFill>
                <a:latin typeface="Verdana"/>
                <a:cs typeface="Verdana"/>
              </a:rPr>
              <a:t>Murphy,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20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110" dirty="0">
                <a:solidFill>
                  <a:srgbClr val="231F20"/>
                </a:solidFill>
                <a:latin typeface="Verdana"/>
                <a:cs typeface="Verdana"/>
              </a:rPr>
              <a:t>Jennifer</a:t>
            </a:r>
            <a:r>
              <a:rPr sz="1300" i="1" spc="-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300" i="1" spc="-90" dirty="0">
                <a:solidFill>
                  <a:srgbClr val="231F20"/>
                </a:solidFill>
                <a:latin typeface="Verdana"/>
                <a:cs typeface="Verdana"/>
              </a:rPr>
              <a:t>McDowell</a:t>
            </a:r>
            <a:endParaRPr sz="1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6368415">
              <a:lnSpc>
                <a:spcPct val="100000"/>
              </a:lnSpc>
            </a:pPr>
            <a:r>
              <a:rPr sz="2600" b="1" spc="5" dirty="0">
                <a:solidFill>
                  <a:srgbClr val="C85D28"/>
                </a:solidFill>
                <a:latin typeface="Trebuchet MS"/>
                <a:cs typeface="Trebuchet MS"/>
              </a:rPr>
              <a:t>Abstract</a:t>
            </a:r>
            <a:endParaRPr sz="2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2099"/>
              </a:lnSpc>
              <a:spcBef>
                <a:spcPts val="540"/>
              </a:spcBef>
            </a:pP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It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Verdana"/>
                <a:cs typeface="Verdana"/>
              </a:rPr>
              <a:t>incredibly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Verdana"/>
                <a:cs typeface="Verdana"/>
              </a:rPr>
              <a:t>difﬁcult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graduate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on-time</a:t>
            </a:r>
            <a:r>
              <a:rPr sz="12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despite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best</a:t>
            </a:r>
            <a:r>
              <a:rPr sz="12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efforts.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Degree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plans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very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231F20"/>
                </a:solidFill>
                <a:latin typeface="Verdana"/>
                <a:cs typeface="Verdana"/>
              </a:rPr>
              <a:t>complex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31F20"/>
                </a:solidFill>
                <a:latin typeface="Verdana"/>
                <a:cs typeface="Verdana"/>
              </a:rPr>
              <a:t>missing</a:t>
            </a:r>
            <a:r>
              <a:rPr sz="12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class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or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taking</a:t>
            </a:r>
            <a:r>
              <a:rPr sz="1200" spc="-229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wrong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one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231F20"/>
                </a:solidFill>
                <a:latin typeface="Verdana"/>
                <a:cs typeface="Verdana"/>
              </a:rPr>
              <a:t>have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devastating  </a:t>
            </a:r>
            <a:r>
              <a:rPr sz="1200" spc="-55" dirty="0">
                <a:solidFill>
                  <a:srgbClr val="231F20"/>
                </a:solidFill>
                <a:latin typeface="Verdana"/>
                <a:cs typeface="Verdana"/>
              </a:rPr>
              <a:t>ripple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effect,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completely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derailing</a:t>
            </a:r>
            <a:r>
              <a:rPr sz="12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student’s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graduation.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Currently,</a:t>
            </a:r>
            <a:r>
              <a:rPr sz="12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there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no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Verdana"/>
                <a:cs typeface="Verdana"/>
              </a:rPr>
              <a:t>product</a:t>
            </a:r>
            <a:r>
              <a:rPr sz="12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solves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problem</a:t>
            </a:r>
            <a:r>
              <a:rPr sz="12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effectively.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While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degree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planning</a:t>
            </a:r>
            <a:r>
              <a:rPr sz="12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Verdana"/>
                <a:cs typeface="Verdana"/>
              </a:rPr>
              <a:t>software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does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31F20"/>
                </a:solidFill>
                <a:latin typeface="Verdana"/>
                <a:cs typeface="Verdana"/>
              </a:rPr>
              <a:t>exist,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it</a:t>
            </a:r>
            <a:r>
              <a:rPr sz="1200" spc="-2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puts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Verdana"/>
                <a:cs typeface="Verdana"/>
              </a:rPr>
              <a:t>all</a:t>
            </a:r>
            <a:r>
              <a:rPr sz="1200" spc="-2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the 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onus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student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select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correct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231F20"/>
                </a:solidFill>
                <a:latin typeface="Verdana"/>
                <a:cs typeface="Verdana"/>
              </a:rPr>
              <a:t>classes.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Verdana"/>
                <a:cs typeface="Verdana"/>
              </a:rPr>
              <a:t>We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decided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take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different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231F20"/>
                </a:solidFill>
                <a:latin typeface="Verdana"/>
                <a:cs typeface="Verdana"/>
              </a:rPr>
              <a:t>approach.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220979">
              <a:lnSpc>
                <a:spcPct val="102099"/>
              </a:lnSpc>
              <a:spcBef>
                <a:spcPts val="5"/>
              </a:spcBef>
            </a:pP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tool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we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developed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creates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231F20"/>
                </a:solidFill>
                <a:latin typeface="Verdana"/>
                <a:cs typeface="Verdana"/>
              </a:rPr>
              <a:t>an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optimal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path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graduation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student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artiﬁcial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intelligence.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individualized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plan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then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231F20"/>
                </a:solidFill>
                <a:latin typeface="Verdana"/>
                <a:cs typeface="Verdana"/>
              </a:rPr>
              <a:t>modiﬁed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through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web</a:t>
            </a:r>
            <a:r>
              <a:rPr sz="1200" spc="-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application, 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allowing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student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Verdana"/>
                <a:cs typeface="Verdana"/>
              </a:rPr>
              <a:t>full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control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over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Verdana"/>
                <a:cs typeface="Verdana"/>
              </a:rPr>
              <a:t>college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31F20"/>
                </a:solidFill>
                <a:latin typeface="Verdana"/>
                <a:cs typeface="Verdana"/>
              </a:rPr>
              <a:t>career.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Verdana"/>
                <a:cs typeface="Verdana"/>
              </a:rPr>
              <a:t>All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edits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checked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Verdana"/>
                <a:cs typeface="Verdana"/>
              </a:rPr>
              <a:t>our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231F20"/>
                </a:solidFill>
                <a:latin typeface="Verdana"/>
                <a:cs typeface="Verdana"/>
              </a:rPr>
              <a:t>algorithms,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ensuring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231F20"/>
                </a:solidFill>
                <a:latin typeface="Verdana"/>
                <a:cs typeface="Verdana"/>
              </a:rPr>
              <a:t>are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231F20"/>
                </a:solidFill>
                <a:latin typeface="Verdana"/>
                <a:cs typeface="Verdana"/>
              </a:rPr>
              <a:t>making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Verdana"/>
                <a:cs typeface="Verdana"/>
              </a:rPr>
              <a:t>valid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231F20"/>
                </a:solidFill>
                <a:latin typeface="Verdana"/>
                <a:cs typeface="Verdana"/>
              </a:rPr>
              <a:t>changes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sz="120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231F20"/>
                </a:solidFill>
                <a:latin typeface="Verdana"/>
                <a:cs typeface="Verdana"/>
              </a:rPr>
              <a:t>degree</a:t>
            </a:r>
            <a:r>
              <a:rPr sz="1200" spc="-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231F20"/>
                </a:solidFill>
                <a:latin typeface="Verdana"/>
                <a:cs typeface="Verdana"/>
              </a:rPr>
              <a:t>plan.</a:t>
            </a:r>
            <a:endParaRPr lang="en-US" sz="1200" spc="-105" dirty="0">
              <a:solidFill>
                <a:srgbClr val="231F20"/>
              </a:solidFill>
              <a:latin typeface="Verdana"/>
              <a:cs typeface="Verdana"/>
            </a:endParaRPr>
          </a:p>
          <a:p>
            <a:pPr marL="12700" marR="220979">
              <a:lnSpc>
                <a:spcPct val="102099"/>
              </a:lnSpc>
              <a:spcBef>
                <a:spcPts val="5"/>
              </a:spcBef>
            </a:pPr>
            <a:endParaRPr lang="en-US" sz="1200" spc="-105" dirty="0">
              <a:solidFill>
                <a:srgbClr val="231F20"/>
              </a:solidFill>
              <a:latin typeface="Verdana"/>
              <a:cs typeface="Verdana"/>
            </a:endParaRPr>
          </a:p>
          <a:p>
            <a:pPr marL="12700" marR="220979">
              <a:lnSpc>
                <a:spcPct val="102099"/>
              </a:lnSpc>
              <a:spcBef>
                <a:spcPts val="5"/>
              </a:spcBef>
            </a:pPr>
            <a:r>
              <a:rPr lang="en-US" sz="1200" b="1" spc="-105" dirty="0">
                <a:solidFill>
                  <a:srgbClr val="231F20"/>
                </a:solidFill>
                <a:latin typeface="Verdana"/>
                <a:cs typeface="Verdana"/>
              </a:rPr>
              <a:t>Keywords</a:t>
            </a:r>
            <a:r>
              <a:rPr lang="en-US" sz="1200" spc="-105" dirty="0">
                <a:solidFill>
                  <a:srgbClr val="231F20"/>
                </a:solidFill>
                <a:latin typeface="Verdana"/>
                <a:cs typeface="Verdana"/>
              </a:rPr>
              <a:t>: AI, Degree Planning, UI/UX, </a:t>
            </a:r>
            <a:r>
              <a:rPr lang="en-US" sz="1200" spc="-105" dirty="0" err="1">
                <a:solidFill>
                  <a:srgbClr val="231F20"/>
                </a:solidFill>
                <a:latin typeface="Verdana"/>
                <a:cs typeface="Verdana"/>
              </a:rPr>
              <a:t>FullStack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19651" y="15950317"/>
            <a:ext cx="731586" cy="493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38574" y="15235046"/>
            <a:ext cx="1094877" cy="2731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04592" y="15096278"/>
            <a:ext cx="1110172" cy="41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70468" y="14482052"/>
            <a:ext cx="68770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3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1150" spc="-60" dirty="0">
                <a:solidFill>
                  <a:srgbClr val="231F20"/>
                </a:solidFill>
                <a:latin typeface="Verdana"/>
                <a:cs typeface="Verdana"/>
              </a:rPr>
              <a:t>ront-end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85176" y="15208736"/>
            <a:ext cx="45847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80" dirty="0">
                <a:solidFill>
                  <a:srgbClr val="231F20"/>
                </a:solidFill>
                <a:latin typeface="Verdana"/>
                <a:cs typeface="Verdana"/>
              </a:rPr>
              <a:t>Ser</a:t>
            </a:r>
            <a:r>
              <a:rPr sz="1150" spc="-10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150" spc="-40" dirty="0">
                <a:solidFill>
                  <a:srgbClr val="231F20"/>
                </a:solidFill>
                <a:latin typeface="Verdana"/>
                <a:cs typeface="Verdana"/>
              </a:rPr>
              <a:t>er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1487" y="16098625"/>
            <a:ext cx="64579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70" dirty="0">
                <a:solidFill>
                  <a:srgbClr val="231F20"/>
                </a:solidFill>
                <a:latin typeface="Verdana"/>
                <a:cs typeface="Verdana"/>
              </a:rPr>
              <a:t>Back-end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79671" y="15525385"/>
            <a:ext cx="121348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60" dirty="0">
                <a:solidFill>
                  <a:srgbClr val="231F20"/>
                </a:solidFill>
                <a:latin typeface="Verdana"/>
                <a:cs typeface="Verdana"/>
              </a:rPr>
              <a:t>RamifAI</a:t>
            </a:r>
            <a:r>
              <a:rPr sz="115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Database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79871" y="15525385"/>
            <a:ext cx="111823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School</a:t>
            </a:r>
            <a:r>
              <a:rPr sz="1150" spc="-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150" spc="-65" dirty="0">
                <a:solidFill>
                  <a:srgbClr val="231F20"/>
                </a:solidFill>
                <a:latin typeface="Verdana"/>
                <a:cs typeface="Verdana"/>
              </a:rPr>
              <a:t>Database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24043" y="14843456"/>
            <a:ext cx="55880" cy="212090"/>
          </a:xfrm>
          <a:custGeom>
            <a:avLst/>
            <a:gdLst/>
            <a:ahLst/>
            <a:cxnLst/>
            <a:rect l="l" t="t" r="r" b="b"/>
            <a:pathLst>
              <a:path w="55880" h="212090">
                <a:moveTo>
                  <a:pt x="0" y="168120"/>
                </a:moveTo>
                <a:lnTo>
                  <a:pt x="0" y="183777"/>
                </a:lnTo>
                <a:lnTo>
                  <a:pt x="27692" y="211476"/>
                </a:lnTo>
                <a:lnTo>
                  <a:pt x="48886" y="190276"/>
                </a:lnTo>
                <a:lnTo>
                  <a:pt x="22156" y="190276"/>
                </a:lnTo>
                <a:lnTo>
                  <a:pt x="0" y="168120"/>
                </a:lnTo>
                <a:close/>
              </a:path>
              <a:path w="55880" h="212090">
                <a:moveTo>
                  <a:pt x="33227" y="0"/>
                </a:moveTo>
                <a:lnTo>
                  <a:pt x="22156" y="0"/>
                </a:lnTo>
                <a:lnTo>
                  <a:pt x="22156" y="190276"/>
                </a:lnTo>
                <a:lnTo>
                  <a:pt x="33227" y="190276"/>
                </a:lnTo>
                <a:lnTo>
                  <a:pt x="33227" y="0"/>
                </a:lnTo>
                <a:close/>
              </a:path>
              <a:path w="55880" h="212090">
                <a:moveTo>
                  <a:pt x="55384" y="168120"/>
                </a:moveTo>
                <a:lnTo>
                  <a:pt x="33227" y="190276"/>
                </a:lnTo>
                <a:lnTo>
                  <a:pt x="48886" y="190276"/>
                </a:lnTo>
                <a:lnTo>
                  <a:pt x="55384" y="183777"/>
                </a:lnTo>
                <a:lnTo>
                  <a:pt x="55384" y="168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4043" y="15688346"/>
            <a:ext cx="55880" cy="163195"/>
          </a:xfrm>
          <a:custGeom>
            <a:avLst/>
            <a:gdLst/>
            <a:ahLst/>
            <a:cxnLst/>
            <a:rect l="l" t="t" r="r" b="b"/>
            <a:pathLst>
              <a:path w="55880" h="163194">
                <a:moveTo>
                  <a:pt x="0" y="119368"/>
                </a:moveTo>
                <a:lnTo>
                  <a:pt x="0" y="135032"/>
                </a:lnTo>
                <a:lnTo>
                  <a:pt x="27692" y="162731"/>
                </a:lnTo>
                <a:lnTo>
                  <a:pt x="48900" y="141517"/>
                </a:lnTo>
                <a:lnTo>
                  <a:pt x="22156" y="141517"/>
                </a:lnTo>
                <a:lnTo>
                  <a:pt x="0" y="119368"/>
                </a:lnTo>
                <a:close/>
              </a:path>
              <a:path w="55880" h="163194">
                <a:moveTo>
                  <a:pt x="33227" y="0"/>
                </a:moveTo>
                <a:lnTo>
                  <a:pt x="22156" y="0"/>
                </a:lnTo>
                <a:lnTo>
                  <a:pt x="22156" y="141517"/>
                </a:lnTo>
                <a:lnTo>
                  <a:pt x="33227" y="141517"/>
                </a:lnTo>
                <a:lnTo>
                  <a:pt x="33227" y="0"/>
                </a:lnTo>
                <a:close/>
              </a:path>
              <a:path w="55880" h="163194">
                <a:moveTo>
                  <a:pt x="55384" y="119368"/>
                </a:moveTo>
                <a:lnTo>
                  <a:pt x="33227" y="141517"/>
                </a:lnTo>
                <a:lnTo>
                  <a:pt x="48900" y="141517"/>
                </a:lnTo>
                <a:lnTo>
                  <a:pt x="55384" y="135032"/>
                </a:lnTo>
                <a:lnTo>
                  <a:pt x="55384" y="1193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517" y="15688338"/>
            <a:ext cx="55880" cy="163195"/>
          </a:xfrm>
          <a:custGeom>
            <a:avLst/>
            <a:gdLst/>
            <a:ahLst/>
            <a:cxnLst/>
            <a:rect l="l" t="t" r="r" b="b"/>
            <a:pathLst>
              <a:path w="55880" h="163194">
                <a:moveTo>
                  <a:pt x="33227" y="21207"/>
                </a:moveTo>
                <a:lnTo>
                  <a:pt x="22156" y="21207"/>
                </a:lnTo>
                <a:lnTo>
                  <a:pt x="22156" y="162731"/>
                </a:lnTo>
                <a:lnTo>
                  <a:pt x="33227" y="162731"/>
                </a:lnTo>
                <a:lnTo>
                  <a:pt x="33227" y="21207"/>
                </a:lnTo>
                <a:close/>
              </a:path>
              <a:path w="55880" h="163194">
                <a:moveTo>
                  <a:pt x="27692" y="0"/>
                </a:moveTo>
                <a:lnTo>
                  <a:pt x="0" y="27692"/>
                </a:lnTo>
                <a:lnTo>
                  <a:pt x="0" y="43356"/>
                </a:lnTo>
                <a:lnTo>
                  <a:pt x="22156" y="21207"/>
                </a:lnTo>
                <a:lnTo>
                  <a:pt x="48899" y="21207"/>
                </a:lnTo>
                <a:lnTo>
                  <a:pt x="27692" y="0"/>
                </a:lnTo>
                <a:close/>
              </a:path>
              <a:path w="55880" h="163194">
                <a:moveTo>
                  <a:pt x="48899" y="21207"/>
                </a:moveTo>
                <a:lnTo>
                  <a:pt x="33227" y="21207"/>
                </a:lnTo>
                <a:lnTo>
                  <a:pt x="55384" y="43356"/>
                </a:lnTo>
                <a:lnTo>
                  <a:pt x="55384" y="27692"/>
                </a:lnTo>
                <a:lnTo>
                  <a:pt x="48899" y="212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517" y="14843456"/>
            <a:ext cx="55880" cy="212090"/>
          </a:xfrm>
          <a:custGeom>
            <a:avLst/>
            <a:gdLst/>
            <a:ahLst/>
            <a:cxnLst/>
            <a:rect l="l" t="t" r="r" b="b"/>
            <a:pathLst>
              <a:path w="55880" h="212090">
                <a:moveTo>
                  <a:pt x="33227" y="21200"/>
                </a:moveTo>
                <a:lnTo>
                  <a:pt x="22156" y="21200"/>
                </a:lnTo>
                <a:lnTo>
                  <a:pt x="22156" y="211476"/>
                </a:lnTo>
                <a:lnTo>
                  <a:pt x="33227" y="211476"/>
                </a:lnTo>
                <a:lnTo>
                  <a:pt x="33227" y="21200"/>
                </a:lnTo>
                <a:close/>
              </a:path>
              <a:path w="55880" h="212090">
                <a:moveTo>
                  <a:pt x="27692" y="0"/>
                </a:moveTo>
                <a:lnTo>
                  <a:pt x="0" y="27692"/>
                </a:lnTo>
                <a:lnTo>
                  <a:pt x="0" y="43356"/>
                </a:lnTo>
                <a:lnTo>
                  <a:pt x="22156" y="21200"/>
                </a:lnTo>
                <a:lnTo>
                  <a:pt x="48892" y="21200"/>
                </a:lnTo>
                <a:lnTo>
                  <a:pt x="27692" y="0"/>
                </a:lnTo>
                <a:close/>
              </a:path>
              <a:path w="55880" h="212090">
                <a:moveTo>
                  <a:pt x="48892" y="21200"/>
                </a:moveTo>
                <a:lnTo>
                  <a:pt x="33227" y="21200"/>
                </a:lnTo>
                <a:lnTo>
                  <a:pt x="55384" y="43356"/>
                </a:lnTo>
                <a:lnTo>
                  <a:pt x="55384" y="27692"/>
                </a:lnTo>
                <a:lnTo>
                  <a:pt x="48892" y="21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65206" y="15702320"/>
            <a:ext cx="319405" cy="319405"/>
          </a:xfrm>
          <a:custGeom>
            <a:avLst/>
            <a:gdLst/>
            <a:ahLst/>
            <a:cxnLst/>
            <a:rect l="l" t="t" r="r" b="b"/>
            <a:pathLst>
              <a:path w="319405" h="319405">
                <a:moveTo>
                  <a:pt x="319075" y="0"/>
                </a:moveTo>
                <a:lnTo>
                  <a:pt x="279907" y="0"/>
                </a:lnTo>
                <a:lnTo>
                  <a:pt x="268836" y="11078"/>
                </a:lnTo>
                <a:lnTo>
                  <a:pt x="300165" y="11078"/>
                </a:lnTo>
                <a:lnTo>
                  <a:pt x="0" y="311243"/>
                </a:lnTo>
                <a:lnTo>
                  <a:pt x="7832" y="319075"/>
                </a:lnTo>
                <a:lnTo>
                  <a:pt x="307997" y="18910"/>
                </a:lnTo>
                <a:lnTo>
                  <a:pt x="319072" y="18910"/>
                </a:lnTo>
                <a:lnTo>
                  <a:pt x="319075" y="0"/>
                </a:lnTo>
                <a:close/>
              </a:path>
              <a:path w="319405" h="319405">
                <a:moveTo>
                  <a:pt x="319072" y="18910"/>
                </a:moveTo>
                <a:lnTo>
                  <a:pt x="307997" y="18910"/>
                </a:lnTo>
                <a:lnTo>
                  <a:pt x="307997" y="50239"/>
                </a:lnTo>
                <a:lnTo>
                  <a:pt x="319068" y="39168"/>
                </a:lnTo>
                <a:lnTo>
                  <a:pt x="319072" y="189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62669" y="15802116"/>
            <a:ext cx="380365" cy="380365"/>
          </a:xfrm>
          <a:custGeom>
            <a:avLst/>
            <a:gdLst/>
            <a:ahLst/>
            <a:cxnLst/>
            <a:rect l="l" t="t" r="r" b="b"/>
            <a:pathLst>
              <a:path w="380364" h="380365">
                <a:moveTo>
                  <a:pt x="11078" y="329574"/>
                </a:moveTo>
                <a:lnTo>
                  <a:pt x="0" y="340652"/>
                </a:lnTo>
                <a:lnTo>
                  <a:pt x="0" y="379813"/>
                </a:lnTo>
                <a:lnTo>
                  <a:pt x="39168" y="379813"/>
                </a:lnTo>
                <a:lnTo>
                  <a:pt x="50239" y="368735"/>
                </a:lnTo>
                <a:lnTo>
                  <a:pt x="18903" y="368735"/>
                </a:lnTo>
                <a:lnTo>
                  <a:pt x="26728" y="360910"/>
                </a:lnTo>
                <a:lnTo>
                  <a:pt x="11078" y="360910"/>
                </a:lnTo>
                <a:lnTo>
                  <a:pt x="11078" y="329574"/>
                </a:lnTo>
                <a:close/>
              </a:path>
              <a:path w="380364" h="380365">
                <a:moveTo>
                  <a:pt x="371988" y="0"/>
                </a:moveTo>
                <a:lnTo>
                  <a:pt x="11078" y="360910"/>
                </a:lnTo>
                <a:lnTo>
                  <a:pt x="26728" y="360910"/>
                </a:lnTo>
                <a:lnTo>
                  <a:pt x="379820" y="7825"/>
                </a:lnTo>
                <a:lnTo>
                  <a:pt x="37198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49455" y="15274557"/>
            <a:ext cx="257810" cy="55880"/>
          </a:xfrm>
          <a:custGeom>
            <a:avLst/>
            <a:gdLst/>
            <a:ahLst/>
            <a:cxnLst/>
            <a:rect l="l" t="t" r="r" b="b"/>
            <a:pathLst>
              <a:path w="257810" h="55880">
                <a:moveTo>
                  <a:pt x="230052" y="0"/>
                </a:moveTo>
                <a:lnTo>
                  <a:pt x="214387" y="0"/>
                </a:lnTo>
                <a:lnTo>
                  <a:pt x="236544" y="22156"/>
                </a:lnTo>
                <a:lnTo>
                  <a:pt x="0" y="22156"/>
                </a:lnTo>
                <a:lnTo>
                  <a:pt x="0" y="33227"/>
                </a:lnTo>
                <a:lnTo>
                  <a:pt x="236544" y="33227"/>
                </a:lnTo>
                <a:lnTo>
                  <a:pt x="214387" y="55384"/>
                </a:lnTo>
                <a:lnTo>
                  <a:pt x="230052" y="55384"/>
                </a:lnTo>
                <a:lnTo>
                  <a:pt x="257744" y="27692"/>
                </a:lnTo>
                <a:lnTo>
                  <a:pt x="23005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49455" y="15428005"/>
            <a:ext cx="257810" cy="55880"/>
          </a:xfrm>
          <a:custGeom>
            <a:avLst/>
            <a:gdLst/>
            <a:ahLst/>
            <a:cxnLst/>
            <a:rect l="l" t="t" r="r" b="b"/>
            <a:pathLst>
              <a:path w="257810" h="55880">
                <a:moveTo>
                  <a:pt x="43356" y="0"/>
                </a:moveTo>
                <a:lnTo>
                  <a:pt x="27692" y="0"/>
                </a:lnTo>
                <a:lnTo>
                  <a:pt x="0" y="27692"/>
                </a:lnTo>
                <a:lnTo>
                  <a:pt x="27692" y="55390"/>
                </a:lnTo>
                <a:lnTo>
                  <a:pt x="43356" y="55390"/>
                </a:lnTo>
                <a:lnTo>
                  <a:pt x="21200" y="33234"/>
                </a:lnTo>
                <a:lnTo>
                  <a:pt x="257744" y="33234"/>
                </a:lnTo>
                <a:lnTo>
                  <a:pt x="257744" y="22156"/>
                </a:lnTo>
                <a:lnTo>
                  <a:pt x="21200" y="22156"/>
                </a:lnTo>
                <a:lnTo>
                  <a:pt x="4335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97118" y="15154177"/>
            <a:ext cx="776653" cy="4349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9835" y="14241074"/>
            <a:ext cx="671215" cy="5637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241433" y="6630213"/>
            <a:ext cx="4590847" cy="2582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40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687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Trebuchet MS</vt:lpstr>
      <vt:lpstr>Verdana</vt:lpstr>
      <vt:lpstr>Office Theme</vt:lpstr>
      <vt:lpstr>ramifai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Design Poster</dc:title>
  <dc:creator>James Griffin</dc:creator>
  <cp:lastModifiedBy>Miguel Razo</cp:lastModifiedBy>
  <cp:revision>3</cp:revision>
  <dcterms:created xsi:type="dcterms:W3CDTF">2018-04-30T21:18:23Z</dcterms:created>
  <dcterms:modified xsi:type="dcterms:W3CDTF">2019-10-12T18:28:08Z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2018-04-29T00:00:00Z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2018-04-30T00:00:00Z</vt:filetime>
  </property>
</Properties>
</file>