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27432000" cy="36576000"/>
  <p:notesSz cx="15074900" cy="20104100"/>
  <p:defaultTextStyle>
    <a:defPPr>
      <a:defRPr lang="en-US"/>
    </a:defPPr>
    <a:lvl1pPr marL="0" algn="l" defTabSz="1663659" rtl="0" eaLnBrk="1" latinLnBrk="0" hangingPunct="1">
      <a:defRPr sz="3275" kern="1200">
        <a:solidFill>
          <a:schemeClr val="tx1"/>
        </a:solidFill>
        <a:latin typeface="+mn-lt"/>
        <a:ea typeface="+mn-ea"/>
        <a:cs typeface="+mn-cs"/>
      </a:defRPr>
    </a:lvl1pPr>
    <a:lvl2pPr marL="831830" algn="l" defTabSz="1663659" rtl="0" eaLnBrk="1" latinLnBrk="0" hangingPunct="1">
      <a:defRPr sz="3275" kern="1200">
        <a:solidFill>
          <a:schemeClr val="tx1"/>
        </a:solidFill>
        <a:latin typeface="+mn-lt"/>
        <a:ea typeface="+mn-ea"/>
        <a:cs typeface="+mn-cs"/>
      </a:defRPr>
    </a:lvl2pPr>
    <a:lvl3pPr marL="1663659" algn="l" defTabSz="1663659" rtl="0" eaLnBrk="1" latinLnBrk="0" hangingPunct="1">
      <a:defRPr sz="3275" kern="1200">
        <a:solidFill>
          <a:schemeClr val="tx1"/>
        </a:solidFill>
        <a:latin typeface="+mn-lt"/>
        <a:ea typeface="+mn-ea"/>
        <a:cs typeface="+mn-cs"/>
      </a:defRPr>
    </a:lvl3pPr>
    <a:lvl4pPr marL="2495489" algn="l" defTabSz="1663659" rtl="0" eaLnBrk="1" latinLnBrk="0" hangingPunct="1">
      <a:defRPr sz="3275" kern="1200">
        <a:solidFill>
          <a:schemeClr val="tx1"/>
        </a:solidFill>
        <a:latin typeface="+mn-lt"/>
        <a:ea typeface="+mn-ea"/>
        <a:cs typeface="+mn-cs"/>
      </a:defRPr>
    </a:lvl4pPr>
    <a:lvl5pPr marL="3327319" algn="l" defTabSz="1663659" rtl="0" eaLnBrk="1" latinLnBrk="0" hangingPunct="1">
      <a:defRPr sz="3275" kern="1200">
        <a:solidFill>
          <a:schemeClr val="tx1"/>
        </a:solidFill>
        <a:latin typeface="+mn-lt"/>
        <a:ea typeface="+mn-ea"/>
        <a:cs typeface="+mn-cs"/>
      </a:defRPr>
    </a:lvl5pPr>
    <a:lvl6pPr marL="4159148" algn="l" defTabSz="1663659" rtl="0" eaLnBrk="1" latinLnBrk="0" hangingPunct="1">
      <a:defRPr sz="3275" kern="1200">
        <a:solidFill>
          <a:schemeClr val="tx1"/>
        </a:solidFill>
        <a:latin typeface="+mn-lt"/>
        <a:ea typeface="+mn-ea"/>
        <a:cs typeface="+mn-cs"/>
      </a:defRPr>
    </a:lvl6pPr>
    <a:lvl7pPr marL="4990978" algn="l" defTabSz="1663659" rtl="0" eaLnBrk="1" latinLnBrk="0" hangingPunct="1">
      <a:defRPr sz="3275" kern="1200">
        <a:solidFill>
          <a:schemeClr val="tx1"/>
        </a:solidFill>
        <a:latin typeface="+mn-lt"/>
        <a:ea typeface="+mn-ea"/>
        <a:cs typeface="+mn-cs"/>
      </a:defRPr>
    </a:lvl7pPr>
    <a:lvl8pPr marL="5822808" algn="l" defTabSz="1663659" rtl="0" eaLnBrk="1" latinLnBrk="0" hangingPunct="1">
      <a:defRPr sz="3275" kern="1200">
        <a:solidFill>
          <a:schemeClr val="tx1"/>
        </a:solidFill>
        <a:latin typeface="+mn-lt"/>
        <a:ea typeface="+mn-ea"/>
        <a:cs typeface="+mn-cs"/>
      </a:defRPr>
    </a:lvl8pPr>
    <a:lvl9pPr marL="6654637" algn="l" defTabSz="1663659" rtl="0" eaLnBrk="1" latinLnBrk="0" hangingPunct="1">
      <a:defRPr sz="327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40" userDrawn="1">
          <p15:clr>
            <a:srgbClr val="A4A3A4"/>
          </p15:clr>
        </p15:guide>
        <p15:guide id="2" pos="39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E8E8"/>
    <a:srgbClr val="E07026"/>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3" autoAdjust="0"/>
    <p:restoredTop sz="94601" autoAdjust="0"/>
  </p:normalViewPr>
  <p:slideViewPr>
    <p:cSldViewPr>
      <p:cViewPr>
        <p:scale>
          <a:sx n="25" d="100"/>
          <a:sy n="25" d="100"/>
        </p:scale>
        <p:origin x="1134" y="-354"/>
      </p:cViewPr>
      <p:guideLst>
        <p:guide orient="horz" pos="5240"/>
        <p:guide pos="39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058266" y="11338561"/>
            <a:ext cx="23327023" cy="97719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116533" y="20482561"/>
            <a:ext cx="1921048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0987956" y="555444"/>
            <a:ext cx="5467644" cy="1777859"/>
          </a:xfrm>
        </p:spPr>
        <p:txBody>
          <a:bodyPr lIns="0" tIns="0" rIns="0" bIns="0"/>
          <a:lstStyle>
            <a:lvl1pPr>
              <a:defRPr sz="11553" b="0" i="0">
                <a:solidFill>
                  <a:srgbClr val="231F2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0987956" y="555444"/>
            <a:ext cx="5467644" cy="1777859"/>
          </a:xfrm>
        </p:spPr>
        <p:txBody>
          <a:bodyPr lIns="0" tIns="0" rIns="0" bIns="0"/>
          <a:lstStyle>
            <a:lvl1pPr>
              <a:defRPr sz="11553" b="0" i="0">
                <a:solidFill>
                  <a:srgbClr val="231F20"/>
                </a:solidFill>
                <a:latin typeface="Trebuchet MS"/>
                <a:cs typeface="Trebuchet MS"/>
              </a:defRPr>
            </a:lvl1pPr>
          </a:lstStyle>
          <a:p>
            <a:endParaRPr/>
          </a:p>
        </p:txBody>
      </p:sp>
      <p:sp>
        <p:nvSpPr>
          <p:cNvPr id="3" name="Holder 3"/>
          <p:cNvSpPr>
            <a:spLocks noGrp="1"/>
          </p:cNvSpPr>
          <p:nvPr>
            <p:ph sz="half" idx="2"/>
          </p:nvPr>
        </p:nvSpPr>
        <p:spPr>
          <a:xfrm>
            <a:off x="1372177" y="8412481"/>
            <a:ext cx="1193794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4133430" y="8412481"/>
            <a:ext cx="11937947"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0987956" y="555444"/>
            <a:ext cx="5467644" cy="1777859"/>
          </a:xfrm>
        </p:spPr>
        <p:txBody>
          <a:bodyPr lIns="0" tIns="0" rIns="0" bIns="0"/>
          <a:lstStyle>
            <a:lvl1pPr>
              <a:defRPr sz="11553" b="0" i="0">
                <a:solidFill>
                  <a:srgbClr val="231F2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0"/>
            <a:ext cx="27437778" cy="36576000"/>
          </a:xfrm>
          <a:custGeom>
            <a:avLst/>
            <a:gdLst/>
            <a:ahLst/>
            <a:cxnLst/>
            <a:rect l="l" t="t" r="r" b="b"/>
            <a:pathLst>
              <a:path w="15078075" h="20104100">
                <a:moveTo>
                  <a:pt x="0" y="20104099"/>
                </a:moveTo>
                <a:lnTo>
                  <a:pt x="15078074" y="20104099"/>
                </a:lnTo>
                <a:lnTo>
                  <a:pt x="15078074" y="0"/>
                </a:lnTo>
                <a:lnTo>
                  <a:pt x="0" y="0"/>
                </a:lnTo>
                <a:lnTo>
                  <a:pt x="0" y="20104099"/>
                </a:lnTo>
                <a:close/>
              </a:path>
            </a:pathLst>
          </a:custGeom>
          <a:solidFill>
            <a:srgbClr val="E8E8E8"/>
          </a:solidFill>
        </p:spPr>
        <p:txBody>
          <a:bodyPr wrap="square" lIns="0" tIns="0" rIns="0" bIns="0" rtlCol="0"/>
          <a:lstStyle/>
          <a:p>
            <a:endParaRPr sz="5958"/>
          </a:p>
        </p:txBody>
      </p:sp>
      <p:sp>
        <p:nvSpPr>
          <p:cNvPr id="17" name="bk object 17"/>
          <p:cNvSpPr/>
          <p:nvPr/>
        </p:nvSpPr>
        <p:spPr>
          <a:xfrm>
            <a:off x="523986" y="370003"/>
            <a:ext cx="26467142" cy="7175412"/>
          </a:xfrm>
          <a:custGeom>
            <a:avLst/>
            <a:gdLst/>
            <a:ahLst/>
            <a:cxnLst/>
            <a:rect l="l" t="t" r="r" b="b"/>
            <a:pathLst>
              <a:path w="14544675" h="3943985">
                <a:moveTo>
                  <a:pt x="14544338" y="3943795"/>
                </a:moveTo>
                <a:lnTo>
                  <a:pt x="0" y="3943795"/>
                </a:lnTo>
                <a:lnTo>
                  <a:pt x="0" y="0"/>
                </a:lnTo>
                <a:lnTo>
                  <a:pt x="14544338" y="0"/>
                </a:lnTo>
                <a:lnTo>
                  <a:pt x="14544338" y="3943795"/>
                </a:lnTo>
                <a:close/>
              </a:path>
            </a:pathLst>
          </a:custGeom>
          <a:solidFill>
            <a:srgbClr val="FFFFFF"/>
          </a:solidFill>
        </p:spPr>
        <p:txBody>
          <a:bodyPr wrap="square" lIns="0" tIns="0" rIns="0" bIns="0" rtlCol="0"/>
          <a:lstStyle/>
          <a:p>
            <a:endParaRPr sz="5958"/>
          </a:p>
        </p:txBody>
      </p:sp>
      <p:sp>
        <p:nvSpPr>
          <p:cNvPr id="18" name="bk object 18"/>
          <p:cNvSpPr/>
          <p:nvPr/>
        </p:nvSpPr>
        <p:spPr>
          <a:xfrm>
            <a:off x="12283485" y="32983462"/>
            <a:ext cx="14614993" cy="3173540"/>
          </a:xfrm>
          <a:custGeom>
            <a:avLst/>
            <a:gdLst/>
            <a:ahLst/>
            <a:cxnLst/>
            <a:rect l="l" t="t" r="r" b="b"/>
            <a:pathLst>
              <a:path w="8031480" h="1744344">
                <a:moveTo>
                  <a:pt x="8030959" y="1744288"/>
                </a:moveTo>
                <a:lnTo>
                  <a:pt x="0" y="1744288"/>
                </a:lnTo>
                <a:lnTo>
                  <a:pt x="0" y="0"/>
                </a:lnTo>
                <a:lnTo>
                  <a:pt x="8030959" y="0"/>
                </a:lnTo>
                <a:lnTo>
                  <a:pt x="8030959" y="1744288"/>
                </a:lnTo>
                <a:close/>
              </a:path>
            </a:pathLst>
          </a:custGeom>
          <a:solidFill>
            <a:srgbClr val="FFFFFF"/>
          </a:solidFill>
        </p:spPr>
        <p:txBody>
          <a:bodyPr wrap="square" lIns="0" tIns="0" rIns="0" bIns="0" rtlCol="0"/>
          <a:lstStyle/>
          <a:p>
            <a:endParaRPr sz="5958"/>
          </a:p>
        </p:txBody>
      </p:sp>
      <p:sp>
        <p:nvSpPr>
          <p:cNvPr id="19" name="bk object 19"/>
          <p:cNvSpPr/>
          <p:nvPr/>
        </p:nvSpPr>
        <p:spPr>
          <a:xfrm>
            <a:off x="523986" y="7848207"/>
            <a:ext cx="26467142" cy="3807786"/>
          </a:xfrm>
          <a:custGeom>
            <a:avLst/>
            <a:gdLst/>
            <a:ahLst/>
            <a:cxnLst/>
            <a:rect l="l" t="t" r="r" b="b"/>
            <a:pathLst>
              <a:path w="14544675" h="2092960">
                <a:moveTo>
                  <a:pt x="14544338" y="2092787"/>
                </a:moveTo>
                <a:lnTo>
                  <a:pt x="0" y="2092787"/>
                </a:lnTo>
                <a:lnTo>
                  <a:pt x="0" y="0"/>
                </a:lnTo>
                <a:lnTo>
                  <a:pt x="14544338" y="0"/>
                </a:lnTo>
                <a:lnTo>
                  <a:pt x="14544338" y="2092787"/>
                </a:lnTo>
                <a:close/>
              </a:path>
            </a:pathLst>
          </a:custGeom>
          <a:solidFill>
            <a:srgbClr val="FFFFFF"/>
          </a:solidFill>
        </p:spPr>
        <p:txBody>
          <a:bodyPr wrap="square" lIns="0" tIns="0" rIns="0" bIns="0" rtlCol="0"/>
          <a:lstStyle/>
          <a:p>
            <a:endParaRPr sz="5958"/>
          </a:p>
        </p:txBody>
      </p:sp>
      <p:sp>
        <p:nvSpPr>
          <p:cNvPr id="20" name="bk object 20"/>
          <p:cNvSpPr/>
          <p:nvPr/>
        </p:nvSpPr>
        <p:spPr>
          <a:xfrm>
            <a:off x="12283485" y="27389902"/>
            <a:ext cx="14614993" cy="5218376"/>
          </a:xfrm>
          <a:custGeom>
            <a:avLst/>
            <a:gdLst/>
            <a:ahLst/>
            <a:cxnLst/>
            <a:rect l="l" t="t" r="r" b="b"/>
            <a:pathLst>
              <a:path w="8031480" h="2868294">
                <a:moveTo>
                  <a:pt x="8030959" y="2867731"/>
                </a:moveTo>
                <a:lnTo>
                  <a:pt x="0" y="2867731"/>
                </a:lnTo>
                <a:lnTo>
                  <a:pt x="0" y="0"/>
                </a:lnTo>
                <a:lnTo>
                  <a:pt x="8030959" y="0"/>
                </a:lnTo>
                <a:lnTo>
                  <a:pt x="8030959" y="2867731"/>
                </a:lnTo>
                <a:close/>
              </a:path>
            </a:pathLst>
          </a:custGeom>
          <a:solidFill>
            <a:srgbClr val="FFFFFF"/>
          </a:solidFill>
        </p:spPr>
        <p:txBody>
          <a:bodyPr wrap="square" lIns="0" tIns="0" rIns="0" bIns="0" rtlCol="0"/>
          <a:lstStyle/>
          <a:p>
            <a:endParaRPr sz="5958"/>
          </a:p>
        </p:txBody>
      </p:sp>
      <p:sp>
        <p:nvSpPr>
          <p:cNvPr id="21" name="bk object 21"/>
          <p:cNvSpPr/>
          <p:nvPr/>
        </p:nvSpPr>
        <p:spPr>
          <a:xfrm>
            <a:off x="523985" y="30873700"/>
            <a:ext cx="11291723" cy="5284227"/>
          </a:xfrm>
          <a:custGeom>
            <a:avLst/>
            <a:gdLst/>
            <a:ahLst/>
            <a:cxnLst/>
            <a:rect l="l" t="t" r="r" b="b"/>
            <a:pathLst>
              <a:path w="6205220" h="2904490">
                <a:moveTo>
                  <a:pt x="6204683" y="0"/>
                </a:moveTo>
                <a:lnTo>
                  <a:pt x="0" y="0"/>
                </a:lnTo>
                <a:lnTo>
                  <a:pt x="0" y="2903925"/>
                </a:lnTo>
                <a:lnTo>
                  <a:pt x="6204683" y="2903925"/>
                </a:lnTo>
                <a:lnTo>
                  <a:pt x="6204683" y="0"/>
                </a:lnTo>
                <a:close/>
              </a:path>
            </a:pathLst>
          </a:custGeom>
          <a:solidFill>
            <a:srgbClr val="FFFFFF"/>
          </a:solidFill>
        </p:spPr>
        <p:txBody>
          <a:bodyPr wrap="square" lIns="0" tIns="0" rIns="0" bIns="0" rtlCol="0"/>
          <a:lstStyle/>
          <a:p>
            <a:endParaRPr sz="5958"/>
          </a:p>
        </p:txBody>
      </p:sp>
      <p:sp>
        <p:nvSpPr>
          <p:cNvPr id="22" name="bk object 22"/>
          <p:cNvSpPr/>
          <p:nvPr/>
        </p:nvSpPr>
        <p:spPr>
          <a:xfrm>
            <a:off x="523985" y="17583912"/>
            <a:ext cx="11291723" cy="12925214"/>
          </a:xfrm>
          <a:custGeom>
            <a:avLst/>
            <a:gdLst/>
            <a:ahLst/>
            <a:cxnLst/>
            <a:rect l="l" t="t" r="r" b="b"/>
            <a:pathLst>
              <a:path w="6205220" h="7104380">
                <a:moveTo>
                  <a:pt x="6204683" y="0"/>
                </a:moveTo>
                <a:lnTo>
                  <a:pt x="0" y="0"/>
                </a:lnTo>
                <a:lnTo>
                  <a:pt x="0" y="7104286"/>
                </a:lnTo>
                <a:lnTo>
                  <a:pt x="6204683" y="7104286"/>
                </a:lnTo>
                <a:lnTo>
                  <a:pt x="6204683" y="0"/>
                </a:lnTo>
                <a:close/>
              </a:path>
            </a:pathLst>
          </a:custGeom>
          <a:solidFill>
            <a:srgbClr val="FFFFFF"/>
          </a:solidFill>
        </p:spPr>
        <p:txBody>
          <a:bodyPr wrap="square" lIns="0" tIns="0" rIns="0" bIns="0" rtlCol="0"/>
          <a:lstStyle/>
          <a:p>
            <a:endParaRPr sz="5958"/>
          </a:p>
        </p:txBody>
      </p:sp>
      <p:sp>
        <p:nvSpPr>
          <p:cNvPr id="23" name="bk object 23"/>
          <p:cNvSpPr/>
          <p:nvPr/>
        </p:nvSpPr>
        <p:spPr>
          <a:xfrm>
            <a:off x="9721381" y="12058117"/>
            <a:ext cx="8309060" cy="4707152"/>
          </a:xfrm>
          <a:prstGeom prst="rect">
            <a:avLst/>
          </a:prstGeom>
          <a:blipFill>
            <a:blip r:embed="rId7" cstate="print"/>
            <a:stretch>
              <a:fillRect/>
            </a:stretch>
          </a:blipFill>
        </p:spPr>
        <p:txBody>
          <a:bodyPr wrap="square" lIns="0" tIns="0" rIns="0" bIns="0" rtlCol="0"/>
          <a:lstStyle/>
          <a:p>
            <a:endParaRPr sz="5958"/>
          </a:p>
        </p:txBody>
      </p:sp>
      <p:sp>
        <p:nvSpPr>
          <p:cNvPr id="24" name="bk object 24"/>
          <p:cNvSpPr/>
          <p:nvPr/>
        </p:nvSpPr>
        <p:spPr>
          <a:xfrm>
            <a:off x="12163345" y="17400803"/>
            <a:ext cx="14751488" cy="8295970"/>
          </a:xfrm>
          <a:prstGeom prst="rect">
            <a:avLst/>
          </a:prstGeom>
          <a:blipFill>
            <a:blip r:embed="rId8" cstate="print"/>
            <a:stretch>
              <a:fillRect/>
            </a:stretch>
          </a:blipFill>
        </p:spPr>
        <p:txBody>
          <a:bodyPr wrap="square" lIns="0" tIns="0" rIns="0" bIns="0" rtlCol="0"/>
          <a:lstStyle/>
          <a:p>
            <a:endParaRPr sz="5958"/>
          </a:p>
        </p:txBody>
      </p:sp>
      <p:sp>
        <p:nvSpPr>
          <p:cNvPr id="25" name="bk object 25"/>
          <p:cNvSpPr/>
          <p:nvPr/>
        </p:nvSpPr>
        <p:spPr>
          <a:xfrm>
            <a:off x="713754" y="12058117"/>
            <a:ext cx="8370020" cy="4707152"/>
          </a:xfrm>
          <a:prstGeom prst="rect">
            <a:avLst/>
          </a:prstGeom>
          <a:blipFill>
            <a:blip r:embed="rId9" cstate="print"/>
            <a:stretch>
              <a:fillRect/>
            </a:stretch>
          </a:blipFill>
        </p:spPr>
        <p:txBody>
          <a:bodyPr wrap="square" lIns="0" tIns="0" rIns="0" bIns="0" rtlCol="0"/>
          <a:lstStyle/>
          <a:p>
            <a:endParaRPr sz="5958"/>
          </a:p>
        </p:txBody>
      </p:sp>
      <p:sp>
        <p:nvSpPr>
          <p:cNvPr id="2" name="Holder 2"/>
          <p:cNvSpPr>
            <a:spLocks noGrp="1"/>
          </p:cNvSpPr>
          <p:nvPr>
            <p:ph type="title"/>
          </p:nvPr>
        </p:nvSpPr>
        <p:spPr>
          <a:xfrm>
            <a:off x="10987956" y="555444"/>
            <a:ext cx="5467644" cy="977191"/>
          </a:xfrm>
          <a:prstGeom prst="rect">
            <a:avLst/>
          </a:prstGeom>
        </p:spPr>
        <p:txBody>
          <a:bodyPr wrap="square" lIns="0" tIns="0" rIns="0" bIns="0">
            <a:spAutoFit/>
          </a:bodyPr>
          <a:lstStyle>
            <a:lvl1pPr>
              <a:defRPr sz="6350" b="0" i="0">
                <a:solidFill>
                  <a:srgbClr val="231F20"/>
                </a:solidFill>
                <a:latin typeface="Trebuchet MS"/>
                <a:cs typeface="Trebuchet MS"/>
              </a:defRPr>
            </a:lvl1pPr>
          </a:lstStyle>
          <a:p>
            <a:endParaRPr/>
          </a:p>
        </p:txBody>
      </p:sp>
      <p:sp>
        <p:nvSpPr>
          <p:cNvPr id="3" name="Holder 3"/>
          <p:cNvSpPr>
            <a:spLocks noGrp="1"/>
          </p:cNvSpPr>
          <p:nvPr>
            <p:ph type="body" idx="1"/>
          </p:nvPr>
        </p:nvSpPr>
        <p:spPr>
          <a:xfrm>
            <a:off x="1372178" y="8412481"/>
            <a:ext cx="246992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330809" y="34015683"/>
            <a:ext cx="8781938" cy="50398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372178" y="34015683"/>
            <a:ext cx="6312017" cy="50398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4/29/2022</a:t>
            </a:fld>
            <a:endParaRPr lang="en-US"/>
          </a:p>
        </p:txBody>
      </p:sp>
      <p:sp>
        <p:nvSpPr>
          <p:cNvPr id="6" name="Holder 6"/>
          <p:cNvSpPr>
            <a:spLocks noGrp="1"/>
          </p:cNvSpPr>
          <p:nvPr>
            <p:ph type="sldNum" sz="quarter" idx="7"/>
          </p:nvPr>
        </p:nvSpPr>
        <p:spPr>
          <a:xfrm>
            <a:off x="19759361" y="34015683"/>
            <a:ext cx="6312017" cy="50398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831784">
        <a:defRPr>
          <a:latin typeface="+mn-lt"/>
          <a:ea typeface="+mn-ea"/>
          <a:cs typeface="+mn-cs"/>
        </a:defRPr>
      </a:lvl2pPr>
      <a:lvl3pPr marL="1663568">
        <a:defRPr>
          <a:latin typeface="+mn-lt"/>
          <a:ea typeface="+mn-ea"/>
          <a:cs typeface="+mn-cs"/>
        </a:defRPr>
      </a:lvl3pPr>
      <a:lvl4pPr marL="2495352">
        <a:defRPr>
          <a:latin typeface="+mn-lt"/>
          <a:ea typeface="+mn-ea"/>
          <a:cs typeface="+mn-cs"/>
        </a:defRPr>
      </a:lvl4pPr>
      <a:lvl5pPr marL="3327136">
        <a:defRPr>
          <a:latin typeface="+mn-lt"/>
          <a:ea typeface="+mn-ea"/>
          <a:cs typeface="+mn-cs"/>
        </a:defRPr>
      </a:lvl5pPr>
      <a:lvl6pPr marL="4158920">
        <a:defRPr>
          <a:latin typeface="+mn-lt"/>
          <a:ea typeface="+mn-ea"/>
          <a:cs typeface="+mn-cs"/>
        </a:defRPr>
      </a:lvl6pPr>
      <a:lvl7pPr marL="4990704">
        <a:defRPr>
          <a:latin typeface="+mn-lt"/>
          <a:ea typeface="+mn-ea"/>
          <a:cs typeface="+mn-cs"/>
        </a:defRPr>
      </a:lvl7pPr>
      <a:lvl8pPr marL="5822488">
        <a:defRPr>
          <a:latin typeface="+mn-lt"/>
          <a:ea typeface="+mn-ea"/>
          <a:cs typeface="+mn-cs"/>
        </a:defRPr>
      </a:lvl8pPr>
      <a:lvl9pPr marL="6654272">
        <a:defRPr>
          <a:latin typeface="+mn-lt"/>
          <a:ea typeface="+mn-ea"/>
          <a:cs typeface="+mn-cs"/>
        </a:defRPr>
      </a:lvl9pPr>
    </p:bodyStyle>
    <p:otherStyle>
      <a:lvl1pPr marL="0">
        <a:defRPr>
          <a:latin typeface="+mn-lt"/>
          <a:ea typeface="+mn-ea"/>
          <a:cs typeface="+mn-cs"/>
        </a:defRPr>
      </a:lvl1pPr>
      <a:lvl2pPr marL="831784">
        <a:defRPr>
          <a:latin typeface="+mn-lt"/>
          <a:ea typeface="+mn-ea"/>
          <a:cs typeface="+mn-cs"/>
        </a:defRPr>
      </a:lvl2pPr>
      <a:lvl3pPr marL="1663568">
        <a:defRPr>
          <a:latin typeface="+mn-lt"/>
          <a:ea typeface="+mn-ea"/>
          <a:cs typeface="+mn-cs"/>
        </a:defRPr>
      </a:lvl3pPr>
      <a:lvl4pPr marL="2495352">
        <a:defRPr>
          <a:latin typeface="+mn-lt"/>
          <a:ea typeface="+mn-ea"/>
          <a:cs typeface="+mn-cs"/>
        </a:defRPr>
      </a:lvl4pPr>
      <a:lvl5pPr marL="3327136">
        <a:defRPr>
          <a:latin typeface="+mn-lt"/>
          <a:ea typeface="+mn-ea"/>
          <a:cs typeface="+mn-cs"/>
        </a:defRPr>
      </a:lvl5pPr>
      <a:lvl6pPr marL="4158920">
        <a:defRPr>
          <a:latin typeface="+mn-lt"/>
          <a:ea typeface="+mn-ea"/>
          <a:cs typeface="+mn-cs"/>
        </a:defRPr>
      </a:lvl6pPr>
      <a:lvl7pPr marL="4990704">
        <a:defRPr>
          <a:latin typeface="+mn-lt"/>
          <a:ea typeface="+mn-ea"/>
          <a:cs typeface="+mn-cs"/>
        </a:defRPr>
      </a:lvl7pPr>
      <a:lvl8pPr marL="5822488">
        <a:defRPr>
          <a:latin typeface="+mn-lt"/>
          <a:ea typeface="+mn-ea"/>
          <a:cs typeface="+mn-cs"/>
        </a:defRPr>
      </a:lvl8pPr>
      <a:lvl9pPr marL="665427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28708A-5D40-4568-9813-B498EB438FBB}"/>
              </a:ext>
            </a:extLst>
          </p:cNvPr>
          <p:cNvSpPr>
            <a:spLocks noGrp="1" noRot="1" noMove="1" noResize="1" noEditPoints="1" noAdjustHandles="1" noChangeArrowheads="1" noChangeShapeType="1"/>
          </p:cNvSpPr>
          <p:nvPr/>
        </p:nvSpPr>
        <p:spPr>
          <a:xfrm>
            <a:off x="533400" y="11887200"/>
            <a:ext cx="20574000" cy="5257800"/>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82EBB7C-062E-4293-9B7F-2E5DCF693AAA}"/>
              </a:ext>
            </a:extLst>
          </p:cNvPr>
          <p:cNvSpPr/>
          <p:nvPr/>
        </p:nvSpPr>
        <p:spPr>
          <a:xfrm>
            <a:off x="12039600" y="17145000"/>
            <a:ext cx="15011400" cy="8763000"/>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bject 10">
            <a:extLst>
              <a:ext uri="{FF2B5EF4-FFF2-40B4-BE49-F238E27FC236}">
                <a16:creationId xmlns:a16="http://schemas.microsoft.com/office/drawing/2014/main" id="{9FCB53CC-22F2-4942-B6F6-91F4E1A2B789}"/>
              </a:ext>
            </a:extLst>
          </p:cNvPr>
          <p:cNvSpPr txBox="1"/>
          <p:nvPr/>
        </p:nvSpPr>
        <p:spPr>
          <a:xfrm>
            <a:off x="6230608" y="2057400"/>
            <a:ext cx="14883405" cy="2322539"/>
          </a:xfrm>
          <a:prstGeom prst="rect">
            <a:avLst/>
          </a:prstGeom>
        </p:spPr>
        <p:txBody>
          <a:bodyPr vert="horz" wrap="square" lIns="0" tIns="159428" rIns="0" bIns="0" rtlCol="0">
            <a:spAutoFit/>
          </a:bodyPr>
          <a:lstStyle/>
          <a:p>
            <a:pPr algn="ctr">
              <a:spcBef>
                <a:spcPts val="1255"/>
              </a:spcBef>
            </a:pPr>
            <a:r>
              <a:rPr lang="en-US" sz="8733" b="1" spc="-45" dirty="0">
                <a:solidFill>
                  <a:srgbClr val="231F20"/>
                </a:solidFill>
                <a:latin typeface="Trebuchet MS"/>
                <a:cs typeface="Trebuchet MS"/>
              </a:rPr>
              <a:t>MyKitchen Mobile App</a:t>
            </a:r>
          </a:p>
          <a:p>
            <a:pPr marL="88955" algn="ctr">
              <a:spcBef>
                <a:spcPts val="664"/>
              </a:spcBef>
            </a:pPr>
            <a:r>
              <a:rPr lang="en-US" sz="4730" b="1" spc="-155" dirty="0">
                <a:solidFill>
                  <a:srgbClr val="E07026"/>
                </a:solidFill>
                <a:latin typeface="Trebuchet MS"/>
                <a:cs typeface="Trebuchet MS"/>
              </a:rPr>
              <a:t>MyKitchen Team</a:t>
            </a:r>
            <a:endParaRPr lang="en-US" sz="4730" dirty="0">
              <a:solidFill>
                <a:srgbClr val="E07026"/>
              </a:solidFill>
              <a:latin typeface="Trebuchet MS"/>
              <a:cs typeface="Trebuchet MS"/>
            </a:endParaRPr>
          </a:p>
        </p:txBody>
      </p:sp>
      <p:sp>
        <p:nvSpPr>
          <p:cNvPr id="5" name="object 8">
            <a:extLst>
              <a:ext uri="{FF2B5EF4-FFF2-40B4-BE49-F238E27FC236}">
                <a16:creationId xmlns:a16="http://schemas.microsoft.com/office/drawing/2014/main" id="{EE5D3B08-36AE-40F3-B397-3CAE5E99ADC5}"/>
              </a:ext>
            </a:extLst>
          </p:cNvPr>
          <p:cNvSpPr/>
          <p:nvPr/>
        </p:nvSpPr>
        <p:spPr>
          <a:xfrm>
            <a:off x="1287975" y="871487"/>
            <a:ext cx="4888521" cy="1813927"/>
          </a:xfrm>
          <a:prstGeom prst="rect">
            <a:avLst/>
          </a:prstGeom>
          <a:blipFill>
            <a:blip r:embed="rId2" cstate="print"/>
            <a:stretch>
              <a:fillRect/>
            </a:stretch>
          </a:blipFill>
        </p:spPr>
        <p:txBody>
          <a:bodyPr wrap="square" lIns="0" tIns="0" rIns="0" bIns="0" rtlCol="0"/>
          <a:lstStyle/>
          <a:p>
            <a:endParaRPr sz="5958"/>
          </a:p>
        </p:txBody>
      </p:sp>
      <p:sp>
        <p:nvSpPr>
          <p:cNvPr id="15" name="object 4">
            <a:extLst>
              <a:ext uri="{FF2B5EF4-FFF2-40B4-BE49-F238E27FC236}">
                <a16:creationId xmlns:a16="http://schemas.microsoft.com/office/drawing/2014/main" id="{51235075-1165-4EC9-B078-16CFA185EBAF}"/>
              </a:ext>
            </a:extLst>
          </p:cNvPr>
          <p:cNvSpPr txBox="1"/>
          <p:nvPr/>
        </p:nvSpPr>
        <p:spPr>
          <a:xfrm>
            <a:off x="5638800" y="5441670"/>
            <a:ext cx="2996464" cy="882930"/>
          </a:xfrm>
          <a:prstGeom prst="rect">
            <a:avLst/>
          </a:prstGeom>
        </p:spPr>
        <p:txBody>
          <a:bodyPr vert="horz" wrap="square" lIns="0" tIns="149030" rIns="0" bIns="0" rtlCol="0">
            <a:spAutoFit/>
          </a:bodyPr>
          <a:lstStyle/>
          <a:p>
            <a:pPr algn="ctr">
              <a:spcBef>
                <a:spcPts val="1173"/>
              </a:spcBef>
            </a:pPr>
            <a:r>
              <a:rPr lang="en-US" sz="2365" b="1" spc="-127" dirty="0">
                <a:solidFill>
                  <a:srgbClr val="231F20"/>
                </a:solidFill>
                <a:latin typeface="Verdana" panose="020B0604030504040204" pitchFamily="34" charset="0"/>
                <a:ea typeface="Verdana" panose="020B0604030504040204" pitchFamily="34" charset="0"/>
                <a:cs typeface="Arial"/>
              </a:rPr>
              <a:t>Elliott Gorman</a:t>
            </a:r>
            <a:endParaRPr lang="en-US" sz="2365" dirty="0">
              <a:latin typeface="Verdana" panose="020B0604030504040204" pitchFamily="34" charset="0"/>
              <a:ea typeface="Verdana" panose="020B0604030504040204" pitchFamily="34" charset="0"/>
              <a:cs typeface="Arial"/>
            </a:endParaRPr>
          </a:p>
          <a:p>
            <a:pPr algn="ctr">
              <a:spcBef>
                <a:spcPts val="800"/>
              </a:spcBef>
            </a:pPr>
            <a:r>
              <a:rPr lang="en-US" sz="1728" spc="-100" dirty="0">
                <a:solidFill>
                  <a:srgbClr val="414042"/>
                </a:solidFill>
                <a:latin typeface="Verdana" panose="020B0604030504040204" pitchFamily="34" charset="0"/>
                <a:ea typeface="Verdana" panose="020B0604030504040204" pitchFamily="34" charset="0"/>
                <a:cs typeface="Verdana"/>
              </a:rPr>
              <a:t>Elliott.Gorman@utdallas.edu</a:t>
            </a:r>
            <a:endParaRPr lang="en-US" sz="1728" dirty="0">
              <a:latin typeface="Verdana" panose="020B0604030504040204" pitchFamily="34" charset="0"/>
              <a:ea typeface="Verdana" panose="020B0604030504040204" pitchFamily="34" charset="0"/>
              <a:cs typeface="Verdana"/>
            </a:endParaRPr>
          </a:p>
        </p:txBody>
      </p:sp>
      <p:sp>
        <p:nvSpPr>
          <p:cNvPr id="18" name="object 24">
            <a:extLst>
              <a:ext uri="{FF2B5EF4-FFF2-40B4-BE49-F238E27FC236}">
                <a16:creationId xmlns:a16="http://schemas.microsoft.com/office/drawing/2014/main" id="{255A6CA8-974D-4334-A87F-EA8945457CE2}"/>
              </a:ext>
            </a:extLst>
          </p:cNvPr>
          <p:cNvSpPr txBox="1"/>
          <p:nvPr/>
        </p:nvSpPr>
        <p:spPr>
          <a:xfrm>
            <a:off x="14731264" y="5441670"/>
            <a:ext cx="3048000" cy="882930"/>
          </a:xfrm>
          <a:prstGeom prst="rect">
            <a:avLst/>
          </a:prstGeom>
        </p:spPr>
        <p:txBody>
          <a:bodyPr vert="horz" wrap="square" lIns="0" tIns="149030" rIns="0" bIns="0" rtlCol="0">
            <a:spAutoFit/>
          </a:bodyPr>
          <a:lstStyle/>
          <a:p>
            <a:pPr marL="57763" algn="ctr">
              <a:spcBef>
                <a:spcPts val="1173"/>
              </a:spcBef>
            </a:pPr>
            <a:r>
              <a:rPr lang="en-US" sz="2365" b="1" spc="-9" dirty="0" err="1">
                <a:solidFill>
                  <a:srgbClr val="231F20"/>
                </a:solidFill>
                <a:latin typeface="Verdana" panose="020B0604030504040204" pitchFamily="34" charset="0"/>
                <a:ea typeface="Verdana" panose="020B0604030504040204" pitchFamily="34" charset="0"/>
                <a:cs typeface="Arial"/>
              </a:rPr>
              <a:t>Rowenna</a:t>
            </a:r>
            <a:r>
              <a:rPr lang="en-US" sz="2365" b="1" spc="-9" dirty="0">
                <a:solidFill>
                  <a:srgbClr val="231F20"/>
                </a:solidFill>
                <a:latin typeface="Verdana" panose="020B0604030504040204" pitchFamily="34" charset="0"/>
                <a:ea typeface="Verdana" panose="020B0604030504040204" pitchFamily="34" charset="0"/>
                <a:cs typeface="Arial"/>
              </a:rPr>
              <a:t> Switzer</a:t>
            </a:r>
            <a:endParaRPr sz="2365" dirty="0">
              <a:latin typeface="Verdana" panose="020B0604030504040204" pitchFamily="34" charset="0"/>
              <a:ea typeface="Verdana" panose="020B0604030504040204" pitchFamily="34" charset="0"/>
              <a:cs typeface="Arial"/>
            </a:endParaRPr>
          </a:p>
          <a:p>
            <a:pPr algn="ctr">
              <a:spcBef>
                <a:spcPts val="800"/>
              </a:spcBef>
            </a:pPr>
            <a:r>
              <a:rPr lang="en-US" sz="1728" spc="-91" dirty="0">
                <a:solidFill>
                  <a:srgbClr val="414042"/>
                </a:solidFill>
                <a:latin typeface="Verdana" panose="020B0604030504040204" pitchFamily="34" charset="0"/>
                <a:ea typeface="Verdana" panose="020B0604030504040204" pitchFamily="34" charset="0"/>
                <a:cs typeface="Verdana"/>
              </a:rPr>
              <a:t>Rowenna@utdallas.edu</a:t>
            </a:r>
            <a:endParaRPr sz="1728" dirty="0">
              <a:latin typeface="Verdana" panose="020B0604030504040204" pitchFamily="34" charset="0"/>
              <a:ea typeface="Verdana" panose="020B0604030504040204" pitchFamily="34" charset="0"/>
              <a:cs typeface="Verdana"/>
            </a:endParaRPr>
          </a:p>
        </p:txBody>
      </p:sp>
      <p:sp>
        <p:nvSpPr>
          <p:cNvPr id="19" name="object 25">
            <a:extLst>
              <a:ext uri="{FF2B5EF4-FFF2-40B4-BE49-F238E27FC236}">
                <a16:creationId xmlns:a16="http://schemas.microsoft.com/office/drawing/2014/main" id="{B211BECB-29C8-4CDC-B194-0F254E21B9C4}"/>
              </a:ext>
            </a:extLst>
          </p:cNvPr>
          <p:cNvSpPr txBox="1"/>
          <p:nvPr/>
        </p:nvSpPr>
        <p:spPr>
          <a:xfrm>
            <a:off x="11454664" y="5441670"/>
            <a:ext cx="2996464" cy="882930"/>
          </a:xfrm>
          <a:prstGeom prst="rect">
            <a:avLst/>
          </a:prstGeom>
        </p:spPr>
        <p:txBody>
          <a:bodyPr vert="horz" wrap="square" lIns="0" tIns="149030" rIns="0" bIns="0" rtlCol="0">
            <a:spAutoFit/>
          </a:bodyPr>
          <a:lstStyle/>
          <a:p>
            <a:pPr marL="23105" algn="ctr">
              <a:spcBef>
                <a:spcPts val="1173"/>
              </a:spcBef>
            </a:pPr>
            <a:r>
              <a:rPr lang="en-US" sz="2365" b="1" spc="-36" dirty="0" err="1">
                <a:solidFill>
                  <a:srgbClr val="231F20"/>
                </a:solidFill>
                <a:latin typeface="Verdana" panose="020B0604030504040204" pitchFamily="34" charset="0"/>
                <a:ea typeface="Verdana" panose="020B0604030504040204" pitchFamily="34" charset="0"/>
                <a:cs typeface="Arial"/>
              </a:rPr>
              <a:t>Krish</a:t>
            </a:r>
            <a:r>
              <a:rPr lang="en-US" sz="2365" b="1" spc="-36" dirty="0">
                <a:solidFill>
                  <a:srgbClr val="231F20"/>
                </a:solidFill>
                <a:latin typeface="Verdana" panose="020B0604030504040204" pitchFamily="34" charset="0"/>
                <a:ea typeface="Verdana" panose="020B0604030504040204" pitchFamily="34" charset="0"/>
                <a:cs typeface="Arial"/>
              </a:rPr>
              <a:t> </a:t>
            </a:r>
            <a:r>
              <a:rPr lang="en-US" sz="2365" b="1" spc="-36" dirty="0" err="1">
                <a:solidFill>
                  <a:srgbClr val="231F20"/>
                </a:solidFill>
                <a:latin typeface="Verdana" panose="020B0604030504040204" pitchFamily="34" charset="0"/>
                <a:ea typeface="Verdana" panose="020B0604030504040204" pitchFamily="34" charset="0"/>
                <a:cs typeface="Arial"/>
              </a:rPr>
              <a:t>Suchdev</a:t>
            </a:r>
            <a:endParaRPr sz="2365" dirty="0">
              <a:latin typeface="Verdana" panose="020B0604030504040204" pitchFamily="34" charset="0"/>
              <a:ea typeface="Verdana" panose="020B0604030504040204" pitchFamily="34" charset="0"/>
              <a:cs typeface="Arial"/>
            </a:endParaRPr>
          </a:p>
          <a:p>
            <a:pPr marL="131699" algn="ctr">
              <a:spcBef>
                <a:spcPts val="800"/>
              </a:spcBef>
            </a:pPr>
            <a:r>
              <a:rPr lang="en-US" sz="1728" spc="-100" dirty="0">
                <a:solidFill>
                  <a:srgbClr val="414042"/>
                </a:solidFill>
                <a:latin typeface="Verdana" panose="020B0604030504040204" pitchFamily="34" charset="0"/>
                <a:ea typeface="Verdana" panose="020B0604030504040204" pitchFamily="34" charset="0"/>
                <a:cs typeface="Verdana"/>
              </a:rPr>
              <a:t>Krish.Suchdev@utdallas.edu</a:t>
            </a:r>
            <a:endParaRPr sz="1728" dirty="0">
              <a:latin typeface="Verdana" panose="020B0604030504040204" pitchFamily="34" charset="0"/>
              <a:ea typeface="Verdana" panose="020B0604030504040204" pitchFamily="34" charset="0"/>
              <a:cs typeface="Verdana"/>
            </a:endParaRPr>
          </a:p>
        </p:txBody>
      </p:sp>
      <p:sp>
        <p:nvSpPr>
          <p:cNvPr id="20" name="object 26">
            <a:extLst>
              <a:ext uri="{FF2B5EF4-FFF2-40B4-BE49-F238E27FC236}">
                <a16:creationId xmlns:a16="http://schemas.microsoft.com/office/drawing/2014/main" id="{14144518-548D-4DFA-B0F3-0EFFF1FF76AD}"/>
              </a:ext>
            </a:extLst>
          </p:cNvPr>
          <p:cNvSpPr txBox="1"/>
          <p:nvPr/>
        </p:nvSpPr>
        <p:spPr>
          <a:xfrm>
            <a:off x="8561856" y="5441670"/>
            <a:ext cx="2892808" cy="882930"/>
          </a:xfrm>
          <a:prstGeom prst="rect">
            <a:avLst/>
          </a:prstGeom>
        </p:spPr>
        <p:txBody>
          <a:bodyPr vert="horz" wrap="square" lIns="0" tIns="149030" rIns="0" bIns="0" rtlCol="0">
            <a:spAutoFit/>
          </a:bodyPr>
          <a:lstStyle/>
          <a:p>
            <a:pPr algn="ctr">
              <a:spcBef>
                <a:spcPts val="1173"/>
              </a:spcBef>
            </a:pPr>
            <a:r>
              <a:rPr lang="en-US" sz="2365" b="1" spc="-27" dirty="0" err="1">
                <a:solidFill>
                  <a:srgbClr val="231F20"/>
                </a:solidFill>
                <a:latin typeface="Verdana" panose="020B0604030504040204" pitchFamily="34" charset="0"/>
                <a:ea typeface="Verdana" panose="020B0604030504040204" pitchFamily="34" charset="0"/>
                <a:cs typeface="Arial"/>
              </a:rPr>
              <a:t>Thinh</a:t>
            </a:r>
            <a:r>
              <a:rPr lang="en-US" sz="2365" b="1" spc="-27" dirty="0">
                <a:solidFill>
                  <a:srgbClr val="231F20"/>
                </a:solidFill>
                <a:latin typeface="Verdana" panose="020B0604030504040204" pitchFamily="34" charset="0"/>
                <a:ea typeface="Verdana" panose="020B0604030504040204" pitchFamily="34" charset="0"/>
                <a:cs typeface="Arial"/>
              </a:rPr>
              <a:t> Le</a:t>
            </a:r>
            <a:endParaRPr lang="en-US" sz="2365" dirty="0">
              <a:latin typeface="Verdana" panose="020B0604030504040204" pitchFamily="34" charset="0"/>
              <a:ea typeface="Verdana" panose="020B0604030504040204" pitchFamily="34" charset="0"/>
              <a:cs typeface="Arial"/>
            </a:endParaRPr>
          </a:p>
          <a:p>
            <a:pPr algn="ctr">
              <a:spcBef>
                <a:spcPts val="800"/>
              </a:spcBef>
            </a:pPr>
            <a:r>
              <a:rPr lang="en-US" sz="1728" spc="-91" dirty="0">
                <a:solidFill>
                  <a:srgbClr val="414042"/>
                </a:solidFill>
                <a:latin typeface="Verdana" panose="020B0604030504040204" pitchFamily="34" charset="0"/>
                <a:ea typeface="Verdana" panose="020B0604030504040204" pitchFamily="34" charset="0"/>
                <a:cs typeface="Verdana"/>
              </a:rPr>
              <a:t>Thinh.Le@utdallas.edu</a:t>
            </a:r>
            <a:endParaRPr lang="en-US" sz="1728" dirty="0">
              <a:latin typeface="Verdana" panose="020B0604030504040204" pitchFamily="34" charset="0"/>
              <a:ea typeface="Verdana" panose="020B0604030504040204" pitchFamily="34" charset="0"/>
              <a:cs typeface="Verdana"/>
            </a:endParaRPr>
          </a:p>
        </p:txBody>
      </p:sp>
      <p:sp>
        <p:nvSpPr>
          <p:cNvPr id="21" name="object 28">
            <a:extLst>
              <a:ext uri="{FF2B5EF4-FFF2-40B4-BE49-F238E27FC236}">
                <a16:creationId xmlns:a16="http://schemas.microsoft.com/office/drawing/2014/main" id="{D3AD9C03-F146-4A39-A194-861926F6A8EA}"/>
              </a:ext>
            </a:extLst>
          </p:cNvPr>
          <p:cNvSpPr txBox="1"/>
          <p:nvPr/>
        </p:nvSpPr>
        <p:spPr>
          <a:xfrm>
            <a:off x="17322064" y="5441670"/>
            <a:ext cx="4431634" cy="882930"/>
          </a:xfrm>
          <a:prstGeom prst="rect">
            <a:avLst/>
          </a:prstGeom>
        </p:spPr>
        <p:txBody>
          <a:bodyPr vert="horz" wrap="square" lIns="0" tIns="149030" rIns="0" bIns="0" rtlCol="0">
            <a:spAutoFit/>
          </a:bodyPr>
          <a:lstStyle/>
          <a:p>
            <a:pPr algn="ctr">
              <a:spcBef>
                <a:spcPts val="1173"/>
              </a:spcBef>
            </a:pPr>
            <a:r>
              <a:rPr lang="en-US" sz="2365" b="1" spc="-55" dirty="0">
                <a:solidFill>
                  <a:srgbClr val="231F20"/>
                </a:solidFill>
                <a:latin typeface="Verdana" panose="020B0604030504040204" pitchFamily="34" charset="0"/>
                <a:ea typeface="Verdana" panose="020B0604030504040204" pitchFamily="34" charset="0"/>
                <a:cs typeface="Arial"/>
              </a:rPr>
              <a:t>Garrett Griffiths</a:t>
            </a:r>
            <a:endParaRPr sz="2365" dirty="0">
              <a:latin typeface="Verdana" panose="020B0604030504040204" pitchFamily="34" charset="0"/>
              <a:ea typeface="Verdana" panose="020B0604030504040204" pitchFamily="34" charset="0"/>
              <a:cs typeface="Arial"/>
            </a:endParaRPr>
          </a:p>
          <a:p>
            <a:pPr algn="ctr">
              <a:spcBef>
                <a:spcPts val="800"/>
              </a:spcBef>
            </a:pPr>
            <a:r>
              <a:rPr lang="en-US" sz="1728" spc="-91" dirty="0">
                <a:solidFill>
                  <a:srgbClr val="414042"/>
                </a:solidFill>
                <a:latin typeface="Verdana" panose="020B0604030504040204" pitchFamily="34" charset="0"/>
                <a:ea typeface="Verdana" panose="020B0604030504040204" pitchFamily="34" charset="0"/>
                <a:cs typeface="Verdana"/>
              </a:rPr>
              <a:t>Garrett.Griffiths@utdallas.edu</a:t>
            </a:r>
            <a:endParaRPr sz="1728" dirty="0">
              <a:latin typeface="Verdana" panose="020B0604030504040204" pitchFamily="34" charset="0"/>
              <a:ea typeface="Verdana" panose="020B0604030504040204" pitchFamily="34" charset="0"/>
              <a:cs typeface="Verdana"/>
            </a:endParaRPr>
          </a:p>
        </p:txBody>
      </p:sp>
      <p:sp>
        <p:nvSpPr>
          <p:cNvPr id="22" name="object 12">
            <a:extLst>
              <a:ext uri="{FF2B5EF4-FFF2-40B4-BE49-F238E27FC236}">
                <a16:creationId xmlns:a16="http://schemas.microsoft.com/office/drawing/2014/main" id="{3FFA22E6-1DE9-4351-A93D-66E5B6D5B390}"/>
              </a:ext>
            </a:extLst>
          </p:cNvPr>
          <p:cNvSpPr txBox="1"/>
          <p:nvPr/>
        </p:nvSpPr>
        <p:spPr>
          <a:xfrm>
            <a:off x="21849347" y="3429000"/>
            <a:ext cx="4973053" cy="1832948"/>
          </a:xfrm>
          <a:prstGeom prst="rect">
            <a:avLst/>
          </a:prstGeom>
        </p:spPr>
        <p:txBody>
          <a:bodyPr vert="horz" wrap="square" lIns="0" tIns="144409" rIns="0" bIns="0" rtlCol="0">
            <a:spAutoFit/>
          </a:bodyPr>
          <a:lstStyle/>
          <a:p>
            <a:pPr marL="23105">
              <a:spcBef>
                <a:spcPts val="1137"/>
              </a:spcBef>
            </a:pPr>
            <a:r>
              <a:rPr sz="4730" b="1" spc="-55" dirty="0">
                <a:solidFill>
                  <a:srgbClr val="E07026"/>
                </a:solidFill>
                <a:latin typeface="Trebuchet MS"/>
                <a:cs typeface="Trebuchet MS"/>
              </a:rPr>
              <a:t>Faculty</a:t>
            </a:r>
            <a:r>
              <a:rPr sz="4730" b="1" spc="-619" dirty="0">
                <a:solidFill>
                  <a:srgbClr val="E07026"/>
                </a:solidFill>
                <a:latin typeface="Trebuchet MS"/>
                <a:cs typeface="Trebuchet MS"/>
              </a:rPr>
              <a:t> </a:t>
            </a:r>
            <a:r>
              <a:rPr sz="4730" b="1" spc="55" dirty="0">
                <a:solidFill>
                  <a:srgbClr val="E07026"/>
                </a:solidFill>
                <a:latin typeface="Trebuchet MS"/>
                <a:cs typeface="Trebuchet MS"/>
              </a:rPr>
              <a:t>Advisors</a:t>
            </a:r>
            <a:endParaRPr lang="en-US" sz="4730" dirty="0">
              <a:solidFill>
                <a:srgbClr val="E07026"/>
              </a:solidFill>
              <a:latin typeface="Trebuchet MS"/>
              <a:cs typeface="Trebuchet MS"/>
            </a:endParaRPr>
          </a:p>
          <a:p>
            <a:pPr marL="23105" algn="ctr">
              <a:spcBef>
                <a:spcPts val="1137"/>
              </a:spcBef>
            </a:pPr>
            <a:r>
              <a:rPr lang="en-US" sz="2200" b="1" spc="-45" dirty="0">
                <a:solidFill>
                  <a:srgbClr val="231F20"/>
                </a:solidFill>
                <a:latin typeface="Verdana" panose="020B0604030504040204" pitchFamily="34" charset="0"/>
                <a:ea typeface="Verdana" panose="020B0604030504040204" pitchFamily="34" charset="0"/>
                <a:cs typeface="Arial"/>
              </a:rPr>
              <a:t>Dr. </a:t>
            </a:r>
            <a:r>
              <a:rPr lang="en-US" sz="2200" b="1" spc="-100" dirty="0">
                <a:solidFill>
                  <a:srgbClr val="231F20"/>
                </a:solidFill>
                <a:latin typeface="Verdana" panose="020B0604030504040204" pitchFamily="34" charset="0"/>
                <a:ea typeface="Verdana" panose="020B0604030504040204" pitchFamily="34" charset="0"/>
                <a:cs typeface="Arial"/>
              </a:rPr>
              <a:t>Miguel Razo-Razo</a:t>
            </a:r>
          </a:p>
          <a:p>
            <a:pPr marL="23105" algn="ctr">
              <a:spcBef>
                <a:spcPts val="1137"/>
              </a:spcBef>
            </a:pPr>
            <a:r>
              <a:rPr lang="en-US" sz="2200" b="1" spc="-100" dirty="0">
                <a:solidFill>
                  <a:srgbClr val="231F20"/>
                </a:solidFill>
                <a:latin typeface="Verdana" panose="020B0604030504040204" pitchFamily="34" charset="0"/>
                <a:ea typeface="Verdana" panose="020B0604030504040204" pitchFamily="34" charset="0"/>
                <a:cs typeface="Arial"/>
              </a:rPr>
              <a:t>Dr. </a:t>
            </a:r>
            <a:r>
              <a:rPr lang="en-US" sz="2200" b="1" spc="-100" dirty="0" err="1">
                <a:solidFill>
                  <a:srgbClr val="231F20"/>
                </a:solidFill>
                <a:latin typeface="Verdana" panose="020B0604030504040204" pitchFamily="34" charset="0"/>
                <a:ea typeface="Verdana" panose="020B0604030504040204" pitchFamily="34" charset="0"/>
                <a:cs typeface="Arial"/>
              </a:rPr>
              <a:t>Jeyakesavan</a:t>
            </a:r>
            <a:r>
              <a:rPr lang="en-US" sz="2200" b="1" spc="-100" dirty="0">
                <a:solidFill>
                  <a:srgbClr val="231F20"/>
                </a:solidFill>
                <a:latin typeface="Verdana" panose="020B0604030504040204" pitchFamily="34" charset="0"/>
                <a:ea typeface="Verdana" panose="020B0604030504040204" pitchFamily="34" charset="0"/>
                <a:cs typeface="Arial"/>
              </a:rPr>
              <a:t> </a:t>
            </a:r>
            <a:r>
              <a:rPr lang="en-US" sz="2200" b="1" spc="-100" dirty="0" err="1">
                <a:solidFill>
                  <a:srgbClr val="231F20"/>
                </a:solidFill>
                <a:latin typeface="Verdana" panose="020B0604030504040204" pitchFamily="34" charset="0"/>
                <a:ea typeface="Verdana" panose="020B0604030504040204" pitchFamily="34" charset="0"/>
                <a:cs typeface="Arial"/>
              </a:rPr>
              <a:t>Veerasamy</a:t>
            </a:r>
            <a:endParaRPr sz="2200" dirty="0">
              <a:latin typeface="Verdana" panose="020B0604030504040204" pitchFamily="34" charset="0"/>
              <a:ea typeface="Verdana" panose="020B0604030504040204" pitchFamily="34" charset="0"/>
              <a:cs typeface="Arial"/>
            </a:endParaRPr>
          </a:p>
        </p:txBody>
      </p:sp>
      <p:sp>
        <p:nvSpPr>
          <p:cNvPr id="23" name="object 31">
            <a:extLst>
              <a:ext uri="{FF2B5EF4-FFF2-40B4-BE49-F238E27FC236}">
                <a16:creationId xmlns:a16="http://schemas.microsoft.com/office/drawing/2014/main" id="{E994F720-2096-45ED-A0D9-08B0677145C9}"/>
              </a:ext>
            </a:extLst>
          </p:cNvPr>
          <p:cNvSpPr txBox="1"/>
          <p:nvPr/>
        </p:nvSpPr>
        <p:spPr>
          <a:xfrm>
            <a:off x="985631" y="6814829"/>
            <a:ext cx="25544281" cy="4472291"/>
          </a:xfrm>
          <a:prstGeom prst="rect">
            <a:avLst/>
          </a:prstGeom>
        </p:spPr>
        <p:txBody>
          <a:bodyPr vert="horz" wrap="square" lIns="0" tIns="27727" rIns="0" bIns="0" rtlCol="0">
            <a:spAutoFit/>
          </a:bodyPr>
          <a:lstStyle/>
          <a:p>
            <a:pPr marL="7841874">
              <a:spcBef>
                <a:spcPts val="218"/>
              </a:spcBef>
            </a:pPr>
            <a:r>
              <a:rPr lang="en-US" sz="2365" i="1" spc="-227" dirty="0">
                <a:solidFill>
                  <a:srgbClr val="231F20"/>
                </a:solidFill>
                <a:latin typeface="Verdana"/>
                <a:cs typeface="Verdana"/>
              </a:rPr>
              <a:t>		</a:t>
            </a:r>
          </a:p>
          <a:p>
            <a:pPr marL="7841874">
              <a:spcBef>
                <a:spcPts val="218"/>
              </a:spcBef>
            </a:pPr>
            <a:endParaRPr sz="2911" dirty="0">
              <a:latin typeface="Times New Roman"/>
              <a:cs typeface="Times New Roman"/>
            </a:endParaRPr>
          </a:p>
          <a:p>
            <a:pPr>
              <a:spcBef>
                <a:spcPts val="55"/>
              </a:spcBef>
            </a:pPr>
            <a:endParaRPr sz="2365" dirty="0">
              <a:latin typeface="Times New Roman"/>
              <a:cs typeface="Times New Roman"/>
            </a:endParaRPr>
          </a:p>
          <a:p>
            <a:pPr marL="11586057"/>
            <a:r>
              <a:rPr sz="4730" b="1" spc="9" dirty="0">
                <a:solidFill>
                  <a:srgbClr val="E07026"/>
                </a:solidFill>
                <a:latin typeface="Trebuchet MS"/>
                <a:cs typeface="Trebuchet MS"/>
              </a:rPr>
              <a:t>Abstract</a:t>
            </a:r>
            <a:endParaRPr sz="4730" dirty="0">
              <a:solidFill>
                <a:srgbClr val="E07026"/>
              </a:solidFill>
              <a:latin typeface="Trebuchet MS"/>
              <a:cs typeface="Trebuchet MS"/>
            </a:endParaRPr>
          </a:p>
          <a:p>
            <a:pPr marL="23105" marR="9242">
              <a:lnSpc>
                <a:spcPct val="102099"/>
              </a:lnSpc>
              <a:spcBef>
                <a:spcPts val="982"/>
              </a:spcBef>
            </a:pPr>
            <a:endParaRPr lang="en-US" sz="100" b="0" i="0" dirty="0">
              <a:effectLst/>
              <a:latin typeface="Verdana" panose="020B0604030504040204" pitchFamily="34" charset="0"/>
              <a:ea typeface="Verdana" panose="020B0604030504040204" pitchFamily="34" charset="0"/>
            </a:endParaRPr>
          </a:p>
          <a:p>
            <a:pPr marL="23105" marR="9242">
              <a:lnSpc>
                <a:spcPct val="102099"/>
              </a:lnSpc>
              <a:spcBef>
                <a:spcPts val="982"/>
              </a:spcBef>
            </a:pPr>
            <a:r>
              <a:rPr lang="en-US" sz="2400" b="0" i="0" dirty="0">
                <a:effectLst/>
                <a:latin typeface="Verdana" panose="020B0604030504040204" pitchFamily="34" charset="0"/>
                <a:ea typeface="Verdana" panose="020B0604030504040204" pitchFamily="34" charset="0"/>
              </a:rPr>
              <a:t>The MyKitchen app was designed to address the issue of food inventory management within household environments. We aimed to address the issue of forgetting precisely what food items one has and where it is stored, and how it could be used. As such, we developed an app that allows users to keep a running inventory of their food and a digital recipe book that accounts for current inventory and cooking options. To better support both functionalities, we included a shopping list section to easily keep track of what a user intends to buy on their next outing. We successfully managed to meet both of our deliverable goals: we have developed an app that allows a user to track and manage a pantry to use with various features, and the app is in a nearly-shippable state following some minor adjustments to the functionality of the app.</a:t>
            </a:r>
            <a:endParaRPr lang="en-US" sz="2400" spc="-191" dirty="0">
              <a:latin typeface="Verdana" panose="020B0604030504040204" pitchFamily="34" charset="0"/>
              <a:ea typeface="Verdana" panose="020B0604030504040204" pitchFamily="34" charset="0"/>
              <a:cs typeface="Verdana"/>
            </a:endParaRPr>
          </a:p>
        </p:txBody>
      </p:sp>
      <p:sp>
        <p:nvSpPr>
          <p:cNvPr id="24" name="Rectangle 23">
            <a:extLst>
              <a:ext uri="{FF2B5EF4-FFF2-40B4-BE49-F238E27FC236}">
                <a16:creationId xmlns:a16="http://schemas.microsoft.com/office/drawing/2014/main" id="{6895CE8F-2CB7-46DC-BC54-CF7CEE9342E8}"/>
              </a:ext>
            </a:extLst>
          </p:cNvPr>
          <p:cNvSpPr>
            <a:spLocks noGrp="1" noRot="1" noMove="1" noResize="1" noEditPoints="1" noAdjustHandles="1" noChangeArrowheads="1" noChangeShapeType="1"/>
          </p:cNvSpPr>
          <p:nvPr/>
        </p:nvSpPr>
        <p:spPr>
          <a:xfrm>
            <a:off x="457200" y="17183100"/>
            <a:ext cx="26593800" cy="10248900"/>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bject 14">
            <a:extLst>
              <a:ext uri="{FF2B5EF4-FFF2-40B4-BE49-F238E27FC236}">
                <a16:creationId xmlns:a16="http://schemas.microsoft.com/office/drawing/2014/main" id="{3AB969FD-CFA1-41CC-843B-60EAB9301D35}"/>
              </a:ext>
            </a:extLst>
          </p:cNvPr>
          <p:cNvSpPr txBox="1"/>
          <p:nvPr/>
        </p:nvSpPr>
        <p:spPr>
          <a:xfrm>
            <a:off x="3088483" y="21717000"/>
            <a:ext cx="3540917" cy="1487280"/>
          </a:xfrm>
          <a:prstGeom prst="rect">
            <a:avLst/>
          </a:prstGeom>
        </p:spPr>
        <p:txBody>
          <a:bodyPr vert="horz" wrap="square" lIns="0" tIns="31192" rIns="0" bIns="0" rtlCol="0">
            <a:spAutoFit/>
          </a:bodyPr>
          <a:lstStyle/>
          <a:p>
            <a:pPr marL="23105" algn="ctr">
              <a:spcBef>
                <a:spcPts val="246"/>
              </a:spcBef>
            </a:pPr>
            <a:r>
              <a:rPr lang="en-US" sz="4730" b="1" spc="-55" dirty="0">
                <a:solidFill>
                  <a:srgbClr val="E07026"/>
                </a:solidFill>
                <a:latin typeface="Trebuchet MS"/>
                <a:cs typeface="Trebuchet MS"/>
              </a:rPr>
              <a:t>MyKitchen Pantry View</a:t>
            </a:r>
            <a:endParaRPr sz="4730" dirty="0">
              <a:solidFill>
                <a:srgbClr val="E07026"/>
              </a:solidFill>
              <a:latin typeface="Trebuchet MS"/>
              <a:cs typeface="Trebuchet MS"/>
            </a:endParaRPr>
          </a:p>
        </p:txBody>
      </p:sp>
      <p:sp>
        <p:nvSpPr>
          <p:cNvPr id="31" name="object 14">
            <a:extLst>
              <a:ext uri="{FF2B5EF4-FFF2-40B4-BE49-F238E27FC236}">
                <a16:creationId xmlns:a16="http://schemas.microsoft.com/office/drawing/2014/main" id="{0749FD4D-0DCB-448D-A396-01719852C101}"/>
              </a:ext>
            </a:extLst>
          </p:cNvPr>
          <p:cNvSpPr txBox="1"/>
          <p:nvPr/>
        </p:nvSpPr>
        <p:spPr>
          <a:xfrm>
            <a:off x="20234692" y="21719612"/>
            <a:ext cx="3540917" cy="1487280"/>
          </a:xfrm>
          <a:prstGeom prst="rect">
            <a:avLst/>
          </a:prstGeom>
        </p:spPr>
        <p:txBody>
          <a:bodyPr vert="horz" wrap="square" lIns="0" tIns="31192" rIns="0" bIns="0" rtlCol="0">
            <a:spAutoFit/>
          </a:bodyPr>
          <a:lstStyle/>
          <a:p>
            <a:pPr marL="23105" algn="ctr">
              <a:spcBef>
                <a:spcPts val="246"/>
              </a:spcBef>
            </a:pPr>
            <a:r>
              <a:rPr lang="en-US" sz="4730" b="1" spc="-55" dirty="0">
                <a:solidFill>
                  <a:srgbClr val="E07026"/>
                </a:solidFill>
                <a:latin typeface="Trebuchet MS"/>
                <a:cs typeface="Trebuchet MS"/>
              </a:rPr>
              <a:t>Recipe Detail View</a:t>
            </a:r>
            <a:endParaRPr sz="4730" dirty="0">
              <a:solidFill>
                <a:srgbClr val="E07026"/>
              </a:solidFill>
              <a:latin typeface="Trebuchet MS"/>
              <a:cs typeface="Trebuchet MS"/>
            </a:endParaRPr>
          </a:p>
        </p:txBody>
      </p:sp>
      <p:sp>
        <p:nvSpPr>
          <p:cNvPr id="32" name="object 14">
            <a:extLst>
              <a:ext uri="{FF2B5EF4-FFF2-40B4-BE49-F238E27FC236}">
                <a16:creationId xmlns:a16="http://schemas.microsoft.com/office/drawing/2014/main" id="{534D3EDA-BBA5-4CB4-AF4D-9B17B82D0C33}"/>
              </a:ext>
            </a:extLst>
          </p:cNvPr>
          <p:cNvSpPr txBox="1"/>
          <p:nvPr/>
        </p:nvSpPr>
        <p:spPr>
          <a:xfrm>
            <a:off x="14370176" y="21717000"/>
            <a:ext cx="3917824" cy="1487280"/>
          </a:xfrm>
          <a:prstGeom prst="rect">
            <a:avLst/>
          </a:prstGeom>
        </p:spPr>
        <p:txBody>
          <a:bodyPr vert="horz" wrap="square" lIns="0" tIns="31192" rIns="0" bIns="0" rtlCol="0">
            <a:spAutoFit/>
          </a:bodyPr>
          <a:lstStyle/>
          <a:p>
            <a:pPr marL="23105" algn="ctr">
              <a:spcBef>
                <a:spcPts val="246"/>
              </a:spcBef>
            </a:pPr>
            <a:r>
              <a:rPr lang="en-US" sz="4730" b="1" spc="-55" dirty="0">
                <a:solidFill>
                  <a:srgbClr val="E07026"/>
                </a:solidFill>
                <a:latin typeface="Trebuchet MS"/>
                <a:cs typeface="Trebuchet MS"/>
              </a:rPr>
              <a:t>Shopping List View</a:t>
            </a:r>
            <a:endParaRPr sz="4730" dirty="0">
              <a:solidFill>
                <a:srgbClr val="E07026"/>
              </a:solidFill>
              <a:latin typeface="Trebuchet MS"/>
              <a:cs typeface="Trebuchet MS"/>
            </a:endParaRPr>
          </a:p>
        </p:txBody>
      </p:sp>
      <p:sp>
        <p:nvSpPr>
          <p:cNvPr id="33" name="object 14">
            <a:extLst>
              <a:ext uri="{FF2B5EF4-FFF2-40B4-BE49-F238E27FC236}">
                <a16:creationId xmlns:a16="http://schemas.microsoft.com/office/drawing/2014/main" id="{C6D8C723-95CE-422F-BBC6-AA1BF02F41DD}"/>
              </a:ext>
            </a:extLst>
          </p:cNvPr>
          <p:cNvSpPr txBox="1"/>
          <p:nvPr/>
        </p:nvSpPr>
        <p:spPr>
          <a:xfrm>
            <a:off x="8458587" y="21880472"/>
            <a:ext cx="4571613" cy="1512928"/>
          </a:xfrm>
          <a:prstGeom prst="rect">
            <a:avLst/>
          </a:prstGeom>
        </p:spPr>
        <p:txBody>
          <a:bodyPr vert="horz" wrap="square" lIns="0" tIns="31192" rIns="0" bIns="0" rtlCol="0">
            <a:spAutoFit/>
          </a:bodyPr>
          <a:lstStyle/>
          <a:p>
            <a:pPr marL="23105" algn="ctr">
              <a:spcBef>
                <a:spcPts val="246"/>
              </a:spcBef>
            </a:pPr>
            <a:r>
              <a:rPr lang="en-US" sz="4730" b="1" spc="-55" dirty="0">
                <a:solidFill>
                  <a:srgbClr val="E07026"/>
                </a:solidFill>
                <a:latin typeface="Trebuchet MS"/>
                <a:cs typeface="Trebuchet MS"/>
              </a:rPr>
              <a:t>New Food </a:t>
            </a:r>
          </a:p>
          <a:p>
            <a:pPr marL="23105" algn="ctr">
              <a:spcBef>
                <a:spcPts val="246"/>
              </a:spcBef>
            </a:pPr>
            <a:r>
              <a:rPr lang="en-US" sz="4730" b="1" spc="-55" dirty="0">
                <a:solidFill>
                  <a:srgbClr val="E07026"/>
                </a:solidFill>
                <a:latin typeface="Trebuchet MS"/>
                <a:cs typeface="Trebuchet MS"/>
              </a:rPr>
              <a:t>View</a:t>
            </a:r>
            <a:endParaRPr sz="4730" dirty="0">
              <a:solidFill>
                <a:srgbClr val="E07026"/>
              </a:solidFill>
              <a:latin typeface="Trebuchet MS"/>
              <a:cs typeface="Trebuchet MS"/>
            </a:endParaRPr>
          </a:p>
        </p:txBody>
      </p:sp>
      <p:sp>
        <p:nvSpPr>
          <p:cNvPr id="34" name="Rectangle 33">
            <a:extLst>
              <a:ext uri="{FF2B5EF4-FFF2-40B4-BE49-F238E27FC236}">
                <a16:creationId xmlns:a16="http://schemas.microsoft.com/office/drawing/2014/main" id="{FE0D17CF-704D-47F9-9B85-6CC4D655498D}"/>
              </a:ext>
            </a:extLst>
          </p:cNvPr>
          <p:cNvSpPr>
            <a:spLocks noGrp="1" noRot="1" noChangeAspect="1" noMove="1" noResize="1" noEditPoints="1" noAdjustHandles="1" noChangeArrowheads="1" noChangeShapeType="1"/>
          </p:cNvSpPr>
          <p:nvPr/>
        </p:nvSpPr>
        <p:spPr>
          <a:xfrm>
            <a:off x="452206" y="23774400"/>
            <a:ext cx="11434994" cy="6781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F38B848-2DBE-4404-9D3D-C40F724A6FB8}"/>
              </a:ext>
            </a:extLst>
          </p:cNvPr>
          <p:cNvSpPr>
            <a:spLocks noGrp="1" noRot="1" noChangeAspect="1" noMove="1" noResize="1" noEditPoints="1" noAdjustHandles="1" noChangeArrowheads="1" noChangeShapeType="1"/>
          </p:cNvSpPr>
          <p:nvPr/>
        </p:nvSpPr>
        <p:spPr>
          <a:xfrm>
            <a:off x="12268200" y="23774400"/>
            <a:ext cx="14706600" cy="883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DF83C55-97C0-4350-AB6F-3312BC2EE511}"/>
              </a:ext>
            </a:extLst>
          </p:cNvPr>
          <p:cNvSpPr>
            <a:spLocks noGrp="1" noRot="1" noChangeAspect="1" noMove="1" noResize="1" noEditPoints="1" noAdjustHandles="1" noChangeArrowheads="1" noChangeShapeType="1"/>
          </p:cNvSpPr>
          <p:nvPr/>
        </p:nvSpPr>
        <p:spPr>
          <a:xfrm>
            <a:off x="457200" y="30861000"/>
            <a:ext cx="11434994" cy="533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13D84AE-0066-40EA-A5FF-5680CFD9A19B}"/>
              </a:ext>
            </a:extLst>
          </p:cNvPr>
          <p:cNvSpPr>
            <a:spLocks noGrp="1" noRot="1" noChangeAspect="1" noMove="1" noResize="1" noEditPoints="1" noAdjustHandles="1" noChangeArrowheads="1" noChangeShapeType="1"/>
          </p:cNvSpPr>
          <p:nvPr/>
        </p:nvSpPr>
        <p:spPr>
          <a:xfrm>
            <a:off x="12268200" y="32918400"/>
            <a:ext cx="14706600" cy="32765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BCEFD336-9461-451E-8281-7573E93831FF}"/>
              </a:ext>
            </a:extLst>
          </p:cNvPr>
          <p:cNvSpPr txBox="1"/>
          <p:nvPr/>
        </p:nvSpPr>
        <p:spPr>
          <a:xfrm>
            <a:off x="4343400" y="30861000"/>
            <a:ext cx="3639060" cy="646331"/>
          </a:xfrm>
          <a:prstGeom prst="rect">
            <a:avLst/>
          </a:prstGeom>
          <a:noFill/>
        </p:spPr>
        <p:txBody>
          <a:bodyPr wrap="square">
            <a:spAutoFit/>
          </a:bodyPr>
          <a:lstStyle/>
          <a:p>
            <a:pPr marL="12700" algn="ctr">
              <a:lnSpc>
                <a:spcPct val="100000"/>
              </a:lnSpc>
              <a:spcBef>
                <a:spcPts val="135"/>
              </a:spcBef>
            </a:pPr>
            <a:r>
              <a:rPr lang="en-US" sz="3600" b="1" spc="-30" dirty="0">
                <a:solidFill>
                  <a:srgbClr val="E07026"/>
                </a:solidFill>
                <a:latin typeface="Trebuchet MS"/>
                <a:cs typeface="Trebuchet MS"/>
              </a:rPr>
              <a:t>Impact on Users</a:t>
            </a:r>
            <a:endParaRPr lang="en-US" sz="3600" dirty="0">
              <a:solidFill>
                <a:srgbClr val="E07026"/>
              </a:solidFill>
              <a:latin typeface="Trebuchet MS"/>
              <a:cs typeface="Trebuchet MS"/>
            </a:endParaRPr>
          </a:p>
        </p:txBody>
      </p:sp>
      <p:sp>
        <p:nvSpPr>
          <p:cNvPr id="44" name="TextBox 43">
            <a:extLst>
              <a:ext uri="{FF2B5EF4-FFF2-40B4-BE49-F238E27FC236}">
                <a16:creationId xmlns:a16="http://schemas.microsoft.com/office/drawing/2014/main" id="{A287E087-268E-46D2-BB3B-4F62270469B2}"/>
              </a:ext>
            </a:extLst>
          </p:cNvPr>
          <p:cNvSpPr txBox="1"/>
          <p:nvPr/>
        </p:nvSpPr>
        <p:spPr>
          <a:xfrm>
            <a:off x="16648816" y="23774400"/>
            <a:ext cx="5945368" cy="646331"/>
          </a:xfrm>
          <a:prstGeom prst="rect">
            <a:avLst/>
          </a:prstGeom>
          <a:noFill/>
        </p:spPr>
        <p:txBody>
          <a:bodyPr wrap="square">
            <a:spAutoFit/>
          </a:bodyPr>
          <a:lstStyle/>
          <a:p>
            <a:pPr marL="12700" algn="ctr">
              <a:lnSpc>
                <a:spcPct val="100000"/>
              </a:lnSpc>
              <a:spcBef>
                <a:spcPts val="135"/>
              </a:spcBef>
            </a:pPr>
            <a:r>
              <a:rPr lang="en-US" sz="3600" b="1" spc="-30" dirty="0">
                <a:solidFill>
                  <a:srgbClr val="E07026"/>
                </a:solidFill>
                <a:latin typeface="Trebuchet MS"/>
                <a:cs typeface="Trebuchet MS"/>
              </a:rPr>
              <a:t>Results and Future Work</a:t>
            </a:r>
            <a:endParaRPr lang="en-US" sz="3600" dirty="0">
              <a:solidFill>
                <a:srgbClr val="E07026"/>
              </a:solidFill>
              <a:latin typeface="Trebuchet MS"/>
              <a:cs typeface="Trebuchet MS"/>
            </a:endParaRPr>
          </a:p>
        </p:txBody>
      </p:sp>
      <p:sp>
        <p:nvSpPr>
          <p:cNvPr id="45" name="object 15">
            <a:extLst>
              <a:ext uri="{FF2B5EF4-FFF2-40B4-BE49-F238E27FC236}">
                <a16:creationId xmlns:a16="http://schemas.microsoft.com/office/drawing/2014/main" id="{D0FBDBF8-B2B5-4DBC-888D-63FEFC90DA52}"/>
              </a:ext>
            </a:extLst>
          </p:cNvPr>
          <p:cNvSpPr txBox="1"/>
          <p:nvPr/>
        </p:nvSpPr>
        <p:spPr>
          <a:xfrm>
            <a:off x="768054" y="24564972"/>
            <a:ext cx="10661945" cy="1247777"/>
          </a:xfrm>
          <a:prstGeom prst="rect">
            <a:avLst/>
          </a:prstGeom>
        </p:spPr>
        <p:txBody>
          <a:bodyPr vert="horz" wrap="square" lIns="0" tIns="1651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10"/>
              </a:lnSpc>
              <a:spcBef>
                <a:spcPts val="130"/>
              </a:spcBef>
            </a:pPr>
            <a:endParaRPr lang="en-US" spc="-90" dirty="0">
              <a:solidFill>
                <a:srgbClr val="231F20"/>
              </a:solidFill>
              <a:latin typeface="Verdana"/>
              <a:cs typeface="Verdana"/>
            </a:endParaRPr>
          </a:p>
          <a:p>
            <a:pPr marL="12700" marR="379730">
              <a:lnSpc>
                <a:spcPts val="1540"/>
              </a:lnSpc>
              <a:spcBef>
                <a:spcPts val="100"/>
              </a:spcBef>
            </a:pPr>
            <a:endParaRPr lang="en-US" spc="-90" dirty="0">
              <a:solidFill>
                <a:srgbClr val="231F20"/>
              </a:solidFill>
              <a:latin typeface="Verdana"/>
              <a:cs typeface="Verdana"/>
            </a:endParaRPr>
          </a:p>
          <a:p>
            <a:pPr marL="12700" marR="379730">
              <a:lnSpc>
                <a:spcPts val="1540"/>
              </a:lnSpc>
              <a:spcBef>
                <a:spcPts val="100"/>
              </a:spcBef>
            </a:pPr>
            <a:endParaRPr lang="en-US" spc="-90" dirty="0">
              <a:solidFill>
                <a:srgbClr val="231F20"/>
              </a:solidFill>
              <a:latin typeface="Verdana"/>
              <a:cs typeface="Verdana"/>
            </a:endParaRPr>
          </a:p>
          <a:p>
            <a:pPr marL="12700" marR="379730">
              <a:lnSpc>
                <a:spcPts val="1540"/>
              </a:lnSpc>
              <a:spcBef>
                <a:spcPts val="100"/>
              </a:spcBef>
            </a:pPr>
            <a:endParaRPr lang="en-US" spc="-90" dirty="0">
              <a:solidFill>
                <a:srgbClr val="231F20"/>
              </a:solidFill>
              <a:latin typeface="Verdana"/>
              <a:cs typeface="Verdana"/>
            </a:endParaRPr>
          </a:p>
          <a:p>
            <a:pPr marL="12700" marR="379730">
              <a:lnSpc>
                <a:spcPts val="1540"/>
              </a:lnSpc>
              <a:spcBef>
                <a:spcPts val="100"/>
              </a:spcBef>
            </a:pPr>
            <a:endParaRPr lang="en-US" dirty="0">
              <a:latin typeface="Verdana"/>
              <a:cs typeface="Verdana"/>
            </a:endParaRPr>
          </a:p>
          <a:p>
            <a:pPr marL="12700" marR="379730">
              <a:lnSpc>
                <a:spcPts val="1540"/>
              </a:lnSpc>
              <a:spcBef>
                <a:spcPts val="100"/>
              </a:spcBef>
            </a:pPr>
            <a:endParaRPr dirty="0">
              <a:latin typeface="Verdana"/>
              <a:cs typeface="Verdana"/>
            </a:endParaRPr>
          </a:p>
        </p:txBody>
      </p:sp>
      <p:pic>
        <p:nvPicPr>
          <p:cNvPr id="47" name="Picture 46" descr="Graphical user interface, application&#10;&#10;Description automatically generated">
            <a:extLst>
              <a:ext uri="{FF2B5EF4-FFF2-40B4-BE49-F238E27FC236}">
                <a16:creationId xmlns:a16="http://schemas.microsoft.com/office/drawing/2014/main" id="{9121C587-8A2A-4A27-9C74-F177DE52C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2344400"/>
            <a:ext cx="4625104" cy="9271232"/>
          </a:xfrm>
          <a:prstGeom prst="rect">
            <a:avLst/>
          </a:prstGeom>
        </p:spPr>
      </p:pic>
      <p:pic>
        <p:nvPicPr>
          <p:cNvPr id="51" name="Picture 50" descr="Graphical user interface, application&#10;&#10;Description automatically generated">
            <a:extLst>
              <a:ext uri="{FF2B5EF4-FFF2-40B4-BE49-F238E27FC236}">
                <a16:creationId xmlns:a16="http://schemas.microsoft.com/office/drawing/2014/main" id="{785BFE14-2A90-4FA6-86B6-EBCF07C9BE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386" y="12431672"/>
            <a:ext cx="4571613" cy="9164006"/>
          </a:xfrm>
          <a:prstGeom prst="rect">
            <a:avLst/>
          </a:prstGeom>
        </p:spPr>
      </p:pic>
      <p:sp>
        <p:nvSpPr>
          <p:cNvPr id="53" name="TextBox 52">
            <a:extLst>
              <a:ext uri="{FF2B5EF4-FFF2-40B4-BE49-F238E27FC236}">
                <a16:creationId xmlns:a16="http://schemas.microsoft.com/office/drawing/2014/main" id="{C47B2D6F-90F9-4874-9F3D-8BAA3FF98546}"/>
              </a:ext>
            </a:extLst>
          </p:cNvPr>
          <p:cNvSpPr txBox="1"/>
          <p:nvPr/>
        </p:nvSpPr>
        <p:spPr>
          <a:xfrm>
            <a:off x="768054" y="31347519"/>
            <a:ext cx="10814346" cy="4847481"/>
          </a:xfrm>
          <a:prstGeom prst="rect">
            <a:avLst/>
          </a:prstGeom>
          <a:noFill/>
        </p:spPr>
        <p:txBody>
          <a:bodyPr wrap="square" rtlCol="0">
            <a:spAutoFit/>
          </a:bodyPr>
          <a:lstStyle/>
          <a:p>
            <a:r>
              <a:rPr lang="en-US" sz="2200" b="1" dirty="0">
                <a:latin typeface="Verdana" panose="020B0604030504040204" pitchFamily="34" charset="0"/>
                <a:ea typeface="Verdana" panose="020B0604030504040204" pitchFamily="34" charset="0"/>
              </a:rPr>
              <a:t>Ease of Finding Items</a:t>
            </a:r>
          </a:p>
          <a:p>
            <a:r>
              <a:rPr lang="en-US" sz="2000" dirty="0">
                <a:latin typeface="Verdana" panose="020B0604030504040204" pitchFamily="34" charset="0"/>
                <a:ea typeface="Verdana" panose="020B0604030504040204" pitchFamily="34" charset="0"/>
              </a:rPr>
              <a:t>As items are stored in the MyKitchen pantry, users can easily see what items they have, and what items they don’t have.</a:t>
            </a:r>
          </a:p>
          <a:p>
            <a:endParaRPr lang="en-US" sz="700" dirty="0">
              <a:latin typeface="Verdana" panose="020B0604030504040204" pitchFamily="34" charset="0"/>
              <a:ea typeface="Verdana" panose="020B0604030504040204" pitchFamily="34" charset="0"/>
            </a:endParaRPr>
          </a:p>
          <a:p>
            <a:r>
              <a:rPr lang="en-US" sz="2200" b="1" dirty="0">
                <a:latin typeface="Verdana" panose="020B0604030504040204" pitchFamily="34" charset="0"/>
                <a:ea typeface="Verdana" panose="020B0604030504040204" pitchFamily="34" charset="0"/>
              </a:rPr>
              <a:t>Ease of Recipe Item Checking</a:t>
            </a:r>
            <a:endParaRPr lang="en-US" sz="22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Users can see what items they don’t have and what items they do have with the tap of a button.</a:t>
            </a:r>
          </a:p>
          <a:p>
            <a:endParaRPr lang="en-US" sz="700" dirty="0">
              <a:latin typeface="Verdana" panose="020B0604030504040204" pitchFamily="34" charset="0"/>
              <a:ea typeface="Verdana" panose="020B0604030504040204" pitchFamily="34" charset="0"/>
            </a:endParaRPr>
          </a:p>
          <a:p>
            <a:r>
              <a:rPr lang="en-US" sz="2200" b="1" dirty="0">
                <a:latin typeface="Verdana" panose="020B0604030504040204" pitchFamily="34" charset="0"/>
                <a:ea typeface="Verdana" panose="020B0604030504040204" pitchFamily="34" charset="0"/>
              </a:rPr>
              <a:t>Shareable Pantries / Easy Shopping</a:t>
            </a:r>
          </a:p>
          <a:p>
            <a:r>
              <a:rPr lang="en-US" sz="2000" dirty="0">
                <a:latin typeface="Verdana" panose="020B0604030504040204" pitchFamily="34" charset="0"/>
                <a:ea typeface="Verdana" panose="020B0604030504040204" pitchFamily="34" charset="0"/>
              </a:rPr>
              <a:t>Future work will include shareable pantries, allowing users to share the same pantry, as well as see their friend’s pantries and shopping lists. This collaboration will allow users to easily manage group tasks in the kitchen, as well as what to bring to the next gathering.</a:t>
            </a:r>
          </a:p>
          <a:p>
            <a:endParaRPr lang="en-US" sz="700" dirty="0">
              <a:latin typeface="Verdana" panose="020B0604030504040204" pitchFamily="34" charset="0"/>
              <a:ea typeface="Verdana" panose="020B0604030504040204" pitchFamily="34" charset="0"/>
            </a:endParaRPr>
          </a:p>
          <a:p>
            <a:r>
              <a:rPr lang="en-US" sz="2200" b="1" dirty="0">
                <a:latin typeface="Verdana" panose="020B0604030504040204" pitchFamily="34" charset="0"/>
                <a:ea typeface="Verdana" panose="020B0604030504040204" pitchFamily="34" charset="0"/>
              </a:rPr>
              <a:t>Grocery APIs</a:t>
            </a:r>
          </a:p>
          <a:p>
            <a:r>
              <a:rPr lang="en-US" sz="2000" dirty="0">
                <a:latin typeface="Verdana" panose="020B0604030504040204" pitchFamily="34" charset="0"/>
                <a:ea typeface="Verdana" panose="020B0604030504040204" pitchFamily="34" charset="0"/>
              </a:rPr>
              <a:t>Future work will include the use of Grocery APIs so that users can easily export their shopping lists to their preferred grocer.</a:t>
            </a:r>
          </a:p>
        </p:txBody>
      </p:sp>
      <p:pic>
        <p:nvPicPr>
          <p:cNvPr id="55" name="Picture 54" descr="Graphical user interface, application&#10;&#10;Description automatically generated">
            <a:extLst>
              <a:ext uri="{FF2B5EF4-FFF2-40B4-BE49-F238E27FC236}">
                <a16:creationId xmlns:a16="http://schemas.microsoft.com/office/drawing/2014/main" id="{23E61393-354E-4F71-B255-211B6F554D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37009" y="12344400"/>
            <a:ext cx="4570791" cy="9162358"/>
          </a:xfrm>
          <a:prstGeom prst="rect">
            <a:avLst/>
          </a:prstGeom>
        </p:spPr>
      </p:pic>
      <p:pic>
        <p:nvPicPr>
          <p:cNvPr id="58" name="Picture 57" descr="Graphical user interface, application&#10;&#10;Description automatically generated">
            <a:extLst>
              <a:ext uri="{FF2B5EF4-FFF2-40B4-BE49-F238E27FC236}">
                <a16:creationId xmlns:a16="http://schemas.microsoft.com/office/drawing/2014/main" id="{ECE622CE-0BFF-4A69-94E2-F4BEBEEED09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20800" y="12268200"/>
            <a:ext cx="4625337" cy="9271231"/>
          </a:xfrm>
          <a:prstGeom prst="rect">
            <a:avLst/>
          </a:prstGeom>
        </p:spPr>
      </p:pic>
      <p:sp>
        <p:nvSpPr>
          <p:cNvPr id="59" name="TextBox 58">
            <a:extLst>
              <a:ext uri="{FF2B5EF4-FFF2-40B4-BE49-F238E27FC236}">
                <a16:creationId xmlns:a16="http://schemas.microsoft.com/office/drawing/2014/main" id="{EE14C32D-52B7-4C5C-BEA7-2421DFAFF27F}"/>
              </a:ext>
            </a:extLst>
          </p:cNvPr>
          <p:cNvSpPr txBox="1"/>
          <p:nvPr/>
        </p:nvSpPr>
        <p:spPr>
          <a:xfrm>
            <a:off x="12522907" y="24384000"/>
            <a:ext cx="14090946" cy="6001643"/>
          </a:xfrm>
          <a:prstGeom prst="rect">
            <a:avLst/>
          </a:prstGeom>
          <a:noFill/>
        </p:spPr>
        <p:txBody>
          <a:bodyPr wrap="square" rtlCol="0">
            <a:spAutoFit/>
          </a:bodyPr>
          <a:lstStyle/>
          <a:p>
            <a:r>
              <a:rPr lang="en-US" sz="2200" b="1" dirty="0">
                <a:latin typeface="Verdana" panose="020B0604030504040204" pitchFamily="34" charset="0"/>
                <a:ea typeface="Verdana" panose="020B0604030504040204" pitchFamily="34" charset="0"/>
              </a:rPr>
              <a:t>Results</a:t>
            </a:r>
          </a:p>
          <a:p>
            <a:r>
              <a:rPr lang="en-US" sz="2000" dirty="0">
                <a:latin typeface="Verdana" panose="020B0604030504040204" pitchFamily="34" charset="0"/>
                <a:ea typeface="Verdana" panose="020B0604030504040204" pitchFamily="34" charset="0"/>
              </a:rPr>
              <a:t>With the MyKitchen app, people can rest easy knowing they do not have to monitor their pantry manually. We’ve included many useful features to support this, including: </a:t>
            </a:r>
          </a:p>
          <a:p>
            <a:pPr marL="1289030" lvl="1" indent="-457200">
              <a:buFont typeface="+mj-lt"/>
              <a:buAutoNum type="arabicPeriod"/>
            </a:pPr>
            <a:r>
              <a:rPr lang="en-US" sz="2000" dirty="0">
                <a:latin typeface="Verdana" panose="020B0604030504040204" pitchFamily="34" charset="0"/>
                <a:ea typeface="Verdana" panose="020B0604030504040204" pitchFamily="34" charset="0"/>
              </a:rPr>
              <a:t>Users will be able to see what is in their pantry, at any time, anywhere. </a:t>
            </a:r>
          </a:p>
          <a:p>
            <a:pPr marL="1289030" lvl="1" indent="-457200">
              <a:buFont typeface="+mj-lt"/>
              <a:buAutoNum type="arabicPeriod"/>
            </a:pPr>
            <a:r>
              <a:rPr lang="en-US" sz="2000" dirty="0">
                <a:latin typeface="Verdana" panose="020B0604030504040204" pitchFamily="34" charset="0"/>
                <a:ea typeface="Verdana" panose="020B0604030504040204" pitchFamily="34" charset="0"/>
              </a:rPr>
              <a:t>Users may check for missing ingredients of a recipe at the click of a button, and have those ingredients automatically sent to a shopping list. </a:t>
            </a:r>
          </a:p>
          <a:p>
            <a:pPr marL="1289030" lvl="1" indent="-457200">
              <a:buFont typeface="+mj-lt"/>
              <a:buAutoNum type="arabicPeriod"/>
            </a:pPr>
            <a:r>
              <a:rPr lang="en-US" sz="2000" dirty="0">
                <a:latin typeface="Verdana" panose="020B0604030504040204" pitchFamily="34" charset="0"/>
                <a:ea typeface="Verdana" panose="020B0604030504040204" pitchFamily="34" charset="0"/>
              </a:rPr>
              <a:t>Users may enter in items manually or use the barcode scanning feature to scan a barcode which does a simple look-up to automatically fill in the form fields of a new food item.</a:t>
            </a:r>
          </a:p>
          <a:p>
            <a:endParaRPr lang="en-US" sz="2000" dirty="0">
              <a:latin typeface="Verdana" panose="020B0604030504040204" pitchFamily="34" charset="0"/>
              <a:ea typeface="Verdana" panose="020B0604030504040204" pitchFamily="34" charset="0"/>
            </a:endParaRPr>
          </a:p>
          <a:p>
            <a:r>
              <a:rPr lang="en-US" sz="2200" b="1" dirty="0">
                <a:latin typeface="Verdana" panose="020B0604030504040204" pitchFamily="34" charset="0"/>
                <a:ea typeface="Verdana" panose="020B0604030504040204" pitchFamily="34" charset="0"/>
              </a:rPr>
              <a:t>Future Work</a:t>
            </a:r>
            <a:endParaRPr lang="en-US" sz="22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Future work includes the addition of features to improve the use cases of the app and quality of life changes that increase the user experience. As of now, we plan to improve the app to include the following features:</a:t>
            </a:r>
          </a:p>
          <a:p>
            <a:pPr marL="1289030" lvl="1" indent="-457200">
              <a:buAutoNum type="arabicPeriod"/>
            </a:pPr>
            <a:r>
              <a:rPr lang="en-US" sz="2000" dirty="0">
                <a:latin typeface="Verdana" panose="020B0604030504040204" pitchFamily="34" charset="0"/>
                <a:ea typeface="Verdana" panose="020B0604030504040204" pitchFamily="34" charset="0"/>
              </a:rPr>
              <a:t>Allow multiple users to share a pantry so each household has a single MyKitchen pantry.</a:t>
            </a:r>
          </a:p>
          <a:p>
            <a:pPr marL="1289030" lvl="1" indent="-457200">
              <a:buAutoNum type="arabicPeriod"/>
            </a:pPr>
            <a:r>
              <a:rPr lang="en-US" sz="2000" dirty="0">
                <a:latin typeface="Verdana" panose="020B0604030504040204" pitchFamily="34" charset="0"/>
                <a:ea typeface="Verdana" panose="020B0604030504040204" pitchFamily="34" charset="0"/>
              </a:rPr>
              <a:t>Integrate shopping lists with Grocer APIs to allow users to automatically transfer their list to their preferred grocer website.</a:t>
            </a:r>
          </a:p>
          <a:p>
            <a:pPr marL="1289030" lvl="1" indent="-457200">
              <a:buAutoNum type="arabicPeriod"/>
            </a:pPr>
            <a:r>
              <a:rPr lang="en-US" sz="2000" dirty="0">
                <a:latin typeface="Verdana" panose="020B0604030504040204" pitchFamily="34" charset="0"/>
                <a:ea typeface="Verdana" panose="020B0604030504040204" pitchFamily="34" charset="0"/>
              </a:rPr>
              <a:t>Further integrate barcode scanning and allow nutritional label scanning and other methods to make data entry easier.</a:t>
            </a:r>
          </a:p>
          <a:p>
            <a:pPr marL="1289030" lvl="1" indent="-457200">
              <a:buAutoNum type="arabicPeriod"/>
            </a:pPr>
            <a:r>
              <a:rPr lang="en-US" sz="2000" dirty="0">
                <a:latin typeface="Verdana" panose="020B0604030504040204" pitchFamily="34" charset="0"/>
                <a:ea typeface="Verdana" panose="020B0604030504040204" pitchFamily="34" charset="0"/>
              </a:rPr>
              <a:t>Incorporate Smart Assistants such as Siri </a:t>
            </a:r>
          </a:p>
          <a:p>
            <a:pPr marL="1289030" lvl="1" indent="-457200">
              <a:buAutoNum type="arabicPeriod"/>
            </a:pPr>
            <a:endParaRPr lang="en-US" sz="2000" dirty="0">
              <a:latin typeface="Verdana" panose="020B0604030504040204" pitchFamily="34" charset="0"/>
              <a:ea typeface="Verdana" panose="020B0604030504040204" pitchFamily="34" charset="0"/>
            </a:endParaRPr>
          </a:p>
        </p:txBody>
      </p:sp>
      <p:sp>
        <p:nvSpPr>
          <p:cNvPr id="63" name="TextBox 62">
            <a:extLst>
              <a:ext uri="{FF2B5EF4-FFF2-40B4-BE49-F238E27FC236}">
                <a16:creationId xmlns:a16="http://schemas.microsoft.com/office/drawing/2014/main" id="{510E573F-4E27-4C7D-BF45-ECAF213C3D5D}"/>
              </a:ext>
            </a:extLst>
          </p:cNvPr>
          <p:cNvSpPr txBox="1"/>
          <p:nvPr/>
        </p:nvSpPr>
        <p:spPr>
          <a:xfrm>
            <a:off x="16840200" y="807184"/>
            <a:ext cx="9735808" cy="1876732"/>
          </a:xfrm>
          <a:prstGeom prst="rect">
            <a:avLst/>
          </a:prstGeom>
          <a:noFill/>
        </p:spPr>
        <p:txBody>
          <a:bodyPr wrap="square" rtlCol="0">
            <a:spAutoFit/>
          </a:bodyPr>
          <a:lstStyle/>
          <a:p>
            <a:pPr algn="r">
              <a:lnSpc>
                <a:spcPct val="150000"/>
              </a:lnSpc>
            </a:pPr>
            <a:r>
              <a:rPr lang="en-US" sz="2000" dirty="0">
                <a:latin typeface="Verdana" panose="020B0604030504040204" pitchFamily="34" charset="0"/>
                <a:ea typeface="Verdana" panose="020B0604030504040204" pitchFamily="34" charset="0"/>
              </a:rPr>
              <a:t>CS 4485 / Spring 2022</a:t>
            </a:r>
          </a:p>
          <a:p>
            <a:pPr algn="r">
              <a:lnSpc>
                <a:spcPct val="150000"/>
              </a:lnSpc>
            </a:pPr>
            <a:r>
              <a:rPr lang="en-US" sz="2000" dirty="0">
                <a:latin typeface="Verdana" panose="020B0604030504040204" pitchFamily="34" charset="0"/>
                <a:ea typeface="Verdana" panose="020B0604030504040204" pitchFamily="34" charset="0"/>
              </a:rPr>
              <a:t>Erik Jonsson School of Engineering &amp; Computer Science</a:t>
            </a:r>
          </a:p>
          <a:p>
            <a:pPr algn="r">
              <a:lnSpc>
                <a:spcPct val="150000"/>
              </a:lnSpc>
            </a:pPr>
            <a:r>
              <a:rPr lang="en-US" sz="2000" dirty="0">
                <a:latin typeface="Verdana" panose="020B0604030504040204" pitchFamily="34" charset="0"/>
                <a:ea typeface="Verdana" panose="020B0604030504040204" pitchFamily="34" charset="0"/>
              </a:rPr>
              <a:t>The University of Texas at Dallas</a:t>
            </a:r>
          </a:p>
          <a:p>
            <a:pPr algn="r">
              <a:lnSpc>
                <a:spcPct val="150000"/>
              </a:lnSpc>
            </a:pPr>
            <a:r>
              <a:rPr lang="en-US" sz="2000" dirty="0">
                <a:latin typeface="Verdana" panose="020B0604030504040204" pitchFamily="34" charset="0"/>
                <a:ea typeface="Verdana" panose="020B0604030504040204" pitchFamily="34" charset="0"/>
              </a:rPr>
              <a:t>Richardson, TX 75080, USA</a:t>
            </a:r>
          </a:p>
        </p:txBody>
      </p:sp>
      <p:sp>
        <p:nvSpPr>
          <p:cNvPr id="64" name="object 12">
            <a:extLst>
              <a:ext uri="{FF2B5EF4-FFF2-40B4-BE49-F238E27FC236}">
                <a16:creationId xmlns:a16="http://schemas.microsoft.com/office/drawing/2014/main" id="{ED77EC0E-5460-43F5-983F-54ABC7F520E7}"/>
              </a:ext>
            </a:extLst>
          </p:cNvPr>
          <p:cNvSpPr txBox="1"/>
          <p:nvPr/>
        </p:nvSpPr>
        <p:spPr>
          <a:xfrm>
            <a:off x="985631" y="3429000"/>
            <a:ext cx="4973053" cy="1353329"/>
          </a:xfrm>
          <a:prstGeom prst="rect">
            <a:avLst/>
          </a:prstGeom>
        </p:spPr>
        <p:txBody>
          <a:bodyPr vert="horz" wrap="square" lIns="0" tIns="144409" rIns="0" bIns="0" rtlCol="0">
            <a:spAutoFit/>
          </a:bodyPr>
          <a:lstStyle/>
          <a:p>
            <a:pPr marL="23105" algn="ctr">
              <a:spcBef>
                <a:spcPts val="1137"/>
              </a:spcBef>
            </a:pPr>
            <a:r>
              <a:rPr lang="en-US" sz="4730" b="1" spc="-55" dirty="0">
                <a:solidFill>
                  <a:srgbClr val="E07026"/>
                </a:solidFill>
                <a:latin typeface="Trebuchet MS"/>
                <a:cs typeface="Trebuchet MS"/>
              </a:rPr>
              <a:t>Project Sponsor</a:t>
            </a:r>
            <a:endParaRPr lang="en-US" sz="4730" dirty="0">
              <a:solidFill>
                <a:srgbClr val="E07026"/>
              </a:solidFill>
              <a:latin typeface="Trebuchet MS"/>
              <a:cs typeface="Trebuchet MS"/>
            </a:endParaRPr>
          </a:p>
          <a:p>
            <a:pPr marL="23105" algn="ctr">
              <a:spcBef>
                <a:spcPts val="1137"/>
              </a:spcBef>
            </a:pPr>
            <a:r>
              <a:rPr lang="en-US" sz="2200" b="1" spc="-45" dirty="0">
                <a:solidFill>
                  <a:srgbClr val="231F20"/>
                </a:solidFill>
                <a:latin typeface="Verdana" panose="020B0604030504040204" pitchFamily="34" charset="0"/>
                <a:ea typeface="Verdana" panose="020B0604030504040204" pitchFamily="34" charset="0"/>
                <a:cs typeface="Arial"/>
              </a:rPr>
              <a:t>Venkata S. </a:t>
            </a:r>
            <a:r>
              <a:rPr lang="en-US" sz="2200" b="1" spc="-45" dirty="0" err="1">
                <a:solidFill>
                  <a:srgbClr val="231F20"/>
                </a:solidFill>
                <a:latin typeface="Verdana" panose="020B0604030504040204" pitchFamily="34" charset="0"/>
                <a:ea typeface="Verdana" panose="020B0604030504040204" pitchFamily="34" charset="0"/>
                <a:cs typeface="Arial"/>
              </a:rPr>
              <a:t>Vadlamani</a:t>
            </a:r>
            <a:endParaRPr sz="2200" dirty="0">
              <a:latin typeface="Verdana" panose="020B0604030504040204" pitchFamily="34" charset="0"/>
              <a:ea typeface="Verdana" panose="020B0604030504040204" pitchFamily="34" charset="0"/>
              <a:cs typeface="Arial"/>
            </a:endParaRPr>
          </a:p>
        </p:txBody>
      </p:sp>
      <p:sp>
        <p:nvSpPr>
          <p:cNvPr id="67" name="Rectangle 66">
            <a:extLst>
              <a:ext uri="{FF2B5EF4-FFF2-40B4-BE49-F238E27FC236}">
                <a16:creationId xmlns:a16="http://schemas.microsoft.com/office/drawing/2014/main" id="{E942E5AF-DDD0-46B5-AC3A-B31A16D29672}"/>
              </a:ext>
            </a:extLst>
          </p:cNvPr>
          <p:cNvSpPr>
            <a:spLocks noGrp="1" noRot="1" noMove="1" noResize="1" noEditPoints="1" noAdjustHandles="1" noChangeArrowheads="1" noChangeShapeType="1"/>
          </p:cNvSpPr>
          <p:nvPr/>
        </p:nvSpPr>
        <p:spPr>
          <a:xfrm>
            <a:off x="12115800" y="30556200"/>
            <a:ext cx="15011400" cy="330459"/>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0192FE8-DAF6-4F03-866E-F7C9AE2A34F8}"/>
              </a:ext>
            </a:extLst>
          </p:cNvPr>
          <p:cNvSpPr/>
          <p:nvPr/>
        </p:nvSpPr>
        <p:spPr>
          <a:xfrm>
            <a:off x="12268200" y="31507331"/>
            <a:ext cx="14706600" cy="14872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E2F93E21-EEB3-482A-A916-09D439A16373}"/>
              </a:ext>
            </a:extLst>
          </p:cNvPr>
          <p:cNvSpPr txBox="1"/>
          <p:nvPr/>
        </p:nvSpPr>
        <p:spPr>
          <a:xfrm>
            <a:off x="16565197" y="30861000"/>
            <a:ext cx="5945368" cy="646331"/>
          </a:xfrm>
          <a:prstGeom prst="rect">
            <a:avLst/>
          </a:prstGeom>
          <a:noFill/>
        </p:spPr>
        <p:txBody>
          <a:bodyPr wrap="square">
            <a:spAutoFit/>
          </a:bodyPr>
          <a:lstStyle/>
          <a:p>
            <a:pPr marL="12700" algn="ctr">
              <a:lnSpc>
                <a:spcPct val="100000"/>
              </a:lnSpc>
              <a:spcBef>
                <a:spcPts val="135"/>
              </a:spcBef>
            </a:pPr>
            <a:r>
              <a:rPr lang="en-US" sz="3600" b="1" spc="-30" dirty="0">
                <a:solidFill>
                  <a:srgbClr val="E07026"/>
                </a:solidFill>
                <a:latin typeface="Trebuchet MS"/>
                <a:cs typeface="Trebuchet MS"/>
              </a:rPr>
              <a:t>Performance Metrics</a:t>
            </a:r>
            <a:endParaRPr lang="en-US" sz="3600" dirty="0">
              <a:solidFill>
                <a:srgbClr val="E07026"/>
              </a:solidFill>
              <a:latin typeface="Trebuchet MS"/>
              <a:cs typeface="Trebuchet MS"/>
            </a:endParaRPr>
          </a:p>
        </p:txBody>
      </p:sp>
      <p:pic>
        <p:nvPicPr>
          <p:cNvPr id="70" name="Picture 69" descr="Diagram&#10;&#10;Description automatically generated">
            <a:extLst>
              <a:ext uri="{FF2B5EF4-FFF2-40B4-BE49-F238E27FC236}">
                <a16:creationId xmlns:a16="http://schemas.microsoft.com/office/drawing/2014/main" id="{F7333D59-9A0C-46AF-9ADB-EBEDE9F8A46B}"/>
              </a:ext>
            </a:extLst>
          </p:cNvPr>
          <p:cNvPicPr>
            <a:picLocks noChangeAspect="1"/>
          </p:cNvPicPr>
          <p:nvPr/>
        </p:nvPicPr>
        <p:blipFill rotWithShape="1">
          <a:blip r:embed="rId7">
            <a:extLst>
              <a:ext uri="{28A0092B-C50C-407E-A947-70E740481C1C}">
                <a14:useLocalDpi xmlns:a14="http://schemas.microsoft.com/office/drawing/2010/main" val="0"/>
              </a:ext>
            </a:extLst>
          </a:blip>
          <a:srcRect l="1745" t="6397"/>
          <a:stretch/>
        </p:blipFill>
        <p:spPr>
          <a:xfrm>
            <a:off x="457200" y="24079200"/>
            <a:ext cx="11460637" cy="6477000"/>
          </a:xfrm>
          <a:prstGeom prst="rect">
            <a:avLst/>
          </a:prstGeom>
        </p:spPr>
      </p:pic>
      <p:sp>
        <p:nvSpPr>
          <p:cNvPr id="73" name="TextBox 55">
            <a:extLst>
              <a:ext uri="{FF2B5EF4-FFF2-40B4-BE49-F238E27FC236}">
                <a16:creationId xmlns:a16="http://schemas.microsoft.com/office/drawing/2014/main" id="{9CCBCA1B-1DFE-4FCC-8775-26A6299A8230}"/>
              </a:ext>
            </a:extLst>
          </p:cNvPr>
          <p:cNvSpPr txBox="1"/>
          <p:nvPr/>
        </p:nvSpPr>
        <p:spPr>
          <a:xfrm>
            <a:off x="12522907" y="31470600"/>
            <a:ext cx="14383434" cy="4447371"/>
          </a:xfrm>
          <a:prstGeom prst="rect">
            <a:avLst/>
          </a:prstGeom>
          <a:noFill/>
        </p:spPr>
        <p:txBody>
          <a:bodyPr wrap="square" rtlCol="0">
            <a:spAutoFit/>
          </a:bodyPr>
          <a:lstStyle>
            <a:defPPr>
              <a:defRPr lang="en-US"/>
            </a:defPPr>
            <a:lvl1pPr marL="0" algn="l" defTabSz="1663659" rtl="0" eaLnBrk="1" latinLnBrk="0" hangingPunct="1">
              <a:defRPr sz="3275" kern="1200">
                <a:solidFill>
                  <a:schemeClr val="tx1"/>
                </a:solidFill>
                <a:latin typeface="+mn-lt"/>
                <a:ea typeface="+mn-ea"/>
                <a:cs typeface="+mn-cs"/>
              </a:defRPr>
            </a:lvl1pPr>
            <a:lvl2pPr marL="831830" algn="l" defTabSz="1663659" rtl="0" eaLnBrk="1" latinLnBrk="0" hangingPunct="1">
              <a:defRPr sz="3275" kern="1200">
                <a:solidFill>
                  <a:schemeClr val="tx1"/>
                </a:solidFill>
                <a:latin typeface="+mn-lt"/>
                <a:ea typeface="+mn-ea"/>
                <a:cs typeface="+mn-cs"/>
              </a:defRPr>
            </a:lvl2pPr>
            <a:lvl3pPr marL="1663659" algn="l" defTabSz="1663659" rtl="0" eaLnBrk="1" latinLnBrk="0" hangingPunct="1">
              <a:defRPr sz="3275" kern="1200">
                <a:solidFill>
                  <a:schemeClr val="tx1"/>
                </a:solidFill>
                <a:latin typeface="+mn-lt"/>
                <a:ea typeface="+mn-ea"/>
                <a:cs typeface="+mn-cs"/>
              </a:defRPr>
            </a:lvl3pPr>
            <a:lvl4pPr marL="2495489" algn="l" defTabSz="1663659" rtl="0" eaLnBrk="1" latinLnBrk="0" hangingPunct="1">
              <a:defRPr sz="3275" kern="1200">
                <a:solidFill>
                  <a:schemeClr val="tx1"/>
                </a:solidFill>
                <a:latin typeface="+mn-lt"/>
                <a:ea typeface="+mn-ea"/>
                <a:cs typeface="+mn-cs"/>
              </a:defRPr>
            </a:lvl4pPr>
            <a:lvl5pPr marL="3327319" algn="l" defTabSz="1663659" rtl="0" eaLnBrk="1" latinLnBrk="0" hangingPunct="1">
              <a:defRPr sz="3275" kern="1200">
                <a:solidFill>
                  <a:schemeClr val="tx1"/>
                </a:solidFill>
                <a:latin typeface="+mn-lt"/>
                <a:ea typeface="+mn-ea"/>
                <a:cs typeface="+mn-cs"/>
              </a:defRPr>
            </a:lvl5pPr>
            <a:lvl6pPr marL="4159148" algn="l" defTabSz="1663659" rtl="0" eaLnBrk="1" latinLnBrk="0" hangingPunct="1">
              <a:defRPr sz="3275" kern="1200">
                <a:solidFill>
                  <a:schemeClr val="tx1"/>
                </a:solidFill>
                <a:latin typeface="+mn-lt"/>
                <a:ea typeface="+mn-ea"/>
                <a:cs typeface="+mn-cs"/>
              </a:defRPr>
            </a:lvl6pPr>
            <a:lvl7pPr marL="4990978" algn="l" defTabSz="1663659" rtl="0" eaLnBrk="1" latinLnBrk="0" hangingPunct="1">
              <a:defRPr sz="3275" kern="1200">
                <a:solidFill>
                  <a:schemeClr val="tx1"/>
                </a:solidFill>
                <a:latin typeface="+mn-lt"/>
                <a:ea typeface="+mn-ea"/>
                <a:cs typeface="+mn-cs"/>
              </a:defRPr>
            </a:lvl7pPr>
            <a:lvl8pPr marL="5822808" algn="l" defTabSz="1663659" rtl="0" eaLnBrk="1" latinLnBrk="0" hangingPunct="1">
              <a:defRPr sz="3275" kern="1200">
                <a:solidFill>
                  <a:schemeClr val="tx1"/>
                </a:solidFill>
                <a:latin typeface="+mn-lt"/>
                <a:ea typeface="+mn-ea"/>
                <a:cs typeface="+mn-cs"/>
              </a:defRPr>
            </a:lvl8pPr>
            <a:lvl9pPr marL="6654637" algn="l" defTabSz="1663659" rtl="0" eaLnBrk="1" latinLnBrk="0" hangingPunct="1">
              <a:defRPr sz="3275" kern="1200">
                <a:solidFill>
                  <a:schemeClr val="tx1"/>
                </a:solidFill>
                <a:latin typeface="+mn-lt"/>
                <a:ea typeface="+mn-ea"/>
                <a:cs typeface="+mn-cs"/>
              </a:defRPr>
            </a:lvl9pPr>
          </a:lstStyle>
          <a:p>
            <a:r>
              <a:rPr lang="en-US" sz="2200" b="1" dirty="0">
                <a:latin typeface="Verdana" panose="020B0604030504040204" pitchFamily="34" charset="0"/>
                <a:ea typeface="Verdana" panose="020B0604030504040204" pitchFamily="34" charset="0"/>
              </a:rPr>
              <a:t>Do the features implemented meet our original goals/expectations?</a:t>
            </a:r>
          </a:p>
          <a:p>
            <a:r>
              <a:rPr lang="en-US" sz="2000" dirty="0">
                <a:latin typeface="Verdana" panose="020B0604030504040204" pitchFamily="34" charset="0"/>
                <a:ea typeface="Verdana" panose="020B0604030504040204" pitchFamily="34" charset="0"/>
              </a:rPr>
              <a:t>Features implemented were successfully developed to meet our vision for the project. While we are not finished with this project and plan on continuing development on many features, those completed have met our initial expectations.</a:t>
            </a:r>
            <a:endParaRPr lang="en-US" sz="2000" b="1" dirty="0">
              <a:latin typeface="Verdana" panose="020B0604030504040204" pitchFamily="34" charset="0"/>
              <a:ea typeface="Verdana" panose="020B0604030504040204" pitchFamily="34" charset="0"/>
            </a:endParaRPr>
          </a:p>
          <a:p>
            <a:endParaRPr lang="en-US" sz="700" b="1" dirty="0">
              <a:latin typeface="Verdana" panose="020B0604030504040204" pitchFamily="34" charset="0"/>
              <a:ea typeface="Verdana" panose="020B0604030504040204" pitchFamily="34" charset="0"/>
            </a:endParaRPr>
          </a:p>
          <a:p>
            <a:r>
              <a:rPr lang="en-US" sz="2200" b="1" dirty="0">
                <a:latin typeface="Verdana" panose="020B0604030504040204" pitchFamily="34" charset="0"/>
                <a:ea typeface="Verdana" panose="020B0604030504040204" pitchFamily="34" charset="0"/>
              </a:rPr>
              <a:t>Were we able to meet our weekly goals?</a:t>
            </a:r>
            <a:br>
              <a:rPr lang="en-US" sz="2200" b="1"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Members were able to complete their weekly goals by ensuring work distributed was given with realistic and reasonable expectations. Through risk management, we accounted for emergency situations (accounting for scenarios such as COVID or family emergencies), ensuring everything was performed on time even in such occasions. </a:t>
            </a:r>
            <a:br>
              <a:rPr lang="en-US" sz="2200" dirty="0">
                <a:latin typeface="Verdana" panose="020B0604030504040204" pitchFamily="34" charset="0"/>
                <a:ea typeface="Verdana" panose="020B0604030504040204" pitchFamily="34" charset="0"/>
              </a:rPr>
            </a:br>
            <a:endParaRPr lang="en-US" sz="700" dirty="0">
              <a:latin typeface="Verdana" panose="020B0604030504040204" pitchFamily="34" charset="0"/>
              <a:ea typeface="Verdana" panose="020B0604030504040204" pitchFamily="34" charset="0"/>
            </a:endParaRPr>
          </a:p>
          <a:p>
            <a:r>
              <a:rPr lang="en-US" sz="2200" b="1" dirty="0">
                <a:latin typeface="Verdana" panose="020B0604030504040204" pitchFamily="34" charset="0"/>
                <a:ea typeface="Verdana" panose="020B0604030504040204" pitchFamily="34" charset="0"/>
              </a:rPr>
              <a:t>Were we able to implement each feature without creating numerous bugs?</a:t>
            </a:r>
            <a:br>
              <a:rPr lang="en-US" sz="2200" b="1"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Development of features was handled with care and respect to other portions of the app and proved to help reduce the complexity of resolving merge conflicts and avoid problematic errors in code. As a result of these good practices, most features have been implemented without problems concerning erroneous code.</a:t>
            </a:r>
            <a:endParaRPr lang="en-US" sz="2000" b="1" dirty="0">
              <a:latin typeface="Verdana" panose="020B0604030504040204" pitchFamily="34" charset="0"/>
              <a:ea typeface="Verdana" panose="020B0604030504040204" pitchFamily="34" charset="0"/>
            </a:endParaRPr>
          </a:p>
        </p:txBody>
      </p:sp>
      <p:sp>
        <p:nvSpPr>
          <p:cNvPr id="74" name="TextBox 73">
            <a:extLst>
              <a:ext uri="{FF2B5EF4-FFF2-40B4-BE49-F238E27FC236}">
                <a16:creationId xmlns:a16="http://schemas.microsoft.com/office/drawing/2014/main" id="{94E6FF2C-8843-468D-9F09-F1D3325C0532}"/>
              </a:ext>
            </a:extLst>
          </p:cNvPr>
          <p:cNvSpPr txBox="1"/>
          <p:nvPr/>
        </p:nvSpPr>
        <p:spPr>
          <a:xfrm>
            <a:off x="685800" y="6916197"/>
            <a:ext cx="9829800" cy="461665"/>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rPr>
              <a:t>Keywords: </a:t>
            </a:r>
            <a:r>
              <a:rPr lang="en-US" sz="2400" dirty="0" err="1">
                <a:latin typeface="Verdana" panose="020B0604030504040204" pitchFamily="34" charset="0"/>
                <a:ea typeface="Verdana" panose="020B0604030504040204" pitchFamily="34" charset="0"/>
              </a:rPr>
              <a:t>SwiftUI</a:t>
            </a:r>
            <a:r>
              <a:rPr lang="en-US" sz="2400" dirty="0">
                <a:latin typeface="Verdana" panose="020B0604030504040204" pitchFamily="34" charset="0"/>
                <a:ea typeface="Verdana" panose="020B0604030504040204" pitchFamily="34" charset="0"/>
              </a:rPr>
              <a:t>, iOS, Reactive, Database, Swift</a:t>
            </a:r>
          </a:p>
        </p:txBody>
      </p:sp>
      <p:sp>
        <p:nvSpPr>
          <p:cNvPr id="41" name="TextBox 40">
            <a:extLst>
              <a:ext uri="{FF2B5EF4-FFF2-40B4-BE49-F238E27FC236}">
                <a16:creationId xmlns:a16="http://schemas.microsoft.com/office/drawing/2014/main" id="{6B171801-DC87-4C98-ABE5-EA043CEFB7C8}"/>
              </a:ext>
            </a:extLst>
          </p:cNvPr>
          <p:cNvSpPr txBox="1"/>
          <p:nvPr/>
        </p:nvSpPr>
        <p:spPr>
          <a:xfrm>
            <a:off x="4742940" y="23774400"/>
            <a:ext cx="2975336" cy="646331"/>
          </a:xfrm>
          <a:prstGeom prst="rect">
            <a:avLst/>
          </a:prstGeom>
          <a:noFill/>
        </p:spPr>
        <p:txBody>
          <a:bodyPr wrap="square">
            <a:spAutoFit/>
          </a:bodyPr>
          <a:lstStyle/>
          <a:p>
            <a:pPr marL="12700">
              <a:lnSpc>
                <a:spcPct val="100000"/>
              </a:lnSpc>
              <a:spcBef>
                <a:spcPts val="135"/>
              </a:spcBef>
            </a:pPr>
            <a:r>
              <a:rPr lang="en-US" sz="3600" b="1" spc="-30" dirty="0">
                <a:solidFill>
                  <a:srgbClr val="E07026"/>
                </a:solidFill>
                <a:latin typeface="Trebuchet MS"/>
                <a:cs typeface="Trebuchet MS"/>
              </a:rPr>
              <a:t>Architecture</a:t>
            </a:r>
            <a:endParaRPr lang="en-US" sz="3600" dirty="0">
              <a:solidFill>
                <a:srgbClr val="E07026"/>
              </a:solidFill>
              <a:latin typeface="Trebuchet MS"/>
              <a:cs typeface="Trebuchet MS"/>
            </a:endParaRPr>
          </a:p>
        </p:txBody>
      </p:sp>
    </p:spTree>
    <p:extLst>
      <p:ext uri="{BB962C8B-B14F-4D97-AF65-F5344CB8AC3E}">
        <p14:creationId xmlns:p14="http://schemas.microsoft.com/office/powerpoint/2010/main" val="1296179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1404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TotalTime>
  <Words>807</Words>
  <Application>Microsoft Office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Times New Roman</vt:lpstr>
      <vt:lpstr>Trebuchet MS</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Design Poster</dc:title>
  <dc:creator>James Griffin</dc:creator>
  <cp:lastModifiedBy>Elliott Gorman</cp:lastModifiedBy>
  <cp:revision>14</cp:revision>
  <dcterms:created xsi:type="dcterms:W3CDTF">2018-04-30T21:18:23Z</dcterms:created>
  <dcterms:modified xsi:type="dcterms:W3CDTF">2022-04-29T20:50:45Z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2018-04-29T00:00:00Z</vt:filetime>
  </property>
  <property fmtid="{D5CDD505-2E9C-101B-9397-08002B2CF9AE}" pid="3" name="Creator">
    <vt:lpwstr>Adobe Illustrator CC 22.1 (Windows)</vt:lpwstr>
  </property>
  <property fmtid="{D5CDD505-2E9C-101B-9397-08002B2CF9AE}" pid="4" name="LastSaved">
    <vt:filetime>2018-04-30T00:00:00Z</vt:filetime>
  </property>
</Properties>
</file>