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58" r:id="rId1"/>
  </p:sldMasterIdLst>
  <p:sldIdLst>
    <p:sldId id="260" r:id="rId2"/>
  </p:sldIdLst>
  <p:sldSz cx="2743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C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5" autoAdjust="0"/>
    <p:restoredTop sz="94660"/>
  </p:normalViewPr>
  <p:slideViewPr>
    <p:cSldViewPr snapToGrid="0">
      <p:cViewPr>
        <p:scale>
          <a:sx n="33" d="100"/>
          <a:sy n="33" d="100"/>
        </p:scale>
        <p:origin x="704" y="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057400" y="3591860"/>
            <a:ext cx="23317200" cy="215155"/>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57400" y="11420703"/>
            <a:ext cx="23317200" cy="215155"/>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057400" y="3959411"/>
            <a:ext cx="23317200" cy="7315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21704340" y="10952061"/>
            <a:ext cx="2743200" cy="2438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2366010" y="3819261"/>
            <a:ext cx="22779990" cy="8095488"/>
          </a:xfrm>
        </p:spPr>
        <p:txBody>
          <a:bodyPr anchor="ctr">
            <a:noAutofit/>
          </a:bodyPr>
          <a:lstStyle>
            <a:lvl1pPr algn="l">
              <a:lnSpc>
                <a:spcPct val="80000"/>
              </a:lnSpc>
              <a:defRPr sz="17067"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2407158" y="11704320"/>
            <a:ext cx="17755362" cy="2852928"/>
          </a:xfrm>
        </p:spPr>
        <p:txBody>
          <a:bodyPr>
            <a:normAutofit/>
          </a:bodyPr>
          <a:lstStyle>
            <a:lvl1pPr marL="0" indent="0" algn="l">
              <a:buNone/>
              <a:defRPr sz="4800" b="0">
                <a:solidFill>
                  <a:schemeClr val="tx1"/>
                </a:solidFill>
              </a:defRPr>
            </a:lvl1pPr>
            <a:lvl2pPr marL="1219215" indent="0" algn="ctr">
              <a:buNone/>
              <a:defRPr sz="4800"/>
            </a:lvl2pPr>
            <a:lvl3pPr marL="2438430" indent="0" algn="ctr">
              <a:buNone/>
              <a:defRPr sz="4800"/>
            </a:lvl3pPr>
            <a:lvl4pPr marL="3657646" indent="0" algn="ctr">
              <a:buNone/>
              <a:defRPr sz="4800"/>
            </a:lvl4pPr>
            <a:lvl5pPr marL="4876861" indent="0" algn="ctr">
              <a:buNone/>
              <a:defRPr sz="4800"/>
            </a:lvl5pPr>
            <a:lvl6pPr marL="6096076" indent="0" algn="ctr">
              <a:buNone/>
              <a:defRPr sz="4800"/>
            </a:lvl6pPr>
            <a:lvl7pPr marL="7315291" indent="0" algn="ctr">
              <a:buNone/>
              <a:defRPr sz="4800"/>
            </a:lvl7pPr>
            <a:lvl8pPr marL="8534507" indent="0" algn="ctr">
              <a:buNone/>
              <a:defRPr sz="4800"/>
            </a:lvl8pPr>
            <a:lvl9pPr marL="9753722"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F07C82-F3E7-4B78-AB74-3D46938ED1F2}" type="datetimeFigureOut">
              <a:rPr lang="en-US" smtClean="0"/>
              <a:t>4/16/2022</a:t>
            </a:fld>
            <a:endParaRPr lang="en-US"/>
          </a:p>
        </p:txBody>
      </p:sp>
      <p:sp>
        <p:nvSpPr>
          <p:cNvPr id="5" name="Footer Placeholder 4"/>
          <p:cNvSpPr>
            <a:spLocks noGrp="1"/>
          </p:cNvSpPr>
          <p:nvPr>
            <p:ph type="ftr" sz="quarter" idx="11"/>
          </p:nvPr>
        </p:nvSpPr>
        <p:spPr>
          <a:xfrm>
            <a:off x="2438415" y="16727428"/>
            <a:ext cx="14237208" cy="973667"/>
          </a:xfrm>
        </p:spPr>
        <p:txBody>
          <a:bodyPr/>
          <a:lstStyle/>
          <a:p>
            <a:endParaRPr lang="en-US"/>
          </a:p>
        </p:txBody>
      </p:sp>
      <p:sp>
        <p:nvSpPr>
          <p:cNvPr id="6" name="Slide Number Placeholder 5"/>
          <p:cNvSpPr>
            <a:spLocks noGrp="1"/>
          </p:cNvSpPr>
          <p:nvPr>
            <p:ph type="sldNum" sz="quarter" idx="12"/>
          </p:nvPr>
        </p:nvSpPr>
        <p:spPr>
          <a:xfrm>
            <a:off x="21732842" y="11272520"/>
            <a:ext cx="2686203" cy="1706880"/>
          </a:xfrm>
        </p:spPr>
        <p:txBody>
          <a:bodyPr/>
          <a:lstStyle>
            <a:lvl1pPr>
              <a:defRPr sz="7467" b="1"/>
            </a:lvl1pPr>
          </a:lstStyle>
          <a:p>
            <a:fld id="{39A28512-89F0-4050-9235-9BDEA80DBC02}" type="slidenum">
              <a:rPr lang="en-US" smtClean="0"/>
              <a:t>‹#›</a:t>
            </a:fld>
            <a:endParaRPr lang="en-US"/>
          </a:p>
        </p:txBody>
      </p:sp>
    </p:spTree>
    <p:extLst>
      <p:ext uri="{BB962C8B-B14F-4D97-AF65-F5344CB8AC3E}">
        <p14:creationId xmlns:p14="http://schemas.microsoft.com/office/powerpoint/2010/main" val="126391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F07C82-F3E7-4B78-AB74-3D46938ED1F2}"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28512-89F0-4050-9235-9BDEA80DBC02}" type="slidenum">
              <a:rPr lang="en-US" smtClean="0"/>
              <a:t>‹#›</a:t>
            </a:fld>
            <a:endParaRPr lang="en-US"/>
          </a:p>
        </p:txBody>
      </p:sp>
    </p:spTree>
    <p:extLst>
      <p:ext uri="{BB962C8B-B14F-4D97-AF65-F5344CB8AC3E}">
        <p14:creationId xmlns:p14="http://schemas.microsoft.com/office/powerpoint/2010/main" val="70544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422400"/>
            <a:ext cx="5743575" cy="15036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400302" y="1422400"/>
            <a:ext cx="16887825" cy="15036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F07C82-F3E7-4B78-AB74-3D46938ED1F2}"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28512-89F0-4050-9235-9BDEA80DBC02}" type="slidenum">
              <a:rPr lang="en-US" smtClean="0"/>
              <a:t>‹#›</a:t>
            </a:fld>
            <a:endParaRPr lang="en-US"/>
          </a:p>
        </p:txBody>
      </p:sp>
    </p:spTree>
    <p:extLst>
      <p:ext uri="{BB962C8B-B14F-4D97-AF65-F5344CB8AC3E}">
        <p14:creationId xmlns:p14="http://schemas.microsoft.com/office/powerpoint/2010/main" val="377659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F07C82-F3E7-4B78-AB74-3D46938ED1F2}"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28512-89F0-4050-9235-9BDEA80DBC02}" type="slidenum">
              <a:rPr lang="en-US" smtClean="0"/>
              <a:t>‹#›</a:t>
            </a:fld>
            <a:endParaRPr lang="en-US"/>
          </a:p>
        </p:txBody>
      </p:sp>
    </p:spTree>
    <p:extLst>
      <p:ext uri="{BB962C8B-B14F-4D97-AF65-F5344CB8AC3E}">
        <p14:creationId xmlns:p14="http://schemas.microsoft.com/office/powerpoint/2010/main" val="358640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3114637"/>
            <a:ext cx="27432000" cy="517336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76038" y="3267456"/>
            <a:ext cx="20882610" cy="9387840"/>
          </a:xfrm>
        </p:spPr>
        <p:txBody>
          <a:bodyPr anchor="ctr">
            <a:normAutofit/>
          </a:bodyPr>
          <a:lstStyle>
            <a:lvl1pPr>
              <a:lnSpc>
                <a:spcPct val="80000"/>
              </a:lnSpc>
              <a:defRPr sz="17067" b="0"/>
            </a:lvl1pPr>
          </a:lstStyle>
          <a:p>
            <a:r>
              <a:rPr lang="en-US"/>
              <a:t>Click to edit Master title style</a:t>
            </a:r>
            <a:endParaRPr lang="en-US" dirty="0"/>
          </a:p>
        </p:txBody>
      </p:sp>
      <p:sp>
        <p:nvSpPr>
          <p:cNvPr id="3" name="Text Placeholder 2"/>
          <p:cNvSpPr>
            <a:spLocks noGrp="1"/>
          </p:cNvSpPr>
          <p:nvPr>
            <p:ph type="body" idx="1"/>
          </p:nvPr>
        </p:nvSpPr>
        <p:spPr>
          <a:xfrm>
            <a:off x="4872990" y="13386816"/>
            <a:ext cx="20368260" cy="2844800"/>
          </a:xfrm>
        </p:spPr>
        <p:txBody>
          <a:bodyPr anchor="t">
            <a:normAutofit/>
          </a:bodyPr>
          <a:lstStyle>
            <a:lvl1pPr marL="0" indent="0">
              <a:buNone/>
              <a:defRPr sz="4800" b="0">
                <a:solidFill>
                  <a:schemeClr val="accent1">
                    <a:lumMod val="50000"/>
                  </a:schemeClr>
                </a:solidFill>
              </a:defRPr>
            </a:lvl1pPr>
            <a:lvl2pPr marL="1219215" indent="0">
              <a:buNone/>
              <a:defRPr sz="4800">
                <a:solidFill>
                  <a:schemeClr val="tx1">
                    <a:tint val="75000"/>
                  </a:schemeClr>
                </a:solidFill>
              </a:defRPr>
            </a:lvl2pPr>
            <a:lvl3pPr marL="2438430" indent="0">
              <a:buNone/>
              <a:defRPr sz="4267">
                <a:solidFill>
                  <a:schemeClr val="tx1">
                    <a:tint val="75000"/>
                  </a:schemeClr>
                </a:solidFill>
              </a:defRPr>
            </a:lvl3pPr>
            <a:lvl4pPr marL="3657646" indent="0">
              <a:buNone/>
              <a:defRPr sz="3733">
                <a:solidFill>
                  <a:schemeClr val="tx1">
                    <a:tint val="75000"/>
                  </a:schemeClr>
                </a:solidFill>
              </a:defRPr>
            </a:lvl4pPr>
            <a:lvl5pPr marL="4876861" indent="0">
              <a:buNone/>
              <a:defRPr sz="3733">
                <a:solidFill>
                  <a:schemeClr val="tx1">
                    <a:tint val="75000"/>
                  </a:schemeClr>
                </a:solidFill>
              </a:defRPr>
            </a:lvl5pPr>
            <a:lvl6pPr marL="6096076" indent="0">
              <a:buNone/>
              <a:defRPr sz="3733">
                <a:solidFill>
                  <a:schemeClr val="tx1">
                    <a:tint val="75000"/>
                  </a:schemeClr>
                </a:solidFill>
              </a:defRPr>
            </a:lvl6pPr>
            <a:lvl7pPr marL="7315291" indent="0">
              <a:buNone/>
              <a:defRPr sz="3733">
                <a:solidFill>
                  <a:schemeClr val="tx1">
                    <a:tint val="75000"/>
                  </a:schemeClr>
                </a:solidFill>
              </a:defRPr>
            </a:lvl7pPr>
            <a:lvl8pPr marL="8534507" indent="0">
              <a:buNone/>
              <a:defRPr sz="3733">
                <a:solidFill>
                  <a:schemeClr val="tx1">
                    <a:tint val="75000"/>
                  </a:schemeClr>
                </a:solidFill>
              </a:defRPr>
            </a:lvl8pPr>
            <a:lvl9pPr marL="9753722" indent="0">
              <a:buNone/>
              <a:defRPr sz="37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9335753" y="16727428"/>
            <a:ext cx="5949696" cy="973667"/>
          </a:xfrm>
        </p:spPr>
        <p:txBody>
          <a:bodyPr/>
          <a:lstStyle>
            <a:lvl1pPr>
              <a:defRPr>
                <a:solidFill>
                  <a:schemeClr val="accent1">
                    <a:lumMod val="50000"/>
                  </a:schemeClr>
                </a:solidFill>
              </a:defRPr>
            </a:lvl1pPr>
          </a:lstStyle>
          <a:p>
            <a:fld id="{66F07C82-F3E7-4B78-AB74-3D46938ED1F2}" type="datetimeFigureOut">
              <a:rPr lang="en-US" smtClean="0"/>
              <a:t>4/16/2022</a:t>
            </a:fld>
            <a:endParaRPr lang="en-US"/>
          </a:p>
        </p:txBody>
      </p:sp>
      <p:sp>
        <p:nvSpPr>
          <p:cNvPr id="5" name="Footer Placeholder 4"/>
          <p:cNvSpPr>
            <a:spLocks noGrp="1"/>
          </p:cNvSpPr>
          <p:nvPr>
            <p:ph type="ftr" sz="quarter" idx="11"/>
          </p:nvPr>
        </p:nvSpPr>
        <p:spPr>
          <a:xfrm>
            <a:off x="4908297" y="16727425"/>
            <a:ext cx="14237208" cy="973667"/>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1901586" y="6481661"/>
            <a:ext cx="2743200" cy="2438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936350" y="6689619"/>
            <a:ext cx="2673672" cy="1920885"/>
          </a:xfrm>
        </p:spPr>
        <p:txBody>
          <a:bodyPr/>
          <a:lstStyle>
            <a:lvl1pPr>
              <a:defRPr sz="7467"/>
            </a:lvl1pPr>
          </a:lstStyle>
          <a:p>
            <a:fld id="{39A28512-89F0-4050-9235-9BDEA80DBC02}" type="slidenum">
              <a:rPr lang="en-US" smtClean="0"/>
              <a:t>‹#›</a:t>
            </a:fld>
            <a:endParaRPr lang="en-US"/>
          </a:p>
        </p:txBody>
      </p:sp>
    </p:spTree>
    <p:extLst>
      <p:ext uri="{BB962C8B-B14F-4D97-AF65-F5344CB8AC3E}">
        <p14:creationId xmlns:p14="http://schemas.microsoft.com/office/powerpoint/2010/main" val="7359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57400" y="5852160"/>
            <a:ext cx="10972800" cy="10607040"/>
          </a:xfrm>
        </p:spPr>
        <p:txBody>
          <a:bodyPr/>
          <a:lstStyle>
            <a:lvl1pPr>
              <a:defRPr sz="5333"/>
            </a:lvl1pPr>
            <a:lvl2pPr>
              <a:defRPr sz="4800"/>
            </a:lvl2pPr>
            <a:lvl3pPr>
              <a:defRPr sz="4267"/>
            </a:lvl3pPr>
            <a:lvl4pPr>
              <a:defRPr sz="4267"/>
            </a:lvl4pPr>
            <a:lvl5pPr>
              <a:defRPr sz="4267"/>
            </a:lvl5pPr>
            <a:lvl6pPr>
              <a:defRPr sz="4267"/>
            </a:lvl6pPr>
            <a:lvl7pPr>
              <a:defRPr sz="4267"/>
            </a:lvl7pPr>
            <a:lvl8pPr>
              <a:defRPr sz="4267"/>
            </a:lvl8pPr>
            <a:lvl9pPr>
              <a:defRPr sz="4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376654" y="5852160"/>
            <a:ext cx="10972800" cy="10607040"/>
          </a:xfrm>
        </p:spPr>
        <p:txBody>
          <a:bodyPr/>
          <a:lstStyle>
            <a:lvl1pPr>
              <a:defRPr sz="5333"/>
            </a:lvl1pPr>
            <a:lvl2pPr>
              <a:defRPr sz="4800"/>
            </a:lvl2pPr>
            <a:lvl3pPr>
              <a:defRPr sz="4267"/>
            </a:lvl3pPr>
            <a:lvl4pPr>
              <a:defRPr sz="4267"/>
            </a:lvl4pPr>
            <a:lvl5pPr>
              <a:defRPr sz="4267"/>
            </a:lvl5pPr>
            <a:lvl6pPr>
              <a:defRPr sz="4267"/>
            </a:lvl6pPr>
            <a:lvl7pPr>
              <a:defRPr sz="4267"/>
            </a:lvl7pPr>
            <a:lvl8pPr>
              <a:defRPr sz="4267"/>
            </a:lvl8pPr>
            <a:lvl9pPr>
              <a:defRPr sz="4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F07C82-F3E7-4B78-AB74-3D46938ED1F2}"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28512-89F0-4050-9235-9BDEA80DBC02}" type="slidenum">
              <a:rPr lang="en-US" smtClean="0"/>
              <a:t>‹#›</a:t>
            </a:fld>
            <a:endParaRPr lang="en-US"/>
          </a:p>
        </p:txBody>
      </p:sp>
    </p:spTree>
    <p:extLst>
      <p:ext uri="{BB962C8B-B14F-4D97-AF65-F5344CB8AC3E}">
        <p14:creationId xmlns:p14="http://schemas.microsoft.com/office/powerpoint/2010/main" val="357119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057400" y="5462016"/>
            <a:ext cx="10972800" cy="1706880"/>
          </a:xfrm>
        </p:spPr>
        <p:txBody>
          <a:bodyPr anchor="ctr">
            <a:normAutofit/>
          </a:bodyPr>
          <a:lstStyle>
            <a:lvl1pPr marL="0" indent="0">
              <a:buNone/>
              <a:defRPr sz="5333" b="1">
                <a:solidFill>
                  <a:schemeClr val="accent1">
                    <a:lumMod val="75000"/>
                  </a:schemeClr>
                </a:solidFill>
              </a:defRPr>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4" name="Content Placeholder 3"/>
          <p:cNvSpPr>
            <a:spLocks noGrp="1"/>
          </p:cNvSpPr>
          <p:nvPr>
            <p:ph sz="half" idx="2"/>
          </p:nvPr>
        </p:nvSpPr>
        <p:spPr>
          <a:xfrm>
            <a:off x="2057400" y="7315200"/>
            <a:ext cx="10972800" cy="8778240"/>
          </a:xfrm>
        </p:spPr>
        <p:txBody>
          <a:bodyPr/>
          <a:lstStyle>
            <a:lvl1pPr>
              <a:defRPr sz="5333"/>
            </a:lvl1pPr>
            <a:lvl2pPr>
              <a:defRPr sz="4800"/>
            </a:lvl2pPr>
            <a:lvl3pPr>
              <a:defRPr sz="4267"/>
            </a:lvl3pPr>
            <a:lvl4pPr>
              <a:defRPr sz="4267"/>
            </a:lvl4pPr>
            <a:lvl5pPr>
              <a:defRPr sz="4267"/>
            </a:lvl5pPr>
            <a:lvl6pPr>
              <a:defRPr sz="4267"/>
            </a:lvl6pPr>
            <a:lvl7pPr>
              <a:defRPr sz="4267"/>
            </a:lvl7pPr>
            <a:lvl8pPr>
              <a:defRPr sz="4267"/>
            </a:lvl8pPr>
            <a:lvl9pPr>
              <a:defRPr sz="4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462379" y="5462016"/>
            <a:ext cx="10972800" cy="1706880"/>
          </a:xfrm>
        </p:spPr>
        <p:txBody>
          <a:bodyPr anchor="ctr">
            <a:normAutofit/>
          </a:bodyPr>
          <a:lstStyle>
            <a:lvl1pPr marL="0" indent="0">
              <a:buNone/>
              <a:defRPr sz="5333" b="1">
                <a:solidFill>
                  <a:schemeClr val="accent1">
                    <a:lumMod val="75000"/>
                  </a:schemeClr>
                </a:solidFill>
              </a:defRPr>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6" name="Content Placeholder 5"/>
          <p:cNvSpPr>
            <a:spLocks noGrp="1"/>
          </p:cNvSpPr>
          <p:nvPr>
            <p:ph sz="quarter" idx="4"/>
          </p:nvPr>
        </p:nvSpPr>
        <p:spPr>
          <a:xfrm>
            <a:off x="14462379" y="7315200"/>
            <a:ext cx="10972800" cy="8778240"/>
          </a:xfrm>
        </p:spPr>
        <p:txBody>
          <a:bodyPr/>
          <a:lstStyle>
            <a:lvl1pPr>
              <a:defRPr sz="5333"/>
            </a:lvl1pPr>
            <a:lvl2pPr>
              <a:defRPr sz="4800"/>
            </a:lvl2pPr>
            <a:lvl3pPr>
              <a:defRPr sz="4267"/>
            </a:lvl3pPr>
            <a:lvl4pPr>
              <a:defRPr sz="4267"/>
            </a:lvl4pPr>
            <a:lvl5pPr>
              <a:defRPr sz="4267"/>
            </a:lvl5pPr>
            <a:lvl6pPr>
              <a:defRPr sz="4267"/>
            </a:lvl6pPr>
            <a:lvl7pPr>
              <a:defRPr sz="4267"/>
            </a:lvl7pPr>
            <a:lvl8pPr>
              <a:defRPr sz="4267"/>
            </a:lvl8pPr>
            <a:lvl9pPr>
              <a:defRPr sz="4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F07C82-F3E7-4B78-AB74-3D46938ED1F2}"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28512-89F0-4050-9235-9BDEA80DBC02}" type="slidenum">
              <a:rPr lang="en-US" smtClean="0"/>
              <a:t>‹#›</a:t>
            </a:fld>
            <a:endParaRPr lang="en-US"/>
          </a:p>
        </p:txBody>
      </p:sp>
    </p:spTree>
    <p:extLst>
      <p:ext uri="{BB962C8B-B14F-4D97-AF65-F5344CB8AC3E}">
        <p14:creationId xmlns:p14="http://schemas.microsoft.com/office/powerpoint/2010/main" val="80017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6F07C82-F3E7-4B78-AB74-3D46938ED1F2}" type="datetimeFigureOut">
              <a:rPr lang="en-US" smtClean="0"/>
              <a:t>4/16/2022</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39A28512-89F0-4050-9235-9BDEA80DBC02}" type="slidenum">
              <a:rPr lang="en-US" smtClean="0"/>
              <a:t>‹#›</a:t>
            </a:fld>
            <a:endParaRPr lang="en-US"/>
          </a:p>
        </p:txBody>
      </p:sp>
    </p:spTree>
    <p:extLst>
      <p:ext uri="{BB962C8B-B14F-4D97-AF65-F5344CB8AC3E}">
        <p14:creationId xmlns:p14="http://schemas.microsoft.com/office/powerpoint/2010/main" val="415011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07C82-F3E7-4B78-AB74-3D46938ED1F2}" type="datetimeFigureOut">
              <a:rPr lang="en-US" smtClean="0"/>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28512-89F0-4050-9235-9BDEA80DBC02}" type="slidenum">
              <a:rPr lang="en-US" smtClean="0"/>
              <a:t>‹#›</a:t>
            </a:fld>
            <a:endParaRPr lang="en-US"/>
          </a:p>
        </p:txBody>
      </p:sp>
    </p:spTree>
    <p:extLst>
      <p:ext uri="{BB962C8B-B14F-4D97-AF65-F5344CB8AC3E}">
        <p14:creationId xmlns:p14="http://schemas.microsoft.com/office/powerpoint/2010/main" val="138226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683418" y="4"/>
            <a:ext cx="8748582" cy="18287997"/>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236690" y="1828800"/>
            <a:ext cx="7200900" cy="4632960"/>
          </a:xfrm>
        </p:spPr>
        <p:txBody>
          <a:bodyPr anchor="b">
            <a:normAutofit/>
          </a:bodyPr>
          <a:lstStyle>
            <a:lvl1pPr>
              <a:defRPr sz="7467" b="0"/>
            </a:lvl1pPr>
          </a:lstStyle>
          <a:p>
            <a:r>
              <a:rPr lang="en-US"/>
              <a:t>Click to edit Master title style</a:t>
            </a:r>
            <a:endParaRPr lang="en-US" dirty="0"/>
          </a:p>
        </p:txBody>
      </p:sp>
      <p:sp>
        <p:nvSpPr>
          <p:cNvPr id="3" name="Content Placeholder 2"/>
          <p:cNvSpPr>
            <a:spLocks noGrp="1"/>
          </p:cNvSpPr>
          <p:nvPr>
            <p:ph idx="1"/>
          </p:nvPr>
        </p:nvSpPr>
        <p:spPr>
          <a:xfrm>
            <a:off x="1885950" y="1828800"/>
            <a:ext cx="15101316" cy="13386816"/>
          </a:xfrm>
        </p:spPr>
        <p:txBody>
          <a:bodyPr/>
          <a:lstStyle>
            <a:lvl1pPr>
              <a:defRPr sz="5333"/>
            </a:lvl1pPr>
            <a:lvl2pPr>
              <a:defRPr sz="4800"/>
            </a:lvl2pPr>
            <a:lvl3pPr>
              <a:defRPr sz="4267"/>
            </a:lvl3pPr>
            <a:lvl4pPr>
              <a:defRPr sz="4267"/>
            </a:lvl4pPr>
            <a:lvl5pPr>
              <a:defRPr sz="4267"/>
            </a:lvl5pPr>
            <a:lvl6pPr>
              <a:defRPr sz="4267"/>
            </a:lvl6pPr>
            <a:lvl7pPr>
              <a:defRPr sz="4267"/>
            </a:lvl7pPr>
            <a:lvl8pPr>
              <a:defRPr sz="4267"/>
            </a:lvl8pPr>
            <a:lvl9pPr>
              <a:defRPr sz="4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36690" y="6461760"/>
            <a:ext cx="7200900" cy="8778240"/>
          </a:xfrm>
        </p:spPr>
        <p:txBody>
          <a:bodyPr>
            <a:normAutofit/>
          </a:bodyPr>
          <a:lstStyle>
            <a:lvl1pPr marL="0" indent="0">
              <a:lnSpc>
                <a:spcPct val="100000"/>
              </a:lnSpc>
              <a:spcBef>
                <a:spcPts val="2667"/>
              </a:spcBef>
              <a:buNone/>
              <a:defRPr sz="3600">
                <a:solidFill>
                  <a:schemeClr val="accent1">
                    <a:lumMod val="50000"/>
                  </a:schemeClr>
                </a:solidFill>
              </a:defRPr>
            </a:lvl1pPr>
            <a:lvl2pPr marL="1219215" indent="0">
              <a:buNone/>
              <a:defRPr sz="3200"/>
            </a:lvl2pPr>
            <a:lvl3pPr marL="2438430" indent="0">
              <a:buNone/>
              <a:defRPr sz="2667"/>
            </a:lvl3pPr>
            <a:lvl4pPr marL="3657646" indent="0">
              <a:buNone/>
              <a:defRPr sz="2400"/>
            </a:lvl4pPr>
            <a:lvl5pPr marL="4876861" indent="0">
              <a:buNone/>
              <a:defRPr sz="2400"/>
            </a:lvl5pPr>
            <a:lvl6pPr marL="6096076" indent="0">
              <a:buNone/>
              <a:defRPr sz="2400"/>
            </a:lvl6pPr>
            <a:lvl7pPr marL="7315291" indent="0">
              <a:buNone/>
              <a:defRPr sz="2400"/>
            </a:lvl7pPr>
            <a:lvl8pPr marL="8534507" indent="0">
              <a:buNone/>
              <a:defRPr sz="2400"/>
            </a:lvl8pPr>
            <a:lvl9pPr marL="9753722" indent="0">
              <a:buNone/>
              <a:defRPr sz="2400"/>
            </a:lvl9pPr>
          </a:lstStyle>
          <a:p>
            <a:pPr lvl="0"/>
            <a:r>
              <a:rPr lang="en-US"/>
              <a:t>Click to edit Master text styles</a:t>
            </a:r>
          </a:p>
        </p:txBody>
      </p:sp>
      <p:grpSp>
        <p:nvGrpSpPr>
          <p:cNvPr id="12" name="Group 11"/>
          <p:cNvGrpSpPr/>
          <p:nvPr/>
        </p:nvGrpSpPr>
        <p:grpSpPr>
          <a:xfrm>
            <a:off x="25567992" y="16680688"/>
            <a:ext cx="1179576" cy="104851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6F07C82-F3E7-4B78-AB74-3D46938ED1F2}" type="datetimeFigureOut">
              <a:rPr lang="en-US" smtClean="0"/>
              <a:t>4/16/2022</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39A28512-89F0-4050-9235-9BDEA80DBC02}" type="slidenum">
              <a:rPr lang="en-US" smtClean="0"/>
              <a:t>‹#›</a:t>
            </a:fld>
            <a:endParaRPr lang="en-US"/>
          </a:p>
        </p:txBody>
      </p:sp>
    </p:spTree>
    <p:extLst>
      <p:ext uri="{BB962C8B-B14F-4D97-AF65-F5344CB8AC3E}">
        <p14:creationId xmlns:p14="http://schemas.microsoft.com/office/powerpoint/2010/main" val="222929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8683418" y="4"/>
            <a:ext cx="8748582" cy="18287997"/>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236690" y="1828800"/>
            <a:ext cx="7200900" cy="4632960"/>
          </a:xfrm>
        </p:spPr>
        <p:txBody>
          <a:bodyPr anchor="b">
            <a:normAutofit/>
          </a:bodyPr>
          <a:lstStyle>
            <a:lvl1pPr>
              <a:defRPr sz="746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 y="0"/>
            <a:ext cx="18683415" cy="18288000"/>
          </a:xfrm>
          <a:solidFill>
            <a:schemeClr val="tx2">
              <a:lumMod val="20000"/>
              <a:lumOff val="80000"/>
            </a:schemeClr>
          </a:solidFill>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a:t>Click icon to add picture</a:t>
            </a:r>
            <a:endParaRPr lang="en-US" dirty="0"/>
          </a:p>
        </p:txBody>
      </p:sp>
      <p:sp>
        <p:nvSpPr>
          <p:cNvPr id="4" name="Text Placeholder 3"/>
          <p:cNvSpPr>
            <a:spLocks noGrp="1"/>
          </p:cNvSpPr>
          <p:nvPr>
            <p:ph type="body" sz="half" idx="2"/>
          </p:nvPr>
        </p:nvSpPr>
        <p:spPr>
          <a:xfrm>
            <a:off x="19236690" y="6461760"/>
            <a:ext cx="7200900" cy="8778240"/>
          </a:xfrm>
        </p:spPr>
        <p:txBody>
          <a:bodyPr>
            <a:normAutofit/>
          </a:bodyPr>
          <a:lstStyle>
            <a:lvl1pPr marL="0" indent="0">
              <a:lnSpc>
                <a:spcPct val="100000"/>
              </a:lnSpc>
              <a:spcBef>
                <a:spcPts val="2667"/>
              </a:spcBef>
              <a:buNone/>
              <a:defRPr sz="3600">
                <a:solidFill>
                  <a:schemeClr val="accent1">
                    <a:lumMod val="50000"/>
                  </a:schemeClr>
                </a:solidFill>
              </a:defRPr>
            </a:lvl1pPr>
            <a:lvl2pPr marL="1219215" indent="0">
              <a:buNone/>
              <a:defRPr sz="3200"/>
            </a:lvl2pPr>
            <a:lvl3pPr marL="2438430" indent="0">
              <a:buNone/>
              <a:defRPr sz="2667"/>
            </a:lvl3pPr>
            <a:lvl4pPr marL="3657646" indent="0">
              <a:buNone/>
              <a:defRPr sz="2400"/>
            </a:lvl4pPr>
            <a:lvl5pPr marL="4876861" indent="0">
              <a:buNone/>
              <a:defRPr sz="2400"/>
            </a:lvl5pPr>
            <a:lvl6pPr marL="6096076" indent="0">
              <a:buNone/>
              <a:defRPr sz="2400"/>
            </a:lvl6pPr>
            <a:lvl7pPr marL="7315291" indent="0">
              <a:buNone/>
              <a:defRPr sz="2400"/>
            </a:lvl7pPr>
            <a:lvl8pPr marL="8534507" indent="0">
              <a:buNone/>
              <a:defRPr sz="2400"/>
            </a:lvl8pPr>
            <a:lvl9pPr marL="9753722" indent="0">
              <a:buNone/>
              <a:defRPr sz="2400"/>
            </a:lvl9pPr>
          </a:lstStyle>
          <a:p>
            <a:pPr lvl="0"/>
            <a:r>
              <a:rPr lang="en-US"/>
              <a:t>Click to edit Master text styles</a:t>
            </a:r>
          </a:p>
        </p:txBody>
      </p:sp>
      <p:grpSp>
        <p:nvGrpSpPr>
          <p:cNvPr id="12" name="Group 11"/>
          <p:cNvGrpSpPr/>
          <p:nvPr/>
        </p:nvGrpSpPr>
        <p:grpSpPr>
          <a:xfrm>
            <a:off x="25567992" y="16680688"/>
            <a:ext cx="1179576" cy="104851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66F07C82-F3E7-4B78-AB74-3D46938ED1F2}" type="datetimeFigureOut">
              <a:rPr lang="en-US" smtClean="0"/>
              <a:t>4/16/2022</a:t>
            </a:fld>
            <a:endParaRPr lang="en-US"/>
          </a:p>
        </p:txBody>
      </p:sp>
      <p:sp>
        <p:nvSpPr>
          <p:cNvPr id="10" name="Slide Number Placeholder 9"/>
          <p:cNvSpPr>
            <a:spLocks noGrp="1"/>
          </p:cNvSpPr>
          <p:nvPr>
            <p:ph type="sldNum" sz="quarter" idx="12"/>
          </p:nvPr>
        </p:nvSpPr>
        <p:spPr/>
        <p:txBody>
          <a:bodyPr/>
          <a:lstStyle/>
          <a:p>
            <a:fld id="{39A28512-89F0-4050-9235-9BDEA80DBC02}" type="slidenum">
              <a:rPr lang="en-US" smtClean="0"/>
              <a:t>‹#›</a:t>
            </a:fld>
            <a:endParaRPr lang="en-US"/>
          </a:p>
        </p:txBody>
      </p:sp>
    </p:spTree>
    <p:extLst>
      <p:ext uri="{BB962C8B-B14F-4D97-AF65-F5344CB8AC3E}">
        <p14:creationId xmlns:p14="http://schemas.microsoft.com/office/powerpoint/2010/main" val="116255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25567992" y="16680688"/>
            <a:ext cx="1179576" cy="104851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2057400" y="1292352"/>
            <a:ext cx="23317200" cy="42915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57400" y="5657088"/>
            <a:ext cx="23317200" cy="108021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977104" y="16727428"/>
            <a:ext cx="7365492" cy="973667"/>
          </a:xfrm>
          <a:prstGeom prst="rect">
            <a:avLst/>
          </a:prstGeom>
        </p:spPr>
        <p:txBody>
          <a:bodyPr vert="horz" lIns="91440" tIns="45720" rIns="91440" bIns="45720" rtlCol="0" anchor="ctr"/>
          <a:lstStyle>
            <a:lvl1pPr algn="r">
              <a:defRPr sz="2667">
                <a:solidFill>
                  <a:schemeClr val="accent1">
                    <a:lumMod val="50000"/>
                  </a:schemeClr>
                </a:solidFill>
              </a:defRPr>
            </a:lvl1pPr>
          </a:lstStyle>
          <a:p>
            <a:fld id="{66F07C82-F3E7-4B78-AB74-3D46938ED1F2}" type="datetimeFigureOut">
              <a:rPr lang="en-US" smtClean="0"/>
              <a:t>4/16/2022</a:t>
            </a:fld>
            <a:endParaRPr lang="en-US"/>
          </a:p>
        </p:txBody>
      </p:sp>
      <p:sp>
        <p:nvSpPr>
          <p:cNvPr id="5" name="Footer Placeholder 4"/>
          <p:cNvSpPr>
            <a:spLocks noGrp="1"/>
          </p:cNvSpPr>
          <p:nvPr>
            <p:ph type="ftr" sz="quarter" idx="3"/>
          </p:nvPr>
        </p:nvSpPr>
        <p:spPr>
          <a:xfrm>
            <a:off x="2057400" y="16727428"/>
            <a:ext cx="14237208" cy="973667"/>
          </a:xfrm>
          <a:prstGeom prst="rect">
            <a:avLst/>
          </a:prstGeom>
        </p:spPr>
        <p:txBody>
          <a:bodyPr vert="horz" lIns="91440" tIns="45720" rIns="91440" bIns="45720" rtlCol="0" anchor="ctr"/>
          <a:lstStyle>
            <a:lvl1pPr algn="l">
              <a:defRPr sz="2667">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25450038" y="16727428"/>
            <a:ext cx="1440180" cy="973667"/>
          </a:xfrm>
          <a:prstGeom prst="rect">
            <a:avLst/>
          </a:prstGeom>
        </p:spPr>
        <p:txBody>
          <a:bodyPr vert="horz" lIns="91440" tIns="45720" rIns="91440" bIns="45720" rtlCol="0" anchor="ctr"/>
          <a:lstStyle>
            <a:lvl1pPr algn="ctr">
              <a:defRPr sz="2933" b="1" spc="-187" baseline="0">
                <a:solidFill>
                  <a:srgbClr val="FFFFFF"/>
                </a:solidFill>
                <a:latin typeface="+mn-lt"/>
              </a:defRPr>
            </a:lvl1pPr>
          </a:lstStyle>
          <a:p>
            <a:fld id="{39A28512-89F0-4050-9235-9BDEA80DBC02}" type="slidenum">
              <a:rPr lang="en-US" smtClean="0"/>
              <a:t>‹#›</a:t>
            </a:fld>
            <a:endParaRPr lang="en-US"/>
          </a:p>
        </p:txBody>
      </p:sp>
    </p:spTree>
    <p:extLst>
      <p:ext uri="{BB962C8B-B14F-4D97-AF65-F5344CB8AC3E}">
        <p14:creationId xmlns:p14="http://schemas.microsoft.com/office/powerpoint/2010/main" val="12131314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2438430" rtl="0" eaLnBrk="1" latinLnBrk="0" hangingPunct="1">
        <a:lnSpc>
          <a:spcPct val="90000"/>
        </a:lnSpc>
        <a:spcBef>
          <a:spcPct val="0"/>
        </a:spcBef>
        <a:buNone/>
        <a:defRPr sz="11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487686" indent="-487686" algn="l" defTabSz="2438430" rtl="0" eaLnBrk="1" latinLnBrk="0" hangingPunct="1">
        <a:lnSpc>
          <a:spcPct val="90000"/>
        </a:lnSpc>
        <a:spcBef>
          <a:spcPts val="3200"/>
        </a:spcBef>
        <a:buClr>
          <a:schemeClr val="accent1">
            <a:lumMod val="75000"/>
          </a:schemeClr>
        </a:buClr>
        <a:buSzPct val="85000"/>
        <a:buFont typeface="Wingdings" pitchFamily="2" charset="2"/>
        <a:buChar char="§"/>
        <a:defRPr sz="5333" kern="1200">
          <a:solidFill>
            <a:schemeClr val="tx1"/>
          </a:solidFill>
          <a:latin typeface="+mn-lt"/>
          <a:ea typeface="+mn-ea"/>
          <a:cs typeface="+mn-cs"/>
        </a:defRPr>
      </a:lvl1pPr>
      <a:lvl2pPr marL="1219215" indent="-487686" algn="l" defTabSz="2438430" rtl="0" eaLnBrk="1" latinLnBrk="0" hangingPunct="1">
        <a:lnSpc>
          <a:spcPct val="90000"/>
        </a:lnSpc>
        <a:spcBef>
          <a:spcPts val="1067"/>
        </a:spcBef>
        <a:spcAft>
          <a:spcPts val="533"/>
        </a:spcAft>
        <a:buClr>
          <a:schemeClr val="accent1">
            <a:lumMod val="75000"/>
          </a:schemeClr>
        </a:buClr>
        <a:buSzPct val="85000"/>
        <a:buFont typeface="Wingdings" pitchFamily="2" charset="2"/>
        <a:buChar char="§"/>
        <a:defRPr sz="4800" kern="1200">
          <a:solidFill>
            <a:schemeClr val="tx1"/>
          </a:solidFill>
          <a:latin typeface="+mn-lt"/>
          <a:ea typeface="+mn-ea"/>
          <a:cs typeface="+mn-cs"/>
        </a:defRPr>
      </a:lvl2pPr>
      <a:lvl3pPr marL="1950744" indent="-487686" algn="l" defTabSz="2438430" rtl="0" eaLnBrk="1" latinLnBrk="0" hangingPunct="1">
        <a:lnSpc>
          <a:spcPct val="90000"/>
        </a:lnSpc>
        <a:spcBef>
          <a:spcPts val="1067"/>
        </a:spcBef>
        <a:spcAft>
          <a:spcPts val="533"/>
        </a:spcAft>
        <a:buClr>
          <a:schemeClr val="accent1">
            <a:lumMod val="75000"/>
          </a:schemeClr>
        </a:buClr>
        <a:buSzPct val="85000"/>
        <a:buFont typeface="Wingdings" pitchFamily="2" charset="2"/>
        <a:buChar char="§"/>
        <a:defRPr sz="4267" kern="1200">
          <a:solidFill>
            <a:schemeClr val="tx1"/>
          </a:solidFill>
          <a:latin typeface="+mn-lt"/>
          <a:ea typeface="+mn-ea"/>
          <a:cs typeface="+mn-cs"/>
        </a:defRPr>
      </a:lvl3pPr>
      <a:lvl4pPr marL="2682274" indent="-487686" algn="l" defTabSz="2438430" rtl="0" eaLnBrk="1" latinLnBrk="0" hangingPunct="1">
        <a:lnSpc>
          <a:spcPct val="90000"/>
        </a:lnSpc>
        <a:spcBef>
          <a:spcPts val="1067"/>
        </a:spcBef>
        <a:spcAft>
          <a:spcPts val="533"/>
        </a:spcAft>
        <a:buClr>
          <a:schemeClr val="accent1">
            <a:lumMod val="75000"/>
          </a:schemeClr>
        </a:buClr>
        <a:buSzPct val="85000"/>
        <a:buFont typeface="Wingdings" pitchFamily="2" charset="2"/>
        <a:buChar char="§"/>
        <a:defRPr sz="4267" kern="1200">
          <a:solidFill>
            <a:schemeClr val="tx1"/>
          </a:solidFill>
          <a:latin typeface="+mn-lt"/>
          <a:ea typeface="+mn-ea"/>
          <a:cs typeface="+mn-cs"/>
        </a:defRPr>
      </a:lvl4pPr>
      <a:lvl5pPr marL="3413803" indent="-487686" algn="l" defTabSz="2438430" rtl="0" eaLnBrk="1" latinLnBrk="0" hangingPunct="1">
        <a:lnSpc>
          <a:spcPct val="90000"/>
        </a:lnSpc>
        <a:spcBef>
          <a:spcPts val="1067"/>
        </a:spcBef>
        <a:spcAft>
          <a:spcPts val="533"/>
        </a:spcAft>
        <a:buClr>
          <a:schemeClr val="accent1">
            <a:lumMod val="75000"/>
          </a:schemeClr>
        </a:buClr>
        <a:buSzPct val="85000"/>
        <a:buFont typeface="Wingdings" pitchFamily="2" charset="2"/>
        <a:buChar char="§"/>
        <a:defRPr sz="4267" kern="1200">
          <a:solidFill>
            <a:schemeClr val="tx1"/>
          </a:solidFill>
          <a:latin typeface="+mn-lt"/>
          <a:ea typeface="+mn-ea"/>
          <a:cs typeface="+mn-cs"/>
        </a:defRPr>
      </a:lvl5pPr>
      <a:lvl6pPr marL="4266720" indent="-609608" algn="l" defTabSz="2438430" rtl="0" eaLnBrk="1" latinLnBrk="0" hangingPunct="1">
        <a:lnSpc>
          <a:spcPct val="90000"/>
        </a:lnSpc>
        <a:spcBef>
          <a:spcPts val="1067"/>
        </a:spcBef>
        <a:spcAft>
          <a:spcPts val="533"/>
        </a:spcAft>
        <a:buClr>
          <a:schemeClr val="accent1">
            <a:lumMod val="75000"/>
          </a:schemeClr>
        </a:buClr>
        <a:buSzPct val="85000"/>
        <a:buFont typeface="Wingdings" pitchFamily="2" charset="2"/>
        <a:buChar char="§"/>
        <a:defRPr sz="4267" kern="1200">
          <a:solidFill>
            <a:schemeClr val="tx1"/>
          </a:solidFill>
          <a:latin typeface="+mn-lt"/>
          <a:ea typeface="+mn-ea"/>
          <a:cs typeface="+mn-cs"/>
        </a:defRPr>
      </a:lvl6pPr>
      <a:lvl7pPr marL="5066730" indent="-609608" algn="l" defTabSz="2438430" rtl="0" eaLnBrk="1" latinLnBrk="0" hangingPunct="1">
        <a:lnSpc>
          <a:spcPct val="90000"/>
        </a:lnSpc>
        <a:spcBef>
          <a:spcPts val="1067"/>
        </a:spcBef>
        <a:spcAft>
          <a:spcPts val="533"/>
        </a:spcAft>
        <a:buClr>
          <a:schemeClr val="accent1">
            <a:lumMod val="75000"/>
          </a:schemeClr>
        </a:buClr>
        <a:buSzPct val="85000"/>
        <a:buFont typeface="Wingdings" pitchFamily="2" charset="2"/>
        <a:buChar char="§"/>
        <a:defRPr sz="4267" kern="1200">
          <a:solidFill>
            <a:schemeClr val="tx1"/>
          </a:solidFill>
          <a:latin typeface="+mn-lt"/>
          <a:ea typeface="+mn-ea"/>
          <a:cs typeface="+mn-cs"/>
        </a:defRPr>
      </a:lvl7pPr>
      <a:lvl8pPr marL="5866740" indent="-609608" algn="l" defTabSz="2438430" rtl="0" eaLnBrk="1" latinLnBrk="0" hangingPunct="1">
        <a:lnSpc>
          <a:spcPct val="90000"/>
        </a:lnSpc>
        <a:spcBef>
          <a:spcPts val="1067"/>
        </a:spcBef>
        <a:spcAft>
          <a:spcPts val="533"/>
        </a:spcAft>
        <a:buClr>
          <a:schemeClr val="accent1">
            <a:lumMod val="75000"/>
          </a:schemeClr>
        </a:buClr>
        <a:buSzPct val="85000"/>
        <a:buFont typeface="Wingdings" pitchFamily="2" charset="2"/>
        <a:buChar char="§"/>
        <a:defRPr sz="4267" kern="1200">
          <a:solidFill>
            <a:schemeClr val="tx1"/>
          </a:solidFill>
          <a:latin typeface="+mn-lt"/>
          <a:ea typeface="+mn-ea"/>
          <a:cs typeface="+mn-cs"/>
        </a:defRPr>
      </a:lvl8pPr>
      <a:lvl9pPr marL="6666750" indent="-609608" algn="l" defTabSz="2438430" rtl="0" eaLnBrk="1" latinLnBrk="0" hangingPunct="1">
        <a:lnSpc>
          <a:spcPct val="90000"/>
        </a:lnSpc>
        <a:spcBef>
          <a:spcPts val="1067"/>
        </a:spcBef>
        <a:spcAft>
          <a:spcPts val="533"/>
        </a:spcAft>
        <a:buClr>
          <a:schemeClr val="accent1">
            <a:lumMod val="75000"/>
          </a:schemeClr>
        </a:buClr>
        <a:buSzPct val="85000"/>
        <a:buFont typeface="Wingdings" pitchFamily="2" charset="2"/>
        <a:buChar char="§"/>
        <a:defRPr sz="4267"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4BD8D1-34A4-4FD3-8797-641EFFFA3667}"/>
              </a:ext>
            </a:extLst>
          </p:cNvPr>
          <p:cNvSpPr txBox="1"/>
          <p:nvPr/>
        </p:nvSpPr>
        <p:spPr>
          <a:xfrm>
            <a:off x="4866599" y="244303"/>
            <a:ext cx="18154632" cy="584775"/>
          </a:xfrm>
          <a:prstGeom prst="rect">
            <a:avLst/>
          </a:prstGeom>
          <a:noFill/>
        </p:spPr>
        <p:txBody>
          <a:bodyPr wrap="square">
            <a:spAutoFit/>
          </a:bodyPr>
          <a:lstStyle/>
          <a:p>
            <a:pPr algn="ctr"/>
            <a:r>
              <a:rPr lang="en-US" sz="3200" dirty="0">
                <a:solidFill>
                  <a:srgbClr val="0070C0"/>
                </a:solidFill>
              </a:rPr>
              <a:t>Legal-Onto: An Ontology-based model for Representing the Knowledge of a Legal Document </a:t>
            </a:r>
          </a:p>
        </p:txBody>
      </p:sp>
      <p:pic>
        <p:nvPicPr>
          <p:cNvPr id="16" name="Picture 15">
            <a:extLst>
              <a:ext uri="{FF2B5EF4-FFF2-40B4-BE49-F238E27FC236}">
                <a16:creationId xmlns:a16="http://schemas.microsoft.com/office/drawing/2014/main" id="{A03FF234-F9D3-4C09-A8BC-CF18B709F222}"/>
              </a:ext>
            </a:extLst>
          </p:cNvPr>
          <p:cNvPicPr>
            <a:picLocks noChangeAspect="1"/>
          </p:cNvPicPr>
          <p:nvPr/>
        </p:nvPicPr>
        <p:blipFill>
          <a:blip r:embed="rId2"/>
          <a:stretch>
            <a:fillRect/>
          </a:stretch>
        </p:blipFill>
        <p:spPr>
          <a:xfrm>
            <a:off x="8614241" y="2862942"/>
            <a:ext cx="10620768" cy="4568312"/>
          </a:xfrm>
          <a:prstGeom prst="rect">
            <a:avLst/>
          </a:prstGeom>
        </p:spPr>
      </p:pic>
      <p:pic>
        <p:nvPicPr>
          <p:cNvPr id="18" name="Picture 17">
            <a:extLst>
              <a:ext uri="{FF2B5EF4-FFF2-40B4-BE49-F238E27FC236}">
                <a16:creationId xmlns:a16="http://schemas.microsoft.com/office/drawing/2014/main" id="{5A43F55A-D8F7-495E-A3BE-5E3EDAE9C1E4}"/>
              </a:ext>
            </a:extLst>
          </p:cNvPr>
          <p:cNvPicPr>
            <a:picLocks noChangeAspect="1"/>
          </p:cNvPicPr>
          <p:nvPr/>
        </p:nvPicPr>
        <p:blipFill>
          <a:blip r:embed="rId3"/>
          <a:stretch>
            <a:fillRect/>
          </a:stretch>
        </p:blipFill>
        <p:spPr>
          <a:xfrm>
            <a:off x="8827755" y="7615804"/>
            <a:ext cx="10599180" cy="6158687"/>
          </a:xfrm>
          <a:prstGeom prst="rect">
            <a:avLst/>
          </a:prstGeom>
        </p:spPr>
      </p:pic>
      <p:sp>
        <p:nvSpPr>
          <p:cNvPr id="21" name="Rectangle 20">
            <a:extLst>
              <a:ext uri="{FF2B5EF4-FFF2-40B4-BE49-F238E27FC236}">
                <a16:creationId xmlns:a16="http://schemas.microsoft.com/office/drawing/2014/main" id="{D29F139A-CB95-4429-814C-E1A38D0B74CC}"/>
              </a:ext>
            </a:extLst>
          </p:cNvPr>
          <p:cNvSpPr/>
          <p:nvPr/>
        </p:nvSpPr>
        <p:spPr>
          <a:xfrm>
            <a:off x="1971044" y="8455312"/>
            <a:ext cx="6203792" cy="26661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spcAft>
                <a:spcPts val="1800"/>
              </a:spcAft>
            </a:pPr>
            <a:r>
              <a:rPr lang="en-US" sz="2400" b="1" smtClean="0">
                <a:solidFill>
                  <a:srgbClr val="0070C0"/>
                </a:solidFill>
              </a:rPr>
              <a:t>Knowledge model of relations for law domain</a:t>
            </a:r>
            <a:endParaRPr lang="en-US" b="1" dirty="0">
              <a:solidFill>
                <a:srgbClr val="0070C0"/>
              </a:solidFill>
            </a:endParaRPr>
          </a:p>
          <a:p>
            <a:pPr algn="ctr"/>
            <a:r>
              <a:rPr lang="en-GB" sz="2000">
                <a:latin typeface="French Script MT" panose="03020402040607040605" pitchFamily="66" charset="0"/>
              </a:rPr>
              <a:t>K</a:t>
            </a:r>
            <a:r>
              <a:rPr lang="en-GB" sz="2000"/>
              <a:t> = </a:t>
            </a:r>
            <a:r>
              <a:rPr lang="en-GB" sz="2000" b="1"/>
              <a:t>(C, R, Rules)</a:t>
            </a:r>
            <a:r>
              <a:rPr lang="en-GB" sz="2000"/>
              <a:t> + (</a:t>
            </a:r>
            <a:r>
              <a:rPr lang="en-GB" sz="2000" i="1"/>
              <a:t>Key, Rel</a:t>
            </a:r>
            <a:r>
              <a:rPr lang="en-GB" sz="2000" i="1"/>
              <a:t>, </a:t>
            </a:r>
            <a:r>
              <a:rPr lang="en-GB" sz="2000" i="1" smtClean="0"/>
              <a:t>weight</a:t>
            </a:r>
            <a:r>
              <a:rPr lang="en-GB" sz="2000"/>
              <a:t>)</a:t>
            </a:r>
            <a:r>
              <a:rPr lang="en-US" sz="2000" smtClean="0"/>
              <a:t>    </a:t>
            </a:r>
          </a:p>
          <a:p>
            <a:pPr algn="just"/>
            <a:endParaRPr lang="en-US" smtClean="0"/>
          </a:p>
          <a:p>
            <a:pPr algn="just"/>
            <a:r>
              <a:rPr lang="en-US" smtClean="0"/>
              <a:t>   (</a:t>
            </a:r>
            <a:r>
              <a:rPr lang="en-US" b="1" smtClean="0"/>
              <a:t>C</a:t>
            </a:r>
            <a:r>
              <a:rPr lang="en-US" b="1" dirty="0"/>
              <a:t>, R, RULES</a:t>
            </a:r>
            <a:r>
              <a:rPr lang="en-US" dirty="0"/>
              <a:t>) is a structure </a:t>
            </a:r>
            <a:r>
              <a:rPr lang="en-US"/>
              <a:t>of </a:t>
            </a:r>
            <a:r>
              <a:rPr lang="en-US" smtClean="0"/>
              <a:t>Rela-model, where, </a:t>
            </a:r>
            <a:r>
              <a:rPr lang="en-US" b="1" dirty="0"/>
              <a:t>C </a:t>
            </a:r>
            <a:r>
              <a:rPr lang="en-US" dirty="0"/>
              <a:t>is a set </a:t>
            </a:r>
            <a:r>
              <a:rPr lang="en-US"/>
              <a:t>of </a:t>
            </a:r>
            <a:r>
              <a:rPr lang="en-US" smtClean="0"/>
              <a:t>concepts; </a:t>
            </a:r>
            <a:r>
              <a:rPr lang="en-US" b="1" dirty="0"/>
              <a:t>R</a:t>
            </a:r>
            <a:r>
              <a:rPr lang="en-US" dirty="0"/>
              <a:t> is a set of relations, those relations are between concepts, key phrases and database storing the content of the law document</a:t>
            </a:r>
            <a:r>
              <a:rPr lang="en-US"/>
              <a:t>; </a:t>
            </a:r>
            <a:r>
              <a:rPr lang="en-US" b="1" smtClean="0"/>
              <a:t>RULES</a:t>
            </a:r>
            <a:r>
              <a:rPr lang="en-US" smtClean="0"/>
              <a:t> </a:t>
            </a:r>
            <a:r>
              <a:rPr lang="en-US" dirty="0"/>
              <a:t>is a set of </a:t>
            </a:r>
            <a:r>
              <a:rPr lang="en-US"/>
              <a:t>inference </a:t>
            </a:r>
            <a:r>
              <a:rPr lang="en-US" smtClean="0"/>
              <a:t>rules. </a:t>
            </a:r>
            <a:endParaRPr lang="en-US" dirty="0"/>
          </a:p>
          <a:p>
            <a:pPr algn="just"/>
            <a:r>
              <a:rPr lang="en-US"/>
              <a:t> </a:t>
            </a:r>
            <a:r>
              <a:rPr lang="en-US" smtClean="0"/>
              <a:t>     (</a:t>
            </a:r>
            <a:r>
              <a:rPr lang="en-US" i="1" dirty="0"/>
              <a:t>Key, Rel, weight</a:t>
            </a:r>
            <a:r>
              <a:rPr lang="en-US" dirty="0"/>
              <a:t>) is a conceptual graph representing the relations between key phrases of </a:t>
            </a:r>
            <a:r>
              <a:rPr lang="en-US"/>
              <a:t>legal </a:t>
            </a:r>
            <a:r>
              <a:rPr lang="en-US" smtClean="0"/>
              <a:t>documents</a:t>
            </a:r>
            <a:r>
              <a:rPr lang="en-US"/>
              <a:t>,</a:t>
            </a:r>
            <a:r>
              <a:rPr lang="en-US" smtClean="0"/>
              <a:t> where, </a:t>
            </a:r>
            <a:r>
              <a:rPr lang="en-US" i="1" dirty="0"/>
              <a:t>Key</a:t>
            </a:r>
            <a:r>
              <a:rPr lang="en-US" dirty="0"/>
              <a:t> is a set of key phrases of the law document, </a:t>
            </a:r>
            <a:r>
              <a:rPr lang="en-US" i="1" dirty="0"/>
              <a:t>Rel</a:t>
            </a:r>
            <a:r>
              <a:rPr lang="en-US" dirty="0"/>
              <a:t> is the set of arcs, and </a:t>
            </a:r>
            <a:r>
              <a:rPr lang="en-US" i="1" dirty="0"/>
              <a:t>weight</a:t>
            </a:r>
            <a:r>
              <a:rPr lang="en-US" dirty="0"/>
              <a:t> is a map from </a:t>
            </a:r>
            <a:r>
              <a:rPr lang="en-US" i="1" dirty="0"/>
              <a:t>Key</a:t>
            </a:r>
            <a:r>
              <a:rPr lang="en-US" dirty="0"/>
              <a:t> to binary similarly vector.</a:t>
            </a:r>
          </a:p>
        </p:txBody>
      </p:sp>
      <p:sp>
        <p:nvSpPr>
          <p:cNvPr id="22" name="Rectangle 21">
            <a:extLst>
              <a:ext uri="{FF2B5EF4-FFF2-40B4-BE49-F238E27FC236}">
                <a16:creationId xmlns:a16="http://schemas.microsoft.com/office/drawing/2014/main" id="{3E7AF4C9-5639-46E5-9FA3-B20B7CC27878}"/>
              </a:ext>
            </a:extLst>
          </p:cNvPr>
          <p:cNvSpPr/>
          <p:nvPr/>
        </p:nvSpPr>
        <p:spPr>
          <a:xfrm>
            <a:off x="19937818" y="2904610"/>
            <a:ext cx="4528458" cy="74023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spcAft>
                <a:spcPts val="1800"/>
              </a:spcAft>
            </a:pPr>
            <a:r>
              <a:rPr lang="en-US" sz="2400" b="1" dirty="0">
                <a:solidFill>
                  <a:srgbClr val="0070C0"/>
                </a:solidFill>
              </a:rPr>
              <a:t>Result</a:t>
            </a:r>
            <a:endParaRPr lang="en-US" b="1" dirty="0">
              <a:solidFill>
                <a:srgbClr val="0070C0"/>
              </a:solidFill>
            </a:endParaRPr>
          </a:p>
          <a:p>
            <a:pPr algn="ctr"/>
            <a:endParaRPr lang="en-US" dirty="0"/>
          </a:p>
        </p:txBody>
      </p:sp>
      <p:sp>
        <p:nvSpPr>
          <p:cNvPr id="24" name="Rectangle 23">
            <a:extLst>
              <a:ext uri="{FF2B5EF4-FFF2-40B4-BE49-F238E27FC236}">
                <a16:creationId xmlns:a16="http://schemas.microsoft.com/office/drawing/2014/main" id="{9146722E-25B1-4F62-AF38-734FD77C64BD}"/>
              </a:ext>
            </a:extLst>
          </p:cNvPr>
          <p:cNvSpPr/>
          <p:nvPr/>
        </p:nvSpPr>
        <p:spPr>
          <a:xfrm>
            <a:off x="1911532" y="2718964"/>
            <a:ext cx="6049006" cy="482593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spcAft>
                <a:spcPts val="1800"/>
              </a:spcAft>
            </a:pPr>
            <a:r>
              <a:rPr lang="en-US" sz="2400" b="1" dirty="0">
                <a:solidFill>
                  <a:srgbClr val="0070C0"/>
                </a:solidFill>
              </a:rPr>
              <a:t>Abstract</a:t>
            </a:r>
            <a:endParaRPr lang="en-US" b="1" dirty="0">
              <a:solidFill>
                <a:srgbClr val="0070C0"/>
              </a:solidFill>
            </a:endParaRPr>
          </a:p>
          <a:p>
            <a:pPr algn="just"/>
            <a:r>
              <a:rPr lang="en-US" smtClean="0"/>
              <a:t>In </a:t>
            </a:r>
            <a:r>
              <a:rPr lang="en-US" dirty="0"/>
              <a:t>this paper, an integration ontology for representing the knowledge of a law document is proposed. This model is integrated of ontology about relational knowledge and the graph of </a:t>
            </a:r>
            <a:r>
              <a:rPr lang="en-US" dirty="0" err="1"/>
              <a:t>keyphrases</a:t>
            </a:r>
            <a:r>
              <a:rPr lang="en-US" dirty="0"/>
              <a:t> as a conceptual graph. It can represent semantic of contents in the law document. Based on this integrated </a:t>
            </a:r>
            <a:r>
              <a:rPr lang="en-US"/>
              <a:t>model</a:t>
            </a:r>
            <a:r>
              <a:rPr lang="en-US" smtClean="0"/>
              <a:t>,</a:t>
            </a:r>
            <a:r>
              <a:rPr lang="en-GB"/>
              <a:t> the </a:t>
            </a:r>
            <a:r>
              <a:rPr lang="en-GB"/>
              <a:t>searching </a:t>
            </a:r>
            <a:r>
              <a:rPr lang="en-GB" smtClean="0"/>
              <a:t>engine is studied to </a:t>
            </a:r>
            <a:r>
              <a:rPr lang="en-GB"/>
              <a:t>extract some main key phrases and compare with the structure of the knowledge model’s components through relations between key phrases leading to corresponding concepts</a:t>
            </a:r>
            <a:r>
              <a:rPr lang="en-GB"/>
              <a:t>. </a:t>
            </a:r>
            <a:r>
              <a:rPr lang="en-US" smtClean="0"/>
              <a:t>The </a:t>
            </a:r>
            <a:r>
              <a:rPr lang="en-US" dirty="0"/>
              <a:t>proposed method is applied to construct an intelligent support system for knowledge querying on Vietnam Land Law. It can help users to query some meaning of terminology in land law and some land-related administrative procedures</a:t>
            </a:r>
          </a:p>
        </p:txBody>
      </p:sp>
      <p:sp>
        <p:nvSpPr>
          <p:cNvPr id="26" name="TextBox 25">
            <a:extLst>
              <a:ext uri="{FF2B5EF4-FFF2-40B4-BE49-F238E27FC236}">
                <a16:creationId xmlns:a16="http://schemas.microsoft.com/office/drawing/2014/main" id="{31DE1A5F-87C0-4F59-9511-21531470E580}"/>
              </a:ext>
            </a:extLst>
          </p:cNvPr>
          <p:cNvSpPr txBox="1"/>
          <p:nvPr/>
        </p:nvSpPr>
        <p:spPr>
          <a:xfrm>
            <a:off x="11712811" y="13776976"/>
            <a:ext cx="5950041" cy="369332"/>
          </a:xfrm>
          <a:prstGeom prst="rect">
            <a:avLst/>
          </a:prstGeom>
          <a:noFill/>
        </p:spPr>
        <p:txBody>
          <a:bodyPr wrap="square">
            <a:spAutoFit/>
          </a:bodyPr>
          <a:lstStyle/>
          <a:p>
            <a:r>
              <a:rPr lang="en-US" i="1" dirty="0"/>
              <a:t>The architecture of the querying system on land law.</a:t>
            </a:r>
          </a:p>
        </p:txBody>
      </p:sp>
      <p:sp>
        <p:nvSpPr>
          <p:cNvPr id="28" name="TextBox 27">
            <a:extLst>
              <a:ext uri="{FF2B5EF4-FFF2-40B4-BE49-F238E27FC236}">
                <a16:creationId xmlns:a16="http://schemas.microsoft.com/office/drawing/2014/main" id="{E5CEFB5D-01D5-4E3D-AAC8-07033EC8FBCB}"/>
              </a:ext>
            </a:extLst>
          </p:cNvPr>
          <p:cNvSpPr txBox="1"/>
          <p:nvPr/>
        </p:nvSpPr>
        <p:spPr>
          <a:xfrm>
            <a:off x="12209732" y="6816031"/>
            <a:ext cx="4620487" cy="369332"/>
          </a:xfrm>
          <a:prstGeom prst="rect">
            <a:avLst/>
          </a:prstGeom>
          <a:noFill/>
        </p:spPr>
        <p:txBody>
          <a:bodyPr wrap="square">
            <a:spAutoFit/>
          </a:bodyPr>
          <a:lstStyle/>
          <a:p>
            <a:r>
              <a:rPr lang="en-US" i="1" dirty="0"/>
              <a:t>The structure of Legal </a:t>
            </a:r>
            <a:r>
              <a:rPr lang="en-US" i="1" dirty="0" err="1"/>
              <a:t>Rela</a:t>
            </a:r>
            <a:r>
              <a:rPr lang="en-US" i="1" dirty="0"/>
              <a:t>-model.</a:t>
            </a:r>
          </a:p>
        </p:txBody>
      </p:sp>
      <p:sp>
        <p:nvSpPr>
          <p:cNvPr id="32" name="TextBox 31">
            <a:extLst>
              <a:ext uri="{FF2B5EF4-FFF2-40B4-BE49-F238E27FC236}">
                <a16:creationId xmlns:a16="http://schemas.microsoft.com/office/drawing/2014/main" id="{7FD0EBE6-91EB-417F-99FE-499E72A4CA11}"/>
              </a:ext>
            </a:extLst>
          </p:cNvPr>
          <p:cNvSpPr txBox="1"/>
          <p:nvPr/>
        </p:nvSpPr>
        <p:spPr>
          <a:xfrm>
            <a:off x="21339864" y="7000697"/>
            <a:ext cx="3848084" cy="369332"/>
          </a:xfrm>
          <a:prstGeom prst="rect">
            <a:avLst/>
          </a:prstGeom>
          <a:noFill/>
        </p:spPr>
        <p:txBody>
          <a:bodyPr wrap="square">
            <a:spAutoFit/>
          </a:bodyPr>
          <a:lstStyle/>
          <a:p>
            <a:r>
              <a:rPr lang="en-US" i="1" dirty="0"/>
              <a:t>Table 2: Classification of queries. </a:t>
            </a:r>
          </a:p>
        </p:txBody>
      </p:sp>
      <p:graphicFrame>
        <p:nvGraphicFramePr>
          <p:cNvPr id="33" name="Table 32">
            <a:extLst>
              <a:ext uri="{FF2B5EF4-FFF2-40B4-BE49-F238E27FC236}">
                <a16:creationId xmlns:a16="http://schemas.microsoft.com/office/drawing/2014/main" id="{0EC7675B-CA55-4D15-8620-7D37EAC81B10}"/>
              </a:ext>
            </a:extLst>
          </p:cNvPr>
          <p:cNvGraphicFramePr>
            <a:graphicFrameLocks noGrp="1"/>
          </p:cNvGraphicFramePr>
          <p:nvPr>
            <p:extLst>
              <p:ext uri="{D42A27DB-BD31-4B8C-83A1-F6EECF244321}">
                <p14:modId xmlns:p14="http://schemas.microsoft.com/office/powerpoint/2010/main" val="3438974271"/>
              </p:ext>
            </p:extLst>
          </p:nvPr>
        </p:nvGraphicFramePr>
        <p:xfrm>
          <a:off x="19986925" y="3594959"/>
          <a:ext cx="5747881" cy="3393972"/>
        </p:xfrm>
        <a:graphic>
          <a:graphicData uri="http://schemas.openxmlformats.org/drawingml/2006/table">
            <a:tbl>
              <a:tblPr firstRow="1" firstCol="1" bandRow="1">
                <a:tableStyleId>{5C22544A-7EE6-4342-B048-85BDC9FD1C3A}</a:tableStyleId>
              </a:tblPr>
              <a:tblGrid>
                <a:gridCol w="1343857">
                  <a:extLst>
                    <a:ext uri="{9D8B030D-6E8A-4147-A177-3AD203B41FA5}">
                      <a16:colId xmlns:a16="http://schemas.microsoft.com/office/drawing/2014/main" val="4236443581"/>
                    </a:ext>
                  </a:extLst>
                </a:gridCol>
                <a:gridCol w="2087409">
                  <a:extLst>
                    <a:ext uri="{9D8B030D-6E8A-4147-A177-3AD203B41FA5}">
                      <a16:colId xmlns:a16="http://schemas.microsoft.com/office/drawing/2014/main" val="1444204464"/>
                    </a:ext>
                  </a:extLst>
                </a:gridCol>
                <a:gridCol w="1227887">
                  <a:extLst>
                    <a:ext uri="{9D8B030D-6E8A-4147-A177-3AD203B41FA5}">
                      <a16:colId xmlns:a16="http://schemas.microsoft.com/office/drawing/2014/main" val="1212547751"/>
                    </a:ext>
                  </a:extLst>
                </a:gridCol>
                <a:gridCol w="1088728">
                  <a:extLst>
                    <a:ext uri="{9D8B030D-6E8A-4147-A177-3AD203B41FA5}">
                      <a16:colId xmlns:a16="http://schemas.microsoft.com/office/drawing/2014/main" val="3355810891"/>
                    </a:ext>
                  </a:extLst>
                </a:gridCol>
              </a:tblGrid>
              <a:tr h="337812">
                <a:tc>
                  <a:txBody>
                    <a:bodyPr/>
                    <a:lstStyle/>
                    <a:p>
                      <a:pPr marL="0" marR="0" indent="0" algn="ctr">
                        <a:lnSpc>
                          <a:spcPts val="1100"/>
                        </a:lnSpc>
                        <a:spcBef>
                          <a:spcPts val="0"/>
                        </a:spcBef>
                        <a:spcAft>
                          <a:spcPts val="0"/>
                        </a:spcAft>
                      </a:pPr>
                      <a:r>
                        <a:rPr lang="en-GB" sz="1200">
                          <a:effectLst/>
                        </a:rPr>
                        <a:t>Class</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Meaning</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Training queries</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a:effectLst/>
                        </a:rPr>
                        <a:t>Tested queries</a:t>
                      </a:r>
                      <a:endParaRPr lang="en-US" sz="160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2752861567"/>
                  </a:ext>
                </a:extLst>
              </a:tr>
              <a:tr h="849456">
                <a:tc>
                  <a:txBody>
                    <a:bodyPr/>
                    <a:lstStyle/>
                    <a:p>
                      <a:pPr marL="0" marR="0" indent="0" algn="just">
                        <a:lnSpc>
                          <a:spcPts val="1100"/>
                        </a:lnSpc>
                        <a:spcBef>
                          <a:spcPts val="0"/>
                        </a:spcBef>
                        <a:spcAft>
                          <a:spcPts val="0"/>
                        </a:spcAft>
                      </a:pPr>
                      <a:r>
                        <a:rPr lang="en-GB" sz="1200">
                          <a:effectLst/>
                        </a:rPr>
                        <a:t>Concept</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Require to determine definition or attributes of a concept</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US" sz="1200" dirty="0">
                          <a:effectLst/>
                        </a:rPr>
                        <a:t>211</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191135" algn="ctr">
                        <a:lnSpc>
                          <a:spcPts val="1100"/>
                        </a:lnSpc>
                        <a:spcBef>
                          <a:spcPts val="0"/>
                        </a:spcBef>
                        <a:spcAft>
                          <a:spcPts val="0"/>
                        </a:spcAft>
                      </a:pPr>
                      <a:r>
                        <a:rPr lang="en-US" sz="1200" dirty="0">
                          <a:effectLst/>
                        </a:rPr>
                        <a:t>54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18025381"/>
                  </a:ext>
                </a:extLst>
              </a:tr>
              <a:tr h="849456">
                <a:tc>
                  <a:txBody>
                    <a:bodyPr/>
                    <a:lstStyle/>
                    <a:p>
                      <a:pPr marL="0" marR="0" indent="0" algn="just">
                        <a:lnSpc>
                          <a:spcPts val="1100"/>
                        </a:lnSpc>
                        <a:spcBef>
                          <a:spcPts val="0"/>
                        </a:spcBef>
                        <a:spcAft>
                          <a:spcPts val="0"/>
                        </a:spcAft>
                      </a:pPr>
                      <a:r>
                        <a:rPr lang="en-GB" sz="1200">
                          <a:effectLst/>
                        </a:rPr>
                        <a:t>Procedure</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dirty="0">
                          <a:effectLst/>
                        </a:rPr>
                        <a:t>Require to determine list of documents for a procedure in the land law.</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US" sz="1200">
                          <a:effectLst/>
                        </a:rPr>
                        <a:t>93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191135" algn="ctr">
                        <a:lnSpc>
                          <a:spcPts val="1100"/>
                        </a:lnSpc>
                        <a:spcBef>
                          <a:spcPts val="0"/>
                        </a:spcBef>
                        <a:spcAft>
                          <a:spcPts val="0"/>
                        </a:spcAft>
                      </a:pPr>
                      <a:r>
                        <a:rPr lang="en-US" sz="1200" dirty="0">
                          <a:effectLst/>
                        </a:rPr>
                        <a:t>24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72679099"/>
                  </a:ext>
                </a:extLst>
              </a:tr>
              <a:tr h="505390">
                <a:tc>
                  <a:txBody>
                    <a:bodyPr/>
                    <a:lstStyle/>
                    <a:p>
                      <a:pPr marL="0" marR="0" indent="0" algn="just">
                        <a:lnSpc>
                          <a:spcPts val="1100"/>
                        </a:lnSpc>
                        <a:spcBef>
                          <a:spcPts val="0"/>
                        </a:spcBef>
                        <a:spcAft>
                          <a:spcPts val="0"/>
                        </a:spcAft>
                      </a:pPr>
                      <a:r>
                        <a:rPr lang="en-GB" sz="1200">
                          <a:effectLst/>
                        </a:rPr>
                        <a:t>Related knowledge</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a:effectLst/>
                        </a:rPr>
                        <a:t>Require knowledge related to obtained results</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GB" sz="1200" dirty="0">
                          <a:effectLst/>
                        </a:rPr>
                        <a:t>107</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GB" sz="1200">
                          <a:effectLst/>
                        </a:rPr>
                        <a:t>32</a:t>
                      </a:r>
                      <a:endParaRPr lang="en-US" sz="160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389592198"/>
                  </a:ext>
                </a:extLst>
              </a:tr>
              <a:tr h="634410">
                <a:tc>
                  <a:txBody>
                    <a:bodyPr/>
                    <a:lstStyle/>
                    <a:p>
                      <a:pPr marL="0" marR="0" indent="0" algn="just">
                        <a:lnSpc>
                          <a:spcPts val="1100"/>
                        </a:lnSpc>
                        <a:spcBef>
                          <a:spcPts val="0"/>
                        </a:spcBef>
                        <a:spcAft>
                          <a:spcPts val="0"/>
                        </a:spcAft>
                      </a:pPr>
                      <a:r>
                        <a:rPr lang="en-GB" sz="1200" dirty="0">
                          <a:effectLst/>
                        </a:rPr>
                        <a:t>Out of scope</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0" algn="ctr">
                        <a:lnSpc>
                          <a:spcPts val="1100"/>
                        </a:lnSpc>
                        <a:spcBef>
                          <a:spcPts val="0"/>
                        </a:spcBef>
                        <a:spcAft>
                          <a:spcPts val="0"/>
                        </a:spcAft>
                      </a:pPr>
                      <a:r>
                        <a:rPr lang="en-GB" sz="1200">
                          <a:effectLst/>
                        </a:rPr>
                        <a:t>Queries related to real-estate but they do not use the knowledge of land law.</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GB" sz="1200" dirty="0">
                          <a:effectLst/>
                        </a:rPr>
                        <a:t>83</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GB" sz="1200">
                          <a:effectLst/>
                        </a:rPr>
                        <a:t>21</a:t>
                      </a:r>
                      <a:endParaRPr lang="en-US" sz="160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3654946689"/>
                  </a:ext>
                </a:extLst>
              </a:tr>
              <a:tr h="217448">
                <a:tc gridSpan="2">
                  <a:txBody>
                    <a:bodyPr/>
                    <a:lstStyle/>
                    <a:p>
                      <a:pPr marL="0" marR="0" indent="0" algn="ctr">
                        <a:lnSpc>
                          <a:spcPts val="1100"/>
                        </a:lnSpc>
                        <a:spcBef>
                          <a:spcPts val="0"/>
                        </a:spcBef>
                        <a:spcAft>
                          <a:spcPts val="0"/>
                        </a:spcAft>
                      </a:pPr>
                      <a:r>
                        <a:rPr lang="en-GB" sz="1200" dirty="0">
                          <a:effectLst/>
                        </a:rPr>
                        <a:t>Total</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hMerge="1">
                  <a:txBody>
                    <a:bodyPr/>
                    <a:lstStyle/>
                    <a:p>
                      <a:endParaRPr lang="en-US"/>
                    </a:p>
                  </a:txBody>
                  <a:tcPr/>
                </a:tc>
                <a:tc>
                  <a:txBody>
                    <a:bodyPr/>
                    <a:lstStyle/>
                    <a:p>
                      <a:pPr marL="0" marR="0" indent="191135" algn="ctr">
                        <a:lnSpc>
                          <a:spcPts val="1100"/>
                        </a:lnSpc>
                        <a:spcBef>
                          <a:spcPts val="0"/>
                        </a:spcBef>
                        <a:spcAft>
                          <a:spcPts val="0"/>
                        </a:spcAft>
                      </a:pPr>
                      <a:r>
                        <a:rPr lang="en-GB" sz="1200">
                          <a:effectLst/>
                        </a:rPr>
                        <a:t>494</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191135" algn="ctr">
                        <a:lnSpc>
                          <a:spcPts val="1100"/>
                        </a:lnSpc>
                        <a:spcBef>
                          <a:spcPts val="0"/>
                        </a:spcBef>
                        <a:spcAft>
                          <a:spcPts val="0"/>
                        </a:spcAft>
                      </a:pPr>
                      <a:r>
                        <a:rPr lang="en-GB" sz="1200" dirty="0">
                          <a:effectLst/>
                        </a:rPr>
                        <a:t>131</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2696530861"/>
                  </a:ext>
                </a:extLst>
              </a:tr>
            </a:tbl>
          </a:graphicData>
        </a:graphic>
      </p:graphicFrame>
      <p:sp>
        <p:nvSpPr>
          <p:cNvPr id="34" name="TextBox 33">
            <a:extLst>
              <a:ext uri="{FF2B5EF4-FFF2-40B4-BE49-F238E27FC236}">
                <a16:creationId xmlns:a16="http://schemas.microsoft.com/office/drawing/2014/main" id="{ADE205C9-1C11-4AF0-A6C2-1CA2065C9387}"/>
              </a:ext>
            </a:extLst>
          </p:cNvPr>
          <p:cNvSpPr txBox="1"/>
          <p:nvPr/>
        </p:nvSpPr>
        <p:spPr>
          <a:xfrm>
            <a:off x="20065491" y="10990139"/>
            <a:ext cx="5747881" cy="369332"/>
          </a:xfrm>
          <a:prstGeom prst="rect">
            <a:avLst/>
          </a:prstGeom>
          <a:noFill/>
        </p:spPr>
        <p:txBody>
          <a:bodyPr wrap="square">
            <a:spAutoFit/>
          </a:bodyPr>
          <a:lstStyle/>
          <a:p>
            <a:pPr algn="ctr"/>
            <a:r>
              <a:rPr lang="en-US" i="1" dirty="0"/>
              <a:t>Table 3: Results of Querying on Vietnam Land Law. </a:t>
            </a:r>
          </a:p>
        </p:txBody>
      </p:sp>
      <p:graphicFrame>
        <p:nvGraphicFramePr>
          <p:cNvPr id="35" name="Table 34">
            <a:extLst>
              <a:ext uri="{FF2B5EF4-FFF2-40B4-BE49-F238E27FC236}">
                <a16:creationId xmlns:a16="http://schemas.microsoft.com/office/drawing/2014/main" id="{A322F987-0B37-4FB6-AC15-87317A58A5B0}"/>
              </a:ext>
            </a:extLst>
          </p:cNvPr>
          <p:cNvGraphicFramePr>
            <a:graphicFrameLocks noGrp="1"/>
          </p:cNvGraphicFramePr>
          <p:nvPr>
            <p:extLst>
              <p:ext uri="{D42A27DB-BD31-4B8C-83A1-F6EECF244321}">
                <p14:modId xmlns:p14="http://schemas.microsoft.com/office/powerpoint/2010/main" val="917033635"/>
              </p:ext>
            </p:extLst>
          </p:nvPr>
        </p:nvGraphicFramePr>
        <p:xfrm>
          <a:off x="19963890" y="7578486"/>
          <a:ext cx="5747881" cy="3326434"/>
        </p:xfrm>
        <a:graphic>
          <a:graphicData uri="http://schemas.openxmlformats.org/drawingml/2006/table">
            <a:tbl>
              <a:tblPr firstRow="1" firstCol="1" bandRow="1">
                <a:tableStyleId>{5C22544A-7EE6-4342-B048-85BDC9FD1C3A}</a:tableStyleId>
              </a:tblPr>
              <a:tblGrid>
                <a:gridCol w="1188631">
                  <a:extLst>
                    <a:ext uri="{9D8B030D-6E8A-4147-A177-3AD203B41FA5}">
                      <a16:colId xmlns:a16="http://schemas.microsoft.com/office/drawing/2014/main" val="2739839299"/>
                    </a:ext>
                  </a:extLst>
                </a:gridCol>
                <a:gridCol w="635000">
                  <a:extLst>
                    <a:ext uri="{9D8B030D-6E8A-4147-A177-3AD203B41FA5}">
                      <a16:colId xmlns:a16="http://schemas.microsoft.com/office/drawing/2014/main" val="2447085545"/>
                    </a:ext>
                  </a:extLst>
                </a:gridCol>
                <a:gridCol w="558800">
                  <a:extLst>
                    <a:ext uri="{9D8B030D-6E8A-4147-A177-3AD203B41FA5}">
                      <a16:colId xmlns:a16="http://schemas.microsoft.com/office/drawing/2014/main" val="421668101"/>
                    </a:ext>
                  </a:extLst>
                </a:gridCol>
                <a:gridCol w="742950">
                  <a:extLst>
                    <a:ext uri="{9D8B030D-6E8A-4147-A177-3AD203B41FA5}">
                      <a16:colId xmlns:a16="http://schemas.microsoft.com/office/drawing/2014/main" val="1287340254"/>
                    </a:ext>
                  </a:extLst>
                </a:gridCol>
                <a:gridCol w="696068">
                  <a:extLst>
                    <a:ext uri="{9D8B030D-6E8A-4147-A177-3AD203B41FA5}">
                      <a16:colId xmlns:a16="http://schemas.microsoft.com/office/drawing/2014/main" val="2138186110"/>
                    </a:ext>
                  </a:extLst>
                </a:gridCol>
                <a:gridCol w="618382">
                  <a:extLst>
                    <a:ext uri="{9D8B030D-6E8A-4147-A177-3AD203B41FA5}">
                      <a16:colId xmlns:a16="http://schemas.microsoft.com/office/drawing/2014/main" val="3829569482"/>
                    </a:ext>
                  </a:extLst>
                </a:gridCol>
                <a:gridCol w="1308050">
                  <a:extLst>
                    <a:ext uri="{9D8B030D-6E8A-4147-A177-3AD203B41FA5}">
                      <a16:colId xmlns:a16="http://schemas.microsoft.com/office/drawing/2014/main" val="4076031970"/>
                    </a:ext>
                  </a:extLst>
                </a:gridCol>
              </a:tblGrid>
              <a:tr h="289365">
                <a:tc rowSpan="2">
                  <a:txBody>
                    <a:bodyPr/>
                    <a:lstStyle/>
                    <a:p>
                      <a:pPr marL="0" marR="0" indent="-8890" algn="ctr">
                        <a:lnSpc>
                          <a:spcPts val="1100"/>
                        </a:lnSpc>
                        <a:spcBef>
                          <a:spcPts val="0"/>
                        </a:spcBef>
                        <a:spcAft>
                          <a:spcPts val="0"/>
                        </a:spcAft>
                      </a:pPr>
                      <a:r>
                        <a:rPr lang="en-US" sz="1200">
                          <a:effectLst/>
                        </a:rPr>
                        <a:t>Content</a:t>
                      </a:r>
                      <a:endParaRPr lang="en-US" sz="1600">
                        <a:effectLst/>
                        <a:latin typeface="Times New Roman" panose="02020603050405020304" pitchFamily="18" charset="0"/>
                        <a:ea typeface="MS Mincho" panose="02020609040205080304" pitchFamily="49" charset="-128"/>
                      </a:endParaRPr>
                    </a:p>
                  </a:txBody>
                  <a:tcPr marL="68580" marR="68580" marT="0" marB="0" anchor="ctr"/>
                </a:tc>
                <a:tc rowSpan="2">
                  <a:txBody>
                    <a:bodyPr/>
                    <a:lstStyle/>
                    <a:p>
                      <a:pPr marL="0" marR="0" indent="-8890" algn="ctr">
                        <a:lnSpc>
                          <a:spcPts val="1100"/>
                        </a:lnSpc>
                        <a:spcBef>
                          <a:spcPts val="0"/>
                        </a:spcBef>
                        <a:spcAft>
                          <a:spcPts val="0"/>
                        </a:spcAft>
                      </a:pPr>
                      <a:r>
                        <a:rPr lang="en-US" sz="1200">
                          <a:effectLst/>
                        </a:rPr>
                        <a:t>Queries</a:t>
                      </a:r>
                      <a:endParaRPr lang="en-US" sz="1600">
                        <a:effectLst/>
                        <a:latin typeface="Times New Roman" panose="02020603050405020304" pitchFamily="18" charset="0"/>
                        <a:ea typeface="MS Mincho" panose="02020609040205080304" pitchFamily="49" charset="-128"/>
                      </a:endParaRPr>
                    </a:p>
                  </a:txBody>
                  <a:tcPr marL="68580" marR="68580" marT="0" marB="0" anchor="ctr"/>
                </a:tc>
                <a:tc gridSpan="4">
                  <a:txBody>
                    <a:bodyPr/>
                    <a:lstStyle/>
                    <a:p>
                      <a:pPr marL="0" marR="0" indent="-8890" algn="ctr">
                        <a:lnSpc>
                          <a:spcPts val="1100"/>
                        </a:lnSpc>
                        <a:spcBef>
                          <a:spcPts val="0"/>
                        </a:spcBef>
                        <a:spcAft>
                          <a:spcPts val="0"/>
                        </a:spcAft>
                      </a:pPr>
                      <a:r>
                        <a:rPr lang="en-GB" sz="1200" dirty="0">
                          <a:effectLst/>
                        </a:rPr>
                        <a:t>Number of correct results</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just">
                        <a:lnSpc>
                          <a:spcPts val="1100"/>
                        </a:lnSpc>
                        <a:spcBef>
                          <a:spcPts val="0"/>
                        </a:spcBef>
                        <a:spcAft>
                          <a:spcPts val="0"/>
                        </a:spcAft>
                      </a:pPr>
                      <a:r>
                        <a:rPr lang="en-GB" sz="1200">
                          <a:effectLst/>
                        </a:rPr>
                        <a:t>Proportion (%)</a:t>
                      </a:r>
                      <a:endParaRPr lang="en-US" sz="160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1559539589"/>
                  </a:ext>
                </a:extLst>
              </a:tr>
              <a:tr h="711604">
                <a:tc vMerge="1">
                  <a:txBody>
                    <a:bodyPr/>
                    <a:lstStyle/>
                    <a:p>
                      <a:endParaRPr lang="en-US"/>
                    </a:p>
                  </a:txBody>
                  <a:tcPr/>
                </a:tc>
                <a:tc vMerge="1">
                  <a:txBody>
                    <a:bodyPr/>
                    <a:lstStyle/>
                    <a:p>
                      <a:endParaRPr lang="en-US"/>
                    </a:p>
                  </a:txBody>
                  <a:tcPr/>
                </a:tc>
                <a:tc>
                  <a:txBody>
                    <a:bodyPr/>
                    <a:lstStyle/>
                    <a:p>
                      <a:pPr marL="0" marR="0" indent="-8890" algn="ctr">
                        <a:lnSpc>
                          <a:spcPts val="1100"/>
                        </a:lnSpc>
                        <a:spcBef>
                          <a:spcPts val="0"/>
                        </a:spcBef>
                        <a:spcAft>
                          <a:spcPts val="0"/>
                        </a:spcAft>
                      </a:pPr>
                      <a:r>
                        <a:rPr lang="en-GB" sz="1200">
                          <a:effectLst/>
                        </a:rPr>
                        <a:t>Concept</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dirty="0">
                          <a:effectLst/>
                        </a:rPr>
                        <a:t>Procedure</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Related knowledge</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Total</a:t>
                      </a:r>
                      <a:endParaRPr lang="en-US" sz="1600">
                        <a:effectLst/>
                        <a:latin typeface="Times New Roman" panose="02020603050405020304" pitchFamily="18" charset="0"/>
                        <a:ea typeface="MS Mincho" panose="02020609040205080304" pitchFamily="49" charset="-128"/>
                      </a:endParaRPr>
                    </a:p>
                  </a:txBody>
                  <a:tcPr marL="68580" marR="68580" marT="0" marB="0" anchor="ctr"/>
                </a:tc>
                <a:tc vMerge="1">
                  <a:txBody>
                    <a:bodyPr/>
                    <a:lstStyle/>
                    <a:p>
                      <a:endParaRPr lang="en-US"/>
                    </a:p>
                  </a:txBody>
                  <a:tcPr/>
                </a:tc>
                <a:extLst>
                  <a:ext uri="{0D108BD9-81ED-4DB2-BD59-A6C34878D82A}">
                    <a16:rowId xmlns:a16="http://schemas.microsoft.com/office/drawing/2014/main" val="920995402"/>
                  </a:ext>
                </a:extLst>
              </a:tr>
              <a:tr h="524933">
                <a:tc>
                  <a:txBody>
                    <a:bodyPr/>
                    <a:lstStyle/>
                    <a:p>
                      <a:pPr marL="0" marR="0" indent="-8890" algn="ctr">
                        <a:lnSpc>
                          <a:spcPts val="1100"/>
                        </a:lnSpc>
                        <a:spcBef>
                          <a:spcPts val="0"/>
                        </a:spcBef>
                        <a:spcAft>
                          <a:spcPts val="0"/>
                        </a:spcAft>
                      </a:pPr>
                      <a:r>
                        <a:rPr lang="en-US" sz="1200" b="0" kern="1200" smtClean="0">
                          <a:solidFill>
                            <a:schemeClr val="lt1"/>
                          </a:solidFill>
                          <a:effectLst/>
                          <a:latin typeface="+mn-lt"/>
                          <a:ea typeface="+mn-ea"/>
                          <a:cs typeface="+mn-cs"/>
                        </a:rPr>
                        <a:t>Organize to manage land resource</a:t>
                      </a:r>
                      <a:endParaRPr lang="en-US" sz="1200" b="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42</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11</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9</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dirty="0">
                          <a:effectLst/>
                        </a:rPr>
                        <a:t>6</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26</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62%</a:t>
                      </a:r>
                      <a:endParaRPr lang="en-US" sz="160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3780802346"/>
                  </a:ext>
                </a:extLst>
              </a:tr>
              <a:tr h="329620">
                <a:tc>
                  <a:txBody>
                    <a:bodyPr/>
                    <a:lstStyle/>
                    <a:p>
                      <a:pPr marL="0" marR="0" indent="-8890" algn="ctr">
                        <a:lnSpc>
                          <a:spcPts val="1100"/>
                        </a:lnSpc>
                        <a:spcBef>
                          <a:spcPts val="0"/>
                        </a:spcBef>
                        <a:spcAft>
                          <a:spcPts val="0"/>
                        </a:spcAft>
                      </a:pPr>
                      <a:r>
                        <a:rPr lang="en-US" sz="1200" b="0" kern="1200" smtClean="0">
                          <a:solidFill>
                            <a:schemeClr val="lt1"/>
                          </a:solidFill>
                          <a:effectLst/>
                          <a:latin typeface="+mn-lt"/>
                          <a:ea typeface="+mn-ea"/>
                          <a:cs typeface="+mn-cs"/>
                        </a:rPr>
                        <a:t>legal position of land users.</a:t>
                      </a:r>
                      <a:endParaRPr lang="en-US" sz="1200" b="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48</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10</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dirty="0">
                          <a:effectLst/>
                        </a:rPr>
                        <a:t>10</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7</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27</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56%</a:t>
                      </a:r>
                      <a:endParaRPr lang="en-US" sz="160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4102002051"/>
                  </a:ext>
                </a:extLst>
              </a:tr>
              <a:tr h="315594">
                <a:tc>
                  <a:txBody>
                    <a:bodyPr/>
                    <a:lstStyle/>
                    <a:p>
                      <a:pPr marL="0" marR="0" indent="-8890" algn="ctr">
                        <a:lnSpc>
                          <a:spcPts val="1100"/>
                        </a:lnSpc>
                        <a:spcBef>
                          <a:spcPts val="0"/>
                        </a:spcBef>
                        <a:spcAft>
                          <a:spcPts val="0"/>
                        </a:spcAft>
                      </a:pPr>
                      <a:r>
                        <a:rPr lang="en-US" sz="1200" b="0" kern="1200" smtClean="0">
                          <a:solidFill>
                            <a:schemeClr val="lt1"/>
                          </a:solidFill>
                          <a:effectLst/>
                          <a:latin typeface="+mn-lt"/>
                          <a:ea typeface="+mn-ea"/>
                          <a:cs typeface="+mn-cs"/>
                        </a:rPr>
                        <a:t>Agricultural land</a:t>
                      </a:r>
                      <a:endParaRPr lang="en-US" sz="1200" b="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59</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19</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dirty="0">
                          <a:effectLst/>
                        </a:rPr>
                        <a:t>15</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5</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39</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66%</a:t>
                      </a:r>
                      <a:endParaRPr lang="en-US" sz="160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560066228"/>
                  </a:ext>
                </a:extLst>
              </a:tr>
              <a:tr h="315594">
                <a:tc>
                  <a:txBody>
                    <a:bodyPr/>
                    <a:lstStyle/>
                    <a:p>
                      <a:pPr marL="0" marR="0" indent="-8890" algn="ctr">
                        <a:lnSpc>
                          <a:spcPts val="1100"/>
                        </a:lnSpc>
                        <a:spcBef>
                          <a:spcPts val="0"/>
                        </a:spcBef>
                        <a:spcAft>
                          <a:spcPts val="0"/>
                        </a:spcAft>
                      </a:pPr>
                      <a:r>
                        <a:rPr lang="en-GB" sz="1200" b="0" smtClean="0">
                          <a:effectLst/>
                        </a:rPr>
                        <a:t>Non-</a:t>
                      </a:r>
                      <a:r>
                        <a:rPr lang="en-US" sz="1200" b="0" kern="1200" smtClean="0">
                          <a:solidFill>
                            <a:schemeClr val="lt1"/>
                          </a:solidFill>
                          <a:effectLst/>
                          <a:latin typeface="+mn-lt"/>
                          <a:ea typeface="+mn-ea"/>
                          <a:cs typeface="+mn-cs"/>
                        </a:rPr>
                        <a:t>Agricultural land</a:t>
                      </a:r>
                      <a:endParaRPr lang="en-US" sz="1200" b="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36</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9</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8</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5</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22</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61%</a:t>
                      </a:r>
                      <a:endParaRPr lang="en-US" sz="160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2337762531"/>
                  </a:ext>
                </a:extLst>
              </a:tr>
              <a:tr h="315594">
                <a:tc>
                  <a:txBody>
                    <a:bodyPr/>
                    <a:lstStyle/>
                    <a:p>
                      <a:pPr marL="0" marR="0" indent="-8890" algn="ctr">
                        <a:lnSpc>
                          <a:spcPts val="1100"/>
                        </a:lnSpc>
                        <a:spcBef>
                          <a:spcPts val="0"/>
                        </a:spcBef>
                        <a:spcAft>
                          <a:spcPts val="0"/>
                        </a:spcAft>
                      </a:pPr>
                      <a:r>
                        <a:rPr lang="en-US" sz="1200" b="0" kern="1200" smtClean="0">
                          <a:solidFill>
                            <a:schemeClr val="lt1"/>
                          </a:solidFill>
                          <a:effectLst/>
                          <a:latin typeface="+mn-lt"/>
                          <a:ea typeface="+mn-ea"/>
                          <a:cs typeface="+mn-cs"/>
                        </a:rPr>
                        <a:t>Documents of L</a:t>
                      </a:r>
                      <a:r>
                        <a:rPr lang="en-GB" sz="1200" b="0" kern="1200" smtClean="0">
                          <a:solidFill>
                            <a:schemeClr val="lt1"/>
                          </a:solidFill>
                          <a:effectLst/>
                          <a:latin typeface="+mn-lt"/>
                          <a:ea typeface="+mn-ea"/>
                          <a:cs typeface="+mn-cs"/>
                        </a:rPr>
                        <a:t>and-related procedures</a:t>
                      </a:r>
                      <a:endParaRPr lang="en-US" sz="1200" b="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24</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5</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7</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4</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16</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67%</a:t>
                      </a:r>
                      <a:endParaRPr lang="en-US" sz="160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3358184576"/>
                  </a:ext>
                </a:extLst>
              </a:tr>
              <a:tr h="315594">
                <a:tc>
                  <a:txBody>
                    <a:bodyPr/>
                    <a:lstStyle/>
                    <a:p>
                      <a:pPr marL="0" marR="0" indent="-8890" algn="ctr">
                        <a:lnSpc>
                          <a:spcPts val="1100"/>
                        </a:lnSpc>
                        <a:spcBef>
                          <a:spcPts val="0"/>
                        </a:spcBef>
                        <a:spcAft>
                          <a:spcPts val="0"/>
                        </a:spcAft>
                      </a:pPr>
                      <a:r>
                        <a:rPr lang="en-GB" sz="1200">
                          <a:effectLst/>
                        </a:rPr>
                        <a:t>Total</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209</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54</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49</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27</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a:effectLst/>
                        </a:rPr>
                        <a:t>130</a:t>
                      </a:r>
                      <a:endParaRPr lang="en-US" sz="1600">
                        <a:effectLst/>
                        <a:latin typeface="Times New Roman" panose="02020603050405020304" pitchFamily="18" charset="0"/>
                        <a:ea typeface="MS Mincho" panose="02020609040205080304" pitchFamily="49" charset="-128"/>
                      </a:endParaRPr>
                    </a:p>
                  </a:txBody>
                  <a:tcPr marL="68580" marR="68580" marT="0" marB="0" anchor="ctr"/>
                </a:tc>
                <a:tc>
                  <a:txBody>
                    <a:bodyPr/>
                    <a:lstStyle/>
                    <a:p>
                      <a:pPr marL="0" marR="0" indent="-8890" algn="ctr">
                        <a:lnSpc>
                          <a:spcPts val="1100"/>
                        </a:lnSpc>
                        <a:spcBef>
                          <a:spcPts val="0"/>
                        </a:spcBef>
                        <a:spcAft>
                          <a:spcPts val="0"/>
                        </a:spcAft>
                      </a:pPr>
                      <a:r>
                        <a:rPr lang="en-GB" sz="1200" dirty="0">
                          <a:effectLst/>
                        </a:rPr>
                        <a:t>62%</a:t>
                      </a:r>
                      <a:endParaRPr lang="en-US" sz="1600" dirty="0">
                        <a:effectLst/>
                        <a:latin typeface="Times New Roman" panose="02020603050405020304" pitchFamily="18" charset="0"/>
                        <a:ea typeface="MS Mincho" panose="02020609040205080304" pitchFamily="49" charset="-128"/>
                      </a:endParaRPr>
                    </a:p>
                  </a:txBody>
                  <a:tcPr marL="68580" marR="68580" marT="0" marB="0" anchor="ctr"/>
                </a:tc>
                <a:extLst>
                  <a:ext uri="{0D108BD9-81ED-4DB2-BD59-A6C34878D82A}">
                    <a16:rowId xmlns:a16="http://schemas.microsoft.com/office/drawing/2014/main" val="2358891535"/>
                  </a:ext>
                </a:extLst>
              </a:tr>
            </a:tbl>
          </a:graphicData>
        </a:graphic>
      </p:graphicFrame>
      <p:pic>
        <p:nvPicPr>
          <p:cNvPr id="36" name="Picture 35">
            <a:extLst>
              <a:ext uri="{FF2B5EF4-FFF2-40B4-BE49-F238E27FC236}">
                <a16:creationId xmlns:a16="http://schemas.microsoft.com/office/drawing/2014/main" id="{8CC146AA-2D29-4710-B012-51B9F319B6B3}"/>
              </a:ext>
            </a:extLst>
          </p:cNvPr>
          <p:cNvPicPr>
            <a:picLocks noChangeAspect="1"/>
          </p:cNvPicPr>
          <p:nvPr/>
        </p:nvPicPr>
        <p:blipFill>
          <a:blip r:embed="rId4"/>
          <a:stretch>
            <a:fillRect/>
          </a:stretch>
        </p:blipFill>
        <p:spPr>
          <a:xfrm>
            <a:off x="19937818" y="11817442"/>
            <a:ext cx="5747881" cy="3267188"/>
          </a:xfrm>
          <a:prstGeom prst="rect">
            <a:avLst/>
          </a:prstGeom>
        </p:spPr>
      </p:pic>
      <p:cxnSp>
        <p:nvCxnSpPr>
          <p:cNvPr id="39" name="Straight Connector 38">
            <a:extLst>
              <a:ext uri="{FF2B5EF4-FFF2-40B4-BE49-F238E27FC236}">
                <a16:creationId xmlns:a16="http://schemas.microsoft.com/office/drawing/2014/main" id="{CE8B95A8-4BDC-40BE-A308-13030778066F}"/>
              </a:ext>
            </a:extLst>
          </p:cNvPr>
          <p:cNvCxnSpPr>
            <a:cxnSpLocks/>
          </p:cNvCxnSpPr>
          <p:nvPr/>
        </p:nvCxnSpPr>
        <p:spPr>
          <a:xfrm>
            <a:off x="1824826" y="2633279"/>
            <a:ext cx="23909980" cy="0"/>
          </a:xfrm>
          <a:prstGeom prst="line">
            <a:avLst/>
          </a:prstGeom>
          <a:ln w="34925" cmpd="sng">
            <a:solidFill>
              <a:srgbClr val="C00000"/>
            </a:solidFill>
          </a:ln>
        </p:spPr>
        <p:style>
          <a:lnRef idx="3">
            <a:schemeClr val="accent2"/>
          </a:lnRef>
          <a:fillRef idx="0">
            <a:schemeClr val="accent2"/>
          </a:fillRef>
          <a:effectRef idx="2">
            <a:schemeClr val="accent2"/>
          </a:effectRef>
          <a:fontRef idx="minor">
            <a:schemeClr val="tx1"/>
          </a:fontRef>
        </p:style>
      </p:cxnSp>
      <p:sp>
        <p:nvSpPr>
          <p:cNvPr id="44" name="Rectangle 43">
            <a:extLst>
              <a:ext uri="{FF2B5EF4-FFF2-40B4-BE49-F238E27FC236}">
                <a16:creationId xmlns:a16="http://schemas.microsoft.com/office/drawing/2014/main" id="{47A604D2-40CA-44BD-8524-E0F2D2C2F808}"/>
              </a:ext>
            </a:extLst>
          </p:cNvPr>
          <p:cNvSpPr/>
          <p:nvPr/>
        </p:nvSpPr>
        <p:spPr>
          <a:xfrm>
            <a:off x="6531067" y="1092909"/>
            <a:ext cx="13891098" cy="119883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900" dirty="0">
                <a:solidFill>
                  <a:schemeClr val="tx1">
                    <a:lumMod val="75000"/>
                    <a:lumOff val="25000"/>
                  </a:schemeClr>
                </a:solidFill>
                <a:effectLst/>
              </a:rPr>
              <a:t>Thinh H</a:t>
            </a:r>
            <a:r>
              <a:rPr lang="en-US" sz="1900">
                <a:solidFill>
                  <a:schemeClr val="tx1">
                    <a:lumMod val="75000"/>
                    <a:lumOff val="25000"/>
                  </a:schemeClr>
                </a:solidFill>
                <a:effectLst/>
              </a:rPr>
              <a:t>. </a:t>
            </a:r>
            <a:r>
              <a:rPr lang="en-US" sz="1900" smtClean="0">
                <a:solidFill>
                  <a:schemeClr val="tx1">
                    <a:lumMod val="75000"/>
                    <a:lumOff val="25000"/>
                  </a:schemeClr>
                </a:solidFill>
                <a:effectLst/>
              </a:rPr>
              <a:t>Nguyen</a:t>
            </a:r>
            <a:r>
              <a:rPr lang="en-US" sz="1900" baseline="30000" smtClean="0">
                <a:solidFill>
                  <a:schemeClr val="tx1">
                    <a:lumMod val="75000"/>
                    <a:lumOff val="25000"/>
                  </a:schemeClr>
                </a:solidFill>
                <a:effectLst/>
              </a:rPr>
              <a:t>1,2</a:t>
            </a:r>
            <a:r>
              <a:rPr lang="en-US" sz="1900" smtClean="0">
                <a:solidFill>
                  <a:schemeClr val="tx1">
                    <a:lumMod val="75000"/>
                    <a:lumOff val="25000"/>
                  </a:schemeClr>
                </a:solidFill>
                <a:effectLst/>
              </a:rPr>
              <a:t>, </a:t>
            </a:r>
            <a:r>
              <a:rPr lang="en-US" sz="1900" dirty="0">
                <a:solidFill>
                  <a:schemeClr val="tx1">
                    <a:lumMod val="75000"/>
                    <a:lumOff val="25000"/>
                  </a:schemeClr>
                </a:solidFill>
                <a:effectLst/>
              </a:rPr>
              <a:t>Hien D</a:t>
            </a:r>
            <a:r>
              <a:rPr lang="en-US" sz="1900">
                <a:solidFill>
                  <a:schemeClr val="tx1">
                    <a:lumMod val="75000"/>
                    <a:lumOff val="25000"/>
                  </a:schemeClr>
                </a:solidFill>
                <a:effectLst/>
              </a:rPr>
              <a:t>. </a:t>
            </a:r>
            <a:r>
              <a:rPr lang="en-US" sz="1900" smtClean="0">
                <a:solidFill>
                  <a:schemeClr val="tx1">
                    <a:lumMod val="75000"/>
                    <a:lumOff val="25000"/>
                  </a:schemeClr>
                </a:solidFill>
                <a:effectLst/>
              </a:rPr>
              <a:t>Nguyen</a:t>
            </a:r>
            <a:r>
              <a:rPr lang="en-US" sz="1900" baseline="30000" smtClean="0">
                <a:solidFill>
                  <a:schemeClr val="tx1">
                    <a:lumMod val="75000"/>
                    <a:lumOff val="25000"/>
                  </a:schemeClr>
                </a:solidFill>
                <a:effectLst/>
              </a:rPr>
              <a:t>1,2</a:t>
            </a:r>
            <a:r>
              <a:rPr lang="en-US" sz="1900" smtClean="0">
                <a:solidFill>
                  <a:schemeClr val="tx1">
                    <a:lumMod val="75000"/>
                    <a:lumOff val="25000"/>
                  </a:schemeClr>
                </a:solidFill>
                <a:effectLst/>
              </a:rPr>
              <a:t>, </a:t>
            </a:r>
            <a:r>
              <a:rPr lang="en-US" sz="1900" dirty="0" err="1">
                <a:solidFill>
                  <a:schemeClr val="tx1">
                    <a:lumMod val="75000"/>
                    <a:lumOff val="25000"/>
                  </a:schemeClr>
                </a:solidFill>
                <a:effectLst/>
              </a:rPr>
              <a:t>Vuong</a:t>
            </a:r>
            <a:r>
              <a:rPr lang="en-US" sz="1900" dirty="0">
                <a:solidFill>
                  <a:schemeClr val="tx1">
                    <a:lumMod val="75000"/>
                    <a:lumOff val="25000"/>
                  </a:schemeClr>
                </a:solidFill>
                <a:effectLst/>
              </a:rPr>
              <a:t> T</a:t>
            </a:r>
            <a:r>
              <a:rPr lang="en-US" sz="1900">
                <a:solidFill>
                  <a:schemeClr val="tx1">
                    <a:lumMod val="75000"/>
                    <a:lumOff val="25000"/>
                  </a:schemeClr>
                </a:solidFill>
                <a:effectLst/>
              </a:rPr>
              <a:t>. </a:t>
            </a:r>
            <a:r>
              <a:rPr lang="en-US" sz="1900" smtClean="0">
                <a:solidFill>
                  <a:schemeClr val="tx1">
                    <a:lumMod val="75000"/>
                    <a:lumOff val="25000"/>
                  </a:schemeClr>
                </a:solidFill>
                <a:effectLst/>
              </a:rPr>
              <a:t>Pham</a:t>
            </a:r>
            <a:r>
              <a:rPr lang="en-US" sz="1900" baseline="30000">
                <a:solidFill>
                  <a:schemeClr val="tx1">
                    <a:lumMod val="75000"/>
                    <a:lumOff val="25000"/>
                  </a:schemeClr>
                </a:solidFill>
              </a:rPr>
              <a:t>3</a:t>
            </a:r>
            <a:r>
              <a:rPr lang="en-US" sz="1900" smtClean="0">
                <a:solidFill>
                  <a:schemeClr val="tx1">
                    <a:lumMod val="75000"/>
                    <a:lumOff val="25000"/>
                  </a:schemeClr>
                </a:solidFill>
                <a:effectLst/>
              </a:rPr>
              <a:t>, </a:t>
            </a:r>
            <a:r>
              <a:rPr lang="en-US" sz="1900" dirty="0">
                <a:solidFill>
                  <a:schemeClr val="tx1">
                    <a:lumMod val="75000"/>
                    <a:lumOff val="25000"/>
                  </a:schemeClr>
                </a:solidFill>
                <a:effectLst/>
              </a:rPr>
              <a:t>Dung A</a:t>
            </a:r>
            <a:r>
              <a:rPr lang="en-US" sz="1900">
                <a:solidFill>
                  <a:schemeClr val="tx1">
                    <a:lumMod val="75000"/>
                    <a:lumOff val="25000"/>
                  </a:schemeClr>
                </a:solidFill>
                <a:effectLst/>
              </a:rPr>
              <a:t>. </a:t>
            </a:r>
            <a:r>
              <a:rPr lang="en-US" sz="1900" smtClean="0">
                <a:solidFill>
                  <a:schemeClr val="tx1">
                    <a:lumMod val="75000"/>
                    <a:lumOff val="25000"/>
                  </a:schemeClr>
                </a:solidFill>
                <a:effectLst/>
              </a:rPr>
              <a:t>Tran</a:t>
            </a:r>
            <a:r>
              <a:rPr lang="en-US" sz="1900" baseline="30000" smtClean="0">
                <a:solidFill>
                  <a:schemeClr val="tx1">
                    <a:lumMod val="75000"/>
                    <a:lumOff val="25000"/>
                  </a:schemeClr>
                </a:solidFill>
                <a:effectLst/>
              </a:rPr>
              <a:t>1,2</a:t>
            </a:r>
            <a:r>
              <a:rPr lang="en-US" sz="1900" smtClean="0">
                <a:solidFill>
                  <a:schemeClr val="tx1">
                    <a:lumMod val="75000"/>
                    <a:lumOff val="25000"/>
                  </a:schemeClr>
                </a:solidFill>
                <a:effectLst/>
              </a:rPr>
              <a:t>, </a:t>
            </a:r>
            <a:r>
              <a:rPr lang="en-US" sz="1900">
                <a:solidFill>
                  <a:schemeClr val="tx1">
                    <a:lumMod val="75000"/>
                    <a:lumOff val="25000"/>
                  </a:schemeClr>
                </a:solidFill>
                <a:effectLst/>
              </a:rPr>
              <a:t>Ali </a:t>
            </a:r>
            <a:r>
              <a:rPr lang="en-US" sz="1900" smtClean="0">
                <a:solidFill>
                  <a:schemeClr val="tx1">
                    <a:lumMod val="75000"/>
                    <a:lumOff val="25000"/>
                  </a:schemeClr>
                </a:solidFill>
                <a:effectLst/>
              </a:rPr>
              <a:t>Selamat</a:t>
            </a:r>
            <a:r>
              <a:rPr lang="en-US" sz="1900" baseline="30000" smtClean="0">
                <a:solidFill>
                  <a:schemeClr val="tx1">
                    <a:lumMod val="75000"/>
                    <a:lumOff val="25000"/>
                  </a:schemeClr>
                </a:solidFill>
              </a:rPr>
              <a:t>4</a:t>
            </a:r>
            <a:r>
              <a:rPr lang="en-US" sz="1900" baseline="30000" smtClean="0">
                <a:solidFill>
                  <a:schemeClr val="tx1">
                    <a:lumMod val="75000"/>
                    <a:lumOff val="25000"/>
                  </a:schemeClr>
                </a:solidFill>
                <a:effectLst/>
              </a:rPr>
              <a:t>,5</a:t>
            </a:r>
            <a:endParaRPr lang="en-US" sz="1900" smtClean="0">
              <a:solidFill>
                <a:schemeClr val="tx1">
                  <a:lumMod val="75000"/>
                  <a:lumOff val="25000"/>
                </a:schemeClr>
              </a:solidFill>
              <a:effectLst/>
            </a:endParaRPr>
          </a:p>
          <a:p>
            <a:pPr algn="ctr"/>
            <a:r>
              <a:rPr lang="en-GB" baseline="30000" smtClean="0"/>
              <a:t>1 </a:t>
            </a:r>
            <a:r>
              <a:rPr lang="en-GB" i="1" smtClean="0"/>
              <a:t>University </a:t>
            </a:r>
            <a:r>
              <a:rPr lang="en-GB" i="1"/>
              <a:t>of </a:t>
            </a:r>
            <a:r>
              <a:rPr lang="en-GB" i="1"/>
              <a:t>Information </a:t>
            </a:r>
            <a:r>
              <a:rPr lang="en-GB" i="1" smtClean="0"/>
              <a:t>Technology (UIT), </a:t>
            </a:r>
            <a:r>
              <a:rPr lang="en-GB" i="1"/>
              <a:t>Ho Chi Minh City</a:t>
            </a:r>
            <a:r>
              <a:rPr lang="en-GB" i="1"/>
              <a:t>, </a:t>
            </a:r>
            <a:r>
              <a:rPr lang="en-GB" i="1" smtClean="0"/>
              <a:t>Vietnam</a:t>
            </a:r>
          </a:p>
          <a:p>
            <a:pPr algn="ctr"/>
            <a:r>
              <a:rPr lang="en-GB" baseline="30000" smtClean="0"/>
              <a:t>2</a:t>
            </a:r>
            <a:r>
              <a:rPr lang="en-GB" baseline="30000" smtClean="0"/>
              <a:t> </a:t>
            </a:r>
            <a:r>
              <a:rPr lang="en-GB" i="1" smtClean="0"/>
              <a:t>Vietnam National University, </a:t>
            </a:r>
            <a:r>
              <a:rPr lang="en-GB" i="1"/>
              <a:t>Ho Chi Minh City, Vietnam</a:t>
            </a:r>
            <a:endParaRPr lang="en-GB" i="1" smtClean="0"/>
          </a:p>
          <a:p>
            <a:pPr algn="ctr"/>
            <a:r>
              <a:rPr lang="en-GB" baseline="30000"/>
              <a:t>3</a:t>
            </a:r>
            <a:r>
              <a:rPr lang="en-GB" baseline="30000" smtClean="0"/>
              <a:t> </a:t>
            </a:r>
            <a:r>
              <a:rPr lang="en-GB" i="1" smtClean="0"/>
              <a:t>Sai </a:t>
            </a:r>
            <a:r>
              <a:rPr lang="en-GB" i="1"/>
              <a:t>Gon </a:t>
            </a:r>
            <a:r>
              <a:rPr lang="en-GB" i="1" smtClean="0"/>
              <a:t>University (SGU), </a:t>
            </a:r>
            <a:r>
              <a:rPr lang="en-GB" i="1"/>
              <a:t>Ho Chi Minh City</a:t>
            </a:r>
            <a:r>
              <a:rPr lang="en-GB" i="1"/>
              <a:t>, </a:t>
            </a:r>
            <a:r>
              <a:rPr lang="en-GB" i="1" smtClean="0"/>
              <a:t>Vietnam</a:t>
            </a:r>
          </a:p>
          <a:p>
            <a:pPr algn="ctr"/>
            <a:r>
              <a:rPr lang="en-GB" baseline="30000"/>
              <a:t>4</a:t>
            </a:r>
            <a:r>
              <a:rPr lang="en-GB" i="1" smtClean="0"/>
              <a:t>Malaysia-Japan </a:t>
            </a:r>
            <a:r>
              <a:rPr lang="en-GB" i="1"/>
              <a:t>International Institute of Technology (MJIIT), </a:t>
            </a:r>
            <a:r>
              <a:rPr lang="de-DE" i="1"/>
              <a:t>Universiti Teknologi Malaysia, Kuala Lumpur</a:t>
            </a:r>
            <a:r>
              <a:rPr lang="de-DE" i="1"/>
              <a:t>, </a:t>
            </a:r>
            <a:r>
              <a:rPr lang="de-DE" i="1" smtClean="0"/>
              <a:t>Malaysia</a:t>
            </a:r>
          </a:p>
          <a:p>
            <a:pPr algn="ctr"/>
            <a:r>
              <a:rPr lang="de-DE" baseline="30000" smtClean="0"/>
              <a:t>5 </a:t>
            </a:r>
            <a:r>
              <a:rPr lang="en-GB" i="1" smtClean="0"/>
              <a:t>Center </a:t>
            </a:r>
            <a:r>
              <a:rPr lang="en-GB" i="1"/>
              <a:t>for Basic and Applied Research, Faculty of Informatics and Management, University of Hradec Kralove</a:t>
            </a:r>
            <a:r>
              <a:rPr lang="en-GB" i="1"/>
              <a:t>, </a:t>
            </a:r>
            <a:r>
              <a:rPr lang="en-GB" i="1" smtClean="0"/>
              <a:t>Czech </a:t>
            </a:r>
            <a:r>
              <a:rPr lang="en-GB" i="1"/>
              <a:t>Republic</a:t>
            </a:r>
            <a:endParaRPr lang="en-US" i="1" dirty="0">
              <a:solidFill>
                <a:schemeClr val="tx1">
                  <a:lumMod val="75000"/>
                  <a:lumOff val="25000"/>
                </a:schemeClr>
              </a:solidFill>
            </a:endParaRPr>
          </a:p>
        </p:txBody>
      </p:sp>
      <p:sp>
        <p:nvSpPr>
          <p:cNvPr id="46" name="TextBox 45">
            <a:extLst>
              <a:ext uri="{FF2B5EF4-FFF2-40B4-BE49-F238E27FC236}">
                <a16:creationId xmlns:a16="http://schemas.microsoft.com/office/drawing/2014/main" id="{3A227AD2-3704-498D-B2FB-88E04630C2D0}"/>
              </a:ext>
            </a:extLst>
          </p:cNvPr>
          <p:cNvSpPr txBox="1"/>
          <p:nvPr/>
        </p:nvSpPr>
        <p:spPr>
          <a:xfrm>
            <a:off x="20056351" y="15064881"/>
            <a:ext cx="5929759" cy="646331"/>
          </a:xfrm>
          <a:prstGeom prst="rect">
            <a:avLst/>
          </a:prstGeom>
          <a:noFill/>
        </p:spPr>
        <p:txBody>
          <a:bodyPr wrap="square">
            <a:spAutoFit/>
          </a:bodyPr>
          <a:lstStyle/>
          <a:p>
            <a:pPr marL="0" marR="0" indent="191770" algn="ctr">
              <a:spcBef>
                <a:spcPts val="0"/>
              </a:spcBef>
              <a:spcAft>
                <a:spcPts val="300"/>
              </a:spcAft>
            </a:pPr>
            <a:r>
              <a:rPr lang="en-US" i="1" dirty="0"/>
              <a:t>The precision of the querying system on each content of Vietnamese Land Law.</a:t>
            </a:r>
          </a:p>
        </p:txBody>
      </p:sp>
      <p:cxnSp>
        <p:nvCxnSpPr>
          <p:cNvPr id="47" name="Straight Connector 46">
            <a:extLst>
              <a:ext uri="{FF2B5EF4-FFF2-40B4-BE49-F238E27FC236}">
                <a16:creationId xmlns:a16="http://schemas.microsoft.com/office/drawing/2014/main" id="{251AB30B-78E7-4B28-B9EA-E37522593B6F}"/>
              </a:ext>
            </a:extLst>
          </p:cNvPr>
          <p:cNvCxnSpPr>
            <a:cxnSpLocks/>
          </p:cNvCxnSpPr>
          <p:nvPr/>
        </p:nvCxnSpPr>
        <p:spPr>
          <a:xfrm>
            <a:off x="1971044" y="17214921"/>
            <a:ext cx="23613056" cy="0"/>
          </a:xfrm>
          <a:prstGeom prst="line">
            <a:avLst/>
          </a:prstGeom>
          <a:ln w="34925" cmpd="sng">
            <a:solidFill>
              <a:srgbClr val="C00000"/>
            </a:solidFill>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D29F139A-CB95-4429-814C-E1A38D0B74CC}"/>
              </a:ext>
            </a:extLst>
          </p:cNvPr>
          <p:cNvSpPr/>
          <p:nvPr/>
        </p:nvSpPr>
        <p:spPr>
          <a:xfrm>
            <a:off x="1911532" y="12708424"/>
            <a:ext cx="6203792" cy="278822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spcAft>
                <a:spcPts val="1800"/>
              </a:spcAft>
            </a:pPr>
            <a:r>
              <a:rPr lang="en-US" sz="2400" b="1" smtClean="0">
                <a:solidFill>
                  <a:srgbClr val="0070C0"/>
                </a:solidFill>
              </a:rPr>
              <a:t>Knowledge querying on legal document</a:t>
            </a:r>
            <a:endParaRPr lang="en-US" b="1" smtClean="0">
              <a:solidFill>
                <a:srgbClr val="0070C0"/>
              </a:solidFill>
            </a:endParaRPr>
          </a:p>
          <a:p>
            <a:pPr algn="just"/>
            <a:r>
              <a:rPr lang="en-US" smtClean="0"/>
              <a:t> </a:t>
            </a:r>
            <a:r>
              <a:rPr lang="en-GB" smtClean="0"/>
              <a:t>(1) </a:t>
            </a:r>
            <a:r>
              <a:rPr lang="en-GB" u="sng" smtClean="0"/>
              <a:t>Problem 1:</a:t>
            </a:r>
            <a:r>
              <a:rPr lang="en-GB" smtClean="0"/>
              <a:t> Classifying the inputted query. </a:t>
            </a:r>
          </a:p>
          <a:p>
            <a:pPr algn="just"/>
            <a:r>
              <a:rPr lang="en-GB"/>
              <a:t> </a:t>
            </a:r>
            <a:r>
              <a:rPr lang="en-GB" smtClean="0"/>
              <a:t>         From the query inputted as Vietnamese text, this problem extracts the main key phrases of the query to determine the meaning of the query and classify it.</a:t>
            </a:r>
          </a:p>
          <a:p>
            <a:pPr algn="just"/>
            <a:endParaRPr lang="en-US" smtClean="0"/>
          </a:p>
          <a:p>
            <a:pPr algn="just"/>
            <a:r>
              <a:rPr lang="en-GB" smtClean="0"/>
              <a:t>(</a:t>
            </a:r>
            <a:r>
              <a:rPr lang="en-GB"/>
              <a:t>2) </a:t>
            </a:r>
            <a:r>
              <a:rPr lang="en-GB" u="sng"/>
              <a:t>Problem </a:t>
            </a:r>
            <a:r>
              <a:rPr lang="en-GB" u="sng" smtClean="0"/>
              <a:t>2</a:t>
            </a:r>
            <a:r>
              <a:rPr lang="en-GB" u="sng"/>
              <a:t>:</a:t>
            </a:r>
            <a:r>
              <a:rPr lang="en-GB"/>
              <a:t> Retrieving suitable articles in the document and searching the content of concepts based on matching the key phrases</a:t>
            </a:r>
            <a:r>
              <a:rPr lang="en-GB"/>
              <a:t>. </a:t>
            </a:r>
            <a:endParaRPr lang="en-GB" smtClean="0"/>
          </a:p>
          <a:p>
            <a:pPr algn="just"/>
            <a:r>
              <a:rPr lang="en-GB"/>
              <a:t> </a:t>
            </a:r>
            <a:r>
              <a:rPr lang="en-GB" smtClean="0"/>
              <a:t>          Based </a:t>
            </a:r>
            <a:r>
              <a:rPr lang="en-GB"/>
              <a:t>on extracted key phrases, a method to compare the similarity between the meaning of the key phrases and the content in the knowledge base is proposed.</a:t>
            </a:r>
            <a:endParaRPr lang="en-US" dirty="0"/>
          </a:p>
        </p:txBody>
      </p:sp>
      <p:sp>
        <p:nvSpPr>
          <p:cNvPr id="27" name="Rectangle 26">
            <a:extLst>
              <a:ext uri="{FF2B5EF4-FFF2-40B4-BE49-F238E27FC236}">
                <a16:creationId xmlns:a16="http://schemas.microsoft.com/office/drawing/2014/main" id="{D29F139A-CB95-4429-814C-E1A38D0B74CC}"/>
              </a:ext>
            </a:extLst>
          </p:cNvPr>
          <p:cNvSpPr/>
          <p:nvPr/>
        </p:nvSpPr>
        <p:spPr>
          <a:xfrm>
            <a:off x="9010592" y="14255902"/>
            <a:ext cx="10626815" cy="278822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spcAft>
                <a:spcPts val="1800"/>
              </a:spcAft>
            </a:pPr>
            <a:r>
              <a:rPr lang="en-US" sz="2400" b="1" smtClean="0">
                <a:solidFill>
                  <a:srgbClr val="0070C0"/>
                </a:solidFill>
              </a:rPr>
              <a:t>References</a:t>
            </a:r>
            <a:endParaRPr lang="en-US" b="1" smtClean="0">
              <a:solidFill>
                <a:srgbClr val="0070C0"/>
              </a:solidFill>
            </a:endParaRPr>
          </a:p>
          <a:p>
            <a:pPr algn="just"/>
            <a:r>
              <a:rPr lang="en-US" smtClean="0"/>
              <a:t> [1]</a:t>
            </a:r>
            <a:r>
              <a:rPr lang="en-US" smtClean="0"/>
              <a:t> </a:t>
            </a:r>
            <a:r>
              <a:rPr lang="en-GB" smtClean="0"/>
              <a:t>Do</a:t>
            </a:r>
            <a:r>
              <a:rPr lang="en-GB"/>
              <a:t>, N., Nguyen, H., Selamat, A. 2018. Knowledge-Based model of Expert Systems using Rela-model. </a:t>
            </a:r>
            <a:r>
              <a:rPr lang="en-GB" i="1"/>
              <a:t>International Journal of Software Engineering and Knowledge Engineering</a:t>
            </a:r>
            <a:r>
              <a:rPr lang="en-GB"/>
              <a:t> 28(8), 1047 - </a:t>
            </a:r>
            <a:r>
              <a:rPr lang="en-GB"/>
              <a:t>1090</a:t>
            </a:r>
            <a:r>
              <a:rPr lang="en-GB" smtClean="0"/>
              <a:t>.</a:t>
            </a:r>
          </a:p>
          <a:p>
            <a:pPr algn="just"/>
            <a:r>
              <a:rPr lang="en-GB" smtClean="0"/>
              <a:t> [2]  Szostek</a:t>
            </a:r>
            <a:r>
              <a:rPr lang="en-GB"/>
              <a:t>, D., Zatucki, M. 2022. </a:t>
            </a:r>
            <a:r>
              <a:rPr lang="en-GB" i="1"/>
              <a:t>Legal Tech</a:t>
            </a:r>
            <a:r>
              <a:rPr lang="en-GB"/>
              <a:t>. Nomos Verlagsgesellschaft, Waldseestraße, </a:t>
            </a:r>
            <a:r>
              <a:rPr lang="en-GB"/>
              <a:t>Germany</a:t>
            </a:r>
            <a:r>
              <a:rPr lang="en-GB" smtClean="0"/>
              <a:t>.</a:t>
            </a:r>
          </a:p>
          <a:p>
            <a:pPr algn="just"/>
            <a:r>
              <a:rPr lang="en-GB" smtClean="0"/>
              <a:t> [3] Tieu</a:t>
            </a:r>
            <a:r>
              <a:rPr lang="en-GB"/>
              <a:t>, T., Chau, C., Bui, N., et al. 2021. Apply Bert-based models and Domain knowledge for Automated Legal Question Answering tasks at ALQAC 2021. In </a:t>
            </a:r>
            <a:r>
              <a:rPr lang="en-GB" i="1"/>
              <a:t>KSE 2021, 13</a:t>
            </a:r>
            <a:r>
              <a:rPr lang="en-GB" i="1" baseline="30000"/>
              <a:t>th</a:t>
            </a:r>
            <a:r>
              <a:rPr lang="en-GB" i="1"/>
              <a:t> International Conference on Knowledge and Systems Engineering</a:t>
            </a:r>
            <a:r>
              <a:rPr lang="en-GB"/>
              <a:t>, Nov. 2021. </a:t>
            </a:r>
            <a:r>
              <a:rPr lang="en-GB"/>
              <a:t>IEEE</a:t>
            </a:r>
            <a:r>
              <a:rPr lang="en-GB" smtClean="0"/>
              <a:t>.</a:t>
            </a:r>
            <a:endParaRPr lang="en-US" smtClean="0"/>
          </a:p>
        </p:txBody>
      </p:sp>
      <p:pic>
        <p:nvPicPr>
          <p:cNvPr id="3" name="Picture 2"/>
          <p:cNvPicPr>
            <a:picLocks noChangeAspect="1"/>
          </p:cNvPicPr>
          <p:nvPr/>
        </p:nvPicPr>
        <p:blipFill>
          <a:blip r:embed="rId5"/>
          <a:stretch>
            <a:fillRect/>
          </a:stretch>
        </p:blipFill>
        <p:spPr>
          <a:xfrm>
            <a:off x="1419002" y="170911"/>
            <a:ext cx="1533362" cy="1190961"/>
          </a:xfrm>
          <a:prstGeom prst="rect">
            <a:avLst/>
          </a:prstGeom>
        </p:spPr>
      </p:pic>
      <p:pic>
        <p:nvPicPr>
          <p:cNvPr id="4" name="Picture 3"/>
          <p:cNvPicPr>
            <a:picLocks noChangeAspect="1"/>
          </p:cNvPicPr>
          <p:nvPr/>
        </p:nvPicPr>
        <p:blipFill>
          <a:blip r:embed="rId6"/>
          <a:stretch>
            <a:fillRect/>
          </a:stretch>
        </p:blipFill>
        <p:spPr>
          <a:xfrm>
            <a:off x="2236928" y="1092909"/>
            <a:ext cx="1428945" cy="1423691"/>
          </a:xfrm>
          <a:prstGeom prst="rect">
            <a:avLst/>
          </a:prstGeom>
        </p:spPr>
      </p:pic>
      <p:pic>
        <p:nvPicPr>
          <p:cNvPr id="5" name="Picture 4"/>
          <p:cNvPicPr>
            <a:picLocks noChangeAspect="1"/>
          </p:cNvPicPr>
          <p:nvPr/>
        </p:nvPicPr>
        <p:blipFill>
          <a:blip r:embed="rId7"/>
          <a:stretch>
            <a:fillRect/>
          </a:stretch>
        </p:blipFill>
        <p:spPr>
          <a:xfrm>
            <a:off x="22811758" y="493484"/>
            <a:ext cx="3798026" cy="821044"/>
          </a:xfrm>
          <a:prstGeom prst="rect">
            <a:avLst/>
          </a:prstGeom>
        </p:spPr>
      </p:pic>
      <p:pic>
        <p:nvPicPr>
          <p:cNvPr id="6" name="Picture 5"/>
          <p:cNvPicPr>
            <a:picLocks noChangeAspect="1"/>
          </p:cNvPicPr>
          <p:nvPr/>
        </p:nvPicPr>
        <p:blipFill>
          <a:blip r:embed="rId8"/>
          <a:stretch>
            <a:fillRect/>
          </a:stretch>
        </p:blipFill>
        <p:spPr>
          <a:xfrm>
            <a:off x="22837830" y="1479886"/>
            <a:ext cx="4295775" cy="828675"/>
          </a:xfrm>
          <a:prstGeom prst="rect">
            <a:avLst/>
          </a:prstGeom>
        </p:spPr>
      </p:pic>
      <p:pic>
        <p:nvPicPr>
          <p:cNvPr id="7" name="Picture 6"/>
          <p:cNvPicPr>
            <a:picLocks noChangeAspect="1"/>
          </p:cNvPicPr>
          <p:nvPr/>
        </p:nvPicPr>
        <p:blipFill>
          <a:blip r:embed="rId9"/>
          <a:stretch>
            <a:fillRect/>
          </a:stretch>
        </p:blipFill>
        <p:spPr>
          <a:xfrm>
            <a:off x="2951401" y="203976"/>
            <a:ext cx="1494288" cy="927981"/>
          </a:xfrm>
          <a:prstGeom prst="rect">
            <a:avLst/>
          </a:prstGeom>
        </p:spPr>
      </p:pic>
    </p:spTree>
    <p:extLst>
      <p:ext uri="{BB962C8B-B14F-4D97-AF65-F5344CB8AC3E}">
        <p14:creationId xmlns:p14="http://schemas.microsoft.com/office/powerpoint/2010/main" val="29271110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179</TotalTime>
  <Words>785</Words>
  <Application>Microsoft Office PowerPoint</Application>
  <PresentationFormat>Custom</PresentationFormat>
  <Paragraphs>103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French Script MT</vt:lpstr>
      <vt:lpstr>MS Mincho</vt:lpstr>
      <vt:lpstr>Rockwell</vt:lpstr>
      <vt:lpstr>Rockwell Condensed</vt:lpstr>
      <vt:lpstr>Times New Roman</vt:lpstr>
      <vt:lpstr>Wingdings</vt:lpstr>
      <vt:lpstr>Wood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Hoang Thinh</dc:creator>
  <cp:lastModifiedBy>Windows User</cp:lastModifiedBy>
  <cp:revision>9</cp:revision>
  <dcterms:created xsi:type="dcterms:W3CDTF">2022-04-15T13:16:48Z</dcterms:created>
  <dcterms:modified xsi:type="dcterms:W3CDTF">2022-04-16T05:29:11Z</dcterms:modified>
</cp:coreProperties>
</file>