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5"/>
    <p:restoredTop sz="96170"/>
  </p:normalViewPr>
  <p:slideViewPr>
    <p:cSldViewPr snapToGrid="0">
      <p:cViewPr>
        <p:scale>
          <a:sx n="62" d="100"/>
          <a:sy n="62" d="100"/>
        </p:scale>
        <p:origin x="1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A1EB6D-C907-A84B-A3FB-2500A0D3D99A}" type="datetimeFigureOut">
              <a:rPr lang="en-VN" smtClean="0"/>
              <a:t>02/02/2023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52564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1EB6D-C907-A84B-A3FB-2500A0D3D99A}" type="datetimeFigureOut">
              <a:rPr lang="en-VN" smtClean="0"/>
              <a:t>02/02/2023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25078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9"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4"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1EB6D-C907-A84B-A3FB-2500A0D3D99A}" type="datetimeFigureOut">
              <a:rPr lang="en-VN" smtClean="0"/>
              <a:t>02/02/2023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162487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1EB6D-C907-A84B-A3FB-2500A0D3D99A}" type="datetimeFigureOut">
              <a:rPr lang="en-VN" smtClean="0"/>
              <a:t>02/02/2023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214629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6"/>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3"/>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1EB6D-C907-A84B-A3FB-2500A0D3D99A}" type="datetimeFigureOut">
              <a:rPr lang="en-VN" smtClean="0"/>
              <a:t>02/02/2023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375004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1EB6D-C907-A84B-A3FB-2500A0D3D99A}" type="datetimeFigureOut">
              <a:rPr lang="en-VN" smtClean="0"/>
              <a:t>02/02/2023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43565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2"/>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2"/>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4" y="4483102"/>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4"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1EB6D-C907-A84B-A3FB-2500A0D3D99A}" type="datetimeFigureOut">
              <a:rPr lang="en-VN" smtClean="0"/>
              <a:t>02/02/2023</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91355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1EB6D-C907-A84B-A3FB-2500A0D3D99A}" type="datetimeFigureOut">
              <a:rPr lang="en-VN" smtClean="0"/>
              <a:t>02/02/2023</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188606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1EB6D-C907-A84B-A3FB-2500A0D3D99A}" type="datetimeFigureOut">
              <a:rPr lang="en-VN" smtClean="0"/>
              <a:t>02/02/2023</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199406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9"/>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1"/>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69A1EB6D-C907-A84B-A3FB-2500A0D3D99A}" type="datetimeFigureOut">
              <a:rPr lang="en-VN" smtClean="0"/>
              <a:t>02/02/2023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298443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9"/>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1889523" y="5486401"/>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69A1EB6D-C907-A84B-A3FB-2500A0D3D99A}" type="datetimeFigureOut">
              <a:rPr lang="en-VN" smtClean="0"/>
              <a:t>02/02/2023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0CE464C8-F43C-9248-8B20-A2AB80FE312A}" type="slidenum">
              <a:rPr lang="en-VN" smtClean="0"/>
              <a:t>‹#›</a:t>
            </a:fld>
            <a:endParaRPr lang="en-VN"/>
          </a:p>
        </p:txBody>
      </p:sp>
    </p:spTree>
    <p:extLst>
      <p:ext uri="{BB962C8B-B14F-4D97-AF65-F5344CB8AC3E}">
        <p14:creationId xmlns:p14="http://schemas.microsoft.com/office/powerpoint/2010/main" val="419872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2"/>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69A1EB6D-C907-A84B-A3FB-2500A0D3D99A}" type="datetimeFigureOut">
              <a:rPr lang="en-VN" smtClean="0"/>
              <a:t>02/02/2023</a:t>
            </a:fld>
            <a:endParaRPr lang="en-VN"/>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0CE464C8-F43C-9248-8B20-A2AB80FE312A}" type="slidenum">
              <a:rPr lang="en-VN" smtClean="0"/>
              <a:t>‹#›</a:t>
            </a:fld>
            <a:endParaRPr lang="en-VN"/>
          </a:p>
        </p:txBody>
      </p:sp>
    </p:spTree>
    <p:extLst>
      <p:ext uri="{BB962C8B-B14F-4D97-AF65-F5344CB8AC3E}">
        <p14:creationId xmlns:p14="http://schemas.microsoft.com/office/powerpoint/2010/main" val="35490898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FDABEF-73D2-40D5-6E26-8F608AC348A1}"/>
              </a:ext>
            </a:extLst>
          </p:cNvPr>
          <p:cNvSpPr txBox="1"/>
          <p:nvPr/>
        </p:nvSpPr>
        <p:spPr>
          <a:xfrm>
            <a:off x="4866599" y="244305"/>
            <a:ext cx="18154632" cy="584775"/>
          </a:xfrm>
          <a:prstGeom prst="rect">
            <a:avLst/>
          </a:prstGeom>
          <a:noFill/>
        </p:spPr>
        <p:txBody>
          <a:bodyPr wrap="square">
            <a:spAutoFit/>
          </a:bodyPr>
          <a:lstStyle/>
          <a:p>
            <a:pPr algn="ctr"/>
            <a:r>
              <a:rPr lang="en-US" sz="3200" dirty="0">
                <a:solidFill>
                  <a:srgbClr val="0070C0"/>
                </a:solidFill>
                <a:latin typeface="Rockwell" panose="02060603020205020403" pitchFamily="18" charset="77"/>
              </a:rPr>
              <a:t>Ontology-based Solution for Building an Intelligent Searching System on Traffic Law Documents </a:t>
            </a:r>
          </a:p>
        </p:txBody>
      </p:sp>
      <p:pic>
        <p:nvPicPr>
          <p:cNvPr id="8" name="Picture 7">
            <a:extLst>
              <a:ext uri="{FF2B5EF4-FFF2-40B4-BE49-F238E27FC236}">
                <a16:creationId xmlns:a16="http://schemas.microsoft.com/office/drawing/2014/main" id="{FC20D04E-1ADB-0500-932A-7DF8E12E9430}"/>
              </a:ext>
            </a:extLst>
          </p:cNvPr>
          <p:cNvPicPr>
            <a:picLocks noChangeAspect="1"/>
          </p:cNvPicPr>
          <p:nvPr/>
        </p:nvPicPr>
        <p:blipFill>
          <a:blip r:embed="rId2"/>
          <a:srcRect/>
          <a:stretch/>
        </p:blipFill>
        <p:spPr>
          <a:xfrm>
            <a:off x="9297324" y="7750835"/>
            <a:ext cx="8960496" cy="5684907"/>
          </a:xfrm>
          <a:prstGeom prst="rect">
            <a:avLst/>
          </a:prstGeom>
        </p:spPr>
      </p:pic>
      <p:sp>
        <p:nvSpPr>
          <p:cNvPr id="9" name="Rectangle 8">
            <a:extLst>
              <a:ext uri="{FF2B5EF4-FFF2-40B4-BE49-F238E27FC236}">
                <a16:creationId xmlns:a16="http://schemas.microsoft.com/office/drawing/2014/main" id="{E10B4D0E-4C2F-01E6-1BEB-DEED8D0FC4E5}"/>
              </a:ext>
            </a:extLst>
          </p:cNvPr>
          <p:cNvSpPr/>
          <p:nvPr/>
        </p:nvSpPr>
        <p:spPr>
          <a:xfrm>
            <a:off x="1911532" y="7537563"/>
            <a:ext cx="6203792" cy="498091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dirty="0">
                <a:solidFill>
                  <a:srgbClr val="0070C0"/>
                </a:solidFill>
                <a:latin typeface="Rockwell" panose="02060603020205020403" pitchFamily="18" charset="77"/>
              </a:rPr>
              <a:t>Knowledge model for road traffic law</a:t>
            </a:r>
            <a:endParaRPr lang="en-US" b="1" dirty="0">
              <a:solidFill>
                <a:srgbClr val="0070C0"/>
              </a:solidFill>
              <a:latin typeface="Rockwell" panose="02060603020205020403" pitchFamily="18" charset="77"/>
            </a:endParaRPr>
          </a:p>
          <a:p>
            <a:pPr algn="ctr"/>
            <a:r>
              <a:rPr lang="en-GB" sz="2000" dirty="0">
                <a:latin typeface="Rockwell" panose="02060603020205020403" pitchFamily="18" charset="77"/>
              </a:rPr>
              <a:t>K = </a:t>
            </a:r>
            <a:r>
              <a:rPr lang="en-GB" sz="2000" b="1" dirty="0">
                <a:latin typeface="Rockwell" panose="02060603020205020403" pitchFamily="18" charset="77"/>
              </a:rPr>
              <a:t>(C, R, Rules)</a:t>
            </a:r>
          </a:p>
          <a:p>
            <a:pPr algn="ctr"/>
            <a:endParaRPr lang="en-US" dirty="0">
              <a:latin typeface="Rockwell" panose="02060603020205020403" pitchFamily="18" charset="77"/>
            </a:endParaRPr>
          </a:p>
          <a:p>
            <a:pPr algn="just"/>
            <a:r>
              <a:rPr lang="pt-PT" dirty="0">
                <a:latin typeface="Rockwell" panose="02060603020205020403" pitchFamily="18" charset="77"/>
                <a:ea typeface="Times New Roman" panose="02020603050405020304" pitchFamily="18" charset="0"/>
              </a:rPr>
              <a:t>In </a:t>
            </a:r>
            <a:r>
              <a:rPr lang="pt-PT" dirty="0" err="1">
                <a:latin typeface="Rockwell" panose="02060603020205020403" pitchFamily="18" charset="77"/>
                <a:ea typeface="Times New Roman" panose="02020603050405020304" pitchFamily="18" charset="0"/>
              </a:rPr>
              <a:t>which</a:t>
            </a:r>
            <a:r>
              <a:rPr lang="pt-PT" dirty="0">
                <a:latin typeface="Rockwell" panose="02060603020205020403" pitchFamily="18" charset="77"/>
                <a:ea typeface="Times New Roman" panose="02020603050405020304" pitchFamily="18" charset="0"/>
              </a:rPr>
              <a:t>, </a:t>
            </a:r>
            <a:r>
              <a:rPr lang="pt-PT" b="1" dirty="0">
                <a:latin typeface="Rockwell" panose="02060603020205020403" pitchFamily="18" charset="77"/>
                <a:ea typeface="Times New Roman" panose="02020603050405020304" pitchFamily="18" charset="0"/>
              </a:rPr>
              <a:t>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set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concepts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or</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entities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road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law</a:t>
            </a:r>
            <a:r>
              <a:rPr lang="pt-PT" dirty="0">
                <a:latin typeface="Rockwell" panose="02060603020205020403" pitchFamily="18" charset="77"/>
                <a:ea typeface="Times New Roman" panose="02020603050405020304" pitchFamily="18" charset="0"/>
              </a:rPr>
              <a:t>, </a:t>
            </a:r>
            <a:r>
              <a:rPr lang="pt-PT" b="1" dirty="0">
                <a:latin typeface="Rockwell" panose="02060603020205020403" pitchFamily="18" charset="77"/>
                <a:ea typeface="Times New Roman" panose="02020603050405020304" pitchFamily="18" charset="0"/>
              </a:rPr>
              <a:t>R</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set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relations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between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concepts</a:t>
            </a:r>
            <a:r>
              <a:rPr lang="pt-PT" dirty="0">
                <a:latin typeface="Rockwell" panose="02060603020205020403" pitchFamily="18" charset="77"/>
                <a:ea typeface="Times New Roman" panose="02020603050405020304" pitchFamily="18" charset="0"/>
              </a:rPr>
              <a:t>/</a:t>
            </a:r>
            <a:r>
              <a:rPr lang="pt-PT" dirty="0" err="1">
                <a:latin typeface="Rockwell" panose="02060603020205020403" pitchFamily="18" charset="77"/>
                <a:ea typeface="Times New Roman" panose="02020603050405020304" pitchFamily="18" charset="0"/>
              </a:rPr>
              <a:t>facts</a:t>
            </a:r>
            <a:r>
              <a:rPr lang="pt-PT" dirty="0">
                <a:latin typeface="Rockwell" panose="02060603020205020403" pitchFamily="18" charset="77"/>
                <a:ea typeface="Times New Roman" panose="02020603050405020304" pitchFamily="18" charset="0"/>
              </a:rPr>
              <a:t>, </a:t>
            </a:r>
            <a:r>
              <a:rPr lang="pt-PT" b="1" dirty="0">
                <a:latin typeface="Rockwell" panose="02060603020205020403" pitchFamily="18" charset="77"/>
                <a:ea typeface="Times New Roman" panose="02020603050405020304" pitchFamily="18" charset="0"/>
              </a:rPr>
              <a:t>Rules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represent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inference</a:t>
            </a:r>
            <a:r>
              <a:rPr lang="pt-PT" dirty="0">
                <a:latin typeface="Rockwell" panose="02060603020205020403" pitchFamily="18" charset="77"/>
                <a:ea typeface="Times New Roman" panose="02020603050405020304" pitchFamily="18" charset="0"/>
              </a:rPr>
              <a:t> rules to </a:t>
            </a:r>
            <a:r>
              <a:rPr lang="pt-PT" dirty="0" err="1">
                <a:latin typeface="Rockwell" panose="02060603020205020403" pitchFamily="18" charset="77"/>
                <a:ea typeface="Times New Roman" panose="02020603050405020304" pitchFamily="18" charset="0"/>
              </a:rPr>
              <a:t>specify</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relation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between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concepts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or</a:t>
            </a:r>
            <a:r>
              <a:rPr lang="pt-PT" dirty="0">
                <a:latin typeface="Rockwell" panose="02060603020205020403" pitchFamily="18" charset="77"/>
                <a:ea typeface="Times New Roman" panose="02020603050405020304" pitchFamily="18" charset="0"/>
              </a:rPr>
              <a:t> determine </a:t>
            </a:r>
            <a:r>
              <a:rPr lang="pt-PT" dirty="0" err="1">
                <a:latin typeface="Rockwell" panose="02060603020205020403" pitchFamily="18" charset="77"/>
                <a:ea typeface="Times New Roman" panose="02020603050405020304" pitchFamily="18" charset="0"/>
              </a:rPr>
              <a:t>offences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their</a:t>
            </a:r>
            <a:r>
              <a:rPr lang="pt-PT" dirty="0">
                <a:latin typeface="Rockwell" panose="02060603020205020403" pitchFamily="18" charset="77"/>
                <a:ea typeface="Times New Roman" panose="02020603050405020304" pitchFamily="18" charset="0"/>
              </a:rPr>
              <a:t> penalties.</a:t>
            </a:r>
            <a:r>
              <a:rPr lang="en-VN" dirty="0">
                <a:latin typeface="Rockwell" panose="02060603020205020403" pitchFamily="18" charset="77"/>
              </a:rPr>
              <a:t> </a:t>
            </a:r>
          </a:p>
          <a:p>
            <a:pPr algn="just"/>
            <a:endParaRPr lang="en-VN" dirty="0">
              <a:latin typeface="Rockwell" panose="02060603020205020403" pitchFamily="18" charset="77"/>
              <a:ea typeface="Times New Roman" panose="02020603050405020304" pitchFamily="18" charset="0"/>
            </a:endParaRPr>
          </a:p>
          <a:p>
            <a:pPr algn="just"/>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b="1" dirty="0">
                <a:latin typeface="Rockwell" panose="02060603020205020403" pitchFamily="18" charset="77"/>
                <a:ea typeface="Times New Roman" panose="02020603050405020304" pitchFamily="18" charset="0"/>
              </a:rPr>
              <a:t>Rules</a:t>
            </a:r>
            <a:r>
              <a:rPr lang="pt-PT" dirty="0">
                <a:latin typeface="Rockwell" panose="02060603020205020403" pitchFamily="18" charset="77"/>
                <a:ea typeface="Times New Roman" panose="02020603050405020304" pitchFamily="18" charset="0"/>
              </a:rPr>
              <a:t>-set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classified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two</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kinds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rules:</a:t>
            </a:r>
          </a:p>
          <a:p>
            <a:pPr algn="just"/>
            <a:endParaRPr lang="en-VN" dirty="0">
              <a:latin typeface="Rockwell" panose="02060603020205020403" pitchFamily="18" charset="77"/>
              <a:ea typeface="Times New Roman" panose="02020603050405020304" pitchFamily="18" charset="0"/>
            </a:endParaRPr>
          </a:p>
          <a:p>
            <a:pPr indent="171450" algn="ctr"/>
            <a:r>
              <a:rPr lang="pt-PT" b="1" dirty="0">
                <a:latin typeface="Rockwell" panose="02060603020205020403" pitchFamily="18" charset="77"/>
                <a:ea typeface="Times New Roman" panose="02020603050405020304" pitchFamily="18" charset="0"/>
              </a:rPr>
              <a:t>Rules</a:t>
            </a:r>
            <a:r>
              <a:rPr lang="pt-PT" dirty="0">
                <a:latin typeface="Rockwell" panose="02060603020205020403" pitchFamily="18" charset="77"/>
                <a:ea typeface="Times New Roman" panose="02020603050405020304" pitchFamily="18" charset="0"/>
              </a:rPr>
              <a:t> = </a:t>
            </a:r>
            <a:r>
              <a:rPr lang="pt-PT" b="1" dirty="0" err="1">
                <a:latin typeface="Rockwell" panose="02060603020205020403" pitchFamily="18" charset="77"/>
                <a:ea typeface="Times New Roman" panose="02020603050405020304" pitchFamily="18" charset="0"/>
              </a:rPr>
              <a:t>Rule</a:t>
            </a:r>
            <a:r>
              <a:rPr lang="pt-PT" b="1" baseline="-25000" dirty="0" err="1">
                <a:latin typeface="Rockwell" panose="02060603020205020403" pitchFamily="18" charset="77"/>
                <a:ea typeface="Times New Roman" panose="02020603050405020304" pitchFamily="18" charset="0"/>
              </a:rPr>
              <a:t>infer</a:t>
            </a:r>
            <a:r>
              <a:rPr lang="pt-PT" dirty="0">
                <a:latin typeface="Rockwell" panose="02060603020205020403" pitchFamily="18" charset="77"/>
                <a:ea typeface="Times New Roman" panose="02020603050405020304" pitchFamily="18" charset="0"/>
              </a:rPr>
              <a:t> </a:t>
            </a:r>
            <a:r>
              <a:rPr lang="pt-PT" dirty="0">
                <a:latin typeface="Rockwell" panose="02060603020205020403" pitchFamily="18" charset="77"/>
                <a:ea typeface="Times New Roman" panose="02020603050405020304" pitchFamily="18" charset="0"/>
                <a:sym typeface="Symbol" pitchFamily="2" charset="2"/>
              </a:rPr>
              <a:t></a:t>
            </a:r>
            <a:r>
              <a:rPr lang="pt-PT" dirty="0">
                <a:latin typeface="Rockwell" panose="02060603020205020403" pitchFamily="18" charset="77"/>
                <a:ea typeface="Times New Roman" panose="02020603050405020304" pitchFamily="18" charset="0"/>
              </a:rPr>
              <a:t> </a:t>
            </a:r>
            <a:r>
              <a:rPr lang="pt-PT" b="1" dirty="0" err="1">
                <a:latin typeface="Rockwell" panose="02060603020205020403" pitchFamily="18" charset="77"/>
                <a:ea typeface="Times New Roman" panose="02020603050405020304" pitchFamily="18" charset="0"/>
              </a:rPr>
              <a:t>Rule</a:t>
            </a:r>
            <a:r>
              <a:rPr lang="pt-PT" b="1" baseline="-25000" dirty="0" err="1">
                <a:latin typeface="Rockwell" panose="02060603020205020403" pitchFamily="18" charset="77"/>
                <a:ea typeface="Times New Roman" panose="02020603050405020304" pitchFamily="18" charset="0"/>
              </a:rPr>
              <a:t>offence</a:t>
            </a:r>
            <a:endParaRPr lang="pt-PT" b="1" baseline="-25000" dirty="0">
              <a:latin typeface="Rockwell" panose="02060603020205020403" pitchFamily="18" charset="77"/>
              <a:ea typeface="Times New Roman" panose="02020603050405020304" pitchFamily="18" charset="0"/>
            </a:endParaRPr>
          </a:p>
          <a:p>
            <a:pPr indent="171450" algn="ctr"/>
            <a:endParaRPr lang="en-VN" b="1" dirty="0">
              <a:latin typeface="Rockwell" panose="02060603020205020403" pitchFamily="18" charset="77"/>
              <a:ea typeface="Times New Roman" panose="02020603050405020304" pitchFamily="18" charset="0"/>
            </a:endParaRPr>
          </a:p>
          <a:p>
            <a:pPr algn="just"/>
            <a:r>
              <a:rPr lang="pt-PT" dirty="0">
                <a:latin typeface="Rockwell" panose="02060603020205020403" pitchFamily="18" charset="77"/>
                <a:ea typeface="Times New Roman" panose="02020603050405020304" pitchFamily="18" charset="0"/>
              </a:rPr>
              <a:t>In </a:t>
            </a:r>
            <a:r>
              <a:rPr lang="pt-PT" dirty="0" err="1">
                <a:latin typeface="Rockwell" panose="02060603020205020403" pitchFamily="18" charset="77"/>
                <a:ea typeface="Times New Roman" panose="02020603050405020304" pitchFamily="18" charset="0"/>
              </a:rPr>
              <a:t>which</a:t>
            </a:r>
            <a:r>
              <a:rPr lang="pt-PT" dirty="0">
                <a:latin typeface="Rockwell" panose="02060603020205020403" pitchFamily="18" charset="77"/>
                <a:ea typeface="Times New Roman" panose="02020603050405020304" pitchFamily="18" charset="0"/>
              </a:rPr>
              <a:t>, </a:t>
            </a:r>
            <a:r>
              <a:rPr lang="pt-PT" b="1" dirty="0" err="1">
                <a:latin typeface="Rockwell" panose="02060603020205020403" pitchFamily="18" charset="77"/>
                <a:ea typeface="Times New Roman" panose="02020603050405020304" pitchFamily="18" charset="0"/>
              </a:rPr>
              <a:t>Rule</a:t>
            </a:r>
            <a:r>
              <a:rPr lang="pt-PT" b="1" baseline="-25000" dirty="0" err="1">
                <a:latin typeface="Rockwell" panose="02060603020205020403" pitchFamily="18" charset="77"/>
                <a:ea typeface="Times New Roman" panose="02020603050405020304" pitchFamily="18" charset="0"/>
              </a:rPr>
              <a:t>infer</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set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rules </a:t>
            </a:r>
            <a:r>
              <a:rPr lang="pt-PT" dirty="0" err="1">
                <a:latin typeface="Rockwell" panose="02060603020205020403" pitchFamily="18" charset="77"/>
                <a:ea typeface="Times New Roman" panose="02020603050405020304" pitchFamily="18" charset="0"/>
              </a:rPr>
              <a:t>inferring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relation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between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concepts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a:t>
            </a:r>
            <a:r>
              <a:rPr lang="pt-PT" b="1" dirty="0" err="1">
                <a:latin typeface="Rockwell" panose="02060603020205020403" pitchFamily="18" charset="77"/>
                <a:ea typeface="Times New Roman" panose="02020603050405020304" pitchFamily="18" charset="0"/>
              </a:rPr>
              <a:t>Rule</a:t>
            </a:r>
            <a:r>
              <a:rPr lang="pt-PT" b="1" baseline="-25000" dirty="0" err="1">
                <a:latin typeface="Rockwell" panose="02060603020205020403" pitchFamily="18" charset="77"/>
                <a:ea typeface="Times New Roman" panose="02020603050405020304" pitchFamily="18" charset="0"/>
              </a:rPr>
              <a:t>offence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set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rules </a:t>
            </a:r>
            <a:r>
              <a:rPr lang="pt-PT" dirty="0" err="1">
                <a:latin typeface="Rockwell" panose="02060603020205020403" pitchFamily="18" charset="77"/>
                <a:ea typeface="Times New Roman" panose="02020603050405020304" pitchFamily="18" charset="0"/>
              </a:rPr>
              <a:t>determining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offences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penalties.</a:t>
            </a:r>
            <a:endParaRPr lang="en-VN" dirty="0">
              <a:latin typeface="Rockwell" panose="02060603020205020403" pitchFamily="18" charset="77"/>
              <a:ea typeface="Times New Roman" panose="02020603050405020304" pitchFamily="18" charset="0"/>
            </a:endParaRPr>
          </a:p>
          <a:p>
            <a:pPr algn="just"/>
            <a:endParaRPr lang="en-VN" dirty="0">
              <a:latin typeface="Rockwell" panose="02060603020205020403" pitchFamily="18" charset="77"/>
            </a:endParaRPr>
          </a:p>
        </p:txBody>
      </p:sp>
      <p:sp>
        <p:nvSpPr>
          <p:cNvPr id="10" name="Rectangle 9">
            <a:extLst>
              <a:ext uri="{FF2B5EF4-FFF2-40B4-BE49-F238E27FC236}">
                <a16:creationId xmlns:a16="http://schemas.microsoft.com/office/drawing/2014/main" id="{B0C9C69B-0F78-CBB4-3C54-BE779DFFCBFF}"/>
              </a:ext>
            </a:extLst>
          </p:cNvPr>
          <p:cNvSpPr/>
          <p:nvPr/>
        </p:nvSpPr>
        <p:spPr>
          <a:xfrm>
            <a:off x="19937818" y="2904610"/>
            <a:ext cx="4528458" cy="74023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spcAft>
                <a:spcPts val="1800"/>
              </a:spcAft>
            </a:pPr>
            <a:r>
              <a:rPr lang="en-US" sz="2400" b="1" dirty="0">
                <a:solidFill>
                  <a:srgbClr val="0070C0"/>
                </a:solidFill>
                <a:latin typeface="Rockwell" panose="02060603020205020403" pitchFamily="18" charset="77"/>
              </a:rPr>
              <a:t>Dataset</a:t>
            </a:r>
            <a:endParaRPr lang="en-US" b="1" dirty="0">
              <a:solidFill>
                <a:srgbClr val="0070C0"/>
              </a:solidFill>
              <a:latin typeface="Rockwell" panose="02060603020205020403" pitchFamily="18" charset="77"/>
            </a:endParaRPr>
          </a:p>
          <a:p>
            <a:pPr algn="ctr"/>
            <a:endParaRPr lang="en-US" dirty="0">
              <a:latin typeface="Rockwell" panose="02060603020205020403" pitchFamily="18" charset="77"/>
            </a:endParaRPr>
          </a:p>
        </p:txBody>
      </p:sp>
      <p:sp>
        <p:nvSpPr>
          <p:cNvPr id="13" name="TextBox 12">
            <a:extLst>
              <a:ext uri="{FF2B5EF4-FFF2-40B4-BE49-F238E27FC236}">
                <a16:creationId xmlns:a16="http://schemas.microsoft.com/office/drawing/2014/main" id="{4AF078EA-EFA6-D84B-1935-5E11B35EE9CC}"/>
              </a:ext>
            </a:extLst>
          </p:cNvPr>
          <p:cNvSpPr txBox="1"/>
          <p:nvPr/>
        </p:nvSpPr>
        <p:spPr>
          <a:xfrm>
            <a:off x="12192801" y="7209154"/>
            <a:ext cx="4620487" cy="369332"/>
          </a:xfrm>
          <a:prstGeom prst="rect">
            <a:avLst/>
          </a:prstGeom>
          <a:noFill/>
        </p:spPr>
        <p:txBody>
          <a:bodyPr wrap="square">
            <a:spAutoFit/>
          </a:bodyPr>
          <a:lstStyle/>
          <a:p>
            <a:r>
              <a:rPr lang="en-US" i="1" dirty="0">
                <a:latin typeface="Rockwell" panose="02060603020205020403" pitchFamily="18" charset="77"/>
              </a:rPr>
              <a:t>The structure of Traffic-Law model.</a:t>
            </a:r>
          </a:p>
        </p:txBody>
      </p:sp>
      <p:sp>
        <p:nvSpPr>
          <p:cNvPr id="14" name="TextBox 13">
            <a:extLst>
              <a:ext uri="{FF2B5EF4-FFF2-40B4-BE49-F238E27FC236}">
                <a16:creationId xmlns:a16="http://schemas.microsoft.com/office/drawing/2014/main" id="{C4186F8C-9B0C-29C5-6F50-2A66A0AD4A4C}"/>
              </a:ext>
            </a:extLst>
          </p:cNvPr>
          <p:cNvSpPr txBox="1"/>
          <p:nvPr/>
        </p:nvSpPr>
        <p:spPr>
          <a:xfrm>
            <a:off x="21097189" y="7003161"/>
            <a:ext cx="3848084" cy="369332"/>
          </a:xfrm>
          <a:prstGeom prst="rect">
            <a:avLst/>
          </a:prstGeom>
          <a:noFill/>
        </p:spPr>
        <p:txBody>
          <a:bodyPr wrap="square">
            <a:spAutoFit/>
          </a:bodyPr>
          <a:lstStyle/>
          <a:p>
            <a:r>
              <a:rPr lang="en-US" i="1" dirty="0">
                <a:latin typeface="Rockwell" panose="02060603020205020403" pitchFamily="18" charset="77"/>
              </a:rPr>
              <a:t>Table 1: Dataset of traffic regulation</a:t>
            </a:r>
          </a:p>
        </p:txBody>
      </p:sp>
      <p:graphicFrame>
        <p:nvGraphicFramePr>
          <p:cNvPr id="15" name="Table 14">
            <a:extLst>
              <a:ext uri="{FF2B5EF4-FFF2-40B4-BE49-F238E27FC236}">
                <a16:creationId xmlns:a16="http://schemas.microsoft.com/office/drawing/2014/main" id="{2DA707A1-4327-AD0B-F7B5-BB3CCB3FEA1F}"/>
              </a:ext>
            </a:extLst>
          </p:cNvPr>
          <p:cNvGraphicFramePr>
            <a:graphicFrameLocks noGrp="1"/>
          </p:cNvGraphicFramePr>
          <p:nvPr>
            <p:extLst>
              <p:ext uri="{D42A27DB-BD31-4B8C-83A1-F6EECF244321}">
                <p14:modId xmlns:p14="http://schemas.microsoft.com/office/powerpoint/2010/main" val="2771577450"/>
              </p:ext>
            </p:extLst>
          </p:nvPr>
        </p:nvGraphicFramePr>
        <p:xfrm>
          <a:off x="20256117" y="3631459"/>
          <a:ext cx="5293160" cy="3135077"/>
        </p:xfrm>
        <a:graphic>
          <a:graphicData uri="http://schemas.openxmlformats.org/drawingml/2006/table">
            <a:tbl>
              <a:tblPr firstRow="1" firstCol="1" bandRow="1">
                <a:tableStyleId>{5C22544A-7EE6-4342-B048-85BDC9FD1C3A}</a:tableStyleId>
              </a:tblPr>
              <a:tblGrid>
                <a:gridCol w="1526726">
                  <a:extLst>
                    <a:ext uri="{9D8B030D-6E8A-4147-A177-3AD203B41FA5}">
                      <a16:colId xmlns:a16="http://schemas.microsoft.com/office/drawing/2014/main" val="4236443581"/>
                    </a:ext>
                  </a:extLst>
                </a:gridCol>
                <a:gridCol w="2371459">
                  <a:extLst>
                    <a:ext uri="{9D8B030D-6E8A-4147-A177-3AD203B41FA5}">
                      <a16:colId xmlns:a16="http://schemas.microsoft.com/office/drawing/2014/main" val="1444204464"/>
                    </a:ext>
                  </a:extLst>
                </a:gridCol>
                <a:gridCol w="1394975">
                  <a:extLst>
                    <a:ext uri="{9D8B030D-6E8A-4147-A177-3AD203B41FA5}">
                      <a16:colId xmlns:a16="http://schemas.microsoft.com/office/drawing/2014/main" val="1212547751"/>
                    </a:ext>
                  </a:extLst>
                </a:gridCol>
              </a:tblGrid>
              <a:tr h="383781">
                <a:tc>
                  <a:txBody>
                    <a:bodyPr/>
                    <a:lstStyle/>
                    <a:p>
                      <a:pPr marL="0" marR="0" indent="0" algn="ctr">
                        <a:lnSpc>
                          <a:spcPts val="1100"/>
                        </a:lnSpc>
                        <a:spcBef>
                          <a:spcPts val="0"/>
                        </a:spcBef>
                        <a:spcAft>
                          <a:spcPts val="0"/>
                        </a:spcAft>
                      </a:pPr>
                      <a:r>
                        <a:rPr lang="en-GB" sz="1200">
                          <a:effectLst/>
                        </a:rPr>
                        <a:t>Class</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Meaning</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Quantity</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752861567"/>
                  </a:ext>
                </a:extLst>
              </a:tr>
              <a:tr h="965048">
                <a:tc>
                  <a:txBody>
                    <a:bodyPr/>
                    <a:lstStyle/>
                    <a:p>
                      <a:pPr marL="0" marR="0" indent="0" algn="just">
                        <a:lnSpc>
                          <a:spcPts val="1100"/>
                        </a:lnSpc>
                        <a:spcBef>
                          <a:spcPts val="0"/>
                        </a:spcBef>
                        <a:spcAft>
                          <a:spcPts val="0"/>
                        </a:spcAft>
                      </a:pPr>
                      <a:r>
                        <a:rPr lang="en-GB" sz="1200" dirty="0">
                          <a:effectLst/>
                        </a:rPr>
                        <a:t>Concept</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Require identifying the meaning of a concept</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54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18025381"/>
                  </a:ext>
                </a:extLst>
              </a:tr>
              <a:tr h="965048">
                <a:tc>
                  <a:txBody>
                    <a:bodyPr/>
                    <a:lstStyle/>
                    <a:p>
                      <a:pPr marL="0" marR="0" indent="0" algn="just">
                        <a:lnSpc>
                          <a:spcPts val="1100"/>
                        </a:lnSpc>
                        <a:spcBef>
                          <a:spcPts val="0"/>
                        </a:spcBef>
                        <a:spcAft>
                          <a:spcPts val="0"/>
                        </a:spcAft>
                      </a:pPr>
                      <a:r>
                        <a:rPr lang="en-GB" sz="1200" dirty="0">
                          <a:effectLst/>
                          <a:latin typeface="Times New Roman" panose="02020603050405020304" pitchFamily="18" charset="0"/>
                          <a:ea typeface="MS Mincho" panose="02020609040205080304" pitchFamily="49" charset="-128"/>
                        </a:rPr>
                        <a:t>Penalties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Require identifying the fine of an offence</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rPr>
                        <a:t>83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2679099"/>
                  </a:ext>
                </a:extLst>
              </a:tr>
              <a:tr h="574162">
                <a:tc>
                  <a:txBody>
                    <a:bodyPr/>
                    <a:lstStyle/>
                    <a:p>
                      <a:pPr marL="0" marR="0" indent="0" algn="just">
                        <a:lnSpc>
                          <a:spcPts val="1100"/>
                        </a:lnSpc>
                        <a:spcBef>
                          <a:spcPts val="0"/>
                        </a:spcBef>
                        <a:spcAft>
                          <a:spcPts val="0"/>
                        </a:spcAft>
                      </a:pPr>
                      <a:r>
                        <a:rPr lang="en-GB" sz="1200" dirty="0">
                          <a:effectLst/>
                        </a:rPr>
                        <a:t>Out of scope</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Queries that do not belong to the two above kinds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dirty="0">
                          <a:effectLst/>
                        </a:rPr>
                        <a:t>23</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389592198"/>
                  </a:ext>
                </a:extLst>
              </a:tr>
              <a:tr h="247038">
                <a:tc gridSpan="2">
                  <a:txBody>
                    <a:bodyPr/>
                    <a:lstStyle/>
                    <a:p>
                      <a:pPr marL="0" marR="0" indent="0" algn="ctr">
                        <a:lnSpc>
                          <a:spcPts val="1100"/>
                        </a:lnSpc>
                        <a:spcBef>
                          <a:spcPts val="0"/>
                        </a:spcBef>
                        <a:spcAft>
                          <a:spcPts val="0"/>
                        </a:spcAft>
                      </a:pPr>
                      <a:r>
                        <a:rPr lang="en-GB" sz="1200" dirty="0">
                          <a:effectLst/>
                        </a:rPr>
                        <a:t>Total</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hMerge="1">
                  <a:txBody>
                    <a:bodyPr/>
                    <a:lstStyle/>
                    <a:p>
                      <a:endParaRPr lang="en-US"/>
                    </a:p>
                  </a:txBody>
                  <a:tcPr/>
                </a:tc>
                <a:tc>
                  <a:txBody>
                    <a:bodyPr/>
                    <a:lstStyle/>
                    <a:p>
                      <a:pPr marL="0" marR="0" indent="191135" algn="ctr">
                        <a:lnSpc>
                          <a:spcPts val="1100"/>
                        </a:lnSpc>
                        <a:spcBef>
                          <a:spcPts val="0"/>
                        </a:spcBef>
                        <a:spcAft>
                          <a:spcPts val="0"/>
                        </a:spcAft>
                      </a:pPr>
                      <a:r>
                        <a:rPr lang="en-GB" sz="1200" dirty="0">
                          <a:effectLst/>
                        </a:rPr>
                        <a:t>160</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696530861"/>
                  </a:ext>
                </a:extLst>
              </a:tr>
            </a:tbl>
          </a:graphicData>
        </a:graphic>
      </p:graphicFrame>
      <p:sp>
        <p:nvSpPr>
          <p:cNvPr id="16" name="TextBox 15">
            <a:extLst>
              <a:ext uri="{FF2B5EF4-FFF2-40B4-BE49-F238E27FC236}">
                <a16:creationId xmlns:a16="http://schemas.microsoft.com/office/drawing/2014/main" id="{BBBA0BD1-448F-0E53-B542-5C8BA672E0EB}"/>
              </a:ext>
            </a:extLst>
          </p:cNvPr>
          <p:cNvSpPr txBox="1"/>
          <p:nvPr/>
        </p:nvSpPr>
        <p:spPr>
          <a:xfrm>
            <a:off x="20422165" y="12063572"/>
            <a:ext cx="5747881" cy="369332"/>
          </a:xfrm>
          <a:prstGeom prst="rect">
            <a:avLst/>
          </a:prstGeom>
          <a:noFill/>
        </p:spPr>
        <p:txBody>
          <a:bodyPr wrap="square">
            <a:spAutoFit/>
          </a:bodyPr>
          <a:lstStyle/>
          <a:p>
            <a:pPr algn="ctr"/>
            <a:r>
              <a:rPr lang="en-US" i="1" dirty="0">
                <a:latin typeface="Rockwell" panose="02060603020205020403" pitchFamily="18" charset="77"/>
              </a:rPr>
              <a:t>Table 2: Results of Querying on Vietnam Land Law. </a:t>
            </a:r>
          </a:p>
        </p:txBody>
      </p:sp>
      <p:cxnSp>
        <p:nvCxnSpPr>
          <p:cNvPr id="19" name="Straight Connector 18">
            <a:extLst>
              <a:ext uri="{FF2B5EF4-FFF2-40B4-BE49-F238E27FC236}">
                <a16:creationId xmlns:a16="http://schemas.microsoft.com/office/drawing/2014/main" id="{D4745936-0B41-BA36-D052-51C66FAC3B34}"/>
              </a:ext>
            </a:extLst>
          </p:cNvPr>
          <p:cNvCxnSpPr>
            <a:cxnSpLocks/>
          </p:cNvCxnSpPr>
          <p:nvPr/>
        </p:nvCxnSpPr>
        <p:spPr>
          <a:xfrm>
            <a:off x="1824826" y="2633279"/>
            <a:ext cx="23909980" cy="0"/>
          </a:xfrm>
          <a:prstGeom prst="line">
            <a:avLst/>
          </a:prstGeom>
          <a:ln w="34925" cmpd="sng">
            <a:solidFill>
              <a:srgbClr val="C00000"/>
            </a:solidFill>
          </a:ln>
        </p:spPr>
        <p:style>
          <a:lnRef idx="3">
            <a:schemeClr val="accent2"/>
          </a:lnRef>
          <a:fillRef idx="0">
            <a:schemeClr val="accent2"/>
          </a:fillRef>
          <a:effectRef idx="2">
            <a:schemeClr val="accent2"/>
          </a:effectRef>
          <a:fontRef idx="minor">
            <a:schemeClr val="tx1"/>
          </a:fontRef>
        </p:style>
      </p:cxnSp>
      <p:sp>
        <p:nvSpPr>
          <p:cNvPr id="20" name="Rectangle 19">
            <a:extLst>
              <a:ext uri="{FF2B5EF4-FFF2-40B4-BE49-F238E27FC236}">
                <a16:creationId xmlns:a16="http://schemas.microsoft.com/office/drawing/2014/main" id="{880A22BC-CF68-D2C7-CC92-580B3E68FF00}"/>
              </a:ext>
            </a:extLst>
          </p:cNvPr>
          <p:cNvSpPr/>
          <p:nvPr/>
        </p:nvSpPr>
        <p:spPr>
          <a:xfrm>
            <a:off x="6531067" y="1092911"/>
            <a:ext cx="13891098" cy="119883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900" dirty="0" err="1">
                <a:solidFill>
                  <a:schemeClr val="tx1">
                    <a:lumMod val="75000"/>
                    <a:lumOff val="25000"/>
                  </a:schemeClr>
                </a:solidFill>
                <a:latin typeface="Rockwell" panose="02060603020205020403" pitchFamily="18" charset="77"/>
              </a:rPr>
              <a:t>Vuong</a:t>
            </a:r>
            <a:r>
              <a:rPr lang="en-US" sz="1900" dirty="0">
                <a:solidFill>
                  <a:schemeClr val="tx1">
                    <a:lumMod val="75000"/>
                    <a:lumOff val="25000"/>
                  </a:schemeClr>
                </a:solidFill>
                <a:latin typeface="Rockwell" panose="02060603020205020403" pitchFamily="18" charset="77"/>
              </a:rPr>
              <a:t> T. Pham</a:t>
            </a:r>
            <a:r>
              <a:rPr lang="en-US" sz="1900" baseline="30000" dirty="0">
                <a:solidFill>
                  <a:schemeClr val="tx1">
                    <a:lumMod val="75000"/>
                    <a:lumOff val="25000"/>
                  </a:schemeClr>
                </a:solidFill>
                <a:latin typeface="Rockwell" panose="02060603020205020403" pitchFamily="18" charset="77"/>
              </a:rPr>
              <a:t>1,2,4</a:t>
            </a:r>
            <a:r>
              <a:rPr lang="en-US" sz="1900" dirty="0">
                <a:solidFill>
                  <a:schemeClr val="tx1">
                    <a:lumMod val="75000"/>
                    <a:lumOff val="25000"/>
                  </a:schemeClr>
                </a:solidFill>
                <a:latin typeface="Rockwell" panose="02060603020205020403" pitchFamily="18" charset="77"/>
              </a:rPr>
              <a:t>, Hien D. Nguyen</a:t>
            </a:r>
            <a:r>
              <a:rPr lang="en-US" sz="1900" baseline="30000" dirty="0">
                <a:solidFill>
                  <a:schemeClr val="tx1">
                    <a:lumMod val="75000"/>
                    <a:lumOff val="25000"/>
                  </a:schemeClr>
                </a:solidFill>
                <a:latin typeface="Rockwell" panose="02060603020205020403" pitchFamily="18" charset="77"/>
              </a:rPr>
              <a:t>3,4</a:t>
            </a:r>
            <a:r>
              <a:rPr lang="en-US" sz="1900" dirty="0">
                <a:solidFill>
                  <a:schemeClr val="tx1">
                    <a:lumMod val="75000"/>
                    <a:lumOff val="25000"/>
                  </a:schemeClr>
                </a:solidFill>
                <a:latin typeface="Rockwell" panose="02060603020205020403" pitchFamily="18" charset="77"/>
              </a:rPr>
              <a:t>, </a:t>
            </a:r>
            <a:r>
              <a:rPr lang="en-US" sz="1900" dirty="0" err="1">
                <a:solidFill>
                  <a:schemeClr val="tx1">
                    <a:lumMod val="75000"/>
                    <a:lumOff val="25000"/>
                  </a:schemeClr>
                </a:solidFill>
                <a:latin typeface="Rockwell" panose="02060603020205020403" pitchFamily="18" charset="77"/>
              </a:rPr>
              <a:t>Thinh</a:t>
            </a:r>
            <a:r>
              <a:rPr lang="en-US" sz="1900" dirty="0">
                <a:solidFill>
                  <a:schemeClr val="tx1">
                    <a:lumMod val="75000"/>
                    <a:lumOff val="25000"/>
                  </a:schemeClr>
                </a:solidFill>
                <a:latin typeface="Rockwell" panose="02060603020205020403" pitchFamily="18" charset="77"/>
              </a:rPr>
              <a:t> Le</a:t>
            </a:r>
            <a:r>
              <a:rPr lang="en-US" sz="1900" baseline="30000" dirty="0">
                <a:solidFill>
                  <a:schemeClr val="tx1">
                    <a:lumMod val="75000"/>
                    <a:lumOff val="25000"/>
                  </a:schemeClr>
                </a:solidFill>
                <a:latin typeface="Rockwell" panose="02060603020205020403" pitchFamily="18" charset="77"/>
              </a:rPr>
              <a:t>3,4</a:t>
            </a:r>
            <a:r>
              <a:rPr lang="en-US" sz="1900" dirty="0">
                <a:solidFill>
                  <a:schemeClr val="tx1">
                    <a:lumMod val="75000"/>
                    <a:lumOff val="25000"/>
                  </a:schemeClr>
                </a:solidFill>
                <a:latin typeface="Rockwell" panose="02060603020205020403" pitchFamily="18" charset="77"/>
              </a:rPr>
              <a:t>, </a:t>
            </a:r>
            <a:r>
              <a:rPr lang="en-US" sz="1900" dirty="0" err="1">
                <a:solidFill>
                  <a:schemeClr val="tx1">
                    <a:lumMod val="75000"/>
                    <a:lumOff val="25000"/>
                  </a:schemeClr>
                </a:solidFill>
                <a:latin typeface="Rockwell" panose="02060603020205020403" pitchFamily="18" charset="77"/>
              </a:rPr>
              <a:t>Binh</a:t>
            </a:r>
            <a:r>
              <a:rPr lang="en-US" sz="1900" dirty="0">
                <a:solidFill>
                  <a:schemeClr val="tx1">
                    <a:lumMod val="75000"/>
                    <a:lumOff val="25000"/>
                  </a:schemeClr>
                </a:solidFill>
                <a:latin typeface="Rockwell" panose="02060603020205020403" pitchFamily="18" charset="77"/>
              </a:rPr>
              <a:t> Nguyen</a:t>
            </a:r>
            <a:r>
              <a:rPr lang="en-US" sz="1900" baseline="30000" dirty="0">
                <a:solidFill>
                  <a:schemeClr val="tx1">
                    <a:lumMod val="75000"/>
                    <a:lumOff val="25000"/>
                  </a:schemeClr>
                </a:solidFill>
                <a:latin typeface="Rockwell" panose="02060603020205020403" pitchFamily="18" charset="77"/>
              </a:rPr>
              <a:t>,4</a:t>
            </a:r>
            <a:r>
              <a:rPr lang="en-US" sz="1900" dirty="0">
                <a:solidFill>
                  <a:schemeClr val="tx1">
                    <a:lumMod val="75000"/>
                    <a:lumOff val="25000"/>
                  </a:schemeClr>
                </a:solidFill>
                <a:latin typeface="Rockwell" panose="02060603020205020403" pitchFamily="18" charset="77"/>
              </a:rPr>
              <a:t>, Hung Q.Ngo</a:t>
            </a:r>
            <a:r>
              <a:rPr lang="en-US" sz="1900" baseline="30000" dirty="0">
                <a:solidFill>
                  <a:schemeClr val="tx1">
                    <a:lumMod val="75000"/>
                    <a:lumOff val="25000"/>
                  </a:schemeClr>
                </a:solidFill>
                <a:latin typeface="Rockwell" panose="02060603020205020403" pitchFamily="18" charset="77"/>
              </a:rPr>
              <a:t>5</a:t>
            </a:r>
            <a:endParaRPr lang="en-US" sz="1900" dirty="0">
              <a:solidFill>
                <a:schemeClr val="tx1">
                  <a:lumMod val="75000"/>
                  <a:lumOff val="25000"/>
                </a:schemeClr>
              </a:solidFill>
              <a:latin typeface="Rockwell" panose="02060603020205020403" pitchFamily="18" charset="77"/>
            </a:endParaRPr>
          </a:p>
          <a:p>
            <a:pPr algn="ctr"/>
            <a:r>
              <a:rPr lang="en-GB" baseline="30000" dirty="0">
                <a:latin typeface="Rockwell" panose="02060603020205020403" pitchFamily="18" charset="77"/>
              </a:rPr>
              <a:t>1 </a:t>
            </a:r>
            <a:r>
              <a:rPr lang="en-GB" i="1" dirty="0">
                <a:latin typeface="Rockwell" panose="02060603020205020403" pitchFamily="18" charset="77"/>
              </a:rPr>
              <a:t>Faculty of Information Technology, Sai Gon University, Ho Chi Minh City, Vietnam </a:t>
            </a:r>
          </a:p>
          <a:p>
            <a:pPr algn="ctr"/>
            <a:r>
              <a:rPr lang="en-GB" baseline="30000" dirty="0">
                <a:latin typeface="Rockwell" panose="02060603020205020403" pitchFamily="18" charset="77"/>
              </a:rPr>
              <a:t>2 </a:t>
            </a:r>
            <a:r>
              <a:rPr lang="en-GB" i="1" dirty="0">
                <a:latin typeface="Rockwell" panose="02060603020205020403" pitchFamily="18" charset="77"/>
              </a:rPr>
              <a:t>Faculty of Mathematics and computer Science, University of Science, Ho Chi Minh City, Vietnam</a:t>
            </a:r>
          </a:p>
          <a:p>
            <a:pPr algn="ctr"/>
            <a:r>
              <a:rPr lang="en-GB" baseline="30000" dirty="0">
                <a:latin typeface="Rockwell" panose="02060603020205020403" pitchFamily="18" charset="77"/>
              </a:rPr>
              <a:t>3 </a:t>
            </a:r>
            <a:r>
              <a:rPr lang="en-GB" i="1" dirty="0">
                <a:latin typeface="Rockwell" panose="02060603020205020403" pitchFamily="18" charset="77"/>
              </a:rPr>
              <a:t>University of Information and Technology, Ho Chi Minh City, Vietnam</a:t>
            </a:r>
          </a:p>
          <a:p>
            <a:pPr algn="ctr"/>
            <a:r>
              <a:rPr lang="en-GB" baseline="30000" dirty="0">
                <a:latin typeface="Rockwell" panose="02060603020205020403" pitchFamily="18" charset="77"/>
              </a:rPr>
              <a:t>4</a:t>
            </a:r>
            <a:r>
              <a:rPr lang="en-GB" i="1" dirty="0">
                <a:latin typeface="Rockwell" panose="02060603020205020403" pitchFamily="18" charset="77"/>
              </a:rPr>
              <a:t>Vietnam National University, Ho Chi Minh city, Vietnam</a:t>
            </a:r>
            <a:endParaRPr lang="en-US" i="1" dirty="0">
              <a:solidFill>
                <a:schemeClr val="tx1">
                  <a:lumMod val="75000"/>
                  <a:lumOff val="25000"/>
                </a:schemeClr>
              </a:solidFill>
              <a:latin typeface="Rockwell" panose="02060603020205020403" pitchFamily="18" charset="77"/>
            </a:endParaRPr>
          </a:p>
          <a:p>
            <a:pPr algn="ctr"/>
            <a:r>
              <a:rPr lang="de-DE" baseline="30000" dirty="0">
                <a:latin typeface="Rockwell" panose="02060603020205020403" pitchFamily="18" charset="77"/>
              </a:rPr>
              <a:t>5 </a:t>
            </a:r>
            <a:r>
              <a:rPr lang="en-GB" i="1" dirty="0">
                <a:latin typeface="Rockwell" panose="02060603020205020403" pitchFamily="18" charset="77"/>
              </a:rPr>
              <a:t>Technological University Dublin, Dublin, Ireland</a:t>
            </a:r>
            <a:endParaRPr lang="en-US" i="1" dirty="0">
              <a:solidFill>
                <a:schemeClr val="tx1">
                  <a:lumMod val="75000"/>
                  <a:lumOff val="25000"/>
                </a:schemeClr>
              </a:solidFill>
              <a:latin typeface="Rockwell" panose="02060603020205020403" pitchFamily="18" charset="77"/>
            </a:endParaRPr>
          </a:p>
        </p:txBody>
      </p:sp>
      <p:cxnSp>
        <p:nvCxnSpPr>
          <p:cNvPr id="22" name="Straight Connector 21">
            <a:extLst>
              <a:ext uri="{FF2B5EF4-FFF2-40B4-BE49-F238E27FC236}">
                <a16:creationId xmlns:a16="http://schemas.microsoft.com/office/drawing/2014/main" id="{FB169747-48BE-5838-5DAE-9D516ADA217C}"/>
              </a:ext>
            </a:extLst>
          </p:cNvPr>
          <p:cNvCxnSpPr>
            <a:cxnSpLocks/>
          </p:cNvCxnSpPr>
          <p:nvPr/>
        </p:nvCxnSpPr>
        <p:spPr>
          <a:xfrm>
            <a:off x="1971044" y="17703199"/>
            <a:ext cx="23613056" cy="0"/>
          </a:xfrm>
          <a:prstGeom prst="line">
            <a:avLst/>
          </a:prstGeom>
          <a:ln w="34925" cmpd="sng">
            <a:solidFill>
              <a:srgbClr val="C00000"/>
            </a:solidFill>
          </a:ln>
        </p:spPr>
        <p:style>
          <a:lnRef idx="3">
            <a:schemeClr val="accent2"/>
          </a:lnRef>
          <a:fillRef idx="0">
            <a:schemeClr val="accent2"/>
          </a:fillRef>
          <a:effectRef idx="2">
            <a:schemeClr val="accent2"/>
          </a:effectRef>
          <a:fontRef idx="minor">
            <a:schemeClr val="tx1"/>
          </a:fontRef>
        </p:style>
      </p:cxnSp>
      <p:sp>
        <p:nvSpPr>
          <p:cNvPr id="23" name="Rectangle 22">
            <a:extLst>
              <a:ext uri="{FF2B5EF4-FFF2-40B4-BE49-F238E27FC236}">
                <a16:creationId xmlns:a16="http://schemas.microsoft.com/office/drawing/2014/main" id="{48D04814-8FC3-FE7E-8CAA-9E758392CB30}"/>
              </a:ext>
            </a:extLst>
          </p:cNvPr>
          <p:cNvSpPr/>
          <p:nvPr/>
        </p:nvSpPr>
        <p:spPr>
          <a:xfrm>
            <a:off x="1911532" y="13044209"/>
            <a:ext cx="6203792" cy="429221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dirty="0">
                <a:solidFill>
                  <a:srgbClr val="0070C0"/>
                </a:solidFill>
                <a:latin typeface="Rockwell" panose="02060603020205020403" pitchFamily="18" charset="77"/>
              </a:rPr>
              <a:t>Knowledge querying on legal document</a:t>
            </a:r>
            <a:endParaRPr lang="en-US" b="1" dirty="0">
              <a:solidFill>
                <a:srgbClr val="0070C0"/>
              </a:solidFill>
              <a:latin typeface="Rockwell" panose="02060603020205020403" pitchFamily="18" charset="77"/>
            </a:endParaRPr>
          </a:p>
          <a:p>
            <a:pPr algn="just"/>
            <a:r>
              <a:rPr lang="en-US" dirty="0">
                <a:latin typeface="Rockwell" panose="02060603020205020403" pitchFamily="18" charset="77"/>
              </a:rPr>
              <a:t> </a:t>
            </a:r>
            <a:r>
              <a:rPr lang="en-GB" dirty="0">
                <a:latin typeface="Rockwell" panose="02060603020205020403" pitchFamily="18" charset="77"/>
              </a:rPr>
              <a:t>(1) </a:t>
            </a:r>
            <a:r>
              <a:rPr lang="en-GB" u="sng" dirty="0">
                <a:latin typeface="Rockwell" panose="02060603020205020403" pitchFamily="18" charset="77"/>
              </a:rPr>
              <a:t>Problem 1:</a:t>
            </a:r>
            <a:r>
              <a:rPr lang="en-GB" dirty="0">
                <a:latin typeface="Rockwell" panose="02060603020205020403" pitchFamily="18" charset="77"/>
              </a:rPr>
              <a:t> Extracting the keywords from the inputted query </a:t>
            </a:r>
          </a:p>
          <a:p>
            <a:pPr algn="just"/>
            <a:r>
              <a:rPr lang="en-GB" dirty="0">
                <a:latin typeface="Rockwell" panose="02060603020205020403" pitchFamily="18" charset="77"/>
              </a:rPr>
              <a:t>          This problem aim to extract keywords from the Vietnamese inputted query to search for the concepts and relations in the legal knowledge base related to those. Steps included in this problems are: classifying the queries, extracting keywords, collect similar keywords from legal document sources</a:t>
            </a:r>
          </a:p>
          <a:p>
            <a:pPr algn="just"/>
            <a:endParaRPr lang="en-US" dirty="0">
              <a:latin typeface="Rockwell" panose="02060603020205020403" pitchFamily="18" charset="77"/>
            </a:endParaRPr>
          </a:p>
          <a:p>
            <a:pPr algn="just"/>
            <a:r>
              <a:rPr lang="en-GB" dirty="0">
                <a:latin typeface="Rockwell" panose="02060603020205020403" pitchFamily="18" charset="77"/>
              </a:rPr>
              <a:t>(2) </a:t>
            </a:r>
            <a:r>
              <a:rPr lang="en-GB" u="sng" dirty="0">
                <a:latin typeface="Rockwell" panose="02060603020205020403" pitchFamily="18" charset="77"/>
              </a:rPr>
              <a:t>Problem 2:</a:t>
            </a:r>
            <a:r>
              <a:rPr lang="en-GB" dirty="0">
                <a:latin typeface="Rockwell" panose="02060603020205020403" pitchFamily="18" charset="77"/>
              </a:rPr>
              <a:t> Retrieve the knowledge from the knowledge base matching extracted concepts and relations. </a:t>
            </a:r>
          </a:p>
          <a:p>
            <a:pPr algn="just"/>
            <a:r>
              <a:rPr lang="en-GB" dirty="0">
                <a:latin typeface="Rockwell" panose="02060603020205020403" pitchFamily="18" charset="77"/>
              </a:rPr>
              <a:t>	Based on the concepts and relations, the article of legal documents that states the offence is found by using collected rules. Then, the information, penalties, and fines of them are retrieved through the specified content of law in the knowledge base. </a:t>
            </a:r>
          </a:p>
          <a:p>
            <a:pPr algn="just"/>
            <a:r>
              <a:rPr lang="en-GB" dirty="0">
                <a:latin typeface="Rockwell" panose="02060603020205020403" pitchFamily="18" charset="77"/>
              </a:rPr>
              <a:t>          </a:t>
            </a:r>
            <a:endParaRPr lang="en-US" dirty="0">
              <a:latin typeface="Rockwell" panose="02060603020205020403" pitchFamily="18" charset="77"/>
            </a:endParaRPr>
          </a:p>
        </p:txBody>
      </p:sp>
      <p:sp>
        <p:nvSpPr>
          <p:cNvPr id="24" name="Rectangle 23">
            <a:extLst>
              <a:ext uri="{FF2B5EF4-FFF2-40B4-BE49-F238E27FC236}">
                <a16:creationId xmlns:a16="http://schemas.microsoft.com/office/drawing/2014/main" id="{B1E6BCAD-F0EA-19E1-B384-79110D1C7D4B}"/>
              </a:ext>
            </a:extLst>
          </p:cNvPr>
          <p:cNvSpPr/>
          <p:nvPr/>
        </p:nvSpPr>
        <p:spPr>
          <a:xfrm>
            <a:off x="9010594" y="14255904"/>
            <a:ext cx="10626815" cy="326718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dirty="0">
                <a:solidFill>
                  <a:srgbClr val="0070C0"/>
                </a:solidFill>
                <a:latin typeface="Rockwell" panose="02060603020205020403" pitchFamily="18" charset="77"/>
              </a:rPr>
              <a:t>References</a:t>
            </a:r>
            <a:endParaRPr lang="en-US" b="1" dirty="0">
              <a:solidFill>
                <a:srgbClr val="0070C0"/>
              </a:solidFill>
              <a:latin typeface="Rockwell" panose="02060603020205020403" pitchFamily="18" charset="77"/>
            </a:endParaRPr>
          </a:p>
          <a:p>
            <a:pPr algn="just"/>
            <a:r>
              <a:rPr lang="en-US" dirty="0">
                <a:latin typeface="Rockwell" panose="02060603020205020403" pitchFamily="18" charset="77"/>
              </a:rPr>
              <a:t>[1] Do, N., Nguyen, H., </a:t>
            </a:r>
            <a:r>
              <a:rPr lang="en-US" dirty="0" err="1">
                <a:latin typeface="Rockwell" panose="02060603020205020403" pitchFamily="18" charset="77"/>
              </a:rPr>
              <a:t>Selamat</a:t>
            </a:r>
            <a:r>
              <a:rPr lang="en-US" dirty="0">
                <a:latin typeface="Rockwell" panose="02060603020205020403" pitchFamily="18" charset="77"/>
              </a:rPr>
              <a:t>, A. 2018. Knowledge-Based model of Expert Systems using </a:t>
            </a:r>
            <a:r>
              <a:rPr lang="en-US" dirty="0" err="1">
                <a:latin typeface="Rockwell" panose="02060603020205020403" pitchFamily="18" charset="77"/>
              </a:rPr>
              <a:t>Rela</a:t>
            </a:r>
            <a:r>
              <a:rPr lang="en-US" dirty="0">
                <a:latin typeface="Rockwell" panose="02060603020205020403" pitchFamily="18" charset="77"/>
              </a:rPr>
              <a:t>-model. </a:t>
            </a:r>
            <a:r>
              <a:rPr lang="en-US" i="1" dirty="0">
                <a:latin typeface="Rockwell" panose="02060603020205020403" pitchFamily="18" charset="77"/>
              </a:rPr>
              <a:t>International Journal of Software Engineering and Knowledge Engineering</a:t>
            </a:r>
            <a:r>
              <a:rPr lang="en-US" dirty="0">
                <a:latin typeface="Rockwell" panose="02060603020205020403" pitchFamily="18" charset="77"/>
              </a:rPr>
              <a:t> 28(8), 1047 – 1090.</a:t>
            </a:r>
          </a:p>
          <a:p>
            <a:pPr algn="just"/>
            <a:r>
              <a:rPr lang="en-US" dirty="0">
                <a:latin typeface="Rockwell" panose="02060603020205020403" pitchFamily="18" charset="77"/>
              </a:rPr>
              <a:t>[2] Ngo, H., Nguyen, T., Nguyen, D., Pham, M. 2021. </a:t>
            </a:r>
            <a:r>
              <a:rPr lang="en-US" dirty="0" err="1">
                <a:latin typeface="Rockwell" panose="02060603020205020403" pitchFamily="18" charset="77"/>
              </a:rPr>
              <a:t>AimeLaw</a:t>
            </a:r>
            <a:r>
              <a:rPr lang="en-US" dirty="0">
                <a:latin typeface="Rockwell" panose="02060603020205020403" pitchFamily="18" charset="77"/>
              </a:rPr>
              <a:t> at ALQAC 2021: Enriching Neural Network Models with Legal-Domain Knowledge. In KSE 2021, </a:t>
            </a:r>
            <a:r>
              <a:rPr lang="en-US" i="1" dirty="0">
                <a:latin typeface="Rockwell" panose="02060603020205020403" pitchFamily="18" charset="77"/>
              </a:rPr>
              <a:t>13th International Conference on Knowledge and Systems Engineering</a:t>
            </a:r>
            <a:r>
              <a:rPr lang="en-US" dirty="0">
                <a:latin typeface="Rockwell" panose="02060603020205020403" pitchFamily="18" charset="77"/>
              </a:rPr>
              <a:t>, Nov. 2021. IEEE.</a:t>
            </a:r>
          </a:p>
          <a:p>
            <a:pPr algn="just"/>
            <a:r>
              <a:rPr lang="en-US" dirty="0">
                <a:latin typeface="Rockwell" panose="02060603020205020403" pitchFamily="18" charset="77"/>
              </a:rPr>
              <a:t>[3] Nguyen, H.D., et al. 2015. A Mathematical Approach for Representation Knowledge about Relations and Its Application. In </a:t>
            </a:r>
            <a:r>
              <a:rPr lang="en-US" i="1" dirty="0">
                <a:latin typeface="Rockwell" panose="02060603020205020403" pitchFamily="18" charset="77"/>
              </a:rPr>
              <a:t>KSE 2015, 7th IEEE International Conference on Knowledge and Systems Engineering</a:t>
            </a:r>
            <a:r>
              <a:rPr lang="en-US" dirty="0">
                <a:latin typeface="Rockwell" panose="02060603020205020403" pitchFamily="18" charset="77"/>
              </a:rPr>
              <a:t>,  Oct. 2015. IEEE.</a:t>
            </a:r>
          </a:p>
          <a:p>
            <a:pPr algn="just"/>
            <a:r>
              <a:rPr lang="en-US" dirty="0">
                <a:latin typeface="Rockwell" panose="02060603020205020403" pitchFamily="18" charset="77"/>
              </a:rPr>
              <a:t>[4] Nguyen, H., Tran, D., Pham, H., Pham, V. 2020a. Design an intelligent system to automatically tutor the method for solving problems. </a:t>
            </a:r>
            <a:r>
              <a:rPr lang="en-US" i="1" dirty="0">
                <a:latin typeface="Rockwell" panose="02060603020205020403" pitchFamily="18" charset="77"/>
              </a:rPr>
              <a:t>International Journal of Integrated Engineering </a:t>
            </a:r>
            <a:r>
              <a:rPr lang="en-US" dirty="0">
                <a:latin typeface="Rockwell" panose="02060603020205020403" pitchFamily="18" charset="77"/>
              </a:rPr>
              <a:t>12(7), 211 – 223.</a:t>
            </a:r>
          </a:p>
          <a:p>
            <a:pPr algn="just"/>
            <a:endParaRPr lang="en-US" dirty="0">
              <a:latin typeface="Rockwell" panose="02060603020205020403" pitchFamily="18" charset="77"/>
            </a:endParaRPr>
          </a:p>
        </p:txBody>
      </p:sp>
      <p:pic>
        <p:nvPicPr>
          <p:cNvPr id="25" name="Picture 24">
            <a:extLst>
              <a:ext uri="{FF2B5EF4-FFF2-40B4-BE49-F238E27FC236}">
                <a16:creationId xmlns:a16="http://schemas.microsoft.com/office/drawing/2014/main" id="{29EF6594-A038-1907-C8D7-5F7E601D72A2}"/>
              </a:ext>
            </a:extLst>
          </p:cNvPr>
          <p:cNvPicPr>
            <a:picLocks noChangeAspect="1"/>
          </p:cNvPicPr>
          <p:nvPr/>
        </p:nvPicPr>
        <p:blipFill>
          <a:blip r:embed="rId3"/>
          <a:stretch>
            <a:fillRect/>
          </a:stretch>
        </p:blipFill>
        <p:spPr>
          <a:xfrm>
            <a:off x="1419002" y="170913"/>
            <a:ext cx="1533362" cy="1190961"/>
          </a:xfrm>
          <a:prstGeom prst="rect">
            <a:avLst/>
          </a:prstGeom>
        </p:spPr>
      </p:pic>
      <p:pic>
        <p:nvPicPr>
          <p:cNvPr id="26" name="Picture 25">
            <a:extLst>
              <a:ext uri="{FF2B5EF4-FFF2-40B4-BE49-F238E27FC236}">
                <a16:creationId xmlns:a16="http://schemas.microsoft.com/office/drawing/2014/main" id="{893A436F-74D4-6315-ED88-8EA83466EC81}"/>
              </a:ext>
            </a:extLst>
          </p:cNvPr>
          <p:cNvPicPr>
            <a:picLocks noChangeAspect="1"/>
          </p:cNvPicPr>
          <p:nvPr/>
        </p:nvPicPr>
        <p:blipFill>
          <a:blip r:embed="rId4"/>
          <a:stretch>
            <a:fillRect/>
          </a:stretch>
        </p:blipFill>
        <p:spPr>
          <a:xfrm>
            <a:off x="2236930" y="1092911"/>
            <a:ext cx="1428945" cy="1423691"/>
          </a:xfrm>
          <a:prstGeom prst="rect">
            <a:avLst/>
          </a:prstGeom>
        </p:spPr>
      </p:pic>
      <p:pic>
        <p:nvPicPr>
          <p:cNvPr id="27" name="Picture 26">
            <a:extLst>
              <a:ext uri="{FF2B5EF4-FFF2-40B4-BE49-F238E27FC236}">
                <a16:creationId xmlns:a16="http://schemas.microsoft.com/office/drawing/2014/main" id="{21B615B8-A27F-90DC-C6CA-BF627F9ED40F}"/>
              </a:ext>
            </a:extLst>
          </p:cNvPr>
          <p:cNvPicPr>
            <a:picLocks noChangeAspect="1"/>
          </p:cNvPicPr>
          <p:nvPr/>
        </p:nvPicPr>
        <p:blipFill>
          <a:blip r:embed="rId5"/>
          <a:srcRect/>
          <a:stretch/>
        </p:blipFill>
        <p:spPr>
          <a:xfrm>
            <a:off x="23287357" y="-63234"/>
            <a:ext cx="1586174" cy="1586174"/>
          </a:xfrm>
          <a:prstGeom prst="rect">
            <a:avLst/>
          </a:prstGeom>
        </p:spPr>
      </p:pic>
      <p:pic>
        <p:nvPicPr>
          <p:cNvPr id="29" name="Picture 28">
            <a:extLst>
              <a:ext uri="{FF2B5EF4-FFF2-40B4-BE49-F238E27FC236}">
                <a16:creationId xmlns:a16="http://schemas.microsoft.com/office/drawing/2014/main" id="{1560C505-83B9-57F8-94E9-1FCBBB3770D0}"/>
              </a:ext>
            </a:extLst>
          </p:cNvPr>
          <p:cNvPicPr>
            <a:picLocks noChangeAspect="1"/>
          </p:cNvPicPr>
          <p:nvPr/>
        </p:nvPicPr>
        <p:blipFill>
          <a:blip r:embed="rId6"/>
          <a:stretch>
            <a:fillRect/>
          </a:stretch>
        </p:blipFill>
        <p:spPr>
          <a:xfrm>
            <a:off x="2951401" y="203978"/>
            <a:ext cx="1494288" cy="927981"/>
          </a:xfrm>
          <a:prstGeom prst="rect">
            <a:avLst/>
          </a:prstGeom>
        </p:spPr>
      </p:pic>
      <p:pic>
        <p:nvPicPr>
          <p:cNvPr id="55" name="Picture 54">
            <a:extLst>
              <a:ext uri="{FF2B5EF4-FFF2-40B4-BE49-F238E27FC236}">
                <a16:creationId xmlns:a16="http://schemas.microsoft.com/office/drawing/2014/main" id="{BDA00B36-FA32-42A6-07A9-7B753BAEFFF0}"/>
              </a:ext>
            </a:extLst>
          </p:cNvPr>
          <p:cNvPicPr>
            <a:picLocks noChangeAspect="1"/>
          </p:cNvPicPr>
          <p:nvPr/>
        </p:nvPicPr>
        <p:blipFill>
          <a:blip r:embed="rId7"/>
          <a:srcRect/>
          <a:stretch/>
        </p:blipFill>
        <p:spPr>
          <a:xfrm>
            <a:off x="11097661" y="2904610"/>
            <a:ext cx="6059371" cy="4194950"/>
          </a:xfrm>
          <a:prstGeom prst="rect">
            <a:avLst/>
          </a:prstGeom>
        </p:spPr>
      </p:pic>
      <p:sp>
        <p:nvSpPr>
          <p:cNvPr id="12" name="TextBox 11">
            <a:extLst>
              <a:ext uri="{FF2B5EF4-FFF2-40B4-BE49-F238E27FC236}">
                <a16:creationId xmlns:a16="http://schemas.microsoft.com/office/drawing/2014/main" id="{CB4505F2-B855-E4E6-808D-EF5D73CF43A8}"/>
              </a:ext>
            </a:extLst>
          </p:cNvPr>
          <p:cNvSpPr txBox="1"/>
          <p:nvPr/>
        </p:nvSpPr>
        <p:spPr>
          <a:xfrm>
            <a:off x="9981617" y="13545030"/>
            <a:ext cx="7924596" cy="646331"/>
          </a:xfrm>
          <a:prstGeom prst="rect">
            <a:avLst/>
          </a:prstGeom>
          <a:noFill/>
        </p:spPr>
        <p:txBody>
          <a:bodyPr wrap="square">
            <a:spAutoFit/>
          </a:bodyPr>
          <a:lstStyle/>
          <a:p>
            <a:pPr algn="ctr"/>
            <a:r>
              <a:rPr lang="en-US" i="1" dirty="0">
                <a:latin typeface="Rockwell" panose="02060603020205020403" pitchFamily="18" charset="77"/>
              </a:rPr>
              <a:t>The architecture of an intelligent searching system on the Vietnam road traffic.</a:t>
            </a:r>
          </a:p>
        </p:txBody>
      </p:sp>
      <p:graphicFrame>
        <p:nvGraphicFramePr>
          <p:cNvPr id="56" name="Table 55">
            <a:extLst>
              <a:ext uri="{FF2B5EF4-FFF2-40B4-BE49-F238E27FC236}">
                <a16:creationId xmlns:a16="http://schemas.microsoft.com/office/drawing/2014/main" id="{B06EC808-01AE-0ADC-71FC-37B8C28620D0}"/>
              </a:ext>
            </a:extLst>
          </p:cNvPr>
          <p:cNvGraphicFramePr>
            <a:graphicFrameLocks noGrp="1"/>
          </p:cNvGraphicFramePr>
          <p:nvPr>
            <p:extLst>
              <p:ext uri="{D42A27DB-BD31-4B8C-83A1-F6EECF244321}">
                <p14:modId xmlns:p14="http://schemas.microsoft.com/office/powerpoint/2010/main" val="246232453"/>
              </p:ext>
            </p:extLst>
          </p:nvPr>
        </p:nvGraphicFramePr>
        <p:xfrm>
          <a:off x="19937818" y="8926550"/>
          <a:ext cx="5929759" cy="2886180"/>
        </p:xfrm>
        <a:graphic>
          <a:graphicData uri="http://schemas.openxmlformats.org/drawingml/2006/table">
            <a:tbl>
              <a:tblPr firstRow="1" firstCol="1" bandRow="1">
                <a:tableStyleId>{5C22544A-7EE6-4342-B048-85BDC9FD1C3A}</a:tableStyleId>
              </a:tblPr>
              <a:tblGrid>
                <a:gridCol w="2070306">
                  <a:extLst>
                    <a:ext uri="{9D8B030D-6E8A-4147-A177-3AD203B41FA5}">
                      <a16:colId xmlns:a16="http://schemas.microsoft.com/office/drawing/2014/main" val="4236443581"/>
                    </a:ext>
                  </a:extLst>
                </a:gridCol>
                <a:gridCol w="1364403">
                  <a:extLst>
                    <a:ext uri="{9D8B030D-6E8A-4147-A177-3AD203B41FA5}">
                      <a16:colId xmlns:a16="http://schemas.microsoft.com/office/drawing/2014/main" val="2358338361"/>
                    </a:ext>
                  </a:extLst>
                </a:gridCol>
                <a:gridCol w="1226127">
                  <a:extLst>
                    <a:ext uri="{9D8B030D-6E8A-4147-A177-3AD203B41FA5}">
                      <a16:colId xmlns:a16="http://schemas.microsoft.com/office/drawing/2014/main" val="1444204464"/>
                    </a:ext>
                  </a:extLst>
                </a:gridCol>
                <a:gridCol w="1268923">
                  <a:extLst>
                    <a:ext uri="{9D8B030D-6E8A-4147-A177-3AD203B41FA5}">
                      <a16:colId xmlns:a16="http://schemas.microsoft.com/office/drawing/2014/main" val="1212547751"/>
                    </a:ext>
                  </a:extLst>
                </a:gridCol>
              </a:tblGrid>
              <a:tr h="337812">
                <a:tc>
                  <a:txBody>
                    <a:bodyPr/>
                    <a:lstStyle/>
                    <a:p>
                      <a:pPr marL="0" marR="0" indent="0" algn="ctr">
                        <a:lnSpc>
                          <a:spcPts val="1100"/>
                        </a:lnSpc>
                        <a:spcBef>
                          <a:spcPts val="0"/>
                        </a:spcBef>
                        <a:spcAft>
                          <a:spcPts val="0"/>
                        </a:spcAft>
                      </a:pPr>
                      <a:r>
                        <a:rPr lang="en-GB" sz="1200" dirty="0">
                          <a:effectLst/>
                        </a:rPr>
                        <a:t>Kind</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lvl="0" indent="0" algn="ctr" defTabSz="2438430" rtl="0" eaLnBrk="1" fontAlgn="auto" latinLnBrk="0" hangingPunct="1">
                        <a:lnSpc>
                          <a:spcPts val="11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mn-lt"/>
                          <a:ea typeface="+mn-ea"/>
                          <a:cs typeface="+mn-cs"/>
                        </a:rPr>
                        <a:t>Meaning</a:t>
                      </a:r>
                      <a:endPar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ea typeface="MS Mincho" panose="02020609040205080304" pitchFamily="49" charset="-128"/>
                        <a:cs typeface="+mn-cs"/>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Correct</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Rate</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752861567"/>
                  </a:ext>
                </a:extLst>
              </a:tr>
              <a:tr h="849456">
                <a:tc>
                  <a:txBody>
                    <a:bodyPr/>
                    <a:lstStyle/>
                    <a:p>
                      <a:pPr marL="0" marR="0" indent="0" algn="just">
                        <a:lnSpc>
                          <a:spcPts val="1100"/>
                        </a:lnSpc>
                        <a:spcBef>
                          <a:spcPts val="0"/>
                        </a:spcBef>
                        <a:spcAft>
                          <a:spcPts val="0"/>
                        </a:spcAft>
                      </a:pPr>
                      <a:r>
                        <a:rPr lang="en-GB" sz="1200" dirty="0">
                          <a:effectLst/>
                        </a:rPr>
                        <a:t>Queries about concepts/</a:t>
                      </a:r>
                      <a:r>
                        <a:rPr lang="en-GB" sz="1200" dirty="0" err="1">
                          <a:effectLst/>
                        </a:rPr>
                        <a:t>defintions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US" sz="1600" dirty="0">
                          <a:effectLst/>
                          <a:latin typeface="Times New Roman" panose="02020603050405020304" pitchFamily="18" charset="0"/>
                          <a:ea typeface="MS Mincho" panose="02020609040205080304" pitchFamily="49" charset="-128"/>
                        </a:rPr>
                        <a:t>54</a:t>
                      </a:r>
                    </a:p>
                  </a:txBody>
                  <a:tcPr marL="68580" marR="68580" marT="0" marB="0" anchor="ctr"/>
                </a:tc>
                <a:tc>
                  <a:txBody>
                    <a:bodyPr/>
                    <a:lstStyle/>
                    <a:p>
                      <a:pPr marL="0" marR="0" indent="0" algn="ctr">
                        <a:lnSpc>
                          <a:spcPts val="1100"/>
                        </a:lnSpc>
                        <a:spcBef>
                          <a:spcPts val="0"/>
                        </a:spcBef>
                        <a:spcAft>
                          <a:spcPts val="0"/>
                        </a:spcAft>
                      </a:pPr>
                      <a:r>
                        <a:rPr lang="en-GB" sz="1200" dirty="0">
                          <a:effectLst/>
                        </a:rPr>
                        <a:t>42</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78%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18025381"/>
                  </a:ext>
                </a:extLst>
              </a:tr>
              <a:tr h="849456">
                <a:tc>
                  <a:txBody>
                    <a:bodyPr/>
                    <a:lstStyle/>
                    <a:p>
                      <a:pPr marL="0" marR="0" indent="0" algn="just">
                        <a:lnSpc>
                          <a:spcPts val="1100"/>
                        </a:lnSpc>
                        <a:spcBef>
                          <a:spcPts val="0"/>
                        </a:spcBef>
                        <a:spcAft>
                          <a:spcPts val="0"/>
                        </a:spcAft>
                      </a:pPr>
                      <a:r>
                        <a:rPr lang="en-GB" sz="1200" dirty="0">
                          <a:effectLst/>
                          <a:latin typeface="Times New Roman" panose="02020603050405020304" pitchFamily="18" charset="0"/>
                          <a:ea typeface="MS Mincho" panose="02020609040205080304" pitchFamily="49" charset="-128"/>
                        </a:rPr>
                        <a:t>Queries about penalties and fines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US" sz="1600" dirty="0">
                          <a:effectLst/>
                          <a:latin typeface="Times New Roman" panose="02020603050405020304" pitchFamily="18" charset="0"/>
                          <a:ea typeface="MS Mincho" panose="02020609040205080304" pitchFamily="49" charset="-128"/>
                        </a:rPr>
                        <a:t>83</a:t>
                      </a:r>
                    </a:p>
                  </a:txBody>
                  <a:tcPr marL="68580" marR="68580" marT="0" marB="0" anchor="ctr"/>
                </a:tc>
                <a:tc>
                  <a:txBody>
                    <a:bodyPr/>
                    <a:lstStyle/>
                    <a:p>
                      <a:pPr marL="0" marR="0" indent="0" algn="ctr">
                        <a:lnSpc>
                          <a:spcPts val="1100"/>
                        </a:lnSpc>
                        <a:spcBef>
                          <a:spcPts val="0"/>
                        </a:spcBef>
                        <a:spcAft>
                          <a:spcPts val="0"/>
                        </a:spcAft>
                      </a:pPr>
                      <a:r>
                        <a:rPr lang="en-GB" sz="1200" dirty="0">
                          <a:effectLst/>
                        </a:rPr>
                        <a:t>61</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rPr>
                        <a:t>73%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2679099"/>
                  </a:ext>
                </a:extLst>
              </a:tr>
              <a:tr h="849456">
                <a:tc>
                  <a:txBody>
                    <a:bodyPr/>
                    <a:lstStyle/>
                    <a:p>
                      <a:pPr marL="0" marR="0" indent="0" algn="just">
                        <a:lnSpc>
                          <a:spcPts val="1100"/>
                        </a:lnSpc>
                        <a:spcBef>
                          <a:spcPts val="0"/>
                        </a:spcBef>
                        <a:spcAft>
                          <a:spcPts val="0"/>
                        </a:spcAft>
                      </a:pPr>
                      <a:r>
                        <a:rPr lang="en-US" sz="1600" dirty="0">
                          <a:effectLst/>
                          <a:latin typeface="Times New Roman" panose="02020603050405020304" pitchFamily="18" charset="0"/>
                          <a:ea typeface="MS Mincho" panose="02020609040205080304" pitchFamily="49" charset="-128"/>
                        </a:rPr>
                        <a:t>Total</a:t>
                      </a:r>
                    </a:p>
                  </a:txBody>
                  <a:tcPr marL="68580" marR="68580" marT="0" marB="0" anchor="ctr"/>
                </a:tc>
                <a:tc>
                  <a:txBody>
                    <a:bodyPr/>
                    <a:lstStyle/>
                    <a:p>
                      <a:pPr marL="0" marR="0" indent="0" algn="ctr">
                        <a:lnSpc>
                          <a:spcPts val="1100"/>
                        </a:lnSpc>
                        <a:spcBef>
                          <a:spcPts val="0"/>
                        </a:spcBef>
                        <a:spcAft>
                          <a:spcPts val="0"/>
                        </a:spcAft>
                      </a:pPr>
                      <a:r>
                        <a:rPr lang="en-US" sz="1600" dirty="0">
                          <a:effectLst/>
                          <a:latin typeface="Times New Roman" panose="02020603050405020304" pitchFamily="18" charset="0"/>
                          <a:ea typeface="MS Mincho" panose="02020609040205080304" pitchFamily="49" charset="-128"/>
                        </a:rPr>
                        <a:t>137</a:t>
                      </a:r>
                    </a:p>
                  </a:txBody>
                  <a:tcPr marL="68580" marR="68580" marT="0" marB="0" anchor="ctr"/>
                </a:tc>
                <a:tc>
                  <a:txBody>
                    <a:bodyPr/>
                    <a:lstStyle/>
                    <a:p>
                      <a:pPr marL="0" marR="0" indent="0" algn="ctr">
                        <a:lnSpc>
                          <a:spcPts val="1100"/>
                        </a:lnSpc>
                        <a:spcBef>
                          <a:spcPts val="0"/>
                        </a:spcBef>
                        <a:spcAft>
                          <a:spcPts val="0"/>
                        </a:spcAft>
                      </a:pPr>
                      <a:r>
                        <a:rPr lang="en-US" sz="1600" dirty="0">
                          <a:effectLst/>
                          <a:latin typeface="Times New Roman" panose="02020603050405020304" pitchFamily="18" charset="0"/>
                          <a:ea typeface="MS Mincho" panose="02020609040205080304" pitchFamily="49" charset="-128"/>
                        </a:rPr>
                        <a:t>103</a:t>
                      </a:r>
                    </a:p>
                  </a:txBody>
                  <a:tcPr marL="68580" marR="68580" marT="0" marB="0" anchor="ctr"/>
                </a:tc>
                <a:tc>
                  <a:txBody>
                    <a:bodyPr/>
                    <a:lstStyle/>
                    <a:p>
                      <a:pPr marL="0" marR="0" indent="191135" algn="ctr">
                        <a:lnSpc>
                          <a:spcPts val="11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75%</a:t>
                      </a:r>
                    </a:p>
                  </a:txBody>
                  <a:tcPr marL="68580" marR="68580" marT="0" marB="0" anchor="ctr"/>
                </a:tc>
                <a:extLst>
                  <a:ext uri="{0D108BD9-81ED-4DB2-BD59-A6C34878D82A}">
                    <a16:rowId xmlns:a16="http://schemas.microsoft.com/office/drawing/2014/main" val="1138342176"/>
                  </a:ext>
                </a:extLst>
              </a:tr>
            </a:tbl>
          </a:graphicData>
        </a:graphic>
      </p:graphicFrame>
      <p:sp>
        <p:nvSpPr>
          <p:cNvPr id="57" name="Rectangle 56">
            <a:extLst>
              <a:ext uri="{FF2B5EF4-FFF2-40B4-BE49-F238E27FC236}">
                <a16:creationId xmlns:a16="http://schemas.microsoft.com/office/drawing/2014/main" id="{57EE9FB7-201D-DCAC-94EB-0A7EEE527D33}"/>
              </a:ext>
            </a:extLst>
          </p:cNvPr>
          <p:cNvSpPr/>
          <p:nvPr/>
        </p:nvSpPr>
        <p:spPr>
          <a:xfrm>
            <a:off x="19937818" y="8222805"/>
            <a:ext cx="4528458" cy="74023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spcAft>
                <a:spcPts val="1800"/>
              </a:spcAft>
            </a:pPr>
            <a:r>
              <a:rPr lang="en-US" sz="2400" b="1" dirty="0">
                <a:solidFill>
                  <a:srgbClr val="0070C0"/>
                </a:solidFill>
                <a:latin typeface="Rockwell" panose="02060603020205020403" pitchFamily="18" charset="77"/>
              </a:rPr>
              <a:t>Result</a:t>
            </a:r>
            <a:endParaRPr lang="en-US" b="1" dirty="0">
              <a:solidFill>
                <a:srgbClr val="0070C0"/>
              </a:solidFill>
              <a:latin typeface="Rockwell" panose="02060603020205020403" pitchFamily="18" charset="77"/>
            </a:endParaRPr>
          </a:p>
          <a:p>
            <a:pPr algn="ctr"/>
            <a:endParaRPr lang="en-US" dirty="0">
              <a:latin typeface="Rockwell" panose="02060603020205020403" pitchFamily="18" charset="77"/>
            </a:endParaRPr>
          </a:p>
        </p:txBody>
      </p:sp>
      <p:sp>
        <p:nvSpPr>
          <p:cNvPr id="58" name="Rectangle 57">
            <a:extLst>
              <a:ext uri="{FF2B5EF4-FFF2-40B4-BE49-F238E27FC236}">
                <a16:creationId xmlns:a16="http://schemas.microsoft.com/office/drawing/2014/main" id="{5CDE2D39-2B8E-EB41-04DD-91266C13EA26}"/>
              </a:ext>
            </a:extLst>
          </p:cNvPr>
          <p:cNvSpPr/>
          <p:nvPr/>
        </p:nvSpPr>
        <p:spPr>
          <a:xfrm>
            <a:off x="19937818" y="12923069"/>
            <a:ext cx="4528458" cy="74023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spcAft>
                <a:spcPts val="1800"/>
              </a:spcAft>
            </a:pPr>
            <a:r>
              <a:rPr lang="en-US" sz="2400" b="1" dirty="0">
                <a:solidFill>
                  <a:srgbClr val="0070C0"/>
                </a:solidFill>
                <a:latin typeface="Rockwell" panose="02060603020205020403" pitchFamily="18" charset="77"/>
              </a:rPr>
              <a:t>Conclusion</a:t>
            </a:r>
            <a:endParaRPr lang="en-US" b="1" dirty="0">
              <a:solidFill>
                <a:srgbClr val="0070C0"/>
              </a:solidFill>
              <a:latin typeface="Rockwell" panose="02060603020205020403" pitchFamily="18" charset="77"/>
            </a:endParaRPr>
          </a:p>
        </p:txBody>
      </p:sp>
      <p:sp>
        <p:nvSpPr>
          <p:cNvPr id="43" name="TextBox 42">
            <a:extLst>
              <a:ext uri="{FF2B5EF4-FFF2-40B4-BE49-F238E27FC236}">
                <a16:creationId xmlns:a16="http://schemas.microsoft.com/office/drawing/2014/main" id="{5EBA8722-9B18-C0E0-C820-3092E10A2F15}"/>
              </a:ext>
            </a:extLst>
          </p:cNvPr>
          <p:cNvSpPr txBox="1"/>
          <p:nvPr/>
        </p:nvSpPr>
        <p:spPr>
          <a:xfrm>
            <a:off x="19937818" y="13727721"/>
            <a:ext cx="6671966" cy="3970318"/>
          </a:xfrm>
          <a:prstGeom prst="rect">
            <a:avLst/>
          </a:prstGeom>
          <a:noFill/>
        </p:spPr>
        <p:txBody>
          <a:bodyPr wrap="square" rtlCol="0">
            <a:spAutoFit/>
          </a:bodyPr>
          <a:lstStyle/>
          <a:p>
            <a:pPr indent="180340" algn="just"/>
            <a:r>
              <a:rPr lang="pt-PT" sz="1800" dirty="0" err="1">
                <a:effectLst/>
                <a:latin typeface="Rockwell" panose="02060603020205020403" pitchFamily="18" charset="77"/>
                <a:ea typeface="Times New Roman" panose="02020603050405020304" pitchFamily="18" charset="0"/>
              </a:rPr>
              <a:t>This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paper</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proposed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ontology-based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model</a:t>
            </a:r>
            <a:r>
              <a:rPr lang="pt-PT" sz="1800" dirty="0">
                <a:effectLst/>
                <a:latin typeface="Rockwell" panose="02060603020205020403" pitchFamily="18" charset="77"/>
                <a:ea typeface="Times New Roman" panose="02020603050405020304" pitchFamily="18" charset="0"/>
              </a:rPr>
              <a:t> for </a:t>
            </a:r>
            <a:r>
              <a:rPr lang="pt-PT" sz="1800" dirty="0" err="1">
                <a:effectLst/>
                <a:latin typeface="Rockwell" panose="02060603020205020403" pitchFamily="18" charset="77"/>
                <a:ea typeface="Times New Roman" panose="02020603050405020304" pitchFamily="18" charset="0"/>
              </a:rPr>
              <a:t>representing</a:t>
            </a:r>
            <a:r>
              <a:rPr lang="pt-PT" sz="1800" dirty="0">
                <a:effectLst/>
                <a:latin typeface="Rockwell" panose="02060603020205020403" pitchFamily="18" charset="77"/>
                <a:ea typeface="Times New Roman" panose="02020603050405020304" pitchFamily="18" charset="0"/>
              </a:rPr>
              <a:t> legal </a:t>
            </a:r>
            <a:r>
              <a:rPr lang="pt-PT" sz="1800" dirty="0" err="1">
                <a:effectLst/>
                <a:latin typeface="Rockwell" panose="02060603020205020403" pitchFamily="18" charset="77"/>
                <a:ea typeface="Times New Roman" panose="02020603050405020304" pitchFamily="18" charset="0"/>
              </a:rPr>
              <a:t>knowledge</a:t>
            </a:r>
            <a:r>
              <a:rPr lang="pt-PT" sz="1800" dirty="0">
                <a:effectLst/>
                <a:latin typeface="Rockwell" panose="02060603020205020403" pitchFamily="18" charset="77"/>
                <a:ea typeface="Times New Roman" panose="02020603050405020304" pitchFamily="18" charset="0"/>
              </a:rPr>
              <a:t> in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Vietnam </a:t>
            </a:r>
            <a:r>
              <a:rPr lang="pt-PT" sz="1800" dirty="0" err="1">
                <a:effectLst/>
                <a:latin typeface="Rockwell" panose="02060603020205020403" pitchFamily="18" charset="77"/>
                <a:ea typeface="Times New Roman" panose="02020603050405020304" pitchFamily="18" charset="0"/>
              </a:rPr>
              <a:t>road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traffic</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codes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improved</a:t>
            </a:r>
            <a:r>
              <a:rPr lang="pt-PT" dirty="0">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based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on</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ontology</a:t>
            </a:r>
            <a:r>
              <a:rPr lang="pt-PT" sz="1800" dirty="0">
                <a:effectLst/>
                <a:latin typeface="Rockwell" panose="02060603020205020403" pitchFamily="18" charset="77"/>
                <a:ea typeface="Times New Roman" panose="02020603050405020304" pitchFamily="18" charset="0"/>
              </a:rPr>
              <a:t> Rela-</a:t>
            </a:r>
            <a:r>
              <a:rPr lang="pt-PT" sz="1800" dirty="0" err="1">
                <a:effectLst/>
                <a:latin typeface="Rockwell" panose="02060603020205020403" pitchFamily="18" charset="77"/>
                <a:ea typeface="Times New Roman" panose="02020603050405020304" pitchFamily="18" charset="0"/>
              </a:rPr>
              <a:t>model</a:t>
            </a:r>
            <a:r>
              <a:rPr lang="pt-PT" sz="1800" dirty="0">
                <a:effectLst/>
                <a:latin typeface="Rockwell" panose="02060603020205020403" pitchFamily="18" charset="77"/>
                <a:ea typeface="Times New Roman" panose="02020603050405020304" pitchFamily="18" charset="0"/>
              </a:rPr>
              <a:t> in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structure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of</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concepts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relations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inference</a:t>
            </a:r>
            <a:r>
              <a:rPr lang="pt-PT" sz="1800" dirty="0">
                <a:effectLst/>
                <a:latin typeface="Rockwell" panose="02060603020205020403" pitchFamily="18" charset="77"/>
                <a:ea typeface="Times New Roman" panose="02020603050405020304" pitchFamily="18" charset="0"/>
              </a:rPr>
              <a:t> rules. </a:t>
            </a:r>
            <a:r>
              <a:rPr lang="pt-PT" sz="1800" dirty="0" err="1">
                <a:effectLst/>
                <a:latin typeface="Rockwell" panose="02060603020205020403" pitchFamily="18" charset="77"/>
                <a:ea typeface="Times New Roman" panose="02020603050405020304" pitchFamily="18" charset="0"/>
              </a:rPr>
              <a:t>This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system</a:t>
            </a:r>
            <a:r>
              <a:rPr lang="pt-PT" sz="1800" dirty="0">
                <a:effectLst/>
                <a:latin typeface="Rockwell" panose="02060603020205020403" pitchFamily="18" charset="77"/>
                <a:ea typeface="Times New Roman" panose="02020603050405020304" pitchFamily="18" charset="0"/>
              </a:rPr>
              <a:t> can do </a:t>
            </a:r>
            <a:r>
              <a:rPr lang="pt-PT" sz="1800" dirty="0" err="1">
                <a:effectLst/>
                <a:latin typeface="Rockwell" panose="02060603020205020403" pitchFamily="18" charset="77"/>
                <a:ea typeface="Times New Roman" panose="02020603050405020304" pitchFamily="18" charset="0"/>
              </a:rPr>
              <a:t>several</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common</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search</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queries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such</a:t>
            </a:r>
            <a:r>
              <a:rPr lang="pt-PT" sz="1800" dirty="0">
                <a:effectLst/>
                <a:latin typeface="Rockwell" panose="02060603020205020403" pitchFamily="18" charset="77"/>
                <a:ea typeface="Times New Roman" panose="02020603050405020304" pitchFamily="18" charset="0"/>
              </a:rPr>
              <a:t> as </a:t>
            </a:r>
            <a:r>
              <a:rPr lang="pt-PT" sz="1800" dirty="0" err="1">
                <a:effectLst/>
                <a:latin typeface="Rockwell" panose="02060603020205020403" pitchFamily="18" charset="77"/>
                <a:ea typeface="Times New Roman" panose="02020603050405020304" pitchFamily="18" charset="0"/>
              </a:rPr>
              <a:t>finding</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concepts</a:t>
            </a:r>
            <a:r>
              <a:rPr lang="pt-PT" sz="1800" dirty="0">
                <a:effectLst/>
                <a:latin typeface="Rockwell" panose="02060603020205020403" pitchFamily="18" charset="77"/>
                <a:ea typeface="Times New Roman" panose="02020603050405020304" pitchFamily="18" charset="0"/>
              </a:rPr>
              <a:t>/</a:t>
            </a:r>
            <a:r>
              <a:rPr lang="pt-PT" sz="1800" dirty="0" err="1">
                <a:effectLst/>
                <a:latin typeface="Rockwell" panose="02060603020205020403" pitchFamily="18" charset="77"/>
                <a:ea typeface="Times New Roman" panose="02020603050405020304" pitchFamily="18" charset="0"/>
              </a:rPr>
              <a:t>definitions</a:t>
            </a:r>
            <a:r>
              <a:rPr lang="pt-PT" sz="1800" dirty="0">
                <a:effectLst/>
                <a:latin typeface="Rockwell" panose="02060603020205020403" pitchFamily="18" charset="77"/>
                <a:ea typeface="Times New Roman" panose="02020603050405020304" pitchFamily="18" charset="0"/>
              </a:rPr>
              <a:t> in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law</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determining</a:t>
            </a:r>
            <a:r>
              <a:rPr lang="pt-PT" sz="1800" dirty="0">
                <a:effectLst/>
                <a:latin typeface="Rockwell" panose="02060603020205020403" pitchFamily="18" charset="77"/>
                <a:ea typeface="Times New Roman" panose="02020603050405020304" pitchFamily="18" charset="0"/>
              </a:rPr>
              <a:t> penalties for </a:t>
            </a:r>
            <a:r>
              <a:rPr lang="pt-PT" sz="1800" dirty="0" err="1">
                <a:effectLst/>
                <a:latin typeface="Rockwell" panose="02060603020205020403" pitchFamily="18" charset="77"/>
                <a:ea typeface="Times New Roman" panose="02020603050405020304" pitchFamily="18" charset="0"/>
              </a:rPr>
              <a:t>violations</a:t>
            </a:r>
            <a:r>
              <a:rPr lang="pt-PT" sz="1800" dirty="0">
                <a:effectLst/>
                <a:latin typeface="Rockwell" panose="02060603020205020403" pitchFamily="18" charset="77"/>
                <a:ea typeface="Times New Roman" panose="02020603050405020304" pitchFamily="18" charset="0"/>
              </a:rPr>
              <a:t> in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road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traffic</a:t>
            </a:r>
            <a:r>
              <a:rPr lang="pt-PT" sz="1800" dirty="0">
                <a:effectLst/>
                <a:latin typeface="Rockwell" panose="02060603020205020403" pitchFamily="18" charset="77"/>
                <a:ea typeface="Times New Roman" panose="02020603050405020304" pitchFamily="18" charset="0"/>
              </a:rPr>
              <a:t>. </a:t>
            </a:r>
            <a:endParaRPr lang="en-VN" sz="1800" dirty="0">
              <a:effectLst/>
              <a:latin typeface="Rockwell" panose="02060603020205020403" pitchFamily="18" charset="77"/>
              <a:ea typeface="Times New Roman" panose="02020603050405020304" pitchFamily="18" charset="0"/>
            </a:endParaRPr>
          </a:p>
          <a:p>
            <a:pPr indent="180340" algn="just"/>
            <a:r>
              <a:rPr lang="pt-PT" sz="1800" dirty="0">
                <a:effectLst/>
                <a:latin typeface="Rockwell" panose="02060603020205020403" pitchFamily="18" charset="77"/>
                <a:ea typeface="Times New Roman" panose="02020603050405020304" pitchFamily="18" charset="0"/>
              </a:rPr>
              <a:t>In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future,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system</a:t>
            </a:r>
            <a:r>
              <a:rPr lang="pt-PT" sz="1800" dirty="0">
                <a:effectLst/>
                <a:latin typeface="Rockwell" panose="02060603020205020403" pitchFamily="18" charset="77"/>
                <a:ea typeface="Times New Roman" panose="02020603050405020304" pitchFamily="18" charset="0"/>
              </a:rPr>
              <a:t> can </a:t>
            </a:r>
            <a:r>
              <a:rPr lang="pt-PT" sz="1800" dirty="0" err="1">
                <a:effectLst/>
                <a:latin typeface="Rockwell" panose="02060603020205020403" pitchFamily="18" charset="77"/>
                <a:ea typeface="Times New Roman" panose="02020603050405020304" pitchFamily="18" charset="0"/>
              </a:rPr>
              <a:t>be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involved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other</a:t>
            </a:r>
            <a:r>
              <a:rPr lang="pt-PT" sz="1800" dirty="0">
                <a:effectLst/>
                <a:latin typeface="Rockwell" panose="02060603020205020403" pitchFamily="18" charset="77"/>
                <a:ea typeface="Times New Roman" panose="02020603050405020304" pitchFamily="18" charset="0"/>
              </a:rPr>
              <a:t> legal </a:t>
            </a:r>
            <a:r>
              <a:rPr lang="pt-PT" sz="1800" dirty="0" err="1">
                <a:effectLst/>
                <a:latin typeface="Rockwell" panose="02060603020205020403" pitchFamily="18" charset="77"/>
                <a:ea typeface="Times New Roman" panose="02020603050405020304" pitchFamily="18" charset="0"/>
              </a:rPr>
              <a:t>aspects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such</a:t>
            </a:r>
            <a:r>
              <a:rPr lang="pt-PT" sz="1800" dirty="0">
                <a:effectLst/>
                <a:latin typeface="Rockwell" panose="02060603020205020403" pitchFamily="18" charset="77"/>
                <a:ea typeface="Times New Roman" panose="02020603050405020304" pitchFamily="18" charset="0"/>
              </a:rPr>
              <a:t> as </a:t>
            </a:r>
            <a:r>
              <a:rPr lang="pt-PT" sz="1800" dirty="0" err="1">
                <a:effectLst/>
                <a:latin typeface="Rockwell" panose="02060603020205020403" pitchFamily="18" charset="77"/>
                <a:ea typeface="Times New Roman" panose="02020603050405020304" pitchFamily="18" charset="0"/>
              </a:rPr>
              <a:t>commercial</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law</a:t>
            </a:r>
            <a:r>
              <a:rPr lang="pt-PT" sz="1800" dirty="0">
                <a:effectLst/>
                <a:latin typeface="Rockwell" panose="02060603020205020403" pitchFamily="18" charset="77"/>
                <a:ea typeface="Times New Roman" panose="02020603050405020304" pitchFamily="18" charset="0"/>
              </a:rPr>
              <a:t>, civil </a:t>
            </a:r>
            <a:r>
              <a:rPr lang="pt-PT" sz="1800" dirty="0" err="1">
                <a:effectLst/>
                <a:latin typeface="Rockwell" panose="02060603020205020403" pitchFamily="18" charset="77"/>
                <a:ea typeface="Times New Roman" panose="02020603050405020304" pitchFamily="18" charset="0"/>
              </a:rPr>
              <a:t>law</a:t>
            </a:r>
            <a:r>
              <a:rPr lang="pt-PT" sz="1800" dirty="0">
                <a:effectLst/>
                <a:latin typeface="Rockwell" panose="02060603020205020403" pitchFamily="18" charset="77"/>
                <a:ea typeface="Times New Roman" panose="02020603050405020304" pitchFamily="18" charset="0"/>
              </a:rPr>
              <a:t>, etc. </a:t>
            </a:r>
            <a:r>
              <a:rPr lang="pt-PT" sz="1800" dirty="0" err="1">
                <a:effectLst/>
                <a:latin typeface="Rockwell" panose="02060603020205020403" pitchFamily="18" charset="77"/>
                <a:ea typeface="Times New Roman" panose="02020603050405020304" pitchFamily="18" charset="0"/>
              </a:rPr>
              <a:t>Further</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system</a:t>
            </a:r>
            <a:r>
              <a:rPr lang="pt-PT" sz="1800" dirty="0">
                <a:effectLst/>
                <a:latin typeface="Rockwell" panose="02060603020205020403" pitchFamily="18" charset="77"/>
                <a:ea typeface="Times New Roman" panose="02020603050405020304" pitchFamily="18" charset="0"/>
              </a:rPr>
              <a:t> can </a:t>
            </a:r>
            <a:r>
              <a:rPr lang="pt-PT" sz="1800" dirty="0" err="1">
                <a:effectLst/>
                <a:latin typeface="Rockwell" panose="02060603020205020403" pitchFamily="18" charset="77"/>
                <a:ea typeface="Times New Roman" panose="02020603050405020304" pitchFamily="18" charset="0"/>
              </a:rPr>
              <a:t>be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used</a:t>
            </a:r>
            <a:r>
              <a:rPr lang="pt-PT" sz="1800" dirty="0">
                <a:effectLst/>
                <a:latin typeface="Rockwell" panose="02060603020205020403" pitchFamily="18" charset="77"/>
                <a:ea typeface="Times New Roman" panose="02020603050405020304" pitchFamily="18" charset="0"/>
              </a:rPr>
              <a:t> to </a:t>
            </a:r>
            <a:r>
              <a:rPr lang="pt-PT" sz="1800" dirty="0" err="1">
                <a:effectLst/>
                <a:latin typeface="Rockwell" panose="02060603020205020403" pitchFamily="18" charset="77"/>
                <a:ea typeface="Times New Roman" panose="02020603050405020304" pitchFamily="18" charset="0"/>
              </a:rPr>
              <a:t>provide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a:t>
            </a:r>
            <a:r>
              <a:rPr lang="pt-PT" sz="1800" dirty="0">
                <a:effectLst/>
                <a:latin typeface="Rockwell" panose="02060603020205020403" pitchFamily="18" charset="77"/>
                <a:ea typeface="Times New Roman" panose="02020603050405020304" pitchFamily="18" charset="0"/>
              </a:rPr>
              <a:t> e-learning </a:t>
            </a:r>
            <a:r>
              <a:rPr lang="pt-PT" sz="1800" dirty="0" err="1">
                <a:effectLst/>
                <a:latin typeface="Rockwell" panose="02060603020205020403" pitchFamily="18" charset="77"/>
                <a:ea typeface="Times New Roman" panose="02020603050405020304" pitchFamily="18" charset="0"/>
              </a:rPr>
              <a:t>system</a:t>
            </a:r>
            <a:r>
              <a:rPr lang="pt-PT" sz="1800" dirty="0">
                <a:effectLst/>
                <a:latin typeface="Rockwell" panose="02060603020205020403" pitchFamily="18" charset="77"/>
                <a:ea typeface="Times New Roman" panose="02020603050405020304" pitchFamily="18" charset="0"/>
              </a:rPr>
              <a:t> for legal </a:t>
            </a:r>
            <a:r>
              <a:rPr lang="pt-PT" sz="1800" dirty="0" err="1">
                <a:effectLst/>
                <a:latin typeface="Rockwell" panose="02060603020205020403" pitchFamily="18" charset="77"/>
                <a:ea typeface="Times New Roman" panose="02020603050405020304" pitchFamily="18" charset="0"/>
              </a:rPr>
              <a:t>aspects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abilities</a:t>
            </a:r>
            <a:r>
              <a:rPr lang="pt-PT" sz="1800" dirty="0">
                <a:effectLst/>
                <a:latin typeface="Rockwell" panose="02060603020205020403" pitchFamily="18" charset="77"/>
                <a:ea typeface="Times New Roman" panose="02020603050405020304" pitchFamily="18" charset="0"/>
              </a:rPr>
              <a:t> to use AI to </a:t>
            </a:r>
            <a:r>
              <a:rPr lang="pt-PT" sz="1800" dirty="0" err="1">
                <a:effectLst/>
                <a:latin typeface="Rockwell" panose="02060603020205020403" pitchFamily="18" charset="77"/>
                <a:ea typeface="Times New Roman" panose="02020603050405020304" pitchFamily="18" charset="0"/>
              </a:rPr>
              <a:t>identify</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entities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and</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concepts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from</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an</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image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or</a:t>
            </a:r>
            <a:r>
              <a:rPr lang="pt-PT" sz="1800" dirty="0">
                <a:effectLst/>
                <a:latin typeface="Rockwell" panose="02060603020205020403" pitchFamily="18" charset="77"/>
                <a:ea typeface="Times New Roman" panose="02020603050405020304" pitchFamily="18" charset="0"/>
              </a:rPr>
              <a:t> use </a:t>
            </a:r>
            <a:r>
              <a:rPr lang="pt-PT" sz="1800" dirty="0" err="1">
                <a:effectLst/>
                <a:latin typeface="Rockwell" panose="02060603020205020403" pitchFamily="18" charset="77"/>
                <a:ea typeface="Times New Roman" panose="02020603050405020304" pitchFamily="18" charset="0"/>
              </a:rPr>
              <a:t>voice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recognition</a:t>
            </a:r>
            <a:r>
              <a:rPr lang="pt-PT" sz="1800" dirty="0">
                <a:effectLst/>
                <a:latin typeface="Rockwell" panose="02060603020205020403" pitchFamily="18" charset="77"/>
                <a:ea typeface="Times New Roman" panose="02020603050405020304" pitchFamily="18" charset="0"/>
              </a:rPr>
              <a:t> to </a:t>
            </a:r>
            <a:r>
              <a:rPr lang="pt-PT" sz="1800" dirty="0" err="1">
                <a:effectLst/>
                <a:latin typeface="Rockwell" panose="02060603020205020403" pitchFamily="18" charset="77"/>
                <a:ea typeface="Times New Roman" panose="02020603050405020304" pitchFamily="18" charset="0"/>
              </a:rPr>
              <a:t>identify</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searching</a:t>
            </a:r>
            <a:r>
              <a:rPr lang="pt-PT" sz="1800" dirty="0">
                <a:effectLst/>
                <a:latin typeface="Rockwell" panose="02060603020205020403" pitchFamily="18" charset="77"/>
                <a:ea typeface="Times New Roman" panose="02020603050405020304" pitchFamily="18" charset="0"/>
              </a:rPr>
              <a:t> input are </a:t>
            </a:r>
            <a:r>
              <a:rPr lang="pt-PT" sz="1800" dirty="0" err="1">
                <a:effectLst/>
                <a:latin typeface="Rockwell" panose="02060603020205020403" pitchFamily="18" charset="77"/>
                <a:ea typeface="Times New Roman" panose="02020603050405020304" pitchFamily="18" charset="0"/>
              </a:rPr>
              <a:t>also</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features</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considered</a:t>
            </a:r>
            <a:r>
              <a:rPr lang="pt-PT" sz="1800" dirty="0">
                <a:effectLst/>
                <a:latin typeface="Rockwell" panose="02060603020205020403" pitchFamily="18" charset="77"/>
                <a:ea typeface="Times New Roman" panose="02020603050405020304" pitchFamily="18" charset="0"/>
              </a:rPr>
              <a:t> to </a:t>
            </a:r>
            <a:r>
              <a:rPr lang="pt-PT" sz="1800" dirty="0" err="1">
                <a:effectLst/>
                <a:latin typeface="Rockwell" panose="02060603020205020403" pitchFamily="18" charset="77"/>
                <a:ea typeface="Times New Roman" panose="02020603050405020304" pitchFamily="18" charset="0"/>
              </a:rPr>
              <a:t>add</a:t>
            </a:r>
            <a:r>
              <a:rPr lang="pt-PT" sz="1800" dirty="0">
                <a:effectLst/>
                <a:latin typeface="Rockwell" panose="02060603020205020403" pitchFamily="18" charset="77"/>
                <a:ea typeface="Times New Roman" panose="02020603050405020304" pitchFamily="18" charset="0"/>
              </a:rPr>
              <a:t> more to </a:t>
            </a:r>
            <a:r>
              <a:rPr lang="pt-PT" sz="1800" dirty="0" err="1">
                <a:effectLst/>
                <a:latin typeface="Rockwell" panose="02060603020205020403" pitchFamily="18" charset="77"/>
                <a:ea typeface="Times New Roman" panose="02020603050405020304" pitchFamily="18" charset="0"/>
              </a:rPr>
              <a:t>the</a:t>
            </a:r>
            <a:r>
              <a:rPr lang="pt-PT" sz="1800" dirty="0">
                <a:effectLst/>
                <a:latin typeface="Rockwell" panose="02060603020205020403" pitchFamily="18" charset="77"/>
                <a:ea typeface="Times New Roman" panose="02020603050405020304" pitchFamily="18" charset="0"/>
              </a:rPr>
              <a:t> </a:t>
            </a:r>
            <a:r>
              <a:rPr lang="pt-PT" sz="1800" dirty="0" err="1">
                <a:effectLst/>
                <a:latin typeface="Rockwell" panose="02060603020205020403" pitchFamily="18" charset="77"/>
                <a:ea typeface="Times New Roman" panose="02020603050405020304" pitchFamily="18" charset="0"/>
              </a:rPr>
              <a:t>system</a:t>
            </a:r>
            <a:r>
              <a:rPr lang="pt-PT" sz="1800" dirty="0">
                <a:effectLst/>
                <a:latin typeface="Rockwell" panose="02060603020205020403" pitchFamily="18" charset="77"/>
                <a:ea typeface="Times New Roman" panose="02020603050405020304" pitchFamily="18" charset="0"/>
              </a:rPr>
              <a:t>.</a:t>
            </a:r>
            <a:endParaRPr lang="en-VN" sz="1800" dirty="0">
              <a:effectLst/>
              <a:latin typeface="Rockwell" panose="02060603020205020403" pitchFamily="18" charset="77"/>
              <a:ea typeface="Times New Roman" panose="02020603050405020304" pitchFamily="18" charset="0"/>
            </a:endParaRPr>
          </a:p>
          <a:p>
            <a:endParaRPr lang="en-VN" dirty="0">
              <a:latin typeface="Rockwell" panose="02060603020205020403" pitchFamily="18" charset="77"/>
            </a:endParaRPr>
          </a:p>
        </p:txBody>
      </p:sp>
      <p:sp>
        <p:nvSpPr>
          <p:cNvPr id="11" name="Rectangle 10">
            <a:extLst>
              <a:ext uri="{FF2B5EF4-FFF2-40B4-BE49-F238E27FC236}">
                <a16:creationId xmlns:a16="http://schemas.microsoft.com/office/drawing/2014/main" id="{7A565CBF-421B-2A6D-66A4-4E3997C3E8B4}"/>
              </a:ext>
            </a:extLst>
          </p:cNvPr>
          <p:cNvSpPr/>
          <p:nvPr/>
        </p:nvSpPr>
        <p:spPr>
          <a:xfrm>
            <a:off x="1911532" y="2718966"/>
            <a:ext cx="6049006" cy="482593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dirty="0">
                <a:solidFill>
                  <a:srgbClr val="0070C0"/>
                </a:solidFill>
                <a:latin typeface="Rockwell" panose="02060603020205020403" pitchFamily="18" charset="77"/>
              </a:rPr>
              <a:t>Abstract</a:t>
            </a:r>
            <a:endParaRPr lang="en-US" b="1" dirty="0">
              <a:solidFill>
                <a:srgbClr val="0070C0"/>
              </a:solidFill>
              <a:latin typeface="Rockwell" panose="02060603020205020403" pitchFamily="18" charset="77"/>
            </a:endParaRPr>
          </a:p>
          <a:p>
            <a:pPr algn="just"/>
            <a:r>
              <a:rPr lang="pt-PT" dirty="0">
                <a:latin typeface="Rockwell" panose="02060603020205020403" pitchFamily="18" charset="77"/>
                <a:ea typeface="Times New Roman" panose="02020603050405020304" pitchFamily="18" charset="0"/>
              </a:rPr>
              <a:t>In </a:t>
            </a:r>
            <a:r>
              <a:rPr lang="pt-PT" dirty="0" err="1">
                <a:latin typeface="Rockwell" panose="02060603020205020403" pitchFamily="18" charset="77"/>
                <a:ea typeface="Times New Roman" panose="02020603050405020304" pitchFamily="18" charset="0"/>
              </a:rPr>
              <a:t>this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paper</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ontology-based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approach</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used</a:t>
            </a:r>
            <a:r>
              <a:rPr lang="pt-PT" dirty="0">
                <a:latin typeface="Rockwell" panose="02060603020205020403" pitchFamily="18" charset="77"/>
                <a:ea typeface="Times New Roman" panose="02020603050405020304" pitchFamily="18" charset="0"/>
              </a:rPr>
              <a:t> to organize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knowledge</a:t>
            </a:r>
            <a:r>
              <a:rPr lang="pt-PT" dirty="0">
                <a:latin typeface="Rockwell" panose="02060603020205020403" pitchFamily="18" charset="77"/>
                <a:ea typeface="Times New Roman" panose="02020603050405020304" pitchFamily="18" charset="0"/>
              </a:rPr>
              <a:t> base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legal </a:t>
            </a:r>
            <a:r>
              <a:rPr lang="pt-PT" dirty="0" err="1">
                <a:latin typeface="Rockwell" panose="02060603020205020403" pitchFamily="18" charset="77"/>
                <a:ea typeface="Times New Roman" panose="02020603050405020304" pitchFamily="18" charset="0"/>
              </a:rPr>
              <a:t>documents</a:t>
            </a:r>
            <a:r>
              <a:rPr lang="pt-PT" dirty="0">
                <a:latin typeface="Rockwell" panose="02060603020205020403" pitchFamily="18" charset="77"/>
                <a:ea typeface="Times New Roman" panose="02020603050405020304" pitchFamily="18" charset="0"/>
              </a:rPr>
              <a:t> in </a:t>
            </a:r>
            <a:r>
              <a:rPr lang="pt-PT" dirty="0" err="1">
                <a:latin typeface="Rockwell" panose="02060603020205020403" pitchFamily="18" charset="77"/>
                <a:ea typeface="Times New Roman" panose="02020603050405020304" pitchFamily="18" charset="0"/>
              </a:rPr>
              <a:t>road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law</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knowledge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model</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built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by</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improvement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of</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ontology</a:t>
            </a:r>
            <a:r>
              <a:rPr lang="pt-PT" dirty="0">
                <a:latin typeface="Rockwell" panose="02060603020205020403" pitchFamily="18" charset="77"/>
                <a:ea typeface="Times New Roman" panose="02020603050405020304" pitchFamily="18" charset="0"/>
              </a:rPr>
              <a:t> Rela-</a:t>
            </a:r>
            <a:r>
              <a:rPr lang="pt-PT" dirty="0" err="1">
                <a:latin typeface="Rockwell" panose="02060603020205020403" pitchFamily="18" charset="77"/>
                <a:ea typeface="Times New Roman" panose="02020603050405020304" pitchFamily="18" charset="0"/>
              </a:rPr>
              <a:t>model</a:t>
            </a:r>
            <a:r>
              <a:rPr lang="pt-PT" dirty="0">
                <a:latin typeface="Rockwell" panose="02060603020205020403" pitchFamily="18" charset="77"/>
                <a:ea typeface="Times New Roman" panose="02020603050405020304" pitchFamily="18" charset="0"/>
              </a:rPr>
              <a:t>. In </a:t>
            </a:r>
            <a:r>
              <a:rPr lang="pt-PT" dirty="0" err="1">
                <a:latin typeface="Rockwell" panose="02060603020205020403" pitchFamily="18" charset="77"/>
                <a:ea typeface="Times New Roman" panose="02020603050405020304" pitchFamily="18" charset="0"/>
              </a:rPr>
              <a:t>addition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several</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searching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problems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law</a:t>
            </a:r>
            <a:r>
              <a:rPr lang="pt-PT" dirty="0">
                <a:latin typeface="Rockwell" panose="02060603020205020403" pitchFamily="18" charset="77"/>
                <a:ea typeface="Times New Roman" panose="02020603050405020304" pitchFamily="18" charset="0"/>
              </a:rPr>
              <a:t> are </a:t>
            </a:r>
            <a:r>
              <a:rPr lang="pt-PT" dirty="0" err="1">
                <a:latin typeface="Rockwell" panose="02060603020205020403" pitchFamily="18" charset="77"/>
                <a:ea typeface="Times New Roman" panose="02020603050405020304" pitchFamily="18" charset="0"/>
              </a:rPr>
              <a:t>proposed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solved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based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on</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legal </a:t>
            </a:r>
            <a:r>
              <a:rPr lang="pt-PT" dirty="0" err="1">
                <a:latin typeface="Rockwell" panose="02060603020205020403" pitchFamily="18" charset="77"/>
                <a:ea typeface="Times New Roman" panose="02020603050405020304" pitchFamily="18" charset="0"/>
              </a:rPr>
              <a:t>knowledge</a:t>
            </a:r>
            <a:r>
              <a:rPr lang="pt-PT" dirty="0">
                <a:latin typeface="Rockwell" panose="02060603020205020403" pitchFamily="18" charset="77"/>
                <a:ea typeface="Times New Roman" panose="02020603050405020304" pitchFamily="18" charset="0"/>
              </a:rPr>
              <a:t> base.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intelligent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search</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system</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on</a:t>
            </a:r>
            <a:r>
              <a:rPr lang="pt-PT" dirty="0">
                <a:latin typeface="Rockwell" panose="02060603020205020403" pitchFamily="18" charset="77"/>
                <a:ea typeface="Times New Roman" panose="02020603050405020304" pitchFamily="18" charset="0"/>
              </a:rPr>
              <a:t> Vietnam </a:t>
            </a:r>
            <a:r>
              <a:rPr lang="pt-PT" dirty="0" err="1">
                <a:latin typeface="Rockwell" panose="02060603020205020403" pitchFamily="18" charset="77"/>
                <a:ea typeface="Times New Roman" panose="02020603050405020304" pitchFamily="18" charset="0"/>
              </a:rPr>
              <a:t>road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law</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constructed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by</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applying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method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searching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system</a:t>
            </a:r>
            <a:r>
              <a:rPr lang="pt-PT" dirty="0">
                <a:latin typeface="Rockwell" panose="02060603020205020403" pitchFamily="18" charset="77"/>
                <a:ea typeface="Times New Roman" panose="02020603050405020304" pitchFamily="18" charset="0"/>
              </a:rPr>
              <a:t> can </a:t>
            </a:r>
            <a:r>
              <a:rPr lang="pt-PT" dirty="0" err="1">
                <a:latin typeface="Rockwell" panose="02060603020205020403" pitchFamily="18" charset="77"/>
                <a:ea typeface="Times New Roman" panose="02020603050405020304" pitchFamily="18" charset="0"/>
              </a:rPr>
              <a:t>help</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users</a:t>
            </a:r>
            <a:r>
              <a:rPr lang="pt-PT" dirty="0">
                <a:latin typeface="Rockwell" panose="02060603020205020403" pitchFamily="18" charset="77"/>
                <a:ea typeface="Times New Roman" panose="02020603050405020304" pitchFamily="18" charset="0"/>
              </a:rPr>
              <a:t> to </a:t>
            </a:r>
            <a:r>
              <a:rPr lang="pt-PT" dirty="0" err="1">
                <a:latin typeface="Rockwell" panose="02060603020205020403" pitchFamily="18" charset="77"/>
                <a:ea typeface="Times New Roman" panose="02020603050405020304" pitchFamily="18" charset="0"/>
              </a:rPr>
              <a:t>find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concepts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definitions</a:t>
            </a:r>
            <a:r>
              <a:rPr lang="pt-PT" dirty="0">
                <a:latin typeface="Rockwell" panose="02060603020205020403" pitchFamily="18" charset="77"/>
                <a:ea typeface="Times New Roman" panose="02020603050405020304" pitchFamily="18" charset="0"/>
              </a:rPr>
              <a:t> in </a:t>
            </a:r>
            <a:r>
              <a:rPr lang="pt-PT" dirty="0" err="1">
                <a:latin typeface="Rockwell" panose="02060603020205020403" pitchFamily="18" charset="77"/>
                <a:ea typeface="Times New Roman" panose="02020603050405020304" pitchFamily="18" charset="0"/>
              </a:rPr>
              <a:t>road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law</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Moreover</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it</a:t>
            </a:r>
            <a:r>
              <a:rPr lang="pt-PT" dirty="0">
                <a:latin typeface="Rockwell" panose="02060603020205020403" pitchFamily="18" charset="77"/>
                <a:ea typeface="Times New Roman" panose="02020603050405020304" pitchFamily="18" charset="0"/>
              </a:rPr>
              <a:t> can </a:t>
            </a:r>
            <a:r>
              <a:rPr lang="pt-PT" dirty="0" err="1">
                <a:latin typeface="Rockwell" panose="02060603020205020403" pitchFamily="18" charset="77"/>
                <a:ea typeface="Times New Roman" panose="02020603050405020304" pitchFamily="18" charset="0"/>
              </a:rPr>
              <a:t>also</a:t>
            </a:r>
            <a:r>
              <a:rPr lang="pt-PT" dirty="0">
                <a:latin typeface="Rockwell" panose="02060603020205020403" pitchFamily="18" charset="77"/>
                <a:ea typeface="Times New Roman" panose="02020603050405020304" pitchFamily="18" charset="0"/>
              </a:rPr>
              <a:t> determine penalties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fines for </a:t>
            </a:r>
            <a:r>
              <a:rPr lang="pt-PT" dirty="0" err="1">
                <a:latin typeface="Rockwell" panose="02060603020205020403" pitchFamily="18" charset="77"/>
                <a:ea typeface="Times New Roman" panose="02020603050405020304" pitchFamily="18" charset="0"/>
              </a:rPr>
              <a:t>violations</a:t>
            </a:r>
            <a:r>
              <a:rPr lang="pt-PT" dirty="0">
                <a:latin typeface="Rockwell" panose="02060603020205020403" pitchFamily="18" charset="77"/>
                <a:ea typeface="Times New Roman" panose="02020603050405020304" pitchFamily="18" charset="0"/>
              </a:rPr>
              <a:t> in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traffic</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experiment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results</a:t>
            </a:r>
            <a:r>
              <a:rPr lang="pt-PT" dirty="0">
                <a:latin typeface="Rockwell" panose="02060603020205020403" pitchFamily="18" charset="77"/>
                <a:ea typeface="Times New Roman" panose="02020603050405020304" pitchFamily="18" charset="0"/>
              </a:rPr>
              <a:t> show </a:t>
            </a:r>
            <a:r>
              <a:rPr lang="pt-PT" dirty="0" err="1">
                <a:latin typeface="Rockwell" panose="02060603020205020403" pitchFamily="18" charset="77"/>
                <a:ea typeface="Times New Roman" panose="02020603050405020304" pitchFamily="18" charset="0"/>
              </a:rPr>
              <a:t>that</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system</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efficient</a:t>
            </a:r>
            <a:r>
              <a:rPr lang="pt-PT" dirty="0">
                <a:latin typeface="Rockwell" panose="02060603020205020403" pitchFamily="18" charset="77"/>
                <a:ea typeface="Times New Roman" panose="02020603050405020304" pitchFamily="18" charset="0"/>
              </a:rPr>
              <a:t> for </a:t>
            </a:r>
            <a:r>
              <a:rPr lang="pt-PT" dirty="0" err="1">
                <a:latin typeface="Rockwell" panose="02060603020205020403" pitchFamily="18" charset="77"/>
                <a:ea typeface="Times New Roman" panose="02020603050405020304" pitchFamily="18" charset="0"/>
              </a:rPr>
              <a:t>users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typical</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searching</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and</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is</a:t>
            </a:r>
            <a:r>
              <a:rPr lang="pt-PT" dirty="0">
                <a:latin typeface="Rockwell" panose="02060603020205020403" pitchFamily="18" charset="77"/>
                <a:ea typeface="Times New Roman" panose="02020603050405020304" pitchFamily="18" charset="0"/>
              </a:rPr>
              <a:t> </a:t>
            </a:r>
            <a:r>
              <a:rPr lang="pt-PT" dirty="0" err="1">
                <a:latin typeface="Rockwell" panose="02060603020205020403" pitchFamily="18" charset="77"/>
                <a:ea typeface="Times New Roman" panose="02020603050405020304" pitchFamily="18" charset="0"/>
              </a:rPr>
              <a:t>emerging</a:t>
            </a:r>
            <a:r>
              <a:rPr lang="pt-PT" dirty="0">
                <a:latin typeface="Rockwell" panose="02060603020205020403" pitchFamily="18" charset="77"/>
                <a:ea typeface="Times New Roman" panose="02020603050405020304" pitchFamily="18" charset="0"/>
              </a:rPr>
              <a:t> for </a:t>
            </a:r>
            <a:r>
              <a:rPr lang="pt-PT" dirty="0" err="1">
                <a:latin typeface="Rockwell" panose="02060603020205020403" pitchFamily="18" charset="77"/>
                <a:ea typeface="Times New Roman" panose="02020603050405020304" pitchFamily="18" charset="0"/>
              </a:rPr>
              <a:t>usage</a:t>
            </a:r>
            <a:r>
              <a:rPr lang="pt-PT" dirty="0">
                <a:latin typeface="Rockwell" panose="02060603020205020403" pitchFamily="18" charset="77"/>
                <a:ea typeface="Times New Roman" panose="02020603050405020304" pitchFamily="18" charset="0"/>
              </a:rPr>
              <a:t> in </a:t>
            </a:r>
            <a:r>
              <a:rPr lang="pt-PT" dirty="0" err="1">
                <a:latin typeface="Rockwell" panose="02060603020205020403" pitchFamily="18" charset="77"/>
                <a:ea typeface="Times New Roman" panose="02020603050405020304" pitchFamily="18" charset="0"/>
              </a:rPr>
              <a:t>the</a:t>
            </a:r>
            <a:r>
              <a:rPr lang="pt-PT" dirty="0">
                <a:latin typeface="Rockwell" panose="02060603020205020403" pitchFamily="18" charset="77"/>
                <a:ea typeface="Times New Roman" panose="02020603050405020304" pitchFamily="18" charset="0"/>
              </a:rPr>
              <a:t> real-</a:t>
            </a:r>
            <a:r>
              <a:rPr lang="pt-PT" dirty="0" err="1">
                <a:latin typeface="Rockwell" panose="02060603020205020403" pitchFamily="18" charset="77"/>
                <a:ea typeface="Times New Roman" panose="02020603050405020304" pitchFamily="18" charset="0"/>
              </a:rPr>
              <a:t>world</a:t>
            </a:r>
            <a:r>
              <a:rPr lang="pt-PT" dirty="0">
                <a:latin typeface="Rockwell" panose="02060603020205020403" pitchFamily="18" charset="77"/>
                <a:ea typeface="Times New Roman" panose="02020603050405020304" pitchFamily="18" charset="0"/>
              </a:rPr>
              <a:t>. </a:t>
            </a:r>
            <a:endParaRPr lang="en-US" dirty="0">
              <a:latin typeface="Rockwell" panose="02060603020205020403" pitchFamily="18" charset="77"/>
            </a:endParaRPr>
          </a:p>
        </p:txBody>
      </p:sp>
      <p:pic>
        <p:nvPicPr>
          <p:cNvPr id="3" name="Picture 2" descr="Logo, company name&#10;&#10;Description automatically generated">
            <a:extLst>
              <a:ext uri="{FF2B5EF4-FFF2-40B4-BE49-F238E27FC236}">
                <a16:creationId xmlns:a16="http://schemas.microsoft.com/office/drawing/2014/main" id="{62260633-3BE8-F5D6-87A0-ECE1DBC62172}"/>
              </a:ext>
            </a:extLst>
          </p:cNvPr>
          <p:cNvPicPr>
            <a:picLocks noChangeAspect="1"/>
          </p:cNvPicPr>
          <p:nvPr/>
        </p:nvPicPr>
        <p:blipFill>
          <a:blip r:embed="rId8"/>
          <a:stretch>
            <a:fillRect/>
          </a:stretch>
        </p:blipFill>
        <p:spPr>
          <a:xfrm>
            <a:off x="23613443" y="1355043"/>
            <a:ext cx="3052428" cy="1159923"/>
          </a:xfrm>
          <a:prstGeom prst="rect">
            <a:avLst/>
          </a:prstGeom>
        </p:spPr>
      </p:pic>
    </p:spTree>
    <p:extLst>
      <p:ext uri="{BB962C8B-B14F-4D97-AF65-F5344CB8AC3E}">
        <p14:creationId xmlns:p14="http://schemas.microsoft.com/office/powerpoint/2010/main" val="3890025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880</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Rockwell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Hoàng Thịnh</dc:creator>
  <cp:lastModifiedBy>Lê Hoàng Thịnh</cp:lastModifiedBy>
  <cp:revision>3</cp:revision>
  <dcterms:created xsi:type="dcterms:W3CDTF">2023-02-02T05:21:14Z</dcterms:created>
  <dcterms:modified xsi:type="dcterms:W3CDTF">2023-02-02T11:06:28Z</dcterms:modified>
</cp:coreProperties>
</file>