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2"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6/10/2016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6/10/2016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1136" y="2614412"/>
            <a:ext cx="4331596" cy="1011466"/>
          </a:xfrm>
        </p:spPr>
        <p:txBody>
          <a:bodyPr>
            <a:noAutofit/>
          </a:bodyPr>
          <a:lstStyle/>
          <a:p>
            <a:pPr algn="ctr"/>
            <a:r>
              <a:rPr lang="en-US" sz="6000" dirty="0" smtClean="0">
                <a:latin typeface="Times New Roman" panose="02020603050405020304" pitchFamily="18" charset="0"/>
                <a:cs typeface="Times New Roman" panose="02020603050405020304" pitchFamily="18" charset="0"/>
              </a:rPr>
              <a:t>SWOT </a:t>
            </a:r>
            <a:endParaRPr lang="en-US"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152" y="818284"/>
            <a:ext cx="12273565" cy="1405467"/>
          </a:xfrm>
        </p:spPr>
        <p:txBody>
          <a:bodyPr>
            <a:normAutofit lnSpcReduction="10000"/>
          </a:bodyPr>
          <a:lstStyle/>
          <a:p>
            <a:pPr algn="ctr"/>
            <a:r>
              <a:rPr lang="en-US" sz="4000" dirty="0" err="1" smtClean="0">
                <a:latin typeface="Times New Roman" panose="02020603050405020304" pitchFamily="18" charset="0"/>
                <a:cs typeface="Times New Roman" panose="02020603050405020304" pitchFamily="18" charset="0"/>
              </a:rPr>
              <a:t>Môn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Phân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tích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thiết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kế</a:t>
            </a:r>
            <a:endParaRPr lang="en-US" sz="4000" dirty="0" smtClean="0">
              <a:latin typeface="Times New Roman" panose="02020603050405020304" pitchFamily="18" charset="0"/>
              <a:cs typeface="Times New Roman" panose="02020603050405020304" pitchFamily="18" charset="0"/>
            </a:endParaRPr>
          </a:p>
          <a:p>
            <a:pPr algn="ct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hệ</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thống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thông</a:t>
            </a:r>
            <a:r>
              <a:rPr lang="en-US" sz="4000" dirty="0" smtClean="0">
                <a:latin typeface="Times New Roman" panose="02020603050405020304" pitchFamily="18" charset="0"/>
                <a:cs typeface="Times New Roman" panose="02020603050405020304" pitchFamily="18" charset="0"/>
              </a:rPr>
              <a:t> tin</a:t>
            </a:r>
            <a:endParaRPr lang="en-US" sz="40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689018" y="4016539"/>
            <a:ext cx="7463309" cy="2448655"/>
          </a:xfrm>
          <a:prstGeom prst="rect">
            <a:avLst/>
          </a:prstGeom>
          <a:effectLst/>
        </p:spPr>
        <p:txBody>
          <a:bodyPr vert="horz" lIns="91440" tIns="45720" rIns="91440" bIns="45720" rtlCol="0" anchor="b">
            <a:normAutofit fontScale="6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70000"/>
              </a:lnSpc>
            </a:pPr>
            <a:r>
              <a:rPr lang="en-US" sz="3000" dirty="0" smtClean="0">
                <a:latin typeface="Times New Roman" panose="02020603050405020304" pitchFamily="18" charset="0"/>
                <a:cs typeface="Times New Roman" panose="02020603050405020304" pitchFamily="18" charset="0"/>
              </a:rPr>
              <a:t>GVHD: THs </a:t>
            </a:r>
            <a:r>
              <a:rPr lang="en-US" sz="3000" dirty="0" err="1" smtClean="0">
                <a:latin typeface="Times New Roman" panose="02020603050405020304" pitchFamily="18" charset="0"/>
                <a:cs typeface="Times New Roman" panose="02020603050405020304" pitchFamily="18" charset="0"/>
              </a:rPr>
              <a:t>Nguyễn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hoan</a:t>
            </a:r>
            <a:endParaRPr lang="en-US" sz="3000" dirty="0" smtClean="0">
              <a:latin typeface="Times New Roman" panose="02020603050405020304" pitchFamily="18" charset="0"/>
              <a:cs typeface="Times New Roman" panose="02020603050405020304" pitchFamily="18" charset="0"/>
            </a:endParaRPr>
          </a:p>
          <a:p>
            <a:pPr algn="l">
              <a:lnSpc>
                <a:spcPct val="170000"/>
              </a:lnSpc>
            </a:pPr>
            <a:r>
              <a:rPr lang="en-US" sz="3000" dirty="0" smtClean="0">
                <a:latin typeface="Times New Roman" panose="02020603050405020304" pitchFamily="18" charset="0"/>
                <a:cs typeface="Times New Roman" panose="02020603050405020304" pitchFamily="18" charset="0"/>
              </a:rPr>
              <a:t>SVTH</a:t>
            </a:r>
            <a:r>
              <a:rPr lang="en-US" sz="3000" smtClean="0">
                <a:latin typeface="Times New Roman" panose="02020603050405020304" pitchFamily="18" charset="0"/>
                <a:cs typeface="Times New Roman" panose="02020603050405020304" pitchFamily="18" charset="0"/>
              </a:rPr>
              <a:t>:   12520135 </a:t>
            </a:r>
            <a:r>
              <a:rPr lang="en-US" sz="3000" dirty="0" err="1" smtClean="0">
                <a:latin typeface="Times New Roman" panose="02020603050405020304" pitchFamily="18" charset="0"/>
                <a:cs typeface="Times New Roman" panose="02020603050405020304" pitchFamily="18" charset="0"/>
              </a:rPr>
              <a:t>đỗ</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trung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hiếu</a:t>
            </a:r>
            <a:endParaRPr lang="en-US" sz="3000" dirty="0" smtClean="0">
              <a:latin typeface="Times New Roman" panose="02020603050405020304" pitchFamily="18" charset="0"/>
              <a:cs typeface="Times New Roman" panose="02020603050405020304" pitchFamily="18" charset="0"/>
            </a:endParaRPr>
          </a:p>
          <a:p>
            <a:pPr algn="l">
              <a:lnSpc>
                <a:spcPct val="170000"/>
              </a:lnSpc>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12520204 </a:t>
            </a:r>
            <a:r>
              <a:rPr lang="en-US" sz="3000" dirty="0" err="1" smtClean="0">
                <a:latin typeface="Times New Roman" panose="02020603050405020304" pitchFamily="18" charset="0"/>
                <a:cs typeface="Times New Roman" panose="02020603050405020304" pitchFamily="18" charset="0"/>
              </a:rPr>
              <a:t>huỳnh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đức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đăng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khoa</a:t>
            </a:r>
            <a:endParaRPr lang="en-US" sz="3000" dirty="0" smtClean="0">
              <a:latin typeface="Times New Roman" panose="02020603050405020304" pitchFamily="18" charset="0"/>
              <a:cs typeface="Times New Roman" panose="02020603050405020304" pitchFamily="18" charset="0"/>
            </a:endParaRPr>
          </a:p>
          <a:p>
            <a:pPr algn="l">
              <a:lnSpc>
                <a:spcPct val="170000"/>
              </a:lnSpc>
            </a:pPr>
            <a:r>
              <a:rPr lang="en-US" sz="3000" dirty="0" smtClean="0">
                <a:latin typeface="Times New Roman" panose="02020603050405020304" pitchFamily="18" charset="0"/>
                <a:cs typeface="Times New Roman" panose="02020603050405020304" pitchFamily="18" charset="0"/>
              </a:rPr>
              <a:t>		12520263 </a:t>
            </a:r>
            <a:r>
              <a:rPr lang="en-US" sz="3000" dirty="0" err="1" smtClean="0">
                <a:latin typeface="Times New Roman" panose="02020603050405020304" pitchFamily="18" charset="0"/>
                <a:cs typeface="Times New Roman" panose="02020603050405020304" pitchFamily="18" charset="0"/>
              </a:rPr>
              <a:t>trần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bình</a:t>
            </a:r>
            <a:r>
              <a:rPr lang="en-US" sz="3000" dirty="0" smtClean="0">
                <a:latin typeface="Times New Roman" panose="02020603050405020304" pitchFamily="18" charset="0"/>
                <a:cs typeface="Times New Roman" panose="02020603050405020304" pitchFamily="18" charset="0"/>
              </a:rPr>
              <a:t> minh</a:t>
            </a:r>
          </a:p>
          <a:p>
            <a:pPr algn="l">
              <a:lnSpc>
                <a:spcPct val="170000"/>
              </a:lnSpc>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12520417 </a:t>
            </a:r>
            <a:r>
              <a:rPr lang="en-US" sz="3000" dirty="0" err="1" smtClean="0">
                <a:latin typeface="Times New Roman" panose="02020603050405020304" pitchFamily="18" charset="0"/>
                <a:cs typeface="Times New Roman" panose="02020603050405020304" pitchFamily="18" charset="0"/>
              </a:rPr>
              <a:t>nguyễn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thịnh</a:t>
            </a:r>
            <a:endParaRPr lang="en-US" dirty="0"/>
          </a:p>
        </p:txBody>
      </p:sp>
    </p:spTree>
    <p:extLst>
      <p:ext uri="{BB962C8B-B14F-4D97-AF65-F5344CB8AC3E}">
        <p14:creationId xmlns:p14="http://schemas.microsoft.com/office/powerpoint/2010/main" val="200839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Threats: </a:t>
            </a:r>
            <a:r>
              <a:rPr lang="en-US" sz="4400" b="1" dirty="0" err="1">
                <a:latin typeface="Times New Roman" panose="02020603050405020304" pitchFamily="18" charset="0"/>
                <a:cs typeface="Times New Roman" panose="02020603050405020304" pitchFamily="18" charset="0"/>
              </a:rPr>
              <a:t>các</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đe</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dọa</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nguy</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cơ</a:t>
            </a:r>
            <a:endParaRPr lang="en-US" sz="4400" b="1" dirty="0">
              <a:latin typeface="Times New Roman" panose="02020603050405020304" pitchFamily="18" charset="0"/>
              <a:cs typeface="Times New Roman" panose="02020603050405020304" pitchFamily="18" charset="0"/>
            </a:endParaRPr>
          </a:p>
        </p:txBody>
      </p:sp>
      <p:sp>
        <p:nvSpPr>
          <p:cNvPr id="4" name="Oval 3"/>
          <p:cNvSpPr/>
          <p:nvPr/>
        </p:nvSpPr>
        <p:spPr>
          <a:xfrm>
            <a:off x="4095482" y="4391696"/>
            <a:ext cx="3786389" cy="168713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đe</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dọa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cơ</a:t>
            </a:r>
            <a:endParaRPr lang="en-US" sz="2500" b="1" dirty="0"/>
          </a:p>
          <a:p>
            <a:pPr algn="ctr"/>
            <a:r>
              <a:rPr lang="en-US" sz="2800" b="1" dirty="0" smtClean="0">
                <a:latin typeface="Times New Roman" panose="02020603050405020304" pitchFamily="18" charset="0"/>
                <a:cs typeface="Times New Roman" panose="02020603050405020304" pitchFamily="18" charset="0"/>
              </a:rPr>
              <a:t>(threats)</a:t>
            </a:r>
            <a:endParaRPr lang="en-US" sz="2500" b="1" dirty="0"/>
          </a:p>
        </p:txBody>
      </p:sp>
      <p:sp>
        <p:nvSpPr>
          <p:cNvPr id="6" name="Rounded Rectangle 5"/>
          <p:cNvSpPr/>
          <p:nvPr/>
        </p:nvSpPr>
        <p:spPr>
          <a:xfrm>
            <a:off x="876792" y="4778062"/>
            <a:ext cx="278080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Rào</a:t>
            </a:r>
            <a:r>
              <a:rPr lang="en-US" b="1" dirty="0" smtClean="0"/>
              <a:t> </a:t>
            </a:r>
            <a:r>
              <a:rPr lang="en-US" b="1" dirty="0" err="1" smtClean="0"/>
              <a:t>cản</a:t>
            </a:r>
            <a:r>
              <a:rPr lang="en-US" b="1" dirty="0" smtClean="0"/>
              <a:t> </a:t>
            </a:r>
            <a:r>
              <a:rPr lang="en-US" b="1" dirty="0" err="1" smtClean="0"/>
              <a:t>đang</a:t>
            </a:r>
            <a:r>
              <a:rPr lang="en-US" b="1" dirty="0" smtClean="0"/>
              <a:t> </a:t>
            </a:r>
            <a:r>
              <a:rPr lang="en-US" b="1" dirty="0" err="1" smtClean="0"/>
              <a:t>gặp</a:t>
            </a:r>
            <a:r>
              <a:rPr lang="en-US" b="1" dirty="0" smtClean="0"/>
              <a:t> </a:t>
            </a:r>
            <a:r>
              <a:rPr lang="en-US" b="1" dirty="0" err="1" smtClean="0"/>
              <a:t>phải</a:t>
            </a:r>
            <a:r>
              <a:rPr lang="en-US" b="1" dirty="0" smtClean="0"/>
              <a:t> </a:t>
            </a:r>
            <a:r>
              <a:rPr lang="en-US" b="1" dirty="0" err="1" smtClean="0"/>
              <a:t>là</a:t>
            </a:r>
            <a:r>
              <a:rPr lang="en-US" b="1" dirty="0" smtClean="0"/>
              <a:t> </a:t>
            </a:r>
            <a:r>
              <a:rPr lang="en-US" b="1" dirty="0" err="1" smtClean="0"/>
              <a:t>gì</a:t>
            </a:r>
            <a:r>
              <a:rPr lang="en-US" b="1" dirty="0" smtClean="0"/>
              <a:t>?</a:t>
            </a:r>
          </a:p>
        </p:txBody>
      </p:sp>
      <p:sp>
        <p:nvSpPr>
          <p:cNvPr id="7" name="Rounded Rectangle 6"/>
          <p:cNvSpPr/>
          <p:nvPr/>
        </p:nvSpPr>
        <p:spPr>
          <a:xfrm>
            <a:off x="2267196" y="2725999"/>
            <a:ext cx="3103809" cy="1081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Văn</a:t>
            </a:r>
            <a:r>
              <a:rPr lang="en-US" b="1" dirty="0" smtClean="0"/>
              <a:t> </a:t>
            </a:r>
            <a:r>
              <a:rPr lang="en-US" b="1" dirty="0" err="1" smtClean="0"/>
              <a:t>hóa</a:t>
            </a:r>
            <a:r>
              <a:rPr lang="en-US" b="1" dirty="0" smtClean="0"/>
              <a:t>, </a:t>
            </a:r>
            <a:r>
              <a:rPr lang="en-US" b="1" dirty="0" err="1" smtClean="0"/>
              <a:t>tập</a:t>
            </a:r>
            <a:r>
              <a:rPr lang="en-US" b="1" dirty="0" smtClean="0"/>
              <a:t> </a:t>
            </a:r>
            <a:r>
              <a:rPr lang="en-US" b="1" dirty="0" err="1" smtClean="0"/>
              <a:t>tục</a:t>
            </a:r>
            <a:r>
              <a:rPr lang="en-US" b="1" dirty="0" smtClean="0"/>
              <a:t>, </a:t>
            </a:r>
            <a:r>
              <a:rPr lang="en-US" b="1" dirty="0" err="1" smtClean="0"/>
              <a:t>lối</a:t>
            </a:r>
            <a:r>
              <a:rPr lang="en-US" b="1" dirty="0" smtClean="0"/>
              <a:t> </a:t>
            </a:r>
            <a:r>
              <a:rPr lang="en-US" b="1" dirty="0" err="1" smtClean="0"/>
              <a:t>sống</a:t>
            </a:r>
            <a:r>
              <a:rPr lang="en-US" b="1" dirty="0" smtClean="0"/>
              <a:t>?</a:t>
            </a:r>
            <a:endParaRPr lang="en-US" b="1" dirty="0"/>
          </a:p>
        </p:txBody>
      </p:sp>
      <p:sp>
        <p:nvSpPr>
          <p:cNvPr id="8" name="Rounded Rectangle 7"/>
          <p:cNvSpPr/>
          <p:nvPr/>
        </p:nvSpPr>
        <p:spPr>
          <a:xfrm>
            <a:off x="7315200" y="2725999"/>
            <a:ext cx="3077023" cy="1081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Thay</a:t>
            </a:r>
            <a:r>
              <a:rPr lang="en-US" b="1" dirty="0" smtClean="0"/>
              <a:t> </a:t>
            </a:r>
            <a:r>
              <a:rPr lang="en-US" b="1" dirty="0" err="1" smtClean="0"/>
              <a:t>đổi</a:t>
            </a:r>
            <a:r>
              <a:rPr lang="en-US" b="1" dirty="0" smtClean="0"/>
              <a:t> </a:t>
            </a:r>
            <a:r>
              <a:rPr lang="en-US" b="1" dirty="0" err="1" smtClean="0"/>
              <a:t>cơ</a:t>
            </a:r>
            <a:r>
              <a:rPr lang="en-US" b="1" dirty="0" smtClean="0"/>
              <a:t> </a:t>
            </a:r>
            <a:r>
              <a:rPr lang="en-US" b="1" dirty="0" err="1" smtClean="0"/>
              <a:t>chế</a:t>
            </a:r>
            <a:r>
              <a:rPr lang="en-US" b="1" dirty="0" smtClean="0"/>
              <a:t>, </a:t>
            </a:r>
            <a:r>
              <a:rPr lang="en-US" b="1" dirty="0" err="1" smtClean="0"/>
              <a:t>chính</a:t>
            </a:r>
            <a:r>
              <a:rPr lang="en-US" b="1" dirty="0" smtClean="0"/>
              <a:t> </a:t>
            </a:r>
            <a:r>
              <a:rPr lang="en-US" b="1" dirty="0" err="1" smtClean="0"/>
              <a:t>sách</a:t>
            </a:r>
            <a:r>
              <a:rPr lang="en-US" b="1" dirty="0" smtClean="0"/>
              <a:t>, </a:t>
            </a:r>
            <a:r>
              <a:rPr lang="en-US" b="1" dirty="0" err="1" smtClean="0"/>
              <a:t>luật</a:t>
            </a:r>
            <a:r>
              <a:rPr lang="en-US" b="1" dirty="0" smtClean="0"/>
              <a:t>?</a:t>
            </a:r>
            <a:endParaRPr lang="en-US" b="1" dirty="0"/>
          </a:p>
        </p:txBody>
      </p:sp>
      <p:sp>
        <p:nvSpPr>
          <p:cNvPr id="9" name="Rounded Rectangle 8"/>
          <p:cNvSpPr/>
          <p:nvPr/>
        </p:nvSpPr>
        <p:spPr>
          <a:xfrm>
            <a:off x="8538692" y="4669604"/>
            <a:ext cx="2846231" cy="1197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Kinh</a:t>
            </a:r>
            <a:r>
              <a:rPr lang="en-US" b="1" dirty="0" smtClean="0"/>
              <a:t> </a:t>
            </a:r>
            <a:r>
              <a:rPr lang="en-US" b="1" dirty="0" err="1" smtClean="0"/>
              <a:t>tế</a:t>
            </a:r>
            <a:r>
              <a:rPr lang="en-US" b="1" dirty="0" smtClean="0"/>
              <a:t>, </a:t>
            </a:r>
            <a:r>
              <a:rPr lang="en-US" b="1" dirty="0" err="1" smtClean="0"/>
              <a:t>thị</a:t>
            </a:r>
            <a:r>
              <a:rPr lang="en-US" b="1" dirty="0" smtClean="0"/>
              <a:t> </a:t>
            </a:r>
            <a:r>
              <a:rPr lang="en-US" b="1" dirty="0" err="1" smtClean="0"/>
              <a:t>trường</a:t>
            </a:r>
            <a:r>
              <a:rPr lang="en-US" b="1" dirty="0"/>
              <a:t> </a:t>
            </a:r>
            <a:r>
              <a:rPr lang="en-US" b="1" dirty="0" err="1" smtClean="0"/>
              <a:t>và</a:t>
            </a:r>
            <a:r>
              <a:rPr lang="en-US" b="1" dirty="0" smtClean="0"/>
              <a:t> </a:t>
            </a:r>
            <a:r>
              <a:rPr lang="en-US" b="1" dirty="0" err="1" smtClean="0"/>
              <a:t>định</a:t>
            </a:r>
            <a:r>
              <a:rPr lang="en-US" b="1" dirty="0" smtClean="0"/>
              <a:t> </a:t>
            </a:r>
            <a:r>
              <a:rPr lang="en-US" b="1" dirty="0" err="1" smtClean="0"/>
              <a:t>hướng</a:t>
            </a:r>
            <a:r>
              <a:rPr lang="en-US" b="1" dirty="0" smtClean="0"/>
              <a:t> </a:t>
            </a:r>
            <a:r>
              <a:rPr lang="en-US" b="1" dirty="0" err="1" smtClean="0"/>
              <a:t>phát</a:t>
            </a:r>
            <a:r>
              <a:rPr lang="en-US" b="1" dirty="0" smtClean="0"/>
              <a:t> </a:t>
            </a:r>
            <a:r>
              <a:rPr lang="en-US" b="1" dirty="0" err="1" smtClean="0"/>
              <a:t>triển</a:t>
            </a:r>
            <a:r>
              <a:rPr lang="en-US" b="1" dirty="0" smtClean="0"/>
              <a:t>?</a:t>
            </a:r>
            <a:endParaRPr lang="en-US" b="1" dirty="0"/>
          </a:p>
        </p:txBody>
      </p:sp>
      <p:sp>
        <p:nvSpPr>
          <p:cNvPr id="10" name="Right Arrow 9"/>
          <p:cNvSpPr/>
          <p:nvPr/>
        </p:nvSpPr>
        <p:spPr>
          <a:xfrm>
            <a:off x="3657600" y="5235262"/>
            <a:ext cx="528034" cy="315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2865432">
            <a:off x="4419226" y="3961302"/>
            <a:ext cx="875765" cy="28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7449643">
            <a:off x="6860487" y="3983834"/>
            <a:ext cx="875765" cy="28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0800000">
            <a:off x="7970995" y="5093011"/>
            <a:ext cx="656821" cy="258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345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b="1" dirty="0" err="1">
                <a:latin typeface="Times New Roman" panose="02020603050405020304" pitchFamily="18" charset="0"/>
                <a:cs typeface="Times New Roman" panose="02020603050405020304" pitchFamily="18" charset="0"/>
              </a:rPr>
              <a:t>Vận</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dụng</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vào</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Phân</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tích</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và</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Đánh</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giá</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Năng</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lực</a:t>
            </a:r>
            <a:endParaRPr lang="en-US" dirty="0">
              <a:latin typeface="Times New Roman" panose="02020603050405020304" pitchFamily="18" charset="0"/>
              <a:cs typeface="Times New Roman" panose="02020603050405020304" pitchFamily="18" charset="0"/>
            </a:endParaRPr>
          </a:p>
        </p:txBody>
      </p:sp>
      <p:sp>
        <p:nvSpPr>
          <p:cNvPr id="5" name="Oval 4"/>
          <p:cNvSpPr/>
          <p:nvPr/>
        </p:nvSpPr>
        <p:spPr>
          <a:xfrm>
            <a:off x="115911" y="3522134"/>
            <a:ext cx="2511380" cy="146294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err="1" smtClean="0">
                <a:latin typeface="Times New Roman" panose="02020603050405020304" pitchFamily="18" charset="0"/>
                <a:cs typeface="Times New Roman" panose="02020603050405020304" pitchFamily="18" charset="0"/>
              </a:rPr>
              <a:t>Bên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trong</a:t>
            </a:r>
            <a:endParaRPr lang="en-US" sz="3000" b="1"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3296992" y="2065867"/>
            <a:ext cx="7984901" cy="14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700" b="1" dirty="0" err="1">
                <a:solidFill>
                  <a:schemeClr val="tx1"/>
                </a:solidFill>
                <a:latin typeface="Times New Roman" panose="02020603050405020304" pitchFamily="18" charset="0"/>
                <a:ea typeface="Tahoma" pitchFamily="34" charset="0"/>
                <a:cs typeface="Times New Roman" panose="02020603050405020304" pitchFamily="18" charset="0"/>
              </a:rPr>
              <a:t>Khả</a:t>
            </a:r>
            <a:r>
              <a:rPr lang="en-US" sz="2700" b="1" dirty="0">
                <a:solidFill>
                  <a:schemeClr val="tx1"/>
                </a:solidFill>
                <a:latin typeface="Times New Roman" panose="02020603050405020304" pitchFamily="18" charset="0"/>
                <a:ea typeface="Tahoma" pitchFamily="34" charset="0"/>
                <a:cs typeface="Times New Roman" panose="02020603050405020304" pitchFamily="18" charset="0"/>
              </a:rPr>
              <a:t> </a:t>
            </a:r>
            <a:r>
              <a:rPr lang="en-US" sz="2700" b="1" dirty="0" err="1" smtClean="0">
                <a:solidFill>
                  <a:schemeClr val="tx1"/>
                </a:solidFill>
                <a:latin typeface="Times New Roman" panose="02020603050405020304" pitchFamily="18" charset="0"/>
                <a:ea typeface="Tahoma" pitchFamily="34" charset="0"/>
                <a:cs typeface="Times New Roman" panose="02020603050405020304" pitchFamily="18" charset="0"/>
              </a:rPr>
              <a:t>năng</a:t>
            </a:r>
            <a:r>
              <a:rPr lang="en-US" sz="2700" b="1" dirty="0" smtClean="0">
                <a:solidFill>
                  <a:schemeClr val="tx1"/>
                </a:solidFill>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Thông</a:t>
            </a:r>
            <a:r>
              <a:rPr lang="en-US" sz="2700" dirty="0">
                <a:latin typeface="Times New Roman" panose="02020603050405020304" pitchFamily="18" charset="0"/>
                <a:ea typeface="Tahoma" pitchFamily="34" charset="0"/>
                <a:cs typeface="Times New Roman" panose="02020603050405020304" pitchFamily="18" charset="0"/>
              </a:rPr>
              <a:t> tin, </a:t>
            </a:r>
            <a:r>
              <a:rPr lang="en-US" sz="2700" dirty="0" err="1">
                <a:latin typeface="Times New Roman" panose="02020603050405020304" pitchFamily="18" charset="0"/>
                <a:ea typeface="Tahoma" pitchFamily="34" charset="0"/>
                <a:cs typeface="Times New Roman" panose="02020603050405020304" pitchFamily="18" charset="0"/>
              </a:rPr>
              <a:t>Kiến</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thức</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và</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Sự</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hiểu</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biết</a:t>
            </a:r>
            <a:r>
              <a:rPr lang="en-US" sz="2700" dirty="0">
                <a:latin typeface="Times New Roman" panose="02020603050405020304" pitchFamily="18" charset="0"/>
                <a:ea typeface="Tahoma" pitchFamily="34" charset="0"/>
                <a:cs typeface="Times New Roman" panose="02020603050405020304" pitchFamily="18" charset="0"/>
              </a:rPr>
              <a:t> </a:t>
            </a:r>
            <a:endParaRPr lang="th-TH" sz="2700" dirty="0">
              <a:latin typeface="Times New Roman" panose="02020603050405020304" pitchFamily="18" charset="0"/>
              <a:ea typeface="Tahoma" pitchFamily="34" charset="0"/>
              <a:cs typeface="Tahoma" pitchFamily="34" charset="0"/>
            </a:endParaRPr>
          </a:p>
          <a:p>
            <a:pPr lvl="0"/>
            <a:r>
              <a:rPr lang="en-US" sz="2700" dirty="0" err="1">
                <a:latin typeface="Times New Roman" panose="02020603050405020304" pitchFamily="18" charset="0"/>
                <a:ea typeface="Tahoma" pitchFamily="34" charset="0"/>
                <a:cs typeface="Times New Roman" panose="02020603050405020304" pitchFamily="18" charset="0"/>
              </a:rPr>
              <a:t>Kỹ</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năng</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và</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Năng</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smtClean="0">
                <a:latin typeface="Times New Roman" panose="02020603050405020304" pitchFamily="18" charset="0"/>
                <a:ea typeface="Tahoma" pitchFamily="34" charset="0"/>
                <a:cs typeface="Times New Roman" panose="02020603050405020304" pitchFamily="18" charset="0"/>
              </a:rPr>
              <a:t>lực</a:t>
            </a:r>
            <a:endParaRPr lang="th-TH" sz="2700" dirty="0">
              <a:latin typeface="Times New Roman" panose="02020603050405020304" pitchFamily="18" charset="0"/>
              <a:ea typeface="Tahoma" pitchFamily="34" charset="0"/>
              <a:cs typeface="Tahoma" pitchFamily="34" charset="0"/>
            </a:endParaRPr>
          </a:p>
        </p:txBody>
      </p:sp>
      <p:sp>
        <p:nvSpPr>
          <p:cNvPr id="6" name="Rounded Rectangle 5"/>
          <p:cNvSpPr/>
          <p:nvPr/>
        </p:nvSpPr>
        <p:spPr>
          <a:xfrm>
            <a:off x="3296991" y="3522134"/>
            <a:ext cx="7984901" cy="14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700" b="1" dirty="0" err="1">
                <a:solidFill>
                  <a:schemeClr val="tx1"/>
                </a:solidFill>
                <a:latin typeface="Times New Roman" panose="02020603050405020304" pitchFamily="18" charset="0"/>
                <a:ea typeface="Tahoma" pitchFamily="34" charset="0"/>
                <a:cs typeface="Times New Roman" panose="02020603050405020304" pitchFamily="18" charset="0"/>
              </a:rPr>
              <a:t>Các</a:t>
            </a:r>
            <a:r>
              <a:rPr lang="en-US" sz="2700" b="1" dirty="0">
                <a:solidFill>
                  <a:schemeClr val="tx1"/>
                </a:solidFill>
                <a:latin typeface="Times New Roman" panose="02020603050405020304" pitchFamily="18" charset="0"/>
                <a:ea typeface="Tahoma" pitchFamily="34" charset="0"/>
                <a:cs typeface="Times New Roman" panose="02020603050405020304" pitchFamily="18" charset="0"/>
              </a:rPr>
              <a:t> </a:t>
            </a:r>
            <a:r>
              <a:rPr lang="en-US" sz="2700" b="1" dirty="0" err="1">
                <a:solidFill>
                  <a:schemeClr val="tx1"/>
                </a:solidFill>
                <a:latin typeface="Times New Roman" panose="02020603050405020304" pitchFamily="18" charset="0"/>
                <a:ea typeface="Tahoma" pitchFamily="34" charset="0"/>
                <a:cs typeface="Times New Roman" panose="02020603050405020304" pitchFamily="18" charset="0"/>
              </a:rPr>
              <a:t>nguồn</a:t>
            </a:r>
            <a:r>
              <a:rPr lang="en-US" sz="2700" b="1" dirty="0">
                <a:solidFill>
                  <a:schemeClr val="tx1"/>
                </a:solidFill>
                <a:latin typeface="Times New Roman" panose="02020603050405020304" pitchFamily="18" charset="0"/>
                <a:ea typeface="Tahoma" pitchFamily="34" charset="0"/>
                <a:cs typeface="Times New Roman" panose="02020603050405020304" pitchFamily="18" charset="0"/>
              </a:rPr>
              <a:t> </a:t>
            </a:r>
            <a:r>
              <a:rPr lang="en-US" sz="2700" b="1" dirty="0" err="1" smtClean="0">
                <a:solidFill>
                  <a:schemeClr val="tx1"/>
                </a:solidFill>
                <a:latin typeface="Times New Roman" panose="02020603050405020304" pitchFamily="18" charset="0"/>
                <a:ea typeface="Tahoma" pitchFamily="34" charset="0"/>
                <a:cs typeface="Times New Roman" panose="02020603050405020304" pitchFamily="18" charset="0"/>
              </a:rPr>
              <a:t>lực</a:t>
            </a:r>
            <a:r>
              <a:rPr lang="en-US" sz="2700" dirty="0" smtClean="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Cá</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nhân</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nhóm</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tổ</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chức</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và</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cơ</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quan</a:t>
            </a:r>
            <a:r>
              <a:rPr lang="en-US" sz="2700" dirty="0">
                <a:latin typeface="Times New Roman" panose="02020603050405020304" pitchFamily="18" charset="0"/>
                <a:ea typeface="Tahoma" pitchFamily="34" charset="0"/>
                <a:cs typeface="Times New Roman" panose="02020603050405020304" pitchFamily="18" charset="0"/>
              </a:rPr>
              <a:t> </a:t>
            </a:r>
            <a:endParaRPr lang="th-TH" sz="2700" dirty="0">
              <a:latin typeface="Times New Roman" panose="02020603050405020304" pitchFamily="18" charset="0"/>
              <a:ea typeface="Tahoma" pitchFamily="34" charset="0"/>
              <a:cs typeface="Tahoma" pitchFamily="34" charset="0"/>
            </a:endParaRPr>
          </a:p>
          <a:p>
            <a:pPr lvl="0"/>
            <a:r>
              <a:rPr lang="en-US" sz="2700" dirty="0" err="1">
                <a:latin typeface="Times New Roman" panose="02020603050405020304" pitchFamily="18" charset="0"/>
                <a:ea typeface="Tahoma" pitchFamily="34" charset="0"/>
                <a:cs typeface="Times New Roman" panose="02020603050405020304" pitchFamily="18" charset="0"/>
              </a:rPr>
              <a:t>Nguồn</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lực</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tài</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chính</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và</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các</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nguồn</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lực</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khác</a:t>
            </a:r>
            <a:r>
              <a:rPr lang="en-US" sz="2700" dirty="0">
                <a:latin typeface="Times New Roman" panose="02020603050405020304" pitchFamily="18" charset="0"/>
                <a:ea typeface="Tahoma" pitchFamily="34" charset="0"/>
                <a:cs typeface="Times New Roman" panose="02020603050405020304" pitchFamily="18" charset="0"/>
              </a:rPr>
              <a:t> </a:t>
            </a:r>
            <a:endParaRPr lang="th-TH" sz="2700" dirty="0">
              <a:latin typeface="Times New Roman" panose="02020603050405020304" pitchFamily="18" charset="0"/>
              <a:ea typeface="Tahoma" pitchFamily="34" charset="0"/>
              <a:cs typeface="Tahoma" pitchFamily="34" charset="0"/>
            </a:endParaRPr>
          </a:p>
          <a:p>
            <a:pPr lvl="0" algn="ctr"/>
            <a:endParaRPr lang="th-TH" sz="2700" b="1" dirty="0">
              <a:solidFill>
                <a:schemeClr val="tx1"/>
              </a:solidFill>
              <a:latin typeface="Times New Roman" panose="02020603050405020304" pitchFamily="18" charset="0"/>
              <a:ea typeface="Tahoma" pitchFamily="34" charset="0"/>
              <a:cs typeface="Tahoma" pitchFamily="34" charset="0"/>
            </a:endParaRPr>
          </a:p>
        </p:txBody>
      </p:sp>
      <p:sp>
        <p:nvSpPr>
          <p:cNvPr id="7" name="Rounded Rectangle 6"/>
          <p:cNvSpPr/>
          <p:nvPr/>
        </p:nvSpPr>
        <p:spPr>
          <a:xfrm>
            <a:off x="3296992" y="4985078"/>
            <a:ext cx="7984901" cy="1462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700" b="1" dirty="0" err="1">
                <a:solidFill>
                  <a:schemeClr val="tx1"/>
                </a:solidFill>
                <a:latin typeface="Times New Roman" panose="02020603050405020304" pitchFamily="18" charset="0"/>
                <a:ea typeface="Tahoma" pitchFamily="34" charset="0"/>
                <a:cs typeface="Times New Roman" panose="02020603050405020304" pitchFamily="18" charset="0"/>
              </a:rPr>
              <a:t>Các</a:t>
            </a:r>
            <a:r>
              <a:rPr lang="en-US" sz="2700" b="1" dirty="0">
                <a:solidFill>
                  <a:schemeClr val="tx1"/>
                </a:solidFill>
                <a:latin typeface="Times New Roman" panose="02020603050405020304" pitchFamily="18" charset="0"/>
                <a:ea typeface="Tahoma" pitchFamily="34" charset="0"/>
                <a:cs typeface="Times New Roman" panose="02020603050405020304" pitchFamily="18" charset="0"/>
              </a:rPr>
              <a:t> </a:t>
            </a:r>
            <a:r>
              <a:rPr lang="en-US" sz="2700" b="1" dirty="0" err="1">
                <a:solidFill>
                  <a:schemeClr val="tx1"/>
                </a:solidFill>
                <a:latin typeface="Times New Roman" panose="02020603050405020304" pitchFamily="18" charset="0"/>
                <a:ea typeface="Tahoma" pitchFamily="34" charset="0"/>
                <a:cs typeface="Times New Roman" panose="02020603050405020304" pitchFamily="18" charset="0"/>
              </a:rPr>
              <a:t>cơ</a:t>
            </a:r>
            <a:r>
              <a:rPr lang="en-US" sz="2700" b="1" dirty="0">
                <a:solidFill>
                  <a:schemeClr val="tx1"/>
                </a:solidFill>
                <a:latin typeface="Times New Roman" panose="02020603050405020304" pitchFamily="18" charset="0"/>
                <a:ea typeface="Tahoma" pitchFamily="34" charset="0"/>
                <a:cs typeface="Times New Roman" panose="02020603050405020304" pitchFamily="18" charset="0"/>
              </a:rPr>
              <a:t> </a:t>
            </a:r>
            <a:r>
              <a:rPr lang="en-US" sz="2700" b="1" dirty="0" err="1" smtClean="0">
                <a:solidFill>
                  <a:schemeClr val="tx1"/>
                </a:solidFill>
                <a:latin typeface="Times New Roman" panose="02020603050405020304" pitchFamily="18" charset="0"/>
                <a:ea typeface="Tahoma" pitchFamily="34" charset="0"/>
                <a:cs typeface="Times New Roman" panose="02020603050405020304" pitchFamily="18" charset="0"/>
              </a:rPr>
              <a:t>chế</a:t>
            </a:r>
            <a:r>
              <a:rPr lang="en-US" sz="2700" dirty="0" smtClean="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Các</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chính</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sách</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Kế</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hoạch</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và</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Quy</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trình</a:t>
            </a:r>
            <a:endParaRPr lang="th-TH" sz="2700" dirty="0">
              <a:latin typeface="Times New Roman" panose="02020603050405020304" pitchFamily="18" charset="0"/>
              <a:ea typeface="Tahoma" pitchFamily="34" charset="0"/>
              <a:cs typeface="Tahoma" pitchFamily="34" charset="0"/>
            </a:endParaRPr>
          </a:p>
          <a:p>
            <a:pPr lvl="0"/>
            <a:r>
              <a:rPr lang="en-US" sz="2700" dirty="0" err="1">
                <a:latin typeface="Times New Roman" panose="02020603050405020304" pitchFamily="18" charset="0"/>
                <a:ea typeface="Tahoma" pitchFamily="34" charset="0"/>
                <a:cs typeface="Times New Roman" panose="02020603050405020304" pitchFamily="18" charset="0"/>
              </a:rPr>
              <a:t>Sự</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hợp</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tác</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Hội</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nhập</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và</a:t>
            </a:r>
            <a:r>
              <a:rPr lang="en-US" sz="2700" dirty="0">
                <a:latin typeface="Times New Roman" panose="02020603050405020304" pitchFamily="18" charset="0"/>
                <a:ea typeface="Tahoma" pitchFamily="34" charset="0"/>
                <a:cs typeface="Times New Roman" panose="02020603050405020304" pitchFamily="18" charset="0"/>
              </a:rPr>
              <a:t> Chia </a:t>
            </a:r>
            <a:r>
              <a:rPr lang="en-US" sz="2700" dirty="0" err="1">
                <a:latin typeface="Times New Roman" panose="02020603050405020304" pitchFamily="18" charset="0"/>
                <a:ea typeface="Tahoma" pitchFamily="34" charset="0"/>
                <a:cs typeface="Times New Roman" panose="02020603050405020304" pitchFamily="18" charset="0"/>
              </a:rPr>
              <a:t>sẻ</a:t>
            </a:r>
            <a:r>
              <a:rPr lang="en-US" sz="2700" dirty="0">
                <a:latin typeface="Times New Roman" panose="02020603050405020304" pitchFamily="18" charset="0"/>
                <a:ea typeface="Tahoma" pitchFamily="34" charset="0"/>
                <a:cs typeface="Times New Roman" panose="02020603050405020304" pitchFamily="18" charset="0"/>
              </a:rPr>
              <a:t> </a:t>
            </a:r>
            <a:r>
              <a:rPr lang="en-US" sz="2700" dirty="0" err="1">
                <a:latin typeface="Times New Roman" panose="02020603050405020304" pitchFamily="18" charset="0"/>
                <a:ea typeface="Tahoma" pitchFamily="34" charset="0"/>
                <a:cs typeface="Times New Roman" panose="02020603050405020304" pitchFamily="18" charset="0"/>
              </a:rPr>
              <a:t>thông</a:t>
            </a:r>
            <a:r>
              <a:rPr lang="en-US" sz="2700" dirty="0">
                <a:latin typeface="Times New Roman" panose="02020603050405020304" pitchFamily="18" charset="0"/>
                <a:ea typeface="Tahoma" pitchFamily="34" charset="0"/>
                <a:cs typeface="Times New Roman" panose="02020603050405020304" pitchFamily="18" charset="0"/>
              </a:rPr>
              <a:t> tin</a:t>
            </a:r>
            <a:endParaRPr lang="th-TH" sz="2700" dirty="0">
              <a:latin typeface="Times New Roman" panose="02020603050405020304" pitchFamily="18" charset="0"/>
              <a:ea typeface="Tahoma" pitchFamily="34" charset="0"/>
              <a:cs typeface="Tahoma" pitchFamily="34" charset="0"/>
            </a:endParaRPr>
          </a:p>
          <a:p>
            <a:pPr lvl="0" algn="ctr"/>
            <a:endParaRPr lang="th-TH" sz="2700" b="1" dirty="0">
              <a:solidFill>
                <a:schemeClr val="tx1"/>
              </a:solidFill>
              <a:latin typeface="Times New Roman" panose="02020603050405020304" pitchFamily="18" charset="0"/>
              <a:ea typeface="Tahoma" pitchFamily="34" charset="0"/>
              <a:cs typeface="Tahoma" pitchFamily="34" charset="0"/>
            </a:endParaRPr>
          </a:p>
        </p:txBody>
      </p:sp>
      <p:sp>
        <p:nvSpPr>
          <p:cNvPr id="8" name="Left Brace 7"/>
          <p:cNvSpPr/>
          <p:nvPr/>
        </p:nvSpPr>
        <p:spPr>
          <a:xfrm>
            <a:off x="2859110" y="2575775"/>
            <a:ext cx="437881" cy="34000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38141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ko-KR" sz="4400" b="1" dirty="0" err="1">
                <a:latin typeface="Times New Roman" panose="02020603050405020304" pitchFamily="18" charset="0"/>
                <a:cs typeface="Times New Roman" panose="02020603050405020304" pitchFamily="18" charset="0"/>
              </a:rPr>
              <a:t>Các</a:t>
            </a:r>
            <a:r>
              <a:rPr lang="en-US" altLang="ko-KR" sz="4400" b="1" dirty="0">
                <a:latin typeface="Times New Roman" panose="02020603050405020304" pitchFamily="18" charset="0"/>
                <a:cs typeface="Times New Roman" panose="02020603050405020304" pitchFamily="18" charset="0"/>
              </a:rPr>
              <a:t> </a:t>
            </a:r>
            <a:r>
              <a:rPr lang="en-US" altLang="ko-KR" sz="4400" b="1" dirty="0" err="1">
                <a:latin typeface="Times New Roman" panose="02020603050405020304" pitchFamily="18" charset="0"/>
                <a:cs typeface="Times New Roman" panose="02020603050405020304" pitchFamily="18" charset="0"/>
              </a:rPr>
              <a:t>Cơ</a:t>
            </a:r>
            <a:r>
              <a:rPr lang="en-US" altLang="ko-KR" sz="4400" b="1" dirty="0">
                <a:latin typeface="Times New Roman" panose="02020603050405020304" pitchFamily="18" charset="0"/>
                <a:cs typeface="Times New Roman" panose="02020603050405020304" pitchFamily="18" charset="0"/>
              </a:rPr>
              <a:t> </a:t>
            </a:r>
            <a:r>
              <a:rPr lang="en-US" altLang="ko-KR" sz="4400" b="1" dirty="0" err="1">
                <a:latin typeface="Times New Roman" panose="02020603050405020304" pitchFamily="18" charset="0"/>
                <a:cs typeface="Times New Roman" panose="02020603050405020304" pitchFamily="18" charset="0"/>
              </a:rPr>
              <a:t>hội</a:t>
            </a:r>
            <a:r>
              <a:rPr lang="en-US" altLang="ko-KR" sz="4400" b="1" dirty="0">
                <a:latin typeface="Times New Roman" panose="02020603050405020304" pitchFamily="18" charset="0"/>
                <a:cs typeface="Times New Roman" panose="02020603050405020304" pitchFamily="18" charset="0"/>
              </a:rPr>
              <a:t> </a:t>
            </a:r>
            <a:r>
              <a:rPr lang="en-US" altLang="ko-KR" sz="4400" b="1" dirty="0" err="1">
                <a:latin typeface="Times New Roman" panose="02020603050405020304" pitchFamily="18" charset="0"/>
                <a:cs typeface="Times New Roman" panose="02020603050405020304" pitchFamily="18" charset="0"/>
              </a:rPr>
              <a:t>và</a:t>
            </a:r>
            <a:r>
              <a:rPr lang="en-US" altLang="ko-KR" sz="4400" b="1" dirty="0">
                <a:latin typeface="Times New Roman" panose="02020603050405020304" pitchFamily="18" charset="0"/>
                <a:cs typeface="Times New Roman" panose="02020603050405020304" pitchFamily="18" charset="0"/>
              </a:rPr>
              <a:t> </a:t>
            </a:r>
            <a:r>
              <a:rPr lang="en-US" altLang="ko-KR" sz="4400" b="1" dirty="0" err="1">
                <a:latin typeface="Times New Roman" panose="02020603050405020304" pitchFamily="18" charset="0"/>
                <a:cs typeface="Times New Roman" panose="02020603050405020304" pitchFamily="18" charset="0"/>
              </a:rPr>
              <a:t>Thách</a:t>
            </a:r>
            <a:r>
              <a:rPr lang="en-US" altLang="ko-KR" sz="4400" b="1" dirty="0">
                <a:latin typeface="Times New Roman" panose="02020603050405020304" pitchFamily="18" charset="0"/>
                <a:cs typeface="Times New Roman" panose="02020603050405020304" pitchFamily="18" charset="0"/>
              </a:rPr>
              <a:t> </a:t>
            </a:r>
            <a:r>
              <a:rPr lang="en-US" altLang="ko-KR" sz="4400" b="1" dirty="0" err="1">
                <a:latin typeface="Times New Roman" panose="02020603050405020304" pitchFamily="18" charset="0"/>
                <a:cs typeface="Times New Roman" panose="02020603050405020304" pitchFamily="18" charset="0"/>
              </a:rPr>
              <a:t>thức</a:t>
            </a:r>
            <a:r>
              <a:rPr lang="en-US" altLang="ko-KR" sz="4400" b="1" dirty="0">
                <a:latin typeface="Times New Roman" panose="02020603050405020304" pitchFamily="18" charset="0"/>
                <a:cs typeface="Times New Roman" panose="02020603050405020304" pitchFamily="18" charset="0"/>
              </a:rPr>
              <a:t> </a:t>
            </a:r>
            <a:r>
              <a:rPr lang="en-US" altLang="ko-KR" sz="4400" b="1" dirty="0" err="1">
                <a:latin typeface="Times New Roman" panose="02020603050405020304" pitchFamily="18" charset="0"/>
                <a:cs typeface="Times New Roman" panose="02020603050405020304" pitchFamily="18" charset="0"/>
              </a:rPr>
              <a:t>Bên</a:t>
            </a:r>
            <a:r>
              <a:rPr lang="en-US" altLang="ko-KR" sz="4400" b="1" dirty="0">
                <a:latin typeface="Times New Roman" panose="02020603050405020304" pitchFamily="18" charset="0"/>
                <a:cs typeface="Times New Roman" panose="02020603050405020304" pitchFamily="18" charset="0"/>
              </a:rPr>
              <a:t> </a:t>
            </a:r>
            <a:r>
              <a:rPr lang="en-US" altLang="ko-KR" sz="4400" b="1" dirty="0" err="1">
                <a:latin typeface="Times New Roman" panose="02020603050405020304" pitchFamily="18" charset="0"/>
                <a:cs typeface="Times New Roman" panose="02020603050405020304" pitchFamily="18" charset="0"/>
              </a:rPr>
              <a:t>ngoài</a:t>
            </a:r>
            <a:endParaRPr lang="en-US" sz="4400" dirty="0">
              <a:latin typeface="Times New Roman" panose="02020603050405020304" pitchFamily="18" charset="0"/>
              <a:cs typeface="Times New Roman" panose="02020603050405020304" pitchFamily="18" charset="0"/>
            </a:endParaRPr>
          </a:p>
        </p:txBody>
      </p:sp>
      <p:sp>
        <p:nvSpPr>
          <p:cNvPr id="4" name="Oval 3"/>
          <p:cNvSpPr/>
          <p:nvPr/>
        </p:nvSpPr>
        <p:spPr>
          <a:xfrm>
            <a:off x="1081826" y="3463343"/>
            <a:ext cx="3271234" cy="186743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000" b="1" dirty="0" err="1" smtClean="0">
                <a:latin typeface="Times New Roman" panose="02020603050405020304" pitchFamily="18" charset="0"/>
                <a:cs typeface="Times New Roman" panose="02020603050405020304" pitchFamily="18" charset="0"/>
              </a:rPr>
              <a:t>Bên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ngoài</a:t>
            </a:r>
            <a:endParaRPr lang="en-US" sz="3000" b="1"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790943" y="2421227"/>
            <a:ext cx="6026284" cy="1891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300" b="1" dirty="0" err="1">
                <a:solidFill>
                  <a:schemeClr val="tx1"/>
                </a:solidFill>
                <a:latin typeface="Times New Roman" panose="02020603050405020304" pitchFamily="18" charset="0"/>
                <a:ea typeface="Tahoma" pitchFamily="34" charset="0"/>
                <a:cs typeface="Times New Roman" panose="02020603050405020304" pitchFamily="18" charset="0"/>
              </a:rPr>
              <a:t>Các</a:t>
            </a:r>
            <a:r>
              <a:rPr lang="en-US" sz="2300" b="1" dirty="0">
                <a:solidFill>
                  <a:schemeClr val="tx1"/>
                </a:solidFill>
                <a:latin typeface="Times New Roman" panose="02020603050405020304" pitchFamily="18" charset="0"/>
                <a:ea typeface="Tahoma" pitchFamily="34" charset="0"/>
                <a:cs typeface="Times New Roman" panose="02020603050405020304" pitchFamily="18" charset="0"/>
              </a:rPr>
              <a:t> </a:t>
            </a:r>
            <a:r>
              <a:rPr lang="en-US" sz="2300" b="1" dirty="0" err="1">
                <a:solidFill>
                  <a:schemeClr val="tx1"/>
                </a:solidFill>
                <a:latin typeface="Times New Roman" panose="02020603050405020304" pitchFamily="18" charset="0"/>
                <a:ea typeface="Tahoma" pitchFamily="34" charset="0"/>
                <a:cs typeface="Times New Roman" panose="02020603050405020304" pitchFamily="18" charset="0"/>
              </a:rPr>
              <a:t>yếu</a:t>
            </a:r>
            <a:r>
              <a:rPr lang="en-US" sz="2300" b="1" dirty="0">
                <a:solidFill>
                  <a:schemeClr val="tx1"/>
                </a:solidFill>
                <a:latin typeface="Times New Roman" panose="02020603050405020304" pitchFamily="18" charset="0"/>
                <a:ea typeface="Tahoma" pitchFamily="34" charset="0"/>
                <a:cs typeface="Times New Roman" panose="02020603050405020304" pitchFamily="18" charset="0"/>
              </a:rPr>
              <a:t> </a:t>
            </a:r>
            <a:r>
              <a:rPr lang="en-US" sz="2300" b="1" dirty="0" err="1">
                <a:solidFill>
                  <a:schemeClr val="tx1"/>
                </a:solidFill>
                <a:latin typeface="Times New Roman" panose="02020603050405020304" pitchFamily="18" charset="0"/>
                <a:ea typeface="Tahoma" pitchFamily="34" charset="0"/>
                <a:cs typeface="Times New Roman" panose="02020603050405020304" pitchFamily="18" charset="0"/>
              </a:rPr>
              <a:t>tố</a:t>
            </a:r>
            <a:r>
              <a:rPr lang="en-US" sz="2300" b="1" dirty="0">
                <a:solidFill>
                  <a:schemeClr val="tx1"/>
                </a:solidFill>
                <a:latin typeface="Times New Roman" panose="02020603050405020304" pitchFamily="18" charset="0"/>
                <a:ea typeface="Tahoma" pitchFamily="34" charset="0"/>
                <a:cs typeface="Times New Roman" panose="02020603050405020304" pitchFamily="18" charset="0"/>
              </a:rPr>
              <a:t> </a:t>
            </a:r>
            <a:r>
              <a:rPr lang="en-US" sz="2300" b="1" dirty="0" err="1">
                <a:solidFill>
                  <a:schemeClr val="tx1"/>
                </a:solidFill>
                <a:latin typeface="Times New Roman" panose="02020603050405020304" pitchFamily="18" charset="0"/>
                <a:ea typeface="Tahoma" pitchFamily="34" charset="0"/>
                <a:cs typeface="Times New Roman" panose="02020603050405020304" pitchFamily="18" charset="0"/>
              </a:rPr>
              <a:t>Khí</a:t>
            </a:r>
            <a:r>
              <a:rPr lang="en-US" sz="2300" b="1" dirty="0">
                <a:solidFill>
                  <a:schemeClr val="tx1"/>
                </a:solidFill>
                <a:latin typeface="Times New Roman" panose="02020603050405020304" pitchFamily="18" charset="0"/>
                <a:ea typeface="Tahoma" pitchFamily="34" charset="0"/>
                <a:cs typeface="Times New Roman" panose="02020603050405020304" pitchFamily="18" charset="0"/>
              </a:rPr>
              <a:t> </a:t>
            </a:r>
            <a:r>
              <a:rPr lang="en-US" sz="2300" b="1" dirty="0" err="1" smtClean="0">
                <a:solidFill>
                  <a:schemeClr val="tx1"/>
                </a:solidFill>
                <a:latin typeface="Times New Roman" panose="02020603050405020304" pitchFamily="18" charset="0"/>
                <a:ea typeface="Tahoma" pitchFamily="34" charset="0"/>
                <a:cs typeface="Times New Roman" panose="02020603050405020304" pitchFamily="18" charset="0"/>
              </a:rPr>
              <a:t>hậu</a:t>
            </a:r>
            <a:r>
              <a:rPr lang="en-US" sz="2300"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Nhiệt</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độ</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và</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mùa</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Mưa</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Gió</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Mặt</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biển</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Lòng</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đại</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dương</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Các</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hiện</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tượng</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cực</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đoan</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Thiên</a:t>
            </a:r>
            <a:r>
              <a:rPr lang="en-US" sz="2300" dirty="0" smtClean="0">
                <a:latin typeface="Times New Roman" panose="02020603050405020304" pitchFamily="18" charset="0"/>
                <a:ea typeface="Tahoma" pitchFamily="34" charset="0"/>
                <a:cs typeface="Times New Roman" panose="02020603050405020304" pitchFamily="18" charset="0"/>
              </a:rPr>
              <a:t> tai…</a:t>
            </a:r>
            <a:endParaRPr lang="th-TH" sz="2300" dirty="0">
              <a:latin typeface="Times New Roman" panose="02020603050405020304" pitchFamily="18" charset="0"/>
              <a:ea typeface="Tahoma" pitchFamily="34" charset="0"/>
              <a:cs typeface="Tahoma" pitchFamily="34" charset="0"/>
            </a:endParaRPr>
          </a:p>
          <a:p>
            <a:pPr lvl="0" algn="ctr"/>
            <a:endParaRPr lang="th-TH" sz="2300" b="1" dirty="0">
              <a:solidFill>
                <a:schemeClr val="tx1"/>
              </a:solidFill>
              <a:latin typeface="Times New Roman" panose="02020603050405020304" pitchFamily="18" charset="0"/>
              <a:ea typeface="Tahoma" pitchFamily="34" charset="0"/>
              <a:cs typeface="Tahoma" pitchFamily="34" charset="0"/>
            </a:endParaRPr>
          </a:p>
        </p:txBody>
      </p:sp>
      <p:sp>
        <p:nvSpPr>
          <p:cNvPr id="6" name="Rounded Rectangle 5"/>
          <p:cNvSpPr/>
          <p:nvPr/>
        </p:nvSpPr>
        <p:spPr>
          <a:xfrm>
            <a:off x="4790942" y="4312275"/>
            <a:ext cx="6026284" cy="2037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300" b="1" dirty="0" err="1">
                <a:solidFill>
                  <a:schemeClr val="tx1"/>
                </a:solidFill>
                <a:latin typeface="Times New Roman" panose="02020603050405020304" pitchFamily="18" charset="0"/>
                <a:ea typeface="Tahoma" pitchFamily="34" charset="0"/>
                <a:cs typeface="Times New Roman" panose="02020603050405020304" pitchFamily="18" charset="0"/>
              </a:rPr>
              <a:t>Các</a:t>
            </a:r>
            <a:r>
              <a:rPr lang="en-US" sz="2300" b="1" dirty="0">
                <a:solidFill>
                  <a:schemeClr val="tx1"/>
                </a:solidFill>
                <a:latin typeface="Times New Roman" panose="02020603050405020304" pitchFamily="18" charset="0"/>
                <a:ea typeface="Tahoma" pitchFamily="34" charset="0"/>
                <a:cs typeface="Times New Roman" panose="02020603050405020304" pitchFamily="18" charset="0"/>
              </a:rPr>
              <a:t> </a:t>
            </a:r>
            <a:r>
              <a:rPr lang="en-US" sz="2300" b="1" dirty="0" err="1">
                <a:solidFill>
                  <a:schemeClr val="tx1"/>
                </a:solidFill>
                <a:latin typeface="Times New Roman" panose="02020603050405020304" pitchFamily="18" charset="0"/>
                <a:ea typeface="Tahoma" pitchFamily="34" charset="0"/>
                <a:cs typeface="Times New Roman" panose="02020603050405020304" pitchFamily="18" charset="0"/>
              </a:rPr>
              <a:t>yếu</a:t>
            </a:r>
            <a:r>
              <a:rPr lang="en-US" sz="2300" b="1" dirty="0">
                <a:solidFill>
                  <a:schemeClr val="tx1"/>
                </a:solidFill>
                <a:latin typeface="Times New Roman" panose="02020603050405020304" pitchFamily="18" charset="0"/>
                <a:ea typeface="Tahoma" pitchFamily="34" charset="0"/>
                <a:cs typeface="Times New Roman" panose="02020603050405020304" pitchFamily="18" charset="0"/>
              </a:rPr>
              <a:t> </a:t>
            </a:r>
            <a:r>
              <a:rPr lang="en-US" sz="2300" b="1" dirty="0" err="1">
                <a:solidFill>
                  <a:schemeClr val="tx1"/>
                </a:solidFill>
                <a:latin typeface="Times New Roman" panose="02020603050405020304" pitchFamily="18" charset="0"/>
                <a:ea typeface="Tahoma" pitchFamily="34" charset="0"/>
                <a:cs typeface="Times New Roman" panose="02020603050405020304" pitchFamily="18" charset="0"/>
              </a:rPr>
              <a:t>tố</a:t>
            </a:r>
            <a:r>
              <a:rPr lang="en-US" sz="2300" b="1" dirty="0">
                <a:solidFill>
                  <a:schemeClr val="tx1"/>
                </a:solidFill>
                <a:latin typeface="Times New Roman" panose="02020603050405020304" pitchFamily="18" charset="0"/>
                <a:ea typeface="Tahoma" pitchFamily="34" charset="0"/>
                <a:cs typeface="Times New Roman" panose="02020603050405020304" pitchFamily="18" charset="0"/>
              </a:rPr>
              <a:t> Phi </a:t>
            </a:r>
            <a:r>
              <a:rPr lang="en-US" sz="2300" b="1" dirty="0" err="1">
                <a:solidFill>
                  <a:schemeClr val="tx1"/>
                </a:solidFill>
                <a:latin typeface="Times New Roman" panose="02020603050405020304" pitchFamily="18" charset="0"/>
                <a:ea typeface="Tahoma" pitchFamily="34" charset="0"/>
                <a:cs typeface="Times New Roman" panose="02020603050405020304" pitchFamily="18" charset="0"/>
              </a:rPr>
              <a:t>Khí</a:t>
            </a:r>
            <a:r>
              <a:rPr lang="en-US" sz="2300" b="1" dirty="0">
                <a:solidFill>
                  <a:schemeClr val="tx1"/>
                </a:solidFill>
                <a:latin typeface="Times New Roman" panose="02020603050405020304" pitchFamily="18" charset="0"/>
                <a:ea typeface="Tahoma" pitchFamily="34" charset="0"/>
                <a:cs typeface="Times New Roman" panose="02020603050405020304" pitchFamily="18" charset="0"/>
              </a:rPr>
              <a:t> </a:t>
            </a:r>
            <a:r>
              <a:rPr lang="en-US" sz="2300" b="1" dirty="0" err="1" smtClean="0">
                <a:solidFill>
                  <a:schemeClr val="tx1"/>
                </a:solidFill>
                <a:latin typeface="Times New Roman" panose="02020603050405020304" pitchFamily="18" charset="0"/>
                <a:ea typeface="Tahoma" pitchFamily="34" charset="0"/>
                <a:cs typeface="Times New Roman" panose="02020603050405020304" pitchFamily="18" charset="0"/>
              </a:rPr>
              <a:t>hậu</a:t>
            </a:r>
            <a:r>
              <a:rPr lang="en-US" sz="2300"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Văn</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hóa</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và</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Xã</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hội</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Phát</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triển</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địa</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phương</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Chính</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trị</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Cơ</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chế</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và</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Quản</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lý</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Chính</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sách</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và</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Luật</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Kinh</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tế</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thị</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trường</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Khoa</a:t>
            </a:r>
            <a:r>
              <a:rPr lang="en-US" sz="2300" dirty="0" smtClean="0">
                <a:latin typeface="Times New Roman" panose="02020603050405020304" pitchFamily="18" charset="0"/>
                <a:ea typeface="Tahoma" pitchFamily="34" charset="0"/>
                <a:cs typeface="Times New Roman" panose="02020603050405020304" pitchFamily="18" charset="0"/>
              </a:rPr>
              <a:t> </a:t>
            </a:r>
            <a:r>
              <a:rPr lang="en-US" sz="2300" dirty="0" err="1">
                <a:latin typeface="Times New Roman" panose="02020603050405020304" pitchFamily="18" charset="0"/>
                <a:ea typeface="Tahoma" pitchFamily="34" charset="0"/>
                <a:cs typeface="Times New Roman" panose="02020603050405020304" pitchFamily="18" charset="0"/>
              </a:rPr>
              <a:t>học</a:t>
            </a:r>
            <a:r>
              <a:rPr lang="en-US" sz="2300" dirty="0">
                <a:latin typeface="Times New Roman" panose="02020603050405020304" pitchFamily="18" charset="0"/>
                <a:ea typeface="Tahoma" pitchFamily="34" charset="0"/>
                <a:cs typeface="Times New Roman" panose="02020603050405020304" pitchFamily="18" charset="0"/>
              </a:rPr>
              <a:t> - </a:t>
            </a:r>
            <a:r>
              <a:rPr lang="en-US" sz="2300" dirty="0" err="1">
                <a:latin typeface="Times New Roman" panose="02020603050405020304" pitchFamily="18" charset="0"/>
                <a:ea typeface="Tahoma" pitchFamily="34" charset="0"/>
                <a:cs typeface="Times New Roman" panose="02020603050405020304" pitchFamily="18" charset="0"/>
              </a:rPr>
              <a:t>Kỹ</a:t>
            </a:r>
            <a:r>
              <a:rPr lang="en-US" sz="2300" dirty="0">
                <a:latin typeface="Times New Roman" panose="02020603050405020304" pitchFamily="18" charset="0"/>
                <a:ea typeface="Tahoma" pitchFamily="34" charset="0"/>
                <a:cs typeface="Times New Roman" panose="02020603050405020304" pitchFamily="18" charset="0"/>
              </a:rPr>
              <a:t> </a:t>
            </a:r>
            <a:r>
              <a:rPr lang="en-US" sz="2300" dirty="0" err="1" smtClean="0">
                <a:latin typeface="Times New Roman" panose="02020603050405020304" pitchFamily="18" charset="0"/>
                <a:ea typeface="Tahoma" pitchFamily="34" charset="0"/>
                <a:cs typeface="Times New Roman" panose="02020603050405020304" pitchFamily="18" charset="0"/>
              </a:rPr>
              <a:t>thuật</a:t>
            </a:r>
            <a:r>
              <a:rPr lang="en-US" sz="2300" dirty="0" smtClean="0">
                <a:latin typeface="Times New Roman" panose="02020603050405020304" pitchFamily="18" charset="0"/>
                <a:ea typeface="Tahoma" pitchFamily="34" charset="0"/>
                <a:cs typeface="Times New Roman" panose="02020603050405020304" pitchFamily="18" charset="0"/>
              </a:rPr>
              <a:t> …</a:t>
            </a:r>
            <a:endParaRPr lang="th-TH" sz="2300" dirty="0">
              <a:latin typeface="Times New Roman" panose="02020603050405020304" pitchFamily="18" charset="0"/>
              <a:ea typeface="Tahoma" pitchFamily="34" charset="0"/>
              <a:cs typeface="Tahoma" pitchFamily="34" charset="0"/>
            </a:endParaRPr>
          </a:p>
          <a:p>
            <a:pPr lvl="0" algn="ctr"/>
            <a:endParaRPr lang="th-TH" sz="2300" b="1" dirty="0">
              <a:solidFill>
                <a:schemeClr val="tx1"/>
              </a:solidFill>
              <a:latin typeface="Times New Roman" panose="02020603050405020304" pitchFamily="18" charset="0"/>
              <a:ea typeface="Tahoma" pitchFamily="34" charset="0"/>
              <a:cs typeface="Tahoma" pitchFamily="34" charset="0"/>
            </a:endParaRPr>
          </a:p>
        </p:txBody>
      </p:sp>
    </p:spTree>
    <p:extLst>
      <p:ext uri="{BB962C8B-B14F-4D97-AF65-F5344CB8AC3E}">
        <p14:creationId xmlns:p14="http://schemas.microsoft.com/office/powerpoint/2010/main" val="249345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MỤC LỤC</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2500" dirty="0" err="1">
                <a:latin typeface="Times New Roman" panose="02020603050405020304" pitchFamily="18" charset="0"/>
                <a:cs typeface="Times New Roman" panose="02020603050405020304" pitchFamily="18" charset="0"/>
              </a:rPr>
              <a:t>Giới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thiệu</a:t>
            </a:r>
            <a:r>
              <a:rPr lang="en-US" sz="2500" dirty="0">
                <a:latin typeface="Times New Roman" panose="02020603050405020304" pitchFamily="18" charset="0"/>
                <a:cs typeface="Times New Roman" panose="02020603050405020304" pitchFamily="18" charset="0"/>
              </a:rPr>
              <a:t> SWOT</a:t>
            </a:r>
          </a:p>
          <a:p>
            <a:pPr marL="0" indent="0">
              <a:buNone/>
            </a:pPr>
            <a:r>
              <a:rPr lang="en-US" sz="2500" dirty="0" err="1">
                <a:latin typeface="Times New Roman" panose="02020603050405020304" pitchFamily="18" charset="0"/>
                <a:cs typeface="Times New Roman" panose="02020603050405020304" pitchFamily="18" charset="0"/>
              </a:rPr>
              <a:t>Nguồn</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gốc</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Trường</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hợp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SWOT</a:t>
            </a:r>
          </a:p>
          <a:p>
            <a:pPr marL="0" indent="0">
              <a:buNone/>
            </a:pPr>
            <a:r>
              <a:rPr lang="en-US" sz="2500" dirty="0">
                <a:latin typeface="Times New Roman" panose="02020603050405020304" pitchFamily="18" charset="0"/>
                <a:cs typeface="Times New Roman" panose="02020603050405020304" pitchFamily="18" charset="0"/>
              </a:rPr>
              <a:t>Strengths: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mạnh</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Weaknesses: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yếu</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Opportunities: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hội</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Threats: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đe</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dọa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err="1">
                <a:latin typeface="Times New Roman" panose="02020603050405020304" pitchFamily="18" charset="0"/>
                <a:cs typeface="Times New Roman" panose="02020603050405020304" pitchFamily="18" charset="0"/>
              </a:rPr>
              <a:t>Cách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dùng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kỹ</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thuật</a:t>
            </a:r>
            <a:r>
              <a:rPr lang="en-US" sz="2500" dirty="0">
                <a:latin typeface="Times New Roman" panose="02020603050405020304" pitchFamily="18" charset="0"/>
                <a:cs typeface="Times New Roman" panose="02020603050405020304" pitchFamily="18" charset="0"/>
              </a:rPr>
              <a:t> SWOT</a:t>
            </a:r>
          </a:p>
          <a:p>
            <a:pPr marL="0" indent="0">
              <a:buNone/>
            </a:pPr>
            <a:r>
              <a:rPr lang="en-US" sz="2500" dirty="0" err="1">
                <a:latin typeface="Times New Roman" panose="02020603050405020304" pitchFamily="18" charset="0"/>
                <a:cs typeface="Times New Roman" panose="02020603050405020304" pitchFamily="18" charset="0"/>
              </a:rPr>
              <a:t>Tư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SWOT</a:t>
            </a:r>
          </a:p>
        </p:txBody>
      </p:sp>
    </p:spTree>
    <p:extLst>
      <p:ext uri="{BB962C8B-B14F-4D97-AF65-F5344CB8AC3E}">
        <p14:creationId xmlns:p14="http://schemas.microsoft.com/office/powerpoint/2010/main" val="5498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err="1">
                <a:latin typeface="Times New Roman" panose="02020603050405020304" pitchFamily="18" charset="0"/>
                <a:cs typeface="Times New Roman" panose="02020603050405020304" pitchFamily="18" charset="0"/>
              </a:rPr>
              <a:t>Giới</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thiệu</a:t>
            </a:r>
            <a:r>
              <a:rPr lang="en-US" sz="4400" b="1"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SWOT</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2142067"/>
            <a:ext cx="4942267" cy="3649133"/>
          </a:xfrm>
        </p:spPr>
        <p:txBody>
          <a:bodyPr>
            <a:normAutofit lnSpcReduction="10000"/>
          </a:bodyPr>
          <a:lstStyle/>
          <a:p>
            <a:pPr marL="0" indent="0" algn="just">
              <a:buNone/>
            </a:pPr>
            <a:r>
              <a:rPr lang="en-US" sz="3000" dirty="0" smtClean="0">
                <a:latin typeface="+mj-lt"/>
              </a:rPr>
              <a:t>	</a:t>
            </a:r>
            <a:r>
              <a:rPr lang="vi-VN" sz="3000" dirty="0" smtClean="0">
                <a:latin typeface="+mj-lt"/>
              </a:rPr>
              <a:t>SWOT </a:t>
            </a:r>
            <a:r>
              <a:rPr lang="vi-VN" sz="3000" dirty="0">
                <a:latin typeface="+mj-lt"/>
              </a:rPr>
              <a:t>là công cụ phân tích hữu hiệu, giúp chúng ta hiểu vấn đề của sự việc, là từ viết tắt của Strengths (Điểm mạnh), Weaknesses (Điểm yếu), Opportunities (Cơ hội), Threats (Nguy cơ, Thách thức). </a:t>
            </a:r>
            <a:endParaRPr lang="en-US" sz="3000" dirty="0">
              <a:latin typeface="+mj-lt"/>
            </a:endParaRPr>
          </a:p>
        </p:txBody>
      </p:sp>
      <p:grpSp>
        <p:nvGrpSpPr>
          <p:cNvPr id="4" name="Group 3"/>
          <p:cNvGrpSpPr>
            <a:grpSpLocks/>
          </p:cNvGrpSpPr>
          <p:nvPr/>
        </p:nvGrpSpPr>
        <p:grpSpPr bwMode="auto">
          <a:xfrm>
            <a:off x="5714998" y="2309713"/>
            <a:ext cx="6477002" cy="3938587"/>
            <a:chOff x="1371600" y="1219200"/>
            <a:chExt cx="6858000" cy="4953000"/>
          </a:xfrm>
        </p:grpSpPr>
        <p:grpSp>
          <p:nvGrpSpPr>
            <p:cNvPr id="5" name="Group 4"/>
            <p:cNvGrpSpPr>
              <a:grpSpLocks/>
            </p:cNvGrpSpPr>
            <p:nvPr/>
          </p:nvGrpSpPr>
          <p:grpSpPr bwMode="auto">
            <a:xfrm>
              <a:off x="3419475" y="1219200"/>
              <a:ext cx="2730500" cy="2484438"/>
              <a:chOff x="2057" y="862"/>
              <a:chExt cx="1549" cy="1351"/>
            </a:xfrm>
          </p:grpSpPr>
          <p:sp>
            <p:nvSpPr>
              <p:cNvPr id="22" name="AutoShape 5"/>
              <p:cNvSpPr>
                <a:spLocks noChangeArrowheads="1"/>
              </p:cNvSpPr>
              <p:nvPr/>
            </p:nvSpPr>
            <p:spPr bwMode="gray">
              <a:xfrm>
                <a:off x="2070" y="885"/>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vi-VN" altLang="ko-KR"/>
              </a:p>
            </p:txBody>
          </p:sp>
          <p:sp>
            <p:nvSpPr>
              <p:cNvPr id="23" name="AutoShape 6"/>
              <p:cNvSpPr>
                <a:spLocks noChangeArrowheads="1"/>
              </p:cNvSpPr>
              <p:nvPr/>
            </p:nvSpPr>
            <p:spPr bwMode="gray">
              <a:xfrm>
                <a:off x="2057" y="862"/>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vi-VN" altLang="ko-KR"/>
              </a:p>
            </p:txBody>
          </p:sp>
          <p:sp>
            <p:nvSpPr>
              <p:cNvPr id="24" name="AutoShape 7"/>
              <p:cNvSpPr>
                <a:spLocks noChangeArrowheads="1"/>
              </p:cNvSpPr>
              <p:nvPr/>
            </p:nvSpPr>
            <p:spPr bwMode="gray">
              <a:xfrm>
                <a:off x="2147" y="942"/>
                <a:ext cx="1350" cy="1168"/>
              </a:xfrm>
              <a:prstGeom prst="hexagon">
                <a:avLst>
                  <a:gd name="adj" fmla="val 28896"/>
                  <a:gd name="vf" fmla="val 115470"/>
                </a:avLst>
              </a:prstGeom>
              <a:gradFill rotWithShape="1">
                <a:gsLst>
                  <a:gs pos="0">
                    <a:srgbClr val="7262EC"/>
                  </a:gs>
                  <a:gs pos="100000">
                    <a:srgbClr val="2614AA"/>
                  </a:gs>
                </a:gsLst>
                <a:lin ang="2700000" scaled="1"/>
              </a:gra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vi-VN" altLang="ko-KR"/>
              </a:p>
            </p:txBody>
          </p:sp>
        </p:grpSp>
        <p:grpSp>
          <p:nvGrpSpPr>
            <p:cNvPr id="6" name="Group 5"/>
            <p:cNvGrpSpPr>
              <a:grpSpLocks/>
            </p:cNvGrpSpPr>
            <p:nvPr/>
          </p:nvGrpSpPr>
          <p:grpSpPr bwMode="auto">
            <a:xfrm>
              <a:off x="1371600" y="2455863"/>
              <a:ext cx="2732088" cy="2484437"/>
              <a:chOff x="1110" y="2656"/>
              <a:chExt cx="1549" cy="1351"/>
            </a:xfrm>
          </p:grpSpPr>
          <p:sp>
            <p:nvSpPr>
              <p:cNvPr id="19" name="AutoShape 9"/>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vi-VN" altLang="ko-KR"/>
              </a:p>
            </p:txBody>
          </p:sp>
          <p:sp>
            <p:nvSpPr>
              <p:cNvPr id="20" name="AutoShape 10"/>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vi-VN" altLang="ko-KR"/>
              </a:p>
            </p:txBody>
          </p:sp>
          <p:sp>
            <p:nvSpPr>
              <p:cNvPr id="21" name="AutoShape 11"/>
              <p:cNvSpPr>
                <a:spLocks noChangeArrowheads="1"/>
              </p:cNvSpPr>
              <p:nvPr/>
            </p:nvSpPr>
            <p:spPr bwMode="gray">
              <a:xfrm>
                <a:off x="1200" y="2736"/>
                <a:ext cx="1350" cy="1168"/>
              </a:xfrm>
              <a:prstGeom prst="hexagon">
                <a:avLst>
                  <a:gd name="adj" fmla="val 28896"/>
                  <a:gd name="vf" fmla="val 115470"/>
                </a:avLst>
              </a:prstGeom>
              <a:gradFill rotWithShape="1">
                <a:gsLst>
                  <a:gs pos="0">
                    <a:srgbClr val="24B443"/>
                  </a:gs>
                  <a:gs pos="100000">
                    <a:srgbClr val="115D16"/>
                  </a:gs>
                </a:gsLst>
                <a:lin ang="2700000" scaled="1"/>
              </a:gra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vi-VN" altLang="ko-KR"/>
              </a:p>
            </p:txBody>
          </p:sp>
        </p:grpSp>
        <p:sp>
          <p:nvSpPr>
            <p:cNvPr id="7" name="Text Box 12"/>
            <p:cNvSpPr txBox="1">
              <a:spLocks noChangeArrowheads="1"/>
            </p:cNvSpPr>
            <p:nvPr/>
          </p:nvSpPr>
          <p:spPr bwMode="gray">
            <a:xfrm>
              <a:off x="3911436" y="1669230"/>
              <a:ext cx="1974290" cy="135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ko-KR" sz="4000" b="1">
                  <a:solidFill>
                    <a:srgbClr val="FFFFFF"/>
                  </a:solidFill>
                </a:rPr>
                <a:t>W</a:t>
              </a:r>
            </a:p>
            <a:p>
              <a:r>
                <a:rPr lang="en-US" altLang="ko-KR" sz="2400">
                  <a:solidFill>
                    <a:srgbClr val="FFFFFF"/>
                  </a:solidFill>
                </a:rPr>
                <a:t>Điểm yếu</a:t>
              </a:r>
            </a:p>
          </p:txBody>
        </p:sp>
        <p:sp>
          <p:nvSpPr>
            <p:cNvPr id="8" name="Text Box 13"/>
            <p:cNvSpPr txBox="1">
              <a:spLocks noChangeArrowheads="1"/>
            </p:cNvSpPr>
            <p:nvPr/>
          </p:nvSpPr>
          <p:spPr bwMode="gray">
            <a:xfrm>
              <a:off x="1775013" y="2955231"/>
              <a:ext cx="2136425" cy="181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ko-KR" sz="4000" b="1" dirty="0">
                  <a:solidFill>
                    <a:srgbClr val="FFFFFF"/>
                  </a:solidFill>
                </a:rPr>
                <a:t>S</a:t>
              </a:r>
            </a:p>
            <a:p>
              <a:pPr eaLnBrk="1" hangingPunct="1"/>
              <a:r>
                <a:rPr lang="en-US" altLang="ko-KR" sz="2400" dirty="0" err="1">
                  <a:solidFill>
                    <a:srgbClr val="FFFFFF"/>
                  </a:solidFill>
                </a:rPr>
                <a:t>Điểm</a:t>
              </a:r>
              <a:r>
                <a:rPr lang="en-US" altLang="ko-KR" sz="2400" dirty="0">
                  <a:solidFill>
                    <a:srgbClr val="FFFFFF"/>
                  </a:solidFill>
                </a:rPr>
                <a:t> </a:t>
              </a:r>
              <a:r>
                <a:rPr lang="en-US" altLang="ko-KR" sz="2400" dirty="0" err="1">
                  <a:solidFill>
                    <a:srgbClr val="FFFFFF"/>
                  </a:solidFill>
                </a:rPr>
                <a:t>mạnh</a:t>
              </a:r>
              <a:endParaRPr lang="en-US" altLang="ko-KR" sz="2400" dirty="0">
                <a:solidFill>
                  <a:srgbClr val="FFFFFF"/>
                </a:solidFill>
              </a:endParaRPr>
            </a:p>
            <a:p>
              <a:endParaRPr lang="en-US" altLang="ko-KR" sz="2400" dirty="0">
                <a:solidFill>
                  <a:srgbClr val="FFFFFF"/>
                </a:solidFill>
              </a:endParaRPr>
            </a:p>
          </p:txBody>
        </p:sp>
        <p:grpSp>
          <p:nvGrpSpPr>
            <p:cNvPr id="9" name="Group 8"/>
            <p:cNvGrpSpPr>
              <a:grpSpLocks/>
            </p:cNvGrpSpPr>
            <p:nvPr/>
          </p:nvGrpSpPr>
          <p:grpSpPr bwMode="auto">
            <a:xfrm>
              <a:off x="5497513" y="2462213"/>
              <a:ext cx="2732087" cy="2484437"/>
              <a:chOff x="3174" y="2656"/>
              <a:chExt cx="1549" cy="1351"/>
            </a:xfrm>
          </p:grpSpPr>
          <p:sp>
            <p:nvSpPr>
              <p:cNvPr id="16" name="AutoShape 15"/>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vi-VN" altLang="ko-KR"/>
              </a:p>
            </p:txBody>
          </p:sp>
          <p:sp>
            <p:nvSpPr>
              <p:cNvPr id="17" name="AutoShape 16"/>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vi-VN" altLang="ko-KR"/>
              </a:p>
            </p:txBody>
          </p:sp>
          <p:sp>
            <p:nvSpPr>
              <p:cNvPr id="18" name="AutoShape 17"/>
              <p:cNvSpPr>
                <a:spLocks noChangeArrowheads="1"/>
              </p:cNvSpPr>
              <p:nvPr/>
            </p:nvSpPr>
            <p:spPr bwMode="gray">
              <a:xfrm>
                <a:off x="3264" y="2736"/>
                <a:ext cx="1350" cy="1168"/>
              </a:xfrm>
              <a:prstGeom prst="hexagon">
                <a:avLst>
                  <a:gd name="adj" fmla="val 28896"/>
                  <a:gd name="vf" fmla="val 115470"/>
                </a:avLst>
              </a:prstGeom>
              <a:gradFill rotWithShape="1">
                <a:gsLst>
                  <a:gs pos="0">
                    <a:srgbClr val="6D440E"/>
                  </a:gs>
                  <a:gs pos="100000">
                    <a:srgbClr val="EC941E"/>
                  </a:gs>
                </a:gsLst>
                <a:lin ang="2700000" scaled="1"/>
              </a:gra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vi-VN" altLang="ko-KR"/>
              </a:p>
            </p:txBody>
          </p:sp>
        </p:grpSp>
        <p:sp>
          <p:nvSpPr>
            <p:cNvPr id="10" name="Text Box 18"/>
            <p:cNvSpPr txBox="1">
              <a:spLocks noChangeArrowheads="1"/>
            </p:cNvSpPr>
            <p:nvPr/>
          </p:nvSpPr>
          <p:spPr bwMode="gray">
            <a:xfrm>
              <a:off x="6293603" y="3032542"/>
              <a:ext cx="110639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ko-KR" sz="4000" b="1">
                  <a:solidFill>
                    <a:srgbClr val="FFFFFF"/>
                  </a:solidFill>
                </a:rPr>
                <a:t>O</a:t>
              </a:r>
              <a:r>
                <a:rPr lang="en-US" altLang="ko-KR" sz="2400" b="1">
                  <a:solidFill>
                    <a:srgbClr val="FFFFFF"/>
                  </a:solidFill>
                </a:rPr>
                <a:t> </a:t>
              </a:r>
            </a:p>
            <a:p>
              <a:r>
                <a:rPr lang="en-US" altLang="ko-KR" sz="2400">
                  <a:solidFill>
                    <a:srgbClr val="FFFFFF"/>
                  </a:solidFill>
                </a:rPr>
                <a:t>Cơ hội</a:t>
              </a:r>
            </a:p>
          </p:txBody>
        </p:sp>
        <p:grpSp>
          <p:nvGrpSpPr>
            <p:cNvPr id="11" name="Group 10"/>
            <p:cNvGrpSpPr>
              <a:grpSpLocks/>
            </p:cNvGrpSpPr>
            <p:nvPr/>
          </p:nvGrpSpPr>
          <p:grpSpPr bwMode="auto">
            <a:xfrm>
              <a:off x="3436938" y="3687763"/>
              <a:ext cx="2732087" cy="2484437"/>
              <a:chOff x="3174" y="2656"/>
              <a:chExt cx="1549" cy="1351"/>
            </a:xfrm>
          </p:grpSpPr>
          <p:sp>
            <p:nvSpPr>
              <p:cNvPr id="13"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vi-VN" altLang="ko-KR"/>
              </a:p>
            </p:txBody>
          </p:sp>
          <p:sp>
            <p:nvSpPr>
              <p:cNvPr id="14"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vi-VN" altLang="ko-KR"/>
              </a:p>
            </p:txBody>
          </p:sp>
          <p:sp>
            <p:nvSpPr>
              <p:cNvPr id="15" name="AutoShape 22"/>
              <p:cNvSpPr>
                <a:spLocks noChangeArrowheads="1"/>
              </p:cNvSpPr>
              <p:nvPr/>
            </p:nvSpPr>
            <p:spPr bwMode="gray">
              <a:xfrm>
                <a:off x="3264" y="2736"/>
                <a:ext cx="1350" cy="1168"/>
              </a:xfrm>
              <a:prstGeom prst="hexagon">
                <a:avLst>
                  <a:gd name="adj" fmla="val 28896"/>
                  <a:gd name="vf" fmla="val 115470"/>
                </a:avLst>
              </a:prstGeom>
              <a:gradFill rotWithShape="1">
                <a:gsLst>
                  <a:gs pos="0">
                    <a:srgbClr val="0066CC"/>
                  </a:gs>
                  <a:gs pos="100000">
                    <a:srgbClr val="002F5E"/>
                  </a:gs>
                </a:gsLst>
                <a:lin ang="5400000" scaled="1"/>
              </a:gra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vi-VN" altLang="ko-KR"/>
              </a:p>
            </p:txBody>
          </p:sp>
        </p:grpSp>
        <p:sp>
          <p:nvSpPr>
            <p:cNvPr id="12" name="Text Box 23"/>
            <p:cNvSpPr txBox="1">
              <a:spLocks noChangeArrowheads="1"/>
            </p:cNvSpPr>
            <p:nvPr/>
          </p:nvSpPr>
          <p:spPr bwMode="gray">
            <a:xfrm>
              <a:off x="3885413" y="4198187"/>
              <a:ext cx="2246447" cy="135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ko-KR" sz="4000" b="1">
                  <a:solidFill>
                    <a:srgbClr val="FFFFFF"/>
                  </a:solidFill>
                </a:rPr>
                <a:t>T</a:t>
              </a:r>
              <a:r>
                <a:rPr lang="en-US" altLang="ko-KR" sz="1400">
                  <a:solidFill>
                    <a:srgbClr val="FFFFFF"/>
                  </a:solidFill>
                </a:rPr>
                <a:t> </a:t>
              </a:r>
            </a:p>
            <a:p>
              <a:r>
                <a:rPr lang="en-US" altLang="ko-KR" sz="2400">
                  <a:solidFill>
                    <a:srgbClr val="FFFFFF"/>
                  </a:solidFill>
                </a:rPr>
                <a:t>Thách thức</a:t>
              </a:r>
            </a:p>
          </p:txBody>
        </p:sp>
      </p:grpSp>
    </p:spTree>
    <p:extLst>
      <p:ext uri="{BB962C8B-B14F-4D97-AF65-F5344CB8AC3E}">
        <p14:creationId xmlns:p14="http://schemas.microsoft.com/office/powerpoint/2010/main" val="2956216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err="1">
                <a:latin typeface="Times New Roman" panose="02020603050405020304" pitchFamily="18" charset="0"/>
                <a:cs typeface="Times New Roman" panose="02020603050405020304" pitchFamily="18" charset="0"/>
              </a:rPr>
              <a:t>Nguồn</a:t>
            </a:r>
            <a:r>
              <a:rPr lang="en-US" sz="4400" b="1" dirty="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gốc</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8254" y="2962336"/>
            <a:ext cx="10772428" cy="3649133"/>
          </a:xfrm>
        </p:spPr>
        <p:txBody>
          <a:bodyPr>
            <a:noAutofit/>
          </a:bodyPr>
          <a:lstStyle/>
          <a:p>
            <a:pPr marL="0" indent="0" algn="just">
              <a:buNone/>
            </a:pP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Công </a:t>
            </a:r>
            <a:r>
              <a:rPr lang="vi-VN" sz="2500" dirty="0">
                <a:latin typeface="Times New Roman" panose="02020603050405020304" pitchFamily="18" charset="0"/>
                <a:cs typeface="Times New Roman" panose="02020603050405020304" pitchFamily="18" charset="0"/>
              </a:rPr>
              <a:t>cụ phân tích SWOT ra đời từ năm 1960 tại Viện nghiên cứu Stanford, Menlo Park, California với mục đích tìm hiểu nguyên nhân thất bại trong việc lập kế hoạch nhằm tìm ra giải pháp của trên 500 Công ty lớn nhất thời đó, mà ngày nay gọi là “thay đổi phương thức quản lý”. </a:t>
            </a:r>
            <a:r>
              <a:rPr lang="en-US" sz="2500" dirty="0" smtClean="0">
                <a:latin typeface="Times New Roman" panose="02020603050405020304" pitchFamily="18" charset="0"/>
                <a:cs typeface="Times New Roman" panose="02020603050405020304" pitchFamily="18" charset="0"/>
              </a:rPr>
              <a:t> </a:t>
            </a:r>
          </a:p>
          <a:p>
            <a:pPr marL="0" indent="0" algn="just">
              <a:buNone/>
            </a:pPr>
            <a:endParaRPr lang="en-US" sz="2500" dirty="0">
              <a:latin typeface="Times New Roman" panose="02020603050405020304" pitchFamily="18" charset="0"/>
              <a:cs typeface="Times New Roman" panose="02020603050405020304" pitchFamily="18" charset="0"/>
            </a:endParaRPr>
          </a:p>
          <a:p>
            <a:pPr marL="0" indent="0" algn="just">
              <a:buNone/>
            </a:pPr>
            <a:endParaRPr lang="en-US" sz="2500" dirty="0" smtClean="0">
              <a:latin typeface="Times New Roman" panose="02020603050405020304" pitchFamily="18" charset="0"/>
              <a:cs typeface="Times New Roman" panose="02020603050405020304" pitchFamily="18" charset="0"/>
            </a:endParaRPr>
          </a:p>
          <a:p>
            <a:pPr marL="0" indent="0" algn="just">
              <a:buNone/>
            </a:pPr>
            <a:endParaRPr lang="en-US" sz="2500" dirty="0" smtClean="0">
              <a:latin typeface="Times New Roman" panose="02020603050405020304" pitchFamily="18" charset="0"/>
              <a:cs typeface="Times New Roman" panose="02020603050405020304" pitchFamily="18" charset="0"/>
            </a:endParaRPr>
          </a:p>
          <a:p>
            <a:pPr marL="0" indent="0" algn="just">
              <a:buNone/>
            </a:pPr>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951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err="1">
                <a:latin typeface="Times New Roman" panose="02020603050405020304" pitchFamily="18" charset="0"/>
                <a:cs typeface="Times New Roman" panose="02020603050405020304" pitchFamily="18" charset="0"/>
              </a:rPr>
              <a:t>Nguồn</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gốc</a:t>
            </a:r>
            <a:endParaRPr lang="en-US" sz="4400" dirty="0"/>
          </a:p>
        </p:txBody>
      </p:sp>
      <p:sp>
        <p:nvSpPr>
          <p:cNvPr id="3" name="Content Placeholder 2"/>
          <p:cNvSpPr>
            <a:spLocks noGrp="1"/>
          </p:cNvSpPr>
          <p:nvPr>
            <p:ph idx="1"/>
          </p:nvPr>
        </p:nvSpPr>
        <p:spPr>
          <a:xfrm>
            <a:off x="685801" y="2657222"/>
            <a:ext cx="10131425" cy="3649133"/>
          </a:xfrm>
        </p:spPr>
        <p:txBody>
          <a:bodyPr>
            <a:noAutofit/>
          </a:bodyPr>
          <a:lstStyle/>
          <a:p>
            <a:pPr marL="0" indent="0" algn="just">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nhà nghiên cứu sử dụng công cụ SOFT để phân tích: Điều tốt trong hiện tại thể hiện sự thỏa mãn (Điểm mạnh – Strengths), Điều tốt trong tương lại thể hiện (Cơ hội – Opportunities), Điều xấu ở hiện tại (Sai lầm – Fault), Điều xấu trong tương lai (Nguy cơ – Threats). Qua quá trình phân tích, lập kế hoạch cho các Công ty, những nhà nghiên cứu thấy rằng cần phải đổi “Fault” thành “Weak”, năm 1964 công cụ phân tích SWOT ra đời. </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Công </a:t>
            </a:r>
            <a:r>
              <a:rPr lang="vi-VN" sz="2800" dirty="0">
                <a:latin typeface="Times New Roman" panose="02020603050405020304" pitchFamily="18" charset="0"/>
                <a:cs typeface="Times New Roman" panose="02020603050405020304" pitchFamily="18" charset="0"/>
              </a:rPr>
              <a:t>cụ SWOT được phân tích dưới dạng ma trận 2*2 (hai hàng, hai cột) </a:t>
            </a:r>
          </a:p>
          <a:p>
            <a:pPr marL="0" indent="0">
              <a:buNone/>
            </a:pPr>
            <a:endParaRPr lang="en-US" sz="2800" dirty="0"/>
          </a:p>
        </p:txBody>
      </p:sp>
    </p:spTree>
    <p:extLst>
      <p:ext uri="{BB962C8B-B14F-4D97-AF65-F5344CB8AC3E}">
        <p14:creationId xmlns:p14="http://schemas.microsoft.com/office/powerpoint/2010/main" val="550391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err="1">
                <a:latin typeface="Times New Roman" panose="02020603050405020304" pitchFamily="18" charset="0"/>
                <a:cs typeface="Times New Roman" panose="02020603050405020304" pitchFamily="18" charset="0"/>
              </a:rPr>
              <a:t>Nguồn</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gốc</a:t>
            </a:r>
            <a:endParaRPr lang="en-US" sz="4400" dirty="0"/>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mj-lt"/>
              </a:rPr>
              <a:t>	</a:t>
            </a:r>
            <a:r>
              <a:rPr lang="vi-VN" sz="3000" dirty="0" smtClean="0">
                <a:latin typeface="+mj-lt"/>
              </a:rPr>
              <a:t>Tuy nhiên trong thực tế một số trường hợp cũng rất khó phân biệt đâu là môi trường bên trong, đâu là môi trường bên ngoài, phạm vi của vấn đề phân tích nó ở đâu. </a:t>
            </a:r>
            <a:endParaRPr lang="en-US" sz="3000" dirty="0" smtClean="0">
              <a:latin typeface="+mj-lt"/>
            </a:endParaRPr>
          </a:p>
          <a:p>
            <a:pPr marL="0" indent="0" algn="just">
              <a:buNone/>
            </a:pP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Phân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tích</a:t>
            </a:r>
            <a:r>
              <a:rPr lang="en-US" sz="3000" dirty="0" smtClean="0">
                <a:latin typeface="Times New Roman" panose="02020603050405020304" pitchFamily="18" charset="0"/>
                <a:cs typeface="Times New Roman" panose="02020603050405020304" pitchFamily="18" charset="0"/>
              </a:rPr>
              <a:t> SWOT </a:t>
            </a:r>
            <a:r>
              <a:rPr lang="en-US" sz="3000" dirty="0" err="1" smtClean="0">
                <a:latin typeface="Times New Roman" panose="02020603050405020304" pitchFamily="18" charset="0"/>
                <a:cs typeface="Times New Roman" panose="02020603050405020304" pitchFamily="18" charset="0"/>
              </a:rPr>
              <a:t>cho</a:t>
            </a:r>
            <a:r>
              <a:rPr lang="en-US" sz="3000" dirty="0" smtClean="0">
                <a:latin typeface="Times New Roman" panose="02020603050405020304" pitchFamily="18" charset="0"/>
                <a:cs typeface="Times New Roman" panose="02020603050405020304" pitchFamily="18" charset="0"/>
              </a:rPr>
              <a:t> ta </a:t>
            </a:r>
            <a:r>
              <a:rPr lang="en-US" sz="3000" dirty="0" err="1" smtClean="0">
                <a:latin typeface="Times New Roman" panose="02020603050405020304" pitchFamily="18" charset="0"/>
                <a:cs typeface="Times New Roman" panose="02020603050405020304" pitchFamily="18" charset="0"/>
              </a:rPr>
              <a:t>cách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nhìn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tổng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thể</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của</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sự</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việc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chứ</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cho</a:t>
            </a:r>
            <a:r>
              <a:rPr lang="en-US" sz="3000" dirty="0" smtClean="0">
                <a:latin typeface="Times New Roman" panose="02020603050405020304" pitchFamily="18" charset="0"/>
                <a:cs typeface="Times New Roman" panose="02020603050405020304" pitchFamily="18" charset="0"/>
              </a:rPr>
              <a:t> ta </a:t>
            </a:r>
            <a:r>
              <a:rPr lang="en-US" sz="3000" dirty="0" err="1" smtClean="0">
                <a:latin typeface="Times New Roman" panose="02020603050405020304" pitchFamily="18" charset="0"/>
                <a:cs typeface="Times New Roman" panose="02020603050405020304" pitchFamily="18" charset="0"/>
              </a:rPr>
              <a:t>cách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quyết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của</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sự</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việc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hoặc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xác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định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mục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tiêu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của</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sự</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việc</a:t>
            </a:r>
            <a:r>
              <a:rPr lang="en-US" sz="3000" dirty="0" smtClean="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76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Strengths: </a:t>
            </a:r>
            <a:r>
              <a:rPr lang="en-US" sz="4400" b="1" dirty="0" err="1">
                <a:latin typeface="Times New Roman" panose="02020603050405020304" pitchFamily="18" charset="0"/>
                <a:cs typeface="Times New Roman" panose="02020603050405020304" pitchFamily="18" charset="0"/>
              </a:rPr>
              <a:t>các</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điểm</a:t>
            </a:r>
            <a:r>
              <a:rPr lang="en-US" sz="4400" b="1" dirty="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mạnh</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altLang="ko-KR" sz="3000" i="1" dirty="0" err="1" smtClean="0">
                <a:latin typeface="Times New Roman" panose="02020603050405020304" pitchFamily="18" charset="0"/>
                <a:cs typeface="Times New Roman" panose="02020603050405020304" pitchFamily="18" charset="0"/>
              </a:rPr>
              <a:t>Liệt</a:t>
            </a:r>
            <a:r>
              <a:rPr lang="en-US" altLang="ko-KR" sz="3000" i="1" dirty="0" smtClean="0">
                <a:latin typeface="Times New Roman" panose="02020603050405020304" pitchFamily="18" charset="0"/>
                <a:cs typeface="Times New Roman" panose="02020603050405020304" pitchFamily="18" charset="0"/>
              </a:rPr>
              <a:t> </a:t>
            </a:r>
            <a:r>
              <a:rPr lang="en-US" altLang="ko-KR" sz="3000" i="1" dirty="0" err="1" smtClean="0">
                <a:latin typeface="Times New Roman" panose="02020603050405020304" pitchFamily="18" charset="0"/>
                <a:cs typeface="Times New Roman" panose="02020603050405020304" pitchFamily="18" charset="0"/>
              </a:rPr>
              <a:t>kê</a:t>
            </a:r>
            <a:r>
              <a:rPr lang="en-US" altLang="ko-KR" sz="3000" i="1" dirty="0" smtClean="0">
                <a:latin typeface="Times New Roman" panose="02020603050405020304" pitchFamily="18" charset="0"/>
                <a:cs typeface="Times New Roman" panose="02020603050405020304" pitchFamily="18" charset="0"/>
              </a:rPr>
              <a:t> </a:t>
            </a:r>
            <a:r>
              <a:rPr lang="en-US" altLang="ko-KR" sz="3000" i="1" dirty="0" err="1" smtClean="0">
                <a:latin typeface="Times New Roman" panose="02020603050405020304" pitchFamily="18" charset="0"/>
                <a:cs typeface="Times New Roman" panose="02020603050405020304" pitchFamily="18" charset="0"/>
              </a:rPr>
              <a:t>các</a:t>
            </a:r>
            <a:r>
              <a:rPr lang="en-US" altLang="ko-KR" sz="3000" i="1" dirty="0" smtClean="0">
                <a:latin typeface="Times New Roman" panose="02020603050405020304" pitchFamily="18" charset="0"/>
                <a:cs typeface="Times New Roman" panose="02020603050405020304" pitchFamily="18" charset="0"/>
              </a:rPr>
              <a:t> </a:t>
            </a:r>
            <a:r>
              <a:rPr lang="en-US" altLang="ko-KR" sz="3000" i="1" dirty="0" err="1" smtClean="0">
                <a:latin typeface="Times New Roman" panose="02020603050405020304" pitchFamily="18" charset="0"/>
                <a:cs typeface="Times New Roman" panose="02020603050405020304" pitchFamily="18" charset="0"/>
              </a:rPr>
              <a:t>câu</a:t>
            </a:r>
            <a:r>
              <a:rPr lang="en-US" altLang="ko-KR" sz="3000" i="1" dirty="0" smtClean="0">
                <a:latin typeface="Times New Roman" panose="02020603050405020304" pitchFamily="18" charset="0"/>
                <a:cs typeface="Times New Roman" panose="02020603050405020304" pitchFamily="18" charset="0"/>
              </a:rPr>
              <a:t> </a:t>
            </a:r>
            <a:r>
              <a:rPr lang="en-US" altLang="ko-KR" sz="3000" i="1" dirty="0" err="1" smtClean="0">
                <a:latin typeface="Times New Roman" panose="02020603050405020304" pitchFamily="18" charset="0"/>
                <a:cs typeface="Times New Roman" panose="02020603050405020304" pitchFamily="18" charset="0"/>
              </a:rPr>
              <a:t>hỏi</a:t>
            </a:r>
            <a:r>
              <a:rPr lang="en-US" altLang="ko-KR" sz="3000" i="1" dirty="0" smtClean="0">
                <a:latin typeface="Times New Roman" panose="02020603050405020304" pitchFamily="18" charset="0"/>
                <a:cs typeface="Times New Roman" panose="02020603050405020304" pitchFamily="18" charset="0"/>
              </a:rPr>
              <a:t> </a:t>
            </a:r>
            <a:r>
              <a:rPr lang="en-US" altLang="ko-KR" sz="3000" i="1" dirty="0" err="1" smtClean="0">
                <a:latin typeface="Times New Roman" panose="02020603050405020304" pitchFamily="18" charset="0"/>
                <a:cs typeface="Times New Roman" panose="02020603050405020304" pitchFamily="18" charset="0"/>
              </a:rPr>
              <a:t>nhằm</a:t>
            </a:r>
            <a:r>
              <a:rPr lang="en-US" altLang="ko-KR" sz="3000" i="1" dirty="0" smtClean="0">
                <a:latin typeface="Times New Roman" panose="02020603050405020304" pitchFamily="18" charset="0"/>
                <a:cs typeface="Times New Roman" panose="02020603050405020304" pitchFamily="18" charset="0"/>
              </a:rPr>
              <a:t> </a:t>
            </a:r>
            <a:r>
              <a:rPr lang="en-US" altLang="ko-KR" sz="3000" i="1" dirty="0" err="1" smtClean="0">
                <a:latin typeface="Times New Roman" panose="02020603050405020304" pitchFamily="18" charset="0"/>
                <a:cs typeface="Times New Roman" panose="02020603050405020304" pitchFamily="18" charset="0"/>
              </a:rPr>
              <a:t>xác</a:t>
            </a:r>
            <a:r>
              <a:rPr lang="en-US" altLang="ko-KR" sz="3000" i="1" dirty="0" smtClean="0">
                <a:latin typeface="Times New Roman" panose="02020603050405020304" pitchFamily="18" charset="0"/>
                <a:cs typeface="Times New Roman" panose="02020603050405020304" pitchFamily="18" charset="0"/>
              </a:rPr>
              <a:t> </a:t>
            </a:r>
            <a:r>
              <a:rPr lang="en-US" altLang="ko-KR" sz="3000" i="1" dirty="0" err="1" smtClean="0">
                <a:latin typeface="Times New Roman" panose="02020603050405020304" pitchFamily="18" charset="0"/>
                <a:cs typeface="Times New Roman" panose="02020603050405020304" pitchFamily="18" charset="0"/>
              </a:rPr>
              <a:t>định</a:t>
            </a:r>
            <a:r>
              <a:rPr lang="en-US" altLang="ko-KR" sz="3000" i="1" dirty="0" smtClean="0">
                <a:latin typeface="Times New Roman" panose="02020603050405020304" pitchFamily="18" charset="0"/>
                <a:cs typeface="Times New Roman" panose="02020603050405020304" pitchFamily="18" charset="0"/>
              </a:rPr>
              <a:t> </a:t>
            </a:r>
            <a:r>
              <a:rPr lang="en-US" altLang="ko-KR" sz="3000" i="1" dirty="0" err="1" smtClean="0">
                <a:latin typeface="Times New Roman" panose="02020603050405020304" pitchFamily="18" charset="0"/>
                <a:cs typeface="Times New Roman" panose="02020603050405020304" pitchFamily="18" charset="0"/>
              </a:rPr>
              <a:t>các</a:t>
            </a:r>
            <a:r>
              <a:rPr lang="en-US" altLang="ko-KR" sz="3000" i="1" dirty="0" smtClean="0">
                <a:latin typeface="Times New Roman" panose="02020603050405020304" pitchFamily="18" charset="0"/>
                <a:cs typeface="Times New Roman" panose="02020603050405020304" pitchFamily="18" charset="0"/>
              </a:rPr>
              <a:t> </a:t>
            </a:r>
            <a:r>
              <a:rPr lang="en-US" altLang="ko-KR" sz="3000" i="1" dirty="0" err="1" smtClean="0">
                <a:latin typeface="Times New Roman" panose="02020603050405020304" pitchFamily="18" charset="0"/>
                <a:cs typeface="Times New Roman" panose="02020603050405020304" pitchFamily="18" charset="0"/>
              </a:rPr>
              <a:t>dữ</a:t>
            </a:r>
            <a:r>
              <a:rPr lang="en-US" altLang="ko-KR" sz="3000" i="1" dirty="0" smtClean="0">
                <a:latin typeface="Times New Roman" panose="02020603050405020304" pitchFamily="18" charset="0"/>
                <a:cs typeface="Times New Roman" panose="02020603050405020304" pitchFamily="18" charset="0"/>
              </a:rPr>
              <a:t> </a:t>
            </a:r>
            <a:r>
              <a:rPr lang="en-US" altLang="ko-KR" sz="3000" i="1" dirty="0" err="1" smtClean="0">
                <a:latin typeface="Times New Roman" panose="02020603050405020304" pitchFamily="18" charset="0"/>
                <a:cs typeface="Times New Roman" panose="02020603050405020304" pitchFamily="18" charset="0"/>
              </a:rPr>
              <a:t>liệu</a:t>
            </a:r>
            <a:r>
              <a:rPr lang="en-US" altLang="ko-KR" sz="3000" i="1" dirty="0" smtClean="0">
                <a:latin typeface="Times New Roman" panose="02020603050405020304" pitchFamily="18" charset="0"/>
                <a:cs typeface="Times New Roman" panose="02020603050405020304" pitchFamily="18" charset="0"/>
              </a:rPr>
              <a:t> </a:t>
            </a:r>
            <a:r>
              <a:rPr lang="en-US" altLang="ko-KR" sz="3000" i="1" dirty="0" err="1" smtClean="0">
                <a:latin typeface="Times New Roman" panose="02020603050405020304" pitchFamily="18" charset="0"/>
                <a:cs typeface="Times New Roman" panose="02020603050405020304" pitchFamily="18" charset="0"/>
              </a:rPr>
              <a:t>cần</a:t>
            </a:r>
            <a:r>
              <a:rPr lang="en-US" altLang="ko-KR" sz="3000" i="1" dirty="0" smtClean="0">
                <a:latin typeface="Times New Roman" panose="02020603050405020304" pitchFamily="18" charset="0"/>
                <a:cs typeface="Times New Roman" panose="02020603050405020304" pitchFamily="18" charset="0"/>
              </a:rPr>
              <a:t> </a:t>
            </a:r>
            <a:r>
              <a:rPr lang="en-US" altLang="ko-KR" sz="3000" i="1" dirty="0" err="1" smtClean="0">
                <a:latin typeface="Times New Roman" panose="02020603050405020304" pitchFamily="18" charset="0"/>
                <a:cs typeface="Times New Roman" panose="02020603050405020304" pitchFamily="18" charset="0"/>
              </a:rPr>
              <a:t>thiết</a:t>
            </a:r>
            <a:r>
              <a:rPr lang="en-US" altLang="ko-KR" sz="3000" i="1" dirty="0" smtClean="0">
                <a:latin typeface="Times New Roman" panose="02020603050405020304" pitchFamily="18" charset="0"/>
                <a:cs typeface="Times New Roman" panose="02020603050405020304" pitchFamily="18" charset="0"/>
              </a:rPr>
              <a:t>.</a:t>
            </a:r>
          </a:p>
          <a:p>
            <a:pPr marL="0" indent="0">
              <a:buNone/>
            </a:pPr>
            <a:endParaRPr lang="en-US" sz="3000" dirty="0" smtClean="0">
              <a:latin typeface="Times New Roman" panose="02020603050405020304" pitchFamily="18" charset="0"/>
              <a:cs typeface="Times New Roman" panose="02020603050405020304" pitchFamily="18" charset="0"/>
            </a:endParaRPr>
          </a:p>
          <a:p>
            <a:pPr marL="0" indent="0">
              <a:buNone/>
            </a:pPr>
            <a:endParaRPr lang="en-US" sz="3000" dirty="0" smtClean="0">
              <a:latin typeface="Times New Roman" panose="02020603050405020304" pitchFamily="18" charset="0"/>
              <a:cs typeface="Times New Roman" panose="02020603050405020304" pitchFamily="18" charset="0"/>
            </a:endParaRPr>
          </a:p>
          <a:p>
            <a:pPr marL="0" indent="0">
              <a:buNone/>
            </a:pPr>
            <a:endParaRPr lang="en-US" sz="3000" dirty="0" smtClean="0">
              <a:latin typeface="Times New Roman" panose="02020603050405020304" pitchFamily="18" charset="0"/>
              <a:cs typeface="Times New Roman" panose="02020603050405020304" pitchFamily="18" charset="0"/>
            </a:endParaRPr>
          </a:p>
          <a:p>
            <a:pPr marL="0" indent="0">
              <a:buNone/>
            </a:pPr>
            <a:endParaRPr lang="en-US" sz="3000" dirty="0" smtClean="0">
              <a:latin typeface="Times New Roman" panose="02020603050405020304" pitchFamily="18" charset="0"/>
              <a:cs typeface="Times New Roman" panose="02020603050405020304" pitchFamily="18" charset="0"/>
            </a:endParaRPr>
          </a:p>
          <a:p>
            <a:pPr marL="0" indent="0">
              <a:buNone/>
            </a:pPr>
            <a:endParaRPr lang="en-US" sz="3000" dirty="0">
              <a:latin typeface="Times New Roman" panose="02020603050405020304" pitchFamily="18" charset="0"/>
              <a:cs typeface="Times New Roman" panose="02020603050405020304" pitchFamily="18" charset="0"/>
            </a:endParaRPr>
          </a:p>
        </p:txBody>
      </p:sp>
      <p:sp>
        <p:nvSpPr>
          <p:cNvPr id="4" name="Oval 3"/>
          <p:cNvSpPr/>
          <p:nvPr/>
        </p:nvSpPr>
        <p:spPr>
          <a:xfrm>
            <a:off x="4095482" y="4391696"/>
            <a:ext cx="3786389" cy="168713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500" b="1" dirty="0" err="1" smtClean="0"/>
              <a:t>Điểm</a:t>
            </a:r>
            <a:r>
              <a:rPr lang="en-US" sz="2500" b="1" dirty="0" smtClean="0"/>
              <a:t> </a:t>
            </a:r>
            <a:r>
              <a:rPr lang="en-US" sz="2500" b="1" dirty="0" err="1" smtClean="0"/>
              <a:t>mạnh</a:t>
            </a:r>
            <a:r>
              <a:rPr lang="en-US" sz="2500" b="1" dirty="0" smtClean="0"/>
              <a:t> (strengths)</a:t>
            </a:r>
            <a:endParaRPr lang="en-US" sz="2500" b="1" dirty="0"/>
          </a:p>
        </p:txBody>
      </p:sp>
      <p:sp>
        <p:nvSpPr>
          <p:cNvPr id="6" name="Rounded Rectangle 5"/>
          <p:cNvSpPr/>
          <p:nvPr/>
        </p:nvSpPr>
        <p:spPr>
          <a:xfrm>
            <a:off x="876792" y="4778062"/>
            <a:ext cx="278080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Các</a:t>
            </a:r>
            <a:r>
              <a:rPr lang="en-US" b="1" dirty="0" smtClean="0"/>
              <a:t> </a:t>
            </a:r>
            <a:r>
              <a:rPr lang="en-US" b="1" dirty="0" err="1" smtClean="0"/>
              <a:t>thuận</a:t>
            </a:r>
            <a:r>
              <a:rPr lang="en-US" b="1" dirty="0" smtClean="0"/>
              <a:t> </a:t>
            </a:r>
            <a:r>
              <a:rPr lang="en-US" b="1" dirty="0" err="1" smtClean="0"/>
              <a:t>lợi</a:t>
            </a:r>
            <a:r>
              <a:rPr lang="en-US" b="1" dirty="0" smtClean="0"/>
              <a:t> </a:t>
            </a:r>
            <a:r>
              <a:rPr lang="en-US" b="1" dirty="0" err="1" smtClean="0"/>
              <a:t>đang</a:t>
            </a:r>
            <a:r>
              <a:rPr lang="en-US" b="1" dirty="0" smtClean="0"/>
              <a:t> </a:t>
            </a:r>
            <a:r>
              <a:rPr lang="en-US" b="1" dirty="0" err="1" smtClean="0"/>
              <a:t>có</a:t>
            </a:r>
            <a:r>
              <a:rPr lang="en-US" b="1" dirty="0" smtClean="0"/>
              <a:t>?</a:t>
            </a:r>
            <a:endParaRPr lang="en-US" b="1" dirty="0"/>
          </a:p>
        </p:txBody>
      </p:sp>
      <p:sp>
        <p:nvSpPr>
          <p:cNvPr id="7" name="Rounded Rectangle 6"/>
          <p:cNvSpPr/>
          <p:nvPr/>
        </p:nvSpPr>
        <p:spPr>
          <a:xfrm>
            <a:off x="2267196" y="2725999"/>
            <a:ext cx="3103809" cy="1081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Ư</a:t>
            </a:r>
            <a:r>
              <a:rPr lang="en-US" b="1" dirty="0" smtClean="0"/>
              <a:t>u </a:t>
            </a:r>
            <a:r>
              <a:rPr lang="en-US" b="1" dirty="0" err="1" smtClean="0"/>
              <a:t>điểm</a:t>
            </a:r>
            <a:r>
              <a:rPr lang="en-US" b="1" dirty="0" smtClean="0"/>
              <a:t> </a:t>
            </a:r>
            <a:r>
              <a:rPr lang="en-US" b="1" dirty="0" err="1" smtClean="0"/>
              <a:t>của</a:t>
            </a:r>
            <a:r>
              <a:rPr lang="en-US" b="1" dirty="0" smtClean="0"/>
              <a:t> </a:t>
            </a:r>
            <a:r>
              <a:rPr lang="en-US" b="1" dirty="0" err="1" smtClean="0"/>
              <a:t>kế</a:t>
            </a:r>
            <a:r>
              <a:rPr lang="en-US" b="1" dirty="0" smtClean="0"/>
              <a:t> </a:t>
            </a:r>
            <a:r>
              <a:rPr lang="en-US" b="1" dirty="0" err="1" smtClean="0"/>
              <a:t>hoạch</a:t>
            </a:r>
            <a:r>
              <a:rPr lang="en-US" b="1" dirty="0" smtClean="0"/>
              <a:t>/ </a:t>
            </a:r>
            <a:r>
              <a:rPr lang="en-US" b="1" dirty="0" err="1" smtClean="0"/>
              <a:t>mục</a:t>
            </a:r>
            <a:r>
              <a:rPr lang="en-US" b="1" dirty="0" smtClean="0"/>
              <a:t> </a:t>
            </a:r>
            <a:r>
              <a:rPr lang="en-US" b="1" dirty="0" err="1" smtClean="0"/>
              <a:t>tiêu</a:t>
            </a:r>
            <a:r>
              <a:rPr lang="en-US" b="1" dirty="0" smtClean="0"/>
              <a:t> </a:t>
            </a:r>
            <a:r>
              <a:rPr lang="en-US" b="1" dirty="0" err="1" smtClean="0"/>
              <a:t>đang</a:t>
            </a:r>
            <a:r>
              <a:rPr lang="en-US" b="1" dirty="0" smtClean="0"/>
              <a:t> </a:t>
            </a:r>
            <a:r>
              <a:rPr lang="en-US" b="1" dirty="0" err="1" smtClean="0"/>
              <a:t>thực</a:t>
            </a:r>
            <a:r>
              <a:rPr lang="en-US" b="1" dirty="0" smtClean="0"/>
              <a:t> </a:t>
            </a:r>
            <a:r>
              <a:rPr lang="en-US" b="1" dirty="0" err="1" smtClean="0"/>
              <a:t>hiện</a:t>
            </a:r>
            <a:r>
              <a:rPr lang="en-US" b="1" dirty="0"/>
              <a:t>?</a:t>
            </a:r>
          </a:p>
        </p:txBody>
      </p:sp>
      <p:sp>
        <p:nvSpPr>
          <p:cNvPr id="8" name="Rounded Rectangle 7"/>
          <p:cNvSpPr/>
          <p:nvPr/>
        </p:nvSpPr>
        <p:spPr>
          <a:xfrm>
            <a:off x="7315200" y="2725999"/>
            <a:ext cx="3077023" cy="1081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Nguồn</a:t>
            </a:r>
            <a:r>
              <a:rPr lang="en-US" b="1" dirty="0" smtClean="0"/>
              <a:t> </a:t>
            </a:r>
            <a:r>
              <a:rPr lang="en-US" b="1" dirty="0" err="1" smtClean="0"/>
              <a:t>lực</a:t>
            </a:r>
            <a:r>
              <a:rPr lang="en-US" b="1" dirty="0" smtClean="0"/>
              <a:t> </a:t>
            </a:r>
            <a:r>
              <a:rPr lang="en-US" b="1" dirty="0" err="1" smtClean="0"/>
              <a:t>tài</a:t>
            </a:r>
            <a:r>
              <a:rPr lang="en-US" b="1" dirty="0" smtClean="0"/>
              <a:t> </a:t>
            </a:r>
            <a:r>
              <a:rPr lang="en-US" b="1" dirty="0" err="1" smtClean="0"/>
              <a:t>chính</a:t>
            </a:r>
            <a:r>
              <a:rPr lang="en-US" b="1" dirty="0" smtClean="0"/>
              <a:t> </a:t>
            </a:r>
            <a:r>
              <a:rPr lang="en-US" b="1" dirty="0" err="1" smtClean="0"/>
              <a:t>và</a:t>
            </a:r>
            <a:r>
              <a:rPr lang="en-US" b="1" dirty="0" smtClean="0"/>
              <a:t> </a:t>
            </a:r>
            <a:r>
              <a:rPr lang="en-US" b="1" dirty="0" err="1" smtClean="0"/>
              <a:t>các</a:t>
            </a:r>
            <a:r>
              <a:rPr lang="en-US" b="1" dirty="0" smtClean="0"/>
              <a:t> </a:t>
            </a:r>
            <a:r>
              <a:rPr lang="en-US" b="1" dirty="0" err="1" smtClean="0"/>
              <a:t>nguồn</a:t>
            </a:r>
            <a:r>
              <a:rPr lang="en-US" b="1" dirty="0" smtClean="0"/>
              <a:t> </a:t>
            </a:r>
            <a:r>
              <a:rPr lang="en-US" b="1" dirty="0" err="1" smtClean="0"/>
              <a:t>lực</a:t>
            </a:r>
            <a:r>
              <a:rPr lang="en-US" b="1" dirty="0" smtClean="0"/>
              <a:t> </a:t>
            </a:r>
            <a:r>
              <a:rPr lang="en-US" b="1" dirty="0" err="1" smtClean="0"/>
              <a:t>khác</a:t>
            </a:r>
            <a:r>
              <a:rPr lang="en-US" b="1" dirty="0" smtClean="0"/>
              <a:t> </a:t>
            </a:r>
            <a:r>
              <a:rPr lang="en-US" b="1" dirty="0" err="1" smtClean="0"/>
              <a:t>cần</a:t>
            </a:r>
            <a:r>
              <a:rPr lang="en-US" b="1" dirty="0" smtClean="0"/>
              <a:t> </a:t>
            </a:r>
            <a:r>
              <a:rPr lang="en-US" b="1" dirty="0" err="1" smtClean="0"/>
              <a:t>tiếp</a:t>
            </a:r>
            <a:r>
              <a:rPr lang="en-US" b="1" dirty="0" smtClean="0"/>
              <a:t> </a:t>
            </a:r>
            <a:r>
              <a:rPr lang="en-US" b="1" dirty="0" err="1" smtClean="0"/>
              <a:t>cận</a:t>
            </a:r>
            <a:r>
              <a:rPr lang="en-US" b="1" dirty="0" smtClean="0"/>
              <a:t>?</a:t>
            </a:r>
            <a:endParaRPr lang="en-US" b="1" dirty="0"/>
          </a:p>
        </p:txBody>
      </p:sp>
      <p:sp>
        <p:nvSpPr>
          <p:cNvPr id="9" name="Rounded Rectangle 8"/>
          <p:cNvSpPr/>
          <p:nvPr/>
        </p:nvSpPr>
        <p:spPr>
          <a:xfrm>
            <a:off x="8538692" y="4669604"/>
            <a:ext cx="2846231" cy="1197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Các</a:t>
            </a:r>
            <a:r>
              <a:rPr lang="en-US" b="1" dirty="0" smtClean="0"/>
              <a:t> </a:t>
            </a:r>
            <a:r>
              <a:rPr lang="en-US" b="1" dirty="0" err="1" smtClean="0"/>
              <a:t>nguồn</a:t>
            </a:r>
            <a:r>
              <a:rPr lang="en-US" b="1" dirty="0" smtClean="0"/>
              <a:t> </a:t>
            </a:r>
            <a:r>
              <a:rPr lang="en-US" b="1" dirty="0" err="1" smtClean="0"/>
              <a:t>thông</a:t>
            </a:r>
            <a:r>
              <a:rPr lang="en-US" b="1" dirty="0" smtClean="0"/>
              <a:t> tin, </a:t>
            </a:r>
            <a:r>
              <a:rPr lang="en-US" b="1" dirty="0" err="1" smtClean="0"/>
              <a:t>dữ</a:t>
            </a:r>
            <a:r>
              <a:rPr lang="en-US" b="1" dirty="0" smtClean="0"/>
              <a:t> </a:t>
            </a:r>
            <a:r>
              <a:rPr lang="en-US" b="1" dirty="0" err="1" smtClean="0"/>
              <a:t>liệu</a:t>
            </a:r>
            <a:r>
              <a:rPr lang="en-US" b="1" dirty="0" smtClean="0"/>
              <a:t> </a:t>
            </a:r>
            <a:r>
              <a:rPr lang="en-US" b="1" dirty="0" err="1" smtClean="0"/>
              <a:t>nào</a:t>
            </a:r>
            <a:r>
              <a:rPr lang="en-US" b="1" dirty="0" smtClean="0"/>
              <a:t> </a:t>
            </a:r>
            <a:r>
              <a:rPr lang="en-US" b="1" dirty="0" err="1" smtClean="0"/>
              <a:t>có</a:t>
            </a:r>
            <a:r>
              <a:rPr lang="en-US" b="1" dirty="0" smtClean="0"/>
              <a:t> </a:t>
            </a:r>
            <a:r>
              <a:rPr lang="en-US" b="1" dirty="0" err="1" smtClean="0"/>
              <a:t>sẵn</a:t>
            </a:r>
            <a:r>
              <a:rPr lang="en-US" b="1" dirty="0" smtClean="0"/>
              <a:t>?</a:t>
            </a:r>
            <a:endParaRPr lang="en-US" b="1" dirty="0"/>
          </a:p>
        </p:txBody>
      </p:sp>
      <p:sp>
        <p:nvSpPr>
          <p:cNvPr id="10" name="Right Arrow 9"/>
          <p:cNvSpPr/>
          <p:nvPr/>
        </p:nvSpPr>
        <p:spPr>
          <a:xfrm>
            <a:off x="3657600" y="5235262"/>
            <a:ext cx="528034" cy="315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2865432">
            <a:off x="4419226" y="3961302"/>
            <a:ext cx="875765" cy="28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7449643">
            <a:off x="6860487" y="3983834"/>
            <a:ext cx="875765" cy="28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0800000">
            <a:off x="7970995" y="5093011"/>
            <a:ext cx="656821" cy="258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474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Weaknesses: </a:t>
            </a:r>
            <a:r>
              <a:rPr lang="en-US" sz="4400" b="1" dirty="0" err="1">
                <a:latin typeface="Times New Roman" panose="02020603050405020304" pitchFamily="18" charset="0"/>
                <a:cs typeface="Times New Roman" panose="02020603050405020304" pitchFamily="18" charset="0"/>
              </a:rPr>
              <a:t>các</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điểm</a:t>
            </a:r>
            <a:r>
              <a:rPr lang="en-US" sz="4400" b="1" dirty="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yếu</a:t>
            </a:r>
            <a:endParaRPr lang="en-US" sz="4400" b="1" dirty="0">
              <a:latin typeface="Times New Roman" panose="02020603050405020304" pitchFamily="18" charset="0"/>
              <a:cs typeface="Times New Roman" panose="02020603050405020304" pitchFamily="18" charset="0"/>
            </a:endParaRPr>
          </a:p>
        </p:txBody>
      </p:sp>
      <p:sp>
        <p:nvSpPr>
          <p:cNvPr id="4" name="Oval 3"/>
          <p:cNvSpPr/>
          <p:nvPr/>
        </p:nvSpPr>
        <p:spPr>
          <a:xfrm>
            <a:off x="270456" y="3371463"/>
            <a:ext cx="3854005" cy="1880315"/>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500" b="1" dirty="0" smtClean="0">
                <a:latin typeface="Times New Roman" panose="02020603050405020304" pitchFamily="18" charset="0"/>
                <a:cs typeface="Times New Roman" panose="02020603050405020304" pitchFamily="18" charset="0"/>
              </a:rPr>
              <a:t>ĐIỂM YẾU (WEAKNESSES)</a:t>
            </a:r>
            <a:endParaRPr lang="en-US" sz="2500" b="1"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675031" y="1885503"/>
            <a:ext cx="5525037" cy="1140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Điểm</a:t>
            </a:r>
            <a:r>
              <a:rPr lang="en-US" dirty="0" smtClean="0"/>
              <a:t> </a:t>
            </a:r>
            <a:r>
              <a:rPr lang="en-US" dirty="0" err="1" smtClean="0"/>
              <a:t>yếu</a:t>
            </a:r>
            <a:r>
              <a:rPr lang="en-US" dirty="0" smtClean="0"/>
              <a:t> </a:t>
            </a:r>
            <a:r>
              <a:rPr lang="en-US" dirty="0" err="1" smtClean="0"/>
              <a:t>cần</a:t>
            </a:r>
            <a:r>
              <a:rPr lang="en-US" dirty="0" smtClean="0"/>
              <a:t> </a:t>
            </a:r>
            <a:r>
              <a:rPr lang="en-US" dirty="0" err="1" smtClean="0"/>
              <a:t>cải</a:t>
            </a:r>
            <a:r>
              <a:rPr lang="en-US" dirty="0" smtClean="0"/>
              <a:t> </a:t>
            </a:r>
            <a:r>
              <a:rPr lang="en-US" dirty="0" err="1" smtClean="0"/>
              <a:t>tiến</a:t>
            </a:r>
            <a:r>
              <a:rPr lang="en-US" dirty="0" smtClean="0"/>
              <a:t>.</a:t>
            </a:r>
            <a:endParaRPr lang="en-US" dirty="0"/>
          </a:p>
        </p:txBody>
      </p:sp>
      <p:sp>
        <p:nvSpPr>
          <p:cNvPr id="6" name="Rounded Rectangle 5"/>
          <p:cNvSpPr/>
          <p:nvPr/>
        </p:nvSpPr>
        <p:spPr>
          <a:xfrm>
            <a:off x="4675030" y="3098562"/>
            <a:ext cx="5525037" cy="1140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Nguyên</a:t>
            </a:r>
            <a:r>
              <a:rPr lang="en-US" dirty="0" smtClean="0"/>
              <a:t> </a:t>
            </a:r>
            <a:r>
              <a:rPr lang="en-US" dirty="0" err="1" smtClean="0"/>
              <a:t>nhân</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yếu</a:t>
            </a:r>
            <a:r>
              <a:rPr lang="en-US" dirty="0" smtClean="0"/>
              <a:t> </a:t>
            </a:r>
            <a:r>
              <a:rPr lang="en-US" dirty="0" err="1" smtClean="0"/>
              <a:t>kém</a:t>
            </a:r>
            <a:r>
              <a:rPr lang="en-US" dirty="0" smtClean="0"/>
              <a:t>.</a:t>
            </a:r>
            <a:endParaRPr lang="en-US" dirty="0"/>
          </a:p>
        </p:txBody>
      </p:sp>
      <p:sp>
        <p:nvSpPr>
          <p:cNvPr id="7" name="Rounded Rectangle 6"/>
          <p:cNvSpPr/>
          <p:nvPr/>
        </p:nvSpPr>
        <p:spPr>
          <a:xfrm>
            <a:off x="4675030" y="4311621"/>
            <a:ext cx="5525037" cy="1140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Những</a:t>
            </a:r>
            <a:r>
              <a:rPr lang="en-US" dirty="0" smtClean="0"/>
              <a:t> </a:t>
            </a:r>
            <a:r>
              <a:rPr lang="en-US" dirty="0" err="1" smtClean="0"/>
              <a:t>sai</a:t>
            </a:r>
            <a:r>
              <a:rPr lang="en-US" dirty="0" smtClean="0"/>
              <a:t> </a:t>
            </a:r>
            <a:r>
              <a:rPr lang="en-US" dirty="0" err="1" smtClean="0"/>
              <a:t>sót</a:t>
            </a:r>
            <a:r>
              <a:rPr lang="en-US" dirty="0" smtClean="0"/>
              <a:t> </a:t>
            </a:r>
            <a:r>
              <a:rPr lang="en-US" dirty="0" err="1" smtClean="0"/>
              <a:t>cần</a:t>
            </a:r>
            <a:r>
              <a:rPr lang="en-US" dirty="0" smtClean="0"/>
              <a:t> </a:t>
            </a:r>
            <a:r>
              <a:rPr lang="en-US" dirty="0" err="1" smtClean="0"/>
              <a:t>cần</a:t>
            </a:r>
            <a:r>
              <a:rPr lang="en-US" dirty="0" smtClean="0"/>
              <a:t> </a:t>
            </a:r>
            <a:r>
              <a:rPr lang="en-US" dirty="0" err="1" smtClean="0"/>
              <a:t>tránh</a:t>
            </a:r>
            <a:r>
              <a:rPr lang="en-US" dirty="0" smtClean="0"/>
              <a:t>.</a:t>
            </a:r>
            <a:endParaRPr lang="en-US" dirty="0"/>
          </a:p>
        </p:txBody>
      </p:sp>
      <p:sp>
        <p:nvSpPr>
          <p:cNvPr id="8" name="Rounded Rectangle 7"/>
          <p:cNvSpPr/>
          <p:nvPr/>
        </p:nvSpPr>
        <p:spPr>
          <a:xfrm>
            <a:off x="4675030" y="5524680"/>
            <a:ext cx="5525037" cy="1140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Nguồn</a:t>
            </a:r>
            <a:r>
              <a:rPr lang="en-US" dirty="0" smtClean="0"/>
              <a:t> </a:t>
            </a:r>
            <a:r>
              <a:rPr lang="en-US" dirty="0" err="1" smtClean="0"/>
              <a:t>lực</a:t>
            </a:r>
            <a:r>
              <a:rPr lang="en-US" dirty="0" smtClean="0"/>
              <a:t>, </a:t>
            </a:r>
            <a:r>
              <a:rPr lang="en-US" dirty="0" err="1" smtClean="0"/>
              <a:t>kỹ</a:t>
            </a:r>
            <a:r>
              <a:rPr lang="en-US" dirty="0" smtClean="0"/>
              <a:t> </a:t>
            </a:r>
            <a:r>
              <a:rPr lang="en-US" dirty="0" err="1" smtClean="0"/>
              <a:t>năng</a:t>
            </a:r>
            <a:r>
              <a:rPr lang="en-US" dirty="0" smtClean="0"/>
              <a:t>, </a:t>
            </a:r>
            <a:r>
              <a:rPr lang="en-US" dirty="0" err="1" smtClean="0"/>
              <a:t>kiến</a:t>
            </a:r>
            <a:r>
              <a:rPr lang="en-US" dirty="0" smtClean="0"/>
              <a:t> </a:t>
            </a:r>
            <a:r>
              <a:rPr lang="en-US" dirty="0" err="1" smtClean="0"/>
              <a:t>thức</a:t>
            </a:r>
            <a:r>
              <a:rPr lang="en-US" dirty="0" smtClean="0"/>
              <a:t>.</a:t>
            </a:r>
            <a:endParaRPr lang="en-US" dirty="0"/>
          </a:p>
        </p:txBody>
      </p:sp>
      <p:sp>
        <p:nvSpPr>
          <p:cNvPr id="9" name="Left Brace 8"/>
          <p:cNvSpPr/>
          <p:nvPr/>
        </p:nvSpPr>
        <p:spPr>
          <a:xfrm>
            <a:off x="3876541" y="2331076"/>
            <a:ext cx="798489" cy="39666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278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468" y="-97039"/>
            <a:ext cx="10131425" cy="1456267"/>
          </a:xfrm>
        </p:spPr>
        <p:txBody>
          <a:bodyPr>
            <a:normAutofit/>
          </a:bodyPr>
          <a:lstStyle/>
          <a:p>
            <a:pPr algn="ctr"/>
            <a:r>
              <a:rPr lang="en-US" sz="4400" b="1" dirty="0">
                <a:latin typeface="Times New Roman" panose="02020603050405020304" pitchFamily="18" charset="0"/>
                <a:cs typeface="Times New Roman" panose="02020603050405020304" pitchFamily="18" charset="0"/>
              </a:rPr>
              <a:t>Opportunities: </a:t>
            </a:r>
            <a:r>
              <a:rPr lang="en-US" sz="4400" b="1" dirty="0" err="1">
                <a:latin typeface="Times New Roman" panose="02020603050405020304" pitchFamily="18" charset="0"/>
                <a:cs typeface="Times New Roman" panose="02020603050405020304" pitchFamily="18" charset="0"/>
              </a:rPr>
              <a:t>các</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cơ</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hội</a:t>
            </a:r>
            <a:endParaRPr lang="en-US" sz="4400" b="1" dirty="0">
              <a:latin typeface="Times New Roman" panose="02020603050405020304" pitchFamily="18" charset="0"/>
              <a:cs typeface="Times New Roman" panose="02020603050405020304" pitchFamily="18" charset="0"/>
            </a:endParaRPr>
          </a:p>
        </p:txBody>
      </p:sp>
      <p:sp>
        <p:nvSpPr>
          <p:cNvPr id="4" name="Oval 3"/>
          <p:cNvSpPr/>
          <p:nvPr/>
        </p:nvSpPr>
        <p:spPr>
          <a:xfrm>
            <a:off x="321972" y="3026536"/>
            <a:ext cx="3854005" cy="18803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hội</a:t>
            </a:r>
            <a:endParaRPr lang="en-US" sz="2500" b="1" dirty="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(opportunities)</a:t>
            </a:r>
            <a:endParaRPr lang="en-US" sz="2500" b="1"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675029" y="1040744"/>
            <a:ext cx="5525037" cy="1140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Thay</a:t>
            </a:r>
            <a:r>
              <a:rPr lang="en-US" dirty="0" smtClean="0"/>
              <a:t> </a:t>
            </a:r>
            <a:r>
              <a:rPr lang="en-US" dirty="0" err="1" smtClean="0"/>
              <a:t>đổi</a:t>
            </a:r>
            <a:r>
              <a:rPr lang="en-US" dirty="0" smtClean="0"/>
              <a:t> </a:t>
            </a:r>
            <a:r>
              <a:rPr lang="en-US" dirty="0" err="1" smtClean="0"/>
              <a:t>nhận</a:t>
            </a:r>
            <a:r>
              <a:rPr lang="en-US" dirty="0" smtClean="0"/>
              <a:t> </a:t>
            </a:r>
            <a:r>
              <a:rPr lang="en-US" dirty="0" err="1" smtClean="0"/>
              <a:t>thức</a:t>
            </a:r>
            <a:r>
              <a:rPr lang="en-US" dirty="0" smtClean="0"/>
              <a:t>, </a:t>
            </a:r>
            <a:r>
              <a:rPr lang="en-US" dirty="0" err="1" smtClean="0"/>
              <a:t>văn</a:t>
            </a:r>
            <a:r>
              <a:rPr lang="en-US" dirty="0" smtClean="0"/>
              <a:t> </a:t>
            </a:r>
            <a:r>
              <a:rPr lang="en-US" dirty="0" err="1" smtClean="0"/>
              <a:t>hóa</a:t>
            </a:r>
            <a:r>
              <a:rPr lang="en-US" dirty="0" smtClean="0"/>
              <a:t>, </a:t>
            </a:r>
            <a:r>
              <a:rPr lang="en-US" dirty="0" err="1" smtClean="0"/>
              <a:t>lối</a:t>
            </a:r>
            <a:r>
              <a:rPr lang="en-US" dirty="0" smtClean="0"/>
              <a:t> </a:t>
            </a:r>
            <a:r>
              <a:rPr lang="en-US" dirty="0" err="1" smtClean="0"/>
              <a:t>sống</a:t>
            </a:r>
            <a:r>
              <a:rPr lang="en-US" dirty="0" smtClean="0"/>
              <a:t>.</a:t>
            </a:r>
            <a:endParaRPr lang="en-US" dirty="0"/>
          </a:p>
        </p:txBody>
      </p:sp>
      <p:sp>
        <p:nvSpPr>
          <p:cNvPr id="6" name="Rounded Rectangle 5"/>
          <p:cNvSpPr/>
          <p:nvPr/>
        </p:nvSpPr>
        <p:spPr>
          <a:xfrm>
            <a:off x="4675028" y="3282712"/>
            <a:ext cx="5525037" cy="1140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Nhận</a:t>
            </a:r>
            <a:r>
              <a:rPr lang="en-US" dirty="0" smtClean="0"/>
              <a:t> </a:t>
            </a:r>
            <a:r>
              <a:rPr lang="en-US" dirty="0" err="1" smtClean="0"/>
              <a:t>ra</a:t>
            </a:r>
            <a:r>
              <a:rPr lang="en-US" dirty="0" smtClean="0"/>
              <a:t> </a:t>
            </a:r>
            <a:r>
              <a:rPr lang="en-US" dirty="0" err="1" smtClean="0"/>
              <a:t>các</a:t>
            </a:r>
            <a:r>
              <a:rPr lang="en-US" dirty="0" smtClean="0"/>
              <a:t> </a:t>
            </a:r>
            <a:r>
              <a:rPr lang="en-US" dirty="0" err="1" smtClean="0"/>
              <a:t>cơ</a:t>
            </a:r>
            <a:r>
              <a:rPr lang="en-US" dirty="0" smtClean="0"/>
              <a:t> </a:t>
            </a:r>
            <a:r>
              <a:rPr lang="en-US" dirty="0" err="1" smtClean="0"/>
              <a:t>hội</a:t>
            </a:r>
            <a:r>
              <a:rPr lang="en-US" dirty="0" smtClean="0"/>
              <a:t> </a:t>
            </a:r>
            <a:r>
              <a:rPr lang="en-US" dirty="0" err="1" smtClean="0"/>
              <a:t>hiện</a:t>
            </a:r>
            <a:r>
              <a:rPr lang="en-US" dirty="0" smtClean="0"/>
              <a:t> </a:t>
            </a:r>
            <a:r>
              <a:rPr lang="en-US" dirty="0" err="1" smtClean="0"/>
              <a:t>có</a:t>
            </a:r>
            <a:r>
              <a:rPr lang="en-US" dirty="0" smtClean="0"/>
              <a:t>.</a:t>
            </a:r>
            <a:endParaRPr lang="en-US" dirty="0"/>
          </a:p>
        </p:txBody>
      </p:sp>
      <p:sp>
        <p:nvSpPr>
          <p:cNvPr id="7" name="Rounded Rectangle 6"/>
          <p:cNvSpPr/>
          <p:nvPr/>
        </p:nvSpPr>
        <p:spPr>
          <a:xfrm>
            <a:off x="4675027" y="4412596"/>
            <a:ext cx="5525037" cy="1140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Sự</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về</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và</a:t>
            </a:r>
            <a:r>
              <a:rPr lang="en-US" dirty="0" smtClean="0"/>
              <a:t> </a:t>
            </a:r>
            <a:r>
              <a:rPr lang="en-US" dirty="0" err="1" smtClean="0"/>
              <a:t>luật</a:t>
            </a:r>
            <a:r>
              <a:rPr lang="en-US" dirty="0" smtClean="0"/>
              <a:t>.</a:t>
            </a:r>
            <a:endParaRPr lang="en-US" dirty="0"/>
          </a:p>
        </p:txBody>
      </p:sp>
      <p:sp>
        <p:nvSpPr>
          <p:cNvPr id="8" name="Rounded Rectangle 7"/>
          <p:cNvSpPr/>
          <p:nvPr/>
        </p:nvSpPr>
        <p:spPr>
          <a:xfrm>
            <a:off x="4675026" y="5553568"/>
            <a:ext cx="5525037" cy="1140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cơ</a:t>
            </a:r>
            <a:r>
              <a:rPr lang="en-US" dirty="0" smtClean="0"/>
              <a:t> </a:t>
            </a:r>
            <a:r>
              <a:rPr lang="en-US" dirty="0" err="1" smtClean="0"/>
              <a:t>hội</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khoa</a:t>
            </a:r>
            <a:r>
              <a:rPr lang="en-US" dirty="0" smtClean="0"/>
              <a:t> </a:t>
            </a:r>
            <a:r>
              <a:rPr lang="en-US" dirty="0" err="1" smtClean="0"/>
              <a:t>học</a:t>
            </a:r>
            <a:r>
              <a:rPr lang="en-US" dirty="0" smtClean="0"/>
              <a:t> </a:t>
            </a:r>
            <a:r>
              <a:rPr lang="en-US" dirty="0" err="1" smtClean="0"/>
              <a:t>và</a:t>
            </a:r>
            <a:r>
              <a:rPr lang="en-US" dirty="0" smtClean="0"/>
              <a:t> </a:t>
            </a:r>
            <a:r>
              <a:rPr lang="en-US" dirty="0" err="1" smtClean="0"/>
              <a:t>công</a:t>
            </a:r>
            <a:r>
              <a:rPr lang="en-US" dirty="0" smtClean="0"/>
              <a:t> </a:t>
            </a:r>
            <a:r>
              <a:rPr lang="en-US" dirty="0" err="1" smtClean="0"/>
              <a:t>nghệ</a:t>
            </a:r>
            <a:r>
              <a:rPr lang="en-US" dirty="0" smtClean="0"/>
              <a:t>.</a:t>
            </a:r>
            <a:endParaRPr lang="en-US" dirty="0"/>
          </a:p>
        </p:txBody>
      </p:sp>
      <p:sp>
        <p:nvSpPr>
          <p:cNvPr id="9" name="Left Brace 8"/>
          <p:cNvSpPr/>
          <p:nvPr/>
        </p:nvSpPr>
        <p:spPr>
          <a:xfrm>
            <a:off x="3876541" y="1635618"/>
            <a:ext cx="798489" cy="46621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le 9"/>
          <p:cNvSpPr/>
          <p:nvPr/>
        </p:nvSpPr>
        <p:spPr>
          <a:xfrm>
            <a:off x="4675028" y="2170628"/>
            <a:ext cx="5525037" cy="1140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Định</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của</a:t>
            </a:r>
            <a:r>
              <a:rPr lang="en-US" dirty="0" smtClean="0"/>
              <a:t> </a:t>
            </a:r>
            <a:r>
              <a:rPr lang="en-US" dirty="0" err="1" smtClean="0"/>
              <a:t>địa</a:t>
            </a:r>
            <a:r>
              <a:rPr lang="en-US" dirty="0" smtClean="0"/>
              <a:t> </a:t>
            </a:r>
            <a:r>
              <a:rPr lang="en-US" dirty="0" err="1" smtClean="0"/>
              <a:t>phương</a:t>
            </a:r>
            <a:endParaRPr lang="en-US" dirty="0"/>
          </a:p>
        </p:txBody>
      </p:sp>
    </p:spTree>
    <p:extLst>
      <p:ext uri="{BB962C8B-B14F-4D97-AF65-F5344CB8AC3E}">
        <p14:creationId xmlns:p14="http://schemas.microsoft.com/office/powerpoint/2010/main" val="31117919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148</TotalTime>
  <Words>469</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맑은 고딕</vt:lpstr>
      <vt:lpstr>Arial</vt:lpstr>
      <vt:lpstr>Calibri</vt:lpstr>
      <vt:lpstr>Calibri Light</vt:lpstr>
      <vt:lpstr>Tahoma</vt:lpstr>
      <vt:lpstr>Times New Roman</vt:lpstr>
      <vt:lpstr>Celestial</vt:lpstr>
      <vt:lpstr>SWOT </vt:lpstr>
      <vt:lpstr>MỤC LỤC</vt:lpstr>
      <vt:lpstr>Giới thiệu SWOT</vt:lpstr>
      <vt:lpstr>Nguồn gốc</vt:lpstr>
      <vt:lpstr>Nguồn gốc</vt:lpstr>
      <vt:lpstr>Nguồn gốc</vt:lpstr>
      <vt:lpstr>Strengths: các điểm mạnh</vt:lpstr>
      <vt:lpstr>Weaknesses: các điểm yếu</vt:lpstr>
      <vt:lpstr>Opportunities: các cơ hội</vt:lpstr>
      <vt:lpstr>Threats: các đe dọa, nguy cơ</vt:lpstr>
      <vt:lpstr>Vận dụng vào Phân tích và Đánh giá Năng lực</vt:lpstr>
      <vt:lpstr>Các Cơ hội và Thách thức Bên ngoài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SWOT</dc:title>
  <dc:creator>Nguyen Thi Linh</dc:creator>
  <cp:lastModifiedBy>Nguyen Thi Linh</cp:lastModifiedBy>
  <cp:revision>10</cp:revision>
  <dcterms:created xsi:type="dcterms:W3CDTF">2016-06-03T13:45:08Z</dcterms:created>
  <dcterms:modified xsi:type="dcterms:W3CDTF">2016-06-10T05:02:47Z</dcterms:modified>
</cp:coreProperties>
</file>