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8"/>
  </p:notesMasterIdLst>
  <p:sldIdLst>
    <p:sldId id="256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CEBC49-C236-4202-9B5B-6B6D4A75860F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D6D20E-3CA3-4F0F-B25E-39BA04B14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000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178844"/>
            <a:ext cx="9144000" cy="1331119"/>
          </a:xfrm>
        </p:spPr>
        <p:txBody>
          <a:bodyPr anchor="b">
            <a:noAutofit/>
          </a:bodyPr>
          <a:lstStyle>
            <a:lvl1pPr algn="ctr">
              <a:defRPr sz="4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Be Vietnam" panose="00000500000000000000" pitchFamily="2" charset="-93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A21C4-51AB-496B-A046-E18C5BF8E883}" type="datetime1">
              <a:rPr lang="en-US" smtClean="0"/>
              <a:t>3/5/2022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AF117-EA4C-4DDF-834D-1C32FEAF013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1524000" y="1751161"/>
            <a:ext cx="9143999" cy="42768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0" cap="none" spc="0" dirty="0" err="1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 Vietnam" panose="00000500000000000000" pitchFamily="2" charset="-93"/>
              </a:rPr>
              <a:t>StudywithT</a:t>
            </a:r>
            <a:r>
              <a:rPr lang="en-US" sz="2000" b="0" cap="none" spc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 Vietnam" panose="00000500000000000000" pitchFamily="2" charset="-93"/>
              </a:rPr>
              <a:t> - Study</a:t>
            </a:r>
            <a:endParaRPr lang="en-US" sz="20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e Vietnam" panose="00000500000000000000" pitchFamily="2" charset="-93"/>
            </a:endParaRPr>
          </a:p>
        </p:txBody>
      </p:sp>
    </p:spTree>
    <p:extLst>
      <p:ext uri="{BB962C8B-B14F-4D97-AF65-F5344CB8AC3E}">
        <p14:creationId xmlns:p14="http://schemas.microsoft.com/office/powerpoint/2010/main" val="979126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A4EC7-74AF-419A-9020-631D627E4499}" type="datetime1">
              <a:rPr lang="en-US" smtClean="0"/>
              <a:t>3/5/2022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AF117-EA4C-4DDF-834D-1C32FEAF0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07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AA9DD-8BC0-4999-B72D-315D4AC8F29C}" type="datetime1">
              <a:rPr lang="en-US" smtClean="0"/>
              <a:t>3/5/2022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AF117-EA4C-4DDF-834D-1C32FEAF0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328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1110" y="171030"/>
            <a:ext cx="10412689" cy="751996"/>
          </a:xfrm>
        </p:spPr>
        <p:txBody>
          <a:bodyPr>
            <a:noAutofit/>
          </a:bodyPr>
          <a:lstStyle>
            <a:lvl1pPr>
              <a:defRPr sz="2800">
                <a:latin typeface="Be Vietnam" panose="00000500000000000000" pitchFamily="2" charset="-93"/>
              </a:defRPr>
            </a:lvl1pPr>
          </a:lstStyle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907" y="1121434"/>
            <a:ext cx="11166893" cy="5055529"/>
          </a:xfrm>
        </p:spPr>
        <p:txBody>
          <a:bodyPr/>
          <a:lstStyle>
            <a:lvl1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defRPr>
                <a:latin typeface="Be Vietnam Light" panose="00000400000000000000" pitchFamily="2" charset="-93"/>
              </a:defRPr>
            </a:lvl1pPr>
            <a:lvl2pPr>
              <a:spcAft>
                <a:spcPts val="600"/>
              </a:spcAft>
              <a:defRPr>
                <a:latin typeface="Be Vietnam Light" panose="00000400000000000000" pitchFamily="2" charset="-93"/>
              </a:defRPr>
            </a:lvl2pPr>
            <a:lvl3pPr>
              <a:spcAft>
                <a:spcPts val="600"/>
              </a:spcAft>
              <a:defRPr>
                <a:latin typeface="Be Vietnam Light" panose="00000400000000000000" pitchFamily="2" charset="-93"/>
              </a:defRPr>
            </a:lvl3pPr>
            <a:lvl4pPr>
              <a:spcAft>
                <a:spcPts val="600"/>
              </a:spcAft>
              <a:defRPr>
                <a:latin typeface="Be Vietnam Light" panose="00000400000000000000" pitchFamily="2" charset="-93"/>
              </a:defRPr>
            </a:lvl4pPr>
            <a:lvl5pPr>
              <a:spcAft>
                <a:spcPts val="600"/>
              </a:spcAft>
              <a:defRPr>
                <a:latin typeface="Be Vietnam Light" panose="00000400000000000000" pitchFamily="2" charset="-93"/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44BC6-676C-49E2-BDB5-CE0DE4608AC2}" type="datetime1">
              <a:rPr lang="en-US" smtClean="0"/>
              <a:t>3/5/2022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itle 1"/>
          <p:cNvSpPr txBox="1">
            <a:spLocks/>
          </p:cNvSpPr>
          <p:nvPr userDrawn="1"/>
        </p:nvSpPr>
        <p:spPr>
          <a:xfrm>
            <a:off x="185110" y="171030"/>
            <a:ext cx="756000" cy="756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200" dirty="0">
              <a:solidFill>
                <a:schemeClr val="bg1"/>
              </a:solidFill>
              <a:latin typeface="Be Vietnam" panose="00000500000000000000" pitchFamily="2" charset="-93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AF117-EA4C-4DDF-834D-1C32FEAF0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7032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Be Vietnam" panose="00000500000000000000" pitchFamily="2" charset="-93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BDBFE-540A-42F2-86D1-F10989800303}" type="datetime1">
              <a:rPr lang="en-US" smtClean="0"/>
              <a:t>3/5/2022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AF117-EA4C-4DDF-834D-1C32FEAF0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1262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Be Vietnam" panose="00000500000000000000" pitchFamily="2" charset="-93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6DE8F-C7B0-4060-A518-897CCF54107B}" type="datetime1">
              <a:rPr lang="en-US" smtClean="0"/>
              <a:t>3/5/2022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AF117-EA4C-4DDF-834D-1C32FEAF0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9114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82A1F-4032-43D1-BD10-77E052CF27F5}" type="datetime1">
              <a:rPr lang="en-US" smtClean="0"/>
              <a:t>3/5/2022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AF117-EA4C-4DDF-834D-1C32FEAF0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5380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73BAB-CD64-4C6A-BCE5-D9090BFDB7C6}" type="datetime1">
              <a:rPr lang="en-US" smtClean="0"/>
              <a:t>3/5/2022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AF117-EA4C-4DDF-834D-1C32FEAF0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2104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D7CF7-D283-4BF6-935D-CE9E9A7EE348}" type="datetime1">
              <a:rPr lang="en-US" smtClean="0"/>
              <a:t>3/5/2022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AF117-EA4C-4DDF-834D-1C32FEAF0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5993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25614-AC55-46C2-BF6E-FD24F0AAF974}" type="datetime1">
              <a:rPr lang="en-US" smtClean="0"/>
              <a:t>3/5/2022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AF117-EA4C-4DDF-834D-1C32FEAF0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39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FC662-AA08-4B9A-83D0-BB2961D73107}" type="datetime1">
              <a:rPr lang="en-US" smtClean="0"/>
              <a:t>3/5/2022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AF117-EA4C-4DDF-834D-1C32FEAF0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373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F2204A-5419-4B55-8721-AD73E7233CEF}" type="datetime1">
              <a:rPr lang="en-US" smtClean="0"/>
              <a:t>3/5/2022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AAF117-EA4C-4DDF-834D-1C32FEAF0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930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191109"/>
            <a:ext cx="9144000" cy="1318854"/>
          </a:xfrm>
        </p:spPr>
        <p:txBody>
          <a:bodyPr>
            <a:normAutofit/>
          </a:bodyPr>
          <a:lstStyle/>
          <a:p>
            <a:r>
              <a:rPr lang="en-US" sz="7200" b="1" dirty="0" smtClean="0">
                <a:latin typeface="Be Vietnam" panose="00000500000000000000" pitchFamily="2" charset="-93"/>
              </a:rPr>
              <a:t>Gradient Descent</a:t>
            </a:r>
            <a:endParaRPr lang="en-US" sz="7200" b="1" dirty="0">
              <a:latin typeface="Be Vietnam" panose="00000500000000000000" pitchFamily="2" charset="-93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latin typeface="Be Vietnam" panose="00000500000000000000" pitchFamily="2" charset="-93"/>
              </a:rPr>
              <a:t>Ngô </a:t>
            </a:r>
            <a:r>
              <a:rPr lang="en-US" dirty="0" err="1" smtClean="0">
                <a:latin typeface="Be Vietnam" panose="00000500000000000000" pitchFamily="2" charset="-93"/>
              </a:rPr>
              <a:t>Doãn</a:t>
            </a:r>
            <a:r>
              <a:rPr lang="en-US" dirty="0" smtClean="0">
                <a:latin typeface="Be Vietnam" panose="00000500000000000000" pitchFamily="2" charset="-93"/>
              </a:rPr>
              <a:t> Thịnh</a:t>
            </a:r>
            <a:endParaRPr lang="en-US" dirty="0">
              <a:latin typeface="Be Vietnam" panose="00000500000000000000" pitchFamily="2" charset="-93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6277" y="4099045"/>
            <a:ext cx="1930131" cy="1930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627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Cực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6907" y="223863"/>
            <a:ext cx="7542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</a:rPr>
              <a:t>1</a:t>
            </a:r>
            <a:endParaRPr lang="en-US" sz="36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21171900"/>
                  </p:ext>
                </p:extLst>
              </p:nvPr>
            </p:nvGraphicFramePr>
            <p:xfrm>
              <a:off x="299299" y="1366411"/>
              <a:ext cx="5508697" cy="228232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74051">
                      <a:extLst>
                        <a:ext uri="{9D8B030D-6E8A-4147-A177-3AD203B41FA5}">
                          <a16:colId xmlns:a16="http://schemas.microsoft.com/office/drawing/2014/main" val="2120538788"/>
                        </a:ext>
                      </a:extLst>
                    </a:gridCol>
                    <a:gridCol w="1544882">
                      <a:extLst>
                        <a:ext uri="{9D8B030D-6E8A-4147-A177-3AD203B41FA5}">
                          <a16:colId xmlns:a16="http://schemas.microsoft.com/office/drawing/2014/main" val="3879651920"/>
                        </a:ext>
                      </a:extLst>
                    </a:gridCol>
                    <a:gridCol w="1544882">
                      <a:extLst>
                        <a:ext uri="{9D8B030D-6E8A-4147-A177-3AD203B41FA5}">
                          <a16:colId xmlns:a16="http://schemas.microsoft.com/office/drawing/2014/main" val="1311476404"/>
                        </a:ext>
                      </a:extLst>
                    </a:gridCol>
                    <a:gridCol w="1544882">
                      <a:extLst>
                        <a:ext uri="{9D8B030D-6E8A-4147-A177-3AD203B41FA5}">
                          <a16:colId xmlns:a16="http://schemas.microsoft.com/office/drawing/2014/main" val="1825495817"/>
                        </a:ext>
                      </a:extLst>
                    </a:gridCol>
                  </a:tblGrid>
                  <a:tr h="48452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 smtClean="0">
                              <a:solidFill>
                                <a:schemeClr val="tx1"/>
                              </a:solidFill>
                              <a:latin typeface="Be Vietnam Light" panose="00000400000000000000" pitchFamily="2" charset="-93"/>
                            </a:rPr>
                            <a:t>x</a:t>
                          </a:r>
                          <a:endParaRPr lang="en-US" sz="1400" b="0" dirty="0">
                            <a:solidFill>
                              <a:schemeClr val="tx1"/>
                            </a:solidFill>
                            <a:latin typeface="Be Vietnam Light" panose="00000400000000000000" pitchFamily="2" charset="-93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defTabSz="896938">
                            <a:tabLst>
                              <a:tab pos="179387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4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−∞</m:t>
                                </m:r>
                              </m:oMath>
                            </m:oMathPara>
                          </a14:m>
                          <a:endParaRPr lang="en-US" sz="1400" b="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896938">
                            <a:tabLst>
                              <a:tab pos="1793875" algn="l"/>
                            </a:tabLst>
                          </a:pPr>
                          <a:r>
                            <a:rPr lang="en-US" sz="1400" b="0" i="0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en-US" sz="1400" b="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896938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>
                              <a:tab pos="1793875" algn="l"/>
                            </a:tabLst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sz="14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1400" b="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07227738"/>
                      </a:ext>
                    </a:extLst>
                  </a:tr>
                  <a:tr h="48534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p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400" dirty="0">
                            <a:latin typeface="Be Vietnam Light" panose="00000400000000000000" pitchFamily="2" charset="-93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Be Vietnam Light" panose="00000400000000000000" pitchFamily="2" charset="-93"/>
                            </a:rPr>
                            <a:t>-</a:t>
                          </a:r>
                          <a:endParaRPr lang="en-US" sz="1400" dirty="0">
                            <a:latin typeface="Be Vietnam Light" panose="00000400000000000000" pitchFamily="2" charset="-93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Be Vietnam Light" panose="00000400000000000000" pitchFamily="2" charset="-93"/>
                            </a:rPr>
                            <a:t>0</a:t>
                          </a:r>
                          <a:endParaRPr lang="en-US" sz="1400" dirty="0">
                            <a:latin typeface="Be Vietnam Light" panose="00000400000000000000" pitchFamily="2" charset="-93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Be Vietnam Light" panose="00000400000000000000" pitchFamily="2" charset="-93"/>
                            </a:rPr>
                            <a:t>+</a:t>
                          </a:r>
                          <a:endParaRPr lang="en-US" sz="1400" dirty="0">
                            <a:latin typeface="Be Vietnam Light" panose="00000400000000000000" pitchFamily="2" charset="-93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19554878"/>
                      </a:ext>
                    </a:extLst>
                  </a:tr>
                  <a:tr h="131245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>
                            <a:latin typeface="Be Vietnam Light" panose="00000400000000000000" pitchFamily="2" charset="-93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4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−∞</m:t>
                                </m:r>
                              </m:oMath>
                            </m:oMathPara>
                          </a14:m>
                          <a:endParaRPr lang="en-US" sz="1800" b="0" i="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4</a:t>
                          </a:r>
                          <a:endParaRPr lang="en-US" sz="1400" dirty="0"/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sz="14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1800" b="0" i="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3008964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21171900"/>
                  </p:ext>
                </p:extLst>
              </p:nvPr>
            </p:nvGraphicFramePr>
            <p:xfrm>
              <a:off x="299299" y="1366411"/>
              <a:ext cx="5508697" cy="228232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74051">
                      <a:extLst>
                        <a:ext uri="{9D8B030D-6E8A-4147-A177-3AD203B41FA5}">
                          <a16:colId xmlns:a16="http://schemas.microsoft.com/office/drawing/2014/main" val="2120538788"/>
                        </a:ext>
                      </a:extLst>
                    </a:gridCol>
                    <a:gridCol w="1544882">
                      <a:extLst>
                        <a:ext uri="{9D8B030D-6E8A-4147-A177-3AD203B41FA5}">
                          <a16:colId xmlns:a16="http://schemas.microsoft.com/office/drawing/2014/main" val="3879651920"/>
                        </a:ext>
                      </a:extLst>
                    </a:gridCol>
                    <a:gridCol w="1544882">
                      <a:extLst>
                        <a:ext uri="{9D8B030D-6E8A-4147-A177-3AD203B41FA5}">
                          <a16:colId xmlns:a16="http://schemas.microsoft.com/office/drawing/2014/main" val="1311476404"/>
                        </a:ext>
                      </a:extLst>
                    </a:gridCol>
                    <a:gridCol w="1544882">
                      <a:extLst>
                        <a:ext uri="{9D8B030D-6E8A-4147-A177-3AD203B41FA5}">
                          <a16:colId xmlns:a16="http://schemas.microsoft.com/office/drawing/2014/main" val="1825495817"/>
                        </a:ext>
                      </a:extLst>
                    </a:gridCol>
                  </a:tblGrid>
                  <a:tr h="48452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 smtClean="0">
                              <a:solidFill>
                                <a:schemeClr val="tx1"/>
                              </a:solidFill>
                              <a:latin typeface="Be Vietnam Light" panose="00000400000000000000" pitchFamily="2" charset="-93"/>
                            </a:rPr>
                            <a:t>x</a:t>
                          </a:r>
                          <a:endParaRPr lang="en-US" sz="1400" b="0" dirty="0">
                            <a:solidFill>
                              <a:schemeClr val="tx1"/>
                            </a:solidFill>
                            <a:latin typeface="Be Vietnam Light" panose="00000400000000000000" pitchFamily="2" charset="-93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56299" r="-200000" b="-38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896938">
                            <a:tabLst>
                              <a:tab pos="1793875" algn="l"/>
                            </a:tabLst>
                          </a:pPr>
                          <a:r>
                            <a:rPr lang="en-US" sz="1400" b="0" i="0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en-US" sz="1400" b="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55906" r="-394" b="-3825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07227738"/>
                      </a:ext>
                    </a:extLst>
                  </a:tr>
                  <a:tr h="48534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101266" r="-532867" b="-2873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Be Vietnam Light" panose="00000400000000000000" pitchFamily="2" charset="-93"/>
                            </a:rPr>
                            <a:t>-</a:t>
                          </a:r>
                          <a:endParaRPr lang="en-US" sz="1400" dirty="0">
                            <a:latin typeface="Be Vietnam Light" panose="00000400000000000000" pitchFamily="2" charset="-93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Be Vietnam Light" panose="00000400000000000000" pitchFamily="2" charset="-93"/>
                            </a:rPr>
                            <a:t>0</a:t>
                          </a:r>
                          <a:endParaRPr lang="en-US" sz="1400" dirty="0">
                            <a:latin typeface="Be Vietnam Light" panose="00000400000000000000" pitchFamily="2" charset="-93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Be Vietnam Light" panose="00000400000000000000" pitchFamily="2" charset="-93"/>
                            </a:rPr>
                            <a:t>+</a:t>
                          </a:r>
                          <a:endParaRPr lang="en-US" sz="1400" dirty="0">
                            <a:latin typeface="Be Vietnam Light" panose="00000400000000000000" pitchFamily="2" charset="-93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19554878"/>
                      </a:ext>
                    </a:extLst>
                  </a:tr>
                  <a:tr h="131245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73611" r="-532867" b="-50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56299" t="-73611" r="-200000" b="-50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4</a:t>
                          </a:r>
                          <a:endParaRPr lang="en-US" sz="1400" dirty="0"/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55906" t="-73611" r="-394" b="-509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30089645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6" name="Straight Arrow Connector 5"/>
          <p:cNvCxnSpPr/>
          <p:nvPr/>
        </p:nvCxnSpPr>
        <p:spPr>
          <a:xfrm>
            <a:off x="1840806" y="2695586"/>
            <a:ext cx="1212841" cy="707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3853352" y="2695586"/>
            <a:ext cx="1154939" cy="7073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11259" y="4092125"/>
            <a:ext cx="5633049" cy="18312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vi-VN" dirty="0" smtClean="0"/>
              <a:t>Cực </a:t>
            </a:r>
            <a:r>
              <a:rPr lang="vi-VN" dirty="0"/>
              <a:t>trị của hàm số là điểm có </a:t>
            </a:r>
            <a:r>
              <a:rPr lang="vi-VN" b="1" dirty="0"/>
              <a:t>giá trị lớn nhất</a:t>
            </a:r>
            <a:r>
              <a:rPr lang="vi-VN" dirty="0"/>
              <a:t> so với xung quanh và </a:t>
            </a:r>
            <a:r>
              <a:rPr lang="vi-VN" b="1" dirty="0"/>
              <a:t>giá trị nhỏ nhất </a:t>
            </a:r>
            <a:r>
              <a:rPr lang="vi-VN" dirty="0"/>
              <a:t>so với xung quanh mà hàm số có thể đạt được. </a:t>
            </a:r>
            <a:endParaRPr lang="en-US" dirty="0" smtClean="0"/>
          </a:p>
          <a:p>
            <a:pPr marL="285750" indent="-28575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vi-VN" dirty="0"/>
              <a:t>Đường tiếp tuyến với đồ thị hàm số đó tại 1 điểm bất kỳ có hệ số góc chính bằng đạo hàm của hàm số tại điểm đó</a:t>
            </a:r>
            <a:r>
              <a:rPr lang="vi-VN" dirty="0" smtClean="0"/>
              <a:t>.</a:t>
            </a:r>
            <a:endParaRPr lang="vi-VN" dirty="0"/>
          </a:p>
        </p:txBody>
      </p:sp>
      <p:pic>
        <p:nvPicPr>
          <p:cNvPr id="16" name="Content Placeholder 1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9504" y="1568726"/>
            <a:ext cx="3653591" cy="3969096"/>
          </a:xfr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AF117-EA4C-4DDF-834D-1C32FEAF013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478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Gradient Descent</a:t>
            </a:r>
            <a:br>
              <a:rPr lang="en-US" dirty="0" smtClean="0"/>
            </a:br>
            <a:r>
              <a:rPr lang="en-US" sz="1600" dirty="0" smtClean="0"/>
              <a:t>Gradient Descent </a:t>
            </a:r>
            <a:r>
              <a:rPr lang="en-US" sz="1600" dirty="0" err="1" smtClean="0"/>
              <a:t>cho</a:t>
            </a:r>
            <a:r>
              <a:rPr lang="en-US" sz="1600" dirty="0" smtClean="0"/>
              <a:t> 1 </a:t>
            </a:r>
            <a:r>
              <a:rPr lang="en-US" sz="1600" dirty="0" err="1" smtClean="0"/>
              <a:t>biến</a:t>
            </a:r>
            <a:endParaRPr lang="en-US" sz="1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algn="just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n-US" sz="1800" dirty="0" smtClean="0"/>
                  <a:t>Nhìn </a:t>
                </a:r>
                <a:r>
                  <a:rPr lang="en-US" sz="1800" dirty="0" err="1" smtClean="0"/>
                  <a:t>chung</a:t>
                </a:r>
                <a:r>
                  <a:rPr lang="en-US" sz="1800" dirty="0" smtClean="0"/>
                  <a:t>, </a:t>
                </a:r>
                <a:r>
                  <a:rPr lang="en-US" sz="1800" dirty="0" err="1" smtClean="0"/>
                  <a:t>trong</a:t>
                </a:r>
                <a:r>
                  <a:rPr lang="en-US" sz="1800" dirty="0" smtClean="0"/>
                  <a:t> </a:t>
                </a:r>
                <a:r>
                  <a:rPr lang="en-US" sz="1800" dirty="0" err="1" smtClean="0"/>
                  <a:t>các</a:t>
                </a:r>
                <a:r>
                  <a:rPr lang="en-US" sz="1800" dirty="0" smtClean="0"/>
                  <a:t> </a:t>
                </a:r>
                <a:r>
                  <a:rPr lang="en-US" sz="1800" dirty="0" err="1" smtClean="0"/>
                  <a:t>bài</a:t>
                </a:r>
                <a:r>
                  <a:rPr lang="en-US" sz="1800" dirty="0" smtClean="0"/>
                  <a:t> </a:t>
                </a:r>
                <a:r>
                  <a:rPr lang="en-US" sz="1800" dirty="0" err="1" smtClean="0"/>
                  <a:t>toán</a:t>
                </a:r>
                <a:r>
                  <a:rPr lang="en-US" sz="1800" dirty="0" smtClean="0"/>
                  <a:t> Machine Learning, </a:t>
                </a:r>
                <a:r>
                  <a:rPr lang="en-US" sz="1800" dirty="0" err="1" smtClean="0"/>
                  <a:t>chúng</a:t>
                </a:r>
                <a:r>
                  <a:rPr lang="en-US" sz="1800" dirty="0" smtClean="0"/>
                  <a:t> ta </a:t>
                </a:r>
                <a:r>
                  <a:rPr lang="en-US" sz="1800" dirty="0" err="1" smtClean="0"/>
                  <a:t>thường</a:t>
                </a:r>
                <a:r>
                  <a:rPr lang="en-US" sz="1800" dirty="0" smtClean="0"/>
                  <a:t> </a:t>
                </a:r>
                <a:r>
                  <a:rPr lang="en-US" sz="1800" dirty="0" err="1" smtClean="0"/>
                  <a:t>sẽ</a:t>
                </a:r>
                <a:r>
                  <a:rPr lang="en-US" sz="1800" dirty="0" smtClean="0"/>
                  <a:t> </a:t>
                </a:r>
                <a:r>
                  <a:rPr lang="en-US" sz="1800" dirty="0" err="1" smtClean="0"/>
                  <a:t>cố</a:t>
                </a:r>
                <a:r>
                  <a:rPr lang="en-US" sz="1800" dirty="0" smtClean="0"/>
                  <a:t> </a:t>
                </a:r>
                <a:r>
                  <a:rPr lang="en-US" sz="1800" dirty="0" err="1" smtClean="0"/>
                  <a:t>gắng</a:t>
                </a:r>
                <a:r>
                  <a:rPr lang="en-US" sz="1800" dirty="0" smtClean="0"/>
                  <a:t> </a:t>
                </a:r>
                <a:r>
                  <a:rPr lang="en-US" sz="1800" dirty="0" err="1" smtClean="0"/>
                  <a:t>tìm</a:t>
                </a:r>
                <a:r>
                  <a:rPr lang="en-US" sz="1800" dirty="0" smtClean="0"/>
                  <a:t> </a:t>
                </a:r>
                <a:r>
                  <a:rPr lang="en-US" sz="1800" dirty="0" err="1" smtClean="0"/>
                  <a:t>những</a:t>
                </a:r>
                <a:r>
                  <a:rPr lang="en-US" sz="1800" dirty="0" smtClean="0"/>
                  <a:t> </a:t>
                </a:r>
                <a:r>
                  <a:rPr lang="en-US" sz="1800" dirty="0" err="1" smtClean="0"/>
                  <a:t>điểm</a:t>
                </a:r>
                <a:r>
                  <a:rPr lang="en-US" sz="1800" dirty="0" smtClean="0"/>
                  <a:t> </a:t>
                </a:r>
                <a:r>
                  <a:rPr lang="en-US" sz="1800" dirty="0" err="1" smtClean="0"/>
                  <a:t>cực</a:t>
                </a:r>
                <a:r>
                  <a:rPr lang="en-US" sz="1800" dirty="0" smtClean="0"/>
                  <a:t> </a:t>
                </a:r>
                <a:r>
                  <a:rPr lang="en-US" sz="1800" dirty="0" err="1" smtClean="0"/>
                  <a:t>tiểu</a:t>
                </a:r>
                <a:r>
                  <a:rPr lang="en-US" sz="1800" dirty="0" smtClean="0"/>
                  <a:t> (local </a:t>
                </a:r>
                <a:r>
                  <a:rPr lang="en-US" sz="1800" dirty="0" err="1" smtClean="0"/>
                  <a:t>minimun</a:t>
                </a:r>
                <a:r>
                  <a:rPr lang="en-US" sz="1800" dirty="0" smtClean="0"/>
                  <a:t>).</a:t>
                </a:r>
              </a:p>
              <a:p>
                <a:pPr lvl="1" algn="just">
                  <a:spcAft>
                    <a:spcPts val="600"/>
                  </a:spcAft>
                  <a:buFont typeface="Symbol" panose="05050102010706020507" pitchFamily="18" charset="2"/>
                  <a:buChar char="Þ"/>
                </a:pPr>
                <a:r>
                  <a:rPr lang="en-US" sz="1400" dirty="0" err="1" smtClean="0"/>
                  <a:t>Các</a:t>
                </a:r>
                <a:r>
                  <a:rPr lang="en-US" sz="1400" dirty="0" smtClean="0"/>
                  <a:t> </a:t>
                </a:r>
                <a:r>
                  <a:rPr lang="en-US" sz="1400" dirty="0" err="1" smtClean="0"/>
                  <a:t>điểm</a:t>
                </a:r>
                <a:r>
                  <a:rPr lang="en-US" sz="1400" dirty="0" smtClean="0"/>
                  <a:t> local </a:t>
                </a:r>
                <a:r>
                  <a:rPr lang="en-US" sz="1400" dirty="0" err="1" smtClean="0"/>
                  <a:t>minimun</a:t>
                </a:r>
                <a:r>
                  <a:rPr lang="en-US" sz="1400" dirty="0" smtClean="0"/>
                  <a:t> </a:t>
                </a:r>
                <a:r>
                  <a:rPr lang="en-US" sz="1400" dirty="0" err="1" smtClean="0"/>
                  <a:t>là</a:t>
                </a:r>
                <a:r>
                  <a:rPr lang="en-US" sz="1400" dirty="0" smtClean="0"/>
                  <a:t> </a:t>
                </a:r>
                <a:r>
                  <a:rPr lang="en-US" sz="1400" dirty="0" err="1" smtClean="0"/>
                  <a:t>nghiệm</a:t>
                </a:r>
                <a:r>
                  <a:rPr lang="en-US" sz="1400" dirty="0" smtClean="0"/>
                  <a:t> </a:t>
                </a:r>
                <a:r>
                  <a:rPr lang="en-US" sz="1400" dirty="0" err="1" smtClean="0"/>
                  <a:t>của</a:t>
                </a:r>
                <a:r>
                  <a:rPr lang="en-US" sz="1400" dirty="0" smtClean="0"/>
                  <a:t> </a:t>
                </a:r>
                <a:r>
                  <a:rPr lang="en-US" sz="1400" dirty="0" err="1" smtClean="0"/>
                  <a:t>phương</a:t>
                </a:r>
                <a:r>
                  <a:rPr lang="en-US" sz="1400" dirty="0" smtClean="0"/>
                  <a:t> </a:t>
                </a:r>
                <a:r>
                  <a:rPr lang="en-US" sz="1400" dirty="0" err="1" smtClean="0"/>
                  <a:t>trình</a:t>
                </a:r>
                <a:r>
                  <a:rPr lang="en-US" sz="1400" dirty="0" smtClean="0"/>
                  <a:t> </a:t>
                </a:r>
                <a:r>
                  <a:rPr lang="en-US" sz="1400" dirty="0" err="1" smtClean="0"/>
                  <a:t>đạo</a:t>
                </a:r>
                <a:r>
                  <a:rPr lang="en-US" sz="1400" dirty="0" smtClean="0"/>
                  <a:t> </a:t>
                </a:r>
                <a:r>
                  <a:rPr lang="en-US" sz="1400" dirty="0" err="1" smtClean="0"/>
                  <a:t>hàm</a:t>
                </a:r>
                <a:r>
                  <a:rPr lang="en-US" sz="1400" dirty="0" smtClean="0"/>
                  <a:t> </a:t>
                </a:r>
                <a:r>
                  <a:rPr lang="en-US" sz="1400" dirty="0" err="1" smtClean="0"/>
                  <a:t>của</a:t>
                </a:r>
                <a:r>
                  <a:rPr lang="en-US" sz="1400" dirty="0" smtClean="0"/>
                  <a:t> </a:t>
                </a:r>
                <a:r>
                  <a:rPr lang="en-US" sz="1400" dirty="0" err="1" smtClean="0"/>
                  <a:t>hàm</a:t>
                </a:r>
                <a:r>
                  <a:rPr lang="en-US" sz="1400" dirty="0" smtClean="0"/>
                  <a:t> </a:t>
                </a:r>
                <a:r>
                  <a:rPr lang="en-US" sz="1400" dirty="0" err="1" smtClean="0"/>
                  <a:t>số</a:t>
                </a:r>
                <a:r>
                  <a:rPr lang="en-US" sz="1400" dirty="0" smtClean="0"/>
                  <a:t>.</a:t>
                </a:r>
              </a:p>
              <a:p>
                <a:pPr marL="285750" lvl="1" indent="-285750" algn="just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n-US" sz="1800" dirty="0" smtClean="0"/>
                  <a:t>Gradient Descent </a:t>
                </a:r>
                <a:r>
                  <a:rPr lang="en-US" sz="1800" dirty="0" err="1" smtClean="0"/>
                  <a:t>cho</a:t>
                </a:r>
                <a:r>
                  <a:rPr lang="en-US" sz="1800" dirty="0" smtClean="0"/>
                  <a:t> </a:t>
                </a:r>
                <a:r>
                  <a:rPr lang="en-US" sz="1800" dirty="0" err="1" smtClean="0"/>
                  <a:t>hàm</a:t>
                </a:r>
                <a:r>
                  <a:rPr lang="en-US" sz="1800" dirty="0" smtClean="0"/>
                  <a:t> 1 </a:t>
                </a:r>
                <a:r>
                  <a:rPr lang="en-US" sz="1800" dirty="0" err="1" smtClean="0"/>
                  <a:t>biến</a:t>
                </a:r>
                <a:endParaRPr lang="en-US" sz="1800" dirty="0" smtClean="0"/>
              </a:p>
              <a:p>
                <a:pPr marL="742950" lvl="2" indent="-285750" algn="just">
                  <a:spcAft>
                    <a:spcPts val="600"/>
                  </a:spcAft>
                </a:pPr>
                <a:r>
                  <a:rPr lang="en-US" sz="1400" dirty="0" err="1" smtClean="0"/>
                  <a:t>Tại</a:t>
                </a:r>
                <a:r>
                  <a:rPr lang="en-US" sz="14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&gt;0 </m:t>
                    </m:r>
                  </m:oMath>
                </a14:m>
                <a:r>
                  <a:rPr lang="en-US" sz="1400" dirty="0" err="1" smtClean="0"/>
                  <a:t>thì</a:t>
                </a:r>
                <a:r>
                  <a:rPr lang="en-US" sz="14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1400" dirty="0" smtClean="0"/>
                  <a:t> </a:t>
                </a:r>
                <a:r>
                  <a:rPr lang="en-US" sz="1400" dirty="0" err="1" smtClean="0"/>
                  <a:t>nằm</a:t>
                </a:r>
                <a:r>
                  <a:rPr lang="en-US" sz="1400" dirty="0" smtClean="0"/>
                  <a:t> ở </a:t>
                </a:r>
                <a:r>
                  <a:rPr lang="en-US" sz="1400" dirty="0" err="1" smtClean="0"/>
                  <a:t>bên</a:t>
                </a:r>
                <a:r>
                  <a:rPr lang="en-US" sz="1400" dirty="0" smtClean="0"/>
                  <a:t> </a:t>
                </a:r>
                <a:r>
                  <a:rPr lang="en-US" sz="1400" dirty="0" err="1" smtClean="0"/>
                  <a:t>phải</a:t>
                </a:r>
                <a:r>
                  <a:rPr lang="en-US" sz="1400" dirty="0" smtClean="0"/>
                  <a:t> so </a:t>
                </a:r>
                <a:r>
                  <a:rPr lang="en-US" sz="1400" dirty="0" err="1" smtClean="0"/>
                  <a:t>với</a:t>
                </a:r>
                <a:r>
                  <a:rPr lang="en-US" sz="1400" dirty="0" smtClean="0"/>
                  <a:t> </a:t>
                </a:r>
                <a:r>
                  <a:rPr lang="en-US" sz="1400" dirty="0" err="1" smtClean="0"/>
                  <a:t>điểm</a:t>
                </a:r>
                <a:r>
                  <a:rPr lang="en-US" sz="1400" dirty="0" smtClean="0"/>
                  <a:t> C. </a:t>
                </a:r>
                <a:r>
                  <a:rPr lang="en-US" sz="1400" dirty="0" err="1" smtClean="0"/>
                  <a:t>Vậy</a:t>
                </a:r>
                <a:r>
                  <a:rPr lang="en-US" sz="1400" dirty="0" smtClean="0"/>
                  <a:t> </a:t>
                </a:r>
                <a:r>
                  <a:rPr lang="en-US" sz="1400" dirty="0" err="1" smtClean="0"/>
                  <a:t>để</a:t>
                </a:r>
                <a:r>
                  <a:rPr lang="en-US" sz="1400" dirty="0" smtClean="0"/>
                  <a:t> </a:t>
                </a:r>
                <a:r>
                  <a:rPr lang="en-US" sz="1400" dirty="0" err="1" smtClean="0"/>
                  <a:t>tiến</a:t>
                </a:r>
                <a:r>
                  <a:rPr lang="en-US" sz="1400" dirty="0" smtClean="0"/>
                  <a:t> </a:t>
                </a:r>
                <a:r>
                  <a:rPr lang="en-US" sz="1400" dirty="0" err="1" smtClean="0"/>
                  <a:t>gần</a:t>
                </a:r>
                <a:r>
                  <a:rPr lang="en-US" sz="1400" dirty="0" smtClean="0"/>
                  <a:t> </a:t>
                </a:r>
                <a:r>
                  <a:rPr lang="en-US" sz="1400" dirty="0" err="1" smtClean="0"/>
                  <a:t>điểm</a:t>
                </a:r>
                <a:r>
                  <a:rPr lang="en-US" sz="1400" dirty="0" smtClean="0"/>
                  <a:t> C, </a:t>
                </a:r>
              </a:p>
              <a:p>
                <a:pPr marL="457200" lvl="2" indent="0" algn="just">
                  <a:spcAft>
                    <a:spcPts val="600"/>
                  </a:spcAft>
                  <a:buNone/>
                </a:pPr>
                <a:r>
                  <a:rPr lang="en-US" sz="1400" dirty="0" err="1" smtClean="0"/>
                  <a:t>thì</a:t>
                </a:r>
                <a:r>
                  <a:rPr lang="en-US" sz="1400" dirty="0" smtClean="0"/>
                  <a:t> </a:t>
                </a:r>
                <a:r>
                  <a:rPr lang="en-US" sz="1400" dirty="0" err="1" smtClean="0"/>
                  <a:t>cần</a:t>
                </a:r>
                <a:r>
                  <a:rPr lang="en-US" sz="1400" dirty="0" smtClean="0"/>
                  <a:t> di </a:t>
                </a:r>
                <a:r>
                  <a:rPr lang="en-US" sz="1400" dirty="0" err="1" smtClean="0"/>
                  <a:t>chuyển</a:t>
                </a:r>
                <a:r>
                  <a:rPr lang="en-US" sz="14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1200" dirty="0" smtClean="0"/>
                  <a:t> </a:t>
                </a:r>
                <a:r>
                  <a:rPr lang="en-US" sz="1400" dirty="0" err="1" smtClean="0"/>
                  <a:t>về</a:t>
                </a:r>
                <a:r>
                  <a:rPr lang="en-US" sz="1400" dirty="0" smtClean="0"/>
                  <a:t> </a:t>
                </a:r>
                <a:r>
                  <a:rPr lang="en-US" sz="1400" dirty="0" err="1" smtClean="0"/>
                  <a:t>bên</a:t>
                </a:r>
                <a:r>
                  <a:rPr lang="en-US" sz="1400" dirty="0" smtClean="0"/>
                  <a:t> </a:t>
                </a:r>
                <a:r>
                  <a:rPr lang="en-US" sz="1400" dirty="0" err="1" smtClean="0"/>
                  <a:t>trái</a:t>
                </a:r>
                <a:r>
                  <a:rPr lang="en-US" sz="1400" dirty="0" smtClean="0"/>
                  <a:t>. </a:t>
                </a:r>
              </a:p>
              <a:p>
                <a:pPr marL="457200" lvl="2" indent="0" algn="just">
                  <a:spcAft>
                    <a:spcPts val="600"/>
                  </a:spcAft>
                  <a:buNone/>
                </a:pPr>
                <a:r>
                  <a:rPr lang="en-US" sz="1200" dirty="0"/>
                  <a:t>	</a:t>
                </a:r>
                <a:r>
                  <a:rPr lang="en-US" sz="1200" dirty="0" smtClean="0"/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+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</m:oMath>
                </a14:m>
                <a:endParaRPr lang="en-US" sz="1800" dirty="0" smtClean="0"/>
              </a:p>
              <a:p>
                <a:pPr marL="457200" lvl="1" indent="0" algn="just">
                  <a:spcAft>
                    <a:spcPts val="600"/>
                  </a:spcAft>
                  <a:buNone/>
                </a:pPr>
                <a:r>
                  <a:rPr lang="en-US" sz="1400" dirty="0" err="1" smtClean="0"/>
                  <a:t>Trong</a:t>
                </a:r>
                <a:r>
                  <a:rPr lang="en-US" sz="1400" dirty="0" smtClean="0"/>
                  <a:t> </a:t>
                </a:r>
                <a:r>
                  <a:rPr lang="en-US" sz="1400" dirty="0" err="1" smtClean="0"/>
                  <a:t>đó</a:t>
                </a:r>
                <a:r>
                  <a:rPr lang="en-US" sz="1400" dirty="0" smtClean="0"/>
                  <a:t>, </a:t>
                </a:r>
                <a14:m>
                  <m:oMath xmlns:m="http://schemas.openxmlformats.org/officeDocument/2006/math">
                    <m:r>
                      <a:rPr lang="en-US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</m:oMath>
                </a14:m>
                <a:r>
                  <a:rPr lang="en-US" sz="1400" dirty="0" smtClean="0"/>
                  <a:t> </a:t>
                </a:r>
                <a:r>
                  <a:rPr lang="en-US" sz="1400" dirty="0" err="1" smtClean="0"/>
                  <a:t>là</a:t>
                </a:r>
                <a:r>
                  <a:rPr lang="en-US" sz="1400" dirty="0" smtClean="0"/>
                  <a:t> </a:t>
                </a:r>
                <a:r>
                  <a:rPr lang="en-US" sz="1400" dirty="0" err="1" smtClean="0"/>
                  <a:t>đại</a:t>
                </a:r>
                <a:r>
                  <a:rPr lang="en-US" sz="1400" dirty="0" smtClean="0"/>
                  <a:t> </a:t>
                </a:r>
                <a:r>
                  <a:rPr lang="en-US" sz="1400" dirty="0" err="1" smtClean="0"/>
                  <a:t>lượng</a:t>
                </a:r>
                <a:r>
                  <a:rPr lang="en-US" sz="1400" dirty="0" smtClean="0"/>
                  <a:t> </a:t>
                </a:r>
                <a:r>
                  <a:rPr lang="en-US" sz="1400" dirty="0" err="1" smtClean="0"/>
                  <a:t>ngịch</a:t>
                </a:r>
                <a:r>
                  <a:rPr lang="en-US" sz="1400" dirty="0" smtClean="0"/>
                  <a:t> </a:t>
                </a:r>
                <a:r>
                  <a:rPr lang="en-US" sz="1400" dirty="0" err="1" smtClean="0"/>
                  <a:t>dấu</a:t>
                </a:r>
                <a:r>
                  <a:rPr lang="en-US" sz="1400" dirty="0" smtClean="0"/>
                  <a:t> </a:t>
                </a:r>
                <a:r>
                  <a:rPr lang="en-US" sz="1400" dirty="0" err="1" smtClean="0"/>
                  <a:t>với</a:t>
                </a:r>
                <a:r>
                  <a:rPr lang="en-US" sz="1400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400" dirty="0" smtClean="0"/>
              </a:p>
              <a:p>
                <a:pPr marL="742950" lvl="2" indent="-285750" algn="just">
                  <a:spcAft>
                    <a:spcPts val="600"/>
                  </a:spcAft>
                </a:pPr>
                <a:r>
                  <a:rPr lang="en-US" sz="1400" dirty="0"/>
                  <a:t>Tại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400" i="1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0 </m:t>
                    </m:r>
                  </m:oMath>
                </a14:m>
                <a:r>
                  <a:rPr lang="en-US" sz="1400" dirty="0" err="1"/>
                  <a:t>thì</a:t>
                </a:r>
                <a:r>
                  <a:rPr lang="en-US" sz="1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1400" dirty="0"/>
                  <a:t> </a:t>
                </a:r>
                <a:r>
                  <a:rPr lang="en-US" sz="1400" dirty="0" err="1"/>
                  <a:t>nằm</a:t>
                </a:r>
                <a:r>
                  <a:rPr lang="en-US" sz="1400" dirty="0"/>
                  <a:t> </a:t>
                </a:r>
                <a:r>
                  <a:rPr lang="en-US" sz="1400" dirty="0" smtClean="0"/>
                  <a:t>ở </a:t>
                </a:r>
                <a:r>
                  <a:rPr lang="en-US" sz="1400" dirty="0" err="1" smtClean="0"/>
                  <a:t>bên</a:t>
                </a:r>
                <a:r>
                  <a:rPr lang="en-US" sz="1400" dirty="0" smtClean="0"/>
                  <a:t> </a:t>
                </a:r>
                <a:r>
                  <a:rPr lang="en-US" sz="1400" dirty="0" err="1" smtClean="0"/>
                  <a:t>trái</a:t>
                </a:r>
                <a:r>
                  <a:rPr lang="en-US" sz="1400" dirty="0" smtClean="0"/>
                  <a:t> </a:t>
                </a:r>
                <a:r>
                  <a:rPr lang="en-US" sz="1400" dirty="0"/>
                  <a:t>so </a:t>
                </a:r>
                <a:r>
                  <a:rPr lang="en-US" sz="1400" dirty="0" err="1"/>
                  <a:t>với</a:t>
                </a:r>
                <a:r>
                  <a:rPr lang="en-US" sz="1400" dirty="0"/>
                  <a:t> </a:t>
                </a:r>
                <a:r>
                  <a:rPr lang="en-US" sz="1400" dirty="0" err="1"/>
                  <a:t>điểm</a:t>
                </a:r>
                <a:r>
                  <a:rPr lang="en-US" sz="1400" dirty="0"/>
                  <a:t> C. </a:t>
                </a:r>
                <a:r>
                  <a:rPr lang="en-US" sz="1400" dirty="0" err="1"/>
                  <a:t>Vậy</a:t>
                </a:r>
                <a:r>
                  <a:rPr lang="en-US" sz="1400" dirty="0"/>
                  <a:t> </a:t>
                </a:r>
                <a:r>
                  <a:rPr lang="en-US" sz="1400" dirty="0" err="1"/>
                  <a:t>để</a:t>
                </a:r>
                <a:r>
                  <a:rPr lang="en-US" sz="1400" dirty="0"/>
                  <a:t> </a:t>
                </a:r>
                <a:r>
                  <a:rPr lang="en-US" sz="1400" dirty="0" err="1"/>
                  <a:t>tiến</a:t>
                </a:r>
                <a:r>
                  <a:rPr lang="en-US" sz="1400" dirty="0"/>
                  <a:t> </a:t>
                </a:r>
                <a:r>
                  <a:rPr lang="en-US" sz="1400" dirty="0" err="1"/>
                  <a:t>gần</a:t>
                </a:r>
                <a:r>
                  <a:rPr lang="en-US" sz="1400" dirty="0"/>
                  <a:t> </a:t>
                </a:r>
                <a:r>
                  <a:rPr lang="en-US" sz="1400" dirty="0" err="1"/>
                  <a:t>điểm</a:t>
                </a:r>
                <a:r>
                  <a:rPr lang="en-US" sz="1400" dirty="0"/>
                  <a:t> C, </a:t>
                </a:r>
              </a:p>
              <a:p>
                <a:pPr marL="457200" lvl="2" indent="0" algn="just">
                  <a:spcAft>
                    <a:spcPts val="600"/>
                  </a:spcAft>
                  <a:buNone/>
                </a:pPr>
                <a:r>
                  <a:rPr lang="en-US" sz="1400" dirty="0" err="1"/>
                  <a:t>thì</a:t>
                </a:r>
                <a:r>
                  <a:rPr lang="en-US" sz="1400" dirty="0"/>
                  <a:t> </a:t>
                </a:r>
                <a:r>
                  <a:rPr lang="en-US" sz="1400" dirty="0" err="1"/>
                  <a:t>cần</a:t>
                </a:r>
                <a:r>
                  <a:rPr lang="en-US" sz="1400" dirty="0"/>
                  <a:t> di </a:t>
                </a:r>
                <a:r>
                  <a:rPr lang="en-US" sz="1400" dirty="0" err="1"/>
                  <a:t>chuyển</a:t>
                </a:r>
                <a:r>
                  <a:rPr lang="en-US" sz="1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1200" dirty="0"/>
                  <a:t> </a:t>
                </a:r>
                <a:r>
                  <a:rPr lang="en-US" sz="1400" dirty="0" err="1"/>
                  <a:t>về</a:t>
                </a:r>
                <a:r>
                  <a:rPr lang="en-US" sz="1400" dirty="0"/>
                  <a:t> </a:t>
                </a:r>
                <a:r>
                  <a:rPr lang="en-US" sz="1400" dirty="0" err="1"/>
                  <a:t>bên</a:t>
                </a:r>
                <a:r>
                  <a:rPr lang="en-US" sz="1400" dirty="0"/>
                  <a:t> </a:t>
                </a:r>
                <a:r>
                  <a:rPr lang="en-US" sz="1400" dirty="0" err="1" smtClean="0"/>
                  <a:t>phải</a:t>
                </a:r>
                <a:r>
                  <a:rPr lang="en-US" sz="1400" dirty="0" smtClean="0"/>
                  <a:t>.</a:t>
                </a:r>
                <a:endParaRPr lang="en-US" sz="1400" dirty="0"/>
              </a:p>
              <a:p>
                <a:pPr marL="742950" lvl="2" indent="-285750" algn="just">
                  <a:spcAft>
                    <a:spcPts val="600"/>
                  </a:spcAft>
                  <a:buFont typeface="Symbol" panose="05050102010706020507" pitchFamily="18" charset="2"/>
                  <a:buChar char="Þ"/>
                </a:pPr>
                <a:r>
                  <a:rPr lang="en-US" sz="1400" dirty="0" err="1" smtClean="0"/>
                  <a:t>Vậy</a:t>
                </a:r>
                <a:r>
                  <a:rPr lang="en-US" sz="1400" dirty="0" smtClean="0"/>
                  <a:t> </a:t>
                </a:r>
                <a:r>
                  <a:rPr lang="en-US" sz="1400" dirty="0" err="1" smtClean="0"/>
                  <a:t>để</a:t>
                </a:r>
                <a:r>
                  <a:rPr lang="en-US" sz="1400" dirty="0" smtClean="0"/>
                  <a:t> di </a:t>
                </a:r>
                <a:r>
                  <a:rPr lang="en-US" sz="1400" dirty="0" err="1" smtClean="0"/>
                  <a:t>chuyển</a:t>
                </a:r>
                <a:r>
                  <a:rPr lang="en-US" sz="14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1400" dirty="0" smtClean="0"/>
                  <a:t>, </a:t>
                </a:r>
                <a:r>
                  <a:rPr lang="en-US" sz="1400" dirty="0" err="1" smtClean="0"/>
                  <a:t>thì</a:t>
                </a:r>
                <a:r>
                  <a:rPr lang="en-US" sz="1400" dirty="0" smtClean="0"/>
                  <a:t> ta </a:t>
                </a:r>
                <a:r>
                  <a:rPr lang="en-US" sz="1400" dirty="0" err="1" smtClean="0"/>
                  <a:t>nên</a:t>
                </a:r>
                <a:r>
                  <a:rPr lang="en-US" sz="1400" dirty="0" smtClean="0"/>
                  <a:t> </a:t>
                </a:r>
                <a:r>
                  <a:rPr lang="en-US" sz="1400" dirty="0" err="1" smtClean="0"/>
                  <a:t>dùng</a:t>
                </a:r>
                <a:r>
                  <a:rPr lang="en-US" sz="1400" dirty="0" smtClean="0"/>
                  <a:t> </a:t>
                </a:r>
                <a:r>
                  <a:rPr lang="en-US" sz="1400" dirty="0" err="1" smtClean="0"/>
                  <a:t>đại</a:t>
                </a:r>
                <a:r>
                  <a:rPr lang="en-US" sz="1400" dirty="0" smtClean="0"/>
                  <a:t> </a:t>
                </a:r>
                <a:r>
                  <a:rPr lang="en-US" sz="1400" dirty="0" err="1" smtClean="0"/>
                  <a:t>lượng</a:t>
                </a:r>
                <a:r>
                  <a:rPr lang="en-US" sz="1400" dirty="0" smtClean="0"/>
                  <a:t> </a:t>
                </a:r>
                <a:r>
                  <a:rPr lang="en-US" sz="1400" dirty="0" err="1" smtClean="0"/>
                  <a:t>tỉ</a:t>
                </a:r>
                <a:r>
                  <a:rPr lang="en-US" sz="1400" dirty="0" smtClean="0"/>
                  <a:t> </a:t>
                </a:r>
                <a:r>
                  <a:rPr lang="en-US" sz="1400" dirty="0" err="1" smtClean="0"/>
                  <a:t>lệ</a:t>
                </a:r>
                <a:r>
                  <a:rPr lang="en-US" sz="1400" dirty="0" smtClean="0"/>
                  <a:t> </a:t>
                </a:r>
                <a:r>
                  <a:rPr lang="en-US" sz="1400" dirty="0" err="1" smtClean="0"/>
                  <a:t>thuận</a:t>
                </a:r>
                <a:r>
                  <a:rPr lang="en-US" sz="1400" dirty="0" smtClean="0"/>
                  <a:t> </a:t>
                </a:r>
                <a:r>
                  <a:rPr lang="en-US" sz="1400" dirty="0" err="1" smtClean="0"/>
                  <a:t>với</a:t>
                </a:r>
                <a:r>
                  <a:rPr lang="en-US" sz="1400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endParaRPr lang="en-US" sz="1400" dirty="0" smtClean="0"/>
              </a:p>
              <a:p>
                <a:pPr marL="457200" lvl="2" indent="0" algn="just">
                  <a:spcAft>
                    <a:spcPts val="600"/>
                  </a:spcAft>
                  <a:buNone/>
                </a:pPr>
                <a:r>
                  <a:rPr lang="en-US" sz="1400" dirty="0" smtClean="0"/>
                  <a:t>Ta </a:t>
                </a:r>
                <a:r>
                  <a:rPr lang="en-US" sz="1400" dirty="0" err="1" smtClean="0"/>
                  <a:t>có</a:t>
                </a:r>
                <a:r>
                  <a:rPr lang="en-US" sz="1400" dirty="0" smtClean="0"/>
                  <a:t> </a:t>
                </a:r>
                <a:r>
                  <a:rPr lang="en-US" sz="1400" dirty="0" err="1" smtClean="0"/>
                  <a:t>công</a:t>
                </a:r>
                <a:r>
                  <a:rPr lang="en-US" sz="1400" dirty="0" smtClean="0"/>
                  <a:t> </a:t>
                </a:r>
                <a:r>
                  <a:rPr lang="en-US" sz="1400" dirty="0" err="1" smtClean="0"/>
                  <a:t>thức</a:t>
                </a:r>
                <a:r>
                  <a:rPr lang="en-US" sz="1400" dirty="0" smtClean="0"/>
                  <a:t> </a:t>
                </a:r>
                <a:r>
                  <a:rPr lang="en-US" sz="1400" dirty="0" err="1" smtClean="0"/>
                  <a:t>tổng</a:t>
                </a:r>
                <a:r>
                  <a:rPr lang="en-US" sz="1400" dirty="0" smtClean="0"/>
                  <a:t> </a:t>
                </a:r>
                <a:r>
                  <a:rPr lang="en-US" sz="1400" dirty="0" err="1" smtClean="0"/>
                  <a:t>quát</a:t>
                </a:r>
                <a:r>
                  <a:rPr lang="en-US" sz="1400" dirty="0" smtClean="0"/>
                  <a:t>:</a:t>
                </a:r>
                <a:endParaRPr lang="en-US" sz="1400" dirty="0"/>
              </a:p>
              <a:p>
                <a:pPr marL="457200" lvl="2" indent="0" algn="just">
                  <a:spcAft>
                    <a:spcPts val="600"/>
                  </a:spcAft>
                  <a:buNone/>
                </a:pPr>
                <a:r>
                  <a:rPr lang="en-US" sz="1400" dirty="0" smtClean="0"/>
                  <a:t>	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+1 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−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82" t="-1327" r="-4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186907" y="223863"/>
            <a:ext cx="7542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2</a:t>
            </a:r>
          </a:p>
        </p:txBody>
      </p:sp>
      <p:pic>
        <p:nvPicPr>
          <p:cNvPr id="5" name="Content Placeholder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0208" y="1749881"/>
            <a:ext cx="3653591" cy="3969096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AF117-EA4C-4DDF-834D-1C32FEAF013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437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Gradient Descent</a:t>
            </a:r>
            <a:br>
              <a:rPr lang="en-US" dirty="0" smtClean="0"/>
            </a:br>
            <a:r>
              <a:rPr lang="en-US" sz="1600" dirty="0" smtClean="0"/>
              <a:t>Gradient Descent </a:t>
            </a:r>
            <a:r>
              <a:rPr lang="en-US" sz="1600" dirty="0" err="1" smtClean="0"/>
              <a:t>cho</a:t>
            </a:r>
            <a:r>
              <a:rPr lang="en-US" sz="1600" dirty="0" smtClean="0"/>
              <a:t> </a:t>
            </a:r>
            <a:r>
              <a:rPr lang="en-US" sz="1600" dirty="0" err="1" smtClean="0"/>
              <a:t>nhiều</a:t>
            </a:r>
            <a:r>
              <a:rPr lang="en-US" sz="1600" dirty="0" smtClean="0"/>
              <a:t> </a:t>
            </a:r>
            <a:r>
              <a:rPr lang="en-US" sz="1600" dirty="0" err="1" smtClean="0"/>
              <a:t>biến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30000"/>
                  </a:lnSpc>
                  <a:buFont typeface="Wingdings" panose="05000000000000000000" pitchFamily="2" charset="2"/>
                  <a:buChar char="§"/>
                </a:pPr>
                <a:r>
                  <a:rPr lang="en-US" sz="1800" dirty="0" smtClean="0"/>
                  <a:t>Trong </a:t>
                </a:r>
                <a:r>
                  <a:rPr lang="en-US" sz="1800" dirty="0" err="1" smtClean="0"/>
                  <a:t>các</a:t>
                </a:r>
                <a:r>
                  <a:rPr lang="en-US" sz="1800" dirty="0" smtClean="0"/>
                  <a:t> </a:t>
                </a:r>
                <a:r>
                  <a:rPr lang="en-US" sz="1800" dirty="0" err="1" smtClean="0"/>
                  <a:t>bài</a:t>
                </a:r>
                <a:r>
                  <a:rPr lang="en-US" sz="1800" dirty="0" smtClean="0"/>
                  <a:t> </a:t>
                </a:r>
                <a:r>
                  <a:rPr lang="en-US" sz="1800" dirty="0" err="1" smtClean="0"/>
                  <a:t>toán</a:t>
                </a:r>
                <a:r>
                  <a:rPr lang="en-US" sz="1800" dirty="0" smtClean="0"/>
                  <a:t> ta </a:t>
                </a:r>
                <a:r>
                  <a:rPr lang="en-US" sz="1800" dirty="0" err="1" smtClean="0"/>
                  <a:t>gặp</a:t>
                </a:r>
                <a:r>
                  <a:rPr lang="en-US" sz="1800" dirty="0" smtClean="0"/>
                  <a:t> </a:t>
                </a:r>
                <a:r>
                  <a:rPr lang="en-US" sz="1800" dirty="0" err="1" smtClean="0"/>
                  <a:t>phải</a:t>
                </a:r>
                <a:r>
                  <a:rPr lang="en-US" sz="1800" dirty="0" smtClean="0"/>
                  <a:t>, ta </a:t>
                </a:r>
                <a:r>
                  <a:rPr lang="en-US" sz="1800" dirty="0" err="1" smtClean="0"/>
                  <a:t>thường</a:t>
                </a:r>
                <a:r>
                  <a:rPr lang="en-US" sz="1800" dirty="0" smtClean="0"/>
                  <a:t> </a:t>
                </a:r>
                <a:r>
                  <a:rPr lang="en-US" sz="1800" dirty="0" err="1" smtClean="0"/>
                  <a:t>gặp</a:t>
                </a:r>
                <a:r>
                  <a:rPr lang="en-US" sz="1800" dirty="0" smtClean="0"/>
                  <a:t> </a:t>
                </a:r>
                <a:r>
                  <a:rPr lang="en-US" sz="1800" dirty="0" err="1" smtClean="0"/>
                  <a:t>hàm</a:t>
                </a:r>
                <a:r>
                  <a:rPr lang="en-US" sz="1800" dirty="0" smtClean="0"/>
                  <a:t>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en-US" sz="1800" dirty="0" smtClean="0"/>
                  <a:t> </a:t>
                </a:r>
                <a:r>
                  <a:rPr lang="en-US" sz="1800" dirty="0" err="1" smtClean="0"/>
                  <a:t>trong</a:t>
                </a:r>
                <a:r>
                  <a:rPr lang="en-US" sz="1800" dirty="0" smtClean="0"/>
                  <a:t> </a:t>
                </a:r>
                <a:r>
                  <a:rPr lang="en-US" sz="1800" dirty="0" err="1" smtClean="0"/>
                  <a:t>đó</a:t>
                </a:r>
                <a:r>
                  <a:rPr lang="en-US" sz="1800" dirty="0" smtClean="0"/>
                  <a:t>,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1800" dirty="0" smtClean="0"/>
                  <a:t> </a:t>
                </a:r>
                <a:r>
                  <a:rPr lang="en-US" sz="1800" dirty="0" err="1" smtClean="0"/>
                  <a:t>là</a:t>
                </a:r>
                <a:r>
                  <a:rPr lang="en-US" sz="1800" dirty="0" smtClean="0"/>
                  <a:t> </a:t>
                </a:r>
                <a:r>
                  <a:rPr lang="en-US" sz="1800" dirty="0" err="1" smtClean="0"/>
                  <a:t>một</a:t>
                </a:r>
                <a:r>
                  <a:rPr lang="en-US" sz="1800" dirty="0" smtClean="0"/>
                  <a:t> vector. </a:t>
                </a:r>
                <a:r>
                  <a:rPr lang="en-US" sz="1800" dirty="0" err="1" smtClean="0"/>
                  <a:t>Vậy</a:t>
                </a:r>
                <a:r>
                  <a:rPr lang="en-US" sz="1800" dirty="0" smtClean="0"/>
                  <a:t> </a:t>
                </a:r>
                <a:r>
                  <a:rPr lang="en-US" sz="1800" dirty="0" err="1" smtClean="0"/>
                  <a:t>tương</a:t>
                </a:r>
                <a:r>
                  <a:rPr lang="en-US" sz="1800" dirty="0" smtClean="0"/>
                  <a:t> </a:t>
                </a:r>
                <a:r>
                  <a:rPr lang="en-US" sz="1800" dirty="0" err="1" smtClean="0"/>
                  <a:t>tự</a:t>
                </a:r>
                <a:r>
                  <a:rPr lang="en-US" sz="1800" dirty="0" smtClean="0"/>
                  <a:t> </a:t>
                </a:r>
                <a:r>
                  <a:rPr lang="en-US" sz="1800" dirty="0" err="1" smtClean="0"/>
                  <a:t>hàm</a:t>
                </a:r>
                <a:r>
                  <a:rPr lang="en-US" sz="1800" dirty="0" smtClean="0"/>
                  <a:t> 1 </a:t>
                </a:r>
                <a:r>
                  <a:rPr lang="en-US" sz="1800" dirty="0" err="1" smtClean="0"/>
                  <a:t>biến</a:t>
                </a:r>
                <a:r>
                  <a:rPr lang="en-US" sz="1800" dirty="0" smtClean="0"/>
                  <a:t>, </a:t>
                </a:r>
                <a:r>
                  <a:rPr lang="en-US" sz="1800" dirty="0" err="1" smtClean="0"/>
                  <a:t>công</a:t>
                </a:r>
                <a:r>
                  <a:rPr lang="en-US" sz="1800" dirty="0" smtClean="0"/>
                  <a:t> </a:t>
                </a:r>
                <a:r>
                  <a:rPr lang="en-US" sz="1800" dirty="0" err="1" smtClean="0"/>
                  <a:t>thức</a:t>
                </a:r>
                <a:r>
                  <a:rPr lang="en-US" sz="1800" dirty="0" smtClean="0"/>
                  <a:t> </a:t>
                </a:r>
                <a:r>
                  <a:rPr lang="en-US" sz="1800" dirty="0" err="1" smtClean="0"/>
                  <a:t>tổng</a:t>
                </a:r>
                <a:r>
                  <a:rPr lang="en-US" sz="1800" dirty="0" smtClean="0"/>
                  <a:t> </a:t>
                </a:r>
                <a:r>
                  <a:rPr lang="en-US" sz="1800" dirty="0" err="1" smtClean="0"/>
                  <a:t>quát</a:t>
                </a:r>
                <a:r>
                  <a:rPr lang="en-US" sz="1800" dirty="0" smtClean="0"/>
                  <a:t> </a:t>
                </a:r>
                <a:r>
                  <a:rPr lang="en-US" sz="1800" dirty="0" err="1" smtClean="0"/>
                  <a:t>chung</a:t>
                </a:r>
                <a:r>
                  <a:rPr lang="en-US" sz="1800" dirty="0" smtClean="0"/>
                  <a:t> </a:t>
                </a:r>
                <a:r>
                  <a:rPr lang="en-US" sz="1800" dirty="0" err="1" smtClean="0"/>
                  <a:t>của</a:t>
                </a:r>
                <a:r>
                  <a:rPr lang="en-US" sz="1800" dirty="0" smtClean="0"/>
                  <a:t> </a:t>
                </a:r>
                <a:r>
                  <a:rPr lang="en-US" sz="1800" dirty="0" err="1" smtClean="0"/>
                  <a:t>để</a:t>
                </a:r>
                <a:r>
                  <a:rPr lang="en-US" sz="1800" dirty="0" smtClean="0"/>
                  <a:t> </a:t>
                </a:r>
                <a:r>
                  <a:rPr lang="en-US" sz="1800" dirty="0" err="1" smtClean="0"/>
                  <a:t>cập</a:t>
                </a:r>
                <a:r>
                  <a:rPr lang="en-US" sz="1800" dirty="0" smtClean="0"/>
                  <a:t> </a:t>
                </a:r>
                <a:r>
                  <a:rPr lang="en-US" sz="1800" dirty="0" err="1" smtClean="0"/>
                  <a:t>nhật</a:t>
                </a:r>
                <a:r>
                  <a:rPr lang="en-US" sz="1800" dirty="0" smtClean="0"/>
                  <a:t> </a:t>
                </a:r>
                <a:r>
                  <a:rPr lang="en-US" sz="1800" dirty="0" err="1" smtClean="0"/>
                  <a:t>tìm</a:t>
                </a:r>
                <a:r>
                  <a:rPr lang="en-US" sz="1800" dirty="0" smtClean="0"/>
                  <a:t> </a:t>
                </a:r>
                <a:r>
                  <a:rPr lang="en-US" sz="1800" dirty="0" err="1" smtClean="0"/>
                  <a:t>điểm</a:t>
                </a:r>
                <a:r>
                  <a:rPr lang="en-US" sz="1800" dirty="0" smtClean="0"/>
                  <a:t> global minimum:</a:t>
                </a:r>
              </a:p>
              <a:p>
                <a:pPr marL="0" indent="0">
                  <a:lnSpc>
                    <a:spcPct val="13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</a:rPr>
                        <m:t>𝜂</m:t>
                      </m:r>
                      <m:sSub>
                        <m:sSubPr>
                          <m:ctrlPr>
                            <a:rPr lang="en-US" sz="18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𝛻</m:t>
                          </m:r>
                        </m:e>
                        <m:sub>
                          <m:r>
                            <a:rPr lang="en-US" sz="18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n-US" sz="1800" b="0" i="1" dirty="0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18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8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 smtClean="0"/>
              </a:p>
              <a:p>
                <a:pPr marL="0" indent="0">
                  <a:lnSpc>
                    <a:spcPct val="130000"/>
                  </a:lnSpc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186907" y="223863"/>
            <a:ext cx="7542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</a:rPr>
              <a:t>3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AF117-EA4C-4DDF-834D-1C32FEAF013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740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Gradient Descent </a:t>
            </a:r>
            <a:br>
              <a:rPr lang="en-US" dirty="0" smtClean="0"/>
            </a:br>
            <a:r>
              <a:rPr lang="en-US" sz="1600" dirty="0" err="1" smtClean="0"/>
              <a:t>Tối</a:t>
            </a:r>
            <a:r>
              <a:rPr lang="en-US" sz="1600" dirty="0" smtClean="0"/>
              <a:t> </a:t>
            </a:r>
            <a:r>
              <a:rPr lang="en-US" sz="1600" dirty="0" err="1" smtClean="0"/>
              <a:t>ưu</a:t>
            </a:r>
            <a:r>
              <a:rPr lang="en-US" sz="1600" dirty="0" smtClean="0"/>
              <a:t> Gradient Descent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sz="1800" dirty="0" smtClean="0"/>
                  <a:t>Bài </a:t>
                </a:r>
                <a:r>
                  <a:rPr lang="en-US" sz="1800" dirty="0" err="1" smtClean="0"/>
                  <a:t>toán</a:t>
                </a:r>
                <a:r>
                  <a:rPr lang="en-US" sz="1800" dirty="0" smtClean="0"/>
                  <a:t> </a:t>
                </a:r>
                <a:r>
                  <a:rPr lang="en-US" sz="1800" dirty="0" err="1" smtClean="0"/>
                  <a:t>đang</a:t>
                </a:r>
                <a:r>
                  <a:rPr lang="en-US" sz="1800" dirty="0" smtClean="0"/>
                  <a:t> </a:t>
                </a:r>
                <a:r>
                  <a:rPr lang="en-US" sz="1800" dirty="0" err="1" smtClean="0"/>
                  <a:t>xét</a:t>
                </a:r>
                <a:r>
                  <a:rPr lang="en-US" sz="1800" dirty="0" smtClean="0"/>
                  <a:t> </a:t>
                </a:r>
                <a:r>
                  <a:rPr lang="en-US" sz="1800" dirty="0" err="1" smtClean="0"/>
                  <a:t>là</a:t>
                </a:r>
                <a:r>
                  <a:rPr lang="en-US" sz="1800" dirty="0" smtClean="0"/>
                  <a:t> PT </a:t>
                </a:r>
                <a:r>
                  <a:rPr lang="en-US" sz="1800" dirty="0" err="1" smtClean="0"/>
                  <a:t>bậc</a:t>
                </a:r>
                <a:r>
                  <a:rPr lang="en-US" sz="1800" dirty="0" smtClean="0"/>
                  <a:t> 2 </a:t>
                </a:r>
                <a:r>
                  <a:rPr lang="en-US" sz="1800" dirty="0" err="1" smtClean="0"/>
                  <a:t>nên</a:t>
                </a:r>
                <a:r>
                  <a:rPr lang="en-US" sz="1800" dirty="0" smtClean="0"/>
                  <a:t> </a:t>
                </a:r>
                <a:r>
                  <a:rPr lang="en-US" sz="1800" dirty="0" err="1" smtClean="0"/>
                  <a:t>sẽ</a:t>
                </a:r>
                <a:r>
                  <a:rPr lang="en-US" sz="1800" dirty="0" smtClean="0"/>
                  <a:t> </a:t>
                </a:r>
                <a:r>
                  <a:rPr lang="en-US" sz="1800" dirty="0" err="1" smtClean="0"/>
                  <a:t>chỉ</a:t>
                </a:r>
                <a:r>
                  <a:rPr lang="en-US" sz="1800" dirty="0" smtClean="0"/>
                  <a:t> </a:t>
                </a:r>
                <a:r>
                  <a:rPr lang="en-US" sz="1800" dirty="0" err="1" smtClean="0"/>
                  <a:t>có</a:t>
                </a:r>
                <a:r>
                  <a:rPr lang="en-US" sz="1800" dirty="0" smtClean="0"/>
                  <a:t> 1 </a:t>
                </a:r>
                <a:r>
                  <a:rPr lang="en-US" sz="1800" dirty="0" err="1" smtClean="0"/>
                  <a:t>điểm</a:t>
                </a:r>
                <a:r>
                  <a:rPr lang="en-US" sz="1800" dirty="0" smtClean="0"/>
                  <a:t> </a:t>
                </a:r>
                <a:r>
                  <a:rPr lang="en-US" sz="1800" dirty="0" err="1" smtClean="0"/>
                  <a:t>cực</a:t>
                </a:r>
                <a:r>
                  <a:rPr lang="en-US" sz="1800" dirty="0" smtClean="0"/>
                  <a:t> </a:t>
                </a:r>
                <a:r>
                  <a:rPr lang="en-US" sz="1800" dirty="0" err="1" smtClean="0"/>
                  <a:t>trị</a:t>
                </a:r>
                <a:r>
                  <a:rPr lang="en-US" sz="1800" dirty="0" smtClean="0"/>
                  <a:t>. </a:t>
                </a:r>
                <a:r>
                  <a:rPr lang="en-US" sz="1800" dirty="0" err="1" smtClean="0"/>
                  <a:t>Vậy</a:t>
                </a:r>
                <a:r>
                  <a:rPr lang="en-US" sz="1800" dirty="0" smtClean="0"/>
                  <a:t> </a:t>
                </a:r>
                <a:r>
                  <a:rPr lang="en-US" sz="1800" dirty="0" err="1" smtClean="0"/>
                  <a:t>bài</a:t>
                </a:r>
                <a:r>
                  <a:rPr lang="en-US" sz="1800" dirty="0" smtClean="0"/>
                  <a:t> </a:t>
                </a:r>
                <a:r>
                  <a:rPr lang="en-US" sz="1800" dirty="0" err="1" smtClean="0"/>
                  <a:t>toán</a:t>
                </a:r>
                <a:r>
                  <a:rPr lang="en-US" sz="1800" dirty="0" smtClean="0"/>
                  <a:t> </a:t>
                </a:r>
                <a:r>
                  <a:rPr lang="en-US" sz="1800" dirty="0" err="1" smtClean="0"/>
                  <a:t>có</a:t>
                </a:r>
                <a:r>
                  <a:rPr lang="en-US" sz="1800" dirty="0" smtClean="0"/>
                  <a:t> </a:t>
                </a:r>
                <a:r>
                  <a:rPr lang="en-US" sz="1800" dirty="0" err="1" smtClean="0"/>
                  <a:t>nhiều</a:t>
                </a:r>
                <a:r>
                  <a:rPr lang="en-US" sz="1800" dirty="0" smtClean="0"/>
                  <a:t> </a:t>
                </a:r>
                <a:r>
                  <a:rPr lang="en-US" sz="1800" dirty="0" err="1" smtClean="0"/>
                  <a:t>hơn</a:t>
                </a:r>
                <a:r>
                  <a:rPr lang="en-US" sz="1800" dirty="0" smtClean="0"/>
                  <a:t> 1 </a:t>
                </a:r>
                <a:r>
                  <a:rPr lang="en-US" sz="1800" dirty="0" err="1" smtClean="0"/>
                  <a:t>điểm</a:t>
                </a:r>
                <a:r>
                  <a:rPr lang="en-US" sz="1800" dirty="0" smtClean="0"/>
                  <a:t> </a:t>
                </a:r>
                <a:r>
                  <a:rPr lang="en-US" sz="1800" dirty="0" err="1" smtClean="0"/>
                  <a:t>cực</a:t>
                </a:r>
                <a:r>
                  <a:rPr lang="en-US" sz="1800" dirty="0" smtClean="0"/>
                  <a:t> </a:t>
                </a:r>
                <a:r>
                  <a:rPr lang="en-US" sz="1800" dirty="0" err="1" smtClean="0"/>
                  <a:t>trị</a:t>
                </a:r>
                <a:r>
                  <a:rPr lang="en-US" sz="1800" dirty="0"/>
                  <a:t> </a:t>
                </a:r>
                <a:r>
                  <a:rPr lang="en-US" sz="1800" dirty="0" err="1" smtClean="0"/>
                  <a:t>thì</a:t>
                </a:r>
                <a:r>
                  <a:rPr lang="en-US" sz="1800" dirty="0" smtClean="0"/>
                  <a:t> Gradient Descent </a:t>
                </a:r>
                <a:r>
                  <a:rPr lang="en-US" sz="1800" dirty="0" err="1" smtClean="0"/>
                  <a:t>sẽ</a:t>
                </a:r>
                <a:r>
                  <a:rPr lang="en-US" sz="1800" dirty="0" smtClean="0"/>
                  <a:t> </a:t>
                </a:r>
                <a:r>
                  <a:rPr lang="en-US" sz="1800" dirty="0" err="1" smtClean="0"/>
                  <a:t>gặp</a:t>
                </a:r>
                <a:r>
                  <a:rPr lang="en-US" sz="1800" dirty="0" smtClean="0"/>
                  <a:t> </a:t>
                </a:r>
                <a:r>
                  <a:rPr lang="en-US" sz="1800" dirty="0" err="1" smtClean="0"/>
                  <a:t>phải</a:t>
                </a:r>
                <a:r>
                  <a:rPr lang="en-US" sz="1800" dirty="0" smtClean="0"/>
                  <a:t> </a:t>
                </a:r>
                <a:r>
                  <a:rPr lang="en-US" sz="1800" dirty="0" err="1" smtClean="0"/>
                  <a:t>vấn</a:t>
                </a:r>
                <a:r>
                  <a:rPr lang="en-US" sz="1800" dirty="0" smtClean="0"/>
                  <a:t> </a:t>
                </a:r>
                <a:r>
                  <a:rPr lang="en-US" sz="1800" dirty="0" err="1" smtClean="0"/>
                  <a:t>đề</a:t>
                </a:r>
                <a:r>
                  <a:rPr lang="en-US" sz="1800" dirty="0" smtClean="0"/>
                  <a:t> </a:t>
                </a:r>
                <a:r>
                  <a:rPr lang="en-US" sz="1800" dirty="0" err="1" smtClean="0"/>
                  <a:t>gì</a:t>
                </a:r>
                <a:r>
                  <a:rPr lang="en-US" sz="1800" dirty="0" smtClean="0"/>
                  <a:t>?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sz="1600" dirty="0" err="1" smtClean="0"/>
                  <a:t>Xét</a:t>
                </a:r>
                <a:r>
                  <a:rPr lang="en-US" sz="1600" dirty="0" smtClean="0"/>
                  <a:t> </a:t>
                </a:r>
                <a:r>
                  <a:rPr lang="en-US" sz="1600" dirty="0" err="1" smtClean="0"/>
                  <a:t>hàm</a:t>
                </a:r>
                <a:r>
                  <a:rPr lang="en-US" sz="1600" dirty="0" smtClean="0"/>
                  <a:t> </a:t>
                </a:r>
                <a:r>
                  <a:rPr lang="en-US" sz="1600" dirty="0" err="1" smtClean="0"/>
                  <a:t>số</a:t>
                </a:r>
                <a:r>
                  <a:rPr lang="en-US" sz="1600" dirty="0" smtClean="0"/>
                  <a:t> </a:t>
                </a:r>
                <a:r>
                  <a:rPr lang="en-US" sz="1600" dirty="0" err="1" smtClean="0"/>
                  <a:t>sau</a:t>
                </a:r>
                <a:r>
                  <a:rPr lang="en-US" sz="1600" dirty="0" smtClean="0"/>
                  <a:t>: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+10</m:t>
                    </m:r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</a:rPr>
                      <m:t>sin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 smtClean="0"/>
                  <a:t>. </a:t>
                </a:r>
              </a:p>
              <a:p>
                <a:pPr lvl="1"/>
                <a:r>
                  <a:rPr lang="en-US" sz="1200" dirty="0" smtClean="0"/>
                  <a:t>Hàm </a:t>
                </a:r>
                <a:r>
                  <a:rPr lang="en-US" sz="1200" dirty="0" err="1" smtClean="0"/>
                  <a:t>số</a:t>
                </a:r>
                <a:r>
                  <a:rPr lang="en-US" sz="1200" dirty="0" smtClean="0"/>
                  <a:t> </a:t>
                </a:r>
                <a:r>
                  <a:rPr lang="en-US" sz="1200" dirty="0" err="1" smtClean="0"/>
                  <a:t>có</a:t>
                </a:r>
                <a:r>
                  <a:rPr lang="en-US" sz="1200" dirty="0" smtClean="0"/>
                  <a:t> </a:t>
                </a:r>
                <a:r>
                  <a:rPr lang="en-US" sz="1200" dirty="0" err="1" smtClean="0"/>
                  <a:t>đạo</a:t>
                </a:r>
                <a:r>
                  <a:rPr lang="en-US" sz="1200" dirty="0" smtClean="0"/>
                  <a:t> </a:t>
                </a:r>
                <a:r>
                  <a:rPr lang="en-US" sz="1200" dirty="0" err="1" smtClean="0"/>
                  <a:t>hàm</a:t>
                </a:r>
                <a:r>
                  <a:rPr lang="en-US" sz="1200" dirty="0" smtClean="0"/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+10</m:t>
                    </m:r>
                    <m:r>
                      <m:rPr>
                        <m:sty m:val="p"/>
                      </m:rPr>
                      <a:rPr lang="en-US" sz="1200" b="0" i="0" smtClean="0">
                        <a:latin typeface="Cambria Math" panose="02040503050406030204" pitchFamily="18" charset="0"/>
                      </a:rPr>
                      <m:t>cos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200" dirty="0" smtClean="0"/>
              </a:p>
              <a:p>
                <a:pPr lvl="1"/>
                <a:r>
                  <a:rPr lang="en-US" sz="1200" dirty="0" err="1" smtClean="0"/>
                  <a:t>Đạo</a:t>
                </a:r>
                <a:r>
                  <a:rPr lang="en-US" sz="1200" dirty="0" smtClean="0"/>
                  <a:t> </a:t>
                </a:r>
                <a:r>
                  <a:rPr lang="en-US" sz="1200" dirty="0" err="1" smtClean="0"/>
                  <a:t>hàm</a:t>
                </a:r>
                <a:r>
                  <a:rPr lang="en-US" sz="1200" dirty="0" smtClean="0"/>
                  <a:t> </a:t>
                </a:r>
                <a:r>
                  <a:rPr lang="en-US" sz="1200" dirty="0" err="1" smtClean="0"/>
                  <a:t>của</a:t>
                </a:r>
                <a:r>
                  <a:rPr lang="en-US" sz="1200" dirty="0" smtClean="0"/>
                  <a:t> </a:t>
                </a:r>
                <a:r>
                  <a:rPr lang="en-US" sz="1200" dirty="0" err="1" smtClean="0"/>
                  <a:t>hàm</a:t>
                </a:r>
                <a:r>
                  <a:rPr lang="en-US" sz="1200" dirty="0" smtClean="0"/>
                  <a:t> </a:t>
                </a:r>
                <a:r>
                  <a:rPr lang="en-US" sz="1200" dirty="0" err="1" smtClean="0"/>
                  <a:t>số</a:t>
                </a:r>
                <a:r>
                  <a:rPr lang="en-US" sz="1200" dirty="0" smtClean="0"/>
                  <a:t> </a:t>
                </a:r>
                <a:r>
                  <a:rPr lang="en-US" sz="1200" dirty="0" err="1" smtClean="0"/>
                  <a:t>có</a:t>
                </a:r>
                <a:r>
                  <a:rPr lang="en-US" sz="1200" dirty="0" smtClean="0"/>
                  <a:t> 3 </a:t>
                </a:r>
                <a:r>
                  <a:rPr lang="en-US" sz="1200" dirty="0" err="1" smtClean="0"/>
                  <a:t>cực</a:t>
                </a:r>
                <a:r>
                  <a:rPr lang="en-US" sz="1200" dirty="0" smtClean="0"/>
                  <a:t> </a:t>
                </a:r>
                <a:r>
                  <a:rPr lang="en-US" sz="1200" dirty="0" err="1" smtClean="0"/>
                  <a:t>trị</a:t>
                </a:r>
                <a:r>
                  <a:rPr lang="en-US" sz="1200" dirty="0" smtClean="0"/>
                  <a:t> </a:t>
                </a:r>
                <a:r>
                  <a:rPr lang="en-US" sz="1200" dirty="0" err="1" smtClean="0"/>
                  <a:t>là</a:t>
                </a:r>
                <a:r>
                  <a:rPr lang="en-US" sz="1200" dirty="0" smtClean="0"/>
                  <a:t> U, T, S </a:t>
                </a:r>
                <a:r>
                  <a:rPr lang="en-US" sz="1200" dirty="0" err="1" smtClean="0"/>
                  <a:t>tương</a:t>
                </a:r>
                <a:r>
                  <a:rPr lang="en-US" sz="1200" dirty="0" smtClean="0"/>
                  <a:t> </a:t>
                </a:r>
                <a:r>
                  <a:rPr lang="en-US" sz="1200" dirty="0" err="1" smtClean="0"/>
                  <a:t>ứng</a:t>
                </a:r>
                <a:r>
                  <a:rPr lang="en-US" sz="1200" dirty="0" smtClean="0"/>
                  <a:t> </a:t>
                </a:r>
                <a:r>
                  <a:rPr lang="en-US" sz="1200" dirty="0" err="1" smtClean="0"/>
                  <a:t>với</a:t>
                </a:r>
                <a:r>
                  <a:rPr lang="en-US" sz="1200" dirty="0" smtClean="0"/>
                  <a:t> </a:t>
                </a:r>
              </a:p>
              <a:p>
                <a:pPr marL="457200" lvl="1" indent="0">
                  <a:buNone/>
                </a:pPr>
                <a:r>
                  <a:rPr lang="en-US" sz="1200" dirty="0" smtClean="0"/>
                  <a:t>3 </a:t>
                </a:r>
                <a:r>
                  <a:rPr lang="en-US" sz="1200" dirty="0" err="1" smtClean="0"/>
                  <a:t>điểm</a:t>
                </a:r>
                <a:r>
                  <a:rPr lang="en-US" sz="1200" dirty="0" smtClean="0"/>
                  <a:t> A, B, C</a:t>
                </a:r>
              </a:p>
              <a:p>
                <a:pPr lvl="1"/>
                <a:r>
                  <a:rPr lang="en-US" sz="1200" dirty="0" smtClean="0"/>
                  <a:t>Theo </a:t>
                </a:r>
                <a:r>
                  <a:rPr lang="en-US" sz="1200" dirty="0" err="1" smtClean="0"/>
                  <a:t>công</a:t>
                </a:r>
                <a:r>
                  <a:rPr lang="en-US" sz="1200" dirty="0" smtClean="0"/>
                  <a:t> </a:t>
                </a:r>
                <a:r>
                  <a:rPr lang="en-US" sz="1200" dirty="0" err="1" smtClean="0"/>
                  <a:t>thức</a:t>
                </a:r>
                <a:r>
                  <a:rPr lang="en-US" sz="1200" dirty="0" smtClean="0"/>
                  <a:t> </a:t>
                </a:r>
                <a:r>
                  <a:rPr lang="en-US" sz="1200" dirty="0" err="1" smtClean="0"/>
                  <a:t>tổng</a:t>
                </a:r>
                <a:r>
                  <a:rPr lang="en-US" sz="1200" dirty="0" smtClean="0"/>
                  <a:t> </a:t>
                </a:r>
                <a:r>
                  <a:rPr lang="en-US" sz="1200" dirty="0" err="1" smtClean="0"/>
                  <a:t>quát</a:t>
                </a:r>
                <a:r>
                  <a:rPr lang="en-US" sz="1200" dirty="0" smtClean="0"/>
                  <a:t> </a:t>
                </a:r>
                <a:r>
                  <a:rPr lang="en-US" sz="1200" dirty="0" err="1" smtClean="0"/>
                  <a:t>trên</a:t>
                </a:r>
                <a:r>
                  <a:rPr lang="en-US" sz="1200" dirty="0" smtClean="0"/>
                  <a:t>, </a:t>
                </a:r>
                <a:r>
                  <a:rPr lang="en-US" sz="1200" dirty="0" err="1" smtClean="0"/>
                  <a:t>nếu</a:t>
                </a:r>
                <a:r>
                  <a:rPr lang="en-US" sz="1200" dirty="0" smtClean="0"/>
                  <a:t> </a:t>
                </a:r>
                <a:r>
                  <a:rPr lang="en-US" sz="1200" dirty="0" err="1" smtClean="0"/>
                  <a:t>chúng</a:t>
                </a:r>
                <a:r>
                  <a:rPr lang="en-US" sz="1200" dirty="0" smtClean="0"/>
                  <a:t> ta </a:t>
                </a:r>
                <a:r>
                  <a:rPr lang="en-US" sz="1200" dirty="0" err="1" smtClean="0"/>
                  <a:t>xét</a:t>
                </a:r>
                <a:r>
                  <a:rPr lang="en-US" sz="1200" dirty="0" smtClean="0"/>
                  <a:t> </a:t>
                </a:r>
                <a:r>
                  <a:rPr lang="en-US" sz="1200" dirty="0" err="1" smtClean="0"/>
                  <a:t>điểm</a:t>
                </a:r>
                <a:r>
                  <a:rPr lang="en-US" sz="1200" dirty="0" smtClean="0"/>
                  <a:t> </a:t>
                </a:r>
              </a:p>
              <a:p>
                <a:pPr marL="457200" lvl="1" indent="0">
                  <a:buNone/>
                </a:pPr>
                <a:r>
                  <a:rPr lang="en-US" sz="1200" dirty="0" err="1"/>
                  <a:t>n</a:t>
                </a:r>
                <a:r>
                  <a:rPr lang="en-US" sz="1200" dirty="0" err="1" smtClean="0"/>
                  <a:t>ằm</a:t>
                </a:r>
                <a:r>
                  <a:rPr lang="en-US" sz="1200" dirty="0" smtClean="0"/>
                  <a:t> </a:t>
                </a:r>
                <a:r>
                  <a:rPr lang="en-US" sz="1200" dirty="0" err="1" smtClean="0"/>
                  <a:t>bên</a:t>
                </a:r>
                <a:r>
                  <a:rPr lang="en-US" sz="1200" dirty="0" smtClean="0"/>
                  <a:t> </a:t>
                </a:r>
                <a:r>
                  <a:rPr lang="en-US" sz="1200" dirty="0" err="1" smtClean="0"/>
                  <a:t>phải</a:t>
                </a:r>
                <a:r>
                  <a:rPr lang="en-US" sz="1200" dirty="0" smtClean="0"/>
                  <a:t> </a:t>
                </a:r>
                <a:r>
                  <a:rPr lang="en-US" sz="1200" dirty="0" err="1" smtClean="0"/>
                  <a:t>điểm</a:t>
                </a:r>
                <a:r>
                  <a:rPr lang="en-US" sz="1200" dirty="0" smtClean="0"/>
                  <a:t> S </a:t>
                </a:r>
                <a:r>
                  <a:rPr lang="en-US" sz="1200" dirty="0" err="1" smtClean="0"/>
                  <a:t>thì</a:t>
                </a:r>
                <a:r>
                  <a:rPr lang="en-US" sz="1200" dirty="0" smtClean="0"/>
                  <a:t> </a:t>
                </a:r>
                <a:r>
                  <a:rPr lang="en-US" sz="1200" dirty="0" err="1" smtClean="0"/>
                  <a:t>chúng</a:t>
                </a:r>
                <a:r>
                  <a:rPr lang="en-US" sz="1200" dirty="0" smtClean="0"/>
                  <a:t> ta </a:t>
                </a:r>
                <a:r>
                  <a:rPr lang="en-US" sz="1200" dirty="0" err="1" smtClean="0"/>
                  <a:t>chỉ</a:t>
                </a:r>
                <a:r>
                  <a:rPr lang="en-US" sz="1200" dirty="0" smtClean="0"/>
                  <a:t> </a:t>
                </a:r>
                <a:r>
                  <a:rPr lang="en-US" sz="1200" dirty="0" err="1" smtClean="0"/>
                  <a:t>dịch</a:t>
                </a:r>
                <a:r>
                  <a:rPr lang="en-US" sz="1200" dirty="0" smtClean="0"/>
                  <a:t> </a:t>
                </a:r>
                <a:r>
                  <a:rPr lang="en-US" sz="1200" dirty="0" err="1" smtClean="0"/>
                  <a:t>chuyển</a:t>
                </a:r>
                <a:r>
                  <a:rPr lang="en-US" sz="1200" dirty="0" smtClean="0"/>
                  <a:t> </a:t>
                </a:r>
                <a:r>
                  <a:rPr lang="en-US" sz="1200" dirty="0" err="1" smtClean="0"/>
                  <a:t>điểm</a:t>
                </a:r>
                <a:r>
                  <a:rPr lang="en-US" sz="1200" dirty="0" smtClean="0"/>
                  <a:t> </a:t>
                </a:r>
                <a:r>
                  <a:rPr lang="en-US" sz="1200" dirty="0" err="1" smtClean="0"/>
                  <a:t>đấy</a:t>
                </a:r>
                <a:endParaRPr lang="en-US" sz="1200" dirty="0" smtClean="0"/>
              </a:p>
              <a:p>
                <a:pPr marL="457200" lvl="1" indent="0">
                  <a:buNone/>
                </a:pPr>
                <a:r>
                  <a:rPr lang="en-US" sz="1200" dirty="0" err="1"/>
                  <a:t>t</a:t>
                </a:r>
                <a:r>
                  <a:rPr lang="en-US" sz="1200" dirty="0" err="1" smtClean="0"/>
                  <a:t>ới</a:t>
                </a:r>
                <a:r>
                  <a:rPr lang="en-US" sz="1200" dirty="0" smtClean="0"/>
                  <a:t> </a:t>
                </a:r>
                <a:r>
                  <a:rPr lang="en-US" sz="1200" dirty="0" err="1" smtClean="0"/>
                  <a:t>điểm</a:t>
                </a:r>
                <a:r>
                  <a:rPr lang="en-US" sz="1200" dirty="0" smtClean="0"/>
                  <a:t> S (</a:t>
                </a:r>
                <a:r>
                  <a:rPr lang="en-US" sz="1200" dirty="0" err="1" smtClean="0"/>
                  <a:t>tương</a:t>
                </a:r>
                <a:r>
                  <a:rPr lang="en-US" sz="1200" dirty="0" smtClean="0"/>
                  <a:t> </a:t>
                </a:r>
                <a:r>
                  <a:rPr lang="en-US" sz="1200" dirty="0" err="1" smtClean="0"/>
                  <a:t>đương</a:t>
                </a:r>
                <a:r>
                  <a:rPr lang="en-US" sz="1200" dirty="0" smtClean="0"/>
                  <a:t> </a:t>
                </a:r>
                <a:r>
                  <a:rPr lang="en-US" sz="1200" dirty="0" err="1" smtClean="0"/>
                  <a:t>điểm</a:t>
                </a:r>
                <a:r>
                  <a:rPr lang="en-US" sz="1200" dirty="0" smtClean="0"/>
                  <a:t> C </a:t>
                </a:r>
                <a:r>
                  <a:rPr lang="en-US" sz="1200" dirty="0" err="1" smtClean="0"/>
                  <a:t>trên</a:t>
                </a:r>
                <a:r>
                  <a:rPr lang="en-US" sz="1200" dirty="0" smtClean="0"/>
                  <a:t> </a:t>
                </a:r>
                <a:r>
                  <a:rPr lang="en-US" sz="1200" dirty="0" err="1" smtClean="0"/>
                  <a:t>đồ</a:t>
                </a:r>
                <a:r>
                  <a:rPr lang="en-US" sz="1200" dirty="0" smtClean="0"/>
                  <a:t> </a:t>
                </a:r>
                <a:r>
                  <a:rPr lang="en-US" sz="1200" dirty="0" err="1" smtClean="0"/>
                  <a:t>thị</a:t>
                </a:r>
                <a:r>
                  <a:rPr lang="en-US" sz="1200" dirty="0" smtClean="0"/>
                  <a:t>). </a:t>
                </a:r>
                <a:r>
                  <a:rPr lang="en-US" sz="1200" dirty="0" err="1" smtClean="0"/>
                  <a:t>Thực</a:t>
                </a:r>
                <a:r>
                  <a:rPr lang="en-US" sz="1200" dirty="0" smtClean="0"/>
                  <a:t> </a:t>
                </a:r>
                <a:r>
                  <a:rPr lang="en-US" sz="1200" dirty="0" err="1" smtClean="0"/>
                  <a:t>tế</a:t>
                </a:r>
                <a:r>
                  <a:rPr lang="en-US" sz="1200" dirty="0" smtClean="0"/>
                  <a:t>, </a:t>
                </a:r>
                <a:r>
                  <a:rPr lang="en-US" sz="1200" dirty="0" err="1" smtClean="0"/>
                  <a:t>điểm</a:t>
                </a:r>
                <a:endParaRPr lang="en-US" sz="1200" dirty="0" smtClean="0"/>
              </a:p>
              <a:p>
                <a:pPr marL="457200" lvl="1" indent="0">
                  <a:buNone/>
                </a:pPr>
                <a:r>
                  <a:rPr lang="en-US" sz="1200" dirty="0" smtClean="0"/>
                  <a:t>A </a:t>
                </a:r>
                <a:r>
                  <a:rPr lang="en-US" sz="1200" dirty="0" err="1" smtClean="0"/>
                  <a:t>mới</a:t>
                </a:r>
                <a:r>
                  <a:rPr lang="en-US" sz="1200" dirty="0" smtClean="0"/>
                  <a:t> </a:t>
                </a:r>
                <a:r>
                  <a:rPr lang="en-US" sz="1200" dirty="0" err="1" smtClean="0"/>
                  <a:t>là</a:t>
                </a:r>
                <a:r>
                  <a:rPr lang="en-US" sz="1200" dirty="0" smtClean="0"/>
                  <a:t> </a:t>
                </a:r>
                <a:r>
                  <a:rPr lang="en-US" sz="1200" dirty="0" err="1" smtClean="0"/>
                  <a:t>kết</a:t>
                </a:r>
                <a:r>
                  <a:rPr lang="en-US" sz="1200" dirty="0" smtClean="0"/>
                  <a:t> </a:t>
                </a:r>
                <a:r>
                  <a:rPr lang="en-US" sz="1200" dirty="0" err="1" smtClean="0"/>
                  <a:t>quả</a:t>
                </a:r>
                <a:r>
                  <a:rPr lang="en-US" sz="1200" dirty="0" smtClean="0"/>
                  <a:t> </a:t>
                </a:r>
                <a:r>
                  <a:rPr lang="en-US" sz="1200" dirty="0" err="1" smtClean="0"/>
                  <a:t>mong</a:t>
                </a:r>
                <a:r>
                  <a:rPr lang="en-US" sz="1200" dirty="0" smtClean="0"/>
                  <a:t> </a:t>
                </a:r>
                <a:r>
                  <a:rPr lang="en-US" sz="1200" dirty="0" err="1" smtClean="0"/>
                  <a:t>muốn</a:t>
                </a:r>
                <a:r>
                  <a:rPr lang="en-US" sz="1200" dirty="0" smtClean="0"/>
                  <a:t> </a:t>
                </a:r>
                <a:r>
                  <a:rPr lang="en-US" sz="1200" dirty="0" err="1" smtClean="0"/>
                  <a:t>của</a:t>
                </a:r>
                <a:r>
                  <a:rPr lang="en-US" sz="1200" dirty="0" smtClean="0"/>
                  <a:t> </a:t>
                </a:r>
                <a:r>
                  <a:rPr lang="en-US" sz="1200" dirty="0" err="1" smtClean="0"/>
                  <a:t>chúng</a:t>
                </a:r>
                <a:r>
                  <a:rPr lang="en-US" sz="1200" dirty="0" smtClean="0"/>
                  <a:t> ta</a:t>
                </a:r>
              </a:p>
              <a:p>
                <a:pPr marL="457200" lvl="1" indent="0">
                  <a:buNone/>
                </a:pPr>
                <a:endParaRPr lang="en-US" sz="1200" dirty="0" smtClean="0"/>
              </a:p>
              <a:p>
                <a:pPr lvl="1"/>
                <a:endParaRPr lang="en-US" sz="1400" dirty="0" smtClean="0"/>
              </a:p>
              <a:p>
                <a:pPr marL="457200" lvl="1" indent="0">
                  <a:buNone/>
                </a:pPr>
                <a:endParaRPr lang="en-US" sz="1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186907" y="223863"/>
            <a:ext cx="7542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4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7466" y="1647400"/>
            <a:ext cx="2786333" cy="414596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722" y="1872228"/>
            <a:ext cx="2954274" cy="369631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587701" y="5886211"/>
                <a:ext cx="19323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Đồ </a:t>
                </a:r>
                <a:r>
                  <a:rPr lang="en-US" sz="1200" dirty="0" err="1" smtClean="0"/>
                  <a:t>thị</a:t>
                </a:r>
                <a:r>
                  <a:rPr lang="en-US" sz="1200" dirty="0" smtClean="0"/>
                  <a:t> </a:t>
                </a:r>
                <a:r>
                  <a:rPr lang="en-US" sz="1200" dirty="0" err="1" smtClean="0"/>
                  <a:t>đạo</a:t>
                </a:r>
                <a:r>
                  <a:rPr lang="en-US" sz="1200" dirty="0" smtClean="0"/>
                  <a:t> </a:t>
                </a:r>
                <a:r>
                  <a:rPr lang="en-US" sz="1200" dirty="0" err="1" smtClean="0"/>
                  <a:t>hàm</a:t>
                </a:r>
                <a:r>
                  <a:rPr lang="en-US" sz="1200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2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7701" y="5886211"/>
                <a:ext cx="1932316" cy="276999"/>
              </a:xfrm>
              <a:prstGeom prst="rect">
                <a:avLst/>
              </a:prstGeom>
              <a:blipFill>
                <a:blip r:embed="rId5"/>
                <a:stretch>
                  <a:fillRect t="-2222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8761563" y="5886212"/>
                <a:ext cx="19323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Đồ </a:t>
                </a:r>
                <a:r>
                  <a:rPr lang="en-US" sz="1200" dirty="0" err="1" smtClean="0"/>
                  <a:t>thị</a:t>
                </a:r>
                <a:r>
                  <a:rPr lang="en-US" sz="1200" dirty="0" smtClean="0"/>
                  <a:t> </a:t>
                </a:r>
                <a:r>
                  <a:rPr lang="en-US" sz="1200" dirty="0" err="1" smtClean="0"/>
                  <a:t>đạo</a:t>
                </a:r>
                <a:r>
                  <a:rPr lang="en-US" sz="1200" dirty="0" smtClean="0"/>
                  <a:t> </a:t>
                </a:r>
                <a:r>
                  <a:rPr lang="en-US" sz="1200" dirty="0" err="1" smtClean="0"/>
                  <a:t>hàm</a:t>
                </a:r>
                <a:r>
                  <a:rPr lang="en-US" sz="1200" dirty="0" smtClean="0"/>
                  <a:t> </a:t>
                </a:r>
                <a14:m>
                  <m:oMath xmlns:m="http://schemas.openxmlformats.org/officeDocument/2006/math">
                    <m:r>
                      <a:rPr lang="en-US" sz="120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2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1563" y="5886212"/>
                <a:ext cx="1932316" cy="276999"/>
              </a:xfrm>
              <a:prstGeom prst="rect">
                <a:avLst/>
              </a:prstGeom>
              <a:blipFill>
                <a:blip r:embed="rId6"/>
                <a:stretch>
                  <a:fillRect t="-2222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AF117-EA4C-4DDF-834D-1C32FEAF013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479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Gradient Descent </a:t>
            </a:r>
            <a:br>
              <a:rPr lang="en-US" dirty="0" smtClean="0"/>
            </a:br>
            <a:r>
              <a:rPr lang="en-US" sz="1600" dirty="0" err="1" smtClean="0"/>
              <a:t>Tối</a:t>
            </a:r>
            <a:r>
              <a:rPr lang="en-US" sz="1600" dirty="0" smtClean="0"/>
              <a:t> </a:t>
            </a:r>
            <a:r>
              <a:rPr lang="en-US" sz="1600" dirty="0" err="1" smtClean="0"/>
              <a:t>ưu</a:t>
            </a:r>
            <a:r>
              <a:rPr lang="en-US" sz="1600" dirty="0" smtClean="0"/>
              <a:t> Gradient Descent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1" indent="0">
              <a:buNone/>
            </a:pPr>
            <a:endParaRPr lang="en-US" sz="12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86907" y="223863"/>
            <a:ext cx="7542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AF117-EA4C-4DDF-834D-1C32FEAF013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322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3">
      <a:majorFont>
        <a:latin typeface="Be Vietnam ExtraBold"/>
        <a:ea typeface=""/>
        <a:cs typeface=""/>
      </a:majorFont>
      <a:minorFont>
        <a:latin typeface="Be Vietnam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1743</TotalTime>
  <Words>190</Words>
  <Application>Microsoft Office PowerPoint</Application>
  <PresentationFormat>Widescreen</PresentationFormat>
  <Paragraphs>57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Arial</vt:lpstr>
      <vt:lpstr>Be Vietnam</vt:lpstr>
      <vt:lpstr>Be Vietnam ExtraBold</vt:lpstr>
      <vt:lpstr>Be Vietnam Light</vt:lpstr>
      <vt:lpstr>Calibri</vt:lpstr>
      <vt:lpstr>Cambria Math</vt:lpstr>
      <vt:lpstr>Symbol</vt:lpstr>
      <vt:lpstr>Wingdings</vt:lpstr>
      <vt:lpstr>Office Theme</vt:lpstr>
      <vt:lpstr>Gradient Descent</vt:lpstr>
      <vt:lpstr>Cực trị của hàm số</vt:lpstr>
      <vt:lpstr>Gradient Descent Gradient Descent cho 1 biến</vt:lpstr>
      <vt:lpstr>Gradient Descent Gradient Descent cho nhiều biến</vt:lpstr>
      <vt:lpstr>Gradient Descent  Tối ưu Gradient Descent</vt:lpstr>
      <vt:lpstr>Gradient Descent  Tối ưu Gradient Descent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Gradient Descent</dc:title>
  <dc:creator>Admin</dc:creator>
  <cp:lastModifiedBy>Admin</cp:lastModifiedBy>
  <cp:revision>30</cp:revision>
  <dcterms:created xsi:type="dcterms:W3CDTF">2022-03-03T01:32:45Z</dcterms:created>
  <dcterms:modified xsi:type="dcterms:W3CDTF">2022-03-05T16:42:00Z</dcterms:modified>
</cp:coreProperties>
</file>