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BC49-C236-4202-9B5B-6B6D4A75860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6D20E-3CA3-4F0F-B25E-39BA04B1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0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78844"/>
            <a:ext cx="9144000" cy="133111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e Vietnam" panose="00000500000000000000" pitchFamily="2" charset="-93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21C4-51AB-496B-A046-E18C5BF8E883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524000" y="1751161"/>
            <a:ext cx="9143999" cy="4276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 Vietnam" panose="00000500000000000000" pitchFamily="2" charset="-93"/>
              </a:rPr>
              <a:t>StudywithT</a:t>
            </a:r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 Vietnam" panose="00000500000000000000" pitchFamily="2" charset="-93"/>
              </a:rPr>
              <a:t> - Study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 Vietnam" panose="00000500000000000000" pitchFamily="2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9791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4EC7-74AF-419A-9020-631D627E4499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9DD-8BC0-4999-B72D-315D4AC8F29C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2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110" y="171030"/>
            <a:ext cx="10412689" cy="751996"/>
          </a:xfrm>
        </p:spPr>
        <p:txBody>
          <a:bodyPr>
            <a:noAutofit/>
          </a:bodyPr>
          <a:lstStyle>
            <a:lvl1pPr>
              <a:defRPr sz="2800">
                <a:latin typeface="Be Vietnam" panose="00000500000000000000" pitchFamily="2" charset="-93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907" y="1121434"/>
            <a:ext cx="11166893" cy="5055529"/>
          </a:xfrm>
        </p:spPr>
        <p:txBody>
          <a:bodyPr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>
                <a:latin typeface="Be Vietnam Light" panose="00000400000000000000" pitchFamily="2" charset="-93"/>
              </a:defRPr>
            </a:lvl1pPr>
            <a:lvl2pPr>
              <a:spcAft>
                <a:spcPts val="600"/>
              </a:spcAft>
              <a:defRPr>
                <a:latin typeface="Be Vietnam Light" panose="00000400000000000000" pitchFamily="2" charset="-93"/>
              </a:defRPr>
            </a:lvl2pPr>
            <a:lvl3pPr>
              <a:spcAft>
                <a:spcPts val="600"/>
              </a:spcAft>
              <a:defRPr>
                <a:latin typeface="Be Vietnam Light" panose="00000400000000000000" pitchFamily="2" charset="-93"/>
              </a:defRPr>
            </a:lvl3pPr>
            <a:lvl4pPr>
              <a:spcAft>
                <a:spcPts val="600"/>
              </a:spcAft>
              <a:defRPr>
                <a:latin typeface="Be Vietnam Light" panose="00000400000000000000" pitchFamily="2" charset="-93"/>
              </a:defRPr>
            </a:lvl4pPr>
            <a:lvl5pPr>
              <a:spcAft>
                <a:spcPts val="600"/>
              </a:spcAft>
              <a:defRPr>
                <a:latin typeface="Be Vietnam Light" panose="00000400000000000000" pitchFamily="2" charset="-93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4BC6-676C-49E2-BDB5-CE0DE4608AC2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85110" y="171030"/>
            <a:ext cx="756000" cy="75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bg1"/>
              </a:solidFill>
              <a:latin typeface="Be Vietnam" panose="00000500000000000000" pitchFamily="2" charset="-9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3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e Vietnam" panose="00000500000000000000" pitchFamily="2" charset="-9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DBFE-540A-42F2-86D1-F10989800303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26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 Vietnam" panose="00000500000000000000" pitchFamily="2" charset="-9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E8F-C7B0-4060-A518-897CCF54107B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2A1F-4032-43D1-BD10-77E052CF27F5}" type="datetime1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3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3BAB-CD64-4C6A-BCE5-D9090BFDB7C6}" type="datetime1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7CF7-D283-4BF6-935D-CE9E9A7EE348}" type="datetime1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5614-AC55-46C2-BF6E-FD24F0AAF974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C662-AA08-4B9A-83D0-BB2961D73107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7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2204A-5419-4B55-8721-AD73E7233CEF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AF117-EA4C-4DDF-834D-1C32FEA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91109"/>
            <a:ext cx="9144000" cy="1318854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Be Vietnam" panose="00000500000000000000" pitchFamily="2" charset="-93"/>
              </a:rPr>
              <a:t>Gradient Descent</a:t>
            </a:r>
            <a:endParaRPr lang="en-US" sz="7200" b="1" dirty="0">
              <a:latin typeface="Be Vietnam" panose="00000500000000000000" pitchFamily="2" charset="-93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e Vietnam" panose="00000500000000000000" pitchFamily="2" charset="-93"/>
              </a:rPr>
              <a:t>Ngô </a:t>
            </a:r>
            <a:r>
              <a:rPr lang="en-US" dirty="0" err="1" smtClean="0">
                <a:latin typeface="Be Vietnam" panose="00000500000000000000" pitchFamily="2" charset="-93"/>
              </a:rPr>
              <a:t>Doãn</a:t>
            </a:r>
            <a:r>
              <a:rPr lang="en-US" dirty="0" smtClean="0">
                <a:latin typeface="Be Vietnam" panose="00000500000000000000" pitchFamily="2" charset="-93"/>
              </a:rPr>
              <a:t> Thịnh</a:t>
            </a:r>
            <a:endParaRPr lang="en-US" dirty="0">
              <a:latin typeface="Be Vietnam" panose="00000500000000000000" pitchFamily="2" charset="-9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277" y="4099045"/>
            <a:ext cx="1930131" cy="19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171900"/>
                  </p:ext>
                </p:extLst>
              </p:nvPr>
            </p:nvGraphicFramePr>
            <p:xfrm>
              <a:off x="299299" y="1366411"/>
              <a:ext cx="5508697" cy="2282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4051">
                      <a:extLst>
                        <a:ext uri="{9D8B030D-6E8A-4147-A177-3AD203B41FA5}">
                          <a16:colId xmlns:a16="http://schemas.microsoft.com/office/drawing/2014/main" val="2120538788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3879651920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311476404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825495817"/>
                        </a:ext>
                      </a:extLst>
                    </a:gridCol>
                  </a:tblGrid>
                  <a:tr h="484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Be Vietnam Light" panose="00000400000000000000" pitchFamily="2" charset="-93"/>
                            </a:rPr>
                            <a:t>x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896938">
                            <a:tabLst>
                              <a:tab pos="1793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896938">
                            <a:tabLst>
                              <a:tab pos="1793875" algn="l"/>
                            </a:tabLst>
                          </a:pPr>
                          <a:r>
                            <a:rPr lang="en-US" sz="1400" b="0" i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89693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1793875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227738"/>
                      </a:ext>
                    </a:extLst>
                  </a:tr>
                  <a:tr h="4853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-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0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+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554878"/>
                      </a:ext>
                    </a:extLst>
                  </a:tr>
                  <a:tr h="131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en-US" sz="1800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800" b="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089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171900"/>
                  </p:ext>
                </p:extLst>
              </p:nvPr>
            </p:nvGraphicFramePr>
            <p:xfrm>
              <a:off x="299299" y="1366411"/>
              <a:ext cx="5508697" cy="2282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4051">
                      <a:extLst>
                        <a:ext uri="{9D8B030D-6E8A-4147-A177-3AD203B41FA5}">
                          <a16:colId xmlns:a16="http://schemas.microsoft.com/office/drawing/2014/main" val="2120538788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3879651920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311476404"/>
                        </a:ext>
                      </a:extLst>
                    </a:gridCol>
                    <a:gridCol w="1544882">
                      <a:extLst>
                        <a:ext uri="{9D8B030D-6E8A-4147-A177-3AD203B41FA5}">
                          <a16:colId xmlns:a16="http://schemas.microsoft.com/office/drawing/2014/main" val="1825495817"/>
                        </a:ext>
                      </a:extLst>
                    </a:gridCol>
                  </a:tblGrid>
                  <a:tr h="4845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Be Vietnam Light" panose="00000400000000000000" pitchFamily="2" charset="-93"/>
                            </a:rPr>
                            <a:t>x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6299" r="-200000" b="-3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896938">
                            <a:tabLst>
                              <a:tab pos="1793875" algn="l"/>
                            </a:tabLst>
                          </a:pPr>
                          <a:r>
                            <a:rPr lang="en-US" sz="1400" b="0" i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906" r="-394" b="-38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227738"/>
                      </a:ext>
                    </a:extLst>
                  </a:tr>
                  <a:tr h="4853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1266" r="-532867" b="-2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-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0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e Vietnam Light" panose="00000400000000000000" pitchFamily="2" charset="-93"/>
                            </a:rPr>
                            <a:t>+</a:t>
                          </a:r>
                          <a:endParaRPr lang="en-US" sz="1400" dirty="0">
                            <a:latin typeface="Be Vietnam Light" panose="00000400000000000000" pitchFamily="2" charset="-93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554878"/>
                      </a:ext>
                    </a:extLst>
                  </a:tr>
                  <a:tr h="131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3611" r="-532867" b="-5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6299" t="-73611" r="-200000" b="-5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</a:t>
                          </a:r>
                          <a:endParaRPr lang="en-US" sz="1400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906" t="-73611" r="-394" b="-5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08964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840806" y="2695586"/>
            <a:ext cx="1212841" cy="70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53352" y="2695586"/>
            <a:ext cx="1154939" cy="70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259" y="4092125"/>
            <a:ext cx="563304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dirty="0" smtClean="0"/>
              <a:t>Cực </a:t>
            </a:r>
            <a:r>
              <a:rPr lang="vi-VN" dirty="0"/>
              <a:t>trị của hàm số là điểm có </a:t>
            </a:r>
            <a:r>
              <a:rPr lang="vi-VN" b="1" dirty="0"/>
              <a:t>giá trị lớn nhất</a:t>
            </a:r>
            <a:r>
              <a:rPr lang="vi-VN" dirty="0"/>
              <a:t> so với xung quanh và </a:t>
            </a:r>
            <a:r>
              <a:rPr lang="vi-VN" b="1" dirty="0"/>
              <a:t>giá trị nhỏ nhất </a:t>
            </a:r>
            <a:r>
              <a:rPr lang="vi-VN" dirty="0"/>
              <a:t>so với xung quanh mà hàm số có thể đạt được. </a:t>
            </a:r>
            <a:endParaRPr lang="en-US" dirty="0" smtClean="0"/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dirty="0"/>
              <a:t>Đường tiếp tuyến với đồ thị hàm số đó tại 1 điểm bất kỳ có hệ số góc chính bằng đạo hàm của hàm số tại điểm đó</a:t>
            </a:r>
            <a:r>
              <a:rPr lang="vi-VN" dirty="0" smtClean="0"/>
              <a:t>.</a:t>
            </a:r>
            <a:endParaRPr lang="vi-VN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04" y="1568726"/>
            <a:ext cx="3653591" cy="396909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br>
              <a:rPr lang="en-US" dirty="0" smtClean="0"/>
            </a:br>
            <a:r>
              <a:rPr lang="en-US" sz="1600" dirty="0" smtClean="0"/>
              <a:t>Gradient Descent </a:t>
            </a:r>
            <a:r>
              <a:rPr lang="en-US" sz="1600" dirty="0" err="1" smtClean="0"/>
              <a:t>cho</a:t>
            </a:r>
            <a:r>
              <a:rPr lang="en-US" sz="1600" dirty="0" smtClean="0"/>
              <a:t> 1 </a:t>
            </a:r>
            <a:r>
              <a:rPr lang="en-US" sz="1600" dirty="0" err="1" smtClean="0"/>
              <a:t>biến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Nhìn </a:t>
                </a:r>
                <a:r>
                  <a:rPr lang="en-US" sz="1800" dirty="0" err="1" smtClean="0"/>
                  <a:t>chung</a:t>
                </a:r>
                <a:r>
                  <a:rPr lang="en-US" sz="1800" dirty="0" smtClean="0"/>
                  <a:t>, </a:t>
                </a:r>
                <a:r>
                  <a:rPr lang="en-US" sz="1800" dirty="0" err="1" smtClean="0"/>
                  <a:t>trong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các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bài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toán</a:t>
                </a:r>
                <a:r>
                  <a:rPr lang="en-US" sz="1800" dirty="0" smtClean="0"/>
                  <a:t> Machine Learning, </a:t>
                </a:r>
                <a:r>
                  <a:rPr lang="en-US" sz="1800" dirty="0" err="1" smtClean="0"/>
                  <a:t>chúng</a:t>
                </a:r>
                <a:r>
                  <a:rPr lang="en-US" sz="1800" dirty="0" smtClean="0"/>
                  <a:t> ta </a:t>
                </a:r>
                <a:r>
                  <a:rPr lang="en-US" sz="1800" dirty="0" err="1" smtClean="0"/>
                  <a:t>thường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sẽ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cố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gắng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tìm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những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điểm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cực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tiểu</a:t>
                </a:r>
                <a:r>
                  <a:rPr lang="en-US" sz="1800" dirty="0" smtClean="0"/>
                  <a:t> (local </a:t>
                </a:r>
                <a:r>
                  <a:rPr lang="en-US" sz="1800" dirty="0" err="1" smtClean="0"/>
                  <a:t>minimun</a:t>
                </a:r>
                <a:r>
                  <a:rPr lang="en-US" sz="1800" dirty="0" smtClean="0"/>
                  <a:t>).</a:t>
                </a:r>
              </a:p>
              <a:p>
                <a:pPr lvl="1" algn="just">
                  <a:spcAft>
                    <a:spcPts val="600"/>
                  </a:spcAft>
                  <a:buFont typeface="Symbol" panose="05050102010706020507" pitchFamily="18" charset="2"/>
                  <a:buChar char="Þ"/>
                </a:pPr>
                <a:r>
                  <a:rPr lang="en-US" sz="1400" dirty="0" err="1" smtClean="0"/>
                  <a:t>Các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điểm</a:t>
                </a:r>
                <a:r>
                  <a:rPr lang="en-US" sz="1400" dirty="0" smtClean="0"/>
                  <a:t> local </a:t>
                </a:r>
                <a:r>
                  <a:rPr lang="en-US" sz="1400" dirty="0" err="1" smtClean="0"/>
                  <a:t>minimun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là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nghiệm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của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phương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trình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đạo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hàm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của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hàm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số</a:t>
                </a:r>
                <a:r>
                  <a:rPr lang="en-US" sz="1400" dirty="0" smtClean="0"/>
                  <a:t>.</a:t>
                </a:r>
              </a:p>
              <a:p>
                <a:pPr marL="285750" lvl="1" indent="-285750" algn="just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Gradient Descent </a:t>
                </a:r>
                <a:r>
                  <a:rPr lang="en-US" sz="1800" dirty="0" err="1" smtClean="0"/>
                  <a:t>cho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hàm</a:t>
                </a:r>
                <a:r>
                  <a:rPr lang="en-US" sz="1800" dirty="0" smtClean="0"/>
                  <a:t> 1 </a:t>
                </a:r>
                <a:r>
                  <a:rPr lang="en-US" sz="1800" dirty="0" err="1" smtClean="0"/>
                  <a:t>biến</a:t>
                </a:r>
                <a:endParaRPr lang="en-US" sz="1800" dirty="0" smtClean="0"/>
              </a:p>
              <a:p>
                <a:pPr marL="742950" lvl="2" indent="-285750" algn="just">
                  <a:spcAft>
                    <a:spcPts val="600"/>
                  </a:spcAft>
                </a:pPr>
                <a:r>
                  <a:rPr lang="en-US" sz="1400" dirty="0" err="1" smtClean="0"/>
                  <a:t>Tại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1400" dirty="0" err="1" smtClean="0"/>
                  <a:t>thì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nằm</a:t>
                </a:r>
                <a:r>
                  <a:rPr lang="en-US" sz="1400" dirty="0" smtClean="0"/>
                  <a:t> ở </a:t>
                </a:r>
                <a:r>
                  <a:rPr lang="en-US" sz="1400" dirty="0" err="1" smtClean="0"/>
                  <a:t>bên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phải</a:t>
                </a:r>
                <a:r>
                  <a:rPr lang="en-US" sz="1400" dirty="0" smtClean="0"/>
                  <a:t> so </a:t>
                </a:r>
                <a:r>
                  <a:rPr lang="en-US" sz="1400" dirty="0" err="1" smtClean="0"/>
                  <a:t>với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điểm</a:t>
                </a:r>
                <a:r>
                  <a:rPr lang="en-US" sz="1400" dirty="0" smtClean="0"/>
                  <a:t> C. </a:t>
                </a:r>
                <a:r>
                  <a:rPr lang="en-US" sz="1400" dirty="0" err="1" smtClean="0"/>
                  <a:t>Vậy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để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tiến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gần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điểm</a:t>
                </a:r>
                <a:r>
                  <a:rPr lang="en-US" sz="1400" dirty="0" smtClean="0"/>
                  <a:t> C, </a:t>
                </a:r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err="1" smtClean="0"/>
                  <a:t>thì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cần</a:t>
                </a:r>
                <a:r>
                  <a:rPr lang="en-US" sz="1400" dirty="0" smtClean="0"/>
                  <a:t> di </a:t>
                </a:r>
                <a:r>
                  <a:rPr lang="en-US" sz="1400" dirty="0" err="1" smtClean="0"/>
                  <a:t>chuyển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 smtClean="0"/>
                  <a:t> </a:t>
                </a:r>
                <a:r>
                  <a:rPr lang="en-US" sz="1400" dirty="0" err="1" smtClean="0"/>
                  <a:t>về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bên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trái</a:t>
                </a:r>
                <a:r>
                  <a:rPr lang="en-US" sz="1400" dirty="0" smtClean="0"/>
                  <a:t>. </a:t>
                </a:r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200" dirty="0"/>
                  <a:t>	</a:t>
                </a:r>
                <a:r>
                  <a:rPr lang="en-US" sz="12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en-US" sz="1800" dirty="0" smtClean="0"/>
              </a:p>
              <a:p>
                <a:pPr marL="457200" lvl="1" indent="0" algn="just">
                  <a:spcAft>
                    <a:spcPts val="600"/>
                  </a:spcAft>
                  <a:buNone/>
                </a:pPr>
                <a:r>
                  <a:rPr lang="en-US" sz="1400" dirty="0" err="1" smtClean="0"/>
                  <a:t>Trong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đó</a:t>
                </a:r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là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đại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lượng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ngịch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dấu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với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 smtClean="0"/>
              </a:p>
              <a:p>
                <a:pPr marL="742950" lvl="2" indent="-285750" algn="just">
                  <a:spcAft>
                    <a:spcPts val="600"/>
                  </a:spcAft>
                </a:pPr>
                <a:r>
                  <a:rPr lang="en-US" sz="1400" dirty="0"/>
                  <a:t>Tại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400" dirty="0" err="1"/>
                  <a:t>thì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nằm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ở </a:t>
                </a:r>
                <a:r>
                  <a:rPr lang="en-US" sz="1400" dirty="0" err="1" smtClean="0"/>
                  <a:t>bên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trái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so </a:t>
                </a:r>
                <a:r>
                  <a:rPr lang="en-US" sz="1400" dirty="0" err="1"/>
                  <a:t>với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điểm</a:t>
                </a:r>
                <a:r>
                  <a:rPr lang="en-US" sz="1400" dirty="0"/>
                  <a:t> C. </a:t>
                </a:r>
                <a:r>
                  <a:rPr lang="en-US" sz="1400" dirty="0" err="1"/>
                  <a:t>Vậy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để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tiến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gần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điểm</a:t>
                </a:r>
                <a:r>
                  <a:rPr lang="en-US" sz="1400" dirty="0"/>
                  <a:t> C, </a:t>
                </a:r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err="1"/>
                  <a:t>thì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cần</a:t>
                </a:r>
                <a:r>
                  <a:rPr lang="en-US" sz="1400" dirty="0"/>
                  <a:t> di </a:t>
                </a:r>
                <a:r>
                  <a:rPr lang="en-US" sz="1400" dirty="0" err="1"/>
                  <a:t>chuyển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en-US" sz="1400" dirty="0" err="1"/>
                  <a:t>về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bên</a:t>
                </a:r>
                <a:r>
                  <a:rPr lang="en-US" sz="1400" dirty="0"/>
                  <a:t> </a:t>
                </a:r>
                <a:r>
                  <a:rPr lang="en-US" sz="1400" dirty="0" err="1" smtClean="0"/>
                  <a:t>phải</a:t>
                </a:r>
                <a:r>
                  <a:rPr lang="en-US" sz="1400" dirty="0" smtClean="0"/>
                  <a:t>.</a:t>
                </a:r>
                <a:endParaRPr lang="en-US" sz="1400" dirty="0"/>
              </a:p>
              <a:p>
                <a:pPr marL="742950" lvl="2" indent="-285750" algn="just">
                  <a:spcAft>
                    <a:spcPts val="600"/>
                  </a:spcAft>
                  <a:buFont typeface="Symbol" panose="05050102010706020507" pitchFamily="18" charset="2"/>
                  <a:buChar char="Þ"/>
                </a:pPr>
                <a:r>
                  <a:rPr lang="en-US" sz="1400" dirty="0" err="1" smtClean="0"/>
                  <a:t>Vậy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để</a:t>
                </a:r>
                <a:r>
                  <a:rPr lang="en-US" sz="1400" dirty="0" smtClean="0"/>
                  <a:t> di </a:t>
                </a:r>
                <a:r>
                  <a:rPr lang="en-US" sz="1400" dirty="0" err="1" smtClean="0"/>
                  <a:t>chuyển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/>
                  <a:t>, </a:t>
                </a:r>
                <a:r>
                  <a:rPr lang="en-US" sz="1400" dirty="0" err="1" smtClean="0"/>
                  <a:t>thì</a:t>
                </a:r>
                <a:r>
                  <a:rPr lang="en-US" sz="1400" dirty="0" smtClean="0"/>
                  <a:t> ta </a:t>
                </a:r>
                <a:r>
                  <a:rPr lang="en-US" sz="1400" dirty="0" err="1" smtClean="0"/>
                  <a:t>nên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dùng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đại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lượng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tỉ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lệ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thuận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với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 smtClean="0"/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smtClean="0"/>
                  <a:t>Ta </a:t>
                </a:r>
                <a:r>
                  <a:rPr lang="en-US" sz="1400" dirty="0" err="1" smtClean="0"/>
                  <a:t>có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công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thức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tổng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quát</a:t>
                </a:r>
                <a:r>
                  <a:rPr lang="en-US" sz="1400" dirty="0" smtClean="0"/>
                  <a:t>:</a:t>
                </a:r>
                <a:endParaRPr lang="en-US" sz="1400" dirty="0"/>
              </a:p>
              <a:p>
                <a:pPr marL="457200" lvl="2" indent="0" algn="just">
                  <a:spcAft>
                    <a:spcPts val="600"/>
                  </a:spcAft>
                  <a:buNone/>
                </a:pPr>
                <a:r>
                  <a:rPr lang="en-US" sz="140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2" t="-1327"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5" name="Content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08" y="1749881"/>
            <a:ext cx="3653591" cy="3969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br>
              <a:rPr lang="en-US" dirty="0" smtClean="0"/>
            </a:br>
            <a:r>
              <a:rPr lang="en-US" sz="1600" dirty="0" smtClean="0"/>
              <a:t>Gradient Descent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nhiều</a:t>
            </a:r>
            <a:r>
              <a:rPr lang="en-US" sz="1600" dirty="0" smtClean="0"/>
              <a:t> </a:t>
            </a:r>
            <a:r>
              <a:rPr lang="en-US" sz="1600" dirty="0" err="1" smtClean="0"/>
              <a:t>biến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Trong </a:t>
                </a:r>
                <a:r>
                  <a:rPr lang="en-US" sz="1800" dirty="0" err="1" smtClean="0"/>
                  <a:t>các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bài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toán</a:t>
                </a:r>
                <a:r>
                  <a:rPr lang="en-US" sz="1800" dirty="0" smtClean="0"/>
                  <a:t> ta </a:t>
                </a:r>
                <a:r>
                  <a:rPr lang="en-US" sz="1800" dirty="0" err="1" smtClean="0"/>
                  <a:t>gặp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phải</a:t>
                </a:r>
                <a:r>
                  <a:rPr lang="en-US" sz="1800" dirty="0" smtClean="0"/>
                  <a:t>, ta </a:t>
                </a:r>
                <a:r>
                  <a:rPr lang="en-US" sz="1800" dirty="0" err="1" smtClean="0"/>
                  <a:t>thường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gặp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hàm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trong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đó</a:t>
                </a:r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là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một</a:t>
                </a:r>
                <a:r>
                  <a:rPr lang="en-US" sz="1800" dirty="0" smtClean="0"/>
                  <a:t> vector. </a:t>
                </a:r>
                <a:r>
                  <a:rPr lang="en-US" sz="1800" dirty="0" err="1" smtClean="0"/>
                  <a:t>Vậy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tương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tự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hàm</a:t>
                </a:r>
                <a:r>
                  <a:rPr lang="en-US" sz="1800" dirty="0" smtClean="0"/>
                  <a:t> 1 </a:t>
                </a:r>
                <a:r>
                  <a:rPr lang="en-US" sz="1800" dirty="0" err="1" smtClean="0"/>
                  <a:t>biến</a:t>
                </a:r>
                <a:r>
                  <a:rPr lang="en-US" sz="1800" dirty="0" smtClean="0"/>
                  <a:t>, </a:t>
                </a:r>
                <a:r>
                  <a:rPr lang="en-US" sz="1800" dirty="0" err="1" smtClean="0"/>
                  <a:t>công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thức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tổng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quát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chung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của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để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cập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nhật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tìm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điểm</a:t>
                </a:r>
                <a:r>
                  <a:rPr lang="en-US" sz="1800" dirty="0" smtClean="0"/>
                  <a:t> global minimum: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1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9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Gradient Descent </a:t>
                </a:r>
                <a:r>
                  <a:rPr lang="en-US" sz="1800" dirty="0" err="1" smtClean="0"/>
                  <a:t>được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áp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dụng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như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thế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nào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cho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bài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toán</a:t>
                </a:r>
                <a:r>
                  <a:rPr lang="en-US" sz="1800" dirty="0" smtClean="0"/>
                  <a:t> Linear Regression?</a:t>
                </a:r>
              </a:p>
              <a:p>
                <a:pPr lvl="1"/>
                <a:r>
                  <a:rPr lang="en-US" sz="1500" dirty="0" err="1" smtClean="0"/>
                  <a:t>Hàm</a:t>
                </a:r>
                <a:r>
                  <a:rPr lang="en-US" sz="1500" dirty="0" smtClean="0"/>
                  <a:t> </a:t>
                </a:r>
                <a:r>
                  <a:rPr lang="en-US" sz="1500" dirty="0" err="1" smtClean="0"/>
                  <a:t>của</a:t>
                </a:r>
                <a:r>
                  <a:rPr lang="en-US" sz="1500" dirty="0" smtClean="0"/>
                  <a:t> Linear Regression: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300" b="0" dirty="0" smtClean="0"/>
              </a:p>
              <a:p>
                <a:pPr marL="457200" lvl="1" indent="0">
                  <a:buNone/>
                </a:pPr>
                <a:r>
                  <a:rPr lang="en-US" sz="1500" dirty="0" err="1" smtClean="0"/>
                  <a:t>Trong</a:t>
                </a:r>
                <a:r>
                  <a:rPr lang="en-US" sz="1500" dirty="0" smtClean="0"/>
                  <a:t> </a:t>
                </a:r>
                <a:r>
                  <a:rPr lang="en-US" sz="1500" dirty="0" err="1" smtClean="0"/>
                  <a:t>đó</a:t>
                </a:r>
                <a:r>
                  <a:rPr lang="en-US" sz="15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300" dirty="0" smtClean="0"/>
                  <a:t> </a:t>
                </a:r>
                <a:r>
                  <a:rPr lang="en-US" sz="1300" dirty="0" err="1" smtClean="0"/>
                  <a:t>là</a:t>
                </a:r>
                <a:r>
                  <a:rPr lang="en-US" sz="1300" dirty="0" smtClean="0"/>
                  <a:t> vector </a:t>
                </a:r>
                <a:r>
                  <a:rPr lang="en-US" sz="1300" dirty="0" err="1" smtClean="0"/>
                  <a:t>của</a:t>
                </a:r>
                <a:r>
                  <a:rPr lang="en-US" sz="1300" dirty="0" smtClean="0"/>
                  <a:t> </a:t>
                </a:r>
                <a:r>
                  <a:rPr lang="en-US" sz="1300" dirty="0" err="1" smtClean="0"/>
                  <a:t>tham</a:t>
                </a:r>
                <a:r>
                  <a:rPr lang="en-US" sz="1300" dirty="0" smtClean="0"/>
                  <a:t> </a:t>
                </a:r>
                <a:r>
                  <a:rPr lang="en-US" sz="1300" dirty="0" err="1" smtClean="0"/>
                  <a:t>số</a:t>
                </a:r>
                <a:endParaRPr lang="en-US" sz="13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300" dirty="0" smtClean="0"/>
                  <a:t> </a:t>
                </a:r>
                <a:r>
                  <a:rPr lang="en-US" sz="1300" dirty="0" err="1" smtClean="0"/>
                  <a:t>là</a:t>
                </a:r>
                <a:r>
                  <a:rPr lang="en-US" sz="1300" dirty="0" smtClean="0"/>
                  <a:t> vector </a:t>
                </a:r>
                <a:r>
                  <a:rPr lang="en-US" sz="1300" dirty="0" err="1" smtClean="0"/>
                  <a:t>của</a:t>
                </a:r>
                <a:r>
                  <a:rPr lang="en-US" sz="1300" dirty="0" smtClean="0"/>
                  <a:t> </a:t>
                </a:r>
                <a:r>
                  <a:rPr lang="en-US" sz="1300" dirty="0" err="1" smtClean="0"/>
                  <a:t>hàm</a:t>
                </a:r>
                <a:r>
                  <a:rPr lang="en-US" sz="1300" dirty="0" smtClean="0"/>
                  <a:t> </a:t>
                </a:r>
                <a:r>
                  <a:rPr lang="en-US" sz="1300" dirty="0" err="1" smtClean="0"/>
                  <a:t>số</a:t>
                </a:r>
                <a:endParaRPr lang="en-US" sz="1300" dirty="0"/>
              </a:p>
              <a:p>
                <a:pPr lvl="1"/>
                <a:r>
                  <a:rPr lang="en-US" sz="1500" dirty="0" smtClean="0"/>
                  <a:t>Loss Function: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300" dirty="0" smtClean="0"/>
              </a:p>
              <a:p>
                <a:pPr lvl="1"/>
                <a:r>
                  <a:rPr lang="en-US" sz="1500" dirty="0" smtClean="0"/>
                  <a:t>Ý </a:t>
                </a:r>
                <a:r>
                  <a:rPr lang="en-US" sz="1500" dirty="0" err="1" smtClean="0"/>
                  <a:t>tưởng</a:t>
                </a:r>
                <a:r>
                  <a:rPr lang="en-US" sz="1500" dirty="0" smtClean="0"/>
                  <a:t> </a:t>
                </a:r>
                <a:r>
                  <a:rPr lang="en-US" sz="1500" dirty="0" err="1"/>
                  <a:t>t</a:t>
                </a:r>
                <a:r>
                  <a:rPr lang="en-US" sz="1500" dirty="0" err="1" smtClean="0"/>
                  <a:t>huật</a:t>
                </a:r>
                <a:r>
                  <a:rPr lang="en-US" sz="1500" dirty="0" smtClean="0"/>
                  <a:t> </a:t>
                </a:r>
                <a:r>
                  <a:rPr lang="en-US" sz="1500" dirty="0" err="1" smtClean="0"/>
                  <a:t>toán</a:t>
                </a:r>
                <a:r>
                  <a:rPr lang="en-US" sz="1300" dirty="0"/>
                  <a:t>:</a:t>
                </a:r>
                <a:endParaRPr lang="en-US" sz="1300" dirty="0" smtClean="0"/>
              </a:p>
              <a:p>
                <a:pPr marL="914400" lvl="2" indent="0">
                  <a:buNone/>
                </a:pPr>
                <a:r>
                  <a:rPr lang="en-US" sz="1300" dirty="0" smtClean="0"/>
                  <a:t>Repeat {</a:t>
                </a:r>
              </a:p>
              <a:p>
                <a:pPr marL="914400" lvl="2" indent="0">
                  <a:buNone/>
                </a:pPr>
                <a:r>
                  <a:rPr lang="en-US" sz="13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≔ 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1300" dirty="0" smtClean="0"/>
              </a:p>
              <a:p>
                <a:pPr marL="914400" lvl="2" indent="0">
                  <a:buNone/>
                </a:pPr>
                <a:r>
                  <a:rPr lang="en-US" sz="1300" dirty="0" smtClean="0"/>
                  <a:t>}</a:t>
                </a:r>
              </a:p>
              <a:p>
                <a:pPr marL="0" lvl="1" indent="0">
                  <a:buNone/>
                </a:pPr>
                <a:endParaRPr lang="en-US" sz="14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3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3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04" y="3053751"/>
            <a:ext cx="3103195" cy="23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br>
              <a:rPr lang="en-US" dirty="0" smtClean="0"/>
            </a:br>
            <a:r>
              <a:rPr lang="en-US" sz="1600" dirty="0" err="1" smtClean="0"/>
              <a:t>Tối</a:t>
            </a:r>
            <a:r>
              <a:rPr lang="en-US" sz="1600" dirty="0" smtClean="0"/>
              <a:t> </a:t>
            </a:r>
            <a:r>
              <a:rPr lang="en-US" sz="1600" dirty="0" err="1" smtClean="0"/>
              <a:t>ưu</a:t>
            </a:r>
            <a:r>
              <a:rPr lang="en-US" sz="1600" dirty="0" smtClean="0"/>
              <a:t> 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Bài </a:t>
                </a:r>
                <a:r>
                  <a:rPr lang="en-US" sz="1800" dirty="0" err="1" smtClean="0"/>
                  <a:t>toán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đang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xét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là</a:t>
                </a:r>
                <a:r>
                  <a:rPr lang="en-US" sz="1800" dirty="0" smtClean="0"/>
                  <a:t> PT </a:t>
                </a:r>
                <a:r>
                  <a:rPr lang="en-US" sz="1800" dirty="0" err="1" smtClean="0"/>
                  <a:t>bậc</a:t>
                </a:r>
                <a:r>
                  <a:rPr lang="en-US" sz="1800" dirty="0" smtClean="0"/>
                  <a:t> 2 </a:t>
                </a:r>
                <a:r>
                  <a:rPr lang="en-US" sz="1800" dirty="0" err="1" smtClean="0"/>
                  <a:t>nên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sẽ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chỉ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có</a:t>
                </a:r>
                <a:r>
                  <a:rPr lang="en-US" sz="1800" dirty="0" smtClean="0"/>
                  <a:t> 1 </a:t>
                </a:r>
                <a:r>
                  <a:rPr lang="en-US" sz="1800" dirty="0" err="1" smtClean="0"/>
                  <a:t>điểm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cực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trị</a:t>
                </a:r>
                <a:r>
                  <a:rPr lang="en-US" sz="1800" dirty="0" smtClean="0"/>
                  <a:t>. </a:t>
                </a:r>
                <a:r>
                  <a:rPr lang="en-US" sz="1800" dirty="0" err="1" smtClean="0"/>
                  <a:t>Vậy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bài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toán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có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nhiều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hơn</a:t>
                </a:r>
                <a:r>
                  <a:rPr lang="en-US" sz="1800" dirty="0" smtClean="0"/>
                  <a:t> 1 </a:t>
                </a:r>
                <a:r>
                  <a:rPr lang="en-US" sz="1800" dirty="0" err="1" smtClean="0"/>
                  <a:t>điểm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cực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trị</a:t>
                </a:r>
                <a:r>
                  <a:rPr lang="en-US" sz="1800" dirty="0"/>
                  <a:t> </a:t>
                </a:r>
                <a:r>
                  <a:rPr lang="en-US" sz="1800" dirty="0" err="1" smtClean="0"/>
                  <a:t>thì</a:t>
                </a:r>
                <a:r>
                  <a:rPr lang="en-US" sz="1800" dirty="0" smtClean="0"/>
                  <a:t> Gradient Descent </a:t>
                </a:r>
                <a:r>
                  <a:rPr lang="en-US" sz="1800" dirty="0" err="1" smtClean="0"/>
                  <a:t>sẽ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gặp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phải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vấn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đề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gì</a:t>
                </a:r>
                <a:r>
                  <a:rPr lang="en-US" sz="1800" dirty="0" smtClean="0"/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 err="1" smtClean="0"/>
                  <a:t>Xét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hàm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số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sau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lvl="1"/>
                <a:r>
                  <a:rPr lang="en-US" sz="1200" dirty="0" smtClean="0"/>
                  <a:t>Hàm </a:t>
                </a:r>
                <a:r>
                  <a:rPr lang="en-US" sz="1200" dirty="0" err="1" smtClean="0"/>
                  <a:t>số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có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đạo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 smtClean="0"/>
              </a:p>
              <a:p>
                <a:pPr lvl="1"/>
                <a:r>
                  <a:rPr lang="en-US" sz="1200" dirty="0" err="1" smtClean="0"/>
                  <a:t>Đạo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của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số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có</a:t>
                </a:r>
                <a:r>
                  <a:rPr lang="en-US" sz="1200" dirty="0" smtClean="0"/>
                  <a:t> 3 </a:t>
                </a:r>
                <a:r>
                  <a:rPr lang="en-US" sz="1200" dirty="0" err="1" smtClean="0"/>
                  <a:t>cực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trị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là</a:t>
                </a:r>
                <a:r>
                  <a:rPr lang="en-US" sz="1200" dirty="0" smtClean="0"/>
                  <a:t> U, T, S </a:t>
                </a:r>
                <a:r>
                  <a:rPr lang="en-US" sz="1200" dirty="0" err="1" smtClean="0"/>
                  <a:t>tương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ứng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với</a:t>
                </a:r>
                <a:r>
                  <a:rPr lang="en-US" sz="120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sz="1200" dirty="0" smtClean="0"/>
                  <a:t>3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A, B, C</a:t>
                </a:r>
              </a:p>
              <a:p>
                <a:pPr lvl="1"/>
                <a:r>
                  <a:rPr lang="en-US" sz="1200" dirty="0" smtClean="0"/>
                  <a:t>Theo </a:t>
                </a:r>
                <a:r>
                  <a:rPr lang="en-US" sz="1200" dirty="0" err="1" smtClean="0"/>
                  <a:t>công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thức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tổng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quát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trên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nếu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chúng</a:t>
                </a:r>
                <a:r>
                  <a:rPr lang="en-US" sz="1200" dirty="0" smtClean="0"/>
                  <a:t> ta </a:t>
                </a:r>
                <a:r>
                  <a:rPr lang="en-US" sz="1200" dirty="0" err="1" smtClean="0"/>
                  <a:t>xét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sz="1200" dirty="0" err="1"/>
                  <a:t>n</a:t>
                </a:r>
                <a:r>
                  <a:rPr lang="en-US" sz="1200" dirty="0" err="1" smtClean="0"/>
                  <a:t>ằm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bên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phải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S </a:t>
                </a:r>
                <a:r>
                  <a:rPr lang="en-US" sz="1200" dirty="0" err="1" smtClean="0"/>
                  <a:t>thì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chúng</a:t>
                </a:r>
                <a:r>
                  <a:rPr lang="en-US" sz="1200" dirty="0" smtClean="0"/>
                  <a:t> ta </a:t>
                </a:r>
                <a:r>
                  <a:rPr lang="en-US" sz="1200" dirty="0" err="1" smtClean="0"/>
                  <a:t>chỉ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dịch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chuyển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đấy</a:t>
                </a:r>
                <a:endParaRPr lang="en-US" sz="1200" dirty="0" smtClean="0"/>
              </a:p>
              <a:p>
                <a:pPr marL="457200" lvl="1" indent="0">
                  <a:buNone/>
                </a:pPr>
                <a:r>
                  <a:rPr lang="en-US" sz="1200" dirty="0" err="1"/>
                  <a:t>t</a:t>
                </a:r>
                <a:r>
                  <a:rPr lang="en-US" sz="1200" dirty="0" err="1" smtClean="0"/>
                  <a:t>ới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S (</a:t>
                </a:r>
                <a:r>
                  <a:rPr lang="en-US" sz="1200" dirty="0" err="1" smtClean="0"/>
                  <a:t>tương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đương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điểm</a:t>
                </a:r>
                <a:r>
                  <a:rPr lang="en-US" sz="1200" dirty="0" smtClean="0"/>
                  <a:t> C </a:t>
                </a:r>
                <a:r>
                  <a:rPr lang="en-US" sz="1200" dirty="0" err="1" smtClean="0"/>
                  <a:t>trên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đồ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thị</a:t>
                </a:r>
                <a:r>
                  <a:rPr lang="en-US" sz="1200" dirty="0" smtClean="0"/>
                  <a:t>). </a:t>
                </a:r>
                <a:r>
                  <a:rPr lang="en-US" sz="1200" dirty="0" err="1" smtClean="0"/>
                  <a:t>Thực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tế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điểm</a:t>
                </a:r>
                <a:endParaRPr lang="en-US" sz="1200" dirty="0" smtClean="0"/>
              </a:p>
              <a:p>
                <a:pPr marL="457200" lvl="1" indent="0">
                  <a:buNone/>
                </a:pPr>
                <a:r>
                  <a:rPr lang="en-US" sz="1200" dirty="0" smtClean="0"/>
                  <a:t>A </a:t>
                </a:r>
                <a:r>
                  <a:rPr lang="en-US" sz="1200" dirty="0" err="1" smtClean="0"/>
                  <a:t>mới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là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kết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quả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mong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muốn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của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chúng</a:t>
                </a:r>
                <a:r>
                  <a:rPr lang="en-US" sz="1200" dirty="0" smtClean="0"/>
                  <a:t> ta</a:t>
                </a:r>
              </a:p>
              <a:p>
                <a:pPr marL="457200" lvl="1" indent="0">
                  <a:buNone/>
                </a:pPr>
                <a:endParaRPr lang="en-US" sz="1200" dirty="0" smtClean="0"/>
              </a:p>
              <a:p>
                <a:pPr lvl="1"/>
                <a:endParaRPr lang="en-US" sz="1400" dirty="0" smtClean="0"/>
              </a:p>
              <a:p>
                <a:pPr marL="457200" lvl="1" indent="0"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466" y="1647400"/>
            <a:ext cx="2786333" cy="4145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67" y="1991493"/>
            <a:ext cx="2954274" cy="36963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863746" y="5877081"/>
                <a:ext cx="1932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Đồ </a:t>
                </a:r>
                <a:r>
                  <a:rPr lang="en-US" sz="1200" dirty="0" err="1" smtClean="0"/>
                  <a:t>thị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đạo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746" y="5877081"/>
                <a:ext cx="193231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61563" y="5886212"/>
                <a:ext cx="19323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Đồ </a:t>
                </a:r>
                <a:r>
                  <a:rPr lang="en-US" sz="1200" dirty="0" err="1" smtClean="0"/>
                  <a:t>thị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đạo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hàm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63" y="5886212"/>
                <a:ext cx="193231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br>
              <a:rPr lang="en-US" dirty="0" smtClean="0"/>
            </a:br>
            <a:r>
              <a:rPr lang="en-US" sz="1600" dirty="0" err="1" smtClean="0"/>
              <a:t>Tối</a:t>
            </a:r>
            <a:r>
              <a:rPr lang="en-US" sz="1600" dirty="0" smtClean="0"/>
              <a:t> </a:t>
            </a:r>
            <a:r>
              <a:rPr lang="en-US" sz="1600" dirty="0" err="1" smtClean="0"/>
              <a:t>ưu</a:t>
            </a:r>
            <a:r>
              <a:rPr lang="en-US" sz="1600" dirty="0" smtClean="0"/>
              <a:t> 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Gradient Descent </a:t>
                </a:r>
                <a:r>
                  <a:rPr lang="en-US" sz="1800" dirty="0" err="1"/>
                  <a:t>với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Momentum</a:t>
                </a:r>
              </a:p>
              <a:p>
                <a:pPr lvl="1"/>
                <a:r>
                  <a:rPr lang="en-US" sz="1400" dirty="0" err="1" smtClean="0"/>
                  <a:t>Tối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ưu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thuật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toán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bằng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cách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chúng</a:t>
                </a:r>
                <a:r>
                  <a:rPr lang="en-US" sz="1400" dirty="0" smtClean="0"/>
                  <a:t> ta </a:t>
                </a:r>
                <a:r>
                  <a:rPr lang="en-US" sz="1400" dirty="0" err="1" smtClean="0"/>
                  <a:t>sẽ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cộng</a:t>
                </a:r>
                <a:r>
                  <a:rPr lang="en-US" sz="1400" dirty="0" smtClean="0"/>
                  <a:t> them 1 </a:t>
                </a:r>
                <a:r>
                  <a:rPr lang="en-US" sz="1400" dirty="0" err="1" smtClean="0"/>
                  <a:t>động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lượng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để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tìm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được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điểm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tối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ưu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của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bài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toán</a:t>
                </a:r>
                <a:endParaRPr lang="en-US" sz="1400" dirty="0" smtClean="0"/>
              </a:p>
              <a:p>
                <a:pPr lvl="1"/>
                <a:r>
                  <a:rPr lang="en-US" sz="1400" dirty="0" err="1" smtClean="0"/>
                  <a:t>Các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bước</a:t>
                </a:r>
                <a:r>
                  <a:rPr lang="en-US" sz="1400" dirty="0" smtClean="0"/>
                  <a:t>:</a:t>
                </a:r>
              </a:p>
              <a:p>
                <a:pPr lvl="2"/>
                <a:r>
                  <a:rPr lang="en-US" sz="1200" dirty="0" err="1" smtClean="0"/>
                  <a:t>Sau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mỗi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lần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lặp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lại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chúng</a:t>
                </a:r>
                <a:r>
                  <a:rPr lang="en-US" sz="1200" dirty="0" smtClean="0"/>
                  <a:t> ta </a:t>
                </a:r>
                <a:r>
                  <a:rPr lang="en-US" sz="1200" dirty="0" err="1" smtClean="0"/>
                  <a:t>sẽ</a:t>
                </a:r>
                <a:r>
                  <a:rPr lang="en-US" sz="1000" dirty="0" smtClean="0"/>
                  <a:t> </a:t>
                </a:r>
                <a:r>
                  <a:rPr lang="vi-VN" sz="1200" dirty="0" smtClean="0"/>
                  <a:t>thay đổi </a:t>
                </a:r>
                <a:r>
                  <a:rPr lang="en-US" sz="1200" dirty="0" err="1" smtClean="0"/>
                  <a:t>một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lượng</a:t>
                </a:r>
                <a:r>
                  <a:rPr lang="en-US" sz="1200" dirty="0" smtClean="0"/>
                  <a:t> </a:t>
                </a:r>
                <a:r>
                  <a:rPr lang="vi-VN" sz="1200" dirty="0" smtClean="0"/>
                  <a:t>được sử dụng ở thời điểm trước đó (t-1) được trọng số bởi siêu tham số động lượng</a:t>
                </a:r>
                <a:endParaRPr lang="en-US" sz="1200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2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 err="1"/>
                  <a:t>Nesterov</a:t>
                </a:r>
                <a:r>
                  <a:rPr lang="en-US" sz="1800" dirty="0"/>
                  <a:t> accelerated gradient (NAG</a:t>
                </a:r>
                <a:r>
                  <a:rPr lang="en-US" sz="1800" dirty="0" smtClean="0"/>
                  <a:t>)</a:t>
                </a:r>
              </a:p>
              <a:p>
                <a:pPr lvl="1"/>
                <a:r>
                  <a:rPr lang="en-US" sz="1400" dirty="0" err="1" smtClean="0"/>
                  <a:t>Dự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đoán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hướng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tiếp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theo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của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điểm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dữ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liệu</a:t>
                </a:r>
                <a:endParaRPr lang="en-US" sz="1400" dirty="0" smtClean="0"/>
              </a:p>
              <a:p>
                <a:pPr lvl="1"/>
                <a:r>
                  <a:rPr lang="en-US" sz="1400" dirty="0" err="1" smtClean="0"/>
                  <a:t>Thuật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toán</a:t>
                </a:r>
                <a:r>
                  <a:rPr lang="en-US" sz="14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𝑝𝑟𝑜𝑗𝑒𝑐𝑡𝑖𝑜𝑛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𝑐h𝑎𝑛𝑔𝑒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200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𝑝𝑟𝑜𝑗𝑒𝑐𝑡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lang="en-US" sz="1200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𝑐h𝑎𝑛𝑔𝑒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𝑐h𝑎𝑛𝑔𝑒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𝑙𝑒𝑎𝑟𝑛𝑖𝑛𝑔𝑅𝑎𝑡𝑒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1200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𝑐h𝑎𝑛𝑔𝑒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2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800" dirty="0" smtClean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907" y="223863"/>
            <a:ext cx="75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F117-EA4C-4DDF-834D-1C32FEAF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e Vietnam ExtraBold"/>
        <a:ea typeface=""/>
        <a:cs typeface=""/>
      </a:majorFont>
      <a:minorFont>
        <a:latin typeface="Be Vietn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253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Be Vietnam</vt:lpstr>
      <vt:lpstr>Be Vietnam ExtraBold</vt:lpstr>
      <vt:lpstr>Be Vietnam Light</vt:lpstr>
      <vt:lpstr>Calibri</vt:lpstr>
      <vt:lpstr>Cambria Math</vt:lpstr>
      <vt:lpstr>Symbol</vt:lpstr>
      <vt:lpstr>Wingdings</vt:lpstr>
      <vt:lpstr>Office Theme</vt:lpstr>
      <vt:lpstr>Gradient Descent</vt:lpstr>
      <vt:lpstr>Cực trị của hàm số</vt:lpstr>
      <vt:lpstr>Gradient Descent Gradient Descent cho 1 biến</vt:lpstr>
      <vt:lpstr>Gradient Descent Gradient Descent cho nhiều biến</vt:lpstr>
      <vt:lpstr>Gradient Descent  Tối ưu Gradient Descent</vt:lpstr>
      <vt:lpstr>Gradient Descent  Tối ưu Gradient Descent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Admin</dc:creator>
  <cp:lastModifiedBy>Admin</cp:lastModifiedBy>
  <cp:revision>39</cp:revision>
  <dcterms:created xsi:type="dcterms:W3CDTF">2022-03-03T01:32:45Z</dcterms:created>
  <dcterms:modified xsi:type="dcterms:W3CDTF">2022-03-07T08:16:16Z</dcterms:modified>
</cp:coreProperties>
</file>