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779849-BD35-C4EE-D0A1-E4F808EBD1AC}" v="61" dt="2022-12-28T09:56:17.2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E2CF-8B67-1483-0C9A-7F81D8456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7221C-C84A-5B6B-D649-21F0FE446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BC07C-B6EC-C0E2-D641-8DCCB159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A87F-CD39-42B6-82B9-11A3C4BC240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868DE-931B-209B-08C1-A49B81F09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FADDB-AF5D-2DA9-BA34-C0A30786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7CC-14F8-477B-9AF3-11B1AD35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3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832CA-F0F4-143C-2132-877DBC72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EFAA2-D828-E77C-5521-99A58C2DE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D4FBE-CCDA-E858-A839-91EFB3C1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A87F-CD39-42B6-82B9-11A3C4BC240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84B38-90C0-58CB-1E5E-5540E9F3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918E6-E3A8-47C4-E0E8-A0358709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7CC-14F8-477B-9AF3-11B1AD35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5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63297-F7CF-08EF-4292-BB36C8712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50DBB-2707-31A3-A2A1-90059D2D7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16A5C-174F-F26C-42C7-AF586E79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A87F-CD39-42B6-82B9-11A3C4BC240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652B3-D5E4-1268-3C19-D063C7C5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771B7-E137-DDCC-9B01-495B7B1C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7CC-14F8-477B-9AF3-11B1AD35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4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54C3-82F3-06C2-F3AA-05A2724A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41CB3-42AF-BB16-D92D-F3D96CD81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55687-AA39-B08E-9D42-4857797F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A87F-CD39-42B6-82B9-11A3C4BC240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C46B7-B324-9678-37A9-410C0127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8E385-EB5C-7DE6-27EE-63769BF5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7CC-14F8-477B-9AF3-11B1AD35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5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133CB-DBB6-2C8E-9902-2DF0A8C3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B101E-0B59-1650-77BC-BC373AA53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4D39-B762-727A-7F5A-2A7889B1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A87F-CD39-42B6-82B9-11A3C4BC240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3A0EA-E200-4641-43F4-72EBE93E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49175-250B-BF10-196F-A6AE18A9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7CC-14F8-477B-9AF3-11B1AD35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768C-4045-CDEA-55BB-C61871BB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33C08-F20E-0EF2-543C-128130049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A360B-2E45-D55A-8640-6A2C96A2B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E7338-E50F-30FD-1830-3E7FC3D3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A87F-CD39-42B6-82B9-11A3C4BC240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5D13A-B4BE-BEBC-CACD-19C35C1D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91FA7-4E8B-1114-BA16-34CC97B3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7CC-14F8-477B-9AF3-11B1AD35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3AF5-F232-CA46-8728-F70F33B0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C2191-5601-91C4-D462-A51BF584A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B41CD-BB99-CC29-EE4B-6E6F96B65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C5A9D-F598-0180-3398-945890BE7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1E7F2-54A5-8BFB-356F-029D50BC1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90845-36F9-A644-25ED-F44DEA36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A87F-CD39-42B6-82B9-11A3C4BC240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588AEF-3F98-7979-865E-A801AF9F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20933-C90D-E8C3-61CE-6076FD7A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7CC-14F8-477B-9AF3-11B1AD35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24A6-1678-8602-CE52-79B497BF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61844-513C-A8DC-5CE6-E0F48998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A87F-CD39-42B6-82B9-11A3C4BC240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7FE30-4DB9-8967-F3A4-3812CF1D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F2F9E-0503-0192-9E92-DA8F496EF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7CC-14F8-477B-9AF3-11B1AD35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9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B24BC7-8D1E-B7BA-4D24-9F66DCA04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A87F-CD39-42B6-82B9-11A3C4BC240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EB08A4-08C8-C191-96A3-22C16A14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71310-14C1-BBEE-32D6-2EBB540C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7CC-14F8-477B-9AF3-11B1AD35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4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9860-8D19-C39C-4BEB-F30624A0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B8D85-560E-67C5-B1FA-F4F61CF8A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55C78-2A1C-6790-09F1-0CCCB0BD1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0D73B-2FCB-FB76-F326-7CC99C6B8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A87F-CD39-42B6-82B9-11A3C4BC240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39ACF-3318-C54D-E7F2-E0DF6050C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9A164-414B-6FF9-3D7C-B7126D5F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7CC-14F8-477B-9AF3-11B1AD35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5969-1009-B2A4-0070-016DB70E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B4FA0-4BF9-4C73-4C6C-59BDEF3BF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7A4F2-98E8-EC89-0588-01A0F50D2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CBF9F-46F0-C19D-D287-D388D0CA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A87F-CD39-42B6-82B9-11A3C4BC240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84F11-FFC9-4E13-A35B-BF3676A2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E7917-CD56-28FD-DD0C-89AE1F69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87CC-14F8-477B-9AF3-11B1AD35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7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14834-4295-6138-C9C8-5A1C6911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B1037-4A8D-0DD6-ED15-1CF1E533B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3737F-F34C-4F96-F5AF-9D9FA3A18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1A87F-CD39-42B6-82B9-11A3C4BC240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490E7-8235-8913-59A2-5659E24C7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07BE6-CB39-039B-2582-BD7CC0BFB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187CC-14F8-477B-9AF3-11B1AD358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1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192.168.127.253:8006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26654CC-7F55-1E75-08FB-BA811B7F4D4D}"/>
              </a:ext>
            </a:extLst>
          </p:cNvPr>
          <p:cNvSpPr/>
          <p:nvPr/>
        </p:nvSpPr>
        <p:spPr>
          <a:xfrm>
            <a:off x="2859378" y="-2868"/>
            <a:ext cx="9334230" cy="6850891"/>
          </a:xfrm>
          <a:prstGeom prst="rect">
            <a:avLst/>
          </a:prstGeom>
          <a:solidFill>
            <a:schemeClr val="accent5"/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D486017-5ED5-A2E8-E88B-EB7306FA8A88}"/>
              </a:ext>
            </a:extLst>
          </p:cNvPr>
          <p:cNvSpPr/>
          <p:nvPr/>
        </p:nvSpPr>
        <p:spPr>
          <a:xfrm>
            <a:off x="171451" y="38099"/>
            <a:ext cx="2464616" cy="30719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3A7833-08D1-4777-9EB9-9E69D3A06C3C}"/>
              </a:ext>
            </a:extLst>
          </p:cNvPr>
          <p:cNvSpPr/>
          <p:nvPr/>
        </p:nvSpPr>
        <p:spPr>
          <a:xfrm>
            <a:off x="5956401" y="-2868"/>
            <a:ext cx="2609850" cy="2257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8B4673-2F15-162F-2E7A-0DC8D6129F31}"/>
              </a:ext>
            </a:extLst>
          </p:cNvPr>
          <p:cNvSpPr/>
          <p:nvPr/>
        </p:nvSpPr>
        <p:spPr>
          <a:xfrm>
            <a:off x="219299" y="1566346"/>
            <a:ext cx="2301521" cy="13764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Wireless router with solid fill">
            <a:extLst>
              <a:ext uri="{FF2B5EF4-FFF2-40B4-BE49-F238E27FC236}">
                <a16:creationId xmlns:a16="http://schemas.microsoft.com/office/drawing/2014/main" id="{38B06EFE-1A8A-FBB8-9515-C3C45B2D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0837" y="1885592"/>
            <a:ext cx="516558" cy="5165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515D16-7B90-24E3-6A88-8B24BDE76500}"/>
              </a:ext>
            </a:extLst>
          </p:cNvPr>
          <p:cNvSpPr/>
          <p:nvPr/>
        </p:nvSpPr>
        <p:spPr>
          <a:xfrm>
            <a:off x="373463" y="1608428"/>
            <a:ext cx="1993192" cy="30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 / Gateway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16F4F4-AF9D-0710-28E3-57F216B401E3}"/>
              </a:ext>
            </a:extLst>
          </p:cNvPr>
          <p:cNvSpPr/>
          <p:nvPr/>
        </p:nvSpPr>
        <p:spPr>
          <a:xfrm>
            <a:off x="407163" y="2356852"/>
            <a:ext cx="1993192" cy="527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IP:</a:t>
            </a:r>
            <a:r>
              <a:rPr lang="en-US" sz="1200" dirty="0">
                <a:solidFill>
                  <a:schemeClr val="tx1"/>
                </a:solidFill>
              </a:rPr>
              <a:t>                     </a:t>
            </a:r>
            <a:r>
              <a:rPr lang="en-US" sz="1200" dirty="0">
                <a:solidFill>
                  <a:srgbClr val="FF0000"/>
                </a:solidFill>
              </a:rPr>
              <a:t>192.168.8.1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Subnet Mask:</a:t>
            </a:r>
            <a:r>
              <a:rPr lang="en-US" sz="1200" dirty="0">
                <a:solidFill>
                  <a:schemeClr val="tx1"/>
                </a:solidFill>
              </a:rPr>
              <a:t> 255.255.255.0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DHCP:</a:t>
            </a:r>
            <a:r>
              <a:rPr lang="en-US" sz="1200" dirty="0">
                <a:solidFill>
                  <a:schemeClr val="tx1"/>
                </a:solidFill>
              </a:rPr>
              <a:t>               Enable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9" name="Graphic 8" descr="Syncing cloud with solid fill">
            <a:extLst>
              <a:ext uri="{FF2B5EF4-FFF2-40B4-BE49-F238E27FC236}">
                <a16:creationId xmlns:a16="http://schemas.microsoft.com/office/drawing/2014/main" id="{43266D59-C182-716B-DC54-30F8DF8A6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895" y="-30252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242E4D5-3408-788C-117E-99ACD0B0B049}"/>
              </a:ext>
            </a:extLst>
          </p:cNvPr>
          <p:cNvSpPr/>
          <p:nvPr/>
        </p:nvSpPr>
        <p:spPr>
          <a:xfrm>
            <a:off x="388671" y="743492"/>
            <a:ext cx="1961926" cy="30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Internet</a:t>
            </a:r>
          </a:p>
        </p:txBody>
      </p:sp>
      <p:pic>
        <p:nvPicPr>
          <p:cNvPr id="17" name="Graphic 16" descr="Server with solid fill">
            <a:extLst>
              <a:ext uri="{FF2B5EF4-FFF2-40B4-BE49-F238E27FC236}">
                <a16:creationId xmlns:a16="http://schemas.microsoft.com/office/drawing/2014/main" id="{541582FA-B136-F710-B02F-E466635A1D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2995" y="444308"/>
            <a:ext cx="914400" cy="9144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A0C0357-14B9-E1EC-63AA-0416B892A6FC}"/>
              </a:ext>
            </a:extLst>
          </p:cNvPr>
          <p:cNvSpPr/>
          <p:nvPr/>
        </p:nvSpPr>
        <p:spPr>
          <a:xfrm>
            <a:off x="6100368" y="211425"/>
            <a:ext cx="2400300" cy="30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PC00 – Mini Asus – Server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B82895-4C2C-B7CE-163D-7771DDE2A7C7}"/>
              </a:ext>
            </a:extLst>
          </p:cNvPr>
          <p:cNvSpPr/>
          <p:nvPr/>
        </p:nvSpPr>
        <p:spPr>
          <a:xfrm>
            <a:off x="6100368" y="1405723"/>
            <a:ext cx="2400300" cy="624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IP:</a:t>
            </a:r>
            <a:r>
              <a:rPr lang="en-US" sz="1200" dirty="0">
                <a:solidFill>
                  <a:schemeClr val="tx1"/>
                </a:solidFill>
              </a:rPr>
              <a:t>                            </a:t>
            </a:r>
            <a:r>
              <a:rPr lang="en-US" sz="1200" dirty="0">
                <a:solidFill>
                  <a:srgbClr val="FF0000"/>
                </a:solidFill>
              </a:rPr>
              <a:t>192.168.8.241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Subnet Mask:</a:t>
            </a:r>
            <a:r>
              <a:rPr lang="en-US" sz="1200" dirty="0">
                <a:solidFill>
                  <a:schemeClr val="tx1"/>
                </a:solidFill>
              </a:rPr>
              <a:t>        255.255.255.0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Default Gateway:</a:t>
            </a:r>
            <a:r>
              <a:rPr lang="en-US" sz="1200" dirty="0">
                <a:solidFill>
                  <a:schemeClr val="tx1"/>
                </a:solidFill>
              </a:rPr>
              <a:t> 192.168.8.1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3E5004-69C4-8E2B-D06A-86F270A4D851}"/>
              </a:ext>
            </a:extLst>
          </p:cNvPr>
          <p:cNvSpPr/>
          <p:nvPr/>
        </p:nvSpPr>
        <p:spPr>
          <a:xfrm>
            <a:off x="7522493" y="759549"/>
            <a:ext cx="870304" cy="304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Proxmox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F698ED-5A41-4FC6-F70E-8CF92A8DB48B}"/>
              </a:ext>
            </a:extLst>
          </p:cNvPr>
          <p:cNvSpPr/>
          <p:nvPr/>
        </p:nvSpPr>
        <p:spPr>
          <a:xfrm>
            <a:off x="8852212" y="4465804"/>
            <a:ext cx="2609850" cy="2257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5A9733-ED63-C0B2-5E16-3C7F7BFF783F}"/>
              </a:ext>
            </a:extLst>
          </p:cNvPr>
          <p:cNvSpPr/>
          <p:nvPr/>
        </p:nvSpPr>
        <p:spPr>
          <a:xfrm>
            <a:off x="8920150" y="4705993"/>
            <a:ext cx="2467122" cy="30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PC03 – Mini Asus – Self Regi</a:t>
            </a:r>
            <a:endParaRPr lang="en-US" sz="1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3A6BB2-289F-6F7A-5C40-495E17A9F884}"/>
              </a:ext>
            </a:extLst>
          </p:cNvPr>
          <p:cNvSpPr/>
          <p:nvPr/>
        </p:nvSpPr>
        <p:spPr>
          <a:xfrm>
            <a:off x="8968541" y="5803859"/>
            <a:ext cx="2336716" cy="624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IP:</a:t>
            </a:r>
            <a:r>
              <a:rPr lang="en-US" sz="1200" dirty="0">
                <a:solidFill>
                  <a:schemeClr val="tx1"/>
                </a:solidFill>
              </a:rPr>
              <a:t> </a:t>
            </a:r>
            <a:r>
              <a:rPr lang="en-US" sz="1200" dirty="0">
                <a:solidFill>
                  <a:srgbClr val="FF0000"/>
                </a:solidFill>
              </a:rPr>
              <a:t>192.168.8.245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Subnet Mask:</a:t>
            </a:r>
            <a:r>
              <a:rPr lang="en-US" sz="1200" dirty="0">
                <a:solidFill>
                  <a:schemeClr val="tx1"/>
                </a:solidFill>
              </a:rPr>
              <a:t> 255.255.255.0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Default Gateway: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192.168.8.1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EF56A9-2255-58A4-5ED1-B4796B820E82}"/>
              </a:ext>
            </a:extLst>
          </p:cNvPr>
          <p:cNvSpPr/>
          <p:nvPr/>
        </p:nvSpPr>
        <p:spPr>
          <a:xfrm>
            <a:off x="10319061" y="5262858"/>
            <a:ext cx="895349" cy="304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Windows</a:t>
            </a:r>
          </a:p>
        </p:txBody>
      </p:sp>
      <p:pic>
        <p:nvPicPr>
          <p:cNvPr id="32" name="Graphic 31" descr="Processor with solid fill">
            <a:extLst>
              <a:ext uri="{FF2B5EF4-FFF2-40B4-BE49-F238E27FC236}">
                <a16:creationId xmlns:a16="http://schemas.microsoft.com/office/drawing/2014/main" id="{92C83CAF-68F3-B18E-1E92-DE12F47B02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63035" y="4965493"/>
            <a:ext cx="914400" cy="91440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B2C754CC-362D-4507-A2A5-44B33658B2BA}"/>
              </a:ext>
            </a:extLst>
          </p:cNvPr>
          <p:cNvSpPr/>
          <p:nvPr/>
        </p:nvSpPr>
        <p:spPr>
          <a:xfrm>
            <a:off x="3145855" y="4356484"/>
            <a:ext cx="2609850" cy="2257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C2CF1A9-638B-4150-B15F-17753E760CF2}"/>
              </a:ext>
            </a:extLst>
          </p:cNvPr>
          <p:cNvSpPr/>
          <p:nvPr/>
        </p:nvSpPr>
        <p:spPr>
          <a:xfrm>
            <a:off x="3268506" y="4628070"/>
            <a:ext cx="2350316" cy="30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PC05 – Mini Asus – Signage</a:t>
            </a:r>
            <a:endParaRPr lang="en-US" sz="11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041475D-42E8-476F-B56F-5B953C0B0AFC}"/>
              </a:ext>
            </a:extLst>
          </p:cNvPr>
          <p:cNvSpPr/>
          <p:nvPr/>
        </p:nvSpPr>
        <p:spPr>
          <a:xfrm>
            <a:off x="3268506" y="5694539"/>
            <a:ext cx="2350316" cy="624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IP: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rgbClr val="0000FF"/>
                </a:solidFill>
              </a:rPr>
              <a:t>Router</a:t>
            </a:r>
            <a:r>
              <a:rPr lang="ja-JP" altLang="en-US" sz="1200" b="1" dirty="0">
                <a:solidFill>
                  <a:srgbClr val="0000FF"/>
                </a:solidFill>
              </a:rPr>
              <a:t>の</a:t>
            </a:r>
            <a:r>
              <a:rPr lang="en-US" altLang="ja-JP" sz="1200" b="1" dirty="0">
                <a:solidFill>
                  <a:srgbClr val="0000FF"/>
                </a:solidFill>
              </a:rPr>
              <a:t>DHCP</a:t>
            </a:r>
            <a:r>
              <a:rPr lang="ja-JP" altLang="en-US" sz="1200" b="1" dirty="0">
                <a:solidFill>
                  <a:srgbClr val="0000FF"/>
                </a:solidFill>
              </a:rPr>
              <a:t>から</a:t>
            </a:r>
            <a:endParaRPr lang="en-US" sz="1200" b="1" dirty="0">
              <a:solidFill>
                <a:srgbClr val="0000FF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Subnet Mask:</a:t>
            </a:r>
            <a:r>
              <a:rPr lang="en-US" sz="1200" dirty="0">
                <a:solidFill>
                  <a:schemeClr val="tx1"/>
                </a:solidFill>
              </a:rPr>
              <a:t> 255.255.255.0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Default Gateway: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192.168.8.1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F0B991B-42FF-4843-B40E-250F864A7D01}"/>
              </a:ext>
            </a:extLst>
          </p:cNvPr>
          <p:cNvSpPr/>
          <p:nvPr/>
        </p:nvSpPr>
        <p:spPr>
          <a:xfrm>
            <a:off x="4612704" y="5153538"/>
            <a:ext cx="895349" cy="304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Windows</a:t>
            </a:r>
          </a:p>
        </p:txBody>
      </p:sp>
      <p:pic>
        <p:nvPicPr>
          <p:cNvPr id="92" name="Graphic 91" descr="Processor with solid fill">
            <a:extLst>
              <a:ext uri="{FF2B5EF4-FFF2-40B4-BE49-F238E27FC236}">
                <a16:creationId xmlns:a16="http://schemas.microsoft.com/office/drawing/2014/main" id="{0A63841B-D95C-4374-A733-129A0B529B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56678" y="4856173"/>
            <a:ext cx="914400" cy="914400"/>
          </a:xfrm>
          <a:prstGeom prst="rect">
            <a:avLst/>
          </a:prstGeom>
        </p:spPr>
      </p:pic>
      <p:sp>
        <p:nvSpPr>
          <p:cNvPr id="160" name="Rectangle 159">
            <a:extLst>
              <a:ext uri="{FF2B5EF4-FFF2-40B4-BE49-F238E27FC236}">
                <a16:creationId xmlns:a16="http://schemas.microsoft.com/office/drawing/2014/main" id="{F10FA0E5-C7E2-48F4-8B22-1617C731564A}"/>
              </a:ext>
            </a:extLst>
          </p:cNvPr>
          <p:cNvSpPr/>
          <p:nvPr/>
        </p:nvSpPr>
        <p:spPr>
          <a:xfrm>
            <a:off x="3260250" y="885297"/>
            <a:ext cx="2381057" cy="1919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85FFFDC-FC0C-4D5F-A449-CE641D41FABE}"/>
              </a:ext>
            </a:extLst>
          </p:cNvPr>
          <p:cNvSpPr/>
          <p:nvPr/>
        </p:nvSpPr>
        <p:spPr>
          <a:xfrm>
            <a:off x="3345231" y="1034694"/>
            <a:ext cx="2192238" cy="30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PC01 – VPS – Scan Server</a:t>
            </a:r>
            <a:endParaRPr lang="en-US" sz="1100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AF11CE6-3330-4FE4-810E-E2EDF37BCFCE}"/>
              </a:ext>
            </a:extLst>
          </p:cNvPr>
          <p:cNvSpPr/>
          <p:nvPr/>
        </p:nvSpPr>
        <p:spPr>
          <a:xfrm>
            <a:off x="3430211" y="2106636"/>
            <a:ext cx="2034928" cy="455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IP: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rgbClr val="FF0000"/>
                </a:solidFill>
              </a:rPr>
              <a:t>192.168.8.243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Subnet Mask:</a:t>
            </a:r>
            <a:r>
              <a:rPr lang="en-US" sz="1000" dirty="0">
                <a:solidFill>
                  <a:schemeClr val="tx1"/>
                </a:solidFill>
              </a:rPr>
              <a:t> 255.255.255.0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Default Gateway:</a:t>
            </a:r>
            <a:r>
              <a:rPr lang="en-US" sz="1000" dirty="0">
                <a:solidFill>
                  <a:schemeClr val="tx1"/>
                </a:solidFill>
              </a:rPr>
              <a:t> 192.168.8.1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CA497C8-37E6-4AC6-A929-EF240382CF19}"/>
              </a:ext>
            </a:extLst>
          </p:cNvPr>
          <p:cNvSpPr/>
          <p:nvPr/>
        </p:nvSpPr>
        <p:spPr>
          <a:xfrm>
            <a:off x="4482966" y="1558512"/>
            <a:ext cx="895349" cy="304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Windows</a:t>
            </a:r>
          </a:p>
        </p:txBody>
      </p:sp>
      <p:pic>
        <p:nvPicPr>
          <p:cNvPr id="165" name="Graphic 164" descr="Processor with solid fill">
            <a:extLst>
              <a:ext uri="{FF2B5EF4-FFF2-40B4-BE49-F238E27FC236}">
                <a16:creationId xmlns:a16="http://schemas.microsoft.com/office/drawing/2014/main" id="{85FEDC33-5BDD-48C7-9BC6-3AF5D30343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66830" y="1342489"/>
            <a:ext cx="764147" cy="764147"/>
          </a:xfrm>
          <a:prstGeom prst="rect">
            <a:avLst/>
          </a:prstGeom>
        </p:spPr>
      </p:pic>
      <p:sp>
        <p:nvSpPr>
          <p:cNvPr id="179" name="Rectangle 178">
            <a:extLst>
              <a:ext uri="{FF2B5EF4-FFF2-40B4-BE49-F238E27FC236}">
                <a16:creationId xmlns:a16="http://schemas.microsoft.com/office/drawing/2014/main" id="{FA9BC642-7061-47AD-9A9F-79BDEB776904}"/>
              </a:ext>
            </a:extLst>
          </p:cNvPr>
          <p:cNvSpPr/>
          <p:nvPr/>
        </p:nvSpPr>
        <p:spPr>
          <a:xfrm>
            <a:off x="8963448" y="876318"/>
            <a:ext cx="2381057" cy="1919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88D2A06-D39B-4486-A4CE-252B9A5B26FB}"/>
              </a:ext>
            </a:extLst>
          </p:cNvPr>
          <p:cNvSpPr/>
          <p:nvPr/>
        </p:nvSpPr>
        <p:spPr>
          <a:xfrm>
            <a:off x="9048429" y="1025715"/>
            <a:ext cx="2192238" cy="30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PC02 – VPS – Shop PC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295AC32-D5FF-4D68-BA87-560623489964}"/>
              </a:ext>
            </a:extLst>
          </p:cNvPr>
          <p:cNvSpPr/>
          <p:nvPr/>
        </p:nvSpPr>
        <p:spPr>
          <a:xfrm>
            <a:off x="9133409" y="2097657"/>
            <a:ext cx="2034928" cy="455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IP: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rgbClr val="FF0000"/>
                </a:solidFill>
              </a:rPr>
              <a:t>192.168.8.240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Subnet Mask:</a:t>
            </a:r>
            <a:r>
              <a:rPr lang="en-US" sz="1000" dirty="0">
                <a:solidFill>
                  <a:schemeClr val="tx1"/>
                </a:solidFill>
              </a:rPr>
              <a:t> 255.255.255.0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Default Gateway:</a:t>
            </a:r>
            <a:r>
              <a:rPr lang="en-US" sz="1000" dirty="0">
                <a:solidFill>
                  <a:schemeClr val="tx1"/>
                </a:solidFill>
              </a:rPr>
              <a:t> 192.168.8.1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623DA799-C978-4401-8151-92A3197D3992}"/>
              </a:ext>
            </a:extLst>
          </p:cNvPr>
          <p:cNvSpPr/>
          <p:nvPr/>
        </p:nvSpPr>
        <p:spPr>
          <a:xfrm>
            <a:off x="10186164" y="1549533"/>
            <a:ext cx="895349" cy="3041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Ubuntu</a:t>
            </a:r>
          </a:p>
        </p:txBody>
      </p:sp>
      <p:sp>
        <p:nvSpPr>
          <p:cNvPr id="184" name="Arrow: Left-Up 183">
            <a:extLst>
              <a:ext uri="{FF2B5EF4-FFF2-40B4-BE49-F238E27FC236}">
                <a16:creationId xmlns:a16="http://schemas.microsoft.com/office/drawing/2014/main" id="{F9B6C10B-4BBB-41F3-AD71-0EE748485AC1}"/>
              </a:ext>
            </a:extLst>
          </p:cNvPr>
          <p:cNvSpPr/>
          <p:nvPr/>
        </p:nvSpPr>
        <p:spPr>
          <a:xfrm flipH="1">
            <a:off x="1723335" y="3110009"/>
            <a:ext cx="1136043" cy="1003195"/>
          </a:xfrm>
          <a:prstGeom prst="left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Arrow: Up-Down 185">
            <a:extLst>
              <a:ext uri="{FF2B5EF4-FFF2-40B4-BE49-F238E27FC236}">
                <a16:creationId xmlns:a16="http://schemas.microsoft.com/office/drawing/2014/main" id="{C0D78B50-15C4-4799-B081-6389B31FC0BD}"/>
              </a:ext>
            </a:extLst>
          </p:cNvPr>
          <p:cNvSpPr/>
          <p:nvPr/>
        </p:nvSpPr>
        <p:spPr>
          <a:xfrm>
            <a:off x="1338259" y="1069177"/>
            <a:ext cx="181713" cy="485907"/>
          </a:xfrm>
          <a:prstGeom prst="up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Connector: Elbow 187">
            <a:extLst>
              <a:ext uri="{FF2B5EF4-FFF2-40B4-BE49-F238E27FC236}">
                <a16:creationId xmlns:a16="http://schemas.microsoft.com/office/drawing/2014/main" id="{8466D9EB-284F-4ACD-AA69-D7DB940E7686}"/>
              </a:ext>
            </a:extLst>
          </p:cNvPr>
          <p:cNvCxnSpPr>
            <a:cxnSpLocks/>
            <a:endCxn id="22" idx="0"/>
          </p:cNvCxnSpPr>
          <p:nvPr/>
        </p:nvCxnSpPr>
        <p:spPr>
          <a:xfrm rot="5400000">
            <a:off x="9330350" y="3639015"/>
            <a:ext cx="1653577" cy="1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67705935-3340-4FA7-970E-CF1C68D82EE4}"/>
              </a:ext>
            </a:extLst>
          </p:cNvPr>
          <p:cNvCxnSpPr>
            <a:cxnSpLocks/>
            <a:stCxn id="160" idx="2"/>
            <a:endCxn id="88" idx="0"/>
          </p:cNvCxnSpPr>
          <p:nvPr/>
        </p:nvCxnSpPr>
        <p:spPr>
          <a:xfrm rot="16200000" flipH="1">
            <a:off x="3675030" y="3580734"/>
            <a:ext cx="1551498" cy="1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BB9F522D-0B88-4BB7-B607-095134F79E71}"/>
              </a:ext>
            </a:extLst>
          </p:cNvPr>
          <p:cNvSpPr/>
          <p:nvPr/>
        </p:nvSpPr>
        <p:spPr>
          <a:xfrm rot="10800000" flipH="1">
            <a:off x="8566252" y="347850"/>
            <a:ext cx="1579940" cy="524260"/>
          </a:xfrm>
          <a:prstGeom prst="bent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Bent-Up 53">
            <a:extLst>
              <a:ext uri="{FF2B5EF4-FFF2-40B4-BE49-F238E27FC236}">
                <a16:creationId xmlns:a16="http://schemas.microsoft.com/office/drawing/2014/main" id="{177FD151-F7E3-499A-81A9-5477E19ECC53}"/>
              </a:ext>
            </a:extLst>
          </p:cNvPr>
          <p:cNvSpPr/>
          <p:nvPr/>
        </p:nvSpPr>
        <p:spPr>
          <a:xfrm rot="10800000">
            <a:off x="4330977" y="363273"/>
            <a:ext cx="1633987" cy="524260"/>
          </a:xfrm>
          <a:prstGeom prst="bent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 descr="Server with solid fill">
            <a:extLst>
              <a:ext uri="{FF2B5EF4-FFF2-40B4-BE49-F238E27FC236}">
                <a16:creationId xmlns:a16="http://schemas.microsoft.com/office/drawing/2014/main" id="{087204CF-0592-4034-B7B8-B508D74910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68543" y="1376553"/>
            <a:ext cx="700807" cy="70080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32929C-BBAB-4577-BBBD-3247ACE2EB9E}"/>
              </a:ext>
            </a:extLst>
          </p:cNvPr>
          <p:cNvCxnSpPr>
            <a:cxnSpLocks/>
          </p:cNvCxnSpPr>
          <p:nvPr/>
        </p:nvCxnSpPr>
        <p:spPr>
          <a:xfrm>
            <a:off x="4450778" y="3567318"/>
            <a:ext cx="57029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F2D5741-AE2F-4AE4-9641-85320CB4CF96}"/>
              </a:ext>
            </a:extLst>
          </p:cNvPr>
          <p:cNvSpPr/>
          <p:nvPr/>
        </p:nvSpPr>
        <p:spPr>
          <a:xfrm>
            <a:off x="6018876" y="3743470"/>
            <a:ext cx="2609850" cy="2257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22778A-0EB9-4163-B337-4E959837B6A1}"/>
              </a:ext>
            </a:extLst>
          </p:cNvPr>
          <p:cNvSpPr/>
          <p:nvPr/>
        </p:nvSpPr>
        <p:spPr>
          <a:xfrm>
            <a:off x="6086814" y="3802022"/>
            <a:ext cx="2467122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PC04 – Mini Asus – Camera 1</a:t>
            </a:r>
            <a:br>
              <a:rPr lang="en-US" sz="1400" dirty="0"/>
            </a:br>
            <a:r>
              <a:rPr lang="en-US" sz="1400" dirty="0"/>
              <a:t>PC06 – Mini Asus – Camera 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462355-14C7-400C-BE98-BE7E77F34978}"/>
              </a:ext>
            </a:extLst>
          </p:cNvPr>
          <p:cNvSpPr/>
          <p:nvPr/>
        </p:nvSpPr>
        <p:spPr>
          <a:xfrm>
            <a:off x="6135205" y="5081525"/>
            <a:ext cx="2336716" cy="7983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IP Self-Regi: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192.168.8.242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IP Shelf: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192.168.8.246</a:t>
            </a:r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Subnet Mask:</a:t>
            </a:r>
            <a:r>
              <a:rPr lang="en-US" sz="1200" dirty="0">
                <a:solidFill>
                  <a:schemeClr val="tx1"/>
                </a:solidFill>
              </a:rPr>
              <a:t> 255.255.255.0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Default Gateway: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192.168.8.1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B5BC668-22AB-479E-9086-5E985B04536F}"/>
              </a:ext>
            </a:extLst>
          </p:cNvPr>
          <p:cNvSpPr/>
          <p:nvPr/>
        </p:nvSpPr>
        <p:spPr>
          <a:xfrm>
            <a:off x="7485725" y="4463947"/>
            <a:ext cx="895349" cy="5015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Windows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Ubuntu</a:t>
            </a:r>
          </a:p>
        </p:txBody>
      </p:sp>
      <p:pic>
        <p:nvPicPr>
          <p:cNvPr id="67" name="Graphic 66" descr="Processor with solid fill">
            <a:extLst>
              <a:ext uri="{FF2B5EF4-FFF2-40B4-BE49-F238E27FC236}">
                <a16:creationId xmlns:a16="http://schemas.microsoft.com/office/drawing/2014/main" id="{7B0A6D0A-7705-4A9C-B213-FE91B85EAB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29699" y="4243159"/>
            <a:ext cx="914400" cy="9144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0A6CF4E7-5388-49F5-A31B-3E08FDCE7AB3}"/>
              </a:ext>
            </a:extLst>
          </p:cNvPr>
          <p:cNvSpPr/>
          <p:nvPr/>
        </p:nvSpPr>
        <p:spPr>
          <a:xfrm>
            <a:off x="6131627" y="2413647"/>
            <a:ext cx="2255607" cy="10343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79846B8-2C41-43D8-BEC6-31514807E451}"/>
              </a:ext>
            </a:extLst>
          </p:cNvPr>
          <p:cNvSpPr/>
          <p:nvPr/>
        </p:nvSpPr>
        <p:spPr>
          <a:xfrm>
            <a:off x="6497502" y="2453193"/>
            <a:ext cx="1504956" cy="226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Hitachi Adapter</a:t>
            </a:r>
            <a:endParaRPr lang="en-US" sz="11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2E3630-A991-4B33-ADF7-08A44B872B48}"/>
              </a:ext>
            </a:extLst>
          </p:cNvPr>
          <p:cNvSpPr/>
          <p:nvPr/>
        </p:nvSpPr>
        <p:spPr>
          <a:xfrm>
            <a:off x="6217186" y="2767770"/>
            <a:ext cx="2084487" cy="639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IP: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>
                <a:solidFill>
                  <a:srgbClr val="FF0000"/>
                </a:solidFill>
              </a:rPr>
              <a:t>192.168.8.244</a:t>
            </a:r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b="1" dirty="0">
                <a:solidFill>
                  <a:schemeClr val="tx1"/>
                </a:solidFill>
              </a:rPr>
              <a:t>Subnet Mask:</a:t>
            </a:r>
            <a:r>
              <a:rPr lang="en-US" sz="1050" dirty="0">
                <a:solidFill>
                  <a:schemeClr val="tx1"/>
                </a:solidFill>
              </a:rPr>
              <a:t> 255.255.255.0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Default Gateway:</a:t>
            </a:r>
            <a:r>
              <a:rPr lang="en-US" sz="1050" dirty="0">
                <a:solidFill>
                  <a:schemeClr val="tx1"/>
                </a:solidFill>
              </a:rPr>
              <a:t> 192.168.127.1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Access IP: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>
                <a:solidFill>
                  <a:srgbClr val="FF0000"/>
                </a:solidFill>
              </a:rPr>
              <a:t>192.168.8.243</a:t>
            </a:r>
          </a:p>
        </p:txBody>
      </p: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95DB9019-2D4B-4DEA-A2C9-3121E8E4E2C5}"/>
              </a:ext>
            </a:extLst>
          </p:cNvPr>
          <p:cNvSpPr/>
          <p:nvPr/>
        </p:nvSpPr>
        <p:spPr>
          <a:xfrm flipH="1">
            <a:off x="5053839" y="2808436"/>
            <a:ext cx="1077782" cy="310369"/>
          </a:xfrm>
          <a:prstGeom prst="bent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ED40976-132E-4FE3-A636-95BF7EB75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299340"/>
              </p:ext>
            </p:extLst>
          </p:nvPr>
        </p:nvGraphicFramePr>
        <p:xfrm>
          <a:off x="2" y="335561"/>
          <a:ext cx="12191998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460">
                  <a:extLst>
                    <a:ext uri="{9D8B030D-6E8A-4147-A177-3AD203B41FA5}">
                      <a16:colId xmlns:a16="http://schemas.microsoft.com/office/drawing/2014/main" val="3523720737"/>
                    </a:ext>
                  </a:extLst>
                </a:gridCol>
                <a:gridCol w="1593907">
                  <a:extLst>
                    <a:ext uri="{9D8B030D-6E8A-4147-A177-3AD203B41FA5}">
                      <a16:colId xmlns:a16="http://schemas.microsoft.com/office/drawing/2014/main" val="1535096548"/>
                    </a:ext>
                  </a:extLst>
                </a:gridCol>
                <a:gridCol w="1109706">
                  <a:extLst>
                    <a:ext uri="{9D8B030D-6E8A-4147-A177-3AD203B41FA5}">
                      <a16:colId xmlns:a16="http://schemas.microsoft.com/office/drawing/2014/main" val="508706643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84060577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399780255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82597744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41951740"/>
                    </a:ext>
                  </a:extLst>
                </a:gridCol>
              </a:tblGrid>
              <a:tr h="2522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Phần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cứng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máy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Hệ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điều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Anydesk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Remote desktop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Ghi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473410"/>
                  </a:ext>
                </a:extLst>
              </a:tr>
              <a:tr h="802744">
                <a:tc rowSpan="3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Device 01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PC00 -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Proxmox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192.168.8.241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Truy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cập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thông</a:t>
                      </a:r>
                      <a:r>
                        <a:rPr lang="en-US" sz="1200" dirty="0"/>
                        <a:t> qua </a:t>
                      </a:r>
                      <a:r>
                        <a:rPr lang="en-US" sz="1200" dirty="0" err="1"/>
                        <a:t>địa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chỉ</a:t>
                      </a:r>
                      <a:r>
                        <a:rPr lang="en-US" sz="1200" dirty="0"/>
                        <a:t>:</a:t>
                      </a:r>
                      <a:br>
                        <a:rPr lang="en-US" sz="1200" dirty="0"/>
                      </a:br>
                      <a:r>
                        <a:rPr lang="en-US" sz="1200" dirty="0">
                          <a:hlinkClick r:id="rId2"/>
                        </a:rPr>
                        <a:t>https://192.168.127.241:8006/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Username: root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Password: Rfid@2022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758021"/>
                  </a:ext>
                </a:extLst>
              </a:tr>
              <a:tr h="43577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M02 – VPS – Shelf 1</a:t>
                      </a:r>
                      <a:endParaRPr lang="en-US" sz="140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PC01 – Scan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192.168.8.243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849235920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Scan-Server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Password </a:t>
                      </a:r>
                      <a:r>
                        <a:rPr lang="en-US" sz="1200" dirty="0" err="1"/>
                        <a:t>Anydesk</a:t>
                      </a:r>
                      <a:r>
                        <a:rPr lang="en-US" sz="1200" dirty="0"/>
                        <a:t>: aip2022@2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Password Remote Desktop: 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410055"/>
                  </a:ext>
                </a:extLst>
              </a:tr>
              <a:tr h="61926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M03 – VPS – Shelf 2</a:t>
                      </a:r>
                      <a:endParaRPr lang="en-US" sz="14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PC02 – Shop 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Ubuntu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192.168.8.240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271163752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Password </a:t>
                      </a:r>
                      <a:r>
                        <a:rPr lang="en-US" sz="1200" dirty="0" err="1"/>
                        <a:t>Anydesk</a:t>
                      </a:r>
                      <a:r>
                        <a:rPr lang="en-US" sz="1200" dirty="0"/>
                        <a:t>: aip2022@2</a:t>
                      </a:r>
                    </a:p>
                    <a:p>
                      <a:pPr algn="ctr"/>
                      <a:r>
                        <a:rPr lang="en-US" sz="1200" dirty="0"/>
                        <a:t>Username: </a:t>
                      </a:r>
                      <a:r>
                        <a:rPr lang="en-US" sz="1200" dirty="0" err="1"/>
                        <a:t>rfidmaster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Password: </a:t>
                      </a:r>
                      <a:r>
                        <a:rPr lang="en-US" sz="1200" dirty="0" err="1"/>
                        <a:t>rfidmaster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058996"/>
                  </a:ext>
                </a:extLst>
              </a:tr>
              <a:tr h="4357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Device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PC03 - Self-Regi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192.168.8.245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343057911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Self-Regi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Password </a:t>
                      </a:r>
                      <a:r>
                        <a:rPr lang="en-US" sz="1200" dirty="0" err="1"/>
                        <a:t>Anydesk</a:t>
                      </a:r>
                      <a:r>
                        <a:rPr lang="en-US" sz="1200" dirty="0"/>
                        <a:t>: aip2022@2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Password Remote Desktop: 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19570"/>
                  </a:ext>
                </a:extLst>
              </a:tr>
              <a:tr h="4357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Device 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PC04 -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192.168.8.242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390925184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Password </a:t>
                      </a:r>
                      <a:r>
                        <a:rPr lang="en-US" sz="1200" dirty="0" err="1"/>
                        <a:t>Anydesk</a:t>
                      </a:r>
                      <a:r>
                        <a:rPr lang="en-US" sz="1200" dirty="0"/>
                        <a:t>: aip2022@2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Password Remote Desktop: 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218443"/>
                  </a:ext>
                </a:extLst>
              </a:tr>
              <a:tr h="4357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Device 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PC05 - Signage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593720323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Signage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Password </a:t>
                      </a:r>
                      <a:r>
                        <a:rPr lang="en-US" sz="1200" dirty="0" err="1"/>
                        <a:t>Anydesk</a:t>
                      </a:r>
                      <a:r>
                        <a:rPr lang="en-US" sz="1200" dirty="0"/>
                        <a:t>: aip2022@2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Password Remote Desktop: 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622696"/>
                  </a:ext>
                </a:extLst>
              </a:tr>
              <a:tr h="4357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Device 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PC06 </a:t>
                      </a:r>
                      <a:r>
                        <a:rPr lang="en-US" sz="1200" dirty="0"/>
                        <a:t>- </a:t>
                      </a:r>
                      <a:r>
                        <a:rPr lang="en-US" sz="1200" dirty="0" err="1"/>
                        <a:t>ShelfCamera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Ubuntu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192.168.8.246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814969448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Password </a:t>
                      </a:r>
                      <a:r>
                        <a:rPr lang="en-US" sz="1200" dirty="0" err="1"/>
                        <a:t>Anydesk</a:t>
                      </a:r>
                      <a:r>
                        <a:rPr lang="en-US" sz="1200" dirty="0"/>
                        <a:t>: Rfid@2022</a:t>
                      </a:r>
                    </a:p>
                    <a:p>
                      <a:pPr algn="ctr"/>
                      <a:r>
                        <a:rPr lang="en-US" sz="1200" dirty="0"/>
                        <a:t>Username: </a:t>
                      </a:r>
                      <a:r>
                        <a:rPr lang="en-US" sz="1200" dirty="0" err="1"/>
                        <a:t>shelfcamera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Password: Rfid@2022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517427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374E3BD9-B9B0-4E2D-8D9B-A3C100397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028833"/>
              </p:ext>
            </p:extLst>
          </p:nvPr>
        </p:nvGraphicFramePr>
        <p:xfrm>
          <a:off x="2" y="5203834"/>
          <a:ext cx="12191998" cy="140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9759">
                  <a:extLst>
                    <a:ext uri="{9D8B030D-6E8A-4147-A177-3AD203B41FA5}">
                      <a16:colId xmlns:a16="http://schemas.microsoft.com/office/drawing/2014/main" val="3523720737"/>
                    </a:ext>
                  </a:extLst>
                </a:gridCol>
                <a:gridCol w="1946246">
                  <a:extLst>
                    <a:ext uri="{9D8B030D-6E8A-4147-A177-3AD203B41FA5}">
                      <a16:colId xmlns:a16="http://schemas.microsoft.com/office/drawing/2014/main" val="1535096548"/>
                    </a:ext>
                  </a:extLst>
                </a:gridCol>
                <a:gridCol w="1577131">
                  <a:extLst>
                    <a:ext uri="{9D8B030D-6E8A-4147-A177-3AD203B41FA5}">
                      <a16:colId xmlns:a16="http://schemas.microsoft.com/office/drawing/2014/main" val="50870664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840605771"/>
                    </a:ext>
                  </a:extLst>
                </a:gridCol>
                <a:gridCol w="1199625">
                  <a:extLst>
                    <a:ext uri="{9D8B030D-6E8A-4147-A177-3AD203B41FA5}">
                      <a16:colId xmlns:a16="http://schemas.microsoft.com/office/drawing/2014/main" val="1399780255"/>
                    </a:ext>
                  </a:extLst>
                </a:gridCol>
                <a:gridCol w="1409351">
                  <a:extLst>
                    <a:ext uri="{9D8B030D-6E8A-4147-A177-3AD203B41FA5}">
                      <a16:colId xmlns:a16="http://schemas.microsoft.com/office/drawing/2014/main" val="825977446"/>
                    </a:ext>
                  </a:extLst>
                </a:gridCol>
                <a:gridCol w="1001086">
                  <a:extLst>
                    <a:ext uri="{9D8B030D-6E8A-4147-A177-3AD203B41FA5}">
                      <a16:colId xmlns:a16="http://schemas.microsoft.com/office/drawing/2014/main" val="2641951740"/>
                    </a:ext>
                  </a:extLst>
                </a:gridCol>
              </a:tblGrid>
              <a:tr h="57918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Tên máy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Tên</a:t>
                      </a:r>
                      <a:r>
                        <a:rPr lang="en-US" sz="1600" dirty="0"/>
                        <a:t>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Loại</a:t>
                      </a:r>
                      <a:r>
                        <a:rPr lang="en-US" sz="1600" dirty="0"/>
                        <a:t>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473410"/>
                  </a:ext>
                </a:extLst>
              </a:tr>
              <a:tr h="5791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PC02 – Shop 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dnp_bq_dev</a:t>
                      </a:r>
                      <a:endParaRPr lang="en-US" sz="1600" dirty="0"/>
                    </a:p>
                    <a:p>
                      <a:pPr algn="ctr"/>
                      <a:r>
                        <a:rPr lang="en-US" sz="1600" dirty="0" err="1"/>
                        <a:t>rfid</a:t>
                      </a:r>
                      <a:endParaRPr lang="en-US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smart_shelf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MariaDB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192.168.8.240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Rfid@2022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21844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AAE6C1-F3DD-4881-A8B9-E6BEBB59D5D1}"/>
              </a:ext>
            </a:extLst>
          </p:cNvPr>
          <p:cNvSpPr txBox="1"/>
          <p:nvPr/>
        </p:nvSpPr>
        <p:spPr>
          <a:xfrm>
            <a:off x="3363985" y="-12481"/>
            <a:ext cx="431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Thông</a:t>
            </a:r>
            <a:r>
              <a:rPr lang="en-US" dirty="0"/>
              <a:t> tin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trong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A22188-E826-404A-A11E-5DE257BAC634}"/>
              </a:ext>
            </a:extLst>
          </p:cNvPr>
          <p:cNvSpPr txBox="1"/>
          <p:nvPr/>
        </p:nvSpPr>
        <p:spPr>
          <a:xfrm>
            <a:off x="3363985" y="4737443"/>
            <a:ext cx="482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Thông</a:t>
            </a:r>
            <a:r>
              <a:rPr lang="en-US" dirty="0"/>
              <a:t> tin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databases trong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6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DC6BA6-17C0-62B5-6FAC-CE111283B7CD}"/>
              </a:ext>
            </a:extLst>
          </p:cNvPr>
          <p:cNvSpPr/>
          <p:nvPr/>
        </p:nvSpPr>
        <p:spPr>
          <a:xfrm>
            <a:off x="1" y="-2920"/>
            <a:ext cx="12191999" cy="68638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  <a:latin typeface="Arial (Body)"/>
              </a:rPr>
              <a:t>(1) </a:t>
            </a:r>
            <a:r>
              <a:rPr lang="vi-VN" dirty="0">
                <a:solidFill>
                  <a:schemeClr val="tx1"/>
                </a:solidFill>
                <a:latin typeface="Arial (Body)"/>
              </a:rPr>
              <a:t>Tại Router xin hãy cắm dây WAN để có thể truy cập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vi-VN" dirty="0">
                <a:solidFill>
                  <a:schemeClr val="tx1"/>
                </a:solidFill>
                <a:latin typeface="Arial (Body)"/>
              </a:rPr>
              <a:t>Internet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.</a:t>
            </a:r>
            <a:endParaRPr lang="vi-VN" dirty="0">
              <a:solidFill>
                <a:schemeClr val="tx1"/>
              </a:solidFill>
              <a:latin typeface="Arial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dirty="0">
              <a:solidFill>
                <a:schemeClr val="tx1"/>
              </a:solidFill>
              <a:latin typeface="Arial (Body)"/>
            </a:endParaRPr>
          </a:p>
          <a:p>
            <a:r>
              <a:rPr lang="en-US" dirty="0">
                <a:solidFill>
                  <a:schemeClr val="tx1"/>
                </a:solidFill>
                <a:latin typeface="Arial (Body)"/>
              </a:rPr>
              <a:t>(2) </a:t>
            </a:r>
            <a:r>
              <a:rPr lang="vi-VN" dirty="0">
                <a:solidFill>
                  <a:schemeClr val="tx1"/>
                </a:solidFill>
                <a:latin typeface="Arial (Body)"/>
              </a:rPr>
              <a:t>Tại Router xin hãy setting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như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dưới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đây</a:t>
            </a:r>
            <a:r>
              <a:rPr lang="vi-VN" dirty="0">
                <a:solidFill>
                  <a:schemeClr val="tx1"/>
                </a:solidFill>
                <a:latin typeface="Arial (Body)"/>
              </a:rPr>
              <a:t>: </a:t>
            </a:r>
          </a:p>
          <a:p>
            <a:r>
              <a:rPr lang="vi-VN" dirty="0">
                <a:solidFill>
                  <a:schemeClr val="tx1"/>
                </a:solidFill>
                <a:latin typeface="Arial (Body)"/>
              </a:rPr>
              <a:t>	IP của Router cố định là: </a:t>
            </a:r>
            <a:r>
              <a:rPr lang="vi-VN" dirty="0">
                <a:solidFill>
                  <a:srgbClr val="FF0000"/>
                </a:solidFill>
                <a:latin typeface="Arial (Body)"/>
              </a:rPr>
              <a:t>192.168.</a:t>
            </a:r>
            <a:r>
              <a:rPr lang="en-US">
                <a:solidFill>
                  <a:srgbClr val="FF0000"/>
                </a:solidFill>
                <a:latin typeface="Arial (Body)"/>
              </a:rPr>
              <a:t>8</a:t>
            </a:r>
            <a:r>
              <a:rPr lang="vi-VN">
                <a:solidFill>
                  <a:srgbClr val="FF0000"/>
                </a:solidFill>
                <a:latin typeface="Arial (Body)"/>
              </a:rPr>
              <a:t>.1</a:t>
            </a:r>
            <a:endParaRPr lang="vi-VN" dirty="0">
              <a:solidFill>
                <a:srgbClr val="FF0000"/>
              </a:solidFill>
              <a:latin typeface="Arial (Body)"/>
            </a:endParaRPr>
          </a:p>
          <a:p>
            <a:r>
              <a:rPr lang="vi-VN" dirty="0">
                <a:solidFill>
                  <a:schemeClr val="tx1"/>
                </a:solidFill>
                <a:latin typeface="Arial (Body)"/>
              </a:rPr>
              <a:t>	Subnet Mask: 255.255.255.0</a:t>
            </a:r>
          </a:p>
          <a:p>
            <a:r>
              <a:rPr lang="vi-VN" dirty="0">
                <a:solidFill>
                  <a:schemeClr val="tx1"/>
                </a:solidFill>
                <a:latin typeface="Arial (Body)"/>
              </a:rPr>
              <a:t>	Setting Enable cho DHCP Mode</a:t>
            </a:r>
          </a:p>
          <a:p>
            <a:endParaRPr lang="en-US" dirty="0">
              <a:solidFill>
                <a:schemeClr val="tx1"/>
              </a:solidFill>
              <a:latin typeface="Arial (Body)"/>
            </a:endParaRPr>
          </a:p>
          <a:p>
            <a:r>
              <a:rPr lang="en-US" dirty="0">
                <a:solidFill>
                  <a:schemeClr val="tx1"/>
                </a:solidFill>
                <a:latin typeface="Arial (Body)"/>
              </a:rPr>
              <a:t>(3) Các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miniPC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(PC00 ~ PC05)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thì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đã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setting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cố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định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tại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AIP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như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dưới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đây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nên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không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cần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setting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gì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thêm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:</a:t>
            </a:r>
          </a:p>
          <a:p>
            <a:endParaRPr lang="vi-VN" dirty="0">
              <a:solidFill>
                <a:schemeClr val="tx1"/>
              </a:solidFill>
              <a:latin typeface="Arial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tx1"/>
                </a:solidFill>
                <a:latin typeface="Arial (Body)"/>
              </a:rPr>
              <a:t>Tại 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mini</a:t>
            </a:r>
            <a:r>
              <a:rPr lang="vi-VN" dirty="0">
                <a:solidFill>
                  <a:schemeClr val="tx1"/>
                </a:solidFill>
                <a:latin typeface="Arial (Body)"/>
              </a:rPr>
              <a:t>PC [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PC</a:t>
            </a:r>
            <a:r>
              <a:rPr lang="vi-VN" dirty="0">
                <a:solidFill>
                  <a:schemeClr val="tx1"/>
                </a:solidFill>
                <a:latin typeface="Arial (Body)"/>
              </a:rPr>
              <a:t>0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0 - Server,</a:t>
            </a:r>
            <a:r>
              <a:rPr lang="vi-VN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PC</a:t>
            </a:r>
            <a:r>
              <a:rPr lang="vi-VN" dirty="0">
                <a:solidFill>
                  <a:schemeClr val="tx1"/>
                </a:solidFill>
                <a:latin typeface="Arial (Body)"/>
              </a:rPr>
              <a:t>0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1 – Scan Server,</a:t>
            </a:r>
            <a:r>
              <a:rPr lang="vi-VN" dirty="0">
                <a:solidFill>
                  <a:schemeClr val="tx1"/>
                </a:solidFill>
                <a:latin typeface="Arial (Body)"/>
              </a:rPr>
              <a:t> 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PC</a:t>
            </a:r>
            <a:r>
              <a:rPr lang="vi-VN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2 – Shop PC, PC</a:t>
            </a:r>
            <a:r>
              <a:rPr lang="vi-VN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3 – Self-Regi,</a:t>
            </a:r>
            <a:r>
              <a:rPr lang="vi-VN" dirty="0">
                <a:solidFill>
                  <a:schemeClr val="tx1"/>
                </a:solidFill>
                <a:latin typeface="Arial (Body)"/>
              </a:rPr>
              <a:t> 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PC</a:t>
            </a:r>
            <a:r>
              <a:rPr lang="vi-VN" dirty="0">
                <a:solidFill>
                  <a:schemeClr val="tx1"/>
                </a:solidFill>
                <a:latin typeface="Arial (Body)"/>
              </a:rPr>
              <a:t>0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4 - Camera</a:t>
            </a:r>
            <a:r>
              <a:rPr lang="vi-VN" dirty="0">
                <a:solidFill>
                  <a:schemeClr val="tx1"/>
                </a:solidFill>
                <a:latin typeface="Arial (Body)"/>
              </a:rPr>
              <a:t>]: </a:t>
            </a:r>
          </a:p>
          <a:p>
            <a:r>
              <a:rPr lang="vi-VN" dirty="0">
                <a:solidFill>
                  <a:schemeClr val="tx1"/>
                </a:solidFill>
                <a:latin typeface="Arial (Body)"/>
              </a:rPr>
              <a:t>	IP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đang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setting </a:t>
            </a:r>
            <a:r>
              <a:rPr lang="vi-VN" dirty="0">
                <a:solidFill>
                  <a:schemeClr val="tx1"/>
                </a:solidFill>
                <a:latin typeface="Arial (Body)"/>
              </a:rPr>
              <a:t>cố định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lần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lượt</a:t>
            </a:r>
            <a:r>
              <a:rPr lang="vi-VN" dirty="0">
                <a:solidFill>
                  <a:schemeClr val="tx1"/>
                </a:solidFill>
                <a:latin typeface="Arial (Body)"/>
              </a:rPr>
              <a:t> là </a:t>
            </a:r>
            <a:r>
              <a:rPr lang="vi-VN" dirty="0">
                <a:solidFill>
                  <a:srgbClr val="0000FF"/>
                </a:solidFill>
                <a:latin typeface="Arial (Body)"/>
              </a:rPr>
              <a:t>192.168.</a:t>
            </a:r>
            <a:r>
              <a:rPr lang="en-US" dirty="0">
                <a:solidFill>
                  <a:srgbClr val="0000FF"/>
                </a:solidFill>
                <a:latin typeface="Arial (Body)"/>
              </a:rPr>
              <a:t>8</a:t>
            </a:r>
            <a:r>
              <a:rPr lang="vi-VN" dirty="0">
                <a:solidFill>
                  <a:srgbClr val="0000FF"/>
                </a:solidFill>
                <a:latin typeface="Arial (Body)"/>
              </a:rPr>
              <a:t>.2</a:t>
            </a:r>
            <a:r>
              <a:rPr lang="en-US" dirty="0">
                <a:solidFill>
                  <a:srgbClr val="0000FF"/>
                </a:solidFill>
                <a:latin typeface="Arial (Body)"/>
              </a:rPr>
              <a:t>41, </a:t>
            </a:r>
            <a:r>
              <a:rPr lang="vi-VN" dirty="0">
                <a:solidFill>
                  <a:srgbClr val="0000FF"/>
                </a:solidFill>
                <a:latin typeface="Arial (Body)"/>
              </a:rPr>
              <a:t>192.168.</a:t>
            </a:r>
            <a:r>
              <a:rPr lang="en-US" dirty="0">
                <a:solidFill>
                  <a:srgbClr val="0000FF"/>
                </a:solidFill>
                <a:latin typeface="Arial (Body)"/>
              </a:rPr>
              <a:t>8</a:t>
            </a:r>
            <a:r>
              <a:rPr lang="vi-VN" dirty="0">
                <a:solidFill>
                  <a:srgbClr val="0000FF"/>
                </a:solidFill>
                <a:latin typeface="Arial (Body)"/>
              </a:rPr>
              <a:t>.2</a:t>
            </a:r>
            <a:r>
              <a:rPr lang="en-US" dirty="0">
                <a:solidFill>
                  <a:srgbClr val="0000FF"/>
                </a:solidFill>
                <a:latin typeface="Arial (Body)"/>
              </a:rPr>
              <a:t>43, </a:t>
            </a:r>
            <a:r>
              <a:rPr lang="vi-VN" dirty="0">
                <a:solidFill>
                  <a:srgbClr val="0000FF"/>
                </a:solidFill>
                <a:latin typeface="Arial (Body)"/>
              </a:rPr>
              <a:t>192.168.</a:t>
            </a:r>
            <a:r>
              <a:rPr lang="en-US" dirty="0">
                <a:solidFill>
                  <a:srgbClr val="0000FF"/>
                </a:solidFill>
                <a:latin typeface="Arial (Body)"/>
              </a:rPr>
              <a:t>8</a:t>
            </a:r>
            <a:r>
              <a:rPr lang="vi-VN" dirty="0">
                <a:solidFill>
                  <a:srgbClr val="0000FF"/>
                </a:solidFill>
                <a:latin typeface="Arial (Body)"/>
              </a:rPr>
              <a:t>.2</a:t>
            </a:r>
            <a:r>
              <a:rPr lang="en-US" dirty="0">
                <a:solidFill>
                  <a:srgbClr val="0000FF"/>
                </a:solidFill>
                <a:latin typeface="Arial (Body)"/>
              </a:rPr>
              <a:t>40, 192.168.8.245, </a:t>
            </a:r>
            <a:r>
              <a:rPr lang="vi-VN" dirty="0">
                <a:solidFill>
                  <a:srgbClr val="0000FF"/>
                </a:solidFill>
                <a:latin typeface="Arial (Body)"/>
              </a:rPr>
              <a:t>192.168.</a:t>
            </a:r>
            <a:r>
              <a:rPr lang="en-US" dirty="0">
                <a:solidFill>
                  <a:srgbClr val="0000FF"/>
                </a:solidFill>
                <a:latin typeface="Arial (Body)"/>
              </a:rPr>
              <a:t>8</a:t>
            </a:r>
            <a:r>
              <a:rPr lang="vi-VN" dirty="0">
                <a:solidFill>
                  <a:srgbClr val="0000FF"/>
                </a:solidFill>
                <a:latin typeface="Arial (Body)"/>
              </a:rPr>
              <a:t>.2</a:t>
            </a:r>
            <a:r>
              <a:rPr lang="en-US" dirty="0">
                <a:solidFill>
                  <a:srgbClr val="0000FF"/>
                </a:solidFill>
                <a:latin typeface="Arial (Body)"/>
              </a:rPr>
              <a:t>42</a:t>
            </a:r>
            <a:endParaRPr lang="vi-VN" dirty="0">
              <a:solidFill>
                <a:srgbClr val="0000FF"/>
              </a:solidFill>
              <a:latin typeface="Arial (Body)"/>
            </a:endParaRPr>
          </a:p>
          <a:p>
            <a:r>
              <a:rPr lang="vi-VN" dirty="0">
                <a:solidFill>
                  <a:schemeClr val="tx1"/>
                </a:solidFill>
                <a:latin typeface="Arial (Body)"/>
              </a:rPr>
              <a:t>	Subnet Mask: 255.255.255.0</a:t>
            </a:r>
          </a:p>
          <a:p>
            <a:r>
              <a:rPr lang="vi-VN" dirty="0">
                <a:solidFill>
                  <a:schemeClr val="tx1"/>
                </a:solidFill>
                <a:latin typeface="Arial (Body)"/>
              </a:rPr>
              <a:t>	Default Gateway: </a:t>
            </a:r>
            <a:r>
              <a:rPr lang="en-US" sz="1800" dirty="0">
                <a:solidFill>
                  <a:srgbClr val="FF0000"/>
                </a:solidFill>
                <a:latin typeface="Arial (Body)"/>
              </a:rPr>
              <a:t>192.168.8.1</a:t>
            </a:r>
            <a:endParaRPr lang="vi-VN" dirty="0">
              <a:solidFill>
                <a:srgbClr val="FF0000"/>
              </a:solidFill>
              <a:latin typeface="Arial (Body)"/>
            </a:endParaRPr>
          </a:p>
          <a:p>
            <a:endParaRPr lang="en-US" dirty="0">
              <a:solidFill>
                <a:schemeClr val="tx1"/>
              </a:solidFill>
              <a:latin typeface="Arial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tx1"/>
                </a:solidFill>
                <a:latin typeface="Arial (Body)"/>
              </a:rPr>
              <a:t>Tại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các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mini</a:t>
            </a:r>
            <a:r>
              <a:rPr lang="vi-VN" dirty="0">
                <a:solidFill>
                  <a:schemeClr val="tx1"/>
                </a:solidFill>
                <a:latin typeface="Arial (Body)"/>
              </a:rPr>
              <a:t>PC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khác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(PC05)</a:t>
            </a:r>
            <a:r>
              <a:rPr lang="vi-VN" dirty="0">
                <a:solidFill>
                  <a:schemeClr val="tx1"/>
                </a:solidFill>
                <a:latin typeface="Arial (Body)"/>
              </a:rPr>
              <a:t>: </a:t>
            </a:r>
          </a:p>
          <a:p>
            <a:r>
              <a:rPr lang="vi-VN" dirty="0">
                <a:solidFill>
                  <a:schemeClr val="tx1"/>
                </a:solidFill>
                <a:latin typeface="Arial (Body)"/>
              </a:rPr>
              <a:t>	IP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: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sẽ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cấp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động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từ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DHCP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của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Router</a:t>
            </a:r>
            <a:endParaRPr lang="vi-VN" dirty="0">
              <a:solidFill>
                <a:srgbClr val="0000FF"/>
              </a:solidFill>
              <a:latin typeface="Arial (Body)"/>
            </a:endParaRPr>
          </a:p>
          <a:p>
            <a:r>
              <a:rPr lang="vi-VN" dirty="0">
                <a:solidFill>
                  <a:schemeClr val="tx1"/>
                </a:solidFill>
                <a:latin typeface="Arial (Body)"/>
              </a:rPr>
              <a:t>	Subnet Mask: 255.255.255.0</a:t>
            </a:r>
          </a:p>
          <a:p>
            <a:r>
              <a:rPr lang="vi-VN" dirty="0">
                <a:solidFill>
                  <a:schemeClr val="tx1"/>
                </a:solidFill>
                <a:latin typeface="Arial (Body)"/>
              </a:rPr>
              <a:t>	Default Gateway: </a:t>
            </a:r>
            <a:r>
              <a:rPr lang="en-US" sz="1800" dirty="0">
                <a:solidFill>
                  <a:srgbClr val="FF0000"/>
                </a:solidFill>
                <a:latin typeface="Arial (Body)"/>
              </a:rPr>
              <a:t>192.168.8.1</a:t>
            </a:r>
            <a:endParaRPr lang="vi-VN" dirty="0">
              <a:solidFill>
                <a:srgbClr val="FF0000"/>
              </a:solidFill>
              <a:latin typeface="Arial (Body)"/>
            </a:endParaRPr>
          </a:p>
          <a:p>
            <a:endParaRPr lang="en-US" dirty="0">
              <a:solidFill>
                <a:schemeClr val="tx1"/>
              </a:solidFill>
              <a:latin typeface="Arial (Body)"/>
            </a:endParaRPr>
          </a:p>
          <a:p>
            <a:r>
              <a:rPr lang="en-US" dirty="0">
                <a:solidFill>
                  <a:schemeClr val="tx1"/>
                </a:solidFill>
                <a:latin typeface="Arial (Body)"/>
              </a:rPr>
              <a:t>Sau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khi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setting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cho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Router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xong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thì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nhờ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anh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xác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nhận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giúp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tại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các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máy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PC03 - Self-Regi, PC05 - Signage (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sử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Windows, không có Password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của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OS),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đã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có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thể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truy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cập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Internet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không?</a:t>
            </a:r>
          </a:p>
          <a:p>
            <a:r>
              <a:rPr lang="en-US" dirty="0" err="1">
                <a:solidFill>
                  <a:schemeClr val="tx1"/>
                </a:solidFill>
                <a:latin typeface="Arial (Body)"/>
              </a:rPr>
              <a:t>Nếu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đã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truy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cập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Internet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thì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chúng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tôi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sẽ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remote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vào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để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setting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tiếp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Arial (Body)"/>
              </a:rPr>
              <a:t>Xin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nhờ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giúp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 (Body)"/>
              </a:rPr>
              <a:t>đỡ</a:t>
            </a:r>
            <a:r>
              <a:rPr lang="en-US" dirty="0">
                <a:solidFill>
                  <a:schemeClr val="tx1"/>
                </a:solidFill>
                <a:latin typeface="Arial (Body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150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630</Words>
  <Application>Microsoft Office PowerPoint</Application>
  <PresentationFormat>Widescreen</PresentationFormat>
  <Paragraphs>151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 (Body)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user2049</dc:creator>
  <cp:lastModifiedBy>Ngô Phúc Thịnh</cp:lastModifiedBy>
  <cp:revision>313</cp:revision>
  <dcterms:created xsi:type="dcterms:W3CDTF">2022-07-06T06:33:21Z</dcterms:created>
  <dcterms:modified xsi:type="dcterms:W3CDTF">2023-02-15T02:44:26Z</dcterms:modified>
</cp:coreProperties>
</file>