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E2CF-8B67-1483-0C9A-7F81D8456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7221C-C84A-5B6B-D649-21F0FE446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C07C-B6EC-C0E2-D641-8DCCB159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68DE-931B-209B-08C1-A49B81F0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ADDB-AF5D-2DA9-BA34-C0A30786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32CA-F0F4-143C-2132-877DBC7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EFAA2-D828-E77C-5521-99A58C2D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4FBE-CCDA-E858-A839-91EFB3C1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4B38-90C0-58CB-1E5E-5540E9F3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18E6-E3A8-47C4-E0E8-A0358709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63297-F7CF-08EF-4292-BB36C8712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50DBB-2707-31A3-A2A1-90059D2D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6A5C-174F-F26C-42C7-AF586E79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52B3-D5E4-1268-3C19-D063C7C5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71B7-E137-DDCC-9B01-495B7B1C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54C3-82F3-06C2-F3AA-05A2724A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1CB3-42AF-BB16-D92D-F3D96CD8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5687-AA39-B08E-9D42-4857797F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46B7-B324-9678-37A9-410C0127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E385-EB5C-7DE6-27EE-63769BF5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33CB-DBB6-2C8E-9902-2DF0A8C3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101E-0B59-1650-77BC-BC373AA53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4D39-B762-727A-7F5A-2A7889B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A0EA-E200-4641-43F4-72EBE93E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9175-250B-BF10-196F-A6AE18A9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768C-4045-CDEA-55BB-C61871BB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3C08-F20E-0EF2-543C-128130049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A360B-2E45-D55A-8640-6A2C96A2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7338-E50F-30FD-1830-3E7FC3D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D13A-B4BE-BEBC-CACD-19C35C1D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91FA7-4E8B-1114-BA16-34CC97B3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3AF5-F232-CA46-8728-F70F33B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2191-5601-91C4-D462-A51BF584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B41CD-BB99-CC29-EE4B-6E6F96B6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5A9D-F598-0180-3398-945890BE7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1E7F2-54A5-8BFB-356F-029D50BC1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90845-36F9-A644-25ED-F44DEA36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88AEF-3F98-7979-865E-A801AF9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20933-C90D-E8C3-61CE-6076FD7A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24A6-1678-8602-CE52-79B497BF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61844-513C-A8DC-5CE6-E0F48998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FE30-4DB9-8967-F3A4-3812CF1D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F2F9E-0503-0192-9E92-DA8F496E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24BC7-8D1E-B7BA-4D24-9F66DCA0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B08A4-08C8-C191-96A3-22C16A1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1310-14C1-BBEE-32D6-2EBB540C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60-8D19-C39C-4BEB-F30624A0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8D85-560E-67C5-B1FA-F4F61CF8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55C78-2A1C-6790-09F1-0CCCB0BD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D73B-2FCB-FB76-F326-7CC99C6B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39ACF-3318-C54D-E7F2-E0DF6050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A164-414B-6FF9-3D7C-B7126D5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5969-1009-B2A4-0070-016DB70E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B4FA0-4BF9-4C73-4C6C-59BDEF3BF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7A4F2-98E8-EC89-0588-01A0F50D2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CBF9F-46F0-C19D-D287-D388D0CA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84F11-FFC9-4E13-A35B-BF3676A2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7917-CD56-28FD-DD0C-89AE1F69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14834-4295-6138-C9C8-5A1C6911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1037-4A8D-0DD6-ED15-1CF1E533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737F-F34C-4F96-F5AF-9D9FA3A1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A87F-CD39-42B6-82B9-11A3C4BC2403}" type="datetimeFigureOut">
              <a:rPr lang="en-US" smtClean="0"/>
              <a:t>2023/04/05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90E7-8235-8913-59A2-5659E24C7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7BE6-CB39-039B-2582-BD7CC0BFB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1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26654CC-7F55-1E75-08FB-BA811B7F4D4D}"/>
              </a:ext>
            </a:extLst>
          </p:cNvPr>
          <p:cNvSpPr/>
          <p:nvPr/>
        </p:nvSpPr>
        <p:spPr>
          <a:xfrm>
            <a:off x="67208" y="1645817"/>
            <a:ext cx="12039067" cy="5155033"/>
          </a:xfrm>
          <a:prstGeom prst="rect">
            <a:avLst/>
          </a:prstGeom>
          <a:solidFill>
            <a:schemeClr val="accent5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486017-5ED5-A2E8-E88B-EB7306FA8A88}"/>
              </a:ext>
            </a:extLst>
          </p:cNvPr>
          <p:cNvSpPr/>
          <p:nvPr/>
        </p:nvSpPr>
        <p:spPr>
          <a:xfrm>
            <a:off x="171450" y="38100"/>
            <a:ext cx="4772024" cy="2547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A7833-08D1-4777-9EB9-9E69D3A06C3C}"/>
              </a:ext>
            </a:extLst>
          </p:cNvPr>
          <p:cNvSpPr/>
          <p:nvPr/>
        </p:nvSpPr>
        <p:spPr>
          <a:xfrm>
            <a:off x="4772025" y="1787261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B4673-2F15-162F-2E7A-0DC8D6129F31}"/>
              </a:ext>
            </a:extLst>
          </p:cNvPr>
          <p:cNvSpPr/>
          <p:nvPr/>
        </p:nvSpPr>
        <p:spPr>
          <a:xfrm>
            <a:off x="2060400" y="43028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38B06EFE-1A8A-FBB8-9515-C3C45B2D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5546" y="542717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515D16-7B90-24E3-6A88-8B24BDE76500}"/>
              </a:ext>
            </a:extLst>
          </p:cNvPr>
          <p:cNvSpPr/>
          <p:nvPr/>
        </p:nvSpPr>
        <p:spPr>
          <a:xfrm>
            <a:off x="2346150" y="314614"/>
            <a:ext cx="1993192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 / Gateway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6F4F4-AF9D-0710-28E3-57F216B401E3}"/>
              </a:ext>
            </a:extLst>
          </p:cNvPr>
          <p:cNvSpPr/>
          <p:nvPr/>
        </p:nvSpPr>
        <p:spPr>
          <a:xfrm>
            <a:off x="2346150" y="1381083"/>
            <a:ext cx="1993192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</a:rPr>
              <a:t>192.168.127.1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DHCP:</a:t>
            </a:r>
            <a:r>
              <a:rPr lang="en-US" sz="1200" dirty="0">
                <a:solidFill>
                  <a:schemeClr val="tx1"/>
                </a:solidFill>
              </a:rPr>
              <a:t>               Enable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Graphic 8" descr="Syncing cloud with solid fill">
            <a:extLst>
              <a:ext uri="{FF2B5EF4-FFF2-40B4-BE49-F238E27FC236}">
                <a16:creationId xmlns:a16="http://schemas.microsoft.com/office/drawing/2014/main" id="{43266D59-C182-716B-DC54-30F8DF8A6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43" y="3226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42E4D5-3408-788C-117E-99ACD0B0B049}"/>
              </a:ext>
            </a:extLst>
          </p:cNvPr>
          <p:cNvSpPr/>
          <p:nvPr/>
        </p:nvSpPr>
        <p:spPr>
          <a:xfrm>
            <a:off x="67208" y="856584"/>
            <a:ext cx="1707443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pic>
        <p:nvPicPr>
          <p:cNvPr id="17" name="Graphic 16" descr="Server with solid fill">
            <a:extLst>
              <a:ext uri="{FF2B5EF4-FFF2-40B4-BE49-F238E27FC236}">
                <a16:creationId xmlns:a16="http://schemas.microsoft.com/office/drawing/2014/main" id="{541582FA-B136-F710-B02F-E466635A1D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9750" y="2299583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0C0357-14B9-E1EC-63AA-0416B892A6FC}"/>
              </a:ext>
            </a:extLst>
          </p:cNvPr>
          <p:cNvSpPr/>
          <p:nvPr/>
        </p:nvSpPr>
        <p:spPr>
          <a:xfrm>
            <a:off x="4908906" y="1985712"/>
            <a:ext cx="2400300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M00 – </a:t>
            </a:r>
            <a:r>
              <a:rPr lang="en-US" dirty="0" err="1"/>
              <a:t>ShopPC</a:t>
            </a:r>
            <a:r>
              <a:rPr lang="en-US" dirty="0"/>
              <a:t> – Server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B82895-4C2C-B7CE-163D-7771DDE2A7C7}"/>
              </a:ext>
            </a:extLst>
          </p:cNvPr>
          <p:cNvSpPr/>
          <p:nvPr/>
        </p:nvSpPr>
        <p:spPr>
          <a:xfrm>
            <a:off x="4908906" y="3231044"/>
            <a:ext cx="2400300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                           </a:t>
            </a:r>
            <a:r>
              <a:rPr lang="en-US" sz="1200" b="1" dirty="0">
                <a:solidFill>
                  <a:srgbClr val="0000FF"/>
                </a:solidFill>
              </a:rPr>
              <a:t>192.168.127.254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      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192.168.127.1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3E5004-69C4-8E2B-D06A-86F270A4D851}"/>
              </a:ext>
            </a:extLst>
          </p:cNvPr>
          <p:cNvSpPr/>
          <p:nvPr/>
        </p:nvSpPr>
        <p:spPr>
          <a:xfrm>
            <a:off x="6534150" y="2608378"/>
            <a:ext cx="775056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F698ED-5A41-4FC6-F70E-8CF92A8DB48B}"/>
              </a:ext>
            </a:extLst>
          </p:cNvPr>
          <p:cNvSpPr/>
          <p:nvPr/>
        </p:nvSpPr>
        <p:spPr>
          <a:xfrm>
            <a:off x="260705" y="4348370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5A9733-ED63-C0B2-5E16-3C7F7BFF783F}"/>
              </a:ext>
            </a:extLst>
          </p:cNvPr>
          <p:cNvSpPr/>
          <p:nvPr/>
        </p:nvSpPr>
        <p:spPr>
          <a:xfrm>
            <a:off x="546455" y="4619956"/>
            <a:ext cx="1993192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M01 – Shelf 1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3A6BB2-289F-6F7A-5C40-495E17A9F884}"/>
              </a:ext>
            </a:extLst>
          </p:cNvPr>
          <p:cNvSpPr/>
          <p:nvPr/>
        </p:nvSpPr>
        <p:spPr>
          <a:xfrm>
            <a:off x="427839" y="5686425"/>
            <a:ext cx="2254681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192.168.127.34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192.168.127.1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EF56A9-2255-58A4-5ED1-B4796B820E82}"/>
              </a:ext>
            </a:extLst>
          </p:cNvPr>
          <p:cNvSpPr/>
          <p:nvPr/>
        </p:nvSpPr>
        <p:spPr>
          <a:xfrm>
            <a:off x="1727554" y="5145424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58E307-C410-FD59-0048-B422E325D21D}"/>
              </a:ext>
            </a:extLst>
          </p:cNvPr>
          <p:cNvSpPr/>
          <p:nvPr/>
        </p:nvSpPr>
        <p:spPr>
          <a:xfrm>
            <a:off x="3305176" y="4353340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FF27E8-A5B1-1985-D4DF-78C3226B77C7}"/>
              </a:ext>
            </a:extLst>
          </p:cNvPr>
          <p:cNvSpPr/>
          <p:nvPr/>
        </p:nvSpPr>
        <p:spPr>
          <a:xfrm>
            <a:off x="3590926" y="4624926"/>
            <a:ext cx="1993192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M02 – Shelf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C0AD53-800D-B42D-3BD0-ECF5EA955F7B}"/>
              </a:ext>
            </a:extLst>
          </p:cNvPr>
          <p:cNvSpPr/>
          <p:nvPr/>
        </p:nvSpPr>
        <p:spPr>
          <a:xfrm>
            <a:off x="3531765" y="5691395"/>
            <a:ext cx="2277424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Router</a:t>
            </a:r>
            <a:r>
              <a:rPr lang="ja-JP" altLang="en-US" sz="1200" b="1" dirty="0">
                <a:solidFill>
                  <a:srgbClr val="0000FF"/>
                </a:solidFill>
              </a:rPr>
              <a:t>の</a:t>
            </a:r>
            <a:r>
              <a:rPr lang="en-US" altLang="ja-JP" sz="1200" b="1" dirty="0">
                <a:solidFill>
                  <a:srgbClr val="0000FF"/>
                </a:solidFill>
              </a:rPr>
              <a:t>DHCP</a:t>
            </a:r>
            <a:r>
              <a:rPr lang="ja-JP" altLang="en-US" sz="1200" b="1" dirty="0">
                <a:solidFill>
                  <a:srgbClr val="0000FF"/>
                </a:solidFill>
              </a:rPr>
              <a:t>から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192.168.127.1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BE67B5-9B48-9FE4-732C-F783762E930B}"/>
              </a:ext>
            </a:extLst>
          </p:cNvPr>
          <p:cNvSpPr/>
          <p:nvPr/>
        </p:nvSpPr>
        <p:spPr>
          <a:xfrm>
            <a:off x="4772025" y="5150394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32" name="Graphic 31" descr="Processor with solid fill">
            <a:extLst>
              <a:ext uri="{FF2B5EF4-FFF2-40B4-BE49-F238E27FC236}">
                <a16:creationId xmlns:a16="http://schemas.microsoft.com/office/drawing/2014/main" id="{92C83CAF-68F3-B18E-1E92-DE12F47B02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1528" y="4848059"/>
            <a:ext cx="914400" cy="914400"/>
          </a:xfrm>
          <a:prstGeom prst="rect">
            <a:avLst/>
          </a:prstGeom>
        </p:spPr>
      </p:pic>
      <p:pic>
        <p:nvPicPr>
          <p:cNvPr id="33" name="Graphic 32" descr="Processor with solid fill">
            <a:extLst>
              <a:ext uri="{FF2B5EF4-FFF2-40B4-BE49-F238E27FC236}">
                <a16:creationId xmlns:a16="http://schemas.microsoft.com/office/drawing/2014/main" id="{E7818117-9A06-C05E-1A6B-E220134A5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8372" y="4848059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A0D3AA0-BA9E-CF9F-1543-0A623AE73204}"/>
              </a:ext>
            </a:extLst>
          </p:cNvPr>
          <p:cNvSpPr/>
          <p:nvPr/>
        </p:nvSpPr>
        <p:spPr>
          <a:xfrm>
            <a:off x="6330596" y="4348370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30E401-7A0B-F5B8-77BC-81A01F1CBEF7}"/>
              </a:ext>
            </a:extLst>
          </p:cNvPr>
          <p:cNvSpPr/>
          <p:nvPr/>
        </p:nvSpPr>
        <p:spPr>
          <a:xfrm>
            <a:off x="6616346" y="4619956"/>
            <a:ext cx="1993192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M03 - Signage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C42C6-91FB-8CEA-9AC4-B08655636DFB}"/>
              </a:ext>
            </a:extLst>
          </p:cNvPr>
          <p:cNvSpPr/>
          <p:nvPr/>
        </p:nvSpPr>
        <p:spPr>
          <a:xfrm>
            <a:off x="6534150" y="5686425"/>
            <a:ext cx="2274290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Router</a:t>
            </a:r>
            <a:r>
              <a:rPr lang="ja-JP" altLang="en-US" sz="1200" b="1" dirty="0">
                <a:solidFill>
                  <a:srgbClr val="0000FF"/>
                </a:solidFill>
              </a:rPr>
              <a:t>の</a:t>
            </a:r>
            <a:r>
              <a:rPr lang="en-US" altLang="ja-JP" sz="1200" b="1" dirty="0">
                <a:solidFill>
                  <a:srgbClr val="0000FF"/>
                </a:solidFill>
              </a:rPr>
              <a:t>DHCP</a:t>
            </a:r>
            <a:r>
              <a:rPr lang="ja-JP" altLang="en-US" sz="1200" b="1" dirty="0">
                <a:solidFill>
                  <a:srgbClr val="0000FF"/>
                </a:solidFill>
              </a:rPr>
              <a:t>から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192.168.127.1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C787DA-522A-A0CC-1819-EA5A6D0BE49E}"/>
              </a:ext>
            </a:extLst>
          </p:cNvPr>
          <p:cNvSpPr/>
          <p:nvPr/>
        </p:nvSpPr>
        <p:spPr>
          <a:xfrm>
            <a:off x="7797445" y="5145424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38" name="Graphic 37" descr="Processor with solid fill">
            <a:extLst>
              <a:ext uri="{FF2B5EF4-FFF2-40B4-BE49-F238E27FC236}">
                <a16:creationId xmlns:a16="http://schemas.microsoft.com/office/drawing/2014/main" id="{505C9EC6-BB24-3542-33C7-F13917E78E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3792" y="4843089"/>
            <a:ext cx="914400" cy="9144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95BBB38-8668-9886-65AB-FD5AAA0D7DE0}"/>
              </a:ext>
            </a:extLst>
          </p:cNvPr>
          <p:cNvSpPr/>
          <p:nvPr/>
        </p:nvSpPr>
        <p:spPr>
          <a:xfrm>
            <a:off x="9326379" y="4348370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52C9B3-086F-AE97-7F97-8DA359AE1A53}"/>
              </a:ext>
            </a:extLst>
          </p:cNvPr>
          <p:cNvSpPr/>
          <p:nvPr/>
        </p:nvSpPr>
        <p:spPr>
          <a:xfrm>
            <a:off x="9612129" y="4619956"/>
            <a:ext cx="1993192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M04 – Self-Regi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EDEF60-2F2C-3984-B392-FFF7433BC1CE}"/>
              </a:ext>
            </a:extLst>
          </p:cNvPr>
          <p:cNvSpPr/>
          <p:nvPr/>
        </p:nvSpPr>
        <p:spPr>
          <a:xfrm>
            <a:off x="9521505" y="5686425"/>
            <a:ext cx="2242655" cy="790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Router</a:t>
            </a:r>
            <a:r>
              <a:rPr lang="ja-JP" altLang="en-US" sz="1200" b="1" dirty="0">
                <a:solidFill>
                  <a:srgbClr val="0000FF"/>
                </a:solidFill>
              </a:rPr>
              <a:t>の</a:t>
            </a:r>
            <a:r>
              <a:rPr lang="en-US" altLang="ja-JP" sz="1200" b="1" dirty="0">
                <a:solidFill>
                  <a:srgbClr val="0000FF"/>
                </a:solidFill>
              </a:rPr>
              <a:t>DHCP</a:t>
            </a:r>
            <a:r>
              <a:rPr lang="ja-JP" altLang="en-US" sz="1200" b="1" dirty="0">
                <a:solidFill>
                  <a:srgbClr val="0000FF"/>
                </a:solidFill>
              </a:rPr>
              <a:t>から</a:t>
            </a:r>
            <a:endParaRPr lang="en-US" altLang="ja-JP" sz="1200" b="1" dirty="0">
              <a:solidFill>
                <a:srgbClr val="0000FF"/>
              </a:solidFill>
            </a:endParaRPr>
          </a:p>
          <a:p>
            <a:r>
              <a:rPr lang="ja-JP" altLang="en-US" sz="1200" b="1" dirty="0">
                <a:solidFill>
                  <a:srgbClr val="0000FF"/>
                </a:solidFill>
              </a:rPr>
              <a:t>現在</a:t>
            </a:r>
            <a:r>
              <a:rPr lang="en-US" altLang="ja-JP" sz="1200" b="1" dirty="0">
                <a:solidFill>
                  <a:srgbClr val="0000FF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192.168.127.242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192.168.127.1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9D7CE4-9986-6822-A3C1-AB75C67B2256}"/>
              </a:ext>
            </a:extLst>
          </p:cNvPr>
          <p:cNvSpPr/>
          <p:nvPr/>
        </p:nvSpPr>
        <p:spPr>
          <a:xfrm>
            <a:off x="10793228" y="5145424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43" name="Graphic 42" descr="Processor with solid fill">
            <a:extLst>
              <a:ext uri="{FF2B5EF4-FFF2-40B4-BE49-F238E27FC236}">
                <a16:creationId xmlns:a16="http://schemas.microsoft.com/office/drawing/2014/main" id="{EC5525DB-5A5C-5773-0D7C-F8ED72D668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9575" y="4843089"/>
            <a:ext cx="914400" cy="914400"/>
          </a:xfrm>
          <a:prstGeom prst="rect">
            <a:avLst/>
          </a:prstGeom>
        </p:spPr>
      </p:pic>
      <p:sp>
        <p:nvSpPr>
          <p:cNvPr id="44" name="Arrow: Left-Up 43">
            <a:extLst>
              <a:ext uri="{FF2B5EF4-FFF2-40B4-BE49-F238E27FC236}">
                <a16:creationId xmlns:a16="http://schemas.microsoft.com/office/drawing/2014/main" id="{7385A772-9A35-D3B9-707E-24E2A3673892}"/>
              </a:ext>
            </a:extLst>
          </p:cNvPr>
          <p:cNvSpPr/>
          <p:nvPr/>
        </p:nvSpPr>
        <p:spPr>
          <a:xfrm flipH="1">
            <a:off x="972086" y="1137595"/>
            <a:ext cx="1374063" cy="785458"/>
          </a:xfrm>
          <a:prstGeom prst="left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A6C07B-3FBC-726C-12F4-8125282CFAB2}"/>
              </a:ext>
            </a:extLst>
          </p:cNvPr>
          <p:cNvSpPr/>
          <p:nvPr/>
        </p:nvSpPr>
        <p:spPr>
          <a:xfrm>
            <a:off x="7458076" y="2020267"/>
            <a:ext cx="1200150" cy="304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IP Cố Định</a:t>
            </a:r>
            <a:endParaRPr lang="en-US" sz="14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7461CA-D4BC-27F4-DAFC-5A281548BF66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1565631" y="2915974"/>
            <a:ext cx="3206395" cy="1432396"/>
          </a:xfrm>
          <a:prstGeom prst="bentConnector2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43A12FF-F179-9F99-2CA1-7F601729D4C1}"/>
              </a:ext>
            </a:extLst>
          </p:cNvPr>
          <p:cNvCxnSpPr>
            <a:cxnSpLocks/>
            <a:stCxn id="21" idx="1"/>
            <a:endCxn id="27" idx="0"/>
          </p:cNvCxnSpPr>
          <p:nvPr/>
        </p:nvCxnSpPr>
        <p:spPr>
          <a:xfrm rot="10800000" flipV="1">
            <a:off x="4610101" y="2915974"/>
            <a:ext cx="161924" cy="1437366"/>
          </a:xfrm>
          <a:prstGeom prst="bentConnector2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7383113-0BFB-8E7B-DFF3-7A7E0FAEFF6B}"/>
              </a:ext>
            </a:extLst>
          </p:cNvPr>
          <p:cNvCxnSpPr>
            <a:cxnSpLocks/>
            <a:stCxn id="34" idx="0"/>
            <a:endCxn id="21" idx="3"/>
          </p:cNvCxnSpPr>
          <p:nvPr/>
        </p:nvCxnSpPr>
        <p:spPr>
          <a:xfrm rot="16200000" flipV="1">
            <a:off x="6792500" y="3505349"/>
            <a:ext cx="1432396" cy="253646"/>
          </a:xfrm>
          <a:prstGeom prst="bentConnector2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1172387-C5D2-B67E-6C71-B11CFD99482B}"/>
              </a:ext>
            </a:extLst>
          </p:cNvPr>
          <p:cNvCxnSpPr>
            <a:cxnSpLocks/>
            <a:stCxn id="39" idx="0"/>
            <a:endCxn id="21" idx="3"/>
          </p:cNvCxnSpPr>
          <p:nvPr/>
        </p:nvCxnSpPr>
        <p:spPr>
          <a:xfrm rot="16200000" flipV="1">
            <a:off x="8290392" y="2007457"/>
            <a:ext cx="1432396" cy="3249429"/>
          </a:xfrm>
          <a:prstGeom prst="bentConnector2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Left-Up 66">
            <a:extLst>
              <a:ext uri="{FF2B5EF4-FFF2-40B4-BE49-F238E27FC236}">
                <a16:creationId xmlns:a16="http://schemas.microsoft.com/office/drawing/2014/main" id="{C762B7DD-F6DF-0523-B1DF-B10C3FA0A2C4}"/>
              </a:ext>
            </a:extLst>
          </p:cNvPr>
          <p:cNvSpPr/>
          <p:nvPr/>
        </p:nvSpPr>
        <p:spPr>
          <a:xfrm flipV="1">
            <a:off x="4772024" y="979406"/>
            <a:ext cx="1476376" cy="649349"/>
          </a:xfrm>
          <a:prstGeom prst="left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D40976-132E-4FE3-A636-95BF7EB7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49798"/>
              </p:ext>
            </p:extLst>
          </p:nvPr>
        </p:nvGraphicFramePr>
        <p:xfrm>
          <a:off x="2" y="335561"/>
          <a:ext cx="12191998" cy="286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60">
                  <a:extLst>
                    <a:ext uri="{9D8B030D-6E8A-4147-A177-3AD203B41FA5}">
                      <a16:colId xmlns:a16="http://schemas.microsoft.com/office/drawing/2014/main" val="3523720737"/>
                    </a:ext>
                  </a:extLst>
                </a:gridCol>
                <a:gridCol w="1512988">
                  <a:extLst>
                    <a:ext uri="{9D8B030D-6E8A-4147-A177-3AD203B41FA5}">
                      <a16:colId xmlns:a16="http://schemas.microsoft.com/office/drawing/2014/main" val="153509654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50870664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84060577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99780255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8259774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41951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Phần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máy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điều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Anydesk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Remote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73410"/>
                  </a:ext>
                </a:extLst>
              </a:tr>
              <a:tr h="43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Latte Panda 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M01 – Shelf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192.168.127.34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119134754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LattePanda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Password </a:t>
                      </a:r>
                      <a:r>
                        <a:rPr lang="en-US" sz="1400" dirty="0" err="1"/>
                        <a:t>Anydesk</a:t>
                      </a:r>
                      <a:r>
                        <a:rPr lang="en-US" sz="1400" dirty="0"/>
                        <a:t>: aip2022@2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Password Remote Desktop: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99067"/>
                  </a:ext>
                </a:extLst>
              </a:tr>
              <a:tr h="43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Latte Panda 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M02 - Shelf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546585714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Password </a:t>
                      </a:r>
                      <a:r>
                        <a:rPr lang="en-US" sz="1400" dirty="0" err="1"/>
                        <a:t>Anydesk</a:t>
                      </a:r>
                      <a:r>
                        <a:rPr lang="en-US" sz="1400" dirty="0"/>
                        <a:t>: gate123456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39612"/>
                  </a:ext>
                </a:extLst>
              </a:tr>
              <a:tr h="435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Latte Panda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M03 – Signage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787142502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Password </a:t>
                      </a:r>
                      <a:r>
                        <a:rPr lang="en-US" sz="1400" dirty="0" err="1"/>
                        <a:t>Anydesk</a:t>
                      </a:r>
                      <a:r>
                        <a:rPr lang="en-US" sz="1400" dirty="0"/>
                        <a:t>: aip2022@2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9570"/>
                  </a:ext>
                </a:extLst>
              </a:tr>
              <a:tr h="43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Latte Panda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M04 - Self-Regi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940724871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Password </a:t>
                      </a:r>
                      <a:r>
                        <a:rPr lang="en-US" sz="1400" dirty="0" err="1"/>
                        <a:t>Anydesk</a:t>
                      </a:r>
                      <a:r>
                        <a:rPr lang="en-US" sz="1400" dirty="0"/>
                        <a:t>: aip2022@2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8443"/>
                  </a:ext>
                </a:extLst>
              </a:tr>
              <a:tr h="43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Latte Panda 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M05 - Shop-PC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192.168.127.254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391443559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Password </a:t>
                      </a:r>
                      <a:r>
                        <a:rPr lang="en-US" sz="1400" dirty="0" err="1"/>
                        <a:t>Anydesk</a:t>
                      </a:r>
                      <a:r>
                        <a:rPr lang="en-US" sz="1400" dirty="0"/>
                        <a:t>: aip2022@2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Username: alpha64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Password: alpha64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94729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74E3BD9-B9B0-4E2D-8D9B-A3C100397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52419"/>
              </p:ext>
            </p:extLst>
          </p:nvPr>
        </p:nvGraphicFramePr>
        <p:xfrm>
          <a:off x="2" y="5203834"/>
          <a:ext cx="12191998" cy="173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759">
                  <a:extLst>
                    <a:ext uri="{9D8B030D-6E8A-4147-A177-3AD203B41FA5}">
                      <a16:colId xmlns:a16="http://schemas.microsoft.com/office/drawing/2014/main" val="3523720737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1535096548"/>
                    </a:ext>
                  </a:extLst>
                </a:gridCol>
                <a:gridCol w="1577131">
                  <a:extLst>
                    <a:ext uri="{9D8B030D-6E8A-4147-A177-3AD203B41FA5}">
                      <a16:colId xmlns:a16="http://schemas.microsoft.com/office/drawing/2014/main" val="5087066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40605771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1399780255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825977446"/>
                    </a:ext>
                  </a:extLst>
                </a:gridCol>
                <a:gridCol w="1001086">
                  <a:extLst>
                    <a:ext uri="{9D8B030D-6E8A-4147-A177-3AD203B41FA5}">
                      <a16:colId xmlns:a16="http://schemas.microsoft.com/office/drawing/2014/main" val="2641951740"/>
                    </a:ext>
                  </a:extLst>
                </a:gridCol>
              </a:tblGrid>
              <a:tr h="57918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Tên máy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Tên database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Loại</a:t>
                      </a:r>
                      <a:r>
                        <a:rPr lang="en-US" sz="1600" dirty="0"/>
                        <a:t>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73410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M01 – Shelf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smart_shelf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MariaDB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192.168.127.34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9570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M05 – Shop-PC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DNP_BQ_DEV</a:t>
                      </a:r>
                    </a:p>
                    <a:p>
                      <a:pPr algn="ctr"/>
                      <a:r>
                        <a:rPr lang="en-US" sz="1600" dirty="0"/>
                        <a:t>RFID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MariaDB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192.168.127.254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Rfid@2022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8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E6C1-F3DD-4881-A8B9-E6BEBB59D5D1}"/>
              </a:ext>
            </a:extLst>
          </p:cNvPr>
          <p:cNvSpPr txBox="1"/>
          <p:nvPr/>
        </p:nvSpPr>
        <p:spPr>
          <a:xfrm>
            <a:off x="3363985" y="-12481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22188-E826-404A-A11E-5DE257BAC634}"/>
              </a:ext>
            </a:extLst>
          </p:cNvPr>
          <p:cNvSpPr txBox="1"/>
          <p:nvPr/>
        </p:nvSpPr>
        <p:spPr>
          <a:xfrm>
            <a:off x="3363985" y="4737443"/>
            <a:ext cx="48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databases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DC6BA6-17C0-62B5-6FAC-CE111283B7CD}"/>
              </a:ext>
            </a:extLst>
          </p:cNvPr>
          <p:cNvSpPr/>
          <p:nvPr/>
        </p:nvSpPr>
        <p:spPr>
          <a:xfrm>
            <a:off x="638175" y="85725"/>
            <a:ext cx="11001375" cy="6629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(Body)"/>
              </a:rPr>
              <a:t>(1) 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Tại Router xin hãy cắm dây WAN để có thể truy cập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Internet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.</a:t>
            </a:r>
            <a:endParaRPr lang="vi-VN" dirty="0">
              <a:solidFill>
                <a:schemeClr val="tx1"/>
              </a:solidFill>
              <a:latin typeface="Arial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>
              <a:solidFill>
                <a:schemeClr val="tx1"/>
              </a:solidFill>
              <a:latin typeface="Arial (Body)"/>
            </a:endParaRPr>
          </a:p>
          <a:p>
            <a:r>
              <a:rPr lang="en-US" dirty="0">
                <a:solidFill>
                  <a:schemeClr val="tx1"/>
                </a:solidFill>
                <a:latin typeface="Arial (Body)"/>
              </a:rPr>
              <a:t>(2) 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Tại Router xin hãy setting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như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dưới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đây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: 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IP của Router cố định là: </a:t>
            </a:r>
            <a:r>
              <a:rPr lang="vi-VN" dirty="0">
                <a:solidFill>
                  <a:srgbClr val="FF0000"/>
                </a:solidFill>
                <a:latin typeface="Arial (Body)"/>
              </a:rPr>
              <a:t>192.168.1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27</a:t>
            </a:r>
            <a:r>
              <a:rPr lang="vi-VN" dirty="0">
                <a:solidFill>
                  <a:srgbClr val="FF0000"/>
                </a:solidFill>
                <a:latin typeface="Arial (Body)"/>
              </a:rPr>
              <a:t>.1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Subnet Mask: 255.255.255.0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Setting Enable cho DHCP Mode</a:t>
            </a:r>
          </a:p>
          <a:p>
            <a:endParaRPr lang="en-US" dirty="0">
              <a:solidFill>
                <a:schemeClr val="tx1"/>
              </a:solidFill>
              <a:latin typeface="Arial (Body)"/>
            </a:endParaRPr>
          </a:p>
          <a:p>
            <a:r>
              <a:rPr lang="en-US" dirty="0">
                <a:solidFill>
                  <a:schemeClr val="tx1"/>
                </a:solidFill>
                <a:latin typeface="Arial (Body)"/>
              </a:rPr>
              <a:t>(3)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miniPC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(M01 ~ M05)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thì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đang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cố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tại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AIP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như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dưới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đây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nên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cần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gì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thêm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:</a:t>
            </a:r>
          </a:p>
          <a:p>
            <a:endParaRPr lang="vi-VN" dirty="0">
              <a:solidFill>
                <a:schemeClr val="tx1"/>
              </a:solidFill>
              <a:latin typeface="Arial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Arial (Body)"/>
              </a:rPr>
              <a:t>Tại 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mini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PC [M0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1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 – 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Shelf 1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M0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0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 – ShopPC – Server]: 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IP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đang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vi-VN" dirty="0" err="1">
                <a:solidFill>
                  <a:schemeClr val="tx1"/>
                </a:solidFill>
                <a:latin typeface="Arial (Body)"/>
              </a:rPr>
              <a:t>cố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 (Body)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lần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lượt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 (Body)"/>
              </a:rPr>
              <a:t>là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192.168.1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27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.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3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4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 (Body)"/>
              </a:rPr>
              <a:t>và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 192.168.1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27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.254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Subnet Mask: 255.255.255.0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Default Gateway: </a:t>
            </a:r>
            <a:r>
              <a:rPr lang="en-US" sz="1800" dirty="0">
                <a:solidFill>
                  <a:srgbClr val="FF0000"/>
                </a:solidFill>
                <a:latin typeface="Arial (Body)"/>
              </a:rPr>
              <a:t>192.168.127.1</a:t>
            </a:r>
            <a:endParaRPr lang="vi-VN" dirty="0">
              <a:solidFill>
                <a:srgbClr val="FF0000"/>
              </a:solidFill>
              <a:latin typeface="Arial (Body)"/>
            </a:endParaRPr>
          </a:p>
          <a:p>
            <a:endParaRPr lang="en-US" dirty="0">
              <a:solidFill>
                <a:schemeClr val="tx1"/>
              </a:solidFill>
              <a:latin typeface="Arial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Arial (Body)"/>
              </a:rPr>
              <a:t>Tại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mini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PC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khác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(M02 – M04)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: 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IP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cấp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từ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DHCP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Router</a:t>
            </a:r>
            <a:endParaRPr lang="vi-VN" dirty="0">
              <a:solidFill>
                <a:srgbClr val="0000FF"/>
              </a:solidFill>
              <a:latin typeface="Arial (Body)"/>
            </a:endParaRP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Subnet Mask: 255.255.255.0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Default Gateway: </a:t>
            </a:r>
            <a:r>
              <a:rPr lang="en-US" sz="1800" dirty="0">
                <a:solidFill>
                  <a:srgbClr val="FF0000"/>
                </a:solidFill>
                <a:latin typeface="Arial (Body)"/>
              </a:rPr>
              <a:t>192.168.127.1</a:t>
            </a:r>
            <a:endParaRPr lang="vi-VN" dirty="0">
              <a:solidFill>
                <a:srgbClr val="FF0000"/>
              </a:solidFill>
              <a:latin typeface="Arial (Body)"/>
            </a:endParaRPr>
          </a:p>
          <a:p>
            <a:endParaRPr lang="en-US" dirty="0">
              <a:solidFill>
                <a:schemeClr val="tx1"/>
              </a:solidFill>
              <a:latin typeface="Arial (Body)"/>
            </a:endParaRPr>
          </a:p>
          <a:p>
            <a:r>
              <a:rPr lang="en-US" dirty="0">
                <a:solidFill>
                  <a:schemeClr val="tx1"/>
                </a:solidFill>
                <a:latin typeface="Arial (Body)"/>
              </a:rPr>
              <a:t>Sau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khi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cho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Router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xong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thì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nhờ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anh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xác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giúp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tại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máy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M02 ~ M04 (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Windows, không có Password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OS),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có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thể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truy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cập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Internet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không?</a:t>
            </a:r>
          </a:p>
          <a:p>
            <a:r>
              <a:rPr lang="en-US" dirty="0" err="1">
                <a:solidFill>
                  <a:schemeClr val="tx1"/>
                </a:solidFill>
                <a:latin typeface="Arial (Body)"/>
              </a:rPr>
              <a:t>Nếu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truy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cập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Internet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thì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chúng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tôi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remote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vào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rial (Body)"/>
              </a:rPr>
              <a:t>Xin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nhờ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giúp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đỡ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50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489</Words>
  <Application>Microsoft Office PowerPoint</Application>
  <PresentationFormat>Widescreen</PresentationFormat>
  <Paragraphs>123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(Body)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user2049</dc:creator>
  <cp:lastModifiedBy>user2049</cp:lastModifiedBy>
  <cp:revision>84</cp:revision>
  <dcterms:created xsi:type="dcterms:W3CDTF">2022-07-06T06:33:21Z</dcterms:created>
  <dcterms:modified xsi:type="dcterms:W3CDTF">2023-04-05T03:54:37Z</dcterms:modified>
</cp:coreProperties>
</file>