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25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BE67-7B53-42F3-BCD1-D83C1076F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iCiel DIN Pro Bold" panose="020B0804020101020102" pitchFamily="34" charset="0"/>
              </a:rPr>
              <a:t>QUY TRÌNH PHÁT TRIỂN PHẦN MỀM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0087F-A148-40F1-A05A-37A8FD699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404516"/>
            <a:ext cx="7766936" cy="1096899"/>
          </a:xfrm>
        </p:spPr>
        <p:txBody>
          <a:bodyPr/>
          <a:lstStyle/>
          <a:p>
            <a:r>
              <a:rPr lang="en-US" dirty="0" err="1">
                <a:latin typeface="iCiel DIN Pro Bold" panose="020B0804020101020102" pitchFamily="34" charset="0"/>
              </a:rPr>
              <a:t>Sinh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viên</a:t>
            </a:r>
            <a:r>
              <a:rPr lang="en-US" dirty="0">
                <a:latin typeface="iCiel DIN Pro Bold" panose="020B0804020101020102" pitchFamily="34" charset="0"/>
              </a:rPr>
              <a:t>: </a:t>
            </a:r>
            <a:r>
              <a:rPr lang="en-US" dirty="0" err="1">
                <a:latin typeface="iCiel DIN Pro Bold" panose="020B0804020101020102" pitchFamily="34" charset="0"/>
              </a:rPr>
              <a:t>Nguyễn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Tiến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Thịnh</a:t>
            </a:r>
            <a:r>
              <a:rPr lang="en-US" dirty="0">
                <a:latin typeface="iCiel DIN Pro Bold" panose="020B0804020101020102" pitchFamily="34" charset="0"/>
              </a:rPr>
              <a:t> – </a:t>
            </a:r>
            <a:r>
              <a:rPr lang="en-US" dirty="0" err="1">
                <a:latin typeface="iCiel DIN Pro Bold" panose="020B0804020101020102" pitchFamily="34" charset="0"/>
              </a:rPr>
              <a:t>Lớp</a:t>
            </a:r>
            <a:r>
              <a:rPr lang="en-US" dirty="0">
                <a:latin typeface="iCiel DIN Pro Bold" panose="020B0804020101020102" pitchFamily="34" charset="0"/>
              </a:rPr>
              <a:t> LTU14 – MSVV: 20158367</a:t>
            </a:r>
          </a:p>
        </p:txBody>
      </p:sp>
    </p:spTree>
    <p:extLst>
      <p:ext uri="{BB962C8B-B14F-4D97-AF65-F5344CB8AC3E}">
        <p14:creationId xmlns:p14="http://schemas.microsoft.com/office/powerpoint/2010/main" val="2506161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BE67-7B53-42F3-BCD1-D83C1076F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771" y="746375"/>
            <a:ext cx="7004267" cy="1451219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iCiel DIN Pro Bold" panose="020B0804020101020102" pitchFamily="34" charset="0"/>
              </a:rPr>
              <a:t>V.CÁC MÔ HÌNH PHÁT TRIỂN PHẦN MỀM</a:t>
            </a: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B3DF789-B52E-476C-9448-E482DAD0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771" y="2426823"/>
            <a:ext cx="5724905" cy="3433186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dirty="0">
                <a:latin typeface="iCiel DIN Pro Bold" panose="020B0804020101020102" pitchFamily="34" charset="0"/>
              </a:rPr>
              <a:t>A. MÔ HÌNH THÁC N</a:t>
            </a:r>
            <a:r>
              <a:rPr lang="vi-VN" dirty="0">
                <a:latin typeface="iCiel DIN Pro Bold" panose="020B0804020101020102" pitchFamily="34" charset="0"/>
              </a:rPr>
              <a:t>Ư</a:t>
            </a:r>
            <a:r>
              <a:rPr lang="en-US" dirty="0">
                <a:latin typeface="iCiel DIN Pro Bold" panose="020B0804020101020102" pitchFamily="34" charset="0"/>
              </a:rPr>
              <a:t>ỚC – WATERFALL</a:t>
            </a: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dirty="0">
                <a:latin typeface="iCiel DIN Pro Bold" panose="020B0804020101020102" pitchFamily="34" charset="0"/>
              </a:rPr>
              <a:t>MÔ TẢ : </a:t>
            </a: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dirty="0">
                <a:latin typeface="iCiel DIN Pro Bold" panose="020B0804020101020102" pitchFamily="34" charset="0"/>
              </a:rPr>
              <a:t>MÔ HÌNH NÀY ÁP DỤNG THEO TÍNH TUẦN TỰ CỦA GIAI ĐOẠN (STEP BY STEP)</a:t>
            </a: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dirty="0">
                <a:latin typeface="iCiel DIN Pro Bold" panose="020B0804020101020102" pitchFamily="34" charset="0"/>
              </a:rPr>
              <a:t>KHÔNG Đ</a:t>
            </a:r>
            <a:r>
              <a:rPr lang="vi-VN" dirty="0">
                <a:latin typeface="iCiel DIN Pro Bold" panose="020B0804020101020102" pitchFamily="34" charset="0"/>
              </a:rPr>
              <a:t>Ư</a:t>
            </a:r>
            <a:r>
              <a:rPr lang="en-US" dirty="0">
                <a:latin typeface="iCiel DIN Pro Bold" panose="020B0804020101020102" pitchFamily="34" charset="0"/>
              </a:rPr>
              <a:t>ỢC QUAY LẠI GIAI ĐOẠN TR</a:t>
            </a:r>
            <a:r>
              <a:rPr lang="vi-VN" dirty="0">
                <a:latin typeface="iCiel DIN Pro Bold" panose="020B0804020101020102" pitchFamily="34" charset="0"/>
              </a:rPr>
              <a:t>Ư</a:t>
            </a:r>
            <a:r>
              <a:rPr lang="en-US" dirty="0">
                <a:latin typeface="iCiel DIN Pro Bold" panose="020B0804020101020102" pitchFamily="34" charset="0"/>
              </a:rPr>
              <a:t>ỚC ĐỂ XỬ LÝ YÊU CẦU</a:t>
            </a: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dirty="0">
                <a:latin typeface="iCiel DIN Pro Bold" panose="020B0804020101020102" pitchFamily="34" charset="0"/>
              </a:rPr>
              <a:t>MÔ HÌNH PHÁT TRIỂN PHẦN MỀM ĐẦU TIÊN</a:t>
            </a:r>
          </a:p>
        </p:txBody>
      </p:sp>
    </p:spTree>
    <p:extLst>
      <p:ext uri="{BB962C8B-B14F-4D97-AF65-F5344CB8AC3E}">
        <p14:creationId xmlns:p14="http://schemas.microsoft.com/office/powerpoint/2010/main" val="38909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BE67-7B53-42F3-BCD1-D83C1076F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771" y="746375"/>
            <a:ext cx="7004267" cy="1451219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iCiel DIN Pro Bold" panose="020B0804020101020102" pitchFamily="34" charset="0"/>
              </a:rPr>
              <a:t>V.CÁC MÔ HÌNH PHÁT TRIỂN PHẦN MỀM</a:t>
            </a: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B3DF789-B52E-476C-9448-E482DAD0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771" y="2426823"/>
            <a:ext cx="5724905" cy="3433186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dirty="0">
                <a:latin typeface="iCiel DIN Pro Bold" panose="020B0804020101020102" pitchFamily="34" charset="0"/>
              </a:rPr>
              <a:t>A. MÔ HÌNH THÁC N</a:t>
            </a:r>
            <a:r>
              <a:rPr lang="vi-VN" dirty="0">
                <a:latin typeface="iCiel DIN Pro Bold" panose="020B0804020101020102" pitchFamily="34" charset="0"/>
              </a:rPr>
              <a:t>Ư</a:t>
            </a:r>
            <a:r>
              <a:rPr lang="en-US" dirty="0">
                <a:latin typeface="iCiel DIN Pro Bold" panose="020B0804020101020102" pitchFamily="34" charset="0"/>
              </a:rPr>
              <a:t>ỚC – WATERFALL</a:t>
            </a: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dirty="0">
                <a:latin typeface="iCiel DIN Pro Bold" panose="020B0804020101020102" pitchFamily="34" charset="0"/>
              </a:rPr>
              <a:t>ÁP DỤNG CHO CÁC DỰ ÁN KHÔNG TH</a:t>
            </a:r>
            <a:r>
              <a:rPr lang="vi-VN" dirty="0">
                <a:latin typeface="iCiel DIN Pro Bold" panose="020B0804020101020102" pitchFamily="34" charset="0"/>
              </a:rPr>
              <a:t>Ư</a:t>
            </a:r>
            <a:r>
              <a:rPr lang="en-US" dirty="0">
                <a:latin typeface="iCiel DIN Pro Bold" panose="020B0804020101020102" pitchFamily="34" charset="0"/>
              </a:rPr>
              <a:t>ỜNG XUYÊN BỊ THAY ĐỔI VỀ YÊU CẦU</a:t>
            </a:r>
          </a:p>
        </p:txBody>
      </p:sp>
    </p:spTree>
    <p:extLst>
      <p:ext uri="{BB962C8B-B14F-4D97-AF65-F5344CB8AC3E}">
        <p14:creationId xmlns:p14="http://schemas.microsoft.com/office/powerpoint/2010/main" val="606159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BE67-7B53-42F3-BCD1-D83C1076F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771" y="746375"/>
            <a:ext cx="7004267" cy="1451219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iCiel DIN Pro Bold" panose="020B0804020101020102" pitchFamily="34" charset="0"/>
              </a:rPr>
              <a:t>V.CÁC MÔ HÌNH PHÁT TRIỂN PHẦN MỀM</a:t>
            </a: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B3DF789-B52E-476C-9448-E482DAD0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771" y="2426823"/>
            <a:ext cx="5724905" cy="3433186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dirty="0">
                <a:latin typeface="iCiel DIN Pro Bold" panose="020B0804020101020102" pitchFamily="34" charset="0"/>
              </a:rPr>
              <a:t>A. MÔ HÌNH THÁC N</a:t>
            </a:r>
            <a:r>
              <a:rPr lang="vi-VN" dirty="0">
                <a:latin typeface="iCiel DIN Pro Bold" panose="020B0804020101020102" pitchFamily="34" charset="0"/>
              </a:rPr>
              <a:t>Ư</a:t>
            </a:r>
            <a:r>
              <a:rPr lang="en-US" dirty="0">
                <a:latin typeface="iCiel DIN Pro Bold" panose="020B0804020101020102" pitchFamily="34" charset="0"/>
              </a:rPr>
              <a:t>ỚC – WATERFALL</a:t>
            </a: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dirty="0">
                <a:latin typeface="iCiel DIN Pro Bold" panose="020B0804020101020102" pitchFamily="34" charset="0"/>
              </a:rPr>
              <a:t>ƯU ĐIỂM VÀ NHƯỢC ĐIỂM</a:t>
            </a:r>
          </a:p>
        </p:txBody>
      </p:sp>
    </p:spTree>
    <p:extLst>
      <p:ext uri="{BB962C8B-B14F-4D97-AF65-F5344CB8AC3E}">
        <p14:creationId xmlns:p14="http://schemas.microsoft.com/office/powerpoint/2010/main" val="3669749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BE67-7B53-42F3-BCD1-D83C1076F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771" y="746375"/>
            <a:ext cx="7004267" cy="1451219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iCiel DIN Pro Bold" panose="020B0804020101020102" pitchFamily="34" charset="0"/>
              </a:rPr>
              <a:t>V.CÁC MÔ HÌNH PHÁT TRIỂN PHẦN MỀM</a:t>
            </a: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B3DF789-B52E-476C-9448-E482DAD0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771" y="2426823"/>
            <a:ext cx="5724905" cy="3433186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dirty="0">
                <a:latin typeface="iCiel DIN Pro Bold" panose="020B0804020101020102" pitchFamily="34" charset="0"/>
              </a:rPr>
              <a:t>A. MÔ HÌNH THÁC N</a:t>
            </a:r>
            <a:r>
              <a:rPr lang="vi-VN" dirty="0">
                <a:latin typeface="iCiel DIN Pro Bold" panose="020B0804020101020102" pitchFamily="34" charset="0"/>
              </a:rPr>
              <a:t>Ư</a:t>
            </a:r>
            <a:r>
              <a:rPr lang="en-US" dirty="0">
                <a:latin typeface="iCiel DIN Pro Bold" panose="020B0804020101020102" pitchFamily="34" charset="0"/>
              </a:rPr>
              <a:t>ỚC – WATERFALL</a:t>
            </a: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dirty="0">
                <a:latin typeface="iCiel DIN Pro Bold" panose="020B0804020101020102" pitchFamily="34" charset="0"/>
              </a:rPr>
              <a:t>CÁC GIAI ĐOẠN XỬ LÝ NỐI TIẾP</a:t>
            </a:r>
          </a:p>
        </p:txBody>
      </p:sp>
      <p:pic>
        <p:nvPicPr>
          <p:cNvPr id="5122" name="Picture 2" descr="Kết quả hình ảnh cho waterfall model áp dụng&quot;">
            <a:extLst>
              <a:ext uri="{FF2B5EF4-FFF2-40B4-BE49-F238E27FC236}">
                <a16:creationId xmlns:a16="http://schemas.microsoft.com/office/drawing/2014/main" id="{480C982F-ABB4-489B-9604-2B024A6C0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552" y="3650838"/>
            <a:ext cx="4352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774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BE67-7B53-42F3-BCD1-D83C1076F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855" y="1261331"/>
            <a:ext cx="3497565" cy="300266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iCiel DIN Pro Bold" panose="020B0804020101020102" pitchFamily="34" charset="0"/>
              </a:rPr>
              <a:t>V.CÁC MÔ HÌNH PHÁT TRIỂN PHẦN MỀM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B3DF789-B52E-476C-9448-E482DAD0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375" y="4263992"/>
            <a:ext cx="3179628" cy="1325857"/>
          </a:xfrm>
        </p:spPr>
        <p:txBody>
          <a:bodyPr>
            <a:normAutofit/>
          </a:bodyPr>
          <a:lstStyle/>
          <a:p>
            <a:pPr marL="285750" indent="-285750" algn="l">
              <a:buFontTx/>
              <a:buChar char="-"/>
            </a:pPr>
            <a:r>
              <a:rPr lang="en-US" dirty="0">
                <a:latin typeface="iCiel DIN Pro Bold" panose="020B0804020101020102" pitchFamily="34" charset="0"/>
              </a:rPr>
              <a:t>B.MÔ HÌNH AGILE</a:t>
            </a:r>
          </a:p>
          <a:p>
            <a:pPr marL="285750" indent="-285750" algn="l">
              <a:buFontTx/>
              <a:buChar char="-"/>
            </a:pPr>
            <a:r>
              <a:rPr lang="en-US" dirty="0">
                <a:latin typeface="iCiel DIN Pro Bold" panose="020B0804020101020102" pitchFamily="34" charset="0"/>
              </a:rPr>
              <a:t>MÔ TẢ</a:t>
            </a:r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42" name="Picture 2" descr="Kết quả hình ảnh cho agile model&quot;">
            <a:extLst>
              <a:ext uri="{FF2B5EF4-FFF2-40B4-BE49-F238E27FC236}">
                <a16:creationId xmlns:a16="http://schemas.microsoft.com/office/drawing/2014/main" id="{815E38D3-FE06-4D5B-934E-09F8F3359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603" y="1614570"/>
            <a:ext cx="4887354" cy="362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436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BE67-7B53-42F3-BCD1-D83C1076F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855" y="1261331"/>
            <a:ext cx="3497565" cy="300266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iCiel DIN Pro Bold" panose="020B0804020101020102" pitchFamily="34" charset="0"/>
              </a:rPr>
              <a:t>V.CÁC MÔ HÌNH PHÁT TRIỂN PHẦN MỀM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B3DF789-B52E-476C-9448-E482DAD0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375" y="4263991"/>
            <a:ext cx="3179628" cy="2085051"/>
          </a:xfrm>
        </p:spPr>
        <p:txBody>
          <a:bodyPr>
            <a:normAutofit/>
          </a:bodyPr>
          <a:lstStyle/>
          <a:p>
            <a:pPr marL="285750" indent="-285750" algn="l">
              <a:buFontTx/>
              <a:buChar char="-"/>
            </a:pPr>
            <a:r>
              <a:rPr lang="en-US" dirty="0">
                <a:latin typeface="iCiel DIN Pro Bold" panose="020B0804020101020102" pitchFamily="34" charset="0"/>
              </a:rPr>
              <a:t>B.MÔ HÌNH AGILE</a:t>
            </a:r>
          </a:p>
          <a:p>
            <a:pPr marL="285750" indent="-285750" algn="l">
              <a:buFontTx/>
              <a:buChar char="-"/>
            </a:pPr>
            <a:r>
              <a:rPr lang="en-US" dirty="0">
                <a:latin typeface="iCiel DIN Pro Bold" panose="020B0804020101020102" pitchFamily="34" charset="0"/>
              </a:rPr>
              <a:t>ÁP DỤNG VỚI BẤT KỲ DỰ ÁN NÀO NH</a:t>
            </a:r>
            <a:r>
              <a:rPr lang="vi-VN" dirty="0">
                <a:latin typeface="iCiel DIN Pro Bold" panose="020B0804020101020102" pitchFamily="34" charset="0"/>
              </a:rPr>
              <a:t>Ư</a:t>
            </a:r>
            <a:r>
              <a:rPr lang="en-US" dirty="0">
                <a:latin typeface="iCiel DIN Pro Bold" panose="020B0804020101020102" pitchFamily="34" charset="0"/>
              </a:rPr>
              <a:t>NG CẦN SỰ TƯ</a:t>
            </a:r>
            <a:r>
              <a:rPr lang="vi-VN" dirty="0">
                <a:latin typeface="iCiel DIN Pro Bold" panose="020B0804020101020102" pitchFamily="34" charset="0"/>
              </a:rPr>
              <a:t>Ơ</a:t>
            </a:r>
            <a:r>
              <a:rPr lang="en-US" dirty="0">
                <a:latin typeface="iCiel DIN Pro Bold" panose="020B0804020101020102" pitchFamily="34" charset="0"/>
              </a:rPr>
              <a:t>NG TÁC CỦA KHÁCH HÀNG</a:t>
            </a:r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42" name="Picture 2" descr="Kết quả hình ảnh cho agile model&quot;">
            <a:extLst>
              <a:ext uri="{FF2B5EF4-FFF2-40B4-BE49-F238E27FC236}">
                <a16:creationId xmlns:a16="http://schemas.microsoft.com/office/drawing/2014/main" id="{815E38D3-FE06-4D5B-934E-09F8F3359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603" y="1614570"/>
            <a:ext cx="4887354" cy="362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174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BE67-7B53-42F3-BCD1-D83C1076F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3740112"/>
            <a:ext cx="8288032" cy="1096648"/>
          </a:xfrm>
        </p:spPr>
        <p:txBody>
          <a:bodyPr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3700" dirty="0">
                <a:latin typeface="iCiel DIN Pro Bold" panose="020B0804020101020102" pitchFamily="34" charset="0"/>
              </a:rPr>
              <a:t>V.CÁC MÔ HÌNH PHÁT TRIỂN PHẦN MỀM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B3DF789-B52E-476C-9448-E482DAD0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4953648"/>
            <a:ext cx="8288032" cy="701677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700" dirty="0">
                <a:latin typeface="iCiel DIN Pro Bold" panose="020B0804020101020102" pitchFamily="34" charset="0"/>
              </a:rPr>
              <a:t>B.MÔ HÌNH AGILE</a:t>
            </a: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700" dirty="0">
                <a:latin typeface="iCiel DIN Pro Bold" panose="020B0804020101020102" pitchFamily="34" charset="0"/>
              </a:rPr>
              <a:t>ƯU NHƯỢC ĐIỂM</a:t>
            </a:r>
          </a:p>
        </p:txBody>
      </p:sp>
      <p:pic>
        <p:nvPicPr>
          <p:cNvPr id="11266" name="Picture 2" descr="Kết quả hình ảnh cho agile model&quot;">
            <a:extLst>
              <a:ext uri="{FF2B5EF4-FFF2-40B4-BE49-F238E27FC236}">
                <a16:creationId xmlns:a16="http://schemas.microsoft.com/office/drawing/2014/main" id="{D84366C7-B52C-46AB-9084-28D2093B0A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29" r="2" b="775"/>
          <a:stretch/>
        </p:blipFill>
        <p:spPr bwMode="auto">
          <a:xfrm>
            <a:off x="677334" y="468621"/>
            <a:ext cx="8274669" cy="3635025"/>
          </a:xfrm>
          <a:custGeom>
            <a:avLst/>
            <a:gdLst>
              <a:gd name="connsiteX0" fmla="*/ 540554 w 8274669"/>
              <a:gd name="connsiteY0" fmla="*/ 0 h 3635025"/>
              <a:gd name="connsiteX1" fmla="*/ 8274669 w 8274669"/>
              <a:gd name="connsiteY1" fmla="*/ 0 h 3635025"/>
              <a:gd name="connsiteX2" fmla="*/ 8274669 w 8274669"/>
              <a:gd name="connsiteY2" fmla="*/ 3635025 h 3635025"/>
              <a:gd name="connsiteX3" fmla="*/ 0 w 8274669"/>
              <a:gd name="connsiteY3" fmla="*/ 3635025 h 363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74669" h="3635025">
                <a:moveTo>
                  <a:pt x="540554" y="0"/>
                </a:moveTo>
                <a:lnTo>
                  <a:pt x="8274669" y="0"/>
                </a:lnTo>
                <a:lnTo>
                  <a:pt x="8274669" y="3635025"/>
                </a:lnTo>
                <a:lnTo>
                  <a:pt x="0" y="363502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031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4B3DF789-B52E-476C-9448-E482DAD0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192" y="2848803"/>
            <a:ext cx="7649072" cy="3853922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700" dirty="0">
                <a:latin typeface="iCiel DIN Pro Bold" panose="020B0804020101020102" pitchFamily="34" charset="0"/>
              </a:rPr>
              <a:t>B.MÔ HÌNH AGILE</a:t>
            </a: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700" dirty="0">
                <a:latin typeface="iCiel DIN Pro Bold" panose="020B0804020101020102" pitchFamily="34" charset="0"/>
              </a:rPr>
              <a:t>ĐẶC TR</a:t>
            </a:r>
            <a:r>
              <a:rPr lang="vi-VN" sz="1700" dirty="0">
                <a:latin typeface="iCiel DIN Pro Bold" panose="020B0804020101020102" pitchFamily="34" charset="0"/>
              </a:rPr>
              <a:t>Ư</a:t>
            </a:r>
            <a:r>
              <a:rPr lang="en-US" sz="1700" dirty="0">
                <a:latin typeface="iCiel DIN Pro Bold" panose="020B0804020101020102" pitchFamily="34" charset="0"/>
              </a:rPr>
              <a:t>NG CỦA AGILE</a:t>
            </a: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700" dirty="0">
                <a:latin typeface="iCiel DIN Pro Bold" panose="020B0804020101020102" pitchFamily="34" charset="0"/>
              </a:rPr>
              <a:t>1. TÍNH LẶP: </a:t>
            </a:r>
            <a:r>
              <a:rPr lang="en-US" sz="1700" dirty="0" err="1">
                <a:latin typeface="iCiel DIN Pro Bold" panose="020B0804020101020102" pitchFamily="34" charset="0"/>
              </a:rPr>
              <a:t>Dự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án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thực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hiện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theo</a:t>
            </a:r>
            <a:r>
              <a:rPr lang="en-US" sz="1700" dirty="0">
                <a:latin typeface="iCiel DIN Pro Bold" panose="020B0804020101020102" pitchFamily="34" charset="0"/>
              </a:rPr>
              <a:t> Sprint (1-4 </a:t>
            </a:r>
            <a:r>
              <a:rPr lang="en-US" sz="1700" dirty="0" err="1">
                <a:latin typeface="iCiel DIN Pro Bold" panose="020B0804020101020102" pitchFamily="34" charset="0"/>
              </a:rPr>
              <a:t>tuần</a:t>
            </a:r>
            <a:r>
              <a:rPr lang="en-US" sz="1700" dirty="0">
                <a:latin typeface="iCiel DIN Pro Bold" panose="020B0804020101020102" pitchFamily="34" charset="0"/>
              </a:rPr>
              <a:t>)</a:t>
            </a: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700" dirty="0" err="1">
                <a:latin typeface="iCiel DIN Pro Bold" panose="020B0804020101020102" pitchFamily="34" charset="0"/>
              </a:rPr>
              <a:t>Mục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tiêu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phân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giã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phần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mềm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thành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từng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phần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nhỏ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và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xử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lý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từng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phần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nhỏ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đó</a:t>
            </a:r>
            <a:endParaRPr lang="en-US" sz="1700" dirty="0">
              <a:latin typeface="iCiel DIN Pro Bold" panose="020B0804020101020102" pitchFamily="34" charset="0"/>
            </a:endParaRP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700" dirty="0" err="1">
                <a:latin typeface="iCiel DIN Pro Bold" panose="020B0804020101020102" pitchFamily="34" charset="0"/>
              </a:rPr>
              <a:t>Không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thực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hiện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lập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kế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hoạch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dài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hạn</a:t>
            </a:r>
            <a:endParaRPr lang="en-US" sz="1700" dirty="0">
              <a:latin typeface="iCiel DIN Pro Bold" panose="020B0804020101020102" pitchFamily="34" charset="0"/>
            </a:endParaRP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700" dirty="0">
                <a:latin typeface="iCiel DIN Pro Bold" panose="020B0804020101020102" pitchFamily="34" charset="0"/>
              </a:rPr>
              <a:t>2. TÍNH TIỆM TIẾN VÀ TIẾN HÓA</a:t>
            </a: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700" dirty="0" err="1">
                <a:latin typeface="iCiel DIN Pro Bold" panose="020B0804020101020102" pitchFamily="34" charset="0"/>
              </a:rPr>
              <a:t>Những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phần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nhỏ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sử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dụng</a:t>
            </a:r>
            <a:r>
              <a:rPr lang="en-US" sz="1700" dirty="0">
                <a:latin typeface="iCiel DIN Pro Bold" panose="020B0804020101020102" pitchFamily="34" charset="0"/>
              </a:rPr>
              <a:t> đ</a:t>
            </a:r>
            <a:r>
              <a:rPr lang="vi-VN" sz="1700" dirty="0">
                <a:latin typeface="iCiel DIN Pro Bold" panose="020B0804020101020102" pitchFamily="34" charset="0"/>
              </a:rPr>
              <a:t>ư</a:t>
            </a:r>
            <a:r>
              <a:rPr lang="en-US" sz="1700" dirty="0" err="1">
                <a:latin typeface="iCiel DIN Pro Bold" panose="020B0804020101020102" pitchFamily="34" charset="0"/>
              </a:rPr>
              <a:t>ợc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ngay</a:t>
            </a:r>
            <a:r>
              <a:rPr lang="en-US" sz="1700" dirty="0">
                <a:latin typeface="iCiel DIN Pro Bold" panose="020B0804020101020102" pitchFamily="34" charset="0"/>
              </a:rPr>
              <a:t>, </a:t>
            </a:r>
            <a:r>
              <a:rPr lang="en-US" sz="1700" dirty="0" err="1">
                <a:latin typeface="iCiel DIN Pro Bold" panose="020B0804020101020102" pitchFamily="34" charset="0"/>
              </a:rPr>
              <a:t>và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sử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dụng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cũng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nh</a:t>
            </a:r>
            <a:r>
              <a:rPr lang="vi-VN" sz="1700" dirty="0">
                <a:latin typeface="iCiel DIN Pro Bold" panose="020B0804020101020102" pitchFamily="34" charset="0"/>
              </a:rPr>
              <a:t>ư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nâng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cấp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cho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đến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khi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khách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hàng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thỏa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mãn</a:t>
            </a:r>
            <a:endParaRPr lang="en-US" sz="1700" dirty="0">
              <a:latin typeface="iCiel DIN Pro Bold" panose="020B0804020101020102" pitchFamily="34" charset="0"/>
            </a:endParaRP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700" dirty="0">
                <a:latin typeface="iCiel DIN Pro Bold" panose="020B0804020101020102" pitchFamily="34" charset="0"/>
              </a:rPr>
              <a:t>3. TÍNH THÍCH ỨNG</a:t>
            </a: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700" dirty="0" err="1">
                <a:latin typeface="iCiel DIN Pro Bold" panose="020B0804020101020102" pitchFamily="34" charset="0"/>
              </a:rPr>
              <a:t>Có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thể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dễ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dàng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tùy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biến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khi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có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thay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  <a:r>
              <a:rPr lang="en-US" sz="1700" dirty="0" err="1">
                <a:latin typeface="iCiel DIN Pro Bold" panose="020B0804020101020102" pitchFamily="34" charset="0"/>
              </a:rPr>
              <a:t>đổi</a:t>
            </a:r>
            <a:r>
              <a:rPr lang="en-US" sz="1700" dirty="0">
                <a:latin typeface="iCiel DIN Pro Bold" panose="020B0804020101020102" pitchFamily="34" charset="0"/>
              </a:rPr>
              <a:t> </a:t>
            </a:r>
          </a:p>
        </p:txBody>
      </p:sp>
      <p:pic>
        <p:nvPicPr>
          <p:cNvPr id="11266" name="Picture 2" descr="Kết quả hình ảnh cho agile model&quot;">
            <a:extLst>
              <a:ext uri="{FF2B5EF4-FFF2-40B4-BE49-F238E27FC236}">
                <a16:creationId xmlns:a16="http://schemas.microsoft.com/office/drawing/2014/main" id="{D84366C7-B52C-46AB-9084-28D2093B0A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29" r="2" b="775"/>
          <a:stretch/>
        </p:blipFill>
        <p:spPr bwMode="auto">
          <a:xfrm>
            <a:off x="677334" y="468621"/>
            <a:ext cx="4706501" cy="2067545"/>
          </a:xfrm>
          <a:custGeom>
            <a:avLst/>
            <a:gdLst>
              <a:gd name="connsiteX0" fmla="*/ 540554 w 8274669"/>
              <a:gd name="connsiteY0" fmla="*/ 0 h 3635025"/>
              <a:gd name="connsiteX1" fmla="*/ 8274669 w 8274669"/>
              <a:gd name="connsiteY1" fmla="*/ 0 h 3635025"/>
              <a:gd name="connsiteX2" fmla="*/ 8274669 w 8274669"/>
              <a:gd name="connsiteY2" fmla="*/ 3635025 h 3635025"/>
              <a:gd name="connsiteX3" fmla="*/ 0 w 8274669"/>
              <a:gd name="connsiteY3" fmla="*/ 3635025 h 363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74669" h="3635025">
                <a:moveTo>
                  <a:pt x="540554" y="0"/>
                </a:moveTo>
                <a:lnTo>
                  <a:pt x="8274669" y="0"/>
                </a:lnTo>
                <a:lnTo>
                  <a:pt x="8274669" y="3635025"/>
                </a:lnTo>
                <a:lnTo>
                  <a:pt x="0" y="363502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D2BE67-7B53-42F3-BCD1-D83C1076F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0830" y="1065923"/>
            <a:ext cx="4497843" cy="1096648"/>
          </a:xfrm>
        </p:spPr>
        <p:txBody>
          <a:bodyPr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3600" dirty="0">
                <a:latin typeface="iCiel DIN Pro Bold" panose="020B0804020101020102" pitchFamily="34" charset="0"/>
              </a:rPr>
              <a:t>V.CÁC MÔ HÌNH PHÁT TRIỂN PHẦN MỀM</a:t>
            </a:r>
          </a:p>
        </p:txBody>
      </p:sp>
    </p:spTree>
    <p:extLst>
      <p:ext uri="{BB962C8B-B14F-4D97-AF65-F5344CB8AC3E}">
        <p14:creationId xmlns:p14="http://schemas.microsoft.com/office/powerpoint/2010/main" val="390131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BE67-7B53-42F3-BCD1-D83C1076F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553712"/>
            <a:ext cx="8288032" cy="1096316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3700">
                <a:latin typeface="iCiel DIN Pro Bold" panose="020B0804020101020102" pitchFamily="34" charset="0"/>
              </a:rPr>
              <a:t>V.CÁC MÔ HÌNH PHÁT TRIỂN PHẦN MỀM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9A4598D-6FDB-494D-9FA9-B7A3CCA0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650029"/>
            <a:ext cx="8288032" cy="46912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Ciel DIN Pro Bold" panose="020B0804020101020102" pitchFamily="34" charset="0"/>
              </a:rPr>
              <a:t>MÔ HÌNH SCRUM – MÔ HÌNH LINH HOẠT</a:t>
            </a:r>
          </a:p>
        </p:txBody>
      </p:sp>
      <p:pic>
        <p:nvPicPr>
          <p:cNvPr id="13314" name="Picture 2" descr="Kết quả hình ảnh cho scrum model&quot;">
            <a:extLst>
              <a:ext uri="{FF2B5EF4-FFF2-40B4-BE49-F238E27FC236}">
                <a16:creationId xmlns:a16="http://schemas.microsoft.com/office/drawing/2014/main" id="{51B25BBC-E2F7-4880-9D1E-FEB382050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5299" y="338271"/>
            <a:ext cx="6776492" cy="451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252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BE67-7B53-42F3-BCD1-D83C1076F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300890"/>
            <a:ext cx="8288032" cy="1096316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3700" dirty="0">
                <a:latin typeface="iCiel DIN Pro Bold" panose="020B0804020101020102" pitchFamily="34" charset="0"/>
              </a:rPr>
              <a:t>V.CÁC MÔ HÌNH PHÁT TRIỂN PHẦN MỀM</a:t>
            </a:r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3D9203DB-9EC0-4DA8-AF66-6A4ED36FE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2618" y="1397206"/>
            <a:ext cx="8288032" cy="46912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Ciel DIN Pro Bold" panose="020B0804020101020102" pitchFamily="34" charset="0"/>
              </a:rPr>
              <a:t>MÔ HÌNH SCRUM – MÔ HÌNH LINH HOẠT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13E3D17A-E18A-4AD9-9077-9BCF67981776}"/>
              </a:ext>
            </a:extLst>
          </p:cNvPr>
          <p:cNvSpPr txBox="1">
            <a:spLocks/>
          </p:cNvSpPr>
          <p:nvPr/>
        </p:nvSpPr>
        <p:spPr>
          <a:xfrm>
            <a:off x="1313772" y="2024400"/>
            <a:ext cx="8288032" cy="43677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iCiel DIN Pro Bold" panose="020B0804020101020102" pitchFamily="34" charset="0"/>
              </a:rPr>
              <a:t>QUÁ TRÌNH PHÁT TRIỂN</a:t>
            </a:r>
          </a:p>
          <a:p>
            <a:pPr marL="342900" indent="-342900" algn="l">
              <a:buAutoNum type="arabicPeriod"/>
            </a:pPr>
            <a:r>
              <a:rPr lang="en-US" dirty="0">
                <a:latin typeface="iCiel DIN Pro Bold" panose="020B0804020101020102" pitchFamily="34" charset="0"/>
              </a:rPr>
              <a:t>PO </a:t>
            </a:r>
            <a:r>
              <a:rPr lang="en-US" dirty="0" err="1">
                <a:latin typeface="iCiel DIN Pro Bold" panose="020B0804020101020102" pitchFamily="34" charset="0"/>
              </a:rPr>
              <a:t>tạo</a:t>
            </a:r>
            <a:r>
              <a:rPr lang="en-US" dirty="0">
                <a:latin typeface="iCiel DIN Pro Bold" panose="020B0804020101020102" pitchFamily="34" charset="0"/>
              </a:rPr>
              <a:t> ra product backlog </a:t>
            </a:r>
            <a:r>
              <a:rPr lang="en-US" dirty="0" err="1">
                <a:latin typeface="iCiel DIN Pro Bold" panose="020B0804020101020102" pitchFamily="34" charset="0"/>
              </a:rPr>
              <a:t>chứa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các</a:t>
            </a:r>
            <a:r>
              <a:rPr lang="en-US" dirty="0">
                <a:latin typeface="iCiel DIN Pro Bold" panose="020B0804020101020102" pitchFamily="34" charset="0"/>
              </a:rPr>
              <a:t> requirement </a:t>
            </a:r>
            <a:r>
              <a:rPr lang="en-US" dirty="0" err="1">
                <a:latin typeface="iCiel DIN Pro Bold" panose="020B0804020101020102" pitchFamily="34" charset="0"/>
              </a:rPr>
              <a:t>từ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dự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án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và</a:t>
            </a:r>
            <a:r>
              <a:rPr lang="en-US" dirty="0">
                <a:latin typeface="iCiel DIN Pro Bold" panose="020B0804020101020102" pitchFamily="34" charset="0"/>
              </a:rPr>
              <a:t> đ</a:t>
            </a:r>
            <a:r>
              <a:rPr lang="vi-VN" dirty="0">
                <a:latin typeface="iCiel DIN Pro Bold" panose="020B0804020101020102" pitchFamily="34" charset="0"/>
              </a:rPr>
              <a:t>ư</a:t>
            </a:r>
            <a:r>
              <a:rPr lang="en-US" dirty="0" err="1">
                <a:latin typeface="iCiel DIN Pro Bold" panose="020B0804020101020102" pitchFamily="34" charset="0"/>
              </a:rPr>
              <a:t>ợc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sắp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xếp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theo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thứ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tự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vi-VN" dirty="0">
                <a:latin typeface="iCiel DIN Pro Bold" panose="020B0804020101020102" pitchFamily="34" charset="0"/>
              </a:rPr>
              <a:t>ư</a:t>
            </a:r>
            <a:r>
              <a:rPr lang="en-US" dirty="0">
                <a:latin typeface="iCiel DIN Pro Bold" panose="020B0804020101020102" pitchFamily="34" charset="0"/>
              </a:rPr>
              <a:t>u </a:t>
            </a:r>
            <a:r>
              <a:rPr lang="en-US" dirty="0" err="1">
                <a:latin typeface="iCiel DIN Pro Bold" panose="020B0804020101020102" pitchFamily="34" charset="0"/>
              </a:rPr>
              <a:t>tiên</a:t>
            </a:r>
            <a:endParaRPr lang="en-US" dirty="0">
              <a:latin typeface="iCiel DIN Pro Bold" panose="020B0804020101020102" pitchFamily="34" charset="0"/>
            </a:endParaRPr>
          </a:p>
          <a:p>
            <a:pPr marL="342900" indent="-342900" algn="l">
              <a:buAutoNum type="arabicPeriod"/>
            </a:pPr>
            <a:r>
              <a:rPr lang="en-US" dirty="0" err="1">
                <a:latin typeface="iCiel DIN Pro Bold" panose="020B0804020101020102" pitchFamily="34" charset="0"/>
              </a:rPr>
              <a:t>Đội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sản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xuất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sẽ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thực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hiện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lặp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đi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lặp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lại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quy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trình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phát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triển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phần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mềm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trong</a:t>
            </a:r>
            <a:r>
              <a:rPr lang="en-US" dirty="0">
                <a:latin typeface="iCiel DIN Pro Bold" panose="020B0804020101020102" pitchFamily="34" charset="0"/>
              </a:rPr>
              <a:t> 1 sprint </a:t>
            </a:r>
            <a:r>
              <a:rPr lang="en-US" dirty="0" err="1">
                <a:latin typeface="iCiel DIN Pro Bold" panose="020B0804020101020102" pitchFamily="34" charset="0"/>
              </a:rPr>
              <a:t>và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bàn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giao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gói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phần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mềm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hoàn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hỉnh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trong</a:t>
            </a:r>
            <a:r>
              <a:rPr lang="en-US" dirty="0">
                <a:latin typeface="iCiel DIN Pro Bold" panose="020B0804020101020102" pitchFamily="34" charset="0"/>
              </a:rPr>
              <a:t> sprint </a:t>
            </a:r>
            <a:r>
              <a:rPr lang="en-US" dirty="0" err="1">
                <a:latin typeface="iCiel DIN Pro Bold" panose="020B0804020101020102" pitchFamily="34" charset="0"/>
              </a:rPr>
              <a:t>đó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</a:p>
          <a:p>
            <a:pPr marL="342900" indent="-342900" algn="l">
              <a:buAutoNum type="arabicPeriod"/>
            </a:pPr>
            <a:r>
              <a:rPr lang="en-US" dirty="0" err="1">
                <a:latin typeface="iCiel DIN Pro Bold" panose="020B0804020101020102" pitchFamily="34" charset="0"/>
              </a:rPr>
              <a:t>Trước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khi</a:t>
            </a:r>
            <a:r>
              <a:rPr lang="en-US" dirty="0">
                <a:latin typeface="iCiel DIN Pro Bold" panose="020B0804020101020102" pitchFamily="34" charset="0"/>
              </a:rPr>
              <a:t> code, </a:t>
            </a:r>
            <a:r>
              <a:rPr lang="en-US" dirty="0" err="1">
                <a:latin typeface="iCiel DIN Pro Bold" panose="020B0804020101020102" pitchFamily="34" charset="0"/>
              </a:rPr>
              <a:t>cả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đội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họp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với</a:t>
            </a:r>
            <a:r>
              <a:rPr lang="en-US" dirty="0">
                <a:latin typeface="iCiel DIN Pro Bold" panose="020B0804020101020102" pitchFamily="34" charset="0"/>
              </a:rPr>
              <a:t> PO </a:t>
            </a:r>
            <a:r>
              <a:rPr lang="en-US" dirty="0" err="1">
                <a:latin typeface="iCiel DIN Pro Bold" panose="020B0804020101020102" pitchFamily="34" charset="0"/>
              </a:rPr>
              <a:t>để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lập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kế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hoạch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cho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từng</a:t>
            </a:r>
            <a:r>
              <a:rPr lang="en-US" dirty="0">
                <a:latin typeface="iCiel DIN Pro Bold" panose="020B0804020101020102" pitchFamily="34" charset="0"/>
              </a:rPr>
              <a:t> sprint </a:t>
            </a:r>
            <a:r>
              <a:rPr lang="en-US" dirty="0" err="1">
                <a:latin typeface="iCiel DIN Pro Bold" panose="020B0804020101020102" pitchFamily="34" charset="0"/>
              </a:rPr>
              <a:t>để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phân</a:t>
            </a:r>
            <a:r>
              <a:rPr lang="en-US" dirty="0">
                <a:latin typeface="iCiel DIN Pro Bold" panose="020B0804020101020102" pitchFamily="34" charset="0"/>
              </a:rPr>
              <a:t> chia </a:t>
            </a:r>
            <a:r>
              <a:rPr lang="en-US" dirty="0" err="1">
                <a:latin typeface="iCiel DIN Pro Bold" panose="020B0804020101020102" pitchFamily="34" charset="0"/>
              </a:rPr>
              <a:t>công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việc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cũng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nh</a:t>
            </a:r>
            <a:r>
              <a:rPr lang="vi-VN" dirty="0">
                <a:latin typeface="iCiel DIN Pro Bold" panose="020B0804020101020102" pitchFamily="34" charset="0"/>
              </a:rPr>
              <a:t>ư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tối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vi-VN" dirty="0">
                <a:latin typeface="iCiel DIN Pro Bold" panose="020B0804020101020102" pitchFamily="34" charset="0"/>
              </a:rPr>
              <a:t>ư</a:t>
            </a:r>
            <a:r>
              <a:rPr lang="en-US" dirty="0">
                <a:latin typeface="iCiel DIN Pro Bold" panose="020B0804020101020102" pitchFamily="34" charset="0"/>
              </a:rPr>
              <a:t>u </a:t>
            </a:r>
            <a:r>
              <a:rPr lang="en-US" dirty="0" err="1">
                <a:latin typeface="iCiel DIN Pro Bold" panose="020B0804020101020102" pitchFamily="34" charset="0"/>
              </a:rPr>
              <a:t>công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việc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trong</a:t>
            </a:r>
            <a:r>
              <a:rPr lang="en-US" dirty="0">
                <a:latin typeface="iCiel DIN Pro Bold" panose="020B0804020101020102" pitchFamily="34" charset="0"/>
              </a:rPr>
              <a:t> sprint </a:t>
            </a:r>
            <a:r>
              <a:rPr lang="en-US" dirty="0" err="1">
                <a:latin typeface="iCiel DIN Pro Bold" panose="020B0804020101020102" pitchFamily="34" charset="0"/>
              </a:rPr>
              <a:t>đó</a:t>
            </a:r>
            <a:endParaRPr lang="en-US" dirty="0">
              <a:latin typeface="iCiel DIN Pro Bold" panose="020B0804020101020102" pitchFamily="34" charset="0"/>
            </a:endParaRPr>
          </a:p>
          <a:p>
            <a:pPr marL="342900" indent="-342900" algn="l">
              <a:buAutoNum type="arabicPeriod"/>
            </a:pPr>
            <a:r>
              <a:rPr lang="en-US" dirty="0" err="1">
                <a:latin typeface="iCiel DIN Pro Bold" panose="020B0804020101020102" pitchFamily="34" charset="0"/>
              </a:rPr>
              <a:t>Trong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suốt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quá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trình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làm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việc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nhóm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sẽ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phải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cập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nhật</a:t>
            </a:r>
            <a:r>
              <a:rPr lang="en-US" dirty="0">
                <a:latin typeface="iCiel DIN Pro Bold" panose="020B0804020101020102" pitchFamily="34" charset="0"/>
              </a:rPr>
              <a:t> sprint backlog </a:t>
            </a:r>
            <a:r>
              <a:rPr lang="en-US" dirty="0" err="1">
                <a:latin typeface="iCiel DIN Pro Bold" panose="020B0804020101020102" pitchFamily="34" charset="0"/>
              </a:rPr>
              <a:t>và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thực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hiện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họp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hằng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ngày</a:t>
            </a:r>
            <a:r>
              <a:rPr lang="en-US" dirty="0">
                <a:latin typeface="iCiel DIN Pro Bold" panose="020B0804020101020102" pitchFamily="34" charset="0"/>
              </a:rPr>
              <a:t> (daily scrum) </a:t>
            </a:r>
            <a:r>
              <a:rPr lang="en-US" dirty="0" err="1">
                <a:latin typeface="iCiel DIN Pro Bold" panose="020B0804020101020102" pitchFamily="34" charset="0"/>
              </a:rPr>
              <a:t>để</a:t>
            </a:r>
            <a:r>
              <a:rPr lang="en-US" dirty="0">
                <a:latin typeface="iCiel DIN Pro Bold" panose="020B0804020101020102" pitchFamily="34" charset="0"/>
              </a:rPr>
              <a:t> chia </a:t>
            </a:r>
            <a:r>
              <a:rPr lang="en-US" dirty="0" err="1">
                <a:latin typeface="iCiel DIN Pro Bold" panose="020B0804020101020102" pitchFamily="34" charset="0"/>
              </a:rPr>
              <a:t>sẻ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tiến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độ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công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việc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và</a:t>
            </a:r>
            <a:r>
              <a:rPr lang="en-US" dirty="0">
                <a:latin typeface="iCiel DIN Pro Bold" panose="020B0804020101020102" pitchFamily="34" charset="0"/>
              </a:rPr>
              <a:t> v</a:t>
            </a:r>
            <a:r>
              <a:rPr lang="vi-VN" dirty="0">
                <a:latin typeface="iCiel DIN Pro Bold" panose="020B0804020101020102" pitchFamily="34" charset="0"/>
              </a:rPr>
              <a:t>ư</a:t>
            </a:r>
            <a:r>
              <a:rPr lang="en-US" dirty="0" err="1">
                <a:latin typeface="iCiel DIN Pro Bold" panose="020B0804020101020102" pitchFamily="34" charset="0"/>
              </a:rPr>
              <a:t>ớng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mắc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trong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quá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trình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làm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việc</a:t>
            </a:r>
            <a:r>
              <a:rPr lang="en-US" dirty="0">
                <a:latin typeface="iCiel DIN Pro Bold" panose="020B0804020101020102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7426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BE67-7B53-42F3-BCD1-D83C1076F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471" y="948904"/>
            <a:ext cx="7766936" cy="669281"/>
          </a:xfrm>
        </p:spPr>
        <p:txBody>
          <a:bodyPr/>
          <a:lstStyle/>
          <a:p>
            <a:pPr algn="l"/>
            <a:r>
              <a:rPr lang="en-US" sz="3600" dirty="0" err="1">
                <a:latin typeface="iCiel DIN Pro Bold" panose="020B0804020101020102" pitchFamily="34" charset="0"/>
              </a:rPr>
              <a:t>I.Mục</a:t>
            </a:r>
            <a:r>
              <a:rPr lang="en-US" sz="3600" dirty="0">
                <a:latin typeface="iCiel DIN Pro Bold" panose="020B0804020101020102" pitchFamily="34" charset="0"/>
              </a:rPr>
              <a:t> </a:t>
            </a:r>
            <a:r>
              <a:rPr lang="en-US" sz="3600" dirty="0" err="1">
                <a:latin typeface="iCiel DIN Pro Bold" panose="020B0804020101020102" pitchFamily="34" charset="0"/>
              </a:rPr>
              <a:t>đích</a:t>
            </a:r>
            <a:endParaRPr lang="en-US" sz="3600" dirty="0">
              <a:latin typeface="iCiel DIN Pro Bold" panose="020B0804020101020102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3C11F28-EE40-4508-B547-EB5E4F781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471" y="1876976"/>
            <a:ext cx="7766936" cy="2971069"/>
          </a:xfrm>
        </p:spPr>
        <p:txBody>
          <a:bodyPr>
            <a:normAutofit/>
          </a:bodyPr>
          <a:lstStyle/>
          <a:p>
            <a:pPr marL="285750" indent="-285750" algn="l">
              <a:buFontTx/>
              <a:buChar char="-"/>
            </a:pPr>
            <a:r>
              <a:rPr lang="en-US" sz="2800" dirty="0">
                <a:latin typeface="iCiel DIN Pro Bold" panose="020B0804020101020102" pitchFamily="34" charset="0"/>
              </a:rPr>
              <a:t>Đ</a:t>
            </a:r>
            <a:r>
              <a:rPr lang="vi-VN" sz="2800" dirty="0">
                <a:latin typeface="iCiel DIN Pro Bold" panose="020B0804020101020102" pitchFamily="34" charset="0"/>
              </a:rPr>
              <a:t>ư</a:t>
            </a:r>
            <a:r>
              <a:rPr lang="en-US" sz="2800" dirty="0">
                <a:latin typeface="iCiel DIN Pro Bold" panose="020B0804020101020102" pitchFamily="34" charset="0"/>
              </a:rPr>
              <a:t>a </a:t>
            </a:r>
            <a:r>
              <a:rPr lang="en-US" sz="2800" dirty="0" err="1">
                <a:latin typeface="iCiel DIN Pro Bold" panose="020B0804020101020102" pitchFamily="34" charset="0"/>
              </a:rPr>
              <a:t>đến</a:t>
            </a:r>
            <a:r>
              <a:rPr lang="en-US" sz="2800" dirty="0">
                <a:latin typeface="iCiel DIN Pro Bold" panose="020B0804020101020102" pitchFamily="34" charset="0"/>
              </a:rPr>
              <a:t> </a:t>
            </a:r>
            <a:r>
              <a:rPr lang="en-US" sz="2800" dirty="0" err="1">
                <a:latin typeface="iCiel DIN Pro Bold" panose="020B0804020101020102" pitchFamily="34" charset="0"/>
              </a:rPr>
              <a:t>cái</a:t>
            </a:r>
            <a:r>
              <a:rPr lang="en-US" sz="2800" dirty="0">
                <a:latin typeface="iCiel DIN Pro Bold" panose="020B0804020101020102" pitchFamily="34" charset="0"/>
              </a:rPr>
              <a:t> </a:t>
            </a:r>
            <a:r>
              <a:rPr lang="en-US" sz="2800" dirty="0" err="1">
                <a:latin typeface="iCiel DIN Pro Bold" panose="020B0804020101020102" pitchFamily="34" charset="0"/>
              </a:rPr>
              <a:t>nhìn</a:t>
            </a:r>
            <a:r>
              <a:rPr lang="en-US" sz="2800" dirty="0">
                <a:latin typeface="iCiel DIN Pro Bold" panose="020B0804020101020102" pitchFamily="34" charset="0"/>
              </a:rPr>
              <a:t> </a:t>
            </a:r>
            <a:r>
              <a:rPr lang="en-US" sz="2800" dirty="0" err="1">
                <a:latin typeface="iCiel DIN Pro Bold" panose="020B0804020101020102" pitchFamily="34" charset="0"/>
              </a:rPr>
              <a:t>tổng</a:t>
            </a:r>
            <a:r>
              <a:rPr lang="en-US" sz="2800" dirty="0">
                <a:latin typeface="iCiel DIN Pro Bold" panose="020B0804020101020102" pitchFamily="34" charset="0"/>
              </a:rPr>
              <a:t> </a:t>
            </a:r>
            <a:r>
              <a:rPr lang="en-US" sz="2800" dirty="0" err="1">
                <a:latin typeface="iCiel DIN Pro Bold" panose="020B0804020101020102" pitchFamily="34" charset="0"/>
              </a:rPr>
              <a:t>quan</a:t>
            </a:r>
            <a:r>
              <a:rPr lang="en-US" sz="2800" dirty="0">
                <a:latin typeface="iCiel DIN Pro Bold" panose="020B0804020101020102" pitchFamily="34" charset="0"/>
              </a:rPr>
              <a:t> </a:t>
            </a:r>
            <a:r>
              <a:rPr lang="en-US" sz="2800" dirty="0" err="1">
                <a:latin typeface="iCiel DIN Pro Bold" panose="020B0804020101020102" pitchFamily="34" charset="0"/>
              </a:rPr>
              <a:t>về</a:t>
            </a:r>
            <a:r>
              <a:rPr lang="en-US" sz="2800" dirty="0">
                <a:latin typeface="iCiel DIN Pro Bold" panose="020B0804020101020102" pitchFamily="34" charset="0"/>
              </a:rPr>
              <a:t> </a:t>
            </a:r>
            <a:r>
              <a:rPr lang="en-US" sz="2800" dirty="0" err="1">
                <a:latin typeface="iCiel DIN Pro Bold" panose="020B0804020101020102" pitchFamily="34" charset="0"/>
              </a:rPr>
              <a:t>một</a:t>
            </a:r>
            <a:r>
              <a:rPr lang="en-US" sz="2800" dirty="0">
                <a:latin typeface="iCiel DIN Pro Bold" panose="020B0804020101020102" pitchFamily="34" charset="0"/>
              </a:rPr>
              <a:t> </a:t>
            </a:r>
            <a:r>
              <a:rPr lang="en-US" sz="2800" dirty="0" err="1">
                <a:latin typeface="iCiel DIN Pro Bold" panose="020B0804020101020102" pitchFamily="34" charset="0"/>
              </a:rPr>
              <a:t>quy</a:t>
            </a:r>
            <a:r>
              <a:rPr lang="en-US" sz="2800" dirty="0">
                <a:latin typeface="iCiel DIN Pro Bold" panose="020B0804020101020102" pitchFamily="34" charset="0"/>
              </a:rPr>
              <a:t> </a:t>
            </a:r>
            <a:r>
              <a:rPr lang="en-US" sz="2800" dirty="0" err="1">
                <a:latin typeface="iCiel DIN Pro Bold" panose="020B0804020101020102" pitchFamily="34" charset="0"/>
              </a:rPr>
              <a:t>trình</a:t>
            </a:r>
            <a:r>
              <a:rPr lang="en-US" sz="2800" dirty="0">
                <a:latin typeface="iCiel DIN Pro Bold" panose="020B0804020101020102" pitchFamily="34" charset="0"/>
              </a:rPr>
              <a:t> </a:t>
            </a:r>
            <a:r>
              <a:rPr lang="en-US" sz="2800" dirty="0" err="1">
                <a:latin typeface="iCiel DIN Pro Bold" panose="020B0804020101020102" pitchFamily="34" charset="0"/>
              </a:rPr>
              <a:t>phát</a:t>
            </a:r>
            <a:r>
              <a:rPr lang="en-US" sz="2800" dirty="0">
                <a:latin typeface="iCiel DIN Pro Bold" panose="020B0804020101020102" pitchFamily="34" charset="0"/>
              </a:rPr>
              <a:t> </a:t>
            </a:r>
            <a:r>
              <a:rPr lang="en-US" sz="2800" dirty="0" err="1">
                <a:latin typeface="iCiel DIN Pro Bold" panose="020B0804020101020102" pitchFamily="34" charset="0"/>
              </a:rPr>
              <a:t>triển</a:t>
            </a:r>
            <a:r>
              <a:rPr lang="en-US" sz="2800" dirty="0">
                <a:latin typeface="iCiel DIN Pro Bold" panose="020B0804020101020102" pitchFamily="34" charset="0"/>
              </a:rPr>
              <a:t> </a:t>
            </a:r>
            <a:r>
              <a:rPr lang="en-US" sz="2800" dirty="0" err="1">
                <a:latin typeface="iCiel DIN Pro Bold" panose="020B0804020101020102" pitchFamily="34" charset="0"/>
              </a:rPr>
              <a:t>sản</a:t>
            </a:r>
            <a:r>
              <a:rPr lang="en-US" sz="2800" dirty="0">
                <a:latin typeface="iCiel DIN Pro Bold" panose="020B0804020101020102" pitchFamily="34" charset="0"/>
              </a:rPr>
              <a:t> </a:t>
            </a:r>
            <a:r>
              <a:rPr lang="en-US" sz="2800" dirty="0" err="1">
                <a:latin typeface="iCiel DIN Pro Bold" panose="020B0804020101020102" pitchFamily="34" charset="0"/>
              </a:rPr>
              <a:t>phẩm</a:t>
            </a:r>
            <a:r>
              <a:rPr lang="en-US" sz="2800" dirty="0">
                <a:latin typeface="iCiel DIN Pro Bold" panose="020B0804020101020102" pitchFamily="34" charset="0"/>
              </a:rPr>
              <a:t> </a:t>
            </a:r>
            <a:r>
              <a:rPr lang="en-US" sz="2800" dirty="0" err="1">
                <a:latin typeface="iCiel DIN Pro Bold" panose="020B0804020101020102" pitchFamily="34" charset="0"/>
              </a:rPr>
              <a:t>hoàn</a:t>
            </a:r>
            <a:r>
              <a:rPr lang="en-US" sz="2800" dirty="0">
                <a:latin typeface="iCiel DIN Pro Bold" panose="020B0804020101020102" pitchFamily="34" charset="0"/>
              </a:rPr>
              <a:t> </a:t>
            </a:r>
            <a:r>
              <a:rPr lang="en-US" sz="2800" dirty="0" err="1">
                <a:latin typeface="iCiel DIN Pro Bold" panose="020B0804020101020102" pitchFamily="34" charset="0"/>
              </a:rPr>
              <a:t>chỉnh</a:t>
            </a:r>
            <a:r>
              <a:rPr lang="en-US" sz="2800" dirty="0">
                <a:latin typeface="iCiel DIN Pro Bold" panose="020B0804020101020102" pitchFamily="34" charset="0"/>
              </a:rPr>
              <a:t> </a:t>
            </a:r>
            <a:r>
              <a:rPr lang="en-US" sz="2800" dirty="0" err="1">
                <a:latin typeface="iCiel DIN Pro Bold" panose="020B0804020101020102" pitchFamily="34" charset="0"/>
              </a:rPr>
              <a:t>cho</a:t>
            </a:r>
            <a:r>
              <a:rPr lang="en-US" sz="2800" dirty="0">
                <a:latin typeface="iCiel DIN Pro Bold" panose="020B0804020101020102" pitchFamily="34" charset="0"/>
              </a:rPr>
              <a:t> </a:t>
            </a:r>
            <a:r>
              <a:rPr lang="en-US" sz="2800" dirty="0" err="1">
                <a:latin typeface="iCiel DIN Pro Bold" panose="020B0804020101020102" pitchFamily="34" charset="0"/>
              </a:rPr>
              <a:t>các</a:t>
            </a:r>
            <a:r>
              <a:rPr lang="en-US" sz="2800" dirty="0">
                <a:latin typeface="iCiel DIN Pro Bold" panose="020B0804020101020102" pitchFamily="34" charset="0"/>
              </a:rPr>
              <a:t> </a:t>
            </a:r>
            <a:r>
              <a:rPr lang="en-US" sz="2800" dirty="0" err="1">
                <a:latin typeface="iCiel DIN Pro Bold" panose="020B0804020101020102" pitchFamily="34" charset="0"/>
              </a:rPr>
              <a:t>dự</a:t>
            </a:r>
            <a:r>
              <a:rPr lang="en-US" sz="2800" dirty="0">
                <a:latin typeface="iCiel DIN Pro Bold" panose="020B0804020101020102" pitchFamily="34" charset="0"/>
              </a:rPr>
              <a:t> </a:t>
            </a:r>
            <a:r>
              <a:rPr lang="en-US" sz="2800" dirty="0" err="1">
                <a:latin typeface="iCiel DIN Pro Bold" panose="020B0804020101020102" pitchFamily="34" charset="0"/>
              </a:rPr>
              <a:t>án</a:t>
            </a:r>
            <a:r>
              <a:rPr lang="en-US" sz="2800" dirty="0">
                <a:latin typeface="iCiel DIN Pro Bold" panose="020B0804020101020102" pitchFamily="34" charset="0"/>
              </a:rPr>
              <a:t> CNTT</a:t>
            </a:r>
          </a:p>
          <a:p>
            <a:pPr marL="285750" indent="-285750" algn="l">
              <a:buFontTx/>
              <a:buChar char="-"/>
            </a:pPr>
            <a:r>
              <a:rPr lang="en-US" sz="2800" dirty="0" err="1">
                <a:latin typeface="iCiel DIN Pro Bold" panose="020B0804020101020102" pitchFamily="34" charset="0"/>
              </a:rPr>
              <a:t>Tìm</a:t>
            </a:r>
            <a:r>
              <a:rPr lang="en-US" sz="2800" dirty="0">
                <a:latin typeface="iCiel DIN Pro Bold" panose="020B0804020101020102" pitchFamily="34" charset="0"/>
              </a:rPr>
              <a:t> </a:t>
            </a:r>
            <a:r>
              <a:rPr lang="en-US" sz="2800" dirty="0" err="1">
                <a:latin typeface="iCiel DIN Pro Bold" panose="020B0804020101020102" pitchFamily="34" charset="0"/>
              </a:rPr>
              <a:t>hiểu</a:t>
            </a:r>
            <a:r>
              <a:rPr lang="en-US" sz="2800" dirty="0">
                <a:latin typeface="iCiel DIN Pro Bold" panose="020B0804020101020102" pitchFamily="34" charset="0"/>
              </a:rPr>
              <a:t> </a:t>
            </a:r>
            <a:r>
              <a:rPr lang="en-US" sz="2800" dirty="0" err="1">
                <a:latin typeface="iCiel DIN Pro Bold" panose="020B0804020101020102" pitchFamily="34" charset="0"/>
              </a:rPr>
              <a:t>và</a:t>
            </a:r>
            <a:r>
              <a:rPr lang="en-US" sz="2800" dirty="0">
                <a:latin typeface="iCiel DIN Pro Bold" panose="020B0804020101020102" pitchFamily="34" charset="0"/>
              </a:rPr>
              <a:t> </a:t>
            </a:r>
            <a:r>
              <a:rPr lang="en-US" sz="2800" dirty="0" err="1">
                <a:latin typeface="iCiel DIN Pro Bold" panose="020B0804020101020102" pitchFamily="34" charset="0"/>
              </a:rPr>
              <a:t>áp</a:t>
            </a:r>
            <a:r>
              <a:rPr lang="en-US" sz="2800" dirty="0">
                <a:latin typeface="iCiel DIN Pro Bold" panose="020B0804020101020102" pitchFamily="34" charset="0"/>
              </a:rPr>
              <a:t> </a:t>
            </a:r>
            <a:r>
              <a:rPr lang="en-US" sz="2800" dirty="0" err="1">
                <a:latin typeface="iCiel DIN Pro Bold" panose="020B0804020101020102" pitchFamily="34" charset="0"/>
              </a:rPr>
              <a:t>dụng</a:t>
            </a:r>
            <a:r>
              <a:rPr lang="en-US" sz="2800" dirty="0">
                <a:latin typeface="iCiel DIN Pro Bold" panose="020B0804020101020102" pitchFamily="34" charset="0"/>
              </a:rPr>
              <a:t> </a:t>
            </a:r>
            <a:r>
              <a:rPr lang="en-US" sz="2800" dirty="0" err="1">
                <a:latin typeface="iCiel DIN Pro Bold" panose="020B0804020101020102" pitchFamily="34" charset="0"/>
              </a:rPr>
              <a:t>quy</a:t>
            </a:r>
            <a:r>
              <a:rPr lang="en-US" sz="2800" dirty="0">
                <a:latin typeface="iCiel DIN Pro Bold" panose="020B0804020101020102" pitchFamily="34" charset="0"/>
              </a:rPr>
              <a:t> </a:t>
            </a:r>
            <a:r>
              <a:rPr lang="en-US" sz="2800" dirty="0" err="1">
                <a:latin typeface="iCiel DIN Pro Bold" panose="020B0804020101020102" pitchFamily="34" charset="0"/>
              </a:rPr>
              <a:t>trình</a:t>
            </a:r>
            <a:r>
              <a:rPr lang="en-US" sz="2800" dirty="0">
                <a:latin typeface="iCiel DIN Pro Bold" panose="020B0804020101020102" pitchFamily="34" charset="0"/>
              </a:rPr>
              <a:t> Agile – Scrum </a:t>
            </a:r>
            <a:r>
              <a:rPr lang="en-US" sz="2800" dirty="0" err="1">
                <a:latin typeface="iCiel DIN Pro Bold" panose="020B0804020101020102" pitchFamily="34" charset="0"/>
              </a:rPr>
              <a:t>vào</a:t>
            </a:r>
            <a:r>
              <a:rPr lang="en-US" sz="2800" dirty="0">
                <a:latin typeface="iCiel DIN Pro Bold" panose="020B0804020101020102" pitchFamily="34" charset="0"/>
              </a:rPr>
              <a:t> </a:t>
            </a:r>
            <a:r>
              <a:rPr lang="en-US" sz="2800" dirty="0" err="1">
                <a:latin typeface="iCiel DIN Pro Bold" panose="020B0804020101020102" pitchFamily="34" charset="0"/>
              </a:rPr>
              <a:t>phát</a:t>
            </a:r>
            <a:r>
              <a:rPr lang="en-US" sz="2800" dirty="0">
                <a:latin typeface="iCiel DIN Pro Bold" panose="020B0804020101020102" pitchFamily="34" charset="0"/>
              </a:rPr>
              <a:t> </a:t>
            </a:r>
            <a:r>
              <a:rPr lang="en-US" sz="2800" dirty="0" err="1">
                <a:latin typeface="iCiel DIN Pro Bold" panose="020B0804020101020102" pitchFamily="34" charset="0"/>
              </a:rPr>
              <a:t>triển</a:t>
            </a:r>
            <a:r>
              <a:rPr lang="en-US" sz="2800" dirty="0">
                <a:latin typeface="iCiel DIN Pro Bold" panose="020B0804020101020102" pitchFamily="34" charset="0"/>
              </a:rPr>
              <a:t> </a:t>
            </a:r>
            <a:r>
              <a:rPr lang="en-US" sz="2800" dirty="0" err="1">
                <a:latin typeface="iCiel DIN Pro Bold" panose="020B0804020101020102" pitchFamily="34" charset="0"/>
              </a:rPr>
              <a:t>sản</a:t>
            </a:r>
            <a:r>
              <a:rPr lang="en-US" sz="2800" dirty="0">
                <a:latin typeface="iCiel DIN Pro Bold" panose="020B0804020101020102" pitchFamily="34" charset="0"/>
              </a:rPr>
              <a:t> </a:t>
            </a:r>
            <a:r>
              <a:rPr lang="en-US" sz="2800" dirty="0" err="1">
                <a:latin typeface="iCiel DIN Pro Bold" panose="020B0804020101020102" pitchFamily="34" charset="0"/>
              </a:rPr>
              <a:t>phẩm</a:t>
            </a:r>
            <a:endParaRPr lang="en-US" sz="2800" dirty="0">
              <a:latin typeface="iCiel DIN Pro Bold" panose="020B08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86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BE67-7B53-42F3-BCD1-D83C1076F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471" y="948904"/>
            <a:ext cx="7766936" cy="669281"/>
          </a:xfrm>
        </p:spPr>
        <p:txBody>
          <a:bodyPr/>
          <a:lstStyle/>
          <a:p>
            <a:pPr algn="l"/>
            <a:r>
              <a:rPr lang="en-US" sz="3600" dirty="0">
                <a:latin typeface="iCiel DIN Pro Bold" panose="020B0804020101020102" pitchFamily="34" charset="0"/>
              </a:rPr>
              <a:t>II. </a:t>
            </a:r>
            <a:r>
              <a:rPr lang="en-US" sz="3600" dirty="0" err="1">
                <a:latin typeface="iCiel DIN Pro Bold" panose="020B0804020101020102" pitchFamily="34" charset="0"/>
              </a:rPr>
              <a:t>Nội</a:t>
            </a:r>
            <a:r>
              <a:rPr lang="en-US" sz="3600" dirty="0">
                <a:latin typeface="iCiel DIN Pro Bold" panose="020B0804020101020102" pitchFamily="34" charset="0"/>
              </a:rPr>
              <a:t> dung chi </a:t>
            </a:r>
            <a:r>
              <a:rPr lang="en-US" sz="3600" dirty="0" err="1">
                <a:latin typeface="iCiel DIN Pro Bold" panose="020B0804020101020102" pitchFamily="34" charset="0"/>
              </a:rPr>
              <a:t>tiết</a:t>
            </a:r>
            <a:endParaRPr lang="en-US" sz="3600" dirty="0">
              <a:latin typeface="iCiel DIN Pro Bold" panose="020B0804020101020102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3C11F28-EE40-4508-B547-EB5E4F781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471" y="1876976"/>
            <a:ext cx="7766936" cy="3954481"/>
          </a:xfrm>
        </p:spPr>
        <p:txBody>
          <a:bodyPr>
            <a:normAutofit/>
          </a:bodyPr>
          <a:lstStyle/>
          <a:p>
            <a:pPr marL="285750" indent="-285750" algn="l">
              <a:buFontTx/>
              <a:buChar char="-"/>
            </a:pPr>
            <a:r>
              <a:rPr lang="en-US" sz="2000" dirty="0" err="1">
                <a:latin typeface="iCiel DIN Pro Bold" panose="020B0804020101020102" pitchFamily="34" charset="0"/>
              </a:rPr>
              <a:t>Phần</a:t>
            </a:r>
            <a:r>
              <a:rPr lang="en-US" sz="2000" dirty="0">
                <a:latin typeface="iCiel DIN Pro Bold" panose="020B0804020101020102" pitchFamily="34" charset="0"/>
              </a:rPr>
              <a:t> 1. </a:t>
            </a:r>
            <a:r>
              <a:rPr lang="en-US" sz="2000" dirty="0" err="1">
                <a:latin typeface="iCiel DIN Pro Bold" panose="020B0804020101020102" pitchFamily="34" charset="0"/>
              </a:rPr>
              <a:t>Giới</a:t>
            </a:r>
            <a:r>
              <a:rPr lang="en-US" sz="2000" dirty="0">
                <a:latin typeface="iCiel DIN Pro Bold" panose="020B0804020101020102" pitchFamily="34" charset="0"/>
              </a:rPr>
              <a:t> </a:t>
            </a:r>
            <a:r>
              <a:rPr lang="en-US" sz="2000" dirty="0" err="1">
                <a:latin typeface="iCiel DIN Pro Bold" panose="020B0804020101020102" pitchFamily="34" charset="0"/>
              </a:rPr>
              <a:t>thiệu</a:t>
            </a:r>
            <a:r>
              <a:rPr lang="en-US" sz="2000" dirty="0">
                <a:latin typeface="iCiel DIN Pro Bold" panose="020B0804020101020102" pitchFamily="34" charset="0"/>
              </a:rPr>
              <a:t> </a:t>
            </a:r>
            <a:r>
              <a:rPr lang="en-US" sz="2000" dirty="0" err="1">
                <a:latin typeface="iCiel DIN Pro Bold" panose="020B0804020101020102" pitchFamily="34" charset="0"/>
              </a:rPr>
              <a:t>chung</a:t>
            </a:r>
            <a:endParaRPr lang="en-US" sz="2000" dirty="0">
              <a:latin typeface="iCiel DIN Pro Bold" panose="020B0804020101020102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en-US" sz="2000" dirty="0">
                <a:latin typeface="iCiel DIN Pro Bold" panose="020B0804020101020102" pitchFamily="34" charset="0"/>
              </a:rPr>
              <a:t>1. </a:t>
            </a:r>
            <a:r>
              <a:rPr lang="en-US" sz="2000" dirty="0" err="1">
                <a:latin typeface="iCiel DIN Pro Bold" panose="020B0804020101020102" pitchFamily="34" charset="0"/>
              </a:rPr>
              <a:t>Khái</a:t>
            </a:r>
            <a:r>
              <a:rPr lang="en-US" sz="2000" dirty="0">
                <a:latin typeface="iCiel DIN Pro Bold" panose="020B0804020101020102" pitchFamily="34" charset="0"/>
              </a:rPr>
              <a:t> </a:t>
            </a:r>
            <a:r>
              <a:rPr lang="en-US" sz="2000" dirty="0" err="1">
                <a:latin typeface="iCiel DIN Pro Bold" panose="020B0804020101020102" pitchFamily="34" charset="0"/>
              </a:rPr>
              <a:t>niệm</a:t>
            </a:r>
            <a:endParaRPr lang="en-US" sz="2000" dirty="0">
              <a:latin typeface="iCiel DIN Pro Bold" panose="020B0804020101020102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en-US" sz="2000" dirty="0">
                <a:latin typeface="iCiel DIN Pro Bold" panose="020B0804020101020102" pitchFamily="34" charset="0"/>
              </a:rPr>
              <a:t>2. </a:t>
            </a:r>
            <a:r>
              <a:rPr lang="en-US" sz="2000" dirty="0" err="1">
                <a:latin typeface="iCiel DIN Pro Bold" panose="020B0804020101020102" pitchFamily="34" charset="0"/>
              </a:rPr>
              <a:t>Vai</a:t>
            </a:r>
            <a:r>
              <a:rPr lang="en-US" sz="2000" dirty="0">
                <a:latin typeface="iCiel DIN Pro Bold" panose="020B0804020101020102" pitchFamily="34" charset="0"/>
              </a:rPr>
              <a:t> </a:t>
            </a:r>
            <a:r>
              <a:rPr lang="en-US" sz="2000" dirty="0" err="1">
                <a:latin typeface="iCiel DIN Pro Bold" panose="020B0804020101020102" pitchFamily="34" charset="0"/>
              </a:rPr>
              <a:t>trò</a:t>
            </a:r>
            <a:endParaRPr lang="en-US" sz="2000" dirty="0">
              <a:latin typeface="iCiel DIN Pro Bold" panose="020B0804020101020102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en-US" sz="2000" dirty="0" err="1">
                <a:latin typeface="iCiel DIN Pro Bold" panose="020B0804020101020102" pitchFamily="34" charset="0"/>
              </a:rPr>
              <a:t>Phần</a:t>
            </a:r>
            <a:r>
              <a:rPr lang="en-US" sz="2000" dirty="0">
                <a:latin typeface="iCiel DIN Pro Bold" panose="020B0804020101020102" pitchFamily="34" charset="0"/>
              </a:rPr>
              <a:t> 2. 4 </a:t>
            </a:r>
            <a:r>
              <a:rPr lang="en-US" sz="2000" dirty="0" err="1">
                <a:latin typeface="iCiel DIN Pro Bold" panose="020B0804020101020102" pitchFamily="34" charset="0"/>
              </a:rPr>
              <a:t>pha</a:t>
            </a:r>
            <a:r>
              <a:rPr lang="en-US" sz="2000" dirty="0">
                <a:latin typeface="iCiel DIN Pro Bold" panose="020B0804020101020102" pitchFamily="34" charset="0"/>
              </a:rPr>
              <a:t> </a:t>
            </a:r>
            <a:r>
              <a:rPr lang="en-US" sz="2000" dirty="0" err="1">
                <a:latin typeface="iCiel DIN Pro Bold" panose="020B0804020101020102" pitchFamily="34" charset="0"/>
              </a:rPr>
              <a:t>căn</a:t>
            </a:r>
            <a:r>
              <a:rPr lang="en-US" sz="2000" dirty="0">
                <a:latin typeface="iCiel DIN Pro Bold" panose="020B0804020101020102" pitchFamily="34" charset="0"/>
              </a:rPr>
              <a:t> </a:t>
            </a:r>
            <a:r>
              <a:rPr lang="en-US" sz="2000" dirty="0" err="1">
                <a:latin typeface="iCiel DIN Pro Bold" panose="020B0804020101020102" pitchFamily="34" charset="0"/>
              </a:rPr>
              <a:t>bản</a:t>
            </a:r>
            <a:r>
              <a:rPr lang="en-US" sz="2000" dirty="0">
                <a:latin typeface="iCiel DIN Pro Bold" panose="020B0804020101020102" pitchFamily="34" charset="0"/>
              </a:rPr>
              <a:t> </a:t>
            </a:r>
            <a:r>
              <a:rPr lang="en-US" sz="2000" dirty="0" err="1">
                <a:latin typeface="iCiel DIN Pro Bold" panose="020B0804020101020102" pitchFamily="34" charset="0"/>
              </a:rPr>
              <a:t>trong</a:t>
            </a:r>
            <a:r>
              <a:rPr lang="en-US" sz="2000" dirty="0">
                <a:latin typeface="iCiel DIN Pro Bold" panose="020B0804020101020102" pitchFamily="34" charset="0"/>
              </a:rPr>
              <a:t> </a:t>
            </a:r>
            <a:r>
              <a:rPr lang="en-US" sz="2000" dirty="0" err="1">
                <a:latin typeface="iCiel DIN Pro Bold" panose="020B0804020101020102" pitchFamily="34" charset="0"/>
              </a:rPr>
              <a:t>quy</a:t>
            </a:r>
            <a:r>
              <a:rPr lang="en-US" sz="2000" dirty="0">
                <a:latin typeface="iCiel DIN Pro Bold" panose="020B0804020101020102" pitchFamily="34" charset="0"/>
              </a:rPr>
              <a:t> </a:t>
            </a:r>
            <a:r>
              <a:rPr lang="en-US" sz="2000" dirty="0" err="1">
                <a:latin typeface="iCiel DIN Pro Bold" panose="020B0804020101020102" pitchFamily="34" charset="0"/>
              </a:rPr>
              <a:t>trình</a:t>
            </a:r>
            <a:r>
              <a:rPr lang="en-US" sz="2000" dirty="0">
                <a:latin typeface="iCiel DIN Pro Bold" panose="020B0804020101020102" pitchFamily="34" charset="0"/>
              </a:rPr>
              <a:t> </a:t>
            </a:r>
            <a:r>
              <a:rPr lang="en-US" sz="2000" dirty="0" err="1">
                <a:latin typeface="iCiel DIN Pro Bold" panose="020B0804020101020102" pitchFamily="34" charset="0"/>
              </a:rPr>
              <a:t>phát</a:t>
            </a:r>
            <a:r>
              <a:rPr lang="en-US" sz="2000" dirty="0">
                <a:latin typeface="iCiel DIN Pro Bold" panose="020B0804020101020102" pitchFamily="34" charset="0"/>
              </a:rPr>
              <a:t> </a:t>
            </a:r>
            <a:r>
              <a:rPr lang="en-US" sz="2000" dirty="0" err="1">
                <a:latin typeface="iCiel DIN Pro Bold" panose="020B0804020101020102" pitchFamily="34" charset="0"/>
              </a:rPr>
              <a:t>triển</a:t>
            </a:r>
            <a:r>
              <a:rPr lang="en-US" sz="2000" dirty="0">
                <a:latin typeface="iCiel DIN Pro Bold" panose="020B0804020101020102" pitchFamily="34" charset="0"/>
              </a:rPr>
              <a:t> </a:t>
            </a:r>
            <a:r>
              <a:rPr lang="en-US" sz="2000" dirty="0" err="1">
                <a:latin typeface="iCiel DIN Pro Bold" panose="020B0804020101020102" pitchFamily="34" charset="0"/>
              </a:rPr>
              <a:t>phần</a:t>
            </a:r>
            <a:r>
              <a:rPr lang="en-US" sz="2000" dirty="0">
                <a:latin typeface="iCiel DIN Pro Bold" panose="020B0804020101020102" pitchFamily="34" charset="0"/>
              </a:rPr>
              <a:t> </a:t>
            </a:r>
            <a:r>
              <a:rPr lang="en-US" sz="2000" dirty="0" err="1">
                <a:latin typeface="iCiel DIN Pro Bold" panose="020B0804020101020102" pitchFamily="34" charset="0"/>
              </a:rPr>
              <a:t>mềm</a:t>
            </a:r>
            <a:endParaRPr lang="en-US" sz="2000" dirty="0">
              <a:latin typeface="iCiel DIN Pro Bold" panose="020B0804020101020102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en-US" sz="2000" dirty="0">
                <a:latin typeface="iCiel DIN Pro Bold" panose="020B0804020101020102" pitchFamily="34" charset="0"/>
              </a:rPr>
              <a:t>1. </a:t>
            </a:r>
            <a:r>
              <a:rPr lang="en-US" sz="2000" dirty="0" err="1">
                <a:latin typeface="iCiel DIN Pro Bold" panose="020B0804020101020102" pitchFamily="34" charset="0"/>
              </a:rPr>
              <a:t>Đặc</a:t>
            </a:r>
            <a:r>
              <a:rPr lang="en-US" sz="2000" dirty="0">
                <a:latin typeface="iCiel DIN Pro Bold" panose="020B0804020101020102" pitchFamily="34" charset="0"/>
              </a:rPr>
              <a:t> </a:t>
            </a:r>
            <a:r>
              <a:rPr lang="en-US" sz="2000" dirty="0" err="1">
                <a:latin typeface="iCiel DIN Pro Bold" panose="020B0804020101020102" pitchFamily="34" charset="0"/>
              </a:rPr>
              <a:t>tả</a:t>
            </a:r>
            <a:r>
              <a:rPr lang="en-US" sz="2000" dirty="0">
                <a:latin typeface="iCiel DIN Pro Bold" panose="020B0804020101020102" pitchFamily="34" charset="0"/>
              </a:rPr>
              <a:t> </a:t>
            </a:r>
            <a:r>
              <a:rPr lang="en-US" sz="2000" dirty="0" err="1">
                <a:latin typeface="iCiel DIN Pro Bold" panose="020B0804020101020102" pitchFamily="34" charset="0"/>
              </a:rPr>
              <a:t>phần</a:t>
            </a:r>
            <a:r>
              <a:rPr lang="en-US" sz="2000" dirty="0">
                <a:latin typeface="iCiel DIN Pro Bold" panose="020B0804020101020102" pitchFamily="34" charset="0"/>
              </a:rPr>
              <a:t> </a:t>
            </a:r>
            <a:r>
              <a:rPr lang="en-US" sz="2000" dirty="0" err="1">
                <a:latin typeface="iCiel DIN Pro Bold" panose="020B0804020101020102" pitchFamily="34" charset="0"/>
              </a:rPr>
              <a:t>mềm</a:t>
            </a:r>
            <a:endParaRPr lang="en-US" sz="2000" dirty="0">
              <a:latin typeface="iCiel DIN Pro Bold" panose="020B0804020101020102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en-US" sz="2000" dirty="0">
                <a:latin typeface="iCiel DIN Pro Bold" panose="020B0804020101020102" pitchFamily="34" charset="0"/>
              </a:rPr>
              <a:t>2. </a:t>
            </a:r>
            <a:r>
              <a:rPr lang="en-US" sz="2000" dirty="0" err="1">
                <a:latin typeface="iCiel DIN Pro Bold" panose="020B0804020101020102" pitchFamily="34" charset="0"/>
              </a:rPr>
              <a:t>Phát</a:t>
            </a:r>
            <a:r>
              <a:rPr lang="en-US" sz="2000" dirty="0">
                <a:latin typeface="iCiel DIN Pro Bold" panose="020B0804020101020102" pitchFamily="34" charset="0"/>
              </a:rPr>
              <a:t> </a:t>
            </a:r>
            <a:r>
              <a:rPr lang="en-US" sz="2000" dirty="0" err="1">
                <a:latin typeface="iCiel DIN Pro Bold" panose="020B0804020101020102" pitchFamily="34" charset="0"/>
              </a:rPr>
              <a:t>triển</a:t>
            </a:r>
            <a:r>
              <a:rPr lang="en-US" sz="2000" dirty="0">
                <a:latin typeface="iCiel DIN Pro Bold" panose="020B0804020101020102" pitchFamily="34" charset="0"/>
              </a:rPr>
              <a:t> </a:t>
            </a:r>
            <a:r>
              <a:rPr lang="en-US" sz="2000" dirty="0" err="1">
                <a:latin typeface="iCiel DIN Pro Bold" panose="020B0804020101020102" pitchFamily="34" charset="0"/>
              </a:rPr>
              <a:t>phần</a:t>
            </a:r>
            <a:r>
              <a:rPr lang="en-US" sz="2000" dirty="0">
                <a:latin typeface="iCiel DIN Pro Bold" panose="020B0804020101020102" pitchFamily="34" charset="0"/>
              </a:rPr>
              <a:t> </a:t>
            </a:r>
            <a:r>
              <a:rPr lang="en-US" sz="2000" dirty="0" err="1">
                <a:latin typeface="iCiel DIN Pro Bold" panose="020B0804020101020102" pitchFamily="34" charset="0"/>
              </a:rPr>
              <a:t>mềm</a:t>
            </a:r>
            <a:endParaRPr lang="en-US" sz="2000" dirty="0">
              <a:latin typeface="iCiel DIN Pro Bold" panose="020B0804020101020102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en-US" sz="2000" dirty="0">
                <a:latin typeface="iCiel DIN Pro Bold" panose="020B0804020101020102" pitchFamily="34" charset="0"/>
              </a:rPr>
              <a:t>3. </a:t>
            </a:r>
            <a:r>
              <a:rPr lang="en-US" sz="2000" dirty="0" err="1">
                <a:latin typeface="iCiel DIN Pro Bold" panose="020B0804020101020102" pitchFamily="34" charset="0"/>
              </a:rPr>
              <a:t>Đánh</a:t>
            </a:r>
            <a:r>
              <a:rPr lang="en-US" sz="2000" dirty="0">
                <a:latin typeface="iCiel DIN Pro Bold" panose="020B0804020101020102" pitchFamily="34" charset="0"/>
              </a:rPr>
              <a:t> </a:t>
            </a:r>
            <a:r>
              <a:rPr lang="en-US" sz="2000" dirty="0" err="1">
                <a:latin typeface="iCiel DIN Pro Bold" panose="020B0804020101020102" pitchFamily="34" charset="0"/>
              </a:rPr>
              <a:t>gía</a:t>
            </a:r>
            <a:r>
              <a:rPr lang="en-US" sz="2000" dirty="0">
                <a:latin typeface="iCiel DIN Pro Bold" panose="020B0804020101020102" pitchFamily="34" charset="0"/>
              </a:rPr>
              <a:t> </a:t>
            </a:r>
            <a:r>
              <a:rPr lang="en-US" sz="2000" dirty="0" err="1">
                <a:latin typeface="iCiel DIN Pro Bold" panose="020B0804020101020102" pitchFamily="34" charset="0"/>
              </a:rPr>
              <a:t>phần</a:t>
            </a:r>
            <a:r>
              <a:rPr lang="en-US" sz="2000" dirty="0">
                <a:latin typeface="iCiel DIN Pro Bold" panose="020B0804020101020102" pitchFamily="34" charset="0"/>
              </a:rPr>
              <a:t> </a:t>
            </a:r>
            <a:r>
              <a:rPr lang="en-US" sz="2000" dirty="0" err="1">
                <a:latin typeface="iCiel DIN Pro Bold" panose="020B0804020101020102" pitchFamily="34" charset="0"/>
              </a:rPr>
              <a:t>mềm</a:t>
            </a:r>
            <a:endParaRPr lang="en-US" sz="2000" dirty="0">
              <a:latin typeface="iCiel DIN Pro Bold" panose="020B0804020101020102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en-US" sz="2000" dirty="0">
                <a:latin typeface="iCiel DIN Pro Bold" panose="020B0804020101020102" pitchFamily="34" charset="0"/>
              </a:rPr>
              <a:t>4. </a:t>
            </a:r>
            <a:r>
              <a:rPr lang="en-US" sz="2000" dirty="0" err="1">
                <a:latin typeface="iCiel DIN Pro Bold" panose="020B0804020101020102" pitchFamily="34" charset="0"/>
              </a:rPr>
              <a:t>Tiến</a:t>
            </a:r>
            <a:r>
              <a:rPr lang="en-US" sz="2000" dirty="0">
                <a:latin typeface="iCiel DIN Pro Bold" panose="020B0804020101020102" pitchFamily="34" charset="0"/>
              </a:rPr>
              <a:t> </a:t>
            </a:r>
            <a:r>
              <a:rPr lang="en-US" sz="2000" dirty="0" err="1">
                <a:latin typeface="iCiel DIN Pro Bold" panose="020B0804020101020102" pitchFamily="34" charset="0"/>
              </a:rPr>
              <a:t>hóa</a:t>
            </a:r>
            <a:r>
              <a:rPr lang="en-US" sz="2000" dirty="0">
                <a:latin typeface="iCiel DIN Pro Bold" panose="020B0804020101020102" pitchFamily="34" charset="0"/>
              </a:rPr>
              <a:t> </a:t>
            </a:r>
            <a:r>
              <a:rPr lang="en-US" sz="2000" dirty="0" err="1">
                <a:latin typeface="iCiel DIN Pro Bold" panose="020B0804020101020102" pitchFamily="34" charset="0"/>
              </a:rPr>
              <a:t>phần</a:t>
            </a:r>
            <a:r>
              <a:rPr lang="en-US" sz="2000" dirty="0">
                <a:latin typeface="iCiel DIN Pro Bold" panose="020B0804020101020102" pitchFamily="34" charset="0"/>
              </a:rPr>
              <a:t> </a:t>
            </a:r>
            <a:r>
              <a:rPr lang="en-US" sz="2000" dirty="0" err="1">
                <a:latin typeface="iCiel DIN Pro Bold" panose="020B0804020101020102" pitchFamily="34" charset="0"/>
              </a:rPr>
              <a:t>mềm</a:t>
            </a:r>
            <a:endParaRPr lang="en-US" sz="2000" dirty="0">
              <a:latin typeface="iCiel DIN Pro Bold" panose="020B08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01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BE67-7B53-42F3-BCD1-D83C1076F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471" y="948904"/>
            <a:ext cx="7766936" cy="669281"/>
          </a:xfrm>
        </p:spPr>
        <p:txBody>
          <a:bodyPr/>
          <a:lstStyle/>
          <a:p>
            <a:pPr algn="l"/>
            <a:r>
              <a:rPr lang="en-US" sz="3600" dirty="0">
                <a:latin typeface="iCiel DIN Pro Bold" panose="020B0804020101020102" pitchFamily="34" charset="0"/>
              </a:rPr>
              <a:t>II. </a:t>
            </a:r>
            <a:r>
              <a:rPr lang="en-US" sz="3600" dirty="0" err="1">
                <a:latin typeface="iCiel DIN Pro Bold" panose="020B0804020101020102" pitchFamily="34" charset="0"/>
              </a:rPr>
              <a:t>Nội</a:t>
            </a:r>
            <a:r>
              <a:rPr lang="en-US" sz="3600" dirty="0">
                <a:latin typeface="iCiel DIN Pro Bold" panose="020B0804020101020102" pitchFamily="34" charset="0"/>
              </a:rPr>
              <a:t> dung chi </a:t>
            </a:r>
            <a:r>
              <a:rPr lang="en-US" sz="3600" dirty="0" err="1">
                <a:latin typeface="iCiel DIN Pro Bold" panose="020B0804020101020102" pitchFamily="34" charset="0"/>
              </a:rPr>
              <a:t>tiết</a:t>
            </a:r>
            <a:endParaRPr lang="en-US" sz="3600" dirty="0">
              <a:latin typeface="iCiel DIN Pro Bold" panose="020B0804020101020102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3C11F28-EE40-4508-B547-EB5E4F781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6516" y="1876976"/>
            <a:ext cx="7766936" cy="4894760"/>
          </a:xfrm>
        </p:spPr>
        <p:txBody>
          <a:bodyPr>
            <a:normAutofit/>
          </a:bodyPr>
          <a:lstStyle/>
          <a:p>
            <a:pPr marL="285750" indent="-285750" algn="l">
              <a:buFontTx/>
              <a:buChar char="-"/>
            </a:pPr>
            <a:r>
              <a:rPr lang="en-US" sz="2000" dirty="0" err="1">
                <a:latin typeface="iCiel DIN Pro Bold" panose="020B0804020101020102" pitchFamily="34" charset="0"/>
              </a:rPr>
              <a:t>Phần</a:t>
            </a:r>
            <a:r>
              <a:rPr lang="en-US" sz="2000" dirty="0">
                <a:latin typeface="iCiel DIN Pro Bold" panose="020B0804020101020102" pitchFamily="34" charset="0"/>
              </a:rPr>
              <a:t> 3: </a:t>
            </a:r>
            <a:r>
              <a:rPr lang="en-US" sz="2000" dirty="0" err="1">
                <a:latin typeface="iCiel DIN Pro Bold" panose="020B0804020101020102" pitchFamily="34" charset="0"/>
              </a:rPr>
              <a:t>Các</a:t>
            </a:r>
            <a:r>
              <a:rPr lang="en-US" sz="2000" dirty="0">
                <a:latin typeface="iCiel DIN Pro Bold" panose="020B0804020101020102" pitchFamily="34" charset="0"/>
              </a:rPr>
              <a:t> </a:t>
            </a:r>
            <a:r>
              <a:rPr lang="en-US" sz="2000" dirty="0" err="1">
                <a:latin typeface="iCiel DIN Pro Bold" panose="020B0804020101020102" pitchFamily="34" charset="0"/>
              </a:rPr>
              <a:t>mô</a:t>
            </a:r>
            <a:r>
              <a:rPr lang="en-US" sz="2000" dirty="0">
                <a:latin typeface="iCiel DIN Pro Bold" panose="020B0804020101020102" pitchFamily="34" charset="0"/>
              </a:rPr>
              <a:t> </a:t>
            </a:r>
            <a:r>
              <a:rPr lang="en-US" sz="2000" dirty="0" err="1">
                <a:latin typeface="iCiel DIN Pro Bold" panose="020B0804020101020102" pitchFamily="34" charset="0"/>
              </a:rPr>
              <a:t>hình</a:t>
            </a:r>
            <a:r>
              <a:rPr lang="en-US" sz="2000" dirty="0">
                <a:latin typeface="iCiel DIN Pro Bold" panose="020B0804020101020102" pitchFamily="34" charset="0"/>
              </a:rPr>
              <a:t> </a:t>
            </a:r>
            <a:r>
              <a:rPr lang="en-US" sz="2000" dirty="0" err="1">
                <a:latin typeface="iCiel DIN Pro Bold" panose="020B0804020101020102" pitchFamily="34" charset="0"/>
              </a:rPr>
              <a:t>phát</a:t>
            </a:r>
            <a:r>
              <a:rPr lang="en-US" sz="2000" dirty="0">
                <a:latin typeface="iCiel DIN Pro Bold" panose="020B0804020101020102" pitchFamily="34" charset="0"/>
              </a:rPr>
              <a:t> </a:t>
            </a:r>
            <a:r>
              <a:rPr lang="en-US" sz="2000" dirty="0" err="1">
                <a:latin typeface="iCiel DIN Pro Bold" panose="020B0804020101020102" pitchFamily="34" charset="0"/>
              </a:rPr>
              <a:t>triển</a:t>
            </a:r>
            <a:r>
              <a:rPr lang="en-US" sz="2000" dirty="0">
                <a:latin typeface="iCiel DIN Pro Bold" panose="020B0804020101020102" pitchFamily="34" charset="0"/>
              </a:rPr>
              <a:t> </a:t>
            </a:r>
            <a:r>
              <a:rPr lang="en-US" sz="2000" dirty="0" err="1">
                <a:latin typeface="iCiel DIN Pro Bold" panose="020B0804020101020102" pitchFamily="34" charset="0"/>
              </a:rPr>
              <a:t>phần</a:t>
            </a:r>
            <a:r>
              <a:rPr lang="en-US" sz="2000" dirty="0">
                <a:latin typeface="iCiel DIN Pro Bold" panose="020B0804020101020102" pitchFamily="34" charset="0"/>
              </a:rPr>
              <a:t> </a:t>
            </a:r>
            <a:r>
              <a:rPr lang="en-US" sz="2000" dirty="0" err="1">
                <a:latin typeface="iCiel DIN Pro Bold" panose="020B0804020101020102" pitchFamily="34" charset="0"/>
              </a:rPr>
              <a:t>mềm</a:t>
            </a:r>
            <a:endParaRPr lang="en-US" sz="2000" dirty="0">
              <a:latin typeface="iCiel DIN Pro Bold" panose="020B0804020101020102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en-US" sz="2000" dirty="0">
                <a:latin typeface="iCiel DIN Pro Bold" panose="020B0804020101020102" pitchFamily="34" charset="0"/>
              </a:rPr>
              <a:t>A. Waterfall Model (</a:t>
            </a:r>
            <a:r>
              <a:rPr lang="en-US" sz="2000" dirty="0" err="1">
                <a:latin typeface="iCiel DIN Pro Bold" panose="020B0804020101020102" pitchFamily="34" charset="0"/>
              </a:rPr>
              <a:t>mô</a:t>
            </a:r>
            <a:r>
              <a:rPr lang="en-US" sz="2000" dirty="0">
                <a:latin typeface="iCiel DIN Pro Bold" panose="020B0804020101020102" pitchFamily="34" charset="0"/>
              </a:rPr>
              <a:t> </a:t>
            </a:r>
            <a:r>
              <a:rPr lang="en-US" sz="2000" dirty="0" err="1">
                <a:latin typeface="iCiel DIN Pro Bold" panose="020B0804020101020102" pitchFamily="34" charset="0"/>
              </a:rPr>
              <a:t>hình</a:t>
            </a:r>
            <a:r>
              <a:rPr lang="en-US" sz="2000" dirty="0">
                <a:latin typeface="iCiel DIN Pro Bold" panose="020B0804020101020102" pitchFamily="34" charset="0"/>
              </a:rPr>
              <a:t> </a:t>
            </a:r>
            <a:r>
              <a:rPr lang="en-US" sz="2000" dirty="0" err="1">
                <a:latin typeface="iCiel DIN Pro Bold" panose="020B0804020101020102" pitchFamily="34" charset="0"/>
              </a:rPr>
              <a:t>thác</a:t>
            </a:r>
            <a:r>
              <a:rPr lang="en-US" sz="2000" dirty="0">
                <a:latin typeface="iCiel DIN Pro Bold" panose="020B0804020101020102" pitchFamily="34" charset="0"/>
              </a:rPr>
              <a:t> n</a:t>
            </a:r>
            <a:r>
              <a:rPr lang="vi-VN" sz="2000" dirty="0">
                <a:latin typeface="iCiel DIN Pro Bold" panose="020B0804020101020102" pitchFamily="34" charset="0"/>
              </a:rPr>
              <a:t>ư</a:t>
            </a:r>
            <a:r>
              <a:rPr lang="en-US" sz="2000" dirty="0" err="1">
                <a:latin typeface="iCiel DIN Pro Bold" panose="020B0804020101020102" pitchFamily="34" charset="0"/>
              </a:rPr>
              <a:t>ớc</a:t>
            </a:r>
            <a:r>
              <a:rPr lang="en-US" sz="2000" dirty="0">
                <a:latin typeface="iCiel DIN Pro Bold" panose="020B0804020101020102" pitchFamily="34" charset="0"/>
              </a:rPr>
              <a:t>)</a:t>
            </a:r>
          </a:p>
          <a:p>
            <a:pPr marL="285750" indent="-285750" algn="l">
              <a:buFontTx/>
              <a:buChar char="-"/>
            </a:pPr>
            <a:r>
              <a:rPr lang="en-US" sz="2000" dirty="0">
                <a:latin typeface="iCiel DIN Pro Bold" panose="020B0804020101020102" pitchFamily="34" charset="0"/>
              </a:rPr>
              <a:t>B. </a:t>
            </a:r>
            <a:r>
              <a:rPr lang="en-US" sz="2000" dirty="0" err="1">
                <a:latin typeface="iCiel DIN Pro Bold" panose="020B0804020101020102" pitchFamily="34" charset="0"/>
              </a:rPr>
              <a:t>Mô</a:t>
            </a:r>
            <a:r>
              <a:rPr lang="en-US" sz="2000" dirty="0">
                <a:latin typeface="iCiel DIN Pro Bold" panose="020B0804020101020102" pitchFamily="34" charset="0"/>
              </a:rPr>
              <a:t> </a:t>
            </a:r>
            <a:r>
              <a:rPr lang="en-US" sz="2000" dirty="0" err="1">
                <a:latin typeface="iCiel DIN Pro Bold" panose="020B0804020101020102" pitchFamily="34" charset="0"/>
              </a:rPr>
              <a:t>hình</a:t>
            </a:r>
            <a:r>
              <a:rPr lang="en-US" sz="2000" dirty="0">
                <a:latin typeface="iCiel DIN Pro Bold" panose="020B0804020101020102" pitchFamily="34" charset="0"/>
              </a:rPr>
              <a:t> Agile</a:t>
            </a:r>
          </a:p>
          <a:p>
            <a:pPr marL="285750" indent="-285750" algn="l">
              <a:buFontTx/>
              <a:buChar char="-"/>
            </a:pPr>
            <a:r>
              <a:rPr lang="en-US" sz="2000" dirty="0">
                <a:latin typeface="iCiel DIN Pro Bold" panose="020B0804020101020102" pitchFamily="34" charset="0"/>
              </a:rPr>
              <a:t>C. </a:t>
            </a:r>
            <a:r>
              <a:rPr lang="en-US" sz="2000" dirty="0" err="1">
                <a:latin typeface="iCiel DIN Pro Bold" panose="020B0804020101020102" pitchFamily="34" charset="0"/>
              </a:rPr>
              <a:t>Mô</a:t>
            </a:r>
            <a:r>
              <a:rPr lang="en-US" sz="2000" dirty="0">
                <a:latin typeface="iCiel DIN Pro Bold" panose="020B0804020101020102" pitchFamily="34" charset="0"/>
              </a:rPr>
              <a:t> </a:t>
            </a:r>
            <a:r>
              <a:rPr lang="en-US" sz="2000" dirty="0" err="1">
                <a:latin typeface="iCiel DIN Pro Bold" panose="020B0804020101020102" pitchFamily="34" charset="0"/>
              </a:rPr>
              <a:t>hình</a:t>
            </a:r>
            <a:r>
              <a:rPr lang="en-US" sz="2000" dirty="0">
                <a:latin typeface="iCiel DIN Pro Bold" panose="020B0804020101020102" pitchFamily="34" charset="0"/>
              </a:rPr>
              <a:t> Scrum</a:t>
            </a:r>
          </a:p>
        </p:txBody>
      </p:sp>
    </p:spTree>
    <p:extLst>
      <p:ext uri="{BB962C8B-B14F-4D97-AF65-F5344CB8AC3E}">
        <p14:creationId xmlns:p14="http://schemas.microsoft.com/office/powerpoint/2010/main" val="265344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BE67-7B53-42F3-BCD1-D83C1076F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771" y="1093303"/>
            <a:ext cx="3497565" cy="1451219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iCiel DIN Pro Bold" panose="020B0804020101020102" pitchFamily="34" charset="0"/>
              </a:rPr>
              <a:t>III. </a:t>
            </a:r>
            <a:r>
              <a:rPr lang="en-US" sz="4400" dirty="0" err="1">
                <a:latin typeface="iCiel DIN Pro Bold" panose="020B0804020101020102" pitchFamily="34" charset="0"/>
              </a:rPr>
              <a:t>Giới</a:t>
            </a:r>
            <a:r>
              <a:rPr lang="en-US" sz="4400" dirty="0">
                <a:latin typeface="iCiel DIN Pro Bold" panose="020B0804020101020102" pitchFamily="34" charset="0"/>
              </a:rPr>
              <a:t> </a:t>
            </a:r>
            <a:r>
              <a:rPr lang="en-US" sz="4400" dirty="0" err="1">
                <a:latin typeface="iCiel DIN Pro Bold" panose="020B0804020101020102" pitchFamily="34" charset="0"/>
              </a:rPr>
              <a:t>thiệu</a:t>
            </a:r>
            <a:r>
              <a:rPr lang="en-US" sz="4400" dirty="0">
                <a:latin typeface="iCiel DIN Pro Bold" panose="020B0804020101020102" pitchFamily="34" charset="0"/>
              </a:rPr>
              <a:t> </a:t>
            </a:r>
            <a:r>
              <a:rPr lang="en-US" sz="4400" dirty="0" err="1">
                <a:latin typeface="iCiel DIN Pro Bold" panose="020B0804020101020102" pitchFamily="34" charset="0"/>
              </a:rPr>
              <a:t>chung</a:t>
            </a:r>
            <a:endParaRPr lang="en-US" sz="4400" dirty="0">
              <a:latin typeface="iCiel DIN Pro Bold" panose="020B0804020101020102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3C11F28-EE40-4508-B547-EB5E4F781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653" y="3051377"/>
            <a:ext cx="3860438" cy="2524204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dirty="0" err="1">
                <a:latin typeface="iCiel DIN Pro Bold" panose="020B0804020101020102" pitchFamily="34" charset="0"/>
              </a:rPr>
              <a:t>Mục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tiêu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xây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dựng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và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phát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triển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phần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mềm</a:t>
            </a:r>
            <a:endParaRPr lang="en-US" dirty="0">
              <a:latin typeface="iCiel DIN Pro Bold" panose="020B0804020101020102" pitchFamily="34" charset="0"/>
            </a:endParaRP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dirty="0" err="1">
                <a:latin typeface="iCiel DIN Pro Bold" panose="020B0804020101020102" pitchFamily="34" charset="0"/>
              </a:rPr>
              <a:t>Ứng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dụng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trong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thực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tế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đối</a:t>
            </a:r>
            <a:r>
              <a:rPr lang="en-US" dirty="0">
                <a:latin typeface="iCiel DIN Pro Bold" panose="020B0804020101020102" pitchFamily="34" charset="0"/>
              </a:rPr>
              <a:t> </a:t>
            </a:r>
            <a:r>
              <a:rPr lang="en-US" dirty="0" err="1">
                <a:latin typeface="iCiel DIN Pro Bold" panose="020B0804020101020102" pitchFamily="34" charset="0"/>
              </a:rPr>
              <a:t>với</a:t>
            </a:r>
            <a:r>
              <a:rPr lang="en-US" dirty="0">
                <a:latin typeface="iCiel DIN Pro Bold" panose="020B0804020101020102" pitchFamily="34" charset="0"/>
              </a:rPr>
              <a:t> freelancer/outsourcing/product</a:t>
            </a: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8" name="Picture 4" descr="Kết quả hình ảnh cho quy trình phát triển phần mềm&quot;">
            <a:extLst>
              <a:ext uri="{FF2B5EF4-FFF2-40B4-BE49-F238E27FC236}">
                <a16:creationId xmlns:a16="http://schemas.microsoft.com/office/drawing/2014/main" id="{30ED7DF6-54C5-4E85-88D7-F9E41AE7F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1993" y="2845777"/>
            <a:ext cx="4887354" cy="244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4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BE67-7B53-42F3-BCD1-D83C1076F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771" y="1093303"/>
            <a:ext cx="3497565" cy="1451219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iCiel DIN Pro Bold" panose="020B0804020101020102" pitchFamily="34" charset="0"/>
              </a:rPr>
              <a:t>III. </a:t>
            </a:r>
            <a:r>
              <a:rPr lang="en-US" sz="4400" dirty="0" err="1">
                <a:latin typeface="iCiel DIN Pro Bold" panose="020B0804020101020102" pitchFamily="34" charset="0"/>
              </a:rPr>
              <a:t>Giới</a:t>
            </a:r>
            <a:r>
              <a:rPr lang="en-US" sz="4400" dirty="0">
                <a:latin typeface="iCiel DIN Pro Bold" panose="020B0804020101020102" pitchFamily="34" charset="0"/>
              </a:rPr>
              <a:t> </a:t>
            </a:r>
            <a:r>
              <a:rPr lang="en-US" sz="4400" dirty="0" err="1">
                <a:latin typeface="iCiel DIN Pro Bold" panose="020B0804020101020102" pitchFamily="34" charset="0"/>
              </a:rPr>
              <a:t>thiệu</a:t>
            </a:r>
            <a:r>
              <a:rPr lang="en-US" sz="4400" dirty="0">
                <a:latin typeface="iCiel DIN Pro Bold" panose="020B0804020101020102" pitchFamily="34" charset="0"/>
              </a:rPr>
              <a:t> </a:t>
            </a:r>
            <a:r>
              <a:rPr lang="en-US" sz="4400" dirty="0" err="1">
                <a:latin typeface="iCiel DIN Pro Bold" panose="020B0804020101020102" pitchFamily="34" charset="0"/>
              </a:rPr>
              <a:t>chung</a:t>
            </a:r>
            <a:endParaRPr lang="en-US" sz="4400" dirty="0">
              <a:latin typeface="iCiel DIN Pro Bold" panose="020B0804020101020102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3C11F28-EE40-4508-B547-EB5E4F781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653" y="3051377"/>
            <a:ext cx="3860438" cy="2524204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400" dirty="0" err="1">
                <a:latin typeface="iCiel DIN Pro Bold" panose="020B0804020101020102" pitchFamily="34" charset="0"/>
              </a:rPr>
              <a:t>Một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quy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trình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tốt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và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hợp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lý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luôn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tạo</a:t>
            </a:r>
            <a:r>
              <a:rPr lang="en-US" sz="1400" dirty="0">
                <a:latin typeface="iCiel DIN Pro Bold" panose="020B0804020101020102" pitchFamily="34" charset="0"/>
              </a:rPr>
              <a:t> ra </a:t>
            </a:r>
            <a:r>
              <a:rPr lang="en-US" sz="1400" dirty="0" err="1">
                <a:latin typeface="iCiel DIN Pro Bold" panose="020B0804020101020102" pitchFamily="34" charset="0"/>
              </a:rPr>
              <a:t>những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sản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phẩm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đạt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tiêu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chuẩn</a:t>
            </a:r>
            <a:r>
              <a:rPr lang="en-US" sz="1400" dirty="0">
                <a:latin typeface="iCiel DIN Pro Bold" panose="020B0804020101020102" pitchFamily="34" charset="0"/>
              </a:rPr>
              <a:t>. </a:t>
            </a:r>
            <a:r>
              <a:rPr lang="en-US" sz="1400" dirty="0" err="1">
                <a:latin typeface="iCiel DIN Pro Bold" panose="020B0804020101020102" pitchFamily="34" charset="0"/>
              </a:rPr>
              <a:t>Nó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giúp</a:t>
            </a:r>
            <a:r>
              <a:rPr lang="en-US" sz="1400" dirty="0">
                <a:latin typeface="iCiel DIN Pro Bold" panose="020B0804020101020102" pitchFamily="34" charset="0"/>
              </a:rPr>
              <a:t> t</a:t>
            </a:r>
            <a:r>
              <a:rPr lang="vi-VN" sz="1400" dirty="0">
                <a:latin typeface="iCiel DIN Pro Bold" panose="020B0804020101020102" pitchFamily="34" charset="0"/>
              </a:rPr>
              <a:t>ư</a:t>
            </a:r>
            <a:r>
              <a:rPr lang="en-US" sz="1400" dirty="0" err="1">
                <a:latin typeface="iCiel DIN Pro Bold" panose="020B0804020101020102" pitchFamily="34" charset="0"/>
              </a:rPr>
              <a:t>ơng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tác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hóa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những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hoạt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động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và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yếu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tố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với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nhau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một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cách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nhịp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nhàng</a:t>
            </a:r>
            <a:r>
              <a:rPr lang="en-US" sz="1400" dirty="0">
                <a:latin typeface="iCiel DIN Pro Bold" panose="020B0804020101020102" pitchFamily="34" charset="0"/>
              </a:rPr>
              <a:t>, </a:t>
            </a:r>
            <a:r>
              <a:rPr lang="en-US" sz="1400" dirty="0" err="1">
                <a:latin typeface="iCiel DIN Pro Bold" panose="020B0804020101020102" pitchFamily="34" charset="0"/>
              </a:rPr>
              <a:t>đem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lại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hiệu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quả</a:t>
            </a:r>
            <a:endParaRPr lang="en-US" sz="1400" dirty="0">
              <a:latin typeface="iCiel DIN Pro Bold" panose="020B0804020101020102" pitchFamily="34" charset="0"/>
            </a:endParaRP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400" dirty="0" err="1">
                <a:latin typeface="iCiel DIN Pro Bold" panose="020B0804020101020102" pitchFamily="34" charset="0"/>
              </a:rPr>
              <a:t>Quy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trình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phần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mềm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đem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lại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chất</a:t>
            </a:r>
            <a:r>
              <a:rPr lang="en-US" sz="1400" dirty="0">
                <a:latin typeface="iCiel DIN Pro Bold" panose="020B0804020101020102" pitchFamily="34" charset="0"/>
              </a:rPr>
              <a:t> l</a:t>
            </a:r>
            <a:r>
              <a:rPr lang="vi-VN" sz="1400" dirty="0">
                <a:latin typeface="iCiel DIN Pro Bold" panose="020B0804020101020102" pitchFamily="34" charset="0"/>
              </a:rPr>
              <a:t>ư</a:t>
            </a:r>
            <a:r>
              <a:rPr lang="en-US" sz="1400" dirty="0" err="1">
                <a:latin typeface="iCiel DIN Pro Bold" panose="020B0804020101020102" pitchFamily="34" charset="0"/>
              </a:rPr>
              <a:t>ợng</a:t>
            </a:r>
            <a:r>
              <a:rPr lang="en-US" sz="1400" dirty="0">
                <a:latin typeface="iCiel DIN Pro Bold" panose="020B0804020101020102" pitchFamily="34" charset="0"/>
              </a:rPr>
              <a:t>, </a:t>
            </a:r>
            <a:r>
              <a:rPr lang="en-US" sz="1400" dirty="0" err="1">
                <a:latin typeface="iCiel DIN Pro Bold" panose="020B0804020101020102" pitchFamily="34" charset="0"/>
              </a:rPr>
              <a:t>năng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suất</a:t>
            </a:r>
            <a:r>
              <a:rPr lang="en-US" sz="1400" dirty="0">
                <a:latin typeface="iCiel DIN Pro Bold" panose="020B0804020101020102" pitchFamily="34" charset="0"/>
              </a:rPr>
              <a:t>, </a:t>
            </a:r>
            <a:r>
              <a:rPr lang="en-US" sz="1400" dirty="0" err="1">
                <a:latin typeface="iCiel DIN Pro Bold" panose="020B0804020101020102" pitchFamily="34" charset="0"/>
              </a:rPr>
              <a:t>giá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thành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phần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mềm</a:t>
            </a:r>
            <a:r>
              <a:rPr lang="en-US" sz="1400" dirty="0">
                <a:latin typeface="iCiel DIN Pro Bold" panose="020B0804020101020102" pitchFamily="34" charset="0"/>
              </a:rPr>
              <a:t>, </a:t>
            </a:r>
            <a:r>
              <a:rPr lang="en-US" sz="1400" dirty="0" err="1">
                <a:latin typeface="iCiel DIN Pro Bold" panose="020B0804020101020102" pitchFamily="34" charset="0"/>
              </a:rPr>
              <a:t>từ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đó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tăng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tính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cạnh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tranh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và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đem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lại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lợi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nhuận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cao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cho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doanh</a:t>
            </a:r>
            <a:r>
              <a:rPr lang="en-US" sz="1400" dirty="0">
                <a:latin typeface="iCiel DIN Pro Bold" panose="020B0804020101020102" pitchFamily="34" charset="0"/>
              </a:rPr>
              <a:t> </a:t>
            </a:r>
            <a:r>
              <a:rPr lang="en-US" sz="1400" dirty="0" err="1">
                <a:latin typeface="iCiel DIN Pro Bold" panose="020B0804020101020102" pitchFamily="34" charset="0"/>
              </a:rPr>
              <a:t>nghiệp</a:t>
            </a:r>
            <a:endParaRPr lang="en-US" sz="1400" dirty="0">
              <a:latin typeface="iCiel DIN Pro Bold" panose="020B0804020101020102" pitchFamily="34" charset="0"/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8" name="Picture 4" descr="Kết quả hình ảnh cho quy trình phát triển phần mềm&quot;">
            <a:extLst>
              <a:ext uri="{FF2B5EF4-FFF2-40B4-BE49-F238E27FC236}">
                <a16:creationId xmlns:a16="http://schemas.microsoft.com/office/drawing/2014/main" id="{30ED7DF6-54C5-4E85-88D7-F9E41AE7F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3367" y="2845777"/>
            <a:ext cx="4887354" cy="244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23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BE67-7B53-42F3-BCD1-D83C1076F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771" y="1093303"/>
            <a:ext cx="7004267" cy="1451219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latin typeface="iCiel DIN Pro Bold" panose="020B0804020101020102" pitchFamily="34" charset="0"/>
              </a:rPr>
              <a:t>IV. 4 PHA CĂN BẢN TRONG QUY TRÌNH PHÁT TRIỂN PHẦN MỀM</a:t>
            </a: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8" name="Picture 4" descr="Kết quả hình ảnh cho quy trình phát triển phần mềm&quot;">
            <a:extLst>
              <a:ext uri="{FF2B5EF4-FFF2-40B4-BE49-F238E27FC236}">
                <a16:creationId xmlns:a16="http://schemas.microsoft.com/office/drawing/2014/main" id="{30ED7DF6-54C5-4E85-88D7-F9E41AE7F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771" y="2889849"/>
            <a:ext cx="6443550" cy="322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55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BE67-7B53-42F3-BCD1-D83C1076F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771" y="746375"/>
            <a:ext cx="7004267" cy="1451219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iCiel DIN Pro Bold" panose="020B0804020101020102" pitchFamily="34" charset="0"/>
              </a:rPr>
              <a:t>V.CÁC MÔ HÌNH PHÁT TRIỂN PHẦN MỀM</a:t>
            </a: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Kết quả hình ảnh cho quy trình phát triển phần mềm&quot;">
            <a:extLst>
              <a:ext uri="{FF2B5EF4-FFF2-40B4-BE49-F238E27FC236}">
                <a16:creationId xmlns:a16="http://schemas.microsoft.com/office/drawing/2014/main" id="{F356CCD5-77AE-4157-8502-69A438E00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131" y="3513591"/>
            <a:ext cx="5928144" cy="299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B3DF789-B52E-476C-9448-E482DAD0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771" y="2245668"/>
            <a:ext cx="5724905" cy="787378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dirty="0">
                <a:latin typeface="iCiel DIN Pro Bold" panose="020B0804020101020102" pitchFamily="34" charset="0"/>
              </a:rPr>
              <a:t>A. MÔ HÌNH THÁC N</a:t>
            </a:r>
            <a:r>
              <a:rPr lang="vi-VN" dirty="0">
                <a:latin typeface="iCiel DIN Pro Bold" panose="020B0804020101020102" pitchFamily="34" charset="0"/>
              </a:rPr>
              <a:t>Ư</a:t>
            </a:r>
            <a:r>
              <a:rPr lang="en-US" dirty="0">
                <a:latin typeface="iCiel DIN Pro Bold" panose="020B0804020101020102" pitchFamily="34" charset="0"/>
              </a:rPr>
              <a:t>ỚC – WATERFALL</a:t>
            </a:r>
          </a:p>
        </p:txBody>
      </p:sp>
    </p:spTree>
    <p:extLst>
      <p:ext uri="{BB962C8B-B14F-4D97-AF65-F5344CB8AC3E}">
        <p14:creationId xmlns:p14="http://schemas.microsoft.com/office/powerpoint/2010/main" val="3714541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BE67-7B53-42F3-BCD1-D83C1076F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771" y="746375"/>
            <a:ext cx="7004267" cy="1451219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iCiel DIN Pro Bold" panose="020B0804020101020102" pitchFamily="34" charset="0"/>
              </a:rPr>
              <a:t>V.CÁC MÔ HÌNH PHÁT TRIỂN PHẦN MỀM</a:t>
            </a: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Kết quả hình ảnh cho quy trình phát triển phần mềm&quot;">
            <a:extLst>
              <a:ext uri="{FF2B5EF4-FFF2-40B4-BE49-F238E27FC236}">
                <a16:creationId xmlns:a16="http://schemas.microsoft.com/office/drawing/2014/main" id="{F356CCD5-77AE-4157-8502-69A438E00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131" y="3513591"/>
            <a:ext cx="5928144" cy="299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B3DF789-B52E-476C-9448-E482DAD0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771" y="2245668"/>
            <a:ext cx="5724905" cy="787378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dirty="0">
                <a:latin typeface="iCiel DIN Pro Bold" panose="020B0804020101020102" pitchFamily="34" charset="0"/>
              </a:rPr>
              <a:t>A. MÔ HÌNH THÁC N</a:t>
            </a:r>
            <a:r>
              <a:rPr lang="vi-VN" dirty="0">
                <a:latin typeface="iCiel DIN Pro Bold" panose="020B0804020101020102" pitchFamily="34" charset="0"/>
              </a:rPr>
              <a:t>Ư</a:t>
            </a:r>
            <a:r>
              <a:rPr lang="en-US" dirty="0">
                <a:latin typeface="iCiel DIN Pro Bold" panose="020B0804020101020102" pitchFamily="34" charset="0"/>
              </a:rPr>
              <a:t>ỚC – WATERFALL</a:t>
            </a:r>
          </a:p>
        </p:txBody>
      </p:sp>
    </p:spTree>
    <p:extLst>
      <p:ext uri="{BB962C8B-B14F-4D97-AF65-F5344CB8AC3E}">
        <p14:creationId xmlns:p14="http://schemas.microsoft.com/office/powerpoint/2010/main" val="17391725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801</Words>
  <Application>Microsoft Office PowerPoint</Application>
  <PresentationFormat>Widescreen</PresentationFormat>
  <Paragraphs>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iCiel DIN Pro Bold</vt:lpstr>
      <vt:lpstr>Trebuchet MS</vt:lpstr>
      <vt:lpstr>Wingdings 3</vt:lpstr>
      <vt:lpstr>Facet</vt:lpstr>
      <vt:lpstr>QUY TRÌNH PHÁT TRIỂN PHẦN MỀM</vt:lpstr>
      <vt:lpstr>I.Mục đích</vt:lpstr>
      <vt:lpstr>II. Nội dung chi tiết</vt:lpstr>
      <vt:lpstr>II. Nội dung chi tiết</vt:lpstr>
      <vt:lpstr>III. Giới thiệu chung</vt:lpstr>
      <vt:lpstr>III. Giới thiệu chung</vt:lpstr>
      <vt:lpstr>IV. 4 PHA CĂN BẢN TRONG QUY TRÌNH PHÁT TRIỂN PHẦN MỀM</vt:lpstr>
      <vt:lpstr>V.CÁC MÔ HÌNH PHÁT TRIỂN PHẦN MỀM</vt:lpstr>
      <vt:lpstr>V.CÁC MÔ HÌNH PHÁT TRIỂN PHẦN MỀM</vt:lpstr>
      <vt:lpstr>V.CÁC MÔ HÌNH PHÁT TRIỂN PHẦN MỀM</vt:lpstr>
      <vt:lpstr>V.CÁC MÔ HÌNH PHÁT TRIỂN PHẦN MỀM</vt:lpstr>
      <vt:lpstr>V.CÁC MÔ HÌNH PHÁT TRIỂN PHẦN MỀM</vt:lpstr>
      <vt:lpstr>V.CÁC MÔ HÌNH PHÁT TRIỂN PHẦN MỀM</vt:lpstr>
      <vt:lpstr>V.CÁC MÔ HÌNH PHÁT TRIỂN PHẦN MỀM</vt:lpstr>
      <vt:lpstr>V.CÁC MÔ HÌNH PHÁT TRIỂN PHẦN MỀM</vt:lpstr>
      <vt:lpstr>V.CÁC MÔ HÌNH PHÁT TRIỂN PHẦN MỀM</vt:lpstr>
      <vt:lpstr>V.CÁC MÔ HÌNH PHÁT TRIỂN PHẦN MỀM</vt:lpstr>
      <vt:lpstr>V.CÁC MÔ HÌNH PHÁT TRIỂN PHẦN MỀM</vt:lpstr>
      <vt:lpstr>V.CÁC MÔ HÌNH PHÁT TRIỂN PHẦN MỀM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QUY TRÌNH PHÁT TRIỂN PHẦN MỀM</dc:title>
  <dc:creator>Phuong Quynh Quynh Duong</dc:creator>
  <cp:lastModifiedBy>Phuong Quynh Quynh Duong</cp:lastModifiedBy>
  <cp:revision>4</cp:revision>
  <dcterms:created xsi:type="dcterms:W3CDTF">2019-12-10T18:00:07Z</dcterms:created>
  <dcterms:modified xsi:type="dcterms:W3CDTF">2019-12-10T18:19:53Z</dcterms:modified>
</cp:coreProperties>
</file>