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2" roundtripDataSignature="AMtx7miBB5DKZ7ZsKa+DQ6ITDgbjPeFVl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customschemas.google.com/relationships/presentationmetadata" Target="metadata"/><Relationship Id="rId61" Type="http://schemas.openxmlformats.org/officeDocument/2006/relationships/slide" Target="slides/slide57.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0: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52" name="Google Shape;152;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59" name="Google Shape;159;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2: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67" name="Google Shape;167;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3: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74" name="Google Shape;174;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4: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81" name="Google Shape;181;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5: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89" name="Google Shape;189;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6: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96" name="Google Shape;196;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7: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04" name="Google Shape;204;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8: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12" name="Google Shape;212;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9: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20" name="Google Shape;220;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93" name="Google Shape;93;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0: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29" name="Google Shape;229;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1: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36" name="Google Shape;236;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2: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44" name="Google Shape;244;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3: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52" name="Google Shape;252;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4: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59" name="Google Shape;259;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5: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66" name="Google Shape;266;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6: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73" name="Google Shape;273;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7: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81" name="Google Shape;281;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8: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88" name="Google Shape;288;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9: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96" name="Google Shape;296;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00" name="Google Shape;100;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0: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03" name="Google Shape;303;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1: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10" name="Google Shape;310;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2: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17" name="Google Shape;317;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33: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24" name="Google Shape;324;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34: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31" name="Google Shape;331;p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5: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38" name="Google Shape;338;p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6: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45" name="Google Shape;345;p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37: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52" name="Google Shape;352;p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38: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59" name="Google Shape;359;p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39: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66" name="Google Shape;366;p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08" name="Google Shape;108;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40: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74" name="Google Shape;374;p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41: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82" name="Google Shape;382;p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42: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89" name="Google Shape;389;p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43: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96" name="Google Shape;396;p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44: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04" name="Google Shape;404;p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45: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11" name="Google Shape;411;p4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46: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18" name="Google Shape;418;p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47: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26" name="Google Shape;426;p4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48: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34" name="Google Shape;434;p4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49: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42" name="Google Shape;442;p4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16" name="Google Shape;116;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50: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50" name="Google Shape;450;p5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51: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58" name="Google Shape;458;p5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52: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68" name="Google Shape;468;p5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53: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76" name="Google Shape;476;p5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54: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84" name="Google Shape;484;p5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55: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92" name="Google Shape;492;p5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56: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00" name="Google Shape;500;p5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57: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08" name="Google Shape;508;p5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23" name="Google Shape;123;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30" name="Google Shape;130;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37" name="Google Shape;137;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44" name="Google Shape;144;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5" name="Shape 15"/>
        <p:cNvGrpSpPr/>
        <p:nvPr/>
      </p:nvGrpSpPr>
      <p:grpSpPr>
        <a:xfrm>
          <a:off x="0" y="0"/>
          <a:ext cx="0" cy="0"/>
          <a:chOff x="0" y="0"/>
          <a:chExt cx="0" cy="0"/>
        </a:xfrm>
      </p:grpSpPr>
      <p:sp>
        <p:nvSpPr>
          <p:cNvPr id="16" name="Google Shape;16;p59"/>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7" name="Google Shape;17;p59"/>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algn="ctr">
              <a:lnSpc>
                <a:spcPct val="100000"/>
              </a:lnSpc>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8" name="Google Shape;18;p59"/>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5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5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72" name="Shape 72"/>
        <p:cNvGrpSpPr/>
        <p:nvPr/>
      </p:nvGrpSpPr>
      <p:grpSpPr>
        <a:xfrm>
          <a:off x="0" y="0"/>
          <a:ext cx="0" cy="0"/>
          <a:chOff x="0" y="0"/>
          <a:chExt cx="0" cy="0"/>
        </a:xfrm>
      </p:grpSpPr>
      <p:sp>
        <p:nvSpPr>
          <p:cNvPr id="73" name="Google Shape;73;p68"/>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74" name="Google Shape;74;p68"/>
          <p:cNvSpPr txBox="1"/>
          <p:nvPr>
            <p:ph idx="1" type="body"/>
          </p:nvPr>
        </p:nvSpPr>
        <p:spPr>
          <a:xfrm rot="5400000">
            <a:off x="2309018" y="-251619"/>
            <a:ext cx="4525963" cy="82296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5" name="Google Shape;75;p6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6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6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78" name="Shape 78"/>
        <p:cNvGrpSpPr/>
        <p:nvPr/>
      </p:nvGrpSpPr>
      <p:grpSpPr>
        <a:xfrm>
          <a:off x="0" y="0"/>
          <a:ext cx="0" cy="0"/>
          <a:chOff x="0" y="0"/>
          <a:chExt cx="0" cy="0"/>
        </a:xfrm>
      </p:grpSpPr>
      <p:sp>
        <p:nvSpPr>
          <p:cNvPr id="79" name="Google Shape;79;p69"/>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80" name="Google Shape;80;p69"/>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1" name="Google Shape;81;p69"/>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6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6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21" name="Shape 21"/>
        <p:cNvGrpSpPr/>
        <p:nvPr/>
      </p:nvGrpSpPr>
      <p:grpSpPr>
        <a:xfrm>
          <a:off x="0" y="0"/>
          <a:ext cx="0" cy="0"/>
          <a:chOff x="0" y="0"/>
          <a:chExt cx="0" cy="0"/>
        </a:xfrm>
      </p:grpSpPr>
      <p:sp>
        <p:nvSpPr>
          <p:cNvPr id="22" name="Google Shape;22;p60"/>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23" name="Google Shape;23;p60"/>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4" name="Google Shape;24;p6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60"/>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6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7" name="Shape 27"/>
        <p:cNvGrpSpPr/>
        <p:nvPr/>
      </p:nvGrpSpPr>
      <p:grpSpPr>
        <a:xfrm>
          <a:off x="0" y="0"/>
          <a:ext cx="0" cy="0"/>
          <a:chOff x="0" y="0"/>
          <a:chExt cx="0" cy="0"/>
        </a:xfrm>
      </p:grpSpPr>
      <p:sp>
        <p:nvSpPr>
          <p:cNvPr id="28" name="Google Shape;28;p61"/>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dk1"/>
              </a:buClr>
              <a:buSzPts val="1400"/>
              <a:buFont typeface="Calibri"/>
              <a:buNone/>
              <a:defRPr b="1" i="0" sz="4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29" name="Google Shape;29;p61"/>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00"/>
              </a:spcBef>
              <a:spcAft>
                <a:spcPts val="0"/>
              </a:spcAft>
              <a:buClr>
                <a:srgbClr val="888888"/>
              </a:buClr>
              <a:buSzPts val="3200"/>
              <a:buFont typeface="Arial"/>
              <a:buNone/>
              <a:defRPr b="0" i="0" sz="2000" u="none" cap="none" strike="noStrike">
                <a:solidFill>
                  <a:srgbClr val="888888"/>
                </a:solidFill>
                <a:latin typeface="Calibri"/>
                <a:ea typeface="Calibri"/>
                <a:cs typeface="Calibri"/>
                <a:sym typeface="Calibri"/>
              </a:defRPr>
            </a:lvl1pPr>
            <a:lvl2pPr indent="-228600" lvl="1" marL="914400" marR="0" algn="l">
              <a:lnSpc>
                <a:spcPct val="100000"/>
              </a:lnSpc>
              <a:spcBef>
                <a:spcPts val="360"/>
              </a:spcBef>
              <a:spcAft>
                <a:spcPts val="0"/>
              </a:spcAft>
              <a:buClr>
                <a:srgbClr val="888888"/>
              </a:buClr>
              <a:buSzPts val="2800"/>
              <a:buFont typeface="Arial"/>
              <a:buNone/>
              <a:defRPr b="0" i="0" sz="1800" u="none" cap="none" strike="noStrike">
                <a:solidFill>
                  <a:srgbClr val="888888"/>
                </a:solidFill>
                <a:latin typeface="Calibri"/>
                <a:ea typeface="Calibri"/>
                <a:cs typeface="Calibri"/>
                <a:sym typeface="Calibri"/>
              </a:defRPr>
            </a:lvl2pPr>
            <a:lvl3pPr indent="-228600" lvl="2" marL="1371600" marR="0" algn="l">
              <a:lnSpc>
                <a:spcPct val="100000"/>
              </a:lnSpc>
              <a:spcBef>
                <a:spcPts val="320"/>
              </a:spcBef>
              <a:spcAft>
                <a:spcPts val="0"/>
              </a:spcAft>
              <a:buClr>
                <a:srgbClr val="888888"/>
              </a:buClr>
              <a:buSzPts val="2400"/>
              <a:buFont typeface="Arial"/>
              <a:buNone/>
              <a:defRPr b="0" i="0" sz="1600" u="none" cap="none" strike="noStrike">
                <a:solidFill>
                  <a:srgbClr val="888888"/>
                </a:solidFill>
                <a:latin typeface="Calibri"/>
                <a:ea typeface="Calibri"/>
                <a:cs typeface="Calibri"/>
                <a:sym typeface="Calibri"/>
              </a:defRPr>
            </a:lvl3pPr>
            <a:lvl4pPr indent="-228600" lvl="3" marL="1828800" marR="0" algn="l">
              <a:lnSpc>
                <a:spcPct val="100000"/>
              </a:lnSpc>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4pPr>
            <a:lvl5pPr indent="-228600" lvl="4" marL="2286000" marR="0" algn="l">
              <a:lnSpc>
                <a:spcPct val="100000"/>
              </a:lnSpc>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5pPr>
            <a:lvl6pPr indent="-228600" lvl="5" marL="2743200" marR="0" algn="l">
              <a:lnSpc>
                <a:spcPct val="100000"/>
              </a:lnSpc>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6pPr>
            <a:lvl7pPr indent="-228600" lvl="6" marL="3200400" marR="0" algn="l">
              <a:lnSpc>
                <a:spcPct val="100000"/>
              </a:lnSpc>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7pPr>
            <a:lvl8pPr indent="-228600" lvl="7" marL="3657600" marR="0" algn="l">
              <a:lnSpc>
                <a:spcPct val="100000"/>
              </a:lnSpc>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8pPr>
            <a:lvl9pPr indent="-228600" lvl="8" marL="4114800" marR="0" algn="l">
              <a:lnSpc>
                <a:spcPct val="100000"/>
              </a:lnSpc>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9pPr>
          </a:lstStyle>
          <a:p/>
        </p:txBody>
      </p:sp>
      <p:sp>
        <p:nvSpPr>
          <p:cNvPr id="30" name="Google Shape;30;p6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6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6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33" name="Shape 33"/>
        <p:cNvGrpSpPr/>
        <p:nvPr/>
      </p:nvGrpSpPr>
      <p:grpSpPr>
        <a:xfrm>
          <a:off x="0" y="0"/>
          <a:ext cx="0" cy="0"/>
          <a:chOff x="0" y="0"/>
          <a:chExt cx="0" cy="0"/>
        </a:xfrm>
      </p:grpSpPr>
      <p:sp>
        <p:nvSpPr>
          <p:cNvPr id="34" name="Google Shape;34;p62"/>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35" name="Google Shape;35;p62"/>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noAutofit/>
          </a:bodyPr>
          <a:lstStyle>
            <a:lvl1pPr indent="-406400" lvl="0" marL="4572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Google Shape;36;p62"/>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noAutofit/>
          </a:bodyPr>
          <a:lstStyle>
            <a:lvl1pPr indent="-406400" lvl="0" marL="4572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Google Shape;37;p6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6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6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40" name="Shape 40"/>
        <p:cNvGrpSpPr/>
        <p:nvPr/>
      </p:nvGrpSpPr>
      <p:grpSpPr>
        <a:xfrm>
          <a:off x="0" y="0"/>
          <a:ext cx="0" cy="0"/>
          <a:chOff x="0" y="0"/>
          <a:chExt cx="0" cy="0"/>
        </a:xfrm>
      </p:grpSpPr>
      <p:sp>
        <p:nvSpPr>
          <p:cNvPr id="41" name="Google Shape;41;p63"/>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42" name="Google Shape;42;p63"/>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80"/>
              </a:spcBef>
              <a:spcAft>
                <a:spcPts val="0"/>
              </a:spcAft>
              <a:buClr>
                <a:schemeClr val="dk1"/>
              </a:buClr>
              <a:buSzPts val="3200"/>
              <a:buFont typeface="Arial"/>
              <a:buNone/>
              <a:defRPr b="1" i="0" sz="2400" u="none" cap="none" strike="noStrike">
                <a:solidFill>
                  <a:schemeClr val="dk1"/>
                </a:solidFill>
                <a:latin typeface="Calibri"/>
                <a:ea typeface="Calibri"/>
                <a:cs typeface="Calibri"/>
                <a:sym typeface="Calibri"/>
              </a:defRPr>
            </a:lvl1pPr>
            <a:lvl2pPr indent="-228600" lvl="1" marL="914400" marR="0" algn="l">
              <a:lnSpc>
                <a:spcPct val="100000"/>
              </a:lnSpc>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algn="l">
              <a:lnSpc>
                <a:spcPct val="100000"/>
              </a:lnSpc>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43" name="Google Shape;43;p63"/>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4" name="Google Shape;44;p63"/>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80"/>
              </a:spcBef>
              <a:spcAft>
                <a:spcPts val="0"/>
              </a:spcAft>
              <a:buClr>
                <a:schemeClr val="dk1"/>
              </a:buClr>
              <a:buSzPts val="3200"/>
              <a:buFont typeface="Arial"/>
              <a:buNone/>
              <a:defRPr b="1" i="0" sz="2400" u="none" cap="none" strike="noStrike">
                <a:solidFill>
                  <a:schemeClr val="dk1"/>
                </a:solidFill>
                <a:latin typeface="Calibri"/>
                <a:ea typeface="Calibri"/>
                <a:cs typeface="Calibri"/>
                <a:sym typeface="Calibri"/>
              </a:defRPr>
            </a:lvl1pPr>
            <a:lvl2pPr indent="-228600" lvl="1" marL="914400" marR="0" algn="l">
              <a:lnSpc>
                <a:spcPct val="100000"/>
              </a:lnSpc>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algn="l">
              <a:lnSpc>
                <a:spcPct val="100000"/>
              </a:lnSpc>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45" name="Google Shape;45;p63"/>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6" name="Google Shape;46;p63"/>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6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6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49" name="Shape 49"/>
        <p:cNvGrpSpPr/>
        <p:nvPr/>
      </p:nvGrpSpPr>
      <p:grpSpPr>
        <a:xfrm>
          <a:off x="0" y="0"/>
          <a:ext cx="0" cy="0"/>
          <a:chOff x="0" y="0"/>
          <a:chExt cx="0" cy="0"/>
        </a:xfrm>
      </p:grpSpPr>
      <p:sp>
        <p:nvSpPr>
          <p:cNvPr id="50" name="Google Shape;50;p64"/>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51" name="Google Shape;51;p6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64"/>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6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4" name="Shape 54"/>
        <p:cNvGrpSpPr/>
        <p:nvPr/>
      </p:nvGrpSpPr>
      <p:grpSpPr>
        <a:xfrm>
          <a:off x="0" y="0"/>
          <a:ext cx="0" cy="0"/>
          <a:chOff x="0" y="0"/>
          <a:chExt cx="0" cy="0"/>
        </a:xfrm>
      </p:grpSpPr>
      <p:sp>
        <p:nvSpPr>
          <p:cNvPr id="55" name="Google Shape;55;p6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6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6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58" name="Shape 58"/>
        <p:cNvGrpSpPr/>
        <p:nvPr/>
      </p:nvGrpSpPr>
      <p:grpSpPr>
        <a:xfrm>
          <a:off x="0" y="0"/>
          <a:ext cx="0" cy="0"/>
          <a:chOff x="0" y="0"/>
          <a:chExt cx="0" cy="0"/>
        </a:xfrm>
      </p:grpSpPr>
      <p:sp>
        <p:nvSpPr>
          <p:cNvPr id="59" name="Google Shape;59;p66"/>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60" name="Google Shape;60;p66"/>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Google Shape;61;p66"/>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280"/>
              </a:spcBef>
              <a:spcAft>
                <a:spcPts val="0"/>
              </a:spcAft>
              <a:buClr>
                <a:schemeClr val="dk1"/>
              </a:buClr>
              <a:buSzPts val="3200"/>
              <a:buFont typeface="Arial"/>
              <a:buNone/>
              <a:defRPr b="0" i="0" sz="1400" u="none" cap="none" strike="noStrike">
                <a:solidFill>
                  <a:schemeClr val="dk1"/>
                </a:solidFill>
                <a:latin typeface="Calibri"/>
                <a:ea typeface="Calibri"/>
                <a:cs typeface="Calibri"/>
                <a:sym typeface="Calibri"/>
              </a:defRPr>
            </a:lvl1pPr>
            <a:lvl2pPr indent="-228600" lvl="1" marL="914400" marR="0" algn="l">
              <a:lnSpc>
                <a:spcPct val="100000"/>
              </a:lnSpc>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algn="l">
              <a:lnSpc>
                <a:spcPct val="100000"/>
              </a:lnSpc>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62" name="Google Shape;62;p6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Google Shape;63;p6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6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5" name="Shape 65"/>
        <p:cNvGrpSpPr/>
        <p:nvPr/>
      </p:nvGrpSpPr>
      <p:grpSpPr>
        <a:xfrm>
          <a:off x="0" y="0"/>
          <a:ext cx="0" cy="0"/>
          <a:chOff x="0" y="0"/>
          <a:chExt cx="0" cy="0"/>
        </a:xfrm>
      </p:grpSpPr>
      <p:sp>
        <p:nvSpPr>
          <p:cNvPr id="66" name="Google Shape;66;p67"/>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67" name="Google Shape;67;p67"/>
          <p:cNvSpPr/>
          <p:nvPr>
            <p:ph idx="2" type="pic"/>
          </p:nvPr>
        </p:nvSpPr>
        <p:spPr>
          <a:xfrm>
            <a:off x="1792288" y="612775"/>
            <a:ext cx="5486400" cy="4114800"/>
          </a:xfrm>
          <a:prstGeom prst="rect">
            <a:avLst/>
          </a:prstGeom>
          <a:noFill/>
          <a:ln>
            <a:noFill/>
          </a:ln>
        </p:spPr>
      </p:sp>
      <p:sp>
        <p:nvSpPr>
          <p:cNvPr id="68" name="Google Shape;68;p67"/>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280"/>
              </a:spcBef>
              <a:spcAft>
                <a:spcPts val="0"/>
              </a:spcAft>
              <a:buClr>
                <a:schemeClr val="dk1"/>
              </a:buClr>
              <a:buSzPts val="3200"/>
              <a:buFont typeface="Arial"/>
              <a:buNone/>
              <a:defRPr b="0" i="0" sz="1400" u="none" cap="none" strike="noStrike">
                <a:solidFill>
                  <a:schemeClr val="dk1"/>
                </a:solidFill>
                <a:latin typeface="Calibri"/>
                <a:ea typeface="Calibri"/>
                <a:cs typeface="Calibri"/>
                <a:sym typeface="Calibri"/>
              </a:defRPr>
            </a:lvl1pPr>
            <a:lvl2pPr indent="-228600" lvl="1" marL="914400" marR="0" algn="l">
              <a:lnSpc>
                <a:spcPct val="100000"/>
              </a:lnSpc>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algn="l">
              <a:lnSpc>
                <a:spcPct val="100000"/>
              </a:lnSpc>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69" name="Google Shape;69;p6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Google Shape;70;p67"/>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6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8"/>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58"/>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5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5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5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8.png"/><Relationship Id="rId4" Type="http://schemas.openxmlformats.org/officeDocument/2006/relationships/image" Target="../media/image2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2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2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2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2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2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8" name="Shape 88"/>
        <p:cNvGrpSpPr/>
        <p:nvPr/>
      </p:nvGrpSpPr>
      <p:grpSpPr>
        <a:xfrm>
          <a:off x="0" y="0"/>
          <a:ext cx="0" cy="0"/>
          <a:chOff x="0" y="0"/>
          <a:chExt cx="0" cy="0"/>
        </a:xfrm>
      </p:grpSpPr>
      <p:sp>
        <p:nvSpPr>
          <p:cNvPr id="89" name="Google Shape;89;p1"/>
          <p:cNvSpPr/>
          <p:nvPr/>
        </p:nvSpPr>
        <p:spPr>
          <a:xfrm>
            <a:off x="753042" y="1905000"/>
            <a:ext cx="7637925" cy="230832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chemeClr val="dk1"/>
                </a:solidFill>
                <a:latin typeface="Times New Roman"/>
                <a:ea typeface="Times New Roman"/>
                <a:cs typeface="Times New Roman"/>
                <a:sym typeface="Times New Roman"/>
              </a:rPr>
              <a:t>Chương1:</a:t>
            </a:r>
            <a:br>
              <a:rPr b="1" i="0" lang="en-US" sz="4800" u="none" cap="none" strike="noStrike">
                <a:solidFill>
                  <a:schemeClr val="dk1"/>
                </a:solidFill>
                <a:latin typeface="Times New Roman"/>
                <a:ea typeface="Times New Roman"/>
                <a:cs typeface="Times New Roman"/>
                <a:sym typeface="Times New Roman"/>
              </a:rPr>
            </a:br>
            <a:r>
              <a:rPr b="1" i="0" lang="en-US" sz="4800" u="none" cap="none" strike="noStrike">
                <a:solidFill>
                  <a:schemeClr val="dk1"/>
                </a:solidFill>
                <a:latin typeface="Times New Roman"/>
                <a:ea typeface="Times New Roman"/>
                <a:cs typeface="Times New Roman"/>
                <a:sym typeface="Times New Roman"/>
              </a:rPr>
              <a:t>Chuyên đề Truyền thông và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chemeClr val="dk1"/>
                </a:solidFill>
                <a:latin typeface="Times New Roman"/>
                <a:ea typeface="Times New Roman"/>
                <a:cs typeface="Times New Roman"/>
                <a:sym typeface="Times New Roman"/>
              </a:rPr>
              <a:t>Mạng không dây</a:t>
            </a:r>
            <a:endParaRPr b="1" i="0" sz="4800" u="none" cap="none" strike="noStrike">
              <a:solidFill>
                <a:srgbClr val="FFFFFF"/>
              </a:solidFill>
              <a:latin typeface="Times New Roman"/>
              <a:ea typeface="Times New Roman"/>
              <a:cs typeface="Times New Roman"/>
              <a:sym typeface="Times New Roman"/>
            </a:endParaRPr>
          </a:p>
        </p:txBody>
      </p:sp>
      <p:sp>
        <p:nvSpPr>
          <p:cNvPr id="90" name="Google Shape;9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3" name="Shape 153"/>
        <p:cNvGrpSpPr/>
        <p:nvPr/>
      </p:nvGrpSpPr>
      <p:grpSpPr>
        <a:xfrm>
          <a:off x="0" y="0"/>
          <a:ext cx="0" cy="0"/>
          <a:chOff x="0" y="0"/>
          <a:chExt cx="0" cy="0"/>
        </a:xfrm>
      </p:grpSpPr>
      <p:sp>
        <p:nvSpPr>
          <p:cNvPr id="154" name="Google Shape;154;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4000" u="none" cap="none" strike="noStrike">
                <a:solidFill>
                  <a:schemeClr val="dk1"/>
                </a:solidFill>
                <a:latin typeface="Times New Roman"/>
                <a:ea typeface="Times New Roman"/>
                <a:cs typeface="Times New Roman"/>
                <a:sym typeface="Times New Roman"/>
              </a:rPr>
              <a:t>Hệ thống truyền thông</a:t>
            </a:r>
            <a:endParaRPr b="1" i="0" sz="4000" u="none" cap="none" strike="noStrike">
              <a:solidFill>
                <a:schemeClr val="dk1"/>
              </a:solidFill>
              <a:latin typeface="Times New Roman"/>
              <a:ea typeface="Times New Roman"/>
              <a:cs typeface="Times New Roman"/>
              <a:sym typeface="Times New Roman"/>
            </a:endParaRPr>
          </a:p>
        </p:txBody>
      </p:sp>
      <p:sp>
        <p:nvSpPr>
          <p:cNvPr id="155" name="Google Shape;155;p10"/>
          <p:cNvSpPr txBox="1"/>
          <p:nvPr>
            <p:ph idx="1" type="body"/>
          </p:nvPr>
        </p:nvSpPr>
        <p:spPr>
          <a:xfrm>
            <a:off x="304800" y="1066800"/>
            <a:ext cx="8534400" cy="5059363"/>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Quá trình mô tả chuyển giao thông tin, dữ liệu, hướng dẫn giữa một hoặc nhiều hệ thống thông qua một số phương tiện truyền thông.</a:t>
            </a:r>
            <a:endParaRPr/>
          </a:p>
          <a:p>
            <a:pPr indent="0" lvl="0" marL="0" marR="0" rtl="0" algn="just">
              <a:lnSpc>
                <a:spcPct val="100000"/>
              </a:lnSpc>
              <a:spcBef>
                <a:spcPts val="640"/>
              </a:spcBef>
              <a:spcAft>
                <a:spcPts val="0"/>
              </a:spcAft>
              <a:buClr>
                <a:schemeClr val="dk1"/>
              </a:buClr>
              <a:buSzPts val="3200"/>
              <a:buFont typeface="Arial"/>
              <a:buNone/>
            </a:pPr>
            <a:r>
              <a:rPr b="0" i="0" lang="en-US" sz="3200" u="none" cap="none" strike="noStrike">
                <a:solidFill>
                  <a:schemeClr val="dk1"/>
                </a:solidFill>
                <a:latin typeface="Calibri"/>
                <a:ea typeface="Calibri"/>
                <a:cs typeface="Calibri"/>
                <a:sym typeface="Calibri"/>
              </a:rPr>
              <a:t>Ví dụ: </a:t>
            </a:r>
            <a:endParaRPr/>
          </a:p>
          <a:p>
            <a:pPr indent="-342900" lvl="0" marL="342900" marR="0" rtl="0" algn="just">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Người, máy tính, điện thoại di động, vv</a:t>
            </a:r>
            <a:endParaRPr b="0" i="0" sz="3200" u="none" cap="none" strike="noStrike">
              <a:solidFill>
                <a:schemeClr val="dk1"/>
              </a:solidFill>
              <a:latin typeface="Calibri"/>
              <a:ea typeface="Calibri"/>
              <a:cs typeface="Calibri"/>
              <a:sym typeface="Calibri"/>
            </a:endParaRPr>
          </a:p>
          <a:p>
            <a:pPr indent="-342900" lvl="0" marL="342900" marR="0" rtl="0" algn="just">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Hệ thống thông tin máy tính</a:t>
            </a:r>
            <a:endParaRPr b="0" i="0" sz="3200" u="none" cap="none" strike="noStrike">
              <a:solidFill>
                <a:schemeClr val="dk1"/>
              </a:solidFill>
              <a:latin typeface="Calibri"/>
              <a:ea typeface="Calibri"/>
              <a:cs typeface="Calibri"/>
              <a:sym typeface="Calibri"/>
            </a:endParaRPr>
          </a:p>
          <a:p>
            <a:pPr indent="-342900" lvl="0" marL="342900" marR="0" rtl="0" algn="just">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Tín hiệu đi qua các kênh truyền thông có thể sử dụng kỹ thuật số, hoặc tương tự</a:t>
            </a:r>
            <a:endParaRPr b="1" i="1" sz="3200" u="none" cap="none" strike="noStrike">
              <a:solidFill>
                <a:srgbClr val="5623E5"/>
              </a:solidFill>
              <a:latin typeface="Calibri"/>
              <a:ea typeface="Calibri"/>
              <a:cs typeface="Calibri"/>
              <a:sym typeface="Calibri"/>
            </a:endParaRPr>
          </a:p>
        </p:txBody>
      </p:sp>
      <p:sp>
        <p:nvSpPr>
          <p:cNvPr id="156" name="Google Shape;156;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0" name="Shape 160"/>
        <p:cNvGrpSpPr/>
        <p:nvPr/>
      </p:nvGrpSpPr>
      <p:grpSpPr>
        <a:xfrm>
          <a:off x="0" y="0"/>
          <a:ext cx="0" cy="0"/>
          <a:chOff x="0" y="0"/>
          <a:chExt cx="0" cy="0"/>
        </a:xfrm>
      </p:grpSpPr>
      <p:sp>
        <p:nvSpPr>
          <p:cNvPr id="161" name="Google Shape;161;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4000" u="none" cap="none" strike="noStrike">
                <a:solidFill>
                  <a:schemeClr val="dk1"/>
                </a:solidFill>
                <a:latin typeface="Times New Roman"/>
                <a:ea typeface="Times New Roman"/>
                <a:cs typeface="Times New Roman"/>
                <a:sym typeface="Times New Roman"/>
              </a:rPr>
              <a:t>Hệ thống truyền thông</a:t>
            </a:r>
            <a:endParaRPr b="1" i="0" sz="4000" u="none" cap="none" strike="noStrike">
              <a:solidFill>
                <a:schemeClr val="dk1"/>
              </a:solidFill>
              <a:latin typeface="Calibri"/>
              <a:ea typeface="Calibri"/>
              <a:cs typeface="Calibri"/>
              <a:sym typeface="Calibri"/>
            </a:endParaRPr>
          </a:p>
        </p:txBody>
      </p:sp>
      <p:sp>
        <p:nvSpPr>
          <p:cNvPr id="162" name="Google Shape;162;p11"/>
          <p:cNvSpPr txBox="1"/>
          <p:nvPr>
            <p:ph idx="1" type="body"/>
          </p:nvPr>
        </p:nvSpPr>
        <p:spPr>
          <a:xfrm>
            <a:off x="304800" y="1066800"/>
            <a:ext cx="8534400" cy="5059363"/>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Tín hiệu tương tự: sóng điện liên tục</a:t>
            </a:r>
            <a:br>
              <a:rPr b="0" i="0" lang="en-US" sz="3200" u="none" cap="none" strike="noStrike">
                <a:solidFill>
                  <a:schemeClr val="dk1"/>
                </a:solidFill>
                <a:latin typeface="Calibri"/>
                <a:ea typeface="Calibri"/>
                <a:cs typeface="Calibri"/>
                <a:sym typeface="Calibri"/>
              </a:rPr>
            </a:br>
            <a:r>
              <a:rPr b="0" i="0" lang="en-US" sz="3200" u="none" cap="none" strike="noStrike">
                <a:solidFill>
                  <a:schemeClr val="dk1"/>
                </a:solidFill>
                <a:latin typeface="Calibri"/>
                <a:ea typeface="Calibri"/>
                <a:cs typeface="Calibri"/>
                <a:sym typeface="Calibri"/>
              </a:rPr>
              <a:t>Tín hiệu kỹ thuật số: xung điện (bit)</a:t>
            </a:r>
            <a:endParaRPr b="0" i="0" sz="3200" u="none" cap="none" strike="noStrike">
              <a:solidFill>
                <a:schemeClr val="dk1"/>
              </a:solidFill>
              <a:latin typeface="Calibri"/>
              <a:ea typeface="Calibri"/>
              <a:cs typeface="Calibri"/>
              <a:sym typeface="Calibri"/>
            </a:endParaRPr>
          </a:p>
        </p:txBody>
      </p:sp>
      <p:pic>
        <p:nvPicPr>
          <p:cNvPr id="163" name="Google Shape;163;p11"/>
          <p:cNvPicPr preferRelativeResize="0"/>
          <p:nvPr/>
        </p:nvPicPr>
        <p:blipFill rotWithShape="1">
          <a:blip r:embed="rId3">
            <a:alphaModFix/>
          </a:blip>
          <a:srcRect b="0" l="0" r="0" t="0"/>
          <a:stretch/>
        </p:blipFill>
        <p:spPr>
          <a:xfrm>
            <a:off x="2509837" y="2667000"/>
            <a:ext cx="4124325" cy="2811107"/>
          </a:xfrm>
          <a:prstGeom prst="rect">
            <a:avLst/>
          </a:prstGeom>
          <a:noFill/>
          <a:ln>
            <a:noFill/>
          </a:ln>
        </p:spPr>
      </p:pic>
      <p:sp>
        <p:nvSpPr>
          <p:cNvPr id="164" name="Google Shape;164;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8" name="Shape 168"/>
        <p:cNvGrpSpPr/>
        <p:nvPr/>
      </p:nvGrpSpPr>
      <p:grpSpPr>
        <a:xfrm>
          <a:off x="0" y="0"/>
          <a:ext cx="0" cy="0"/>
          <a:chOff x="0" y="0"/>
          <a:chExt cx="0" cy="0"/>
        </a:xfrm>
      </p:grpSpPr>
      <p:sp>
        <p:nvSpPr>
          <p:cNvPr id="169" name="Google Shape;169;p12"/>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rPr b="0" i="0" lang="en-US" sz="4000" u="none" cap="none" strike="noStrike">
                <a:solidFill>
                  <a:schemeClr val="dk1"/>
                </a:solidFill>
                <a:latin typeface="Calibri"/>
                <a:ea typeface="Calibri"/>
                <a:cs typeface="Calibri"/>
                <a:sym typeface="Calibri"/>
              </a:rPr>
              <a:t>Các thành phần Hệ thống thông tin</a:t>
            </a:r>
            <a:endParaRPr b="1" i="0" sz="4000" u="none" cap="none" strike="noStrike">
              <a:solidFill>
                <a:schemeClr val="dk1"/>
              </a:solidFill>
              <a:latin typeface="Calibri"/>
              <a:ea typeface="Calibri"/>
              <a:cs typeface="Calibri"/>
              <a:sym typeface="Calibri"/>
            </a:endParaRPr>
          </a:p>
        </p:txBody>
      </p:sp>
      <p:sp>
        <p:nvSpPr>
          <p:cNvPr id="170" name="Google Shape;170;p12"/>
          <p:cNvSpPr txBox="1"/>
          <p:nvPr>
            <p:ph idx="1" type="body"/>
          </p:nvPr>
        </p:nvSpPr>
        <p:spPr>
          <a:xfrm>
            <a:off x="304800" y="1066800"/>
            <a:ext cx="8534400" cy="5059363"/>
          </a:xfrm>
          <a:prstGeom prst="rect">
            <a:avLst/>
          </a:prstGeom>
          <a:noFill/>
          <a:ln>
            <a:noFill/>
          </a:ln>
        </p:spPr>
        <p:txBody>
          <a:bodyPr anchorCtr="0" anchor="t" bIns="45700" lIns="91425" spcFirstLastPara="1" rIns="91425" wrap="square" tIns="45700">
            <a:noAutofit/>
          </a:bodyPr>
          <a:lstStyle/>
          <a:p>
            <a:pPr indent="-285750" lvl="1" marL="742950" marR="0" rtl="0" algn="just">
              <a:lnSpc>
                <a:spcPct val="100000"/>
              </a:lnSpc>
              <a:spcBef>
                <a:spcPts val="0"/>
              </a:spcBef>
              <a:spcAft>
                <a:spcPts val="0"/>
              </a:spcAft>
              <a:buClr>
                <a:srgbClr val="FF0000"/>
              </a:buClr>
              <a:buSzPts val="3200"/>
              <a:buFont typeface="Noto Sans Symbols"/>
              <a:buChar char="❖"/>
            </a:pPr>
            <a:r>
              <a:rPr b="0" i="0" lang="en-US" sz="3200" u="none" cap="none" strike="noStrike">
                <a:solidFill>
                  <a:srgbClr val="FF0000"/>
                </a:solidFill>
                <a:latin typeface="Calibri"/>
                <a:ea typeface="Calibri"/>
                <a:cs typeface="Calibri"/>
                <a:sym typeface="Calibri"/>
              </a:rPr>
              <a:t>Thành phần cơ bản của một hệ thống thông tin liên lạc</a:t>
            </a:r>
            <a:endParaRPr b="0" i="0" sz="3200" u="none" cap="none" strike="noStrike">
              <a:solidFill>
                <a:srgbClr val="FF0000"/>
              </a:solidFill>
              <a:latin typeface="Calibri"/>
              <a:ea typeface="Calibri"/>
              <a:cs typeface="Calibri"/>
              <a:sym typeface="Calibri"/>
            </a:endParaRPr>
          </a:p>
          <a:p>
            <a:pPr indent="-285750" lvl="1" marL="742950" marR="0" rtl="0" algn="just">
              <a:lnSpc>
                <a:spcPct val="100000"/>
              </a:lnSpc>
              <a:spcBef>
                <a:spcPts val="640"/>
              </a:spcBef>
              <a:spcAft>
                <a:spcPts val="0"/>
              </a:spcAft>
              <a:buClr>
                <a:srgbClr val="FF0000"/>
              </a:buClr>
              <a:buSzPts val="3200"/>
              <a:buFont typeface="Arial"/>
              <a:buChar char="❖"/>
            </a:pPr>
            <a:r>
              <a:rPr b="0" i="0" lang="en-US" sz="3200" u="none" cap="none" strike="noStrike">
                <a:solidFill>
                  <a:srgbClr val="FF0000"/>
                </a:solidFill>
                <a:latin typeface="Calibri"/>
                <a:ea typeface="Calibri"/>
                <a:cs typeface="Calibri"/>
                <a:sym typeface="Calibri"/>
              </a:rPr>
              <a:t>Công nghệ truyền thông</a:t>
            </a:r>
            <a:endParaRPr b="0" i="0" sz="3200" u="none" cap="none" strike="noStrike">
              <a:solidFill>
                <a:srgbClr val="FF0000"/>
              </a:solidFill>
              <a:latin typeface="Calibri"/>
              <a:ea typeface="Calibri"/>
              <a:cs typeface="Calibri"/>
              <a:sym typeface="Calibri"/>
            </a:endParaRPr>
          </a:p>
          <a:p>
            <a:pPr indent="-285750" lvl="1" marL="742950" marR="0" rtl="0" algn="just">
              <a:lnSpc>
                <a:spcPct val="100000"/>
              </a:lnSpc>
              <a:spcBef>
                <a:spcPts val="640"/>
              </a:spcBef>
              <a:spcAft>
                <a:spcPts val="0"/>
              </a:spcAft>
              <a:buClr>
                <a:srgbClr val="FF0000"/>
              </a:buClr>
              <a:buSzPts val="3200"/>
              <a:buFont typeface="Arial"/>
              <a:buChar char="❖"/>
            </a:pPr>
            <a:r>
              <a:rPr b="0" i="0" lang="en-US" sz="3200" u="none" cap="none" strike="noStrike">
                <a:solidFill>
                  <a:srgbClr val="FF0000"/>
                </a:solidFill>
                <a:latin typeface="Calibri"/>
                <a:ea typeface="Calibri"/>
                <a:cs typeface="Calibri"/>
                <a:sym typeface="Calibri"/>
              </a:rPr>
              <a:t>Thiết bị thông tin liên lạc</a:t>
            </a:r>
            <a:endParaRPr b="0" i="0" sz="3200" u="none" cap="none" strike="noStrike">
              <a:solidFill>
                <a:srgbClr val="FF0000"/>
              </a:solidFill>
              <a:latin typeface="Calibri"/>
              <a:ea typeface="Calibri"/>
              <a:cs typeface="Calibri"/>
              <a:sym typeface="Calibri"/>
            </a:endParaRPr>
          </a:p>
          <a:p>
            <a:pPr indent="-285750" lvl="1" marL="742950" marR="0" rtl="0" algn="just">
              <a:lnSpc>
                <a:spcPct val="100000"/>
              </a:lnSpc>
              <a:spcBef>
                <a:spcPts val="640"/>
              </a:spcBef>
              <a:spcAft>
                <a:spcPts val="0"/>
              </a:spcAft>
              <a:buClr>
                <a:srgbClr val="FF0000"/>
              </a:buClr>
              <a:buSzPts val="3200"/>
              <a:buFont typeface="Arial"/>
              <a:buChar char="❖"/>
            </a:pPr>
            <a:r>
              <a:rPr b="0" i="0" lang="en-US" sz="3200" u="none" cap="none" strike="noStrike">
                <a:solidFill>
                  <a:srgbClr val="FF0000"/>
                </a:solidFill>
                <a:latin typeface="Calibri"/>
                <a:ea typeface="Calibri"/>
                <a:cs typeface="Calibri"/>
                <a:sym typeface="Calibri"/>
              </a:rPr>
              <a:t>Các kênh truyền thông</a:t>
            </a:r>
            <a:endParaRPr b="0" i="0" sz="3200" u="none" cap="none" strike="noStrike">
              <a:solidFill>
                <a:srgbClr val="FF0000"/>
              </a:solidFill>
              <a:latin typeface="Calibri"/>
              <a:ea typeface="Calibri"/>
              <a:cs typeface="Calibri"/>
              <a:sym typeface="Calibri"/>
            </a:endParaRPr>
          </a:p>
          <a:p>
            <a:pPr indent="-285750" lvl="1" marL="742950" marR="0" rtl="0" algn="just">
              <a:lnSpc>
                <a:spcPct val="100000"/>
              </a:lnSpc>
              <a:spcBef>
                <a:spcPts val="640"/>
              </a:spcBef>
              <a:spcAft>
                <a:spcPts val="0"/>
              </a:spcAft>
              <a:buClr>
                <a:srgbClr val="FF0000"/>
              </a:buClr>
              <a:buSzPts val="3200"/>
              <a:buFont typeface="Arial"/>
              <a:buChar char="❖"/>
            </a:pPr>
            <a:r>
              <a:rPr b="0" i="0" lang="en-US" sz="3200" u="none" cap="none" strike="noStrike">
                <a:solidFill>
                  <a:srgbClr val="FF0000"/>
                </a:solidFill>
                <a:latin typeface="Calibri"/>
                <a:ea typeface="Calibri"/>
                <a:cs typeface="Calibri"/>
                <a:sym typeface="Calibri"/>
              </a:rPr>
              <a:t>Phần mềm truyền thông</a:t>
            </a:r>
            <a:endParaRPr b="0" i="0" sz="3200" u="none" cap="none" strike="noStrike">
              <a:solidFill>
                <a:srgbClr val="FF0000"/>
              </a:solidFill>
              <a:latin typeface="Calibri"/>
              <a:ea typeface="Calibri"/>
              <a:cs typeface="Calibri"/>
              <a:sym typeface="Calibri"/>
            </a:endParaRPr>
          </a:p>
        </p:txBody>
      </p:sp>
      <p:sp>
        <p:nvSpPr>
          <p:cNvPr id="171" name="Google Shape;171;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5" name="Shape 175"/>
        <p:cNvGrpSpPr/>
        <p:nvPr/>
      </p:nvGrpSpPr>
      <p:grpSpPr>
        <a:xfrm>
          <a:off x="0" y="0"/>
          <a:ext cx="0" cy="0"/>
          <a:chOff x="0" y="0"/>
          <a:chExt cx="0" cy="0"/>
        </a:xfrm>
      </p:grpSpPr>
      <p:sp>
        <p:nvSpPr>
          <p:cNvPr id="176" name="Google Shape;176;p13"/>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rPr b="0" i="0" lang="en-US" sz="4000" u="none" cap="none" strike="noStrike">
                <a:solidFill>
                  <a:schemeClr val="dk1"/>
                </a:solidFill>
                <a:latin typeface="Calibri"/>
                <a:ea typeface="Calibri"/>
                <a:cs typeface="Calibri"/>
                <a:sym typeface="Calibri"/>
              </a:rPr>
              <a:t>Truyền thông và Mạng</a:t>
            </a:r>
            <a:endParaRPr b="1" i="0" sz="4000" u="none" cap="none" strike="noStrike">
              <a:solidFill>
                <a:schemeClr val="dk1"/>
              </a:solidFill>
              <a:latin typeface="Calibri"/>
              <a:ea typeface="Calibri"/>
              <a:cs typeface="Calibri"/>
              <a:sym typeface="Calibri"/>
            </a:endParaRPr>
          </a:p>
        </p:txBody>
      </p:sp>
      <p:sp>
        <p:nvSpPr>
          <p:cNvPr id="177" name="Google Shape;177;p13"/>
          <p:cNvSpPr txBox="1"/>
          <p:nvPr>
            <p:ph idx="1" type="body"/>
          </p:nvPr>
        </p:nvSpPr>
        <p:spPr>
          <a:xfrm>
            <a:off x="304800" y="1066800"/>
            <a:ext cx="8534400" cy="5059363"/>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200"/>
              <a:buFont typeface="Noto Sans Symbols"/>
              <a:buChar char="❖"/>
            </a:pPr>
            <a:r>
              <a:rPr b="0" i="0" lang="en-US" sz="3200" u="none" cap="none" strike="noStrike">
                <a:solidFill>
                  <a:schemeClr val="dk1"/>
                </a:solidFill>
                <a:latin typeface="Times New Roman"/>
                <a:ea typeface="Times New Roman"/>
                <a:cs typeface="Times New Roman"/>
                <a:sym typeface="Times New Roman"/>
              </a:rPr>
              <a:t>Truyền thông</a:t>
            </a:r>
            <a:endParaRPr/>
          </a:p>
          <a:p>
            <a:pPr indent="-342900" lvl="0" marL="342900" marR="0" rtl="0" algn="just">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Times New Roman"/>
                <a:ea typeface="Times New Roman"/>
                <a:cs typeface="Times New Roman"/>
                <a:sym typeface="Times New Roman"/>
              </a:rPr>
              <a:t>Truyền tín hiệu</a:t>
            </a:r>
            <a:endParaRPr b="0" i="0" sz="3200" u="none" cap="none" strike="noStrik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Times New Roman"/>
                <a:ea typeface="Times New Roman"/>
                <a:cs typeface="Times New Roman"/>
                <a:sym typeface="Times New Roman"/>
              </a:rPr>
              <a:t>Mã hóa, giao tiếp, toàn vẹn tín hiệu, ghép vv</a:t>
            </a:r>
            <a:endParaRPr b="0" i="0" sz="32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Times New Roman"/>
                <a:ea typeface="Times New Roman"/>
                <a:cs typeface="Times New Roman"/>
                <a:sym typeface="Times New Roman"/>
              </a:rPr>
              <a:t> Mạng</a:t>
            </a:r>
            <a:endParaRPr b="0" i="0" sz="32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Times New Roman"/>
                <a:ea typeface="Times New Roman"/>
                <a:cs typeface="Times New Roman"/>
                <a:sym typeface="Times New Roman"/>
              </a:rPr>
              <a:t>Cấu trúc liên kết và kiến trúc được sử dụng để kết nối các thiết bị</a:t>
            </a:r>
            <a:endParaRPr b="0" i="0" sz="32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Times New Roman"/>
                <a:ea typeface="Times New Roman"/>
                <a:cs typeface="Times New Roman"/>
                <a:sym typeface="Times New Roman"/>
              </a:rPr>
              <a:t>Mạng lưới truyền thông</a:t>
            </a:r>
            <a:endParaRPr b="0" i="0" sz="3200" u="none" cap="none" strike="noStrike">
              <a:solidFill>
                <a:schemeClr val="dk1"/>
              </a:solidFill>
              <a:latin typeface="Times New Roman"/>
              <a:ea typeface="Times New Roman"/>
              <a:cs typeface="Times New Roman"/>
              <a:sym typeface="Times New Roman"/>
            </a:endParaRPr>
          </a:p>
        </p:txBody>
      </p:sp>
      <p:sp>
        <p:nvSpPr>
          <p:cNvPr id="178" name="Google Shape;178;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2" name="Shape 182"/>
        <p:cNvGrpSpPr/>
        <p:nvPr/>
      </p:nvGrpSpPr>
      <p:grpSpPr>
        <a:xfrm>
          <a:off x="0" y="0"/>
          <a:ext cx="0" cy="0"/>
          <a:chOff x="0" y="0"/>
          <a:chExt cx="0" cy="0"/>
        </a:xfrm>
      </p:grpSpPr>
      <p:sp>
        <p:nvSpPr>
          <p:cNvPr id="183" name="Google Shape;183;p14"/>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rPr b="0" i="0" lang="en-US" sz="4000" u="none" cap="none" strike="noStrike">
                <a:solidFill>
                  <a:schemeClr val="dk1"/>
                </a:solidFill>
                <a:latin typeface="Calibri"/>
                <a:ea typeface="Calibri"/>
                <a:cs typeface="Calibri"/>
                <a:sym typeface="Calibri"/>
              </a:rPr>
              <a:t>Truyền thông và Mạng</a:t>
            </a:r>
            <a:endParaRPr b="1" i="0" sz="4000" u="none" cap="none" strike="noStrike">
              <a:solidFill>
                <a:schemeClr val="dk1"/>
              </a:solidFill>
              <a:latin typeface="Calibri"/>
              <a:ea typeface="Calibri"/>
              <a:cs typeface="Calibri"/>
              <a:sym typeface="Calibri"/>
            </a:endParaRPr>
          </a:p>
        </p:txBody>
      </p:sp>
      <p:sp>
        <p:nvSpPr>
          <p:cNvPr id="184" name="Google Shape;184;p14"/>
          <p:cNvSpPr txBox="1"/>
          <p:nvPr>
            <p:ph idx="1" type="body"/>
          </p:nvPr>
        </p:nvSpPr>
        <p:spPr>
          <a:xfrm>
            <a:off x="304800" y="1066800"/>
            <a:ext cx="8534400" cy="5059363"/>
          </a:xfrm>
          <a:prstGeom prst="rect">
            <a:avLst/>
          </a:prstGeom>
          <a:noFill/>
          <a:ln>
            <a:noFill/>
          </a:ln>
        </p:spPr>
        <p:txBody>
          <a:bodyPr anchorCtr="0" anchor="t" bIns="45700" lIns="91425" spcFirstLastPara="1" rIns="91425" wrap="square" tIns="45700">
            <a:noAutofit/>
          </a:bodyPr>
          <a:lstStyle/>
          <a:p>
            <a:pPr indent="-139700" lvl="0" marL="342900" marR="0" rtl="0" algn="just">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pic>
        <p:nvPicPr>
          <p:cNvPr id="185" name="Google Shape;185;p14"/>
          <p:cNvPicPr preferRelativeResize="0"/>
          <p:nvPr/>
        </p:nvPicPr>
        <p:blipFill rotWithShape="1">
          <a:blip r:embed="rId3">
            <a:alphaModFix/>
          </a:blip>
          <a:srcRect b="0" l="0" r="0" t="0"/>
          <a:stretch/>
        </p:blipFill>
        <p:spPr>
          <a:xfrm>
            <a:off x="244883" y="1096963"/>
            <a:ext cx="8654234" cy="5029200"/>
          </a:xfrm>
          <a:prstGeom prst="rect">
            <a:avLst/>
          </a:prstGeom>
          <a:noFill/>
          <a:ln>
            <a:noFill/>
          </a:ln>
        </p:spPr>
      </p:pic>
      <p:sp>
        <p:nvSpPr>
          <p:cNvPr id="186" name="Google Shape;186;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0" name="Shape 190"/>
        <p:cNvGrpSpPr/>
        <p:nvPr/>
      </p:nvGrpSpPr>
      <p:grpSpPr>
        <a:xfrm>
          <a:off x="0" y="0"/>
          <a:ext cx="0" cy="0"/>
          <a:chOff x="0" y="0"/>
          <a:chExt cx="0" cy="0"/>
        </a:xfrm>
      </p:grpSpPr>
      <p:sp>
        <p:nvSpPr>
          <p:cNvPr id="191" name="Google Shape;191;p15"/>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rPr b="1" i="0" lang="en-US" sz="4000" u="none" cap="none" strike="noStrike">
                <a:solidFill>
                  <a:schemeClr val="dk1"/>
                </a:solidFill>
                <a:latin typeface="Calibri"/>
                <a:ea typeface="Calibri"/>
                <a:cs typeface="Calibri"/>
                <a:sym typeface="Calibri"/>
              </a:rPr>
              <a:t>Signal = Function of Time</a:t>
            </a:r>
            <a:endParaRPr/>
          </a:p>
        </p:txBody>
      </p:sp>
      <p:sp>
        <p:nvSpPr>
          <p:cNvPr id="192" name="Google Shape;192;p15"/>
          <p:cNvSpPr txBox="1"/>
          <p:nvPr>
            <p:ph idx="1" type="body"/>
          </p:nvPr>
        </p:nvSpPr>
        <p:spPr>
          <a:xfrm>
            <a:off x="304800" y="1066800"/>
            <a:ext cx="8534400" cy="5059363"/>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9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Tín hiệu là một hàm của thời gian. Trục ngang đại diện cho thời gian và trục thẳng đứng đại diện cho các cấp điện áp.</a:t>
            </a:r>
            <a:br>
              <a:rPr b="0" i="0" lang="en-US" sz="3200" u="none" cap="none" strike="noStrike">
                <a:solidFill>
                  <a:schemeClr val="dk1"/>
                </a:solidFill>
                <a:latin typeface="Calibri"/>
                <a:ea typeface="Calibri"/>
                <a:cs typeface="Calibri"/>
                <a:sym typeface="Calibri"/>
              </a:rPr>
            </a:br>
            <a:r>
              <a:rPr b="0" i="0" lang="en-US" sz="3200" u="none" cap="none" strike="noStrike">
                <a:solidFill>
                  <a:schemeClr val="dk1"/>
                </a:solidFill>
                <a:latin typeface="Calibri"/>
                <a:ea typeface="Calibri"/>
                <a:cs typeface="Calibri"/>
                <a:sym typeface="Calibri"/>
              </a:rPr>
              <a:t>Tín hiệu đại diện cho dữ liệu hoặc dữ liệu được mã hóa bằng một tín hiệu</a:t>
            </a:r>
            <a:br>
              <a:rPr b="0" i="0" lang="en-US" sz="3200" u="none" cap="none" strike="noStrike">
                <a:solidFill>
                  <a:schemeClr val="dk1"/>
                </a:solidFill>
                <a:latin typeface="Calibri"/>
                <a:ea typeface="Calibri"/>
                <a:cs typeface="Calibri"/>
                <a:sym typeface="Calibri"/>
              </a:rPr>
            </a:br>
            <a:r>
              <a:rPr b="0" i="0" lang="en-US" sz="3200" u="none" cap="none" strike="noStrike">
                <a:solidFill>
                  <a:schemeClr val="dk1"/>
                </a:solidFill>
                <a:latin typeface="Calibri"/>
                <a:ea typeface="Calibri"/>
                <a:cs typeface="Calibri"/>
                <a:sym typeface="Calibri"/>
              </a:rPr>
              <a:t>Tín hiệu là những gì đi trên một phương tiện truyền thông</a:t>
            </a:r>
            <a:endParaRPr b="0" i="0" sz="3200" u="none" cap="none" strike="noStrike">
              <a:solidFill>
                <a:schemeClr val="dk1"/>
              </a:solidFill>
              <a:latin typeface="Calibri"/>
              <a:ea typeface="Calibri"/>
              <a:cs typeface="Calibri"/>
              <a:sym typeface="Calibri"/>
            </a:endParaRPr>
          </a:p>
          <a:p>
            <a:pPr indent="-342900" lvl="0" marL="342900" marR="0" rtl="0" algn="just">
              <a:lnSpc>
                <a:spcPct val="9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Một sự hiểu biết của tín hiệu là cần thiết để phù hợp tín hiệu có thể được lựa chọn để đại diện cho dữ liệu</a:t>
            </a:r>
            <a:endParaRPr b="0" i="0" sz="3200" u="none" cap="none" strike="noStrike">
              <a:solidFill>
                <a:schemeClr val="dk1"/>
              </a:solidFill>
              <a:latin typeface="Calibri"/>
              <a:ea typeface="Calibri"/>
              <a:cs typeface="Calibri"/>
              <a:sym typeface="Calibri"/>
            </a:endParaRPr>
          </a:p>
        </p:txBody>
      </p:sp>
      <p:sp>
        <p:nvSpPr>
          <p:cNvPr id="193" name="Google Shape;193;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7" name="Shape 197"/>
        <p:cNvGrpSpPr/>
        <p:nvPr/>
      </p:nvGrpSpPr>
      <p:grpSpPr>
        <a:xfrm>
          <a:off x="0" y="0"/>
          <a:ext cx="0" cy="0"/>
          <a:chOff x="0" y="0"/>
          <a:chExt cx="0" cy="0"/>
        </a:xfrm>
      </p:grpSpPr>
      <p:sp>
        <p:nvSpPr>
          <p:cNvPr id="198" name="Google Shape;198;p16"/>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rPr b="1" i="0" lang="en-US" sz="4000" u="none" cap="none" strike="noStrike">
                <a:solidFill>
                  <a:schemeClr val="dk1"/>
                </a:solidFill>
                <a:latin typeface="Calibri"/>
                <a:ea typeface="Calibri"/>
                <a:cs typeface="Calibri"/>
                <a:sym typeface="Calibri"/>
              </a:rPr>
              <a:t>Phân loại truyền thông &amp; Mạng</a:t>
            </a:r>
            <a:endParaRPr b="1" i="0" sz="4000" u="none" cap="none" strike="noStrike">
              <a:solidFill>
                <a:schemeClr val="dk1"/>
              </a:solidFill>
              <a:latin typeface="Calibri"/>
              <a:ea typeface="Calibri"/>
              <a:cs typeface="Calibri"/>
              <a:sym typeface="Calibri"/>
            </a:endParaRPr>
          </a:p>
        </p:txBody>
      </p:sp>
      <p:sp>
        <p:nvSpPr>
          <p:cNvPr id="199" name="Google Shape;199;p16"/>
          <p:cNvSpPr txBox="1"/>
          <p:nvPr>
            <p:ph idx="1" type="body"/>
          </p:nvPr>
        </p:nvSpPr>
        <p:spPr>
          <a:xfrm>
            <a:off x="304800" y="1066800"/>
            <a:ext cx="8534400" cy="5059363"/>
          </a:xfrm>
          <a:prstGeom prst="rect">
            <a:avLst/>
          </a:prstGeom>
          <a:noFill/>
          <a:ln>
            <a:noFill/>
          </a:ln>
        </p:spPr>
        <p:txBody>
          <a:bodyPr anchorCtr="0" anchor="t" bIns="45700" lIns="91425" spcFirstLastPara="1" rIns="91425" wrap="square" tIns="45700">
            <a:noAutofit/>
          </a:bodyPr>
          <a:lstStyle/>
          <a:p>
            <a:pPr indent="-139700" lvl="0" marL="342900" marR="0" rtl="0" algn="just">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pic>
        <p:nvPicPr>
          <p:cNvPr id="200" name="Google Shape;200;p16"/>
          <p:cNvPicPr preferRelativeResize="0"/>
          <p:nvPr/>
        </p:nvPicPr>
        <p:blipFill rotWithShape="1">
          <a:blip r:embed="rId3">
            <a:alphaModFix/>
          </a:blip>
          <a:srcRect b="0" l="0" r="0" t="0"/>
          <a:stretch/>
        </p:blipFill>
        <p:spPr>
          <a:xfrm>
            <a:off x="173993" y="1029269"/>
            <a:ext cx="8796013" cy="5693363"/>
          </a:xfrm>
          <a:prstGeom prst="rect">
            <a:avLst/>
          </a:prstGeom>
          <a:noFill/>
          <a:ln>
            <a:noFill/>
          </a:ln>
        </p:spPr>
      </p:pic>
      <p:sp>
        <p:nvSpPr>
          <p:cNvPr id="201" name="Google Shape;201;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5" name="Shape 205"/>
        <p:cNvGrpSpPr/>
        <p:nvPr/>
      </p:nvGrpSpPr>
      <p:grpSpPr>
        <a:xfrm>
          <a:off x="0" y="0"/>
          <a:ext cx="0" cy="0"/>
          <a:chOff x="0" y="0"/>
          <a:chExt cx="0" cy="0"/>
        </a:xfrm>
      </p:grpSpPr>
      <p:sp>
        <p:nvSpPr>
          <p:cNvPr id="206" name="Google Shape;206;p17"/>
          <p:cNvSpPr/>
          <p:nvPr/>
        </p:nvSpPr>
        <p:spPr>
          <a:xfrm>
            <a:off x="304800" y="1066800"/>
            <a:ext cx="8534400" cy="556240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07" name="Google Shape;207;p17"/>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rPr b="1" i="0" lang="en-US" sz="4000" u="none" cap="none" strike="noStrike">
                <a:solidFill>
                  <a:schemeClr val="dk1"/>
                </a:solidFill>
                <a:latin typeface="Calibri"/>
                <a:ea typeface="Calibri"/>
                <a:cs typeface="Calibri"/>
                <a:sym typeface="Calibri"/>
              </a:rPr>
              <a:t>Định nghĩa</a:t>
            </a:r>
            <a:endParaRPr b="1" i="0" sz="4000" u="none" cap="none" strike="noStrike">
              <a:solidFill>
                <a:schemeClr val="dk1"/>
              </a:solidFill>
              <a:latin typeface="Calibri"/>
              <a:ea typeface="Calibri"/>
              <a:cs typeface="Calibri"/>
              <a:sym typeface="Calibri"/>
            </a:endParaRPr>
          </a:p>
        </p:txBody>
      </p:sp>
      <p:sp>
        <p:nvSpPr>
          <p:cNvPr id="208" name="Google Shape;208;p17"/>
          <p:cNvSpPr txBox="1"/>
          <p:nvPr>
            <p:ph idx="1" type="body"/>
          </p:nvPr>
        </p:nvSpPr>
        <p:spPr>
          <a:xfrm>
            <a:off x="304800" y="1066800"/>
            <a:ext cx="8534400" cy="5059363"/>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FF0000"/>
              </a:buClr>
              <a:buSzPts val="3600"/>
              <a:buFont typeface="Arial"/>
              <a:buChar char="•"/>
            </a:pPr>
            <a:r>
              <a:rPr b="1" i="0" lang="en-US" sz="3600" u="none" cap="none" strike="noStrike">
                <a:solidFill>
                  <a:srgbClr val="FF0000"/>
                </a:solidFill>
                <a:latin typeface="Calibri"/>
                <a:ea typeface="Calibri"/>
                <a:cs typeface="Calibri"/>
                <a:sym typeface="Calibri"/>
              </a:rPr>
              <a:t>Định nghĩa của mạng không dây:</a:t>
            </a:r>
            <a:br>
              <a:rPr b="1" i="0" lang="en-US" sz="3600" u="none" cap="none" strike="noStrike">
                <a:solidFill>
                  <a:srgbClr val="FF0000"/>
                </a:solidFill>
                <a:latin typeface="Calibri"/>
                <a:ea typeface="Calibri"/>
                <a:cs typeface="Calibri"/>
                <a:sym typeface="Calibri"/>
              </a:rPr>
            </a:br>
            <a:r>
              <a:rPr b="1" i="0" lang="en-US" sz="3600" u="none" cap="none" strike="noStrike">
                <a:solidFill>
                  <a:srgbClr val="FF0000"/>
                </a:solidFill>
                <a:latin typeface="Calibri"/>
                <a:ea typeface="Calibri"/>
                <a:cs typeface="Calibri"/>
                <a:sym typeface="Calibri"/>
              </a:rPr>
              <a:t>Không ràng buộc, không đính kèm dây vật lý</a:t>
            </a:r>
            <a:endParaRPr b="1" i="0" sz="3600" u="none" cap="none" strike="noStrike">
              <a:solidFill>
                <a:srgbClr val="FF0000"/>
              </a:solidFill>
              <a:latin typeface="Calibri"/>
              <a:ea typeface="Calibri"/>
              <a:cs typeface="Calibri"/>
              <a:sym typeface="Calibri"/>
            </a:endParaRPr>
          </a:p>
          <a:p>
            <a:pPr indent="-342900" lvl="0" marL="342900" marR="0" rtl="0" algn="just">
              <a:lnSpc>
                <a:spcPct val="100000"/>
              </a:lnSpc>
              <a:spcBef>
                <a:spcPts val="720"/>
              </a:spcBef>
              <a:spcAft>
                <a:spcPts val="0"/>
              </a:spcAft>
              <a:buClr>
                <a:srgbClr val="FF0000"/>
              </a:buClr>
              <a:buSzPts val="3600"/>
              <a:buFont typeface="Arial"/>
              <a:buChar char="•"/>
            </a:pPr>
            <a:r>
              <a:rPr b="1" i="0" lang="en-US" sz="3600" u="none" cap="none" strike="noStrike">
                <a:solidFill>
                  <a:srgbClr val="FF0000"/>
                </a:solidFill>
                <a:latin typeface="Calibri"/>
                <a:ea typeface="Calibri"/>
                <a:cs typeface="Calibri"/>
                <a:sym typeface="Calibri"/>
              </a:rPr>
              <a:t>Mạng sử dụng sóng điện từ (sóng radio và / hoặc ngắn) để duy trì các kênh truyền thông giữa các máy tính</a:t>
            </a:r>
            <a:endParaRPr b="1" i="0" sz="3600" u="none" cap="none" strike="noStrike">
              <a:solidFill>
                <a:srgbClr val="FF0000"/>
              </a:solidFill>
              <a:latin typeface="Calibri"/>
              <a:ea typeface="Calibri"/>
              <a:cs typeface="Calibri"/>
              <a:sym typeface="Calibri"/>
            </a:endParaRPr>
          </a:p>
          <a:p>
            <a:pPr indent="-342900" lvl="0" marL="342900" marR="0" rtl="0" algn="just">
              <a:lnSpc>
                <a:spcPct val="100000"/>
              </a:lnSpc>
              <a:spcBef>
                <a:spcPts val="720"/>
              </a:spcBef>
              <a:spcAft>
                <a:spcPts val="0"/>
              </a:spcAft>
              <a:buClr>
                <a:srgbClr val="FF0000"/>
              </a:buClr>
              <a:buSzPts val="3600"/>
              <a:buFont typeface="Arial"/>
              <a:buChar char="•"/>
            </a:pPr>
            <a:r>
              <a:rPr b="1" i="0" lang="en-US" sz="3600" u="none" cap="none" strike="noStrike">
                <a:solidFill>
                  <a:srgbClr val="FF0000"/>
                </a:solidFill>
                <a:latin typeface="Calibri"/>
                <a:ea typeface="Calibri"/>
                <a:cs typeface="Calibri"/>
                <a:sym typeface="Calibri"/>
              </a:rPr>
              <a:t>Truyền thông không dây là việc chuyển giao thông tin qua một khoảng cách mà không cần dùng dây dẫn điện và dây dẫn</a:t>
            </a:r>
            <a:endParaRPr b="1" i="0" sz="2800" u="none" cap="none" strike="noStrike">
              <a:solidFill>
                <a:srgbClr val="FF0000"/>
              </a:solidFill>
              <a:latin typeface="Calibri"/>
              <a:ea typeface="Calibri"/>
              <a:cs typeface="Calibri"/>
              <a:sym typeface="Calibri"/>
            </a:endParaRPr>
          </a:p>
        </p:txBody>
      </p:sp>
      <p:sp>
        <p:nvSpPr>
          <p:cNvPr id="209" name="Google Shape;209;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3" name="Shape 213"/>
        <p:cNvGrpSpPr/>
        <p:nvPr/>
      </p:nvGrpSpPr>
      <p:grpSpPr>
        <a:xfrm>
          <a:off x="0" y="0"/>
          <a:ext cx="0" cy="0"/>
          <a:chOff x="0" y="0"/>
          <a:chExt cx="0" cy="0"/>
        </a:xfrm>
      </p:grpSpPr>
      <p:sp>
        <p:nvSpPr>
          <p:cNvPr id="214" name="Google Shape;214;p18"/>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rPr b="1" i="0" lang="en-US" sz="4000" u="none" cap="none" strike="noStrike">
                <a:solidFill>
                  <a:schemeClr val="dk1"/>
                </a:solidFill>
                <a:latin typeface="Calibri"/>
                <a:ea typeface="Calibri"/>
                <a:cs typeface="Calibri"/>
                <a:sym typeface="Calibri"/>
              </a:rPr>
              <a:t>Digital Wireless Communication Model</a:t>
            </a:r>
            <a:endParaRPr/>
          </a:p>
        </p:txBody>
      </p:sp>
      <p:sp>
        <p:nvSpPr>
          <p:cNvPr id="215" name="Google Shape;215;p18"/>
          <p:cNvSpPr txBox="1"/>
          <p:nvPr>
            <p:ph idx="1" type="body"/>
          </p:nvPr>
        </p:nvSpPr>
        <p:spPr>
          <a:xfrm>
            <a:off x="304800" y="1066800"/>
            <a:ext cx="8534400" cy="5059363"/>
          </a:xfrm>
          <a:prstGeom prst="rect">
            <a:avLst/>
          </a:prstGeom>
          <a:noFill/>
          <a:ln>
            <a:noFill/>
          </a:ln>
        </p:spPr>
        <p:txBody>
          <a:bodyPr anchorCtr="0" anchor="t" bIns="45700" lIns="91425" spcFirstLastPara="1" rIns="91425" wrap="square" tIns="45700">
            <a:noAutofit/>
          </a:bodyPr>
          <a:lstStyle/>
          <a:p>
            <a:pPr indent="-190500" lvl="0" marL="342900" marR="0" rtl="0" algn="just">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pic>
        <p:nvPicPr>
          <p:cNvPr id="216" name="Google Shape;216;p18"/>
          <p:cNvPicPr preferRelativeResize="0"/>
          <p:nvPr/>
        </p:nvPicPr>
        <p:blipFill rotWithShape="1">
          <a:blip r:embed="rId3">
            <a:alphaModFix/>
          </a:blip>
          <a:srcRect b="0" l="0" r="0" t="0"/>
          <a:stretch/>
        </p:blipFill>
        <p:spPr>
          <a:xfrm>
            <a:off x="-14785" y="1143000"/>
            <a:ext cx="9158700" cy="5791200"/>
          </a:xfrm>
          <a:prstGeom prst="rect">
            <a:avLst/>
          </a:prstGeom>
          <a:noFill/>
          <a:ln>
            <a:noFill/>
          </a:ln>
        </p:spPr>
      </p:pic>
      <p:sp>
        <p:nvSpPr>
          <p:cNvPr id="217" name="Google Shape;217;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1" name="Shape 221"/>
        <p:cNvGrpSpPr/>
        <p:nvPr/>
      </p:nvGrpSpPr>
      <p:grpSpPr>
        <a:xfrm>
          <a:off x="0" y="0"/>
          <a:ext cx="0" cy="0"/>
          <a:chOff x="0" y="0"/>
          <a:chExt cx="0" cy="0"/>
        </a:xfrm>
      </p:grpSpPr>
      <p:pic>
        <p:nvPicPr>
          <p:cNvPr descr="C:\Users\THANHB~1\AppData\Local\Temp\SNAGHTML7c1a987.PNG" id="222" name="Google Shape;222;p19"/>
          <p:cNvPicPr preferRelativeResize="0"/>
          <p:nvPr/>
        </p:nvPicPr>
        <p:blipFill rotWithShape="1">
          <a:blip r:embed="rId3">
            <a:alphaModFix/>
          </a:blip>
          <a:srcRect b="0" l="0" r="0" t="0"/>
          <a:stretch/>
        </p:blipFill>
        <p:spPr>
          <a:xfrm>
            <a:off x="478098" y="3086099"/>
            <a:ext cx="8372475" cy="3771901"/>
          </a:xfrm>
          <a:prstGeom prst="rect">
            <a:avLst/>
          </a:prstGeom>
          <a:noFill/>
          <a:ln>
            <a:noFill/>
          </a:ln>
        </p:spPr>
      </p:pic>
      <p:sp>
        <p:nvSpPr>
          <p:cNvPr id="223" name="Google Shape;223;p19"/>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rPr b="1" i="0" lang="en-US" sz="4000" u="none" cap="none" strike="noStrike">
                <a:solidFill>
                  <a:schemeClr val="dk1"/>
                </a:solidFill>
                <a:latin typeface="Calibri"/>
                <a:ea typeface="Calibri"/>
                <a:cs typeface="Calibri"/>
                <a:sym typeface="Calibri"/>
              </a:rPr>
              <a:t>Phân loại mạng không dây</a:t>
            </a:r>
            <a:endParaRPr b="1" i="0" sz="4000" u="none" cap="none" strike="noStrike">
              <a:solidFill>
                <a:schemeClr val="dk1"/>
              </a:solidFill>
              <a:latin typeface="Calibri"/>
              <a:ea typeface="Calibri"/>
              <a:cs typeface="Calibri"/>
              <a:sym typeface="Calibri"/>
            </a:endParaRPr>
          </a:p>
        </p:txBody>
      </p:sp>
      <p:sp>
        <p:nvSpPr>
          <p:cNvPr id="224" name="Google Shape;224;p19"/>
          <p:cNvSpPr txBox="1"/>
          <p:nvPr>
            <p:ph idx="1" type="body"/>
          </p:nvPr>
        </p:nvSpPr>
        <p:spPr>
          <a:xfrm>
            <a:off x="304800" y="1066800"/>
            <a:ext cx="8534400" cy="5059363"/>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Mạng không dây có các dạng cơ bản sau</a:t>
            </a:r>
            <a:endParaRPr b="0" i="0" sz="3200" u="none" cap="none" strike="noStrike">
              <a:solidFill>
                <a:schemeClr val="dk1"/>
              </a:solidFill>
              <a:latin typeface="Calibri"/>
              <a:ea typeface="Calibri"/>
              <a:cs typeface="Calibri"/>
              <a:sym typeface="Calibri"/>
            </a:endParaRPr>
          </a:p>
          <a:p>
            <a:pPr indent="-285750" lvl="1" marL="742950" marR="0" rtl="0" algn="just">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Infrastructure</a:t>
            </a:r>
            <a:endParaRPr b="0" i="0" sz="2800" u="none" cap="none" strike="noStrike">
              <a:solidFill>
                <a:schemeClr val="dk1"/>
              </a:solidFill>
              <a:latin typeface="Calibri"/>
              <a:ea typeface="Calibri"/>
              <a:cs typeface="Calibri"/>
              <a:sym typeface="Calibri"/>
            </a:endParaRPr>
          </a:p>
          <a:p>
            <a:pPr indent="-285750" lvl="1" marL="742950" marR="0" rtl="0" algn="just">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Mobility</a:t>
            </a:r>
            <a:endParaRPr b="0" i="0" sz="2800" u="none" cap="none" strike="noStrike">
              <a:solidFill>
                <a:schemeClr val="dk1"/>
              </a:solidFill>
              <a:latin typeface="Calibri"/>
              <a:ea typeface="Calibri"/>
              <a:cs typeface="Calibri"/>
              <a:sym typeface="Calibri"/>
            </a:endParaRPr>
          </a:p>
          <a:p>
            <a:pPr indent="-285750" lvl="1" marL="742950" marR="0" rtl="0" algn="just">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Scale of network</a:t>
            </a:r>
            <a:endParaRPr/>
          </a:p>
          <a:p>
            <a:pPr indent="-285750" lvl="1" marL="742950" marR="0" rtl="0" algn="just">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Application</a:t>
            </a:r>
            <a:endParaRPr b="0" i="0" sz="2800" u="none" cap="none" strike="noStrike">
              <a:solidFill>
                <a:schemeClr val="dk1"/>
              </a:solidFill>
              <a:latin typeface="Calibri"/>
              <a:ea typeface="Calibri"/>
              <a:cs typeface="Calibri"/>
              <a:sym typeface="Calibri"/>
            </a:endParaRPr>
          </a:p>
          <a:p>
            <a:pPr indent="-285750" lvl="1" marL="742950" marR="0" rtl="0" algn="just">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Services</a:t>
            </a:r>
            <a:endParaRPr b="0" i="0" sz="2800" u="none" cap="none" strike="noStrike">
              <a:solidFill>
                <a:schemeClr val="dk1"/>
              </a:solidFill>
              <a:latin typeface="Calibri"/>
              <a:ea typeface="Calibri"/>
              <a:cs typeface="Calibri"/>
              <a:sym typeface="Calibri"/>
            </a:endParaRPr>
          </a:p>
        </p:txBody>
      </p:sp>
      <p:sp>
        <p:nvSpPr>
          <p:cNvPr id="225" name="Google Shape;225;p19"/>
          <p:cNvSpPr txBox="1"/>
          <p:nvPr/>
        </p:nvSpPr>
        <p:spPr>
          <a:xfrm>
            <a:off x="4912519" y="1615281"/>
            <a:ext cx="3886200" cy="1981200"/>
          </a:xfrm>
          <a:prstGeom prst="rect">
            <a:avLst/>
          </a:prstGeom>
          <a:noFill/>
          <a:ln>
            <a:noFill/>
          </a:ln>
        </p:spPr>
        <p:txBody>
          <a:bodyPr anchorCtr="0" anchor="t" bIns="45700" lIns="91425" spcFirstLastPara="1" rIns="91425" wrap="square" tIns="45700">
            <a:noAutofit/>
          </a:bodyPr>
          <a:lstStyle/>
          <a:p>
            <a:pPr indent="-285750" lvl="1" marL="742950" marR="0" rtl="0" algn="just">
              <a:lnSpc>
                <a:spcPct val="100000"/>
              </a:lnSpc>
              <a:spcBef>
                <a:spcPts val="0"/>
              </a:spcBef>
              <a:spcAft>
                <a:spcPts val="0"/>
              </a:spcAft>
              <a:buClr>
                <a:srgbClr val="262626"/>
              </a:buClr>
              <a:buSzPts val="2800"/>
              <a:buFont typeface="Arial"/>
              <a:buChar char="–"/>
            </a:pPr>
            <a:r>
              <a:rPr b="0" i="0" lang="en-US" sz="2800" u="none" cap="none" strike="noStrike">
                <a:solidFill>
                  <a:srgbClr val="262626"/>
                </a:solidFill>
                <a:latin typeface="Calibri"/>
                <a:ea typeface="Calibri"/>
                <a:cs typeface="Calibri"/>
                <a:sym typeface="Calibri"/>
              </a:rPr>
              <a:t>Access technology</a:t>
            </a:r>
            <a:endParaRPr b="0" i="0" sz="1400" u="none" cap="none" strike="noStrike">
              <a:solidFill>
                <a:srgbClr val="000000"/>
              </a:solidFill>
              <a:latin typeface="Arial"/>
              <a:ea typeface="Arial"/>
              <a:cs typeface="Arial"/>
              <a:sym typeface="Arial"/>
            </a:endParaRPr>
          </a:p>
          <a:p>
            <a:pPr indent="-285750" lvl="1" marL="742950" marR="0" rtl="0" algn="just">
              <a:lnSpc>
                <a:spcPct val="100000"/>
              </a:lnSpc>
              <a:spcBef>
                <a:spcPts val="560"/>
              </a:spcBef>
              <a:spcAft>
                <a:spcPts val="0"/>
              </a:spcAft>
              <a:buClr>
                <a:srgbClr val="262626"/>
              </a:buClr>
              <a:buSzPts val="2800"/>
              <a:buFont typeface="Arial"/>
              <a:buChar char="–"/>
            </a:pPr>
            <a:r>
              <a:rPr b="0" i="0" lang="en-US" sz="2800" u="none" cap="none" strike="noStrike">
                <a:solidFill>
                  <a:srgbClr val="262626"/>
                </a:solidFill>
                <a:latin typeface="Calibri"/>
                <a:ea typeface="Calibri"/>
                <a:cs typeface="Calibri"/>
                <a:sym typeface="Calibri"/>
              </a:rPr>
              <a:t>Standardization</a:t>
            </a:r>
            <a:endParaRPr b="0" i="0" sz="1400" u="none" cap="none" strike="noStrike">
              <a:solidFill>
                <a:srgbClr val="000000"/>
              </a:solidFill>
              <a:latin typeface="Arial"/>
              <a:ea typeface="Arial"/>
              <a:cs typeface="Arial"/>
              <a:sym typeface="Arial"/>
            </a:endParaRPr>
          </a:p>
          <a:p>
            <a:pPr indent="-285750" lvl="1" marL="742950" marR="0" rtl="0" algn="just">
              <a:lnSpc>
                <a:spcPct val="100000"/>
              </a:lnSpc>
              <a:spcBef>
                <a:spcPts val="560"/>
              </a:spcBef>
              <a:spcAft>
                <a:spcPts val="0"/>
              </a:spcAft>
              <a:buClr>
                <a:srgbClr val="262626"/>
              </a:buClr>
              <a:buSzPts val="2800"/>
              <a:buFont typeface="Arial"/>
              <a:buChar char="–"/>
            </a:pPr>
            <a:r>
              <a:rPr b="0" i="0" lang="en-US" sz="2800" u="none" cap="none" strike="noStrike">
                <a:solidFill>
                  <a:srgbClr val="262626"/>
                </a:solidFill>
                <a:latin typeface="Calibri"/>
                <a:ea typeface="Calibri"/>
                <a:cs typeface="Calibri"/>
                <a:sym typeface="Calibri"/>
              </a:rPr>
              <a:t>Bandwith size</a:t>
            </a:r>
            <a:endParaRPr b="0" i="0" sz="2000" u="none" cap="none" strike="noStrike">
              <a:solidFill>
                <a:srgbClr val="262626"/>
              </a:solidFill>
              <a:latin typeface="Calibri"/>
              <a:ea typeface="Calibri"/>
              <a:cs typeface="Calibri"/>
              <a:sym typeface="Calibri"/>
            </a:endParaRPr>
          </a:p>
        </p:txBody>
      </p:sp>
      <p:sp>
        <p:nvSpPr>
          <p:cNvPr id="226" name="Google Shape;226;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4" name="Shape 94"/>
        <p:cNvGrpSpPr/>
        <p:nvPr/>
      </p:nvGrpSpPr>
      <p:grpSpPr>
        <a:xfrm>
          <a:off x="0" y="0"/>
          <a:ext cx="0" cy="0"/>
          <a:chOff x="0" y="0"/>
          <a:chExt cx="0" cy="0"/>
        </a:xfrm>
      </p:grpSpPr>
      <p:sp>
        <p:nvSpPr>
          <p:cNvPr id="95" name="Google Shape;95;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1" i="0" lang="en-US" sz="4000" u="none" cap="none" strike="noStrike">
                <a:solidFill>
                  <a:schemeClr val="dk1"/>
                </a:solidFill>
                <a:latin typeface="Times New Roman"/>
                <a:ea typeface="Times New Roman"/>
                <a:cs typeface="Times New Roman"/>
                <a:sym typeface="Times New Roman"/>
              </a:rPr>
              <a:t>Nội dung</a:t>
            </a:r>
            <a:endParaRPr b="1" i="0" sz="4000" u="none" cap="none" strike="noStrike">
              <a:solidFill>
                <a:schemeClr val="dk1"/>
              </a:solidFill>
              <a:latin typeface="Times New Roman"/>
              <a:ea typeface="Times New Roman"/>
              <a:cs typeface="Times New Roman"/>
              <a:sym typeface="Times New Roman"/>
            </a:endParaRPr>
          </a:p>
        </p:txBody>
      </p:sp>
      <p:sp>
        <p:nvSpPr>
          <p:cNvPr id="96" name="Google Shape;96;p2"/>
          <p:cNvSpPr txBox="1"/>
          <p:nvPr>
            <p:ph idx="1" type="body"/>
          </p:nvPr>
        </p:nvSpPr>
        <p:spPr>
          <a:xfrm>
            <a:off x="304800" y="1371600"/>
            <a:ext cx="8534400" cy="50593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5623E5"/>
              </a:buClr>
              <a:buSzPts val="3200"/>
              <a:buFont typeface="Arial"/>
              <a:buChar char="•"/>
            </a:pPr>
            <a:r>
              <a:rPr b="1" i="0" lang="en-US" sz="3200" u="none" cap="none" strike="noStrike">
                <a:solidFill>
                  <a:srgbClr val="5623E5"/>
                </a:solidFill>
                <a:latin typeface="Times New Roman"/>
                <a:ea typeface="Times New Roman"/>
                <a:cs typeface="Times New Roman"/>
                <a:sym typeface="Times New Roman"/>
              </a:rPr>
              <a:t>Định nghĩa mạng không dây</a:t>
            </a:r>
            <a:endParaRPr b="1" i="0" sz="3200" u="none" cap="none" strike="noStrike">
              <a:solidFill>
                <a:srgbClr val="5623E5"/>
              </a:solidFill>
              <a:latin typeface="Times New Roman"/>
              <a:ea typeface="Times New Roman"/>
              <a:cs typeface="Times New Roman"/>
              <a:sym typeface="Times New Roman"/>
            </a:endParaRPr>
          </a:p>
          <a:p>
            <a:pPr indent="-342900" lvl="0" marL="342900" marR="0" rtl="0" algn="l">
              <a:lnSpc>
                <a:spcPct val="100000"/>
              </a:lnSpc>
              <a:spcBef>
                <a:spcPts val="640"/>
              </a:spcBef>
              <a:spcAft>
                <a:spcPts val="0"/>
              </a:spcAft>
              <a:buClr>
                <a:schemeClr val="dk1"/>
              </a:buClr>
              <a:buSzPts val="3200"/>
              <a:buFont typeface="Arial"/>
              <a:buChar char="•"/>
            </a:pPr>
            <a:r>
              <a:rPr b="1" i="0" lang="en-US" sz="3200" u="none" cap="none" strike="noStrike">
                <a:solidFill>
                  <a:schemeClr val="dk1"/>
                </a:solidFill>
                <a:latin typeface="Times New Roman"/>
                <a:ea typeface="Times New Roman"/>
                <a:cs typeface="Times New Roman"/>
                <a:sym typeface="Times New Roman"/>
              </a:rPr>
              <a:t>Lịch sử phát triển mạng không dây</a:t>
            </a:r>
            <a:endParaRPr b="1" i="0" sz="32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640"/>
              </a:spcBef>
              <a:spcAft>
                <a:spcPts val="0"/>
              </a:spcAft>
              <a:buClr>
                <a:schemeClr val="dk1"/>
              </a:buClr>
              <a:buSzPts val="3200"/>
              <a:buFont typeface="Arial"/>
              <a:buChar char="•"/>
            </a:pPr>
            <a:r>
              <a:rPr b="1" i="0" lang="en-US" sz="3200" u="none" cap="none" strike="noStrike">
                <a:solidFill>
                  <a:schemeClr val="dk1"/>
                </a:solidFill>
                <a:latin typeface="Times New Roman"/>
                <a:ea typeface="Times New Roman"/>
                <a:cs typeface="Times New Roman"/>
                <a:sym typeface="Times New Roman"/>
              </a:rPr>
              <a:t>Phân loại các loại mạng không dây</a:t>
            </a:r>
            <a:endParaRPr b="1" i="0" sz="32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640"/>
              </a:spcBef>
              <a:spcAft>
                <a:spcPts val="0"/>
              </a:spcAft>
              <a:buClr>
                <a:schemeClr val="dk1"/>
              </a:buClr>
              <a:buSzPts val="3200"/>
              <a:buFont typeface="Arial"/>
              <a:buChar char="•"/>
            </a:pPr>
            <a:r>
              <a:rPr b="1" i="0" lang="en-US" sz="3200" u="none" cap="none" strike="noStrike">
                <a:solidFill>
                  <a:schemeClr val="dk1"/>
                </a:solidFill>
                <a:latin typeface="Times New Roman"/>
                <a:ea typeface="Times New Roman"/>
                <a:cs typeface="Times New Roman"/>
                <a:sym typeface="Times New Roman"/>
              </a:rPr>
              <a:t>Sự tiến triển của công nghệ không dây</a:t>
            </a:r>
            <a:endParaRPr b="1" i="0" sz="3200" u="none" cap="none" strike="noStrike">
              <a:solidFill>
                <a:schemeClr val="dk1"/>
              </a:solidFill>
              <a:latin typeface="Times New Roman"/>
              <a:ea typeface="Times New Roman"/>
              <a:cs typeface="Times New Roman"/>
              <a:sym typeface="Times New Roman"/>
            </a:endParaRPr>
          </a:p>
        </p:txBody>
      </p:sp>
      <p:sp>
        <p:nvSpPr>
          <p:cNvPr id="97" name="Google Shape;97;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0" name="Shape 230"/>
        <p:cNvGrpSpPr/>
        <p:nvPr/>
      </p:nvGrpSpPr>
      <p:grpSpPr>
        <a:xfrm>
          <a:off x="0" y="0"/>
          <a:ext cx="0" cy="0"/>
          <a:chOff x="0" y="0"/>
          <a:chExt cx="0" cy="0"/>
        </a:xfrm>
      </p:grpSpPr>
      <p:sp>
        <p:nvSpPr>
          <p:cNvPr id="231" name="Google Shape;231;p20"/>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rPr b="1" i="0" lang="en-US" sz="4000" u="none" cap="none" strike="noStrike">
                <a:solidFill>
                  <a:schemeClr val="dk1"/>
                </a:solidFill>
                <a:latin typeface="Calibri"/>
                <a:ea typeface="Calibri"/>
                <a:cs typeface="Calibri"/>
                <a:sym typeface="Calibri"/>
              </a:rPr>
              <a:t>Phân loại mạng không dây</a:t>
            </a:r>
            <a:endParaRPr/>
          </a:p>
        </p:txBody>
      </p:sp>
      <p:sp>
        <p:nvSpPr>
          <p:cNvPr id="232" name="Google Shape;232;p20"/>
          <p:cNvSpPr txBox="1"/>
          <p:nvPr>
            <p:ph idx="1" type="body"/>
          </p:nvPr>
        </p:nvSpPr>
        <p:spPr>
          <a:xfrm>
            <a:off x="304800" y="1066800"/>
            <a:ext cx="8534400" cy="5410200"/>
          </a:xfrm>
          <a:prstGeom prst="rect">
            <a:avLst/>
          </a:prstGeom>
          <a:noFill/>
          <a:ln>
            <a:noFill/>
          </a:ln>
        </p:spPr>
        <p:txBody>
          <a:bodyPr anchorCtr="0" anchor="t" bIns="45700" lIns="91425" spcFirstLastPara="1" rIns="91425" wrap="square" tIns="45700">
            <a:noAutofit/>
          </a:bodyPr>
          <a:lstStyle/>
          <a:p>
            <a:pPr indent="0" lvl="0" marL="0" marR="0" rtl="0" algn="just">
              <a:lnSpc>
                <a:spcPct val="80000"/>
              </a:lnSpc>
              <a:spcBef>
                <a:spcPts val="0"/>
              </a:spcBef>
              <a:spcAft>
                <a:spcPts val="0"/>
              </a:spcAft>
              <a:buClr>
                <a:srgbClr val="FF0000"/>
              </a:buClr>
              <a:buSzPts val="3200"/>
              <a:buFont typeface="Arial"/>
              <a:buNone/>
            </a:pPr>
            <a:r>
              <a:rPr b="1" i="0" lang="en-US" sz="2720" u="sng" cap="none" strike="noStrike">
                <a:solidFill>
                  <a:srgbClr val="FF0000"/>
                </a:solidFill>
                <a:latin typeface="Calibri"/>
                <a:ea typeface="Calibri"/>
                <a:cs typeface="Calibri"/>
                <a:sym typeface="Calibri"/>
              </a:rPr>
              <a:t>Mạng có kiến trúc</a:t>
            </a:r>
            <a:endParaRPr/>
          </a:p>
          <a:p>
            <a:pPr indent="-342900" lvl="0" marL="342900" marR="0" rtl="0" algn="just">
              <a:lnSpc>
                <a:spcPct val="80000"/>
              </a:lnSpc>
              <a:spcBef>
                <a:spcPts val="544"/>
              </a:spcBef>
              <a:spcAft>
                <a:spcPts val="0"/>
              </a:spcAft>
              <a:buClr>
                <a:schemeClr val="dk1"/>
              </a:buClr>
              <a:buSzPts val="2720"/>
              <a:buFont typeface="Arial"/>
              <a:buChar char="•"/>
            </a:pPr>
            <a:r>
              <a:rPr b="0" i="0" lang="en-US" sz="2720" u="none" cap="none" strike="noStrike">
                <a:solidFill>
                  <a:schemeClr val="dk1"/>
                </a:solidFill>
                <a:latin typeface="Calibri"/>
                <a:ea typeface="Calibri"/>
                <a:cs typeface="Calibri"/>
                <a:sym typeface="Calibri"/>
              </a:rPr>
              <a:t>bao gồm cố định và không dây các nút mạng và các cổng</a:t>
            </a:r>
            <a:endParaRPr b="0" i="0" sz="2720" u="none" cap="none" strike="noStrike">
              <a:solidFill>
                <a:schemeClr val="dk1"/>
              </a:solidFill>
              <a:latin typeface="Calibri"/>
              <a:ea typeface="Calibri"/>
              <a:cs typeface="Calibri"/>
              <a:sym typeface="Calibri"/>
            </a:endParaRPr>
          </a:p>
          <a:p>
            <a:pPr indent="-342900" lvl="0" marL="342900" marR="0" rtl="0" algn="just">
              <a:lnSpc>
                <a:spcPct val="80000"/>
              </a:lnSpc>
              <a:spcBef>
                <a:spcPts val="544"/>
              </a:spcBef>
              <a:spcAft>
                <a:spcPts val="0"/>
              </a:spcAft>
              <a:buClr>
                <a:schemeClr val="dk1"/>
              </a:buClr>
              <a:buSzPts val="2720"/>
              <a:buFont typeface="Arial"/>
              <a:buChar char="•"/>
            </a:pPr>
            <a:r>
              <a:rPr b="0" i="0" lang="en-US" sz="2720" u="none" cap="none" strike="noStrike">
                <a:solidFill>
                  <a:schemeClr val="dk1"/>
                </a:solidFill>
                <a:latin typeface="Calibri"/>
                <a:ea typeface="Calibri"/>
                <a:cs typeface="Calibri"/>
                <a:sym typeface="Calibri"/>
              </a:rPr>
              <a:t>mỗi nút chính đã được xác định trước vai trò riêng biệt trong mạng</a:t>
            </a:r>
            <a:endParaRPr b="0" i="0" sz="2720" u="none" cap="none" strike="noStrike">
              <a:solidFill>
                <a:schemeClr val="dk1"/>
              </a:solidFill>
              <a:latin typeface="Calibri"/>
              <a:ea typeface="Calibri"/>
              <a:cs typeface="Calibri"/>
              <a:sym typeface="Calibri"/>
            </a:endParaRPr>
          </a:p>
          <a:p>
            <a:pPr indent="-342900" lvl="0" marL="342900" marR="0" rtl="0" algn="just">
              <a:lnSpc>
                <a:spcPct val="80000"/>
              </a:lnSpc>
              <a:spcBef>
                <a:spcPts val="544"/>
              </a:spcBef>
              <a:spcAft>
                <a:spcPts val="0"/>
              </a:spcAft>
              <a:buClr>
                <a:schemeClr val="dk1"/>
              </a:buClr>
              <a:buSzPts val="2720"/>
              <a:buFont typeface="Arial"/>
              <a:buChar char="•"/>
            </a:pPr>
            <a:r>
              <a:rPr b="0" i="0" lang="en-US" sz="2720" u="none" cap="none" strike="noStrike">
                <a:solidFill>
                  <a:schemeClr val="dk1"/>
                </a:solidFill>
                <a:latin typeface="Calibri"/>
                <a:ea typeface="Calibri"/>
                <a:cs typeface="Calibri"/>
                <a:sym typeface="Calibri"/>
              </a:rPr>
              <a:t>các mạng di động được cấu trúc mạng</a:t>
            </a:r>
            <a:br>
              <a:rPr b="0" i="0" lang="en-US" sz="2720" u="none" cap="none" strike="noStrike">
                <a:solidFill>
                  <a:schemeClr val="dk1"/>
                </a:solidFill>
                <a:latin typeface="Calibri"/>
                <a:ea typeface="Calibri"/>
                <a:cs typeface="Calibri"/>
                <a:sym typeface="Calibri"/>
              </a:rPr>
            </a:br>
            <a:r>
              <a:rPr b="0" i="0" lang="en-US" sz="2720" u="none" cap="none" strike="noStrike">
                <a:solidFill>
                  <a:schemeClr val="dk1"/>
                </a:solidFill>
                <a:latin typeface="Calibri"/>
                <a:ea typeface="Calibri"/>
                <a:cs typeface="Calibri"/>
                <a:sym typeface="Calibri"/>
              </a:rPr>
              <a:t>Chuyển mạch PSTN </a:t>
            </a:r>
            <a:r>
              <a:rPr b="0" i="0" lang="en-US" sz="2720" u="none" cap="none" strike="noStrike">
                <a:solidFill>
                  <a:schemeClr val="dk1"/>
                </a:solidFill>
                <a:latin typeface="Calibri"/>
                <a:ea typeface="Calibri"/>
                <a:cs typeface="Calibri"/>
                <a:sym typeface="Calibri"/>
              </a:rPr>
              <a:t>x</a:t>
            </a:r>
            <a:r>
              <a:rPr b="0" i="0" lang="en-US" sz="2720" u="none" cap="none" strike="noStrike">
                <a:solidFill>
                  <a:schemeClr val="dk1"/>
                </a:solidFill>
                <a:latin typeface="Calibri"/>
                <a:ea typeface="Calibri"/>
                <a:cs typeface="Calibri"/>
                <a:sym typeface="Calibri"/>
              </a:rPr>
              <a:t>ương sống, MSC (</a:t>
            </a:r>
            <a:r>
              <a:rPr lang="en-US" sz="2720"/>
              <a:t>hệ thống tổng đài chuyển mạch kênh</a:t>
            </a:r>
            <a:r>
              <a:rPr b="0" i="0" lang="en-US" sz="2720" u="none" cap="none" strike="noStrike">
                <a:solidFill>
                  <a:schemeClr val="dk1"/>
                </a:solidFill>
                <a:latin typeface="Calibri"/>
                <a:ea typeface="Calibri"/>
                <a:cs typeface="Calibri"/>
                <a:sym typeface="Calibri"/>
              </a:rPr>
              <a:t>), các trạm cơ sở và thiết bị di động</a:t>
            </a:r>
            <a:endParaRPr b="0" i="0" sz="2720" u="none" cap="none" strike="noStrike">
              <a:solidFill>
                <a:schemeClr val="dk1"/>
              </a:solidFill>
              <a:latin typeface="Calibri"/>
              <a:ea typeface="Calibri"/>
              <a:cs typeface="Calibri"/>
              <a:sym typeface="Calibri"/>
            </a:endParaRPr>
          </a:p>
          <a:p>
            <a:pPr indent="-342900" lvl="0" marL="342900" marR="0" rtl="0" algn="just">
              <a:lnSpc>
                <a:spcPct val="80000"/>
              </a:lnSpc>
              <a:spcBef>
                <a:spcPts val="544"/>
              </a:spcBef>
              <a:spcAft>
                <a:spcPts val="0"/>
              </a:spcAft>
              <a:buClr>
                <a:schemeClr val="dk1"/>
              </a:buClr>
              <a:buSzPts val="2720"/>
              <a:buFont typeface="Arial"/>
              <a:buChar char="•"/>
            </a:pPr>
            <a:r>
              <a:rPr b="0" i="0" lang="en-US" sz="2720" u="none" cap="none" strike="noStrike">
                <a:solidFill>
                  <a:schemeClr val="dk1"/>
                </a:solidFill>
                <a:latin typeface="Calibri"/>
                <a:ea typeface="Calibri"/>
                <a:cs typeface="Calibri"/>
                <a:sym typeface="Calibri"/>
              </a:rPr>
              <a:t>Các điểm truy cập dựa trên WLAN cũng rơi vào khu vực này</a:t>
            </a:r>
            <a:endParaRPr b="0" i="0" sz="2720" u="none" cap="none" strike="noStrike">
              <a:solidFill>
                <a:schemeClr val="dk1"/>
              </a:solidFill>
              <a:latin typeface="Calibri"/>
              <a:ea typeface="Calibri"/>
              <a:cs typeface="Calibri"/>
              <a:sym typeface="Calibri"/>
            </a:endParaRPr>
          </a:p>
          <a:p>
            <a:pPr indent="0" lvl="0" marL="0" marR="0" rtl="0" algn="just">
              <a:lnSpc>
                <a:spcPct val="80000"/>
              </a:lnSpc>
              <a:spcBef>
                <a:spcPts val="544"/>
              </a:spcBef>
              <a:spcAft>
                <a:spcPts val="0"/>
              </a:spcAft>
              <a:buClr>
                <a:srgbClr val="FF0000"/>
              </a:buClr>
              <a:buSzPts val="3200"/>
              <a:buFont typeface="Arial"/>
              <a:buNone/>
            </a:pPr>
            <a:r>
              <a:rPr b="1" i="0" lang="en-US" sz="2720" u="sng" cap="none" strike="noStrike">
                <a:solidFill>
                  <a:srgbClr val="FF0000"/>
                </a:solidFill>
                <a:latin typeface="Calibri"/>
                <a:ea typeface="Calibri"/>
                <a:cs typeface="Calibri"/>
                <a:sym typeface="Calibri"/>
              </a:rPr>
              <a:t>Cơ sở hạ tầng mạng ít hơn (mạng ad hoc)</a:t>
            </a:r>
            <a:endParaRPr b="1" i="0" sz="2720" u="sng" cap="none" strike="noStrike">
              <a:solidFill>
                <a:srgbClr val="FF0000"/>
              </a:solidFill>
              <a:latin typeface="Calibri"/>
              <a:ea typeface="Calibri"/>
              <a:cs typeface="Calibri"/>
              <a:sym typeface="Calibri"/>
            </a:endParaRPr>
          </a:p>
          <a:p>
            <a:pPr indent="-342900" lvl="0" marL="342900" marR="0" rtl="0" algn="just">
              <a:lnSpc>
                <a:spcPct val="80000"/>
              </a:lnSpc>
              <a:spcBef>
                <a:spcPts val="544"/>
              </a:spcBef>
              <a:spcAft>
                <a:spcPts val="0"/>
              </a:spcAft>
              <a:buClr>
                <a:schemeClr val="dk1"/>
              </a:buClr>
              <a:buSzPts val="2720"/>
              <a:buFont typeface="Arial"/>
              <a:buChar char="•"/>
            </a:pPr>
            <a:r>
              <a:rPr b="0" i="0" lang="en-US" sz="2720" u="none" cap="none" strike="noStrike">
                <a:solidFill>
                  <a:schemeClr val="dk1"/>
                </a:solidFill>
                <a:latin typeface="Calibri"/>
                <a:ea typeface="Calibri"/>
                <a:cs typeface="Calibri"/>
                <a:sym typeface="Calibri"/>
              </a:rPr>
              <a:t>không có sự sắp xếp trước</a:t>
            </a:r>
            <a:endParaRPr b="0" i="0" sz="2720" u="none" cap="none" strike="noStrike">
              <a:solidFill>
                <a:schemeClr val="dk1"/>
              </a:solidFill>
              <a:latin typeface="Calibri"/>
              <a:ea typeface="Calibri"/>
              <a:cs typeface="Calibri"/>
              <a:sym typeface="Calibri"/>
            </a:endParaRPr>
          </a:p>
          <a:p>
            <a:pPr indent="-342900" lvl="0" marL="342900" marR="0" rtl="0" algn="just">
              <a:lnSpc>
                <a:spcPct val="80000"/>
              </a:lnSpc>
              <a:spcBef>
                <a:spcPts val="544"/>
              </a:spcBef>
              <a:spcAft>
                <a:spcPts val="0"/>
              </a:spcAft>
              <a:buClr>
                <a:schemeClr val="dk1"/>
              </a:buClr>
              <a:buSzPts val="2720"/>
              <a:buFont typeface="Arial"/>
              <a:buChar char="•"/>
            </a:pPr>
            <a:r>
              <a:rPr b="0" i="0" lang="en-US" sz="2720" u="none" cap="none" strike="noStrike">
                <a:solidFill>
                  <a:schemeClr val="dk1"/>
                </a:solidFill>
                <a:latin typeface="Calibri"/>
                <a:ea typeface="Calibri"/>
                <a:cs typeface="Calibri"/>
                <a:sym typeface="Calibri"/>
              </a:rPr>
              <a:t>một thiết lập tùy ý của các nút độc lập có khả năng phối hợp để tạo thành một mạng lưới tự động</a:t>
            </a:r>
            <a:endParaRPr b="0" i="0" sz="2720" u="none" cap="none" strike="noStrike">
              <a:solidFill>
                <a:schemeClr val="dk1"/>
              </a:solidFill>
              <a:latin typeface="Calibri"/>
              <a:ea typeface="Calibri"/>
              <a:cs typeface="Calibri"/>
              <a:sym typeface="Calibri"/>
            </a:endParaRPr>
          </a:p>
        </p:txBody>
      </p:sp>
      <p:sp>
        <p:nvSpPr>
          <p:cNvPr id="233" name="Google Shape;233;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7" name="Shape 237"/>
        <p:cNvGrpSpPr/>
        <p:nvPr/>
      </p:nvGrpSpPr>
      <p:grpSpPr>
        <a:xfrm>
          <a:off x="0" y="0"/>
          <a:ext cx="0" cy="0"/>
          <a:chOff x="0" y="0"/>
          <a:chExt cx="0" cy="0"/>
        </a:xfrm>
      </p:grpSpPr>
      <p:sp>
        <p:nvSpPr>
          <p:cNvPr id="238" name="Google Shape;238;p21"/>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rPr b="1" i="0" lang="en-US" sz="4000" u="none" cap="none" strike="noStrike">
                <a:solidFill>
                  <a:schemeClr val="dk1"/>
                </a:solidFill>
                <a:latin typeface="Calibri"/>
                <a:ea typeface="Calibri"/>
                <a:cs typeface="Calibri"/>
                <a:sym typeface="Calibri"/>
              </a:rPr>
              <a:t>Phân loại mạng không dây</a:t>
            </a:r>
            <a:endParaRPr/>
          </a:p>
        </p:txBody>
      </p:sp>
      <p:sp>
        <p:nvSpPr>
          <p:cNvPr id="239" name="Google Shape;239;p21"/>
          <p:cNvSpPr txBox="1"/>
          <p:nvPr>
            <p:ph idx="1" type="body"/>
          </p:nvPr>
        </p:nvSpPr>
        <p:spPr>
          <a:xfrm>
            <a:off x="304800" y="1066800"/>
            <a:ext cx="8534400" cy="5410200"/>
          </a:xfrm>
          <a:prstGeom prst="rect">
            <a:avLst/>
          </a:prstGeom>
          <a:noFill/>
          <a:ln>
            <a:noFill/>
          </a:ln>
        </p:spPr>
        <p:txBody>
          <a:bodyPr anchorCtr="0" anchor="t" bIns="45700" lIns="91425" spcFirstLastPara="1" rIns="91425" wrap="square" tIns="45700">
            <a:noAutofit/>
          </a:bodyPr>
          <a:lstStyle/>
          <a:p>
            <a:pPr indent="-139700" lvl="0" marL="342900" marR="0" rtl="0" algn="just">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pic>
        <p:nvPicPr>
          <p:cNvPr id="240" name="Google Shape;240;p21"/>
          <p:cNvPicPr preferRelativeResize="0"/>
          <p:nvPr/>
        </p:nvPicPr>
        <p:blipFill rotWithShape="1">
          <a:blip r:embed="rId3">
            <a:alphaModFix/>
          </a:blip>
          <a:srcRect b="0" l="0" r="0" t="0"/>
          <a:stretch/>
        </p:blipFill>
        <p:spPr>
          <a:xfrm>
            <a:off x="267269" y="1066800"/>
            <a:ext cx="8523831" cy="5666943"/>
          </a:xfrm>
          <a:prstGeom prst="rect">
            <a:avLst/>
          </a:prstGeom>
          <a:noFill/>
          <a:ln>
            <a:noFill/>
          </a:ln>
        </p:spPr>
      </p:pic>
      <p:sp>
        <p:nvSpPr>
          <p:cNvPr id="241" name="Google Shape;241;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5" name="Shape 245"/>
        <p:cNvGrpSpPr/>
        <p:nvPr/>
      </p:nvGrpSpPr>
      <p:grpSpPr>
        <a:xfrm>
          <a:off x="0" y="0"/>
          <a:ext cx="0" cy="0"/>
          <a:chOff x="0" y="0"/>
          <a:chExt cx="0" cy="0"/>
        </a:xfrm>
      </p:grpSpPr>
      <p:sp>
        <p:nvSpPr>
          <p:cNvPr id="246" name="Google Shape;246;p22"/>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rPr b="1" i="0" lang="en-US" sz="4000" u="none" cap="none" strike="noStrike">
                <a:solidFill>
                  <a:schemeClr val="dk1"/>
                </a:solidFill>
                <a:latin typeface="Calibri"/>
                <a:ea typeface="Calibri"/>
                <a:cs typeface="Calibri"/>
                <a:sym typeface="Calibri"/>
              </a:rPr>
              <a:t>Phân loại mạng không dây</a:t>
            </a:r>
            <a:endParaRPr/>
          </a:p>
        </p:txBody>
      </p:sp>
      <p:sp>
        <p:nvSpPr>
          <p:cNvPr id="247" name="Google Shape;247;p22"/>
          <p:cNvSpPr txBox="1"/>
          <p:nvPr>
            <p:ph idx="1" type="body"/>
          </p:nvPr>
        </p:nvSpPr>
        <p:spPr>
          <a:xfrm>
            <a:off x="304800" y="1066800"/>
            <a:ext cx="8534400" cy="54102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200"/>
              <a:buFont typeface="Arial"/>
              <a:buChar char="•"/>
            </a:pPr>
            <a:r>
              <a:rPr b="1" i="0" lang="en-US" sz="3200" u="none" cap="none" strike="noStrike">
                <a:solidFill>
                  <a:schemeClr val="dk1"/>
                </a:solidFill>
                <a:latin typeface="Calibri"/>
                <a:ea typeface="Calibri"/>
                <a:cs typeface="Calibri"/>
                <a:sym typeface="Calibri"/>
              </a:rPr>
              <a:t>Based on Standardizations </a:t>
            </a:r>
            <a:endParaRPr/>
          </a:p>
          <a:p>
            <a:pPr indent="-285750" lvl="1" marL="742950" marR="0" rtl="0" algn="just">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3GPP:  WCDMA, HSDPA, LTE</a:t>
            </a:r>
            <a:endParaRPr/>
          </a:p>
          <a:p>
            <a:pPr indent="-285750" lvl="1" marL="742950" marR="0" rtl="0" algn="just">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3GPP2: CDMA2000, EV-DO, UMB</a:t>
            </a:r>
            <a:endParaRPr/>
          </a:p>
          <a:p>
            <a:pPr indent="-285750" lvl="1" marL="742950" marR="0" rtl="0" algn="just">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IEEE:   IEEE 802.11, IEEE 802.16</a:t>
            </a:r>
            <a:endParaRPr b="0" i="0" sz="2400" u="none" cap="none" strike="noStrike">
              <a:solidFill>
                <a:schemeClr val="dk1"/>
              </a:solidFill>
              <a:latin typeface="Calibri"/>
              <a:ea typeface="Calibri"/>
              <a:cs typeface="Calibri"/>
              <a:sym typeface="Calibri"/>
            </a:endParaRPr>
          </a:p>
        </p:txBody>
      </p:sp>
      <p:pic>
        <p:nvPicPr>
          <p:cNvPr id="248" name="Google Shape;248;p22"/>
          <p:cNvPicPr preferRelativeResize="0"/>
          <p:nvPr/>
        </p:nvPicPr>
        <p:blipFill rotWithShape="1">
          <a:blip r:embed="rId3">
            <a:alphaModFix/>
          </a:blip>
          <a:srcRect b="0" l="0" r="0" t="1383"/>
          <a:stretch/>
        </p:blipFill>
        <p:spPr>
          <a:xfrm>
            <a:off x="1333905" y="2895600"/>
            <a:ext cx="6476190" cy="4038600"/>
          </a:xfrm>
          <a:prstGeom prst="rect">
            <a:avLst/>
          </a:prstGeom>
          <a:noFill/>
          <a:ln>
            <a:noFill/>
          </a:ln>
        </p:spPr>
      </p:pic>
      <p:sp>
        <p:nvSpPr>
          <p:cNvPr id="249" name="Google Shape;249;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3" name="Shape 253"/>
        <p:cNvGrpSpPr/>
        <p:nvPr/>
      </p:nvGrpSpPr>
      <p:grpSpPr>
        <a:xfrm>
          <a:off x="0" y="0"/>
          <a:ext cx="0" cy="0"/>
          <a:chOff x="0" y="0"/>
          <a:chExt cx="0" cy="0"/>
        </a:xfrm>
      </p:grpSpPr>
      <p:sp>
        <p:nvSpPr>
          <p:cNvPr id="254" name="Google Shape;254;p23"/>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rPr b="1" i="0" lang="en-US" sz="4000" u="none" cap="none" strike="noStrike">
                <a:solidFill>
                  <a:schemeClr val="dk1"/>
                </a:solidFill>
                <a:latin typeface="Calibri"/>
                <a:ea typeface="Calibri"/>
                <a:cs typeface="Calibri"/>
                <a:sym typeface="Calibri"/>
              </a:rPr>
              <a:t>Phân loại mạng không dây</a:t>
            </a:r>
            <a:endParaRPr/>
          </a:p>
        </p:txBody>
      </p:sp>
      <p:sp>
        <p:nvSpPr>
          <p:cNvPr id="255" name="Google Shape;255;p23"/>
          <p:cNvSpPr txBox="1"/>
          <p:nvPr>
            <p:ph idx="1" type="body"/>
          </p:nvPr>
        </p:nvSpPr>
        <p:spPr>
          <a:xfrm>
            <a:off x="304800" y="1066800"/>
            <a:ext cx="8534400" cy="54102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80000"/>
              </a:lnSpc>
              <a:spcBef>
                <a:spcPts val="0"/>
              </a:spcBef>
              <a:spcAft>
                <a:spcPts val="0"/>
              </a:spcAft>
              <a:buClr>
                <a:schemeClr val="dk1"/>
              </a:buClr>
              <a:buSzPts val="2960"/>
              <a:buFont typeface="Arial"/>
              <a:buChar char="•"/>
            </a:pPr>
            <a:r>
              <a:rPr b="0" i="0" lang="en-US" sz="2960" u="none" cap="none" strike="noStrike">
                <a:solidFill>
                  <a:schemeClr val="dk1"/>
                </a:solidFill>
                <a:latin typeface="Times New Roman"/>
                <a:ea typeface="Times New Roman"/>
                <a:cs typeface="Times New Roman"/>
                <a:sym typeface="Times New Roman"/>
              </a:rPr>
              <a:t>Trên nền di động</a:t>
            </a:r>
            <a:endParaRPr b="0" i="0" sz="2960" u="none" cap="none" strike="noStrike">
              <a:solidFill>
                <a:schemeClr val="dk1"/>
              </a:solidFill>
              <a:latin typeface="Times New Roman"/>
              <a:ea typeface="Times New Roman"/>
              <a:cs typeface="Times New Roman"/>
              <a:sym typeface="Times New Roman"/>
            </a:endParaRPr>
          </a:p>
          <a:p>
            <a:pPr indent="-342900" lvl="0" marL="342900" marR="0" rtl="0" algn="just">
              <a:lnSpc>
                <a:spcPct val="80000"/>
              </a:lnSpc>
              <a:spcBef>
                <a:spcPts val="592"/>
              </a:spcBef>
              <a:spcAft>
                <a:spcPts val="0"/>
              </a:spcAft>
              <a:buClr>
                <a:schemeClr val="dk1"/>
              </a:buClr>
              <a:buSzPts val="2960"/>
              <a:buFont typeface="Arial"/>
              <a:buChar char="•"/>
            </a:pPr>
            <a:r>
              <a:rPr b="0" i="0" lang="en-US" sz="2960" u="none" cap="none" strike="noStrike">
                <a:solidFill>
                  <a:schemeClr val="dk1"/>
                </a:solidFill>
                <a:latin typeface="Times New Roman"/>
                <a:ea typeface="Times New Roman"/>
                <a:cs typeface="Times New Roman"/>
                <a:sym typeface="Times New Roman"/>
              </a:rPr>
              <a:t>Những thiết bị cố định, di chuyển, di động</a:t>
            </a:r>
            <a:endParaRPr b="0" i="0" sz="2960" u="none" cap="none" strike="noStrike">
              <a:solidFill>
                <a:schemeClr val="dk1"/>
              </a:solidFill>
              <a:latin typeface="Times New Roman"/>
              <a:ea typeface="Times New Roman"/>
              <a:cs typeface="Times New Roman"/>
              <a:sym typeface="Times New Roman"/>
            </a:endParaRPr>
          </a:p>
          <a:p>
            <a:pPr indent="-342900" lvl="0" marL="342900" marR="0" rtl="0" algn="just">
              <a:lnSpc>
                <a:spcPct val="80000"/>
              </a:lnSpc>
              <a:spcBef>
                <a:spcPts val="592"/>
              </a:spcBef>
              <a:spcAft>
                <a:spcPts val="0"/>
              </a:spcAft>
              <a:buClr>
                <a:schemeClr val="dk1"/>
              </a:buClr>
              <a:buSzPts val="2960"/>
              <a:buFont typeface="Arial"/>
              <a:buChar char="•"/>
            </a:pPr>
            <a:r>
              <a:rPr b="0" i="0" lang="en-US" sz="2960" u="none" cap="none" strike="noStrike">
                <a:solidFill>
                  <a:schemeClr val="dk1"/>
                </a:solidFill>
                <a:latin typeface="Times New Roman"/>
                <a:ea typeface="Times New Roman"/>
                <a:cs typeface="Times New Roman"/>
                <a:sym typeface="Times New Roman"/>
              </a:rPr>
              <a:t>Ban đầu Internet và Điện thoại Networks được thiết kế giả định các thiết bị đầu cuối được sử dụng cố định (tĩnh)</a:t>
            </a:r>
            <a:endParaRPr b="0" i="0" sz="2960" u="none" cap="none" strike="noStrike">
              <a:solidFill>
                <a:schemeClr val="dk1"/>
              </a:solidFill>
              <a:latin typeface="Times New Roman"/>
              <a:ea typeface="Times New Roman"/>
              <a:cs typeface="Times New Roman"/>
              <a:sym typeface="Times New Roman"/>
            </a:endParaRPr>
          </a:p>
          <a:p>
            <a:pPr indent="-342900" lvl="0" marL="342900" marR="0" rtl="0" algn="just">
              <a:lnSpc>
                <a:spcPct val="80000"/>
              </a:lnSpc>
              <a:spcBef>
                <a:spcPts val="592"/>
              </a:spcBef>
              <a:spcAft>
                <a:spcPts val="0"/>
              </a:spcAft>
              <a:buClr>
                <a:schemeClr val="dk1"/>
              </a:buClr>
              <a:buSzPts val="2960"/>
              <a:buFont typeface="Arial"/>
              <a:buChar char="•"/>
            </a:pPr>
            <a:r>
              <a:rPr b="0" i="0" lang="en-US" sz="2960" u="none" cap="none" strike="noStrike">
                <a:solidFill>
                  <a:schemeClr val="dk1"/>
                </a:solidFill>
                <a:latin typeface="Times New Roman"/>
                <a:ea typeface="Times New Roman"/>
                <a:cs typeface="Times New Roman"/>
                <a:sym typeface="Times New Roman"/>
              </a:rPr>
              <a:t>Không làm thay đổi vị trí trong một cuộc gọi / kết nối</a:t>
            </a:r>
            <a:endParaRPr b="0" i="0" sz="2960" u="none" cap="none" strike="noStrike">
              <a:solidFill>
                <a:schemeClr val="dk1"/>
              </a:solidFill>
              <a:latin typeface="Times New Roman"/>
              <a:ea typeface="Times New Roman"/>
              <a:cs typeface="Times New Roman"/>
              <a:sym typeface="Times New Roman"/>
            </a:endParaRPr>
          </a:p>
          <a:p>
            <a:pPr indent="-342900" lvl="0" marL="342900" marR="0" rtl="0" algn="just">
              <a:lnSpc>
                <a:spcPct val="80000"/>
              </a:lnSpc>
              <a:spcBef>
                <a:spcPts val="592"/>
              </a:spcBef>
              <a:spcAft>
                <a:spcPts val="0"/>
              </a:spcAft>
              <a:buClr>
                <a:schemeClr val="dk1"/>
              </a:buClr>
              <a:buSzPts val="2960"/>
              <a:buFont typeface="Arial"/>
              <a:buChar char="•"/>
            </a:pPr>
            <a:r>
              <a:rPr b="0" i="0" lang="en-US" sz="2960" u="none" cap="none" strike="noStrike">
                <a:solidFill>
                  <a:schemeClr val="dk1"/>
                </a:solidFill>
                <a:latin typeface="Times New Roman"/>
                <a:ea typeface="Times New Roman"/>
                <a:cs typeface="Times New Roman"/>
                <a:sym typeface="Times New Roman"/>
              </a:rPr>
              <a:t>Một thiết bị đầu cuối người dùng truy cập mạng luôn luôn từ một vị trí cố định</a:t>
            </a:r>
            <a:endParaRPr b="0" i="0" sz="2960" u="none" cap="none" strike="noStrike">
              <a:solidFill>
                <a:schemeClr val="dk1"/>
              </a:solidFill>
              <a:latin typeface="Times New Roman"/>
              <a:ea typeface="Times New Roman"/>
              <a:cs typeface="Times New Roman"/>
              <a:sym typeface="Times New Roman"/>
            </a:endParaRPr>
          </a:p>
          <a:p>
            <a:pPr indent="-342900" lvl="0" marL="342900" marR="0" rtl="0" algn="just">
              <a:lnSpc>
                <a:spcPct val="80000"/>
              </a:lnSpc>
              <a:spcBef>
                <a:spcPts val="592"/>
              </a:spcBef>
              <a:spcAft>
                <a:spcPts val="0"/>
              </a:spcAft>
              <a:buClr>
                <a:schemeClr val="dk1"/>
              </a:buClr>
              <a:buSzPts val="2960"/>
              <a:buFont typeface="Arial"/>
              <a:buChar char="•"/>
            </a:pPr>
            <a:r>
              <a:rPr b="0" i="0" lang="en-US" sz="2960" u="none" cap="none" strike="noStrike">
                <a:solidFill>
                  <a:schemeClr val="dk1"/>
                </a:solidFill>
                <a:latin typeface="Times New Roman"/>
                <a:ea typeface="Times New Roman"/>
                <a:cs typeface="Times New Roman"/>
                <a:sym typeface="Times New Roman"/>
              </a:rPr>
              <a:t>Tính di động có nghĩa là thay đổi  điểm để kết nối các mạng khi ngắt tuyến</a:t>
            </a:r>
            <a:endParaRPr/>
          </a:p>
          <a:p>
            <a:pPr indent="-342900" lvl="0" marL="342900" marR="0" rtl="0" algn="just">
              <a:lnSpc>
                <a:spcPct val="80000"/>
              </a:lnSpc>
              <a:spcBef>
                <a:spcPts val="592"/>
              </a:spcBef>
              <a:spcAft>
                <a:spcPts val="0"/>
              </a:spcAft>
              <a:buClr>
                <a:schemeClr val="dk1"/>
              </a:buClr>
              <a:buSzPts val="2960"/>
              <a:buFont typeface="Arial"/>
              <a:buChar char="•"/>
            </a:pPr>
            <a:r>
              <a:rPr b="0" i="0" lang="en-US" sz="2960" u="none" cap="none" strike="noStrike">
                <a:solidFill>
                  <a:schemeClr val="dk1"/>
                </a:solidFill>
                <a:latin typeface="Times New Roman"/>
                <a:ea typeface="Times New Roman"/>
                <a:cs typeface="Times New Roman"/>
                <a:sym typeface="Times New Roman"/>
              </a:rPr>
              <a:t>Di động có nghĩa là thay đổi điểm để kết nối vào mạng trực tuyến</a:t>
            </a:r>
            <a:endParaRPr b="0" i="0" sz="2960" u="none" cap="none" strike="noStrike">
              <a:solidFill>
                <a:schemeClr val="dk1"/>
              </a:solidFill>
              <a:latin typeface="Times New Roman"/>
              <a:ea typeface="Times New Roman"/>
              <a:cs typeface="Times New Roman"/>
              <a:sym typeface="Times New Roman"/>
            </a:endParaRPr>
          </a:p>
        </p:txBody>
      </p:sp>
      <p:sp>
        <p:nvSpPr>
          <p:cNvPr id="256" name="Google Shape;256;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0" name="Shape 260"/>
        <p:cNvGrpSpPr/>
        <p:nvPr/>
      </p:nvGrpSpPr>
      <p:grpSpPr>
        <a:xfrm>
          <a:off x="0" y="0"/>
          <a:ext cx="0" cy="0"/>
          <a:chOff x="0" y="0"/>
          <a:chExt cx="0" cy="0"/>
        </a:xfrm>
      </p:grpSpPr>
      <p:sp>
        <p:nvSpPr>
          <p:cNvPr id="261" name="Google Shape;261;p24"/>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rPr b="1" i="0" lang="en-US" sz="4000" u="none" cap="none" strike="noStrike">
                <a:solidFill>
                  <a:schemeClr val="dk1"/>
                </a:solidFill>
                <a:latin typeface="Calibri"/>
                <a:ea typeface="Calibri"/>
                <a:cs typeface="Calibri"/>
                <a:sym typeface="Calibri"/>
              </a:rPr>
              <a:t>Phân loại mạng không dây</a:t>
            </a:r>
            <a:endParaRPr/>
          </a:p>
        </p:txBody>
      </p:sp>
      <p:sp>
        <p:nvSpPr>
          <p:cNvPr id="262" name="Google Shape;262;p24"/>
          <p:cNvSpPr txBox="1"/>
          <p:nvPr>
            <p:ph idx="1" type="body"/>
          </p:nvPr>
        </p:nvSpPr>
        <p:spPr>
          <a:xfrm>
            <a:off x="304800" y="1066800"/>
            <a:ext cx="8534400" cy="54102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200"/>
              <a:buFont typeface="Arial"/>
              <a:buChar char="•"/>
            </a:pPr>
            <a:r>
              <a:rPr b="1" i="0" lang="en-US" sz="3200" u="none" cap="none" strike="noStrike">
                <a:solidFill>
                  <a:schemeClr val="dk1"/>
                </a:solidFill>
                <a:latin typeface="Calibri"/>
                <a:ea typeface="Calibri"/>
                <a:cs typeface="Calibri"/>
                <a:sym typeface="Calibri"/>
              </a:rPr>
              <a:t>Based on Mobility</a:t>
            </a:r>
            <a:endParaRPr/>
          </a:p>
          <a:p>
            <a:pPr indent="-285750" lvl="1" marL="742950" marR="0" rtl="0" algn="just">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Fixed (Static) wireless networks</a:t>
            </a:r>
            <a:endParaRPr/>
          </a:p>
          <a:p>
            <a:pPr indent="-228600" lvl="2" marL="1143000" marR="0" rtl="0" algn="just">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Connected user is fixed or portable, used in case of </a:t>
            </a:r>
            <a:endParaRPr/>
          </a:p>
          <a:p>
            <a:pPr indent="-228600" lvl="3" marL="1600200" marR="0" rtl="0" algn="just">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Harsh Terrain</a:t>
            </a:r>
            <a:endParaRPr/>
          </a:p>
          <a:p>
            <a:pPr indent="-228600" lvl="3" marL="1600200" marR="0" rtl="0" algn="just">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Cost-effectiveness</a:t>
            </a:r>
            <a:endParaRPr b="0" i="0" sz="2000" u="none" cap="none" strike="noStrike">
              <a:solidFill>
                <a:schemeClr val="dk1"/>
              </a:solidFill>
              <a:latin typeface="Calibri"/>
              <a:ea typeface="Calibri"/>
              <a:cs typeface="Calibri"/>
              <a:sym typeface="Calibri"/>
            </a:endParaRPr>
          </a:p>
          <a:p>
            <a:pPr indent="-228600" lvl="2" marL="1143000" marR="0" rtl="0" algn="just">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E.g.: Enabling internet access to a remote village </a:t>
            </a:r>
            <a:endParaRPr/>
          </a:p>
          <a:p>
            <a:pPr indent="-285750" lvl="1" marL="742950" marR="0" rtl="0" algn="just">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Mobile wireless networks</a:t>
            </a:r>
            <a:endParaRPr/>
          </a:p>
          <a:p>
            <a:pPr indent="-228600" lvl="2" marL="1143000" marR="0" rtl="0" algn="just">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 part of wireless nodes are mobile</a:t>
            </a:r>
            <a:endParaRPr/>
          </a:p>
          <a:p>
            <a:pPr indent="-228600" lvl="2" marL="1143000" marR="0" rtl="0" algn="just">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E.g.: Cellular networks, Mobile Ad-hoc networks (MANETs)</a:t>
            </a:r>
            <a:endParaRPr b="0" i="0" sz="1600" u="none" cap="none" strike="noStrike">
              <a:solidFill>
                <a:schemeClr val="dk1"/>
              </a:solidFill>
              <a:latin typeface="Calibri"/>
              <a:ea typeface="Calibri"/>
              <a:cs typeface="Calibri"/>
              <a:sym typeface="Calibri"/>
            </a:endParaRPr>
          </a:p>
        </p:txBody>
      </p:sp>
      <p:sp>
        <p:nvSpPr>
          <p:cNvPr id="263" name="Google Shape;263;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7" name="Shape 267"/>
        <p:cNvGrpSpPr/>
        <p:nvPr/>
      </p:nvGrpSpPr>
      <p:grpSpPr>
        <a:xfrm>
          <a:off x="0" y="0"/>
          <a:ext cx="0" cy="0"/>
          <a:chOff x="0" y="0"/>
          <a:chExt cx="0" cy="0"/>
        </a:xfrm>
      </p:grpSpPr>
      <p:sp>
        <p:nvSpPr>
          <p:cNvPr id="268" name="Google Shape;268;p25"/>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rPr b="1" i="0" lang="en-US" sz="4000" u="none" cap="none" strike="noStrike">
                <a:solidFill>
                  <a:schemeClr val="dk1"/>
                </a:solidFill>
                <a:latin typeface="Calibri"/>
                <a:ea typeface="Calibri"/>
                <a:cs typeface="Calibri"/>
                <a:sym typeface="Calibri"/>
              </a:rPr>
              <a:t>Phân loại mạng không dây</a:t>
            </a:r>
            <a:endParaRPr/>
          </a:p>
        </p:txBody>
      </p:sp>
      <p:sp>
        <p:nvSpPr>
          <p:cNvPr id="269" name="Google Shape;269;p25"/>
          <p:cNvSpPr txBox="1"/>
          <p:nvPr>
            <p:ph idx="1" type="body"/>
          </p:nvPr>
        </p:nvSpPr>
        <p:spPr>
          <a:xfrm>
            <a:off x="304800" y="1066800"/>
            <a:ext cx="8534400" cy="54102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200"/>
              <a:buFont typeface="Arial"/>
              <a:buChar char="•"/>
            </a:pPr>
            <a:r>
              <a:rPr b="1" i="0" lang="en-US" sz="3200" u="none" cap="none" strike="noStrike">
                <a:solidFill>
                  <a:schemeClr val="dk1"/>
                </a:solidFill>
                <a:latin typeface="Calibri"/>
                <a:ea typeface="Calibri"/>
                <a:cs typeface="Calibri"/>
                <a:sym typeface="Calibri"/>
              </a:rPr>
              <a:t>Based on scope of the network</a:t>
            </a:r>
            <a:endParaRPr/>
          </a:p>
          <a:p>
            <a:pPr indent="-285750" lvl="1" marL="742950" marR="0" rtl="0" algn="just">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Body Area Networks</a:t>
            </a:r>
            <a:endParaRPr/>
          </a:p>
          <a:p>
            <a:pPr indent="-228600" lvl="2" marL="1143000" marR="0" rtl="0" algn="just">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E.g.: Sensors inserted inside the body coordinate</a:t>
            </a:r>
            <a:endParaRPr/>
          </a:p>
          <a:p>
            <a:pPr indent="-285750" lvl="1" marL="742950" marR="0" rtl="0" algn="just">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Personal Area Networks</a:t>
            </a:r>
            <a:endParaRPr/>
          </a:p>
          <a:p>
            <a:pPr indent="-228600" lvl="2" marL="1143000" marR="0" rtl="0" algn="just">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E.g.: Home Networking, Bluetooth and ZigBee networks</a:t>
            </a:r>
            <a:endParaRPr b="0" i="0" sz="2400" u="none" cap="none" strike="noStrike">
              <a:solidFill>
                <a:schemeClr val="dk1"/>
              </a:solidFill>
              <a:latin typeface="Calibri"/>
              <a:ea typeface="Calibri"/>
              <a:cs typeface="Calibri"/>
              <a:sym typeface="Calibri"/>
            </a:endParaRPr>
          </a:p>
          <a:p>
            <a:pPr indent="-285750" lvl="1" marL="742950" marR="0" rtl="0" algn="just">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Local Area Networks</a:t>
            </a:r>
            <a:endParaRPr/>
          </a:p>
          <a:p>
            <a:pPr indent="-228600" lvl="2" marL="1143000" marR="0" rtl="0" algn="just">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E.g.: Wireless LANs, WiFi</a:t>
            </a:r>
            <a:endParaRPr/>
          </a:p>
          <a:p>
            <a:pPr indent="-285750" lvl="1" marL="742950" marR="0" rtl="0" algn="just">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Metropolitan Area Networks</a:t>
            </a:r>
            <a:endParaRPr/>
          </a:p>
          <a:p>
            <a:pPr indent="-228600" lvl="2" marL="1143000" marR="0" rtl="0" algn="just">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E.g.: Community wireless networks</a:t>
            </a:r>
            <a:endParaRPr/>
          </a:p>
          <a:p>
            <a:pPr indent="-285750" lvl="1" marL="742950" marR="0" rtl="0" algn="just">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Wide Area Networks</a:t>
            </a:r>
            <a:endParaRPr/>
          </a:p>
          <a:p>
            <a:pPr indent="-228600" lvl="2" marL="1143000" marR="0" rtl="0" algn="just">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E.g.: Cellular and Satellite networks</a:t>
            </a:r>
            <a:endParaRPr/>
          </a:p>
        </p:txBody>
      </p:sp>
      <p:sp>
        <p:nvSpPr>
          <p:cNvPr id="270" name="Google Shape;270;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4" name="Shape 274"/>
        <p:cNvGrpSpPr/>
        <p:nvPr/>
      </p:nvGrpSpPr>
      <p:grpSpPr>
        <a:xfrm>
          <a:off x="0" y="0"/>
          <a:ext cx="0" cy="0"/>
          <a:chOff x="0" y="0"/>
          <a:chExt cx="0" cy="0"/>
        </a:xfrm>
      </p:grpSpPr>
      <p:sp>
        <p:nvSpPr>
          <p:cNvPr id="275" name="Google Shape;275;p26"/>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rPr b="1" i="0" lang="en-US" sz="4000" u="none" cap="none" strike="noStrike">
                <a:solidFill>
                  <a:schemeClr val="dk1"/>
                </a:solidFill>
                <a:latin typeface="Calibri"/>
                <a:ea typeface="Calibri"/>
                <a:cs typeface="Calibri"/>
                <a:sym typeface="Calibri"/>
              </a:rPr>
              <a:t>Phân loại mạng không dây</a:t>
            </a:r>
            <a:endParaRPr/>
          </a:p>
        </p:txBody>
      </p:sp>
      <p:sp>
        <p:nvSpPr>
          <p:cNvPr id="276" name="Google Shape;276;p26"/>
          <p:cNvSpPr txBox="1"/>
          <p:nvPr>
            <p:ph idx="1" type="body"/>
          </p:nvPr>
        </p:nvSpPr>
        <p:spPr>
          <a:xfrm>
            <a:off x="304800" y="1066800"/>
            <a:ext cx="8534400" cy="54102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200"/>
              <a:buFont typeface="Arial"/>
              <a:buChar char="•"/>
            </a:pPr>
            <a:r>
              <a:rPr b="1" i="0" lang="en-US" sz="3200" u="none" cap="none" strike="noStrike">
                <a:solidFill>
                  <a:schemeClr val="dk1"/>
                </a:solidFill>
                <a:latin typeface="Calibri"/>
                <a:ea typeface="Calibri"/>
                <a:cs typeface="Calibri"/>
                <a:sym typeface="Calibri"/>
              </a:rPr>
              <a:t>Based on scope of the network</a:t>
            </a:r>
            <a:endParaRPr/>
          </a:p>
        </p:txBody>
      </p:sp>
      <p:pic>
        <p:nvPicPr>
          <p:cNvPr id="277" name="Google Shape;277;p26"/>
          <p:cNvPicPr preferRelativeResize="0"/>
          <p:nvPr/>
        </p:nvPicPr>
        <p:blipFill rotWithShape="1">
          <a:blip r:embed="rId3">
            <a:alphaModFix/>
          </a:blip>
          <a:srcRect b="0" l="0" r="0" t="0"/>
          <a:stretch/>
        </p:blipFill>
        <p:spPr>
          <a:xfrm>
            <a:off x="0" y="1828800"/>
            <a:ext cx="9067800" cy="3604236"/>
          </a:xfrm>
          <a:prstGeom prst="rect">
            <a:avLst/>
          </a:prstGeom>
          <a:noFill/>
          <a:ln>
            <a:noFill/>
          </a:ln>
        </p:spPr>
      </p:pic>
      <p:sp>
        <p:nvSpPr>
          <p:cNvPr id="278" name="Google Shape;278;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2" name="Shape 282"/>
        <p:cNvGrpSpPr/>
        <p:nvPr/>
      </p:nvGrpSpPr>
      <p:grpSpPr>
        <a:xfrm>
          <a:off x="0" y="0"/>
          <a:ext cx="0" cy="0"/>
          <a:chOff x="0" y="0"/>
          <a:chExt cx="0" cy="0"/>
        </a:xfrm>
      </p:grpSpPr>
      <p:sp>
        <p:nvSpPr>
          <p:cNvPr id="283" name="Google Shape;283;p27"/>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rPr b="1" i="0" lang="en-US" sz="4000" u="none" cap="none" strike="noStrike">
                <a:solidFill>
                  <a:schemeClr val="dk1"/>
                </a:solidFill>
                <a:latin typeface="Calibri"/>
                <a:ea typeface="Calibri"/>
                <a:cs typeface="Calibri"/>
                <a:sym typeface="Calibri"/>
              </a:rPr>
              <a:t>Phân loại mạng không dây</a:t>
            </a:r>
            <a:endParaRPr/>
          </a:p>
        </p:txBody>
      </p:sp>
      <p:sp>
        <p:nvSpPr>
          <p:cNvPr id="284" name="Google Shape;284;p27"/>
          <p:cNvSpPr txBox="1"/>
          <p:nvPr>
            <p:ph idx="1" type="body"/>
          </p:nvPr>
        </p:nvSpPr>
        <p:spPr>
          <a:xfrm>
            <a:off x="304800" y="1066800"/>
            <a:ext cx="8534400" cy="54102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200"/>
              <a:buFont typeface="Arial"/>
              <a:buChar char="•"/>
            </a:pPr>
            <a:r>
              <a:rPr b="1" i="0" lang="en-US" sz="3200" u="none" cap="none" strike="noStrike">
                <a:solidFill>
                  <a:schemeClr val="dk1"/>
                </a:solidFill>
                <a:latin typeface="Calibri"/>
                <a:ea typeface="Calibri"/>
                <a:cs typeface="Calibri"/>
                <a:sym typeface="Calibri"/>
              </a:rPr>
              <a:t>Based on Signals passing through the systems</a:t>
            </a:r>
            <a:endParaRPr/>
          </a:p>
          <a:p>
            <a:pPr indent="-285750" lvl="1" marL="742950" marR="0" rtl="0" algn="just">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Continuous or Analog signals : take on all possible values of amplitude</a:t>
            </a:r>
            <a:endParaRPr b="0" i="0" sz="2800" u="none" cap="none" strike="noStrike">
              <a:solidFill>
                <a:schemeClr val="dk1"/>
              </a:solidFill>
              <a:latin typeface="Calibri"/>
              <a:ea typeface="Calibri"/>
              <a:cs typeface="Calibri"/>
              <a:sym typeface="Calibri"/>
            </a:endParaRPr>
          </a:p>
          <a:p>
            <a:pPr indent="-228600" lvl="2" marL="1143000" marR="0" rtl="0" algn="just">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E.g.: older cellular network</a:t>
            </a:r>
            <a:endParaRPr/>
          </a:p>
          <a:p>
            <a:pPr indent="-228600" lvl="2" marL="1143000" marR="0" rtl="0" algn="just">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Analog modulations are used  </a:t>
            </a:r>
            <a:endParaRPr/>
          </a:p>
          <a:p>
            <a:pPr indent="-285750" lvl="1" marL="742950" marR="0" rtl="0" algn="just">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Digital or Discrete Signals:  take on finite set of voltage levels</a:t>
            </a:r>
            <a:endParaRPr/>
          </a:p>
          <a:p>
            <a:pPr indent="-228600" lvl="2" marL="1143000" marR="0" rtl="0" algn="just">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E.g.: 2G and beyond Wireless Networks</a:t>
            </a:r>
            <a:endParaRPr/>
          </a:p>
          <a:p>
            <a:pPr indent="-228600" lvl="2" marL="1143000" marR="0" rtl="0" algn="just">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Digital Modulations are used</a:t>
            </a:r>
            <a:endParaRPr/>
          </a:p>
        </p:txBody>
      </p:sp>
      <p:sp>
        <p:nvSpPr>
          <p:cNvPr id="285" name="Google Shape;285;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9" name="Shape 289"/>
        <p:cNvGrpSpPr/>
        <p:nvPr/>
      </p:nvGrpSpPr>
      <p:grpSpPr>
        <a:xfrm>
          <a:off x="0" y="0"/>
          <a:ext cx="0" cy="0"/>
          <a:chOff x="0" y="0"/>
          <a:chExt cx="0" cy="0"/>
        </a:xfrm>
      </p:grpSpPr>
      <p:sp>
        <p:nvSpPr>
          <p:cNvPr id="290" name="Google Shape;290;p28"/>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rPr b="1" i="0" lang="en-US" sz="4000" u="none" cap="none" strike="noStrike">
                <a:solidFill>
                  <a:schemeClr val="dk1"/>
                </a:solidFill>
                <a:latin typeface="Calibri"/>
                <a:ea typeface="Calibri"/>
                <a:cs typeface="Calibri"/>
                <a:sym typeface="Calibri"/>
              </a:rPr>
              <a:t>Phân loại mạng không dây</a:t>
            </a:r>
            <a:endParaRPr/>
          </a:p>
        </p:txBody>
      </p:sp>
      <p:sp>
        <p:nvSpPr>
          <p:cNvPr id="291" name="Google Shape;291;p28"/>
          <p:cNvSpPr txBox="1"/>
          <p:nvPr>
            <p:ph idx="1" type="body"/>
          </p:nvPr>
        </p:nvSpPr>
        <p:spPr>
          <a:xfrm>
            <a:off x="304800" y="1066800"/>
            <a:ext cx="8534400" cy="54102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200"/>
              <a:buFont typeface="Arial"/>
              <a:buChar char="•"/>
            </a:pPr>
            <a:r>
              <a:rPr b="1" i="0" lang="en-US" sz="3200" u="none" cap="none" strike="noStrike">
                <a:solidFill>
                  <a:schemeClr val="dk1"/>
                </a:solidFill>
                <a:latin typeface="Calibri"/>
                <a:ea typeface="Calibri"/>
                <a:cs typeface="Calibri"/>
                <a:sym typeface="Calibri"/>
              </a:rPr>
              <a:t>Based on Signals passing through the systems</a:t>
            </a:r>
            <a:endParaRPr b="1" i="0" sz="3200" u="none" cap="none" strike="noStrike">
              <a:solidFill>
                <a:schemeClr val="dk1"/>
              </a:solidFill>
              <a:latin typeface="Calibri"/>
              <a:ea typeface="Calibri"/>
              <a:cs typeface="Calibri"/>
              <a:sym typeface="Calibri"/>
            </a:endParaRPr>
          </a:p>
        </p:txBody>
      </p:sp>
      <p:pic>
        <p:nvPicPr>
          <p:cNvPr id="292" name="Google Shape;292;p28"/>
          <p:cNvPicPr preferRelativeResize="0"/>
          <p:nvPr/>
        </p:nvPicPr>
        <p:blipFill rotWithShape="1">
          <a:blip r:embed="rId3">
            <a:alphaModFix/>
          </a:blip>
          <a:srcRect b="0" l="0" r="0" t="0"/>
          <a:stretch/>
        </p:blipFill>
        <p:spPr>
          <a:xfrm>
            <a:off x="205128" y="2163854"/>
            <a:ext cx="8733743" cy="3216091"/>
          </a:xfrm>
          <a:prstGeom prst="rect">
            <a:avLst/>
          </a:prstGeom>
          <a:noFill/>
          <a:ln>
            <a:noFill/>
          </a:ln>
        </p:spPr>
      </p:pic>
      <p:sp>
        <p:nvSpPr>
          <p:cNvPr id="293" name="Google Shape;293;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7" name="Shape 297"/>
        <p:cNvGrpSpPr/>
        <p:nvPr/>
      </p:nvGrpSpPr>
      <p:grpSpPr>
        <a:xfrm>
          <a:off x="0" y="0"/>
          <a:ext cx="0" cy="0"/>
          <a:chOff x="0" y="0"/>
          <a:chExt cx="0" cy="0"/>
        </a:xfrm>
      </p:grpSpPr>
      <p:sp>
        <p:nvSpPr>
          <p:cNvPr id="298" name="Google Shape;298;p29"/>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rPr b="1" i="0" lang="en-US" sz="4000" u="none" cap="none" strike="noStrike">
                <a:solidFill>
                  <a:schemeClr val="dk1"/>
                </a:solidFill>
                <a:latin typeface="Calibri"/>
                <a:ea typeface="Calibri"/>
                <a:cs typeface="Calibri"/>
                <a:sym typeface="Calibri"/>
              </a:rPr>
              <a:t>Phân loại mạng không dây</a:t>
            </a:r>
            <a:endParaRPr/>
          </a:p>
        </p:txBody>
      </p:sp>
      <p:sp>
        <p:nvSpPr>
          <p:cNvPr id="299" name="Google Shape;299;p29"/>
          <p:cNvSpPr txBox="1"/>
          <p:nvPr>
            <p:ph idx="1" type="body"/>
          </p:nvPr>
        </p:nvSpPr>
        <p:spPr>
          <a:xfrm>
            <a:off x="304800" y="1066800"/>
            <a:ext cx="8534400" cy="54102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200"/>
              <a:buFont typeface="Arial"/>
              <a:buChar char="•"/>
            </a:pPr>
            <a:r>
              <a:rPr b="1" i="0" lang="en-US" sz="3200" u="none" cap="none" strike="noStrike">
                <a:solidFill>
                  <a:schemeClr val="dk1"/>
                </a:solidFill>
                <a:latin typeface="Calibri"/>
                <a:ea typeface="Calibri"/>
                <a:cs typeface="Calibri"/>
                <a:sym typeface="Calibri"/>
              </a:rPr>
              <a:t>Based on range (size) of channel bandwidth</a:t>
            </a:r>
            <a:endParaRPr/>
          </a:p>
          <a:p>
            <a:pPr indent="-285750" lvl="1" marL="742950" marR="0" rtl="0" algn="just">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Band is referred to as the range of frequencies (bandwidth) used in the channel.</a:t>
            </a:r>
            <a:endParaRPr b="0" i="0" sz="2800" u="none" cap="none" strike="noStrike">
              <a:solidFill>
                <a:schemeClr val="dk1"/>
              </a:solidFill>
              <a:latin typeface="Calibri"/>
              <a:ea typeface="Calibri"/>
              <a:cs typeface="Calibri"/>
              <a:sym typeface="Calibri"/>
            </a:endParaRPr>
          </a:p>
          <a:p>
            <a:pPr indent="-285750" lvl="1" marL="742950" marR="0" rtl="0" algn="just">
              <a:lnSpc>
                <a:spcPct val="100000"/>
              </a:lnSpc>
              <a:spcBef>
                <a:spcPts val="560"/>
              </a:spcBef>
              <a:spcAft>
                <a:spcPts val="0"/>
              </a:spcAft>
              <a:buClr>
                <a:srgbClr val="5623E5"/>
              </a:buClr>
              <a:buSzPts val="2800"/>
              <a:buFont typeface="Arial"/>
              <a:buChar char="–"/>
            </a:pPr>
            <a:r>
              <a:rPr b="1" i="1" lang="en-US" sz="2800" u="none" cap="none" strike="noStrike">
                <a:solidFill>
                  <a:srgbClr val="5623E5"/>
                </a:solidFill>
                <a:latin typeface="Calibri"/>
                <a:ea typeface="Calibri"/>
                <a:cs typeface="Calibri"/>
                <a:sym typeface="Calibri"/>
              </a:rPr>
              <a:t>Narrowband wireless network</a:t>
            </a:r>
            <a:endParaRPr/>
          </a:p>
          <a:p>
            <a:pPr indent="-228600" lvl="2" marL="1143000" marR="0" rtl="0" algn="just">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Narrowband wireless use a smaller frequency range (bandwidth) compared to broadband communications, E.g.: Voice telephony network (dialup)</a:t>
            </a:r>
            <a:endParaRPr/>
          </a:p>
          <a:p>
            <a:pPr indent="-285750" lvl="1" marL="742950" marR="0" rtl="0" algn="just">
              <a:lnSpc>
                <a:spcPct val="100000"/>
              </a:lnSpc>
              <a:spcBef>
                <a:spcPts val="560"/>
              </a:spcBef>
              <a:spcAft>
                <a:spcPts val="0"/>
              </a:spcAft>
              <a:buClr>
                <a:srgbClr val="5623E5"/>
              </a:buClr>
              <a:buSzPts val="2800"/>
              <a:buFont typeface="Arial"/>
              <a:buChar char="–"/>
            </a:pPr>
            <a:r>
              <a:rPr b="1" i="1" lang="en-US" sz="2800" u="none" cap="none" strike="noStrike">
                <a:solidFill>
                  <a:srgbClr val="5623E5"/>
                </a:solidFill>
                <a:latin typeface="Calibri"/>
                <a:ea typeface="Calibri"/>
                <a:cs typeface="Calibri"/>
                <a:sym typeface="Calibri"/>
              </a:rPr>
              <a:t>Broadband wireless network</a:t>
            </a:r>
            <a:endParaRPr/>
          </a:p>
          <a:p>
            <a:pPr indent="-228600" lvl="2" marL="1143000" marR="0" rtl="0" algn="just">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Broadband refers to a wireless networks of greater bandwidth ( in MHz, GHz) , E.g, UWB, WiMax, LTE,..</a:t>
            </a:r>
            <a:endParaRPr/>
          </a:p>
        </p:txBody>
      </p:sp>
      <p:sp>
        <p:nvSpPr>
          <p:cNvPr id="300" name="Google Shape;300;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1" name="Shape 101"/>
        <p:cNvGrpSpPr/>
        <p:nvPr/>
      </p:nvGrpSpPr>
      <p:grpSpPr>
        <a:xfrm>
          <a:off x="0" y="0"/>
          <a:ext cx="0" cy="0"/>
          <a:chOff x="0" y="0"/>
          <a:chExt cx="0" cy="0"/>
        </a:xfrm>
      </p:grpSpPr>
      <p:sp>
        <p:nvSpPr>
          <p:cNvPr id="102" name="Google Shape;102;p3"/>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1" i="0" lang="en-US" sz="3600" u="none" cap="none" strike="noStrike">
                <a:solidFill>
                  <a:schemeClr val="dk1"/>
                </a:solidFill>
                <a:latin typeface="Arial"/>
                <a:ea typeface="Arial"/>
                <a:cs typeface="Arial"/>
                <a:sym typeface="Arial"/>
              </a:rPr>
              <a:t>Những thuật ngữ mạng không dây</a:t>
            </a:r>
            <a:endParaRPr b="1" i="0" sz="3600" u="none" cap="none" strike="noStrike">
              <a:solidFill>
                <a:schemeClr val="dk1"/>
              </a:solidFill>
              <a:latin typeface="Arial"/>
              <a:ea typeface="Arial"/>
              <a:cs typeface="Arial"/>
              <a:sym typeface="Arial"/>
            </a:endParaRPr>
          </a:p>
        </p:txBody>
      </p:sp>
      <p:sp>
        <p:nvSpPr>
          <p:cNvPr id="103" name="Google Shape;103;p3"/>
          <p:cNvSpPr txBox="1"/>
          <p:nvPr>
            <p:ph idx="1" type="body"/>
          </p:nvPr>
        </p:nvSpPr>
        <p:spPr>
          <a:xfrm>
            <a:off x="304800" y="1066800"/>
            <a:ext cx="8534400" cy="5059363"/>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pic>
        <p:nvPicPr>
          <p:cNvPr descr="C:\Users\THANHB~1\AppData\Local\Temp\SNAGHTML6396d8a.PNG" id="104" name="Google Shape;104;p3"/>
          <p:cNvPicPr preferRelativeResize="0"/>
          <p:nvPr/>
        </p:nvPicPr>
        <p:blipFill rotWithShape="1">
          <a:blip r:embed="rId3">
            <a:alphaModFix/>
          </a:blip>
          <a:srcRect b="0" l="0" r="0" t="0"/>
          <a:stretch/>
        </p:blipFill>
        <p:spPr>
          <a:xfrm>
            <a:off x="381000" y="1143000"/>
            <a:ext cx="7620000" cy="5072744"/>
          </a:xfrm>
          <a:prstGeom prst="rect">
            <a:avLst/>
          </a:prstGeom>
          <a:noFill/>
          <a:ln>
            <a:noFill/>
          </a:ln>
        </p:spPr>
      </p:pic>
      <p:sp>
        <p:nvSpPr>
          <p:cNvPr id="105" name="Google Shape;105;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4" name="Shape 304"/>
        <p:cNvGrpSpPr/>
        <p:nvPr/>
      </p:nvGrpSpPr>
      <p:grpSpPr>
        <a:xfrm>
          <a:off x="0" y="0"/>
          <a:ext cx="0" cy="0"/>
          <a:chOff x="0" y="0"/>
          <a:chExt cx="0" cy="0"/>
        </a:xfrm>
      </p:grpSpPr>
      <p:sp>
        <p:nvSpPr>
          <p:cNvPr id="305" name="Google Shape;305;p30"/>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rPr b="1" i="0" lang="en-US" sz="4000" u="none" cap="none" strike="noStrike">
                <a:solidFill>
                  <a:schemeClr val="dk1"/>
                </a:solidFill>
                <a:latin typeface="Calibri"/>
                <a:ea typeface="Calibri"/>
                <a:cs typeface="Calibri"/>
                <a:sym typeface="Calibri"/>
              </a:rPr>
              <a:t>Phân loại mạng không dây</a:t>
            </a:r>
            <a:endParaRPr/>
          </a:p>
        </p:txBody>
      </p:sp>
      <p:sp>
        <p:nvSpPr>
          <p:cNvPr id="306" name="Google Shape;306;p30"/>
          <p:cNvSpPr txBox="1"/>
          <p:nvPr>
            <p:ph idx="1" type="body"/>
          </p:nvPr>
        </p:nvSpPr>
        <p:spPr>
          <a:xfrm>
            <a:off x="304800" y="1066800"/>
            <a:ext cx="8534400" cy="541020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0"/>
              </a:spcBef>
              <a:spcAft>
                <a:spcPts val="0"/>
              </a:spcAft>
              <a:buClr>
                <a:srgbClr val="FF0000"/>
              </a:buClr>
              <a:buSzPts val="3200"/>
              <a:buFont typeface="Arial"/>
              <a:buNone/>
            </a:pPr>
            <a:r>
              <a:rPr b="1" i="0" lang="en-US" sz="2960" u="sng" cap="none" strike="noStrike">
                <a:solidFill>
                  <a:srgbClr val="FF0000"/>
                </a:solidFill>
                <a:latin typeface="Calibri"/>
                <a:ea typeface="Calibri"/>
                <a:cs typeface="Calibri"/>
                <a:sym typeface="Calibri"/>
              </a:rPr>
              <a:t>Di động</a:t>
            </a:r>
            <a:endParaRPr b="1" i="0" sz="2960" u="sng" cap="none" strike="noStrike">
              <a:solidFill>
                <a:srgbClr val="FF0000"/>
              </a:solidFill>
              <a:latin typeface="Calibri"/>
              <a:ea typeface="Calibri"/>
              <a:cs typeface="Calibri"/>
              <a:sym typeface="Calibri"/>
            </a:endParaRPr>
          </a:p>
          <a:p>
            <a:pPr indent="-342900" lvl="0" marL="342900" marR="0" rtl="0" algn="just">
              <a:lnSpc>
                <a:spcPct val="90000"/>
              </a:lnSpc>
              <a:spcBef>
                <a:spcPts val="592"/>
              </a:spcBef>
              <a:spcAft>
                <a:spcPts val="0"/>
              </a:spcAft>
              <a:buClr>
                <a:schemeClr val="dk1"/>
              </a:buClr>
              <a:buSzPts val="2960"/>
              <a:buFont typeface="Arial"/>
              <a:buChar char="•"/>
            </a:pPr>
            <a:r>
              <a:rPr b="0" i="0" lang="en-US" sz="2960" u="none" cap="none" strike="noStrike">
                <a:solidFill>
                  <a:schemeClr val="dk1"/>
                </a:solidFill>
                <a:latin typeface="Calibri"/>
                <a:ea typeface="Calibri"/>
                <a:cs typeface="Calibri"/>
                <a:sym typeface="Calibri"/>
              </a:rPr>
              <a:t>Tự do di chuyển về mà không bị buộc bằng dây</a:t>
            </a:r>
            <a:endParaRPr b="0" i="0" sz="2960" u="none" cap="none" strike="noStrike">
              <a:solidFill>
                <a:schemeClr val="dk1"/>
              </a:solidFill>
              <a:latin typeface="Calibri"/>
              <a:ea typeface="Calibri"/>
              <a:cs typeface="Calibri"/>
              <a:sym typeface="Calibri"/>
            </a:endParaRPr>
          </a:p>
          <a:p>
            <a:pPr indent="-342900" lvl="0" marL="342900" marR="0" rtl="0" algn="just">
              <a:lnSpc>
                <a:spcPct val="90000"/>
              </a:lnSpc>
              <a:spcBef>
                <a:spcPts val="592"/>
              </a:spcBef>
              <a:spcAft>
                <a:spcPts val="0"/>
              </a:spcAft>
              <a:buClr>
                <a:schemeClr val="dk1"/>
              </a:buClr>
              <a:buSzPts val="2960"/>
              <a:buFont typeface="Arial"/>
              <a:buChar char="•"/>
            </a:pPr>
            <a:r>
              <a:rPr b="0" i="0" lang="en-US" sz="2960" u="none" cap="none" strike="noStrike">
                <a:solidFill>
                  <a:schemeClr val="dk1"/>
                </a:solidFill>
                <a:latin typeface="Calibri"/>
                <a:ea typeface="Calibri"/>
                <a:cs typeface="Calibri"/>
                <a:sym typeface="Calibri"/>
              </a:rPr>
              <a:t>Cho phép nhiều ngành công nghiệp chuyển theo hướng một lực lượng lao động ngày càng di động</a:t>
            </a:r>
            <a:endParaRPr b="0" i="0" sz="2960" u="none" cap="none" strike="noStrike">
              <a:solidFill>
                <a:schemeClr val="dk1"/>
              </a:solidFill>
              <a:latin typeface="Calibri"/>
              <a:ea typeface="Calibri"/>
              <a:cs typeface="Calibri"/>
              <a:sym typeface="Calibri"/>
            </a:endParaRPr>
          </a:p>
          <a:p>
            <a:pPr indent="-342900" lvl="0" marL="342900" marR="0" rtl="0" algn="just">
              <a:lnSpc>
                <a:spcPct val="90000"/>
              </a:lnSpc>
              <a:spcBef>
                <a:spcPts val="592"/>
              </a:spcBef>
              <a:spcAft>
                <a:spcPts val="0"/>
              </a:spcAft>
              <a:buClr>
                <a:schemeClr val="dk1"/>
              </a:buClr>
              <a:buSzPts val="2960"/>
              <a:buFont typeface="Arial"/>
              <a:buChar char="•"/>
            </a:pPr>
            <a:r>
              <a:rPr b="0" i="0" lang="en-US" sz="2960" u="none" cap="none" strike="noStrike">
                <a:solidFill>
                  <a:schemeClr val="dk1"/>
                </a:solidFill>
                <a:latin typeface="Calibri"/>
                <a:ea typeface="Calibri"/>
                <a:cs typeface="Calibri"/>
                <a:sym typeface="Calibri"/>
              </a:rPr>
              <a:t>Cung cấp cho người lao động theo nhóm khả năng truy cập các tài nguyên mạng</a:t>
            </a:r>
            <a:endParaRPr b="0" i="0" sz="2960" u="none" cap="none" strike="noStrike">
              <a:solidFill>
                <a:schemeClr val="dk1"/>
              </a:solidFill>
              <a:latin typeface="Calibri"/>
              <a:ea typeface="Calibri"/>
              <a:cs typeface="Calibri"/>
              <a:sym typeface="Calibri"/>
            </a:endParaRPr>
          </a:p>
          <a:p>
            <a:pPr indent="-342900" lvl="0" marL="342900" marR="0" rtl="0" algn="just">
              <a:lnSpc>
                <a:spcPct val="90000"/>
              </a:lnSpc>
              <a:spcBef>
                <a:spcPts val="592"/>
              </a:spcBef>
              <a:spcAft>
                <a:spcPts val="0"/>
              </a:spcAft>
              <a:buClr>
                <a:schemeClr val="dk1"/>
              </a:buClr>
              <a:buSzPts val="2960"/>
              <a:buFont typeface="Arial"/>
              <a:buChar char="•"/>
            </a:pPr>
            <a:r>
              <a:rPr b="0" i="0" lang="en-US" sz="2960" u="none" cap="none" strike="noStrike">
                <a:solidFill>
                  <a:schemeClr val="dk1"/>
                </a:solidFill>
                <a:latin typeface="Calibri"/>
                <a:ea typeface="Calibri"/>
                <a:cs typeface="Calibri"/>
                <a:sym typeface="Calibri"/>
              </a:rPr>
              <a:t>tăng độ tin cậy</a:t>
            </a:r>
            <a:endParaRPr b="0" i="0" sz="2960" u="none" cap="none" strike="noStrike">
              <a:solidFill>
                <a:schemeClr val="dk1"/>
              </a:solidFill>
              <a:latin typeface="Calibri"/>
              <a:ea typeface="Calibri"/>
              <a:cs typeface="Calibri"/>
              <a:sym typeface="Calibri"/>
            </a:endParaRPr>
          </a:p>
          <a:p>
            <a:pPr indent="-342900" lvl="0" marL="342900" marR="0" rtl="0" algn="just">
              <a:lnSpc>
                <a:spcPct val="90000"/>
              </a:lnSpc>
              <a:spcBef>
                <a:spcPts val="592"/>
              </a:spcBef>
              <a:spcAft>
                <a:spcPts val="0"/>
              </a:spcAft>
              <a:buClr>
                <a:schemeClr val="dk1"/>
              </a:buClr>
              <a:buSzPts val="2960"/>
              <a:buFont typeface="Arial"/>
              <a:buChar char="•"/>
            </a:pPr>
            <a:r>
              <a:rPr b="0" i="0" lang="en-US" sz="2960" u="none" cap="none" strike="noStrike">
                <a:solidFill>
                  <a:schemeClr val="dk1"/>
                </a:solidFill>
                <a:latin typeface="Calibri"/>
                <a:ea typeface="Calibri"/>
                <a:cs typeface="Calibri"/>
                <a:sym typeface="Calibri"/>
              </a:rPr>
              <a:t>Thất bại cáp mạng có thể là nguồn phổ biến nhất của các vấn đề mạng</a:t>
            </a:r>
            <a:endParaRPr b="0" i="0" sz="2960" u="none" cap="none" strike="noStrike">
              <a:solidFill>
                <a:schemeClr val="dk1"/>
              </a:solidFill>
              <a:latin typeface="Calibri"/>
              <a:ea typeface="Calibri"/>
              <a:cs typeface="Calibri"/>
              <a:sym typeface="Calibri"/>
            </a:endParaRPr>
          </a:p>
        </p:txBody>
      </p:sp>
      <p:sp>
        <p:nvSpPr>
          <p:cNvPr id="307" name="Google Shape;307;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1" name="Shape 311"/>
        <p:cNvGrpSpPr/>
        <p:nvPr/>
      </p:nvGrpSpPr>
      <p:grpSpPr>
        <a:xfrm>
          <a:off x="0" y="0"/>
          <a:ext cx="0" cy="0"/>
          <a:chOff x="0" y="0"/>
          <a:chExt cx="0" cy="0"/>
        </a:xfrm>
      </p:grpSpPr>
      <p:sp>
        <p:nvSpPr>
          <p:cNvPr id="312" name="Google Shape;312;p31"/>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rPr b="0" i="0" lang="en-US" sz="4000" u="none" cap="none" strike="noStrike">
                <a:solidFill>
                  <a:schemeClr val="dk1"/>
                </a:solidFill>
                <a:latin typeface="Calibri"/>
                <a:ea typeface="Calibri"/>
                <a:cs typeface="Calibri"/>
                <a:sym typeface="Calibri"/>
              </a:rPr>
              <a:t>Ưu điểm của mạng không dây</a:t>
            </a:r>
            <a:endParaRPr b="1" i="0" sz="4000" u="none" cap="none" strike="noStrike">
              <a:solidFill>
                <a:schemeClr val="dk1"/>
              </a:solidFill>
              <a:latin typeface="Calibri"/>
              <a:ea typeface="Calibri"/>
              <a:cs typeface="Calibri"/>
              <a:sym typeface="Calibri"/>
            </a:endParaRPr>
          </a:p>
        </p:txBody>
      </p:sp>
      <p:sp>
        <p:nvSpPr>
          <p:cNvPr id="313" name="Google Shape;313;p31"/>
          <p:cNvSpPr txBox="1"/>
          <p:nvPr>
            <p:ph idx="1" type="body"/>
          </p:nvPr>
        </p:nvSpPr>
        <p:spPr>
          <a:xfrm>
            <a:off x="162319" y="1292423"/>
            <a:ext cx="9179342" cy="5016758"/>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Calibri"/>
                <a:ea typeface="Calibri"/>
                <a:cs typeface="Calibri"/>
                <a:sym typeface="Calibri"/>
              </a:rPr>
              <a:t>Cài đặt dễ dàng hơn và ít tốn kém</a:t>
            </a:r>
            <a:br>
              <a:rPr b="0" i="0" lang="en-US" sz="3200" u="none" cap="none" strike="noStrike">
                <a:solidFill>
                  <a:schemeClr val="dk1"/>
                </a:solidFill>
                <a:latin typeface="Calibri"/>
                <a:ea typeface="Calibri"/>
                <a:cs typeface="Calibri"/>
                <a:sym typeface="Calibri"/>
              </a:rPr>
            </a:br>
            <a:r>
              <a:rPr b="0" i="0" lang="en-US" sz="3200" u="none" cap="none" strike="noStrike">
                <a:solidFill>
                  <a:schemeClr val="dk1"/>
                </a:solidFill>
                <a:latin typeface="Calibri"/>
                <a:ea typeface="Calibri"/>
                <a:cs typeface="Calibri"/>
                <a:sym typeface="Calibri"/>
              </a:rPr>
              <a:t>Lắp đặt hệ thống cáp mạng trong tòa nhà cũ có thể là một nhiệm vụ khó khăn, chậm, và tốn kém</a:t>
            </a:r>
            <a:br>
              <a:rPr b="0" i="0" lang="en-US" sz="3200" u="none" cap="none" strike="noStrike">
                <a:solidFill>
                  <a:schemeClr val="dk1"/>
                </a:solidFill>
                <a:latin typeface="Calibri"/>
                <a:ea typeface="Calibri"/>
                <a:cs typeface="Calibri"/>
                <a:sym typeface="Calibri"/>
              </a:rPr>
            </a:br>
            <a:r>
              <a:rPr b="0" i="0" lang="en-US" sz="3200" u="none" cap="none" strike="noStrike">
                <a:solidFill>
                  <a:schemeClr val="dk1"/>
                </a:solidFill>
                <a:latin typeface="Calibri"/>
                <a:ea typeface="Calibri"/>
                <a:cs typeface="Calibri"/>
                <a:sym typeface="Calibri"/>
              </a:rPr>
              <a:t>Dùng mạng không dây dễ dàng hơn cho bất kỳ văn phòng phải được sửa đổi mới hoặc đồ nội thất</a:t>
            </a:r>
            <a:br>
              <a:rPr b="0" i="0" lang="en-US" sz="3200" u="none" cap="none" strike="noStrike">
                <a:solidFill>
                  <a:schemeClr val="dk1"/>
                </a:solidFill>
                <a:latin typeface="Calibri"/>
                <a:ea typeface="Calibri"/>
                <a:cs typeface="Calibri"/>
                <a:sym typeface="Calibri"/>
              </a:rPr>
            </a:br>
            <a:r>
              <a:rPr b="0" i="0" lang="en-US" sz="3200" u="none" cap="none" strike="noStrike">
                <a:solidFill>
                  <a:schemeClr val="dk1"/>
                </a:solidFill>
                <a:latin typeface="Calibri"/>
                <a:ea typeface="Calibri"/>
                <a:cs typeface="Calibri"/>
                <a:sym typeface="Calibri"/>
              </a:rPr>
              <a:t>Linh hoạt trong phạm vi không gian để tiếp sóng: tái sử dụng không gian, phủ sóng, di động</a:t>
            </a:r>
            <a:br>
              <a:rPr b="0" i="0" lang="en-US" sz="3200" u="none" cap="none" strike="noStrike">
                <a:solidFill>
                  <a:schemeClr val="dk1"/>
                </a:solidFill>
                <a:latin typeface="Calibri"/>
                <a:ea typeface="Calibri"/>
                <a:cs typeface="Calibri"/>
                <a:sym typeface="Calibri"/>
              </a:rPr>
            </a:br>
            <a:r>
              <a:rPr b="0" i="0" lang="en-US" sz="3200" u="none" cap="none" strike="noStrike">
                <a:solidFill>
                  <a:schemeClr val="dk1"/>
                </a:solidFill>
                <a:latin typeface="Calibri"/>
                <a:ea typeface="Calibri"/>
                <a:cs typeface="Calibri"/>
                <a:sym typeface="Calibri"/>
              </a:rPr>
              <a:t>Khắc phục tai họa</a:t>
            </a:r>
            <a:br>
              <a:rPr b="0" i="0" lang="en-US" sz="3200" u="none" cap="none" strike="noStrike">
                <a:solidFill>
                  <a:schemeClr val="dk1"/>
                </a:solidFill>
                <a:latin typeface="Calibri"/>
                <a:ea typeface="Calibri"/>
                <a:cs typeface="Calibri"/>
                <a:sym typeface="Calibri"/>
              </a:rPr>
            </a:br>
            <a:r>
              <a:rPr b="0" i="0" lang="en-US" sz="3200" u="none" cap="none" strike="noStrike">
                <a:solidFill>
                  <a:schemeClr val="dk1"/>
                </a:solidFill>
                <a:latin typeface="Calibri"/>
                <a:ea typeface="Calibri"/>
                <a:cs typeface="Calibri"/>
                <a:sym typeface="Calibri"/>
              </a:rPr>
              <a:t>Trong trường hợp tai họa, các nhà quản lý có thể nhanh chóng di chuyển văn phòng</a:t>
            </a:r>
            <a:endParaRPr b="0" i="0" sz="3200" u="none" cap="none" strike="noStrike">
              <a:solidFill>
                <a:schemeClr val="dk1"/>
              </a:solidFill>
              <a:latin typeface="Calibri"/>
              <a:ea typeface="Calibri"/>
              <a:cs typeface="Calibri"/>
              <a:sym typeface="Calibri"/>
            </a:endParaRPr>
          </a:p>
        </p:txBody>
      </p:sp>
      <p:sp>
        <p:nvSpPr>
          <p:cNvPr id="314" name="Google Shape;314;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8" name="Shape 318"/>
        <p:cNvGrpSpPr/>
        <p:nvPr/>
      </p:nvGrpSpPr>
      <p:grpSpPr>
        <a:xfrm>
          <a:off x="0" y="0"/>
          <a:ext cx="0" cy="0"/>
          <a:chOff x="0" y="0"/>
          <a:chExt cx="0" cy="0"/>
        </a:xfrm>
      </p:grpSpPr>
      <p:sp>
        <p:nvSpPr>
          <p:cNvPr id="319" name="Google Shape;319;p32"/>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4000" u="none" cap="none" strike="noStrike">
                <a:solidFill>
                  <a:schemeClr val="dk1"/>
                </a:solidFill>
                <a:latin typeface="Times New Roman"/>
                <a:ea typeface="Times New Roman"/>
                <a:cs typeface="Times New Roman"/>
                <a:sym typeface="Times New Roman"/>
              </a:rPr>
              <a:t>Bất lợi của mạng không dây</a:t>
            </a:r>
            <a:endParaRPr b="1" i="0" sz="4000" u="none" cap="none" strike="noStrike">
              <a:solidFill>
                <a:schemeClr val="dk1"/>
              </a:solidFill>
              <a:latin typeface="Times New Roman"/>
              <a:ea typeface="Times New Roman"/>
              <a:cs typeface="Times New Roman"/>
              <a:sym typeface="Times New Roman"/>
            </a:endParaRPr>
          </a:p>
        </p:txBody>
      </p:sp>
      <p:sp>
        <p:nvSpPr>
          <p:cNvPr id="320" name="Google Shape;320;p32"/>
          <p:cNvSpPr txBox="1"/>
          <p:nvPr>
            <p:ph idx="1" type="body"/>
          </p:nvPr>
        </p:nvSpPr>
        <p:spPr>
          <a:xfrm>
            <a:off x="304800" y="1066800"/>
            <a:ext cx="8534400" cy="54102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Times New Roman"/>
                <a:ea typeface="Times New Roman"/>
                <a:cs typeface="Times New Roman"/>
                <a:sym typeface="Times New Roman"/>
              </a:rPr>
              <a:t>Dễ can thiệp hơn và độ tin cậy thấp</a:t>
            </a:r>
            <a:endParaRPr b="0" i="0" sz="3200" u="none" cap="none" strike="noStrik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Times New Roman"/>
                <a:ea typeface="Times New Roman"/>
                <a:cs typeface="Times New Roman"/>
                <a:sym typeface="Times New Roman"/>
              </a:rPr>
              <a:t>Hồng ngoại: bị ảnh hưởng bởi ánh sáng mặt trời, nguồn nhiệt, chướng ngại vật lý</a:t>
            </a:r>
            <a:endParaRPr b="0" i="0" sz="3200" u="none" cap="none" strike="noStrik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Times New Roman"/>
                <a:ea typeface="Times New Roman"/>
                <a:cs typeface="Times New Roman"/>
                <a:sym typeface="Times New Roman"/>
              </a:rPr>
              <a:t>Tín hiệu radio: bị chặn bởi những trở ngại, cản trở bởi các thiết bị điện</a:t>
            </a:r>
            <a:endParaRPr b="0" i="0" sz="3200" u="none" cap="none" strike="noStrik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Times New Roman"/>
                <a:ea typeface="Times New Roman"/>
                <a:cs typeface="Times New Roman"/>
                <a:sym typeface="Times New Roman"/>
              </a:rPr>
              <a:t>Tính chất phát sóng can thiệp lẫn nhau</a:t>
            </a:r>
            <a:br>
              <a:rPr b="0" i="0" lang="en-US" sz="3200" u="none" cap="none" strike="noStrike">
                <a:solidFill>
                  <a:schemeClr val="dk1"/>
                </a:solidFill>
                <a:latin typeface="Times New Roman"/>
                <a:ea typeface="Times New Roman"/>
                <a:cs typeface="Times New Roman"/>
                <a:sym typeface="Times New Roman"/>
              </a:rPr>
            </a:br>
            <a:r>
              <a:rPr b="0" i="0" lang="en-US" sz="3200" u="none" cap="none" strike="noStrike">
                <a:solidFill>
                  <a:schemeClr val="dk1"/>
                </a:solidFill>
                <a:latin typeface="Times New Roman"/>
                <a:ea typeface="Times New Roman"/>
                <a:cs typeface="Times New Roman"/>
                <a:sym typeface="Times New Roman"/>
              </a:rPr>
              <a:t>tự can thiệp với đa kênh </a:t>
            </a:r>
            <a:endParaRPr b="0" i="0" sz="3200" u="none" cap="none" strike="noStrike">
              <a:solidFill>
                <a:schemeClr val="dk1"/>
              </a:solidFill>
              <a:latin typeface="Times New Roman"/>
              <a:ea typeface="Times New Roman"/>
              <a:cs typeface="Times New Roman"/>
              <a:sym typeface="Times New Roman"/>
            </a:endParaRPr>
          </a:p>
        </p:txBody>
      </p:sp>
      <p:sp>
        <p:nvSpPr>
          <p:cNvPr id="321" name="Google Shape;321;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5" name="Shape 325"/>
        <p:cNvGrpSpPr/>
        <p:nvPr/>
      </p:nvGrpSpPr>
      <p:grpSpPr>
        <a:xfrm>
          <a:off x="0" y="0"/>
          <a:ext cx="0" cy="0"/>
          <a:chOff x="0" y="0"/>
          <a:chExt cx="0" cy="0"/>
        </a:xfrm>
      </p:grpSpPr>
      <p:sp>
        <p:nvSpPr>
          <p:cNvPr id="326" name="Google Shape;326;p33"/>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4000" u="none" cap="none" strike="noStrike">
                <a:solidFill>
                  <a:schemeClr val="dk1"/>
                </a:solidFill>
                <a:latin typeface="Times New Roman"/>
                <a:ea typeface="Times New Roman"/>
                <a:cs typeface="Times New Roman"/>
                <a:sym typeface="Times New Roman"/>
              </a:rPr>
              <a:t>Bất lợi của mạng không dây</a:t>
            </a:r>
            <a:endParaRPr b="1" i="0" sz="4000" u="none" cap="none" strike="noStrike">
              <a:solidFill>
                <a:schemeClr val="dk1"/>
              </a:solidFill>
              <a:latin typeface="Calibri"/>
              <a:ea typeface="Calibri"/>
              <a:cs typeface="Calibri"/>
              <a:sym typeface="Calibri"/>
            </a:endParaRPr>
          </a:p>
        </p:txBody>
      </p:sp>
      <p:sp>
        <p:nvSpPr>
          <p:cNvPr id="327" name="Google Shape;327;p33"/>
          <p:cNvSpPr txBox="1"/>
          <p:nvPr>
            <p:ph idx="1" type="body"/>
          </p:nvPr>
        </p:nvSpPr>
        <p:spPr>
          <a:xfrm>
            <a:off x="304800" y="1066800"/>
            <a:ext cx="8534400"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600"/>
              <a:buFont typeface="Arial"/>
              <a:buChar char="•"/>
            </a:pPr>
            <a:r>
              <a:rPr b="0" i="0" lang="en-US" sz="3600" u="none" cap="none" strike="noStrike">
                <a:solidFill>
                  <a:schemeClr val="dk1"/>
                </a:solidFill>
                <a:latin typeface="Calibri"/>
                <a:ea typeface="Calibri"/>
                <a:cs typeface="Calibri"/>
                <a:sym typeface="Calibri"/>
              </a:rPr>
              <a:t>So với dây</a:t>
            </a:r>
            <a:br>
              <a:rPr b="0" i="0" lang="en-US" sz="3600" u="none" cap="none" strike="noStrike">
                <a:solidFill>
                  <a:schemeClr val="dk1"/>
                </a:solidFill>
                <a:latin typeface="Calibri"/>
                <a:ea typeface="Calibri"/>
                <a:cs typeface="Calibri"/>
                <a:sym typeface="Calibri"/>
              </a:rPr>
            </a:br>
            <a:r>
              <a:rPr b="0" i="0" lang="en-US" sz="3600" u="none" cap="none" strike="noStrike">
                <a:solidFill>
                  <a:schemeClr val="dk1"/>
                </a:solidFill>
                <a:latin typeface="Calibri"/>
                <a:ea typeface="Calibri"/>
                <a:cs typeface="Calibri"/>
                <a:sym typeface="Calibri"/>
              </a:rPr>
              <a:t>Thấp hơn về - băng thông, tốc độ truyền, tốc độ chậm hơn, suy thoái QoS</a:t>
            </a:r>
            <a:br>
              <a:rPr b="0" i="0" lang="en-US" sz="3600" u="none" cap="none" strike="noStrike">
                <a:solidFill>
                  <a:schemeClr val="dk1"/>
                </a:solidFill>
                <a:latin typeface="Calibri"/>
                <a:ea typeface="Calibri"/>
                <a:cs typeface="Calibri"/>
                <a:sym typeface="Calibri"/>
              </a:rPr>
            </a:br>
            <a:r>
              <a:rPr b="0" i="0" lang="en-US" sz="3600" u="none" cap="none" strike="noStrike">
                <a:solidFill>
                  <a:schemeClr val="dk1"/>
                </a:solidFill>
                <a:latin typeface="Calibri"/>
                <a:ea typeface="Calibri"/>
                <a:cs typeface="Calibri"/>
                <a:sym typeface="Calibri"/>
              </a:rPr>
              <a:t>Cao hơn về - thời gian nhiễu pha jitter, sự chậm trễ, kết nối thời gian thiết lập</a:t>
            </a:r>
            <a:br>
              <a:rPr b="0" i="0" lang="en-US" sz="3600" u="none" cap="none" strike="noStrike">
                <a:solidFill>
                  <a:schemeClr val="dk1"/>
                </a:solidFill>
                <a:latin typeface="Calibri"/>
                <a:ea typeface="Calibri"/>
                <a:cs typeface="Calibri"/>
                <a:sym typeface="Calibri"/>
              </a:rPr>
            </a:br>
            <a:r>
              <a:rPr b="0" i="0" lang="en-US" sz="3600" u="none" cap="none" strike="noStrike">
                <a:solidFill>
                  <a:schemeClr val="dk1"/>
                </a:solidFill>
                <a:latin typeface="Calibri"/>
                <a:ea typeface="Calibri"/>
                <a:cs typeface="Calibri"/>
                <a:sym typeface="Calibri"/>
              </a:rPr>
              <a:t>Tốc độ truyền nói chung là rất thấp đối với con số cao hơn của người sử dụng ("tài nguyên chia sẻ")</a:t>
            </a:r>
            <a:endParaRPr b="0" i="0" sz="3600" u="none" cap="none" strike="noStrike">
              <a:solidFill>
                <a:schemeClr val="dk1"/>
              </a:solidFill>
              <a:latin typeface="Calibri"/>
              <a:ea typeface="Calibri"/>
              <a:cs typeface="Calibri"/>
              <a:sym typeface="Calibri"/>
            </a:endParaRPr>
          </a:p>
        </p:txBody>
      </p:sp>
      <p:sp>
        <p:nvSpPr>
          <p:cNvPr id="328" name="Google Shape;328;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2" name="Shape 332"/>
        <p:cNvGrpSpPr/>
        <p:nvPr/>
      </p:nvGrpSpPr>
      <p:grpSpPr>
        <a:xfrm>
          <a:off x="0" y="0"/>
          <a:ext cx="0" cy="0"/>
          <a:chOff x="0" y="0"/>
          <a:chExt cx="0" cy="0"/>
        </a:xfrm>
      </p:grpSpPr>
      <p:sp>
        <p:nvSpPr>
          <p:cNvPr id="333" name="Google Shape;333;p34"/>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4000" u="none" cap="none" strike="noStrike">
                <a:solidFill>
                  <a:schemeClr val="dk1"/>
                </a:solidFill>
                <a:latin typeface="Times New Roman"/>
                <a:ea typeface="Times New Roman"/>
                <a:cs typeface="Times New Roman"/>
                <a:sym typeface="Times New Roman"/>
              </a:rPr>
              <a:t>Bất lợi của mạng không dây</a:t>
            </a:r>
            <a:endParaRPr b="1" i="0" sz="4000" u="none" cap="none" strike="noStrike">
              <a:solidFill>
                <a:schemeClr val="dk1"/>
              </a:solidFill>
              <a:latin typeface="Calibri"/>
              <a:ea typeface="Calibri"/>
              <a:cs typeface="Calibri"/>
              <a:sym typeface="Calibri"/>
            </a:endParaRPr>
          </a:p>
        </p:txBody>
      </p:sp>
      <p:sp>
        <p:nvSpPr>
          <p:cNvPr id="334" name="Google Shape;334;p34"/>
          <p:cNvSpPr txBox="1"/>
          <p:nvPr>
            <p:ph idx="1" type="body"/>
          </p:nvPr>
        </p:nvSpPr>
        <p:spPr>
          <a:xfrm>
            <a:off x="304800" y="1066800"/>
            <a:ext cx="8534400" cy="54864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4000"/>
              <a:buFont typeface="Arial"/>
              <a:buChar char="•"/>
            </a:pPr>
            <a:r>
              <a:rPr b="0" i="0" lang="en-US" sz="4000" u="none" cap="none" strike="noStrike">
                <a:solidFill>
                  <a:schemeClr val="dk1"/>
                </a:solidFill>
                <a:latin typeface="Calibri"/>
                <a:ea typeface="Calibri"/>
                <a:cs typeface="Calibri"/>
                <a:sym typeface="Calibri"/>
              </a:rPr>
              <a:t>Điều kiện mạng rất khác nhau</a:t>
            </a:r>
            <a:endParaRPr b="0" i="0" sz="4000" u="none" cap="none" strike="noStrike">
              <a:solidFill>
                <a:schemeClr val="dk1"/>
              </a:solidFill>
              <a:latin typeface="Calibri"/>
              <a:ea typeface="Calibri"/>
              <a:cs typeface="Calibri"/>
              <a:sym typeface="Calibri"/>
            </a:endParaRPr>
          </a:p>
          <a:p>
            <a:pPr indent="-342900" lvl="0" marL="342900" marR="0" rtl="0" algn="just">
              <a:lnSpc>
                <a:spcPct val="100000"/>
              </a:lnSpc>
              <a:spcBef>
                <a:spcPts val="800"/>
              </a:spcBef>
              <a:spcAft>
                <a:spcPts val="0"/>
              </a:spcAft>
              <a:buClr>
                <a:schemeClr val="dk1"/>
              </a:buClr>
              <a:buSzPts val="4000"/>
              <a:buFont typeface="Arial"/>
              <a:buChar char="•"/>
            </a:pPr>
            <a:r>
              <a:rPr b="0" i="0" lang="en-US" sz="4000" u="none" cap="none" strike="noStrike">
                <a:solidFill>
                  <a:schemeClr val="dk1"/>
                </a:solidFill>
                <a:latin typeface="Calibri"/>
                <a:ea typeface="Calibri"/>
                <a:cs typeface="Calibri"/>
                <a:sym typeface="Calibri"/>
              </a:rPr>
              <a:t>tỷ lệ tổn thất dữ liệu cao hơn do sự can thiệp</a:t>
            </a:r>
            <a:endParaRPr b="0" i="0" sz="4000" u="none" cap="none" strike="noStrike">
              <a:solidFill>
                <a:schemeClr val="dk1"/>
              </a:solidFill>
              <a:latin typeface="Calibri"/>
              <a:ea typeface="Calibri"/>
              <a:cs typeface="Calibri"/>
              <a:sym typeface="Calibri"/>
            </a:endParaRPr>
          </a:p>
          <a:p>
            <a:pPr indent="-342900" lvl="0" marL="342900" marR="0" rtl="0" algn="just">
              <a:lnSpc>
                <a:spcPct val="100000"/>
              </a:lnSpc>
              <a:spcBef>
                <a:spcPts val="800"/>
              </a:spcBef>
              <a:spcAft>
                <a:spcPts val="0"/>
              </a:spcAft>
              <a:buClr>
                <a:schemeClr val="dk1"/>
              </a:buClr>
              <a:buSzPts val="4000"/>
              <a:buFont typeface="Arial"/>
              <a:buChar char="•"/>
            </a:pPr>
            <a:r>
              <a:rPr b="0" i="0" lang="en-US" sz="4000" u="none" cap="none" strike="noStrike">
                <a:solidFill>
                  <a:schemeClr val="dk1"/>
                </a:solidFill>
                <a:latin typeface="Calibri"/>
                <a:ea typeface="Calibri"/>
                <a:cs typeface="Calibri"/>
                <a:sym typeface="Calibri"/>
              </a:rPr>
              <a:t>với khoảng cách thông tin bị suy giảm</a:t>
            </a:r>
            <a:endParaRPr/>
          </a:p>
          <a:p>
            <a:pPr indent="-342900" lvl="0" marL="342900" marR="0" rtl="0" algn="just">
              <a:lnSpc>
                <a:spcPct val="100000"/>
              </a:lnSpc>
              <a:spcBef>
                <a:spcPts val="800"/>
              </a:spcBef>
              <a:spcAft>
                <a:spcPts val="0"/>
              </a:spcAft>
              <a:buClr>
                <a:schemeClr val="dk1"/>
              </a:buClr>
              <a:buSzPts val="4000"/>
              <a:buFont typeface="Arial"/>
              <a:buChar char="•"/>
            </a:pPr>
            <a:r>
              <a:rPr b="0" i="0" lang="en-US" sz="4000" u="none" cap="none" strike="noStrike">
                <a:solidFill>
                  <a:schemeClr val="dk1"/>
                </a:solidFill>
                <a:latin typeface="Calibri"/>
                <a:ea typeface="Calibri"/>
                <a:cs typeface="Calibri"/>
                <a:sym typeface="Calibri"/>
              </a:rPr>
              <a:t>ngắt kết nối thường xuyên và thay đổi kênh bằng cách di chuyển người sử dụng</a:t>
            </a:r>
            <a:endParaRPr b="0" i="0" sz="4000" u="none" cap="none" strike="noStrike">
              <a:solidFill>
                <a:schemeClr val="dk1"/>
              </a:solidFill>
              <a:latin typeface="Calibri"/>
              <a:ea typeface="Calibri"/>
              <a:cs typeface="Calibri"/>
              <a:sym typeface="Calibri"/>
            </a:endParaRPr>
          </a:p>
        </p:txBody>
      </p:sp>
      <p:sp>
        <p:nvSpPr>
          <p:cNvPr id="335" name="Google Shape;335;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9" name="Shape 339"/>
        <p:cNvGrpSpPr/>
        <p:nvPr/>
      </p:nvGrpSpPr>
      <p:grpSpPr>
        <a:xfrm>
          <a:off x="0" y="0"/>
          <a:ext cx="0" cy="0"/>
          <a:chOff x="0" y="0"/>
          <a:chExt cx="0" cy="0"/>
        </a:xfrm>
      </p:grpSpPr>
      <p:sp>
        <p:nvSpPr>
          <p:cNvPr id="340" name="Google Shape;340;p35"/>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4000" u="none" cap="none" strike="noStrike">
                <a:solidFill>
                  <a:schemeClr val="dk1"/>
                </a:solidFill>
                <a:latin typeface="Times New Roman"/>
                <a:ea typeface="Times New Roman"/>
                <a:cs typeface="Times New Roman"/>
                <a:sym typeface="Times New Roman"/>
              </a:rPr>
              <a:t>Bất lợi của mạng không dây</a:t>
            </a:r>
            <a:endParaRPr b="0" i="0" sz="4000" u="none" cap="none" strike="noStrike">
              <a:solidFill>
                <a:schemeClr val="dk1"/>
              </a:solidFill>
              <a:latin typeface="Calibri"/>
              <a:ea typeface="Calibri"/>
              <a:cs typeface="Calibri"/>
              <a:sym typeface="Calibri"/>
            </a:endParaRPr>
          </a:p>
        </p:txBody>
      </p:sp>
      <p:sp>
        <p:nvSpPr>
          <p:cNvPr id="341" name="Google Shape;341;p35"/>
          <p:cNvSpPr txBox="1"/>
          <p:nvPr>
            <p:ph idx="1" type="body"/>
          </p:nvPr>
        </p:nvSpPr>
        <p:spPr>
          <a:xfrm>
            <a:off x="304800" y="1066800"/>
            <a:ext cx="8534400" cy="54864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Times New Roman"/>
                <a:ea typeface="Times New Roman"/>
                <a:cs typeface="Times New Roman"/>
                <a:sym typeface="Times New Roman"/>
              </a:rPr>
              <a:t>Giới hạn nguồn</a:t>
            </a:r>
            <a:endParaRPr b="0" i="0" sz="3200" u="none" cap="none" strike="noStrike">
              <a:solidFill>
                <a:schemeClr val="dk1"/>
              </a:solidFill>
              <a:latin typeface="Times New Roman"/>
              <a:ea typeface="Times New Roman"/>
              <a:cs typeface="Times New Roman"/>
              <a:sym typeface="Times New Roman"/>
            </a:endParaRPr>
          </a:p>
          <a:p>
            <a:pPr indent="-285750" lvl="1" marL="742950" marR="0" rtl="0" algn="just">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battery, computing power, memory, disk size</a:t>
            </a:r>
            <a:endParaRPr/>
          </a:p>
          <a:p>
            <a:pPr indent="-342900" lvl="0" marL="342900" marR="0" rtl="0" algn="just">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Times New Roman"/>
                <a:ea typeface="Times New Roman"/>
                <a:cs typeface="Times New Roman"/>
                <a:sym typeface="Times New Roman"/>
              </a:rPr>
              <a:t>nguy cơ sức khỏe</a:t>
            </a:r>
            <a:endParaRPr b="0" i="0" sz="3200" u="none" cap="none" strike="noStrik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Times New Roman"/>
                <a:ea typeface="Times New Roman"/>
                <a:cs typeface="Times New Roman"/>
                <a:sym typeface="Times New Roman"/>
              </a:rPr>
              <a:t>Mức độ cao của RF có thể sản xuất thiệt hại sinh học thông qua tác dụng làm nóng</a:t>
            </a:r>
            <a:endParaRPr b="0" i="0" sz="3200" u="none" cap="none" strike="noStrik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Times New Roman"/>
                <a:ea typeface="Times New Roman"/>
                <a:cs typeface="Times New Roman"/>
                <a:sym typeface="Times New Roman"/>
              </a:rPr>
              <a:t>Thiết bị không dây phát ra ở mức độ thấp RF trong khi đang được sử dụng</a:t>
            </a:r>
            <a:endParaRPr b="0" i="0" sz="3200" u="none" cap="none" strike="noStrik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Times New Roman"/>
                <a:ea typeface="Times New Roman"/>
                <a:cs typeface="Times New Roman"/>
                <a:sym typeface="Times New Roman"/>
              </a:rPr>
              <a:t>Hạn chế về phổ hữu ích</a:t>
            </a:r>
            <a:endParaRPr b="0" i="0" sz="3200" u="none" cap="none" strike="noStrik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Times New Roman"/>
                <a:ea typeface="Times New Roman"/>
                <a:cs typeface="Times New Roman"/>
                <a:sym typeface="Times New Roman"/>
              </a:rPr>
              <a:t>Tần số phải được phối hợp</a:t>
            </a:r>
            <a:endParaRPr b="0" i="0" sz="3200" u="none" cap="none" strike="noStrike">
              <a:solidFill>
                <a:schemeClr val="dk1"/>
              </a:solidFill>
              <a:latin typeface="Times New Roman"/>
              <a:ea typeface="Times New Roman"/>
              <a:cs typeface="Times New Roman"/>
              <a:sym typeface="Times New Roman"/>
            </a:endParaRPr>
          </a:p>
        </p:txBody>
      </p:sp>
      <p:sp>
        <p:nvSpPr>
          <p:cNvPr id="342" name="Google Shape;342;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6" name="Shape 346"/>
        <p:cNvGrpSpPr/>
        <p:nvPr/>
      </p:nvGrpSpPr>
      <p:grpSpPr>
        <a:xfrm>
          <a:off x="0" y="0"/>
          <a:ext cx="0" cy="0"/>
          <a:chOff x="0" y="0"/>
          <a:chExt cx="0" cy="0"/>
        </a:xfrm>
      </p:grpSpPr>
      <p:sp>
        <p:nvSpPr>
          <p:cNvPr id="347" name="Google Shape;347;p36"/>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4000" u="none" cap="none" strike="noStrike">
                <a:solidFill>
                  <a:schemeClr val="dk1"/>
                </a:solidFill>
                <a:latin typeface="Times New Roman"/>
                <a:ea typeface="Times New Roman"/>
                <a:cs typeface="Times New Roman"/>
                <a:sym typeface="Times New Roman"/>
              </a:rPr>
              <a:t>Bất lợi của mạng không dây</a:t>
            </a:r>
            <a:endParaRPr b="1" i="0" sz="4000" u="none" cap="none" strike="noStrike">
              <a:solidFill>
                <a:schemeClr val="dk1"/>
              </a:solidFill>
              <a:latin typeface="Calibri"/>
              <a:ea typeface="Calibri"/>
              <a:cs typeface="Calibri"/>
              <a:sym typeface="Calibri"/>
            </a:endParaRPr>
          </a:p>
        </p:txBody>
      </p:sp>
      <p:sp>
        <p:nvSpPr>
          <p:cNvPr id="348" name="Google Shape;348;p36"/>
          <p:cNvSpPr txBox="1"/>
          <p:nvPr>
            <p:ph idx="1" type="body"/>
          </p:nvPr>
        </p:nvSpPr>
        <p:spPr>
          <a:xfrm>
            <a:off x="304800" y="1066800"/>
            <a:ext cx="8534400" cy="54864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Bảo mật thấp hơn, tấn công hoạt động đơn giản</a:t>
            </a:r>
            <a:endParaRPr b="0" i="0" sz="3200" u="none" cap="none" strike="noStrike">
              <a:solidFill>
                <a:schemeClr val="dk1"/>
              </a:solidFill>
              <a:latin typeface="Calibri"/>
              <a:ea typeface="Calibri"/>
              <a:cs typeface="Calibri"/>
              <a:sym typeface="Calibri"/>
            </a:endParaRPr>
          </a:p>
          <a:p>
            <a:pPr indent="-342900" lvl="0" marL="342900" marR="0" rtl="0" algn="just">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giao diện vô tuyến có thể truy cập cho tất cả mọi người</a:t>
            </a:r>
            <a:endParaRPr b="0" i="0" sz="3200" u="none" cap="none" strike="noStrike">
              <a:solidFill>
                <a:schemeClr val="dk1"/>
              </a:solidFill>
              <a:latin typeface="Calibri"/>
              <a:ea typeface="Calibri"/>
              <a:cs typeface="Calibri"/>
              <a:sym typeface="Calibri"/>
            </a:endParaRPr>
          </a:p>
          <a:p>
            <a:pPr indent="-342900" lvl="0" marL="342900" marR="0" rtl="0" algn="just">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trạm gốc có thể được mô phỏng, do đó thu hút các cuộc gọi từ điện thoại di động</a:t>
            </a:r>
            <a:endParaRPr b="0" i="0" sz="3200" u="none" cap="none" strike="noStrike">
              <a:solidFill>
                <a:schemeClr val="dk1"/>
              </a:solidFill>
              <a:latin typeface="Calibri"/>
              <a:ea typeface="Calibri"/>
              <a:cs typeface="Calibri"/>
              <a:sym typeface="Calibri"/>
            </a:endParaRPr>
          </a:p>
          <a:p>
            <a:pPr indent="-342900" lvl="0" marL="342900" marR="0" rtl="0" algn="just">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Thông thường dễ bị chia sẻ cơ chế truy cập an toàn quan trọng</a:t>
            </a:r>
            <a:endParaRPr b="0" i="0" sz="3200" u="none" cap="none" strike="noStrike">
              <a:solidFill>
                <a:schemeClr val="dk1"/>
              </a:solidFill>
              <a:latin typeface="Calibri"/>
              <a:ea typeface="Calibri"/>
              <a:cs typeface="Calibri"/>
              <a:sym typeface="Calibri"/>
            </a:endParaRPr>
          </a:p>
        </p:txBody>
      </p:sp>
      <p:sp>
        <p:nvSpPr>
          <p:cNvPr id="349" name="Google Shape;349;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3" name="Shape 353"/>
        <p:cNvGrpSpPr/>
        <p:nvPr/>
      </p:nvGrpSpPr>
      <p:grpSpPr>
        <a:xfrm>
          <a:off x="0" y="0"/>
          <a:ext cx="0" cy="0"/>
          <a:chOff x="0" y="0"/>
          <a:chExt cx="0" cy="0"/>
        </a:xfrm>
      </p:grpSpPr>
      <p:sp>
        <p:nvSpPr>
          <p:cNvPr id="354" name="Google Shape;354;p3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Calibri"/>
              <a:buNone/>
            </a:pPr>
            <a:r>
              <a:rPr b="1" i="0" lang="en-US" sz="4000" u="none" cap="none" strike="noStrike">
                <a:solidFill>
                  <a:schemeClr val="dk1"/>
                </a:solidFill>
                <a:latin typeface="Calibri"/>
                <a:ea typeface="Calibri"/>
                <a:cs typeface="Calibri"/>
                <a:sym typeface="Calibri"/>
              </a:rPr>
              <a:t>CURRENT &amp; FUTURE TRENDS</a:t>
            </a:r>
            <a:endParaRPr/>
          </a:p>
        </p:txBody>
      </p:sp>
      <p:sp>
        <p:nvSpPr>
          <p:cNvPr id="355" name="Google Shape;355;p3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888888"/>
              </a:buClr>
              <a:buSzPts val="3200"/>
              <a:buFont typeface="Arial"/>
              <a:buNone/>
            </a:pPr>
            <a:r>
              <a:t/>
            </a:r>
            <a:endParaRPr b="0" i="0" sz="2000" u="none" cap="none" strike="noStrike">
              <a:solidFill>
                <a:srgbClr val="888888"/>
              </a:solidFill>
              <a:latin typeface="Calibri"/>
              <a:ea typeface="Calibri"/>
              <a:cs typeface="Calibri"/>
              <a:sym typeface="Calibri"/>
            </a:endParaRPr>
          </a:p>
        </p:txBody>
      </p:sp>
      <p:sp>
        <p:nvSpPr>
          <p:cNvPr id="356" name="Google Shape;356;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0" name="Shape 360"/>
        <p:cNvGrpSpPr/>
        <p:nvPr/>
      </p:nvGrpSpPr>
      <p:grpSpPr>
        <a:xfrm>
          <a:off x="0" y="0"/>
          <a:ext cx="0" cy="0"/>
          <a:chOff x="0" y="0"/>
          <a:chExt cx="0" cy="0"/>
        </a:xfrm>
      </p:grpSpPr>
      <p:sp>
        <p:nvSpPr>
          <p:cNvPr id="361" name="Google Shape;361;p38"/>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rPr b="0" i="0" lang="en-US" sz="4000" u="none" cap="none" strike="noStrike">
                <a:solidFill>
                  <a:schemeClr val="dk1"/>
                </a:solidFill>
                <a:latin typeface="Calibri"/>
                <a:ea typeface="Calibri"/>
                <a:cs typeface="Calibri"/>
                <a:sym typeface="Calibri"/>
              </a:rPr>
              <a:t>Nội dung</a:t>
            </a:r>
            <a:endParaRPr b="1" i="0" sz="4000" u="none" cap="none" strike="noStrike">
              <a:solidFill>
                <a:schemeClr val="dk1"/>
              </a:solidFill>
              <a:latin typeface="Calibri"/>
              <a:ea typeface="Calibri"/>
              <a:cs typeface="Calibri"/>
              <a:sym typeface="Calibri"/>
            </a:endParaRPr>
          </a:p>
        </p:txBody>
      </p:sp>
      <p:sp>
        <p:nvSpPr>
          <p:cNvPr id="362" name="Google Shape;362;p38"/>
          <p:cNvSpPr txBox="1"/>
          <p:nvPr>
            <p:ph idx="1" type="body"/>
          </p:nvPr>
        </p:nvSpPr>
        <p:spPr>
          <a:xfrm>
            <a:off x="0" y="1066800"/>
            <a:ext cx="9067800" cy="54864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4400"/>
              <a:buFont typeface="Arial"/>
              <a:buChar char="•"/>
            </a:pPr>
            <a:r>
              <a:rPr b="0" i="0" lang="en-US" sz="4400" u="none" cap="none" strike="noStrike">
                <a:solidFill>
                  <a:schemeClr val="dk1"/>
                </a:solidFill>
                <a:latin typeface="Calibri"/>
                <a:ea typeface="Calibri"/>
                <a:cs typeface="Calibri"/>
                <a:sym typeface="Calibri"/>
              </a:rPr>
              <a:t>Tiêu chuẩn không dây</a:t>
            </a:r>
            <a:endParaRPr b="0" i="0" sz="4400" u="none" cap="none" strike="noStrike">
              <a:solidFill>
                <a:schemeClr val="dk1"/>
              </a:solidFill>
              <a:latin typeface="Calibri"/>
              <a:ea typeface="Calibri"/>
              <a:cs typeface="Calibri"/>
              <a:sym typeface="Calibri"/>
            </a:endParaRPr>
          </a:p>
          <a:p>
            <a:pPr indent="-342900" lvl="0" marL="342900" marR="0" rtl="0" algn="just">
              <a:lnSpc>
                <a:spcPct val="100000"/>
              </a:lnSpc>
              <a:spcBef>
                <a:spcPts val="880"/>
              </a:spcBef>
              <a:spcAft>
                <a:spcPts val="0"/>
              </a:spcAft>
              <a:buClr>
                <a:schemeClr val="dk1"/>
              </a:buClr>
              <a:buSzPts val="4400"/>
              <a:buFont typeface="Arial"/>
              <a:buChar char="•"/>
            </a:pPr>
            <a:r>
              <a:rPr b="0" i="0" lang="en-US" sz="4400" u="none" cap="none" strike="noStrike">
                <a:solidFill>
                  <a:schemeClr val="dk1"/>
                </a:solidFill>
                <a:latin typeface="Calibri"/>
                <a:ea typeface="Calibri"/>
                <a:cs typeface="Calibri"/>
                <a:sym typeface="Calibri"/>
              </a:rPr>
              <a:t>Sự tiến triển của công nghệ không dây</a:t>
            </a:r>
            <a:endParaRPr b="0" i="0" sz="4400" u="none" cap="none" strike="noStrike">
              <a:solidFill>
                <a:schemeClr val="dk1"/>
              </a:solidFill>
              <a:latin typeface="Calibri"/>
              <a:ea typeface="Calibri"/>
              <a:cs typeface="Calibri"/>
              <a:sym typeface="Calibri"/>
            </a:endParaRPr>
          </a:p>
          <a:p>
            <a:pPr indent="-342900" lvl="0" marL="342900" marR="0" rtl="0" algn="just">
              <a:lnSpc>
                <a:spcPct val="100000"/>
              </a:lnSpc>
              <a:spcBef>
                <a:spcPts val="880"/>
              </a:spcBef>
              <a:spcAft>
                <a:spcPts val="0"/>
              </a:spcAft>
              <a:buClr>
                <a:schemeClr val="dk1"/>
              </a:buClr>
              <a:buSzPts val="4400"/>
              <a:buFont typeface="Arial"/>
              <a:buChar char="•"/>
            </a:pPr>
            <a:r>
              <a:rPr b="0" i="0" lang="en-US" sz="4400" u="none" cap="none" strike="noStrike">
                <a:solidFill>
                  <a:schemeClr val="dk1"/>
                </a:solidFill>
                <a:latin typeface="Calibri"/>
                <a:ea typeface="Calibri"/>
                <a:cs typeface="Calibri"/>
                <a:sym typeface="Calibri"/>
              </a:rPr>
              <a:t>Công nghệ chủ chốt cho hệ thống 4G</a:t>
            </a:r>
            <a:endParaRPr b="0" i="0" sz="4400" u="none" cap="none" strike="noStrike">
              <a:solidFill>
                <a:schemeClr val="dk1"/>
              </a:solidFill>
              <a:latin typeface="Calibri"/>
              <a:ea typeface="Calibri"/>
              <a:cs typeface="Calibri"/>
              <a:sym typeface="Calibri"/>
            </a:endParaRPr>
          </a:p>
          <a:p>
            <a:pPr indent="-342900" lvl="0" marL="342900" marR="0" rtl="0" algn="just">
              <a:lnSpc>
                <a:spcPct val="100000"/>
              </a:lnSpc>
              <a:spcBef>
                <a:spcPts val="880"/>
              </a:spcBef>
              <a:spcAft>
                <a:spcPts val="0"/>
              </a:spcAft>
              <a:buClr>
                <a:schemeClr val="dk1"/>
              </a:buClr>
              <a:buSzPts val="4400"/>
              <a:buFont typeface="Arial"/>
              <a:buChar char="•"/>
            </a:pPr>
            <a:r>
              <a:rPr b="0" i="0" lang="en-US" sz="4400" u="none" cap="none" strike="noStrike">
                <a:solidFill>
                  <a:schemeClr val="dk1"/>
                </a:solidFill>
                <a:latin typeface="Calibri"/>
                <a:ea typeface="Calibri"/>
                <a:cs typeface="Calibri"/>
                <a:sym typeface="Calibri"/>
              </a:rPr>
              <a:t>Điểm nổi bật của các mạng không dây</a:t>
            </a:r>
            <a:endParaRPr b="0" i="0" sz="4400" u="none" cap="none" strike="noStrike">
              <a:solidFill>
                <a:schemeClr val="dk1"/>
              </a:solidFill>
              <a:latin typeface="Calibri"/>
              <a:ea typeface="Calibri"/>
              <a:cs typeface="Calibri"/>
              <a:sym typeface="Calibri"/>
            </a:endParaRPr>
          </a:p>
        </p:txBody>
      </p:sp>
      <p:sp>
        <p:nvSpPr>
          <p:cNvPr id="363" name="Google Shape;363;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7" name="Shape 367"/>
        <p:cNvGrpSpPr/>
        <p:nvPr/>
      </p:nvGrpSpPr>
      <p:grpSpPr>
        <a:xfrm>
          <a:off x="0" y="0"/>
          <a:ext cx="0" cy="0"/>
          <a:chOff x="0" y="0"/>
          <a:chExt cx="0" cy="0"/>
        </a:xfrm>
      </p:grpSpPr>
      <p:sp>
        <p:nvSpPr>
          <p:cNvPr id="368" name="Google Shape;368;p39"/>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rPr b="1" i="0" lang="en-US" sz="4000" u="none" cap="none" strike="noStrike">
                <a:solidFill>
                  <a:schemeClr val="dk1"/>
                </a:solidFill>
                <a:latin typeface="Calibri"/>
                <a:ea typeface="Calibri"/>
                <a:cs typeface="Calibri"/>
                <a:sym typeface="Calibri"/>
              </a:rPr>
              <a:t>Wirless Network Standards</a:t>
            </a:r>
            <a:endParaRPr/>
          </a:p>
        </p:txBody>
      </p:sp>
      <p:sp>
        <p:nvSpPr>
          <p:cNvPr id="369" name="Google Shape;369;p39"/>
          <p:cNvSpPr txBox="1"/>
          <p:nvPr>
            <p:ph idx="1" type="body"/>
          </p:nvPr>
        </p:nvSpPr>
        <p:spPr>
          <a:xfrm>
            <a:off x="304800" y="1066800"/>
            <a:ext cx="8534400" cy="5486400"/>
          </a:xfrm>
          <a:prstGeom prst="rect">
            <a:avLst/>
          </a:prstGeom>
          <a:noFill/>
          <a:ln>
            <a:noFill/>
          </a:ln>
        </p:spPr>
        <p:txBody>
          <a:bodyPr anchorCtr="0" anchor="t" bIns="45700" lIns="91425" spcFirstLastPara="1" rIns="91425" wrap="square" tIns="45700">
            <a:noAutofit/>
          </a:bodyPr>
          <a:lstStyle/>
          <a:p>
            <a:pPr indent="-139700" lvl="0" marL="342900" marR="0" rtl="0" algn="just">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pic>
        <p:nvPicPr>
          <p:cNvPr id="370" name="Google Shape;370;p39"/>
          <p:cNvPicPr preferRelativeResize="0"/>
          <p:nvPr/>
        </p:nvPicPr>
        <p:blipFill rotWithShape="1">
          <a:blip r:embed="rId3">
            <a:alphaModFix/>
          </a:blip>
          <a:srcRect b="0" l="0" r="0" t="0"/>
          <a:stretch/>
        </p:blipFill>
        <p:spPr>
          <a:xfrm>
            <a:off x="-34160" y="1009426"/>
            <a:ext cx="9178160" cy="5772374"/>
          </a:xfrm>
          <a:prstGeom prst="rect">
            <a:avLst/>
          </a:prstGeom>
          <a:noFill/>
          <a:ln>
            <a:noFill/>
          </a:ln>
        </p:spPr>
      </p:pic>
      <p:sp>
        <p:nvSpPr>
          <p:cNvPr id="371" name="Google Shape;371;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9" name="Shape 109"/>
        <p:cNvGrpSpPr/>
        <p:nvPr/>
      </p:nvGrpSpPr>
      <p:grpSpPr>
        <a:xfrm>
          <a:off x="0" y="0"/>
          <a:ext cx="0" cy="0"/>
          <a:chOff x="0" y="0"/>
          <a:chExt cx="0" cy="0"/>
        </a:xfrm>
      </p:grpSpPr>
      <p:pic>
        <p:nvPicPr>
          <p:cNvPr id="110" name="Google Shape;110;p4"/>
          <p:cNvPicPr preferRelativeResize="0"/>
          <p:nvPr/>
        </p:nvPicPr>
        <p:blipFill rotWithShape="1">
          <a:blip r:embed="rId3">
            <a:alphaModFix/>
          </a:blip>
          <a:srcRect b="0" l="0" r="0" t="0"/>
          <a:stretch/>
        </p:blipFill>
        <p:spPr>
          <a:xfrm>
            <a:off x="4038600" y="2971800"/>
            <a:ext cx="5002188" cy="3471304"/>
          </a:xfrm>
          <a:prstGeom prst="rect">
            <a:avLst/>
          </a:prstGeom>
          <a:noFill/>
          <a:ln>
            <a:noFill/>
          </a:ln>
        </p:spPr>
      </p:pic>
      <p:sp>
        <p:nvSpPr>
          <p:cNvPr id="111" name="Google Shape;111;p4"/>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1" i="0" lang="en-US" sz="3600" u="none" cap="none" strike="noStrike">
                <a:solidFill>
                  <a:schemeClr val="dk1"/>
                </a:solidFill>
                <a:latin typeface="Arial"/>
                <a:ea typeface="Arial"/>
                <a:cs typeface="Arial"/>
                <a:sym typeface="Arial"/>
              </a:rPr>
              <a:t>Viễn thông</a:t>
            </a:r>
            <a:endParaRPr b="1" i="0" sz="3600" u="none" cap="none" strike="noStrike">
              <a:solidFill>
                <a:schemeClr val="dk1"/>
              </a:solidFill>
              <a:latin typeface="Arial"/>
              <a:ea typeface="Arial"/>
              <a:cs typeface="Arial"/>
              <a:sym typeface="Arial"/>
            </a:endParaRPr>
          </a:p>
        </p:txBody>
      </p:sp>
      <p:sp>
        <p:nvSpPr>
          <p:cNvPr id="112" name="Google Shape;112;p4"/>
          <p:cNvSpPr txBox="1"/>
          <p:nvPr>
            <p:ph idx="1" type="body"/>
          </p:nvPr>
        </p:nvSpPr>
        <p:spPr>
          <a:xfrm>
            <a:off x="304800" y="1066800"/>
            <a:ext cx="8534400" cy="50593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960"/>
              <a:buFont typeface="Arial"/>
              <a:buChar char="•"/>
            </a:pPr>
            <a:r>
              <a:rPr b="0" i="0" lang="en-US" sz="2960" u="none" cap="none" strike="noStrike">
                <a:solidFill>
                  <a:schemeClr val="dk1"/>
                </a:solidFill>
                <a:latin typeface="Arial"/>
                <a:ea typeface="Arial"/>
                <a:cs typeface="Arial"/>
                <a:sym typeface="Arial"/>
              </a:rPr>
              <a:t>Tele (Far) + Truyền thông</a:t>
            </a:r>
            <a:endParaRPr b="0" i="0" sz="2960" u="none" cap="none" strike="noStrike">
              <a:solidFill>
                <a:schemeClr val="dk1"/>
              </a:solidFill>
              <a:latin typeface="Arial"/>
              <a:ea typeface="Arial"/>
              <a:cs typeface="Arial"/>
              <a:sym typeface="Arial"/>
            </a:endParaRPr>
          </a:p>
          <a:p>
            <a:pPr indent="-342900" lvl="0" marL="342900" marR="0" rtl="0" algn="l">
              <a:lnSpc>
                <a:spcPct val="90000"/>
              </a:lnSpc>
              <a:spcBef>
                <a:spcPts val="592"/>
              </a:spcBef>
              <a:spcAft>
                <a:spcPts val="0"/>
              </a:spcAft>
              <a:buClr>
                <a:schemeClr val="dk1"/>
              </a:buClr>
              <a:buSzPts val="2960"/>
              <a:buFont typeface="Arial"/>
              <a:buChar char="•"/>
            </a:pPr>
            <a:r>
              <a:rPr b="0" i="0" lang="en-US" sz="2960" u="none" cap="none" strike="noStrike">
                <a:solidFill>
                  <a:schemeClr val="dk1"/>
                </a:solidFill>
                <a:latin typeface="Arial"/>
                <a:ea typeface="Arial"/>
                <a:cs typeface="Arial"/>
                <a:sym typeface="Arial"/>
              </a:rPr>
              <a:t>Thờ kỳ đầu của viễn thông</a:t>
            </a:r>
            <a:endParaRPr b="0" i="0" sz="2960" u="none" cap="none" strike="noStrike">
              <a:solidFill>
                <a:schemeClr val="dk1"/>
              </a:solidFill>
              <a:latin typeface="Arial"/>
              <a:ea typeface="Arial"/>
              <a:cs typeface="Arial"/>
              <a:sym typeface="Arial"/>
            </a:endParaRPr>
          </a:p>
          <a:p>
            <a:pPr indent="-285750" lvl="1" marL="742950" marR="0" rtl="0" algn="l">
              <a:lnSpc>
                <a:spcPct val="90000"/>
              </a:lnSpc>
              <a:spcBef>
                <a:spcPts val="518"/>
              </a:spcBef>
              <a:spcAft>
                <a:spcPts val="0"/>
              </a:spcAft>
              <a:buClr>
                <a:schemeClr val="dk1"/>
              </a:buClr>
              <a:buSzPts val="2590"/>
              <a:buFont typeface="Arial"/>
              <a:buChar char="–"/>
            </a:pPr>
            <a:r>
              <a:rPr b="0" i="0" lang="en-US" sz="2590" u="none" cap="none" strike="noStrike">
                <a:solidFill>
                  <a:schemeClr val="dk1"/>
                </a:solidFill>
                <a:latin typeface="Arial"/>
                <a:ea typeface="Arial"/>
                <a:cs typeface="Arial"/>
                <a:sym typeface="Arial"/>
              </a:rPr>
              <a:t>Tín hiệu khói và trống </a:t>
            </a:r>
            <a:endParaRPr b="0" i="0" sz="2590" u="none" cap="none" strike="noStrike">
              <a:solidFill>
                <a:schemeClr val="dk1"/>
              </a:solidFill>
              <a:latin typeface="Arial"/>
              <a:ea typeface="Arial"/>
              <a:cs typeface="Arial"/>
              <a:sym typeface="Arial"/>
            </a:endParaRPr>
          </a:p>
          <a:p>
            <a:pPr indent="-285750" lvl="1" marL="742950" marR="0" rtl="0" algn="l">
              <a:lnSpc>
                <a:spcPct val="90000"/>
              </a:lnSpc>
              <a:spcBef>
                <a:spcPts val="518"/>
              </a:spcBef>
              <a:spcAft>
                <a:spcPts val="0"/>
              </a:spcAft>
              <a:buClr>
                <a:schemeClr val="dk1"/>
              </a:buClr>
              <a:buSzPts val="2590"/>
              <a:buFont typeface="Arial"/>
              <a:buChar char="–"/>
            </a:pPr>
            <a:r>
              <a:rPr b="0" i="0" lang="en-US" sz="2590" u="none" cap="none" strike="noStrike">
                <a:solidFill>
                  <a:schemeClr val="dk1"/>
                </a:solidFill>
                <a:latin typeface="Arial"/>
                <a:ea typeface="Arial"/>
                <a:cs typeface="Arial"/>
                <a:sym typeface="Arial"/>
              </a:rPr>
              <a:t>Điện báo trực quan (1792) </a:t>
            </a:r>
            <a:endParaRPr/>
          </a:p>
          <a:p>
            <a:pPr indent="-342900" lvl="0" marL="342900" marR="0" rtl="0" algn="l">
              <a:lnSpc>
                <a:spcPct val="90000"/>
              </a:lnSpc>
              <a:spcBef>
                <a:spcPts val="592"/>
              </a:spcBef>
              <a:spcAft>
                <a:spcPts val="0"/>
              </a:spcAft>
              <a:buClr>
                <a:schemeClr val="dk1"/>
              </a:buClr>
              <a:buSzPts val="2960"/>
              <a:buFont typeface="Arial"/>
              <a:buChar char="•"/>
            </a:pPr>
            <a:r>
              <a:rPr b="0" i="0" lang="en-US" sz="2960" u="none" cap="none" strike="noStrike">
                <a:solidFill>
                  <a:schemeClr val="dk1"/>
                </a:solidFill>
                <a:latin typeface="Arial"/>
                <a:ea typeface="Arial"/>
                <a:cs typeface="Arial"/>
                <a:sym typeface="Arial"/>
              </a:rPr>
              <a:t>Điện báo và điện thoại</a:t>
            </a:r>
            <a:endParaRPr b="0" i="0" sz="2960" u="none" cap="none" strike="noStrike">
              <a:solidFill>
                <a:schemeClr val="dk1"/>
              </a:solidFill>
              <a:latin typeface="Arial"/>
              <a:ea typeface="Arial"/>
              <a:cs typeface="Arial"/>
              <a:sym typeface="Arial"/>
            </a:endParaRPr>
          </a:p>
          <a:p>
            <a:pPr indent="-285750" lvl="1" marL="742950" marR="0" rtl="0" algn="l">
              <a:lnSpc>
                <a:spcPct val="90000"/>
              </a:lnSpc>
              <a:spcBef>
                <a:spcPts val="518"/>
              </a:spcBef>
              <a:spcAft>
                <a:spcPts val="0"/>
              </a:spcAft>
              <a:buClr>
                <a:schemeClr val="dk1"/>
              </a:buClr>
              <a:buSzPts val="2590"/>
              <a:buFont typeface="Arial"/>
              <a:buChar char="–"/>
            </a:pPr>
            <a:r>
              <a:rPr b="0" i="0" lang="en-US" sz="2590" u="none" cap="none" strike="noStrike">
                <a:solidFill>
                  <a:schemeClr val="dk1"/>
                </a:solidFill>
                <a:latin typeface="Arial"/>
                <a:ea typeface="Arial"/>
                <a:cs typeface="Arial"/>
                <a:sym typeface="Arial"/>
              </a:rPr>
              <a:t>Telegraph (1839)</a:t>
            </a:r>
            <a:endParaRPr/>
          </a:p>
          <a:p>
            <a:pPr indent="-285750" lvl="1" marL="742950" marR="0" rtl="0" algn="l">
              <a:lnSpc>
                <a:spcPct val="90000"/>
              </a:lnSpc>
              <a:spcBef>
                <a:spcPts val="518"/>
              </a:spcBef>
              <a:spcAft>
                <a:spcPts val="0"/>
              </a:spcAft>
              <a:buClr>
                <a:schemeClr val="dk1"/>
              </a:buClr>
              <a:buSzPts val="2590"/>
              <a:buFont typeface="Arial"/>
              <a:buChar char="–"/>
            </a:pPr>
            <a:r>
              <a:rPr b="0" i="0" lang="en-US" sz="2590" u="none" cap="none" strike="noStrike">
                <a:solidFill>
                  <a:schemeClr val="dk1"/>
                </a:solidFill>
                <a:latin typeface="Arial"/>
                <a:ea typeface="Arial"/>
                <a:cs typeface="Arial"/>
                <a:sym typeface="Arial"/>
              </a:rPr>
              <a:t>Telephone  (1876)</a:t>
            </a:r>
            <a:endParaRPr/>
          </a:p>
          <a:p>
            <a:pPr indent="-342900" lvl="0" marL="342900" marR="0" rtl="0" algn="l">
              <a:lnSpc>
                <a:spcPct val="90000"/>
              </a:lnSpc>
              <a:spcBef>
                <a:spcPts val="592"/>
              </a:spcBef>
              <a:spcAft>
                <a:spcPts val="0"/>
              </a:spcAft>
              <a:buClr>
                <a:schemeClr val="dk1"/>
              </a:buClr>
              <a:buSzPts val="2960"/>
              <a:buFont typeface="Arial"/>
              <a:buChar char="•"/>
            </a:pPr>
            <a:r>
              <a:rPr b="0" i="0" lang="en-US" sz="2960" u="none" cap="none" strike="noStrike">
                <a:solidFill>
                  <a:schemeClr val="dk1"/>
                </a:solidFill>
                <a:latin typeface="Arial"/>
                <a:ea typeface="Arial"/>
                <a:cs typeface="Arial"/>
                <a:sym typeface="Arial"/>
              </a:rPr>
              <a:t>Truyền thanh và truyền hình</a:t>
            </a:r>
            <a:endParaRPr b="0" i="0" sz="2960" u="none" cap="none" strike="noStrike">
              <a:solidFill>
                <a:schemeClr val="dk1"/>
              </a:solidFill>
              <a:latin typeface="Arial"/>
              <a:ea typeface="Arial"/>
              <a:cs typeface="Arial"/>
              <a:sym typeface="Arial"/>
            </a:endParaRPr>
          </a:p>
          <a:p>
            <a:pPr indent="-342900" lvl="0" marL="342900" marR="0" rtl="0" algn="l">
              <a:lnSpc>
                <a:spcPct val="90000"/>
              </a:lnSpc>
              <a:spcBef>
                <a:spcPts val="592"/>
              </a:spcBef>
              <a:spcAft>
                <a:spcPts val="0"/>
              </a:spcAft>
              <a:buClr>
                <a:schemeClr val="dk1"/>
              </a:buClr>
              <a:buSzPts val="2960"/>
              <a:buFont typeface="Arial"/>
              <a:buChar char="•"/>
            </a:pPr>
            <a:r>
              <a:rPr b="0" i="0" lang="en-US" sz="2960" u="none" cap="none" strike="noStrike">
                <a:solidFill>
                  <a:schemeClr val="dk1"/>
                </a:solidFill>
                <a:latin typeface="Arial"/>
                <a:ea typeface="Arial"/>
                <a:cs typeface="Arial"/>
                <a:sym typeface="Arial"/>
              </a:rPr>
              <a:t>Điện thoại </a:t>
            </a:r>
            <a:endParaRPr b="0" i="0" sz="2960" u="none" cap="none" strike="noStrike">
              <a:solidFill>
                <a:schemeClr val="dk1"/>
              </a:solidFill>
              <a:latin typeface="Arial"/>
              <a:ea typeface="Arial"/>
              <a:cs typeface="Arial"/>
              <a:sym typeface="Arial"/>
            </a:endParaRPr>
          </a:p>
          <a:p>
            <a:pPr indent="-285750" lvl="1" marL="742950" marR="0" rtl="0" algn="l">
              <a:lnSpc>
                <a:spcPct val="90000"/>
              </a:lnSpc>
              <a:spcBef>
                <a:spcPts val="518"/>
              </a:spcBef>
              <a:spcAft>
                <a:spcPts val="0"/>
              </a:spcAft>
              <a:buClr>
                <a:schemeClr val="dk1"/>
              </a:buClr>
              <a:buSzPts val="2590"/>
              <a:buFont typeface="Arial"/>
              <a:buChar char="–"/>
            </a:pPr>
            <a:r>
              <a:rPr b="0" i="0" lang="en-US" sz="2590" u="none" cap="none" strike="noStrike">
                <a:solidFill>
                  <a:schemeClr val="dk1"/>
                </a:solidFill>
                <a:latin typeface="Arial"/>
                <a:ea typeface="Arial"/>
                <a:cs typeface="Arial"/>
                <a:sym typeface="Arial"/>
              </a:rPr>
              <a:t>Giọng nói và dữ liệu</a:t>
            </a:r>
            <a:endParaRPr b="0" i="0" sz="2590" u="none" cap="none" strike="noStrike">
              <a:solidFill>
                <a:schemeClr val="dk1"/>
              </a:solidFill>
              <a:latin typeface="Arial"/>
              <a:ea typeface="Arial"/>
              <a:cs typeface="Arial"/>
              <a:sym typeface="Arial"/>
            </a:endParaRPr>
          </a:p>
        </p:txBody>
      </p:sp>
      <p:sp>
        <p:nvSpPr>
          <p:cNvPr id="113" name="Google Shape;113;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5" name="Shape 375"/>
        <p:cNvGrpSpPr/>
        <p:nvPr/>
      </p:nvGrpSpPr>
      <p:grpSpPr>
        <a:xfrm>
          <a:off x="0" y="0"/>
          <a:ext cx="0" cy="0"/>
          <a:chOff x="0" y="0"/>
          <a:chExt cx="0" cy="0"/>
        </a:xfrm>
      </p:grpSpPr>
      <p:sp>
        <p:nvSpPr>
          <p:cNvPr id="376" name="Google Shape;376;p40"/>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rPr b="1" i="0" lang="en-US" sz="4000" u="none" cap="none" strike="noStrike">
                <a:solidFill>
                  <a:schemeClr val="dk1"/>
                </a:solidFill>
                <a:latin typeface="Calibri"/>
                <a:ea typeface="Calibri"/>
                <a:cs typeface="Calibri"/>
                <a:sym typeface="Calibri"/>
              </a:rPr>
              <a:t>ITU Organization</a:t>
            </a:r>
            <a:endParaRPr/>
          </a:p>
        </p:txBody>
      </p:sp>
      <p:sp>
        <p:nvSpPr>
          <p:cNvPr id="377" name="Google Shape;377;p40"/>
          <p:cNvSpPr txBox="1"/>
          <p:nvPr>
            <p:ph idx="1" type="body"/>
          </p:nvPr>
        </p:nvSpPr>
        <p:spPr>
          <a:xfrm>
            <a:off x="304800" y="1066800"/>
            <a:ext cx="8534400" cy="54864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ITU (International Telecommunication Union) is a UN agency with the following structure</a:t>
            </a:r>
            <a:endParaRPr/>
          </a:p>
        </p:txBody>
      </p:sp>
      <p:pic>
        <p:nvPicPr>
          <p:cNvPr id="378" name="Google Shape;378;p40"/>
          <p:cNvPicPr preferRelativeResize="0"/>
          <p:nvPr/>
        </p:nvPicPr>
        <p:blipFill rotWithShape="1">
          <a:blip r:embed="rId3">
            <a:alphaModFix/>
          </a:blip>
          <a:srcRect b="0" l="0" r="0" t="0"/>
          <a:stretch/>
        </p:blipFill>
        <p:spPr>
          <a:xfrm>
            <a:off x="1828800" y="2209800"/>
            <a:ext cx="5934448" cy="3776467"/>
          </a:xfrm>
          <a:prstGeom prst="rect">
            <a:avLst/>
          </a:prstGeom>
          <a:noFill/>
          <a:ln>
            <a:noFill/>
          </a:ln>
        </p:spPr>
      </p:pic>
      <p:sp>
        <p:nvSpPr>
          <p:cNvPr id="379" name="Google Shape;379;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3" name="Shape 383"/>
        <p:cNvGrpSpPr/>
        <p:nvPr/>
      </p:nvGrpSpPr>
      <p:grpSpPr>
        <a:xfrm>
          <a:off x="0" y="0"/>
          <a:ext cx="0" cy="0"/>
          <a:chOff x="0" y="0"/>
          <a:chExt cx="0" cy="0"/>
        </a:xfrm>
      </p:grpSpPr>
      <p:sp>
        <p:nvSpPr>
          <p:cNvPr id="384" name="Google Shape;384;p41"/>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rPr b="1" i="0" lang="en-US" sz="4000" u="none" cap="none" strike="noStrike">
                <a:solidFill>
                  <a:schemeClr val="dk1"/>
                </a:solidFill>
                <a:latin typeface="Calibri"/>
                <a:ea typeface="Calibri"/>
                <a:cs typeface="Calibri"/>
                <a:sym typeface="Calibri"/>
              </a:rPr>
              <a:t>3GPP &amp; 3GPP2 là gì?</a:t>
            </a:r>
            <a:endParaRPr b="1" i="0" sz="4000" u="none" cap="none" strike="noStrike">
              <a:solidFill>
                <a:schemeClr val="dk1"/>
              </a:solidFill>
              <a:latin typeface="Calibri"/>
              <a:ea typeface="Calibri"/>
              <a:cs typeface="Calibri"/>
              <a:sym typeface="Calibri"/>
            </a:endParaRPr>
          </a:p>
        </p:txBody>
      </p:sp>
      <p:sp>
        <p:nvSpPr>
          <p:cNvPr id="385" name="Google Shape;385;p41"/>
          <p:cNvSpPr txBox="1"/>
          <p:nvPr>
            <p:ph idx="1" type="body"/>
          </p:nvPr>
        </p:nvSpPr>
        <p:spPr>
          <a:xfrm>
            <a:off x="304800" y="1066800"/>
            <a:ext cx="8534400"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Dự án đối tác thế hệ thứ 3 (3GPP) là sự hợp tác giữa các nhóm của các hiệp hội viễn thông.</a:t>
            </a:r>
            <a:br>
              <a:rPr b="0" i="0" lang="en-US" sz="3200" u="none" cap="none" strike="noStrike">
                <a:solidFill>
                  <a:schemeClr val="dk1"/>
                </a:solidFill>
                <a:latin typeface="Calibri"/>
                <a:ea typeface="Calibri"/>
                <a:cs typeface="Calibri"/>
                <a:sym typeface="Calibri"/>
              </a:rPr>
            </a:br>
            <a:r>
              <a:rPr b="0" i="0" lang="en-US" sz="3200" u="none" cap="none" strike="noStrike">
                <a:solidFill>
                  <a:schemeClr val="dk1"/>
                </a:solidFill>
                <a:latin typeface="Calibri"/>
                <a:ea typeface="Calibri"/>
                <a:cs typeface="Calibri"/>
                <a:sym typeface="Calibri"/>
              </a:rPr>
              <a:t>Phạm vi ban đầu của 3GPP là tạo ra một thế hệ thứ ba (3G) hệ thống điện thoại di động đặc điểm kỹ thuật áp dụng trên toàn cầu dựa trên phát triển hệ thống thông tin di động toàn cầu (GSM) thông số kỹ thuật trong phạm vi của điện thoại di động Viễn thông quốc tế-2000 dự án của ITU. </a:t>
            </a:r>
            <a:endParaRPr b="0" i="0" sz="3200" u="none" cap="none" strike="noStrike">
              <a:solidFill>
                <a:schemeClr val="dk1"/>
              </a:solidFill>
              <a:latin typeface="Calibri"/>
              <a:ea typeface="Calibri"/>
              <a:cs typeface="Calibri"/>
              <a:sym typeface="Calibri"/>
            </a:endParaRPr>
          </a:p>
        </p:txBody>
      </p:sp>
      <p:sp>
        <p:nvSpPr>
          <p:cNvPr id="386" name="Google Shape;386;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0" name="Shape 390"/>
        <p:cNvGrpSpPr/>
        <p:nvPr/>
      </p:nvGrpSpPr>
      <p:grpSpPr>
        <a:xfrm>
          <a:off x="0" y="0"/>
          <a:ext cx="0" cy="0"/>
          <a:chOff x="0" y="0"/>
          <a:chExt cx="0" cy="0"/>
        </a:xfrm>
      </p:grpSpPr>
      <p:sp>
        <p:nvSpPr>
          <p:cNvPr id="391" name="Google Shape;391;p42"/>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rPr b="1" i="0" lang="en-US" sz="4000" u="none" cap="none" strike="noStrike">
                <a:solidFill>
                  <a:schemeClr val="dk1"/>
                </a:solidFill>
                <a:latin typeface="Calibri"/>
                <a:ea typeface="Calibri"/>
                <a:cs typeface="Calibri"/>
                <a:sym typeface="Calibri"/>
              </a:rPr>
              <a:t>3GPP &amp; 3GPP2 là  gì?</a:t>
            </a:r>
            <a:endParaRPr b="1" i="0" sz="4000" u="none" cap="none" strike="noStrike">
              <a:solidFill>
                <a:schemeClr val="dk1"/>
              </a:solidFill>
              <a:latin typeface="Calibri"/>
              <a:ea typeface="Calibri"/>
              <a:cs typeface="Calibri"/>
              <a:sym typeface="Calibri"/>
            </a:endParaRPr>
          </a:p>
        </p:txBody>
      </p:sp>
      <p:sp>
        <p:nvSpPr>
          <p:cNvPr id="392" name="Google Shape;392;p42"/>
          <p:cNvSpPr txBox="1"/>
          <p:nvPr>
            <p:ph idx="1" type="body"/>
          </p:nvPr>
        </p:nvSpPr>
        <p:spPr>
          <a:xfrm>
            <a:off x="304800" y="1066800"/>
            <a:ext cx="8534400" cy="54864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3rd Generation Partnership Project 2 (3GPP2), quy định cụ thể tiêu chuẩn cho một công nghệ 3G dựa trên IS-95 (CDMA), thường được gọi là CDMA2000.</a:t>
            </a:r>
            <a:endParaRPr b="0" i="0" sz="3200" u="none" cap="none" strike="noStrike">
              <a:solidFill>
                <a:schemeClr val="dk1"/>
              </a:solidFill>
              <a:latin typeface="Calibri"/>
              <a:ea typeface="Calibri"/>
              <a:cs typeface="Calibri"/>
              <a:sym typeface="Calibri"/>
            </a:endParaRPr>
          </a:p>
          <a:p>
            <a:pPr indent="-342900" lvl="0" marL="342900" marR="0" rtl="0" algn="just">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Các nhóm hỗ trợ 3GPP (còn được gọi là "Trung tâm Thẩm quyền Điện thoại di động") được đặt tại trụ sở chính của ETSI trong Sophia-Antipolis (Pháp).</a:t>
            </a:r>
            <a:endParaRPr b="0" i="0" sz="3200" u="none" cap="none" strike="noStrike">
              <a:solidFill>
                <a:schemeClr val="dk1"/>
              </a:solidFill>
              <a:latin typeface="Calibri"/>
              <a:ea typeface="Calibri"/>
              <a:cs typeface="Calibri"/>
              <a:sym typeface="Calibri"/>
            </a:endParaRPr>
          </a:p>
        </p:txBody>
      </p:sp>
      <p:sp>
        <p:nvSpPr>
          <p:cNvPr id="393" name="Google Shape;393;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7" name="Shape 397"/>
        <p:cNvGrpSpPr/>
        <p:nvPr/>
      </p:nvGrpSpPr>
      <p:grpSpPr>
        <a:xfrm>
          <a:off x="0" y="0"/>
          <a:ext cx="0" cy="0"/>
          <a:chOff x="0" y="0"/>
          <a:chExt cx="0" cy="0"/>
        </a:xfrm>
      </p:grpSpPr>
      <p:sp>
        <p:nvSpPr>
          <p:cNvPr id="398" name="Google Shape;398;p43"/>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rPr b="1" i="0" lang="en-US" sz="4000" u="none" cap="none" strike="noStrike">
                <a:solidFill>
                  <a:schemeClr val="dk1"/>
                </a:solidFill>
                <a:latin typeface="Calibri"/>
                <a:ea typeface="Calibri"/>
                <a:cs typeface="Calibri"/>
                <a:sym typeface="Calibri"/>
              </a:rPr>
              <a:t>3GPP &amp; 3GPP2  Partners</a:t>
            </a:r>
            <a:endParaRPr b="1" i="0" sz="4000" u="none" cap="none" strike="noStrike">
              <a:solidFill>
                <a:schemeClr val="dk1"/>
              </a:solidFill>
              <a:latin typeface="Calibri"/>
              <a:ea typeface="Calibri"/>
              <a:cs typeface="Calibri"/>
              <a:sym typeface="Calibri"/>
            </a:endParaRPr>
          </a:p>
        </p:txBody>
      </p:sp>
      <p:sp>
        <p:nvSpPr>
          <p:cNvPr id="399" name="Google Shape;399;p43"/>
          <p:cNvSpPr txBox="1"/>
          <p:nvPr>
            <p:ph idx="1" type="body"/>
          </p:nvPr>
        </p:nvSpPr>
        <p:spPr>
          <a:xfrm>
            <a:off x="304800" y="1066800"/>
            <a:ext cx="8534400" cy="54864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The 3GPP is a global collaboration between 6 partners as shown below</a:t>
            </a:r>
            <a:endParaRPr b="0" i="0" sz="3200" u="none" cap="none" strike="noStrike">
              <a:solidFill>
                <a:schemeClr val="dk1"/>
              </a:solidFill>
              <a:latin typeface="Calibri"/>
              <a:ea typeface="Calibri"/>
              <a:cs typeface="Calibri"/>
              <a:sym typeface="Calibri"/>
            </a:endParaRPr>
          </a:p>
        </p:txBody>
      </p:sp>
      <p:pic>
        <p:nvPicPr>
          <p:cNvPr id="400" name="Google Shape;400;p43"/>
          <p:cNvPicPr preferRelativeResize="0"/>
          <p:nvPr/>
        </p:nvPicPr>
        <p:blipFill rotWithShape="1">
          <a:blip r:embed="rId3">
            <a:alphaModFix/>
          </a:blip>
          <a:srcRect b="0" l="0" r="0" t="0"/>
          <a:stretch/>
        </p:blipFill>
        <p:spPr>
          <a:xfrm>
            <a:off x="69437" y="2362200"/>
            <a:ext cx="9005126" cy="3224057"/>
          </a:xfrm>
          <a:prstGeom prst="rect">
            <a:avLst/>
          </a:prstGeom>
          <a:noFill/>
          <a:ln>
            <a:noFill/>
          </a:ln>
        </p:spPr>
      </p:pic>
      <p:sp>
        <p:nvSpPr>
          <p:cNvPr id="401" name="Google Shape;401;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05" name="Shape 405"/>
        <p:cNvGrpSpPr/>
        <p:nvPr/>
      </p:nvGrpSpPr>
      <p:grpSpPr>
        <a:xfrm>
          <a:off x="0" y="0"/>
          <a:ext cx="0" cy="0"/>
          <a:chOff x="0" y="0"/>
          <a:chExt cx="0" cy="0"/>
        </a:xfrm>
      </p:grpSpPr>
      <p:sp>
        <p:nvSpPr>
          <p:cNvPr id="406" name="Google Shape;406;p44"/>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rPr b="1" i="0" lang="en-US" sz="4000" u="none" cap="none" strike="noStrike">
                <a:solidFill>
                  <a:schemeClr val="dk1"/>
                </a:solidFill>
                <a:latin typeface="Calibri"/>
                <a:ea typeface="Calibri"/>
                <a:cs typeface="Calibri"/>
                <a:sym typeface="Calibri"/>
              </a:rPr>
              <a:t>IEEE là gì?</a:t>
            </a:r>
            <a:endParaRPr b="1" i="0" sz="4000" u="none" cap="none" strike="noStrike">
              <a:solidFill>
                <a:schemeClr val="dk1"/>
              </a:solidFill>
              <a:latin typeface="Calibri"/>
              <a:ea typeface="Calibri"/>
              <a:cs typeface="Calibri"/>
              <a:sym typeface="Calibri"/>
            </a:endParaRPr>
          </a:p>
        </p:txBody>
      </p:sp>
      <p:sp>
        <p:nvSpPr>
          <p:cNvPr id="407" name="Google Shape;407;p44"/>
          <p:cNvSpPr txBox="1"/>
          <p:nvPr>
            <p:ph idx="1" type="body"/>
          </p:nvPr>
        </p:nvSpPr>
        <p:spPr>
          <a:xfrm>
            <a:off x="304800" y="1066800"/>
            <a:ext cx="8534400" cy="54864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Viện Kỹ sư Điện và Điện tử (IEEE, đọc I-Triple-E) là một hiệp hội nghề nghiệp phi lợi nhuận có trụ sở tại thành phố New York mà là dành riêng để thúc đẩy đổi mới công nghệ và xuất sắc</a:t>
            </a:r>
            <a:endParaRPr b="0" i="0" sz="3200" u="none" cap="none" strike="noStrike">
              <a:solidFill>
                <a:schemeClr val="dk1"/>
              </a:solidFill>
              <a:latin typeface="Calibri"/>
              <a:ea typeface="Calibri"/>
              <a:cs typeface="Calibri"/>
              <a:sym typeface="Calibri"/>
            </a:endParaRPr>
          </a:p>
          <a:p>
            <a:pPr indent="-342900" lvl="0" marL="342900" marR="0" rtl="0" algn="just">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IEEE là một trong những tổ chức tiêu chuẩn làm hàng đầu trên thế giới. IEEE thực hiện các tiêu chuẩn của nó làm và duy trì chức năng thông qua Hiệp hội tiêu chuẩn IEEE (IEEE-SA).</a:t>
            </a:r>
            <a:endParaRPr b="0" i="0" sz="3200" u="none" cap="none" strike="noStrike">
              <a:solidFill>
                <a:schemeClr val="dk1"/>
              </a:solidFill>
              <a:latin typeface="Calibri"/>
              <a:ea typeface="Calibri"/>
              <a:cs typeface="Calibri"/>
              <a:sym typeface="Calibri"/>
            </a:endParaRPr>
          </a:p>
        </p:txBody>
      </p:sp>
      <p:sp>
        <p:nvSpPr>
          <p:cNvPr id="408" name="Google Shape;408;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12" name="Shape 412"/>
        <p:cNvGrpSpPr/>
        <p:nvPr/>
      </p:nvGrpSpPr>
      <p:grpSpPr>
        <a:xfrm>
          <a:off x="0" y="0"/>
          <a:ext cx="0" cy="0"/>
          <a:chOff x="0" y="0"/>
          <a:chExt cx="0" cy="0"/>
        </a:xfrm>
      </p:grpSpPr>
      <p:sp>
        <p:nvSpPr>
          <p:cNvPr id="413" name="Google Shape;413;p45"/>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rPr b="1" i="0" lang="en-US" sz="4000" u="none" cap="none" strike="noStrike">
                <a:solidFill>
                  <a:schemeClr val="dk1"/>
                </a:solidFill>
                <a:latin typeface="Calibri"/>
                <a:ea typeface="Calibri"/>
                <a:cs typeface="Calibri"/>
                <a:sym typeface="Calibri"/>
              </a:rPr>
              <a:t>IEEE là gì?</a:t>
            </a:r>
            <a:endParaRPr b="1" i="0" sz="4000" u="none" cap="none" strike="noStrike">
              <a:solidFill>
                <a:schemeClr val="dk1"/>
              </a:solidFill>
              <a:latin typeface="Calibri"/>
              <a:ea typeface="Calibri"/>
              <a:cs typeface="Calibri"/>
              <a:sym typeface="Calibri"/>
            </a:endParaRPr>
          </a:p>
        </p:txBody>
      </p:sp>
      <p:sp>
        <p:nvSpPr>
          <p:cNvPr id="414" name="Google Shape;414;p45"/>
          <p:cNvSpPr txBox="1"/>
          <p:nvPr>
            <p:ph idx="1" type="body"/>
          </p:nvPr>
        </p:nvSpPr>
        <p:spPr>
          <a:xfrm>
            <a:off x="304800" y="1066800"/>
            <a:ext cx="8534400" cy="54864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90000"/>
              </a:lnSpc>
              <a:spcBef>
                <a:spcPts val="0"/>
              </a:spcBef>
              <a:spcAft>
                <a:spcPts val="0"/>
              </a:spcAft>
              <a:buClr>
                <a:schemeClr val="dk1"/>
              </a:buClr>
              <a:buSzPts val="2960"/>
              <a:buFont typeface="Arial"/>
              <a:buChar char="•"/>
            </a:pPr>
            <a:r>
              <a:rPr b="0" i="0" lang="en-US" sz="2960" u="none" cap="none" strike="noStrike">
                <a:solidFill>
                  <a:schemeClr val="dk1"/>
                </a:solidFill>
                <a:latin typeface="Calibri"/>
                <a:ea typeface="Calibri"/>
                <a:cs typeface="Calibri"/>
                <a:sym typeface="Calibri"/>
              </a:rPr>
              <a:t>Tiêu chuẩn IEEE ảnh hưởng đến một loạt các ngành công nghiệp bao gồm: năng lượng và năng lượng, y sinh và chăm sóc sức khỏe, Công nghệ thông tin (IT), viễn thông, giao thông vận tải, công nghệ nano, thông tin đảm bảo, ....</a:t>
            </a:r>
            <a:br>
              <a:rPr b="0" i="0" lang="en-US" sz="2960" u="none" cap="none" strike="noStrike">
                <a:solidFill>
                  <a:schemeClr val="dk1"/>
                </a:solidFill>
                <a:latin typeface="Calibri"/>
                <a:ea typeface="Calibri"/>
                <a:cs typeface="Calibri"/>
                <a:sym typeface="Calibri"/>
              </a:rPr>
            </a:br>
            <a:r>
              <a:rPr b="0" i="0" lang="en-US" sz="2960" u="none" cap="none" strike="noStrike">
                <a:solidFill>
                  <a:schemeClr val="dk1"/>
                </a:solidFill>
                <a:latin typeface="Calibri"/>
                <a:ea typeface="Calibri"/>
                <a:cs typeface="Calibri"/>
                <a:sym typeface="Calibri"/>
              </a:rPr>
              <a:t>Năm 2005, IEEE đã có gần 900 tiêu chuẩn hoạt động, với 500 tiêu chuẩn được phát triển.</a:t>
            </a:r>
            <a:br>
              <a:rPr b="0" i="0" lang="en-US" sz="2960" u="none" cap="none" strike="noStrike">
                <a:solidFill>
                  <a:schemeClr val="dk1"/>
                </a:solidFill>
                <a:latin typeface="Calibri"/>
                <a:ea typeface="Calibri"/>
                <a:cs typeface="Calibri"/>
                <a:sym typeface="Calibri"/>
              </a:rPr>
            </a:br>
            <a:r>
              <a:rPr b="0" i="0" lang="en-US" sz="2960" u="none" cap="none" strike="noStrike">
                <a:solidFill>
                  <a:schemeClr val="dk1"/>
                </a:solidFill>
                <a:latin typeface="Calibri"/>
                <a:ea typeface="Calibri"/>
                <a:cs typeface="Calibri"/>
                <a:sym typeface="Calibri"/>
              </a:rPr>
              <a:t>Một trong những tiêu chuẩn IEEE đáng chú ý hơn là IEEE 802 nhóm mạng LAN / MAN tiêu chuẩn bao gồm các tiêu chuẩn IEEE 802.3 Ethernet và các tiêu chuẩn mạng không dây IEEE 802.11</a:t>
            </a:r>
            <a:endParaRPr b="0" i="0" sz="2960" u="none" cap="none" strike="noStrike">
              <a:solidFill>
                <a:schemeClr val="dk1"/>
              </a:solidFill>
              <a:latin typeface="Calibri"/>
              <a:ea typeface="Calibri"/>
              <a:cs typeface="Calibri"/>
              <a:sym typeface="Calibri"/>
            </a:endParaRPr>
          </a:p>
        </p:txBody>
      </p:sp>
      <p:sp>
        <p:nvSpPr>
          <p:cNvPr id="415" name="Google Shape;415;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19" name="Shape 419"/>
        <p:cNvGrpSpPr/>
        <p:nvPr/>
      </p:nvGrpSpPr>
      <p:grpSpPr>
        <a:xfrm>
          <a:off x="0" y="0"/>
          <a:ext cx="0" cy="0"/>
          <a:chOff x="0" y="0"/>
          <a:chExt cx="0" cy="0"/>
        </a:xfrm>
      </p:grpSpPr>
      <p:sp>
        <p:nvSpPr>
          <p:cNvPr id="420" name="Google Shape;420;p46"/>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rPr b="1" i="0" lang="en-US" sz="4000" u="none" cap="none" strike="noStrike">
                <a:solidFill>
                  <a:schemeClr val="dk1"/>
                </a:solidFill>
                <a:latin typeface="Calibri"/>
                <a:ea typeface="Calibri"/>
                <a:cs typeface="Calibri"/>
                <a:sym typeface="Calibri"/>
              </a:rPr>
              <a:t>Where are we going?</a:t>
            </a:r>
            <a:endParaRPr/>
          </a:p>
        </p:txBody>
      </p:sp>
      <p:sp>
        <p:nvSpPr>
          <p:cNvPr id="421" name="Google Shape;421;p46"/>
          <p:cNvSpPr txBox="1"/>
          <p:nvPr>
            <p:ph idx="1" type="body"/>
          </p:nvPr>
        </p:nvSpPr>
        <p:spPr>
          <a:xfrm>
            <a:off x="304800" y="1066800"/>
            <a:ext cx="8534400" cy="5486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Calibri"/>
                <a:ea typeface="Calibri"/>
                <a:cs typeface="Calibri"/>
                <a:sym typeface="Calibri"/>
              </a:rPr>
              <a:t>Current Wireless Networks</a:t>
            </a:r>
            <a:endParaRPr b="0" i="0" sz="3200" u="none" cap="none" strike="noStrike">
              <a:solidFill>
                <a:schemeClr val="dk1"/>
              </a:solidFill>
              <a:latin typeface="Calibri"/>
              <a:ea typeface="Calibri"/>
              <a:cs typeface="Calibri"/>
              <a:sym typeface="Calibri"/>
            </a:endParaRPr>
          </a:p>
        </p:txBody>
      </p:sp>
      <p:pic>
        <p:nvPicPr>
          <p:cNvPr id="422" name="Google Shape;422;p46"/>
          <p:cNvPicPr preferRelativeResize="0"/>
          <p:nvPr/>
        </p:nvPicPr>
        <p:blipFill rotWithShape="1">
          <a:blip r:embed="rId3">
            <a:alphaModFix/>
          </a:blip>
          <a:srcRect b="0" l="0" r="0" t="0"/>
          <a:stretch/>
        </p:blipFill>
        <p:spPr>
          <a:xfrm>
            <a:off x="367411" y="1600200"/>
            <a:ext cx="8409178" cy="5058248"/>
          </a:xfrm>
          <a:prstGeom prst="rect">
            <a:avLst/>
          </a:prstGeom>
          <a:noFill/>
          <a:ln>
            <a:noFill/>
          </a:ln>
        </p:spPr>
      </p:pic>
      <p:sp>
        <p:nvSpPr>
          <p:cNvPr id="423" name="Google Shape;423;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7" name="Shape 427"/>
        <p:cNvGrpSpPr/>
        <p:nvPr/>
      </p:nvGrpSpPr>
      <p:grpSpPr>
        <a:xfrm>
          <a:off x="0" y="0"/>
          <a:ext cx="0" cy="0"/>
          <a:chOff x="0" y="0"/>
          <a:chExt cx="0" cy="0"/>
        </a:xfrm>
      </p:grpSpPr>
      <p:sp>
        <p:nvSpPr>
          <p:cNvPr id="428" name="Google Shape;428;p47"/>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rPr b="1" i="0" lang="en-US" sz="4000" u="none" cap="none" strike="noStrike">
                <a:solidFill>
                  <a:schemeClr val="dk1"/>
                </a:solidFill>
                <a:latin typeface="Calibri"/>
                <a:ea typeface="Calibri"/>
                <a:cs typeface="Calibri"/>
                <a:sym typeface="Calibri"/>
              </a:rPr>
              <a:t>Radio evolution roadmap towards 4G</a:t>
            </a:r>
            <a:endParaRPr/>
          </a:p>
        </p:txBody>
      </p:sp>
      <p:sp>
        <p:nvSpPr>
          <p:cNvPr id="429" name="Google Shape;429;p47"/>
          <p:cNvSpPr txBox="1"/>
          <p:nvPr>
            <p:ph idx="1" type="body"/>
          </p:nvPr>
        </p:nvSpPr>
        <p:spPr>
          <a:xfrm>
            <a:off x="304800" y="1066800"/>
            <a:ext cx="8534400" cy="5486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pic>
        <p:nvPicPr>
          <p:cNvPr id="430" name="Google Shape;430;p47"/>
          <p:cNvPicPr preferRelativeResize="0"/>
          <p:nvPr/>
        </p:nvPicPr>
        <p:blipFill rotWithShape="1">
          <a:blip r:embed="rId3">
            <a:alphaModFix/>
          </a:blip>
          <a:srcRect b="0" l="0" r="0" t="0"/>
          <a:stretch/>
        </p:blipFill>
        <p:spPr>
          <a:xfrm>
            <a:off x="0" y="838200"/>
            <a:ext cx="9123809" cy="6028571"/>
          </a:xfrm>
          <a:prstGeom prst="rect">
            <a:avLst/>
          </a:prstGeom>
          <a:noFill/>
          <a:ln>
            <a:noFill/>
          </a:ln>
        </p:spPr>
      </p:pic>
      <p:sp>
        <p:nvSpPr>
          <p:cNvPr id="431" name="Google Shape;431;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35" name="Shape 435"/>
        <p:cNvGrpSpPr/>
        <p:nvPr/>
      </p:nvGrpSpPr>
      <p:grpSpPr>
        <a:xfrm>
          <a:off x="0" y="0"/>
          <a:ext cx="0" cy="0"/>
          <a:chOff x="0" y="0"/>
          <a:chExt cx="0" cy="0"/>
        </a:xfrm>
      </p:grpSpPr>
      <p:sp>
        <p:nvSpPr>
          <p:cNvPr id="436" name="Google Shape;436;p48"/>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rPr b="1" i="0" lang="en-US" sz="4000" u="none" cap="none" strike="noStrike">
                <a:solidFill>
                  <a:schemeClr val="dk1"/>
                </a:solidFill>
                <a:latin typeface="Calibri"/>
                <a:ea typeface="Calibri"/>
                <a:cs typeface="Calibri"/>
                <a:sym typeface="Calibri"/>
              </a:rPr>
              <a:t>3GPP , 3GPP2, Mobile WiMAX Timeline</a:t>
            </a:r>
            <a:endParaRPr/>
          </a:p>
        </p:txBody>
      </p:sp>
      <p:sp>
        <p:nvSpPr>
          <p:cNvPr id="437" name="Google Shape;437;p48"/>
          <p:cNvSpPr txBox="1"/>
          <p:nvPr>
            <p:ph idx="1" type="body"/>
          </p:nvPr>
        </p:nvSpPr>
        <p:spPr>
          <a:xfrm>
            <a:off x="304800" y="1066800"/>
            <a:ext cx="8534400" cy="5486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pic>
        <p:nvPicPr>
          <p:cNvPr id="438" name="Google Shape;438;p48"/>
          <p:cNvPicPr preferRelativeResize="0"/>
          <p:nvPr/>
        </p:nvPicPr>
        <p:blipFill rotWithShape="1">
          <a:blip r:embed="rId3">
            <a:alphaModFix/>
          </a:blip>
          <a:srcRect b="0" l="0" r="0" t="0"/>
          <a:stretch/>
        </p:blipFill>
        <p:spPr>
          <a:xfrm>
            <a:off x="0" y="914400"/>
            <a:ext cx="9144000" cy="5040712"/>
          </a:xfrm>
          <a:prstGeom prst="rect">
            <a:avLst/>
          </a:prstGeom>
          <a:noFill/>
          <a:ln>
            <a:noFill/>
          </a:ln>
        </p:spPr>
      </p:pic>
      <p:sp>
        <p:nvSpPr>
          <p:cNvPr id="439" name="Google Shape;439;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3" name="Shape 443"/>
        <p:cNvGrpSpPr/>
        <p:nvPr/>
      </p:nvGrpSpPr>
      <p:grpSpPr>
        <a:xfrm>
          <a:off x="0" y="0"/>
          <a:ext cx="0" cy="0"/>
          <a:chOff x="0" y="0"/>
          <a:chExt cx="0" cy="0"/>
        </a:xfrm>
      </p:grpSpPr>
      <p:sp>
        <p:nvSpPr>
          <p:cNvPr id="444" name="Google Shape;444;p49"/>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rPr b="1" i="0" lang="en-US" sz="4000" u="none" cap="none" strike="noStrike">
                <a:solidFill>
                  <a:schemeClr val="dk1"/>
                </a:solidFill>
                <a:latin typeface="Calibri"/>
                <a:ea typeface="Calibri"/>
                <a:cs typeface="Calibri"/>
                <a:sym typeface="Calibri"/>
              </a:rPr>
              <a:t>All Wireless Technologies head to 4G</a:t>
            </a:r>
            <a:endParaRPr/>
          </a:p>
        </p:txBody>
      </p:sp>
      <p:sp>
        <p:nvSpPr>
          <p:cNvPr id="445" name="Google Shape;445;p49"/>
          <p:cNvSpPr txBox="1"/>
          <p:nvPr>
            <p:ph idx="1" type="body"/>
          </p:nvPr>
        </p:nvSpPr>
        <p:spPr>
          <a:xfrm>
            <a:off x="304800" y="1066800"/>
            <a:ext cx="8534400" cy="5486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pic>
        <p:nvPicPr>
          <p:cNvPr id="446" name="Google Shape;446;p49"/>
          <p:cNvPicPr preferRelativeResize="0"/>
          <p:nvPr/>
        </p:nvPicPr>
        <p:blipFill rotWithShape="1">
          <a:blip r:embed="rId3">
            <a:alphaModFix/>
          </a:blip>
          <a:srcRect b="0" l="0" r="0" t="0"/>
          <a:stretch/>
        </p:blipFill>
        <p:spPr>
          <a:xfrm>
            <a:off x="41269" y="914400"/>
            <a:ext cx="9102731" cy="5205200"/>
          </a:xfrm>
          <a:prstGeom prst="rect">
            <a:avLst/>
          </a:prstGeom>
          <a:noFill/>
          <a:ln>
            <a:noFill/>
          </a:ln>
        </p:spPr>
      </p:pic>
      <p:sp>
        <p:nvSpPr>
          <p:cNvPr id="447" name="Google Shape;447;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7" name="Shape 117"/>
        <p:cNvGrpSpPr/>
        <p:nvPr/>
      </p:nvGrpSpPr>
      <p:grpSpPr>
        <a:xfrm>
          <a:off x="0" y="0"/>
          <a:ext cx="0" cy="0"/>
          <a:chOff x="0" y="0"/>
          <a:chExt cx="0" cy="0"/>
        </a:xfrm>
      </p:grpSpPr>
      <p:sp>
        <p:nvSpPr>
          <p:cNvPr id="118" name="Google Shape;118;p5"/>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1" i="0" lang="en-US" sz="3600" u="none" cap="none" strike="noStrike">
                <a:solidFill>
                  <a:schemeClr val="dk1"/>
                </a:solidFill>
                <a:latin typeface="Times New Roman"/>
                <a:ea typeface="Times New Roman"/>
                <a:cs typeface="Times New Roman"/>
                <a:sym typeface="Times New Roman"/>
              </a:rPr>
              <a:t>Định nghĩa về mạng</a:t>
            </a:r>
            <a:endParaRPr b="1" i="0" sz="3600" u="none" cap="none" strike="noStrike">
              <a:solidFill>
                <a:schemeClr val="dk1"/>
              </a:solidFill>
              <a:latin typeface="Times New Roman"/>
              <a:ea typeface="Times New Roman"/>
              <a:cs typeface="Times New Roman"/>
              <a:sym typeface="Times New Roman"/>
            </a:endParaRPr>
          </a:p>
        </p:txBody>
      </p:sp>
      <p:sp>
        <p:nvSpPr>
          <p:cNvPr id="119" name="Google Shape;119;p5"/>
          <p:cNvSpPr txBox="1"/>
          <p:nvPr>
            <p:ph idx="1" type="body"/>
          </p:nvPr>
        </p:nvSpPr>
        <p:spPr>
          <a:xfrm>
            <a:off x="304800" y="1066800"/>
            <a:ext cx="8534400" cy="50593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Times New Roman"/>
                <a:ea typeface="Times New Roman"/>
                <a:cs typeface="Times New Roman"/>
                <a:sym typeface="Times New Roman"/>
              </a:rPr>
              <a:t>Một </a:t>
            </a:r>
            <a:r>
              <a:rPr b="1" i="1" lang="en-US" sz="3200" u="none" cap="none" strike="noStrike">
                <a:solidFill>
                  <a:srgbClr val="5623E5"/>
                </a:solidFill>
                <a:latin typeface="Times New Roman"/>
                <a:ea typeface="Times New Roman"/>
                <a:cs typeface="Times New Roman"/>
                <a:sym typeface="Times New Roman"/>
              </a:rPr>
              <a:t>Network</a:t>
            </a:r>
            <a:r>
              <a:rPr b="0" i="0" lang="en-US" sz="3200" u="none" cap="none" strike="noStrike">
                <a:solidFill>
                  <a:schemeClr val="dk1"/>
                </a:solidFill>
                <a:latin typeface="Times New Roman"/>
                <a:ea typeface="Times New Roman"/>
                <a:cs typeface="Times New Roman"/>
                <a:sym typeface="Times New Roman"/>
              </a:rPr>
              <a:t> là cấu trúc kết nối dây với bộ sợi , dây mắc nối cùng nhau .</a:t>
            </a:r>
            <a:endParaRPr b="0" i="0" sz="32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640"/>
              </a:spcBef>
              <a:spcAft>
                <a:spcPts val="0"/>
              </a:spcAft>
              <a:buClr>
                <a:srgbClr val="5623E5"/>
              </a:buClr>
              <a:buSzPts val="3200"/>
              <a:buFont typeface="Arial"/>
              <a:buChar char="•"/>
            </a:pPr>
            <a:r>
              <a:rPr b="1" i="1" lang="en-US" sz="3200" u="none" cap="none" strike="noStrike">
                <a:solidFill>
                  <a:srgbClr val="5623E5"/>
                </a:solidFill>
                <a:latin typeface="Times New Roman"/>
                <a:ea typeface="Times New Roman"/>
                <a:cs typeface="Times New Roman"/>
                <a:sym typeface="Times New Roman"/>
              </a:rPr>
              <a:t>Computer Network là nhóm 2 hay nhiều máy tính kết nối với nhau</a:t>
            </a:r>
            <a:endParaRPr b="0" i="0" sz="3200" u="none" cap="none" strike="noStrike">
              <a:solidFill>
                <a:schemeClr val="dk1"/>
              </a:solidFill>
              <a:latin typeface="Times New Roman"/>
              <a:ea typeface="Times New Roman"/>
              <a:cs typeface="Times New Roman"/>
              <a:sym typeface="Times New Roman"/>
            </a:endParaRPr>
          </a:p>
          <a:p>
            <a:pPr indent="-285750" lvl="1" marL="742950" marR="0" rtl="0" algn="just">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Sử dụng phần cứng và phần mềm, các thiết bị máy tính kết nối với nhau có thể giao tiếp với nhau thông qua quy định của truyền thông dữ liệu. Trong một mạng, máy tính có thể trao đổi và chia sẻ thông tin và nguồn lực. Một mạng máy tính có thể hoạt động trên các kết nối có dây hoặc kết nối không dây.</a:t>
            </a:r>
            <a:endParaRPr/>
          </a:p>
        </p:txBody>
      </p:sp>
      <p:sp>
        <p:nvSpPr>
          <p:cNvPr id="120" name="Google Shape;120;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51" name="Shape 451"/>
        <p:cNvGrpSpPr/>
        <p:nvPr/>
      </p:nvGrpSpPr>
      <p:grpSpPr>
        <a:xfrm>
          <a:off x="0" y="0"/>
          <a:ext cx="0" cy="0"/>
          <a:chOff x="0" y="0"/>
          <a:chExt cx="0" cy="0"/>
        </a:xfrm>
      </p:grpSpPr>
      <p:sp>
        <p:nvSpPr>
          <p:cNvPr id="452" name="Google Shape;452;p50"/>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rPr b="1" i="0" lang="en-US" sz="4000" u="none" cap="none" strike="noStrike">
                <a:solidFill>
                  <a:schemeClr val="dk1"/>
                </a:solidFill>
                <a:latin typeface="Calibri"/>
                <a:ea typeface="Calibri"/>
                <a:cs typeface="Calibri"/>
                <a:sym typeface="Calibri"/>
              </a:rPr>
              <a:t>3GPP &amp; Mobile WiMAX Timeline</a:t>
            </a:r>
            <a:endParaRPr/>
          </a:p>
        </p:txBody>
      </p:sp>
      <p:sp>
        <p:nvSpPr>
          <p:cNvPr id="453" name="Google Shape;453;p50"/>
          <p:cNvSpPr txBox="1"/>
          <p:nvPr>
            <p:ph idx="1" type="body"/>
          </p:nvPr>
        </p:nvSpPr>
        <p:spPr>
          <a:xfrm>
            <a:off x="304800" y="1066800"/>
            <a:ext cx="8534400" cy="5486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pic>
        <p:nvPicPr>
          <p:cNvPr id="454" name="Google Shape;454;p50"/>
          <p:cNvPicPr preferRelativeResize="0"/>
          <p:nvPr/>
        </p:nvPicPr>
        <p:blipFill rotWithShape="1">
          <a:blip r:embed="rId3">
            <a:alphaModFix/>
          </a:blip>
          <a:srcRect b="0" l="0" r="0" t="0"/>
          <a:stretch/>
        </p:blipFill>
        <p:spPr>
          <a:xfrm>
            <a:off x="0" y="962400"/>
            <a:ext cx="9149388" cy="5590800"/>
          </a:xfrm>
          <a:prstGeom prst="rect">
            <a:avLst/>
          </a:prstGeom>
          <a:noFill/>
          <a:ln>
            <a:noFill/>
          </a:ln>
        </p:spPr>
      </p:pic>
      <p:sp>
        <p:nvSpPr>
          <p:cNvPr id="455" name="Google Shape;455;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59" name="Shape 459"/>
        <p:cNvGrpSpPr/>
        <p:nvPr/>
      </p:nvGrpSpPr>
      <p:grpSpPr>
        <a:xfrm>
          <a:off x="0" y="0"/>
          <a:ext cx="0" cy="0"/>
          <a:chOff x="0" y="0"/>
          <a:chExt cx="0" cy="0"/>
        </a:xfrm>
      </p:grpSpPr>
      <p:sp>
        <p:nvSpPr>
          <p:cNvPr id="460" name="Google Shape;460;p51"/>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rPr b="1" i="0" lang="en-US" sz="4000" u="none" cap="none" strike="noStrike">
                <a:solidFill>
                  <a:schemeClr val="dk1"/>
                </a:solidFill>
                <a:latin typeface="Calibri"/>
                <a:ea typeface="Calibri"/>
                <a:cs typeface="Calibri"/>
                <a:sym typeface="Calibri"/>
              </a:rPr>
              <a:t>Mobile Technology Evolution</a:t>
            </a:r>
            <a:endParaRPr/>
          </a:p>
        </p:txBody>
      </p:sp>
      <p:sp>
        <p:nvSpPr>
          <p:cNvPr id="461" name="Google Shape;461;p51"/>
          <p:cNvSpPr txBox="1"/>
          <p:nvPr>
            <p:ph idx="1" type="body"/>
          </p:nvPr>
        </p:nvSpPr>
        <p:spPr>
          <a:xfrm>
            <a:off x="304800" y="1066800"/>
            <a:ext cx="8534400" cy="5486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pic>
        <p:nvPicPr>
          <p:cNvPr id="462" name="Google Shape;462;p51"/>
          <p:cNvPicPr preferRelativeResize="0"/>
          <p:nvPr/>
        </p:nvPicPr>
        <p:blipFill rotWithShape="1">
          <a:blip r:embed="rId3">
            <a:alphaModFix/>
          </a:blip>
          <a:srcRect b="0" l="0" r="2631" t="0"/>
          <a:stretch/>
        </p:blipFill>
        <p:spPr>
          <a:xfrm>
            <a:off x="379676" y="1041779"/>
            <a:ext cx="8459524" cy="2838352"/>
          </a:xfrm>
          <a:prstGeom prst="rect">
            <a:avLst/>
          </a:prstGeom>
          <a:noFill/>
          <a:ln>
            <a:noFill/>
          </a:ln>
        </p:spPr>
      </p:pic>
      <p:pic>
        <p:nvPicPr>
          <p:cNvPr id="463" name="Google Shape;463;p51"/>
          <p:cNvPicPr preferRelativeResize="0"/>
          <p:nvPr/>
        </p:nvPicPr>
        <p:blipFill rotWithShape="1">
          <a:blip r:embed="rId4">
            <a:alphaModFix/>
          </a:blip>
          <a:srcRect b="0" l="0" r="0" t="0"/>
          <a:stretch/>
        </p:blipFill>
        <p:spPr>
          <a:xfrm>
            <a:off x="2196066" y="4471916"/>
            <a:ext cx="5111848" cy="2057400"/>
          </a:xfrm>
          <a:prstGeom prst="rect">
            <a:avLst/>
          </a:prstGeom>
          <a:noFill/>
          <a:ln>
            <a:noFill/>
          </a:ln>
        </p:spPr>
      </p:pic>
      <p:sp>
        <p:nvSpPr>
          <p:cNvPr id="464" name="Google Shape;464;p51"/>
          <p:cNvSpPr/>
          <p:nvPr/>
        </p:nvSpPr>
        <p:spPr>
          <a:xfrm rot="5400000">
            <a:off x="3657600" y="3163246"/>
            <a:ext cx="1295400" cy="2057400"/>
          </a:xfrm>
          <a:prstGeom prst="notched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65" name="Google Shape;465;p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69" name="Shape 469"/>
        <p:cNvGrpSpPr/>
        <p:nvPr/>
      </p:nvGrpSpPr>
      <p:grpSpPr>
        <a:xfrm>
          <a:off x="0" y="0"/>
          <a:ext cx="0" cy="0"/>
          <a:chOff x="0" y="0"/>
          <a:chExt cx="0" cy="0"/>
        </a:xfrm>
      </p:grpSpPr>
      <p:sp>
        <p:nvSpPr>
          <p:cNvPr id="470" name="Google Shape;470;p52"/>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rPr b="1" i="0" lang="en-US" sz="4000" u="none" cap="none" strike="noStrike">
                <a:solidFill>
                  <a:schemeClr val="dk1"/>
                </a:solidFill>
                <a:latin typeface="Calibri"/>
                <a:ea typeface="Calibri"/>
                <a:cs typeface="Calibri"/>
                <a:sym typeface="Calibri"/>
              </a:rPr>
              <a:t>Evolution path toward 4G</a:t>
            </a:r>
            <a:endParaRPr/>
          </a:p>
        </p:txBody>
      </p:sp>
      <p:sp>
        <p:nvSpPr>
          <p:cNvPr id="471" name="Google Shape;471;p52"/>
          <p:cNvSpPr txBox="1"/>
          <p:nvPr>
            <p:ph idx="1" type="body"/>
          </p:nvPr>
        </p:nvSpPr>
        <p:spPr>
          <a:xfrm>
            <a:off x="304800" y="1066800"/>
            <a:ext cx="8534400" cy="5486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pic>
        <p:nvPicPr>
          <p:cNvPr id="472" name="Google Shape;472;p52"/>
          <p:cNvPicPr preferRelativeResize="0"/>
          <p:nvPr/>
        </p:nvPicPr>
        <p:blipFill rotWithShape="1">
          <a:blip r:embed="rId3">
            <a:alphaModFix/>
          </a:blip>
          <a:srcRect b="0" l="0" r="0" t="0"/>
          <a:stretch/>
        </p:blipFill>
        <p:spPr>
          <a:xfrm>
            <a:off x="0" y="914400"/>
            <a:ext cx="9073000" cy="5257800"/>
          </a:xfrm>
          <a:prstGeom prst="rect">
            <a:avLst/>
          </a:prstGeom>
          <a:noFill/>
          <a:ln>
            <a:noFill/>
          </a:ln>
        </p:spPr>
      </p:pic>
      <p:sp>
        <p:nvSpPr>
          <p:cNvPr id="473" name="Google Shape;473;p5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77" name="Shape 477"/>
        <p:cNvGrpSpPr/>
        <p:nvPr/>
      </p:nvGrpSpPr>
      <p:grpSpPr>
        <a:xfrm>
          <a:off x="0" y="0"/>
          <a:ext cx="0" cy="0"/>
          <a:chOff x="0" y="0"/>
          <a:chExt cx="0" cy="0"/>
        </a:xfrm>
      </p:grpSpPr>
      <p:sp>
        <p:nvSpPr>
          <p:cNvPr id="478" name="Google Shape;478;p53"/>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rPr b="1" i="0" lang="en-US" sz="4000" u="none" cap="none" strike="noStrike">
                <a:solidFill>
                  <a:schemeClr val="dk1"/>
                </a:solidFill>
                <a:latin typeface="Calibri"/>
                <a:ea typeface="Calibri"/>
                <a:cs typeface="Calibri"/>
                <a:sym typeface="Calibri"/>
              </a:rPr>
              <a:t>LTE: Merging Technologies</a:t>
            </a:r>
            <a:endParaRPr/>
          </a:p>
        </p:txBody>
      </p:sp>
      <p:sp>
        <p:nvSpPr>
          <p:cNvPr id="479" name="Google Shape;479;p53"/>
          <p:cNvSpPr txBox="1"/>
          <p:nvPr>
            <p:ph idx="1" type="body"/>
          </p:nvPr>
        </p:nvSpPr>
        <p:spPr>
          <a:xfrm>
            <a:off x="304800" y="1066800"/>
            <a:ext cx="8534400" cy="5486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pic>
        <p:nvPicPr>
          <p:cNvPr id="480" name="Google Shape;480;p53"/>
          <p:cNvPicPr preferRelativeResize="0"/>
          <p:nvPr/>
        </p:nvPicPr>
        <p:blipFill rotWithShape="1">
          <a:blip r:embed="rId3">
            <a:alphaModFix/>
          </a:blip>
          <a:srcRect b="0" l="0" r="0" t="0"/>
          <a:stretch/>
        </p:blipFill>
        <p:spPr>
          <a:xfrm>
            <a:off x="12510" y="883693"/>
            <a:ext cx="9131490" cy="5288507"/>
          </a:xfrm>
          <a:prstGeom prst="rect">
            <a:avLst/>
          </a:prstGeom>
          <a:noFill/>
          <a:ln>
            <a:noFill/>
          </a:ln>
        </p:spPr>
      </p:pic>
      <p:sp>
        <p:nvSpPr>
          <p:cNvPr id="481" name="Google Shape;481;p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85" name="Shape 485"/>
        <p:cNvGrpSpPr/>
        <p:nvPr/>
      </p:nvGrpSpPr>
      <p:grpSpPr>
        <a:xfrm>
          <a:off x="0" y="0"/>
          <a:ext cx="0" cy="0"/>
          <a:chOff x="0" y="0"/>
          <a:chExt cx="0" cy="0"/>
        </a:xfrm>
      </p:grpSpPr>
      <p:sp>
        <p:nvSpPr>
          <p:cNvPr id="486" name="Google Shape;486;p54"/>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rPr b="1" i="0" lang="en-US" sz="4000" u="none" cap="none" strike="noStrike">
                <a:solidFill>
                  <a:schemeClr val="dk1"/>
                </a:solidFill>
                <a:latin typeface="Calibri"/>
                <a:ea typeface="Calibri"/>
                <a:cs typeface="Calibri"/>
                <a:sym typeface="Calibri"/>
              </a:rPr>
              <a:t>Mobile Broadband Coverage</a:t>
            </a:r>
            <a:endParaRPr/>
          </a:p>
        </p:txBody>
      </p:sp>
      <p:sp>
        <p:nvSpPr>
          <p:cNvPr id="487" name="Google Shape;487;p54"/>
          <p:cNvSpPr txBox="1"/>
          <p:nvPr>
            <p:ph idx="1" type="body"/>
          </p:nvPr>
        </p:nvSpPr>
        <p:spPr>
          <a:xfrm>
            <a:off x="304800" y="1066800"/>
            <a:ext cx="8534400" cy="5486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pic>
        <p:nvPicPr>
          <p:cNvPr id="488" name="Google Shape;488;p54"/>
          <p:cNvPicPr preferRelativeResize="0"/>
          <p:nvPr/>
        </p:nvPicPr>
        <p:blipFill rotWithShape="1">
          <a:blip r:embed="rId3">
            <a:alphaModFix/>
          </a:blip>
          <a:srcRect b="0" l="0" r="0" t="0"/>
          <a:stretch/>
        </p:blipFill>
        <p:spPr>
          <a:xfrm>
            <a:off x="10236" y="919377"/>
            <a:ext cx="9133764" cy="5252824"/>
          </a:xfrm>
          <a:prstGeom prst="rect">
            <a:avLst/>
          </a:prstGeom>
          <a:noFill/>
          <a:ln>
            <a:noFill/>
          </a:ln>
        </p:spPr>
      </p:pic>
      <p:sp>
        <p:nvSpPr>
          <p:cNvPr id="489" name="Google Shape;489;p5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93" name="Shape 493"/>
        <p:cNvGrpSpPr/>
        <p:nvPr/>
      </p:nvGrpSpPr>
      <p:grpSpPr>
        <a:xfrm>
          <a:off x="0" y="0"/>
          <a:ext cx="0" cy="0"/>
          <a:chOff x="0" y="0"/>
          <a:chExt cx="0" cy="0"/>
        </a:xfrm>
      </p:grpSpPr>
      <p:sp>
        <p:nvSpPr>
          <p:cNvPr id="494" name="Google Shape;494;p55"/>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rPr b="1" i="0" lang="en-US" sz="4000" u="none" cap="none" strike="noStrike">
                <a:solidFill>
                  <a:schemeClr val="dk1"/>
                </a:solidFill>
                <a:latin typeface="Calibri"/>
                <a:ea typeface="Calibri"/>
                <a:cs typeface="Calibri"/>
                <a:sym typeface="Calibri"/>
              </a:rPr>
              <a:t>2005-2015 Wireless  Industry Forecast</a:t>
            </a:r>
            <a:endParaRPr b="1" i="0" sz="4000" u="none" cap="none" strike="noStrike">
              <a:solidFill>
                <a:schemeClr val="dk1"/>
              </a:solidFill>
              <a:latin typeface="Calibri"/>
              <a:ea typeface="Calibri"/>
              <a:cs typeface="Calibri"/>
              <a:sym typeface="Calibri"/>
            </a:endParaRPr>
          </a:p>
        </p:txBody>
      </p:sp>
      <p:sp>
        <p:nvSpPr>
          <p:cNvPr id="495" name="Google Shape;495;p55"/>
          <p:cNvSpPr txBox="1"/>
          <p:nvPr>
            <p:ph idx="1" type="body"/>
          </p:nvPr>
        </p:nvSpPr>
        <p:spPr>
          <a:xfrm>
            <a:off x="304800" y="1066800"/>
            <a:ext cx="8534400" cy="5486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pic>
        <p:nvPicPr>
          <p:cNvPr id="496" name="Google Shape;496;p55"/>
          <p:cNvPicPr preferRelativeResize="0"/>
          <p:nvPr/>
        </p:nvPicPr>
        <p:blipFill rotWithShape="1">
          <a:blip r:embed="rId3">
            <a:alphaModFix/>
          </a:blip>
          <a:srcRect b="0" l="0" r="0" t="0"/>
          <a:stretch/>
        </p:blipFill>
        <p:spPr>
          <a:xfrm>
            <a:off x="0" y="914400"/>
            <a:ext cx="9146149" cy="5638800"/>
          </a:xfrm>
          <a:prstGeom prst="rect">
            <a:avLst/>
          </a:prstGeom>
          <a:noFill/>
          <a:ln>
            <a:noFill/>
          </a:ln>
        </p:spPr>
      </p:pic>
      <p:sp>
        <p:nvSpPr>
          <p:cNvPr id="497" name="Google Shape;497;p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01" name="Shape 501"/>
        <p:cNvGrpSpPr/>
        <p:nvPr/>
      </p:nvGrpSpPr>
      <p:grpSpPr>
        <a:xfrm>
          <a:off x="0" y="0"/>
          <a:ext cx="0" cy="0"/>
          <a:chOff x="0" y="0"/>
          <a:chExt cx="0" cy="0"/>
        </a:xfrm>
      </p:grpSpPr>
      <p:sp>
        <p:nvSpPr>
          <p:cNvPr id="502" name="Google Shape;502;p56"/>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rPr b="1" i="0" lang="en-US" sz="4000" u="none" cap="none" strike="noStrike">
                <a:solidFill>
                  <a:schemeClr val="dk1"/>
                </a:solidFill>
                <a:latin typeface="Calibri"/>
                <a:ea typeface="Calibri"/>
                <a:cs typeface="Calibri"/>
                <a:sym typeface="Calibri"/>
              </a:rPr>
              <a:t>Radio Access Technologies Positioning</a:t>
            </a:r>
            <a:endParaRPr/>
          </a:p>
        </p:txBody>
      </p:sp>
      <p:sp>
        <p:nvSpPr>
          <p:cNvPr id="503" name="Google Shape;503;p56"/>
          <p:cNvSpPr txBox="1"/>
          <p:nvPr>
            <p:ph idx="1" type="body"/>
          </p:nvPr>
        </p:nvSpPr>
        <p:spPr>
          <a:xfrm>
            <a:off x="304800" y="1066800"/>
            <a:ext cx="8534400" cy="5486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pic>
        <p:nvPicPr>
          <p:cNvPr id="504" name="Google Shape;504;p56"/>
          <p:cNvPicPr preferRelativeResize="0"/>
          <p:nvPr/>
        </p:nvPicPr>
        <p:blipFill rotWithShape="1">
          <a:blip r:embed="rId3">
            <a:alphaModFix/>
          </a:blip>
          <a:srcRect b="0" l="0" r="0" t="0"/>
          <a:stretch/>
        </p:blipFill>
        <p:spPr>
          <a:xfrm>
            <a:off x="-26158" y="974517"/>
            <a:ext cx="9144000" cy="5542289"/>
          </a:xfrm>
          <a:prstGeom prst="rect">
            <a:avLst/>
          </a:prstGeom>
          <a:noFill/>
          <a:ln>
            <a:noFill/>
          </a:ln>
        </p:spPr>
      </p:pic>
      <p:sp>
        <p:nvSpPr>
          <p:cNvPr id="505" name="Google Shape;505;p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09" name="Shape 509"/>
        <p:cNvGrpSpPr/>
        <p:nvPr/>
      </p:nvGrpSpPr>
      <p:grpSpPr>
        <a:xfrm>
          <a:off x="0" y="0"/>
          <a:ext cx="0" cy="0"/>
          <a:chOff x="0" y="0"/>
          <a:chExt cx="0" cy="0"/>
        </a:xfrm>
      </p:grpSpPr>
      <p:sp>
        <p:nvSpPr>
          <p:cNvPr id="510" name="Google Shape;510;p57"/>
          <p:cNvSpPr txBox="1"/>
          <p:nvPr>
            <p:ph type="title"/>
          </p:nvPr>
        </p:nvSpPr>
        <p:spPr>
          <a:xfrm>
            <a:off x="436180" y="76200"/>
            <a:ext cx="863162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rPr b="1" i="0" lang="en-US" sz="4000" u="none" cap="none" strike="noStrike">
                <a:solidFill>
                  <a:schemeClr val="dk1"/>
                </a:solidFill>
                <a:latin typeface="Calibri"/>
                <a:ea typeface="Calibri"/>
                <a:cs typeface="Calibri"/>
                <a:sym typeface="Calibri"/>
              </a:rPr>
              <a:t>4G Complete Vision</a:t>
            </a:r>
            <a:endParaRPr/>
          </a:p>
        </p:txBody>
      </p:sp>
      <p:sp>
        <p:nvSpPr>
          <p:cNvPr id="511" name="Google Shape;511;p57"/>
          <p:cNvSpPr txBox="1"/>
          <p:nvPr>
            <p:ph idx="1" type="body"/>
          </p:nvPr>
        </p:nvSpPr>
        <p:spPr>
          <a:xfrm>
            <a:off x="304800" y="1066800"/>
            <a:ext cx="8534400" cy="5486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pic>
        <p:nvPicPr>
          <p:cNvPr id="512" name="Google Shape;512;p57"/>
          <p:cNvPicPr preferRelativeResize="0"/>
          <p:nvPr/>
        </p:nvPicPr>
        <p:blipFill rotWithShape="1">
          <a:blip r:embed="rId3">
            <a:alphaModFix/>
          </a:blip>
          <a:srcRect b="0" l="0" r="0" t="0"/>
          <a:stretch/>
        </p:blipFill>
        <p:spPr>
          <a:xfrm>
            <a:off x="0" y="904228"/>
            <a:ext cx="9162197" cy="5811543"/>
          </a:xfrm>
          <a:prstGeom prst="rect">
            <a:avLst/>
          </a:prstGeom>
          <a:noFill/>
          <a:ln>
            <a:noFill/>
          </a:ln>
        </p:spPr>
      </p:pic>
      <p:sp>
        <p:nvSpPr>
          <p:cNvPr id="513" name="Google Shape;513;p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4" name="Shape 124"/>
        <p:cNvGrpSpPr/>
        <p:nvPr/>
      </p:nvGrpSpPr>
      <p:grpSpPr>
        <a:xfrm>
          <a:off x="0" y="0"/>
          <a:ext cx="0" cy="0"/>
          <a:chOff x="0" y="0"/>
          <a:chExt cx="0" cy="0"/>
        </a:xfrm>
      </p:grpSpPr>
      <p:sp>
        <p:nvSpPr>
          <p:cNvPr id="125" name="Google Shape;125;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1" i="0" lang="en-US" sz="4000" u="none" cap="none" strike="noStrike">
                <a:solidFill>
                  <a:schemeClr val="dk1"/>
                </a:solidFill>
                <a:latin typeface="Times New Roman"/>
                <a:ea typeface="Times New Roman"/>
                <a:cs typeface="Times New Roman"/>
                <a:sym typeface="Times New Roman"/>
              </a:rPr>
              <a:t>Định nghĩa về mạng</a:t>
            </a:r>
            <a:endParaRPr b="1" i="0" sz="4000" u="none" cap="none" strike="noStrike">
              <a:solidFill>
                <a:schemeClr val="dk1"/>
              </a:solidFill>
              <a:latin typeface="Times New Roman"/>
              <a:ea typeface="Times New Roman"/>
              <a:cs typeface="Times New Roman"/>
              <a:sym typeface="Times New Roman"/>
            </a:endParaRPr>
          </a:p>
        </p:txBody>
      </p:sp>
      <p:sp>
        <p:nvSpPr>
          <p:cNvPr id="126" name="Google Shape;126;p6"/>
          <p:cNvSpPr txBox="1"/>
          <p:nvPr>
            <p:ph idx="1" type="body"/>
          </p:nvPr>
        </p:nvSpPr>
        <p:spPr>
          <a:xfrm>
            <a:off x="304800" y="1295400"/>
            <a:ext cx="8534400" cy="50593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00"/>
              </a:buClr>
              <a:buSzPts val="3200"/>
              <a:buFont typeface="Arial"/>
              <a:buChar char="•"/>
            </a:pPr>
            <a:r>
              <a:rPr b="0" i="0" lang="en-US" sz="3200" u="none" cap="none" strike="noStrike">
                <a:solidFill>
                  <a:srgbClr val="FF0000"/>
                </a:solidFill>
                <a:latin typeface="Calibri"/>
                <a:ea typeface="Calibri"/>
                <a:cs typeface="Calibri"/>
                <a:sym typeface="Calibri"/>
              </a:rPr>
              <a:t>Định nghĩa khoa học:</a:t>
            </a:r>
            <a:br>
              <a:rPr b="0" i="0" lang="en-US" sz="3200" u="none" cap="none" strike="noStrike">
                <a:solidFill>
                  <a:srgbClr val="FF0000"/>
                </a:solidFill>
                <a:latin typeface="Calibri"/>
                <a:ea typeface="Calibri"/>
                <a:cs typeface="Calibri"/>
                <a:sym typeface="Calibri"/>
              </a:rPr>
            </a:br>
            <a:r>
              <a:rPr b="0" i="0" lang="en-US" sz="3200" u="none" cap="none" strike="noStrike">
                <a:solidFill>
                  <a:srgbClr val="FF0000"/>
                </a:solidFill>
                <a:latin typeface="Calibri"/>
                <a:ea typeface="Calibri"/>
                <a:cs typeface="Calibri"/>
                <a:sym typeface="Calibri"/>
              </a:rPr>
              <a:t>Một hệ thống máy tính và thiết bị ngoại vi như máy in, được liên kết với nhau. Một mạng lưới có thể bao gồm ít nhất là hai máy tính kết nối với nhau bằng cáp hoặc hàng triệu máy tính đang lan truyền trên một khu vực địa lý rộng lớn và được kết nối bằng đường dây điện thoại, cáp quang, hoặc sóng vô tuyến. Internet là một ví dụ về mạng lưới rất lớn</a:t>
            </a:r>
            <a:endParaRPr b="0" i="0" sz="3200" u="none" cap="none" strike="noStrike">
              <a:solidFill>
                <a:srgbClr val="FF0000"/>
              </a:solidFill>
              <a:latin typeface="Calibri"/>
              <a:ea typeface="Calibri"/>
              <a:cs typeface="Calibri"/>
              <a:sym typeface="Calibri"/>
            </a:endParaRPr>
          </a:p>
        </p:txBody>
      </p:sp>
      <p:sp>
        <p:nvSpPr>
          <p:cNvPr id="127" name="Google Shape;127;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1" name="Shape 131"/>
        <p:cNvGrpSpPr/>
        <p:nvPr/>
      </p:nvGrpSpPr>
      <p:grpSpPr>
        <a:xfrm>
          <a:off x="0" y="0"/>
          <a:ext cx="0" cy="0"/>
          <a:chOff x="0" y="0"/>
          <a:chExt cx="0" cy="0"/>
        </a:xfrm>
      </p:grpSpPr>
      <p:sp>
        <p:nvSpPr>
          <p:cNvPr id="132" name="Google Shape;132;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rPr b="0" i="0" lang="en-US" sz="4000" u="none" cap="none" strike="noStrike">
                <a:solidFill>
                  <a:schemeClr val="dk1"/>
                </a:solidFill>
                <a:latin typeface="Calibri"/>
                <a:ea typeface="Calibri"/>
                <a:cs typeface="Calibri"/>
                <a:sym typeface="Calibri"/>
              </a:rPr>
              <a:t>Khái niệm truyền thông</a:t>
            </a:r>
            <a:endParaRPr b="0" i="0" sz="4000" u="none" cap="none" strike="noStrike">
              <a:solidFill>
                <a:schemeClr val="dk1"/>
              </a:solidFill>
              <a:latin typeface="Calibri"/>
              <a:ea typeface="Calibri"/>
              <a:cs typeface="Calibri"/>
              <a:sym typeface="Calibri"/>
            </a:endParaRPr>
          </a:p>
        </p:txBody>
      </p:sp>
      <p:sp>
        <p:nvSpPr>
          <p:cNvPr id="133" name="Google Shape;133;p7"/>
          <p:cNvSpPr txBox="1"/>
          <p:nvPr>
            <p:ph idx="1" type="body"/>
          </p:nvPr>
        </p:nvSpPr>
        <p:spPr>
          <a:xfrm>
            <a:off x="304800" y="1066800"/>
            <a:ext cx="8534400" cy="5059363"/>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600"/>
              <a:buFont typeface="Arial"/>
              <a:buChar char="•"/>
            </a:pPr>
            <a:r>
              <a:rPr b="0" i="0" lang="en-US" sz="3600" u="none" cap="none" strike="noStrike">
                <a:solidFill>
                  <a:schemeClr val="dk1"/>
                </a:solidFill>
                <a:latin typeface="Calibri"/>
                <a:ea typeface="Calibri"/>
                <a:cs typeface="Calibri"/>
                <a:sym typeface="Calibri"/>
              </a:rPr>
              <a:t>Truyền thông nói chung là sự chia sẻ ý tưởng và thông tin.</a:t>
            </a:r>
            <a:endParaRPr b="0" i="0" sz="3600" u="none" cap="none" strike="noStrike">
              <a:solidFill>
                <a:schemeClr val="dk1"/>
              </a:solidFill>
              <a:latin typeface="Calibri"/>
              <a:ea typeface="Calibri"/>
              <a:cs typeface="Calibri"/>
              <a:sym typeface="Calibri"/>
            </a:endParaRPr>
          </a:p>
          <a:p>
            <a:pPr indent="-342900" lvl="0" marL="342900" marR="0" rtl="0" algn="just">
              <a:lnSpc>
                <a:spcPct val="100000"/>
              </a:lnSpc>
              <a:spcBef>
                <a:spcPts val="720"/>
              </a:spcBef>
              <a:spcAft>
                <a:spcPts val="0"/>
              </a:spcAft>
              <a:buClr>
                <a:schemeClr val="dk1"/>
              </a:buClr>
              <a:buSzPts val="3600"/>
              <a:buFont typeface="Arial"/>
              <a:buChar char="•"/>
            </a:pPr>
            <a:r>
              <a:rPr b="0" i="0" lang="en-US" sz="3600" u="none" cap="none" strike="noStrike">
                <a:solidFill>
                  <a:schemeClr val="dk1"/>
                </a:solidFill>
                <a:latin typeface="Calibri"/>
                <a:ea typeface="Calibri"/>
                <a:cs typeface="Calibri"/>
                <a:sym typeface="Calibri"/>
              </a:rPr>
              <a:t>Nó cũng có thể được định nghĩa là:</a:t>
            </a:r>
            <a:br>
              <a:rPr b="0" i="0" lang="en-US" sz="3600" u="none" cap="none" strike="noStrike">
                <a:solidFill>
                  <a:schemeClr val="dk1"/>
                </a:solidFill>
                <a:latin typeface="Calibri"/>
                <a:ea typeface="Calibri"/>
                <a:cs typeface="Calibri"/>
                <a:sym typeface="Calibri"/>
              </a:rPr>
            </a:br>
            <a:r>
              <a:rPr b="0" i="0" lang="en-US" sz="3600" u="none" cap="none" strike="noStrike">
                <a:solidFill>
                  <a:schemeClr val="dk1"/>
                </a:solidFill>
                <a:latin typeface="Calibri"/>
                <a:ea typeface="Calibri"/>
                <a:cs typeface="Calibri"/>
                <a:sym typeface="Calibri"/>
              </a:rPr>
              <a:t>Hành vi truyền chuyển hoặc trao đổi thông tin, tín hiệu, hoặc tin nhắn như bằng nói chuyện, cử chỉ, hoặc bằng văn bản những thông tin, tín hiệu, hoặc tin nhắn</a:t>
            </a:r>
            <a:endParaRPr b="0" i="0" sz="3600" u="none" cap="none" strike="noStrike">
              <a:solidFill>
                <a:schemeClr val="dk1"/>
              </a:solidFill>
              <a:latin typeface="Calibri"/>
              <a:ea typeface="Calibri"/>
              <a:cs typeface="Calibri"/>
              <a:sym typeface="Calibri"/>
            </a:endParaRPr>
          </a:p>
        </p:txBody>
      </p:sp>
      <p:sp>
        <p:nvSpPr>
          <p:cNvPr id="134" name="Google Shape;134;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8" name="Shape 138"/>
        <p:cNvGrpSpPr/>
        <p:nvPr/>
      </p:nvGrpSpPr>
      <p:grpSpPr>
        <a:xfrm>
          <a:off x="0" y="0"/>
          <a:ext cx="0" cy="0"/>
          <a:chOff x="0" y="0"/>
          <a:chExt cx="0" cy="0"/>
        </a:xfrm>
      </p:grpSpPr>
      <p:sp>
        <p:nvSpPr>
          <p:cNvPr id="139" name="Google Shape;139;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rPr b="0" i="0" lang="en-US" sz="4000" u="none" cap="none" strike="noStrike">
                <a:solidFill>
                  <a:schemeClr val="dk1"/>
                </a:solidFill>
                <a:latin typeface="Calibri"/>
                <a:ea typeface="Calibri"/>
                <a:cs typeface="Calibri"/>
                <a:sym typeface="Calibri"/>
              </a:rPr>
              <a:t>Khái niệm truyền thông</a:t>
            </a:r>
            <a:endParaRPr b="1" i="0" sz="4000" u="none" cap="none" strike="noStrike">
              <a:solidFill>
                <a:schemeClr val="dk1"/>
              </a:solidFill>
              <a:latin typeface="Calibri"/>
              <a:ea typeface="Calibri"/>
              <a:cs typeface="Calibri"/>
              <a:sym typeface="Calibri"/>
            </a:endParaRPr>
          </a:p>
        </p:txBody>
      </p:sp>
      <p:sp>
        <p:nvSpPr>
          <p:cNvPr id="140" name="Google Shape;140;p8"/>
          <p:cNvSpPr txBox="1"/>
          <p:nvPr>
            <p:ph idx="1" type="body"/>
          </p:nvPr>
        </p:nvSpPr>
        <p:spPr>
          <a:xfrm>
            <a:off x="304800" y="1066800"/>
            <a:ext cx="8534400" cy="50593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Truyền thông nói chung là sự chia sẻ ý tưởng và thông tin. Nó cũng có thể được định nghĩa là:</a:t>
            </a:r>
            <a:br>
              <a:rPr b="0" i="0" lang="en-US" sz="3200" u="none" cap="none" strike="noStrike">
                <a:solidFill>
                  <a:schemeClr val="dk1"/>
                </a:solidFill>
                <a:latin typeface="Calibri"/>
                <a:ea typeface="Calibri"/>
                <a:cs typeface="Calibri"/>
                <a:sym typeface="Calibri"/>
              </a:rPr>
            </a:br>
            <a:r>
              <a:rPr b="0" i="0" lang="en-US" sz="3200" u="none" cap="none" strike="noStrike">
                <a:solidFill>
                  <a:schemeClr val="dk1"/>
                </a:solidFill>
                <a:latin typeface="Calibri"/>
                <a:ea typeface="Calibri"/>
                <a:cs typeface="Calibri"/>
                <a:sym typeface="Calibri"/>
              </a:rPr>
              <a:t>Một phương tiện giao tiếp, đặc biệt, một hệ thống cho việc gửi và nhận tin nhắn, như qua điện thoại, điện báo, radio, vv</a:t>
            </a:r>
            <a:br>
              <a:rPr b="0" i="0" lang="en-US" sz="3200" u="none" cap="none" strike="noStrike">
                <a:solidFill>
                  <a:schemeClr val="dk1"/>
                </a:solidFill>
                <a:latin typeface="Calibri"/>
                <a:ea typeface="Calibri"/>
                <a:cs typeface="Calibri"/>
                <a:sym typeface="Calibri"/>
              </a:rPr>
            </a:br>
            <a:r>
              <a:rPr b="0" i="0" lang="en-US" sz="3200" u="none" cap="none" strike="noStrike">
                <a:solidFill>
                  <a:schemeClr val="dk1"/>
                </a:solidFill>
                <a:latin typeface="Calibri"/>
                <a:ea typeface="Calibri"/>
                <a:cs typeface="Calibri"/>
                <a:sym typeface="Calibri"/>
              </a:rPr>
              <a:t>Một phương thức hay cách để có được từ tin  một nơi khác</a:t>
            </a:r>
            <a:br>
              <a:rPr b="0" i="0" lang="en-US" sz="3200" u="none" cap="none" strike="noStrike">
                <a:solidFill>
                  <a:schemeClr val="dk1"/>
                </a:solidFill>
                <a:latin typeface="Calibri"/>
                <a:ea typeface="Calibri"/>
                <a:cs typeface="Calibri"/>
                <a:sym typeface="Calibri"/>
              </a:rPr>
            </a:br>
            <a:r>
              <a:rPr b="0" i="0" lang="en-US" sz="3200" u="none" cap="none" strike="noStrike">
                <a:solidFill>
                  <a:schemeClr val="dk1"/>
                </a:solidFill>
                <a:latin typeface="Calibri"/>
                <a:ea typeface="Calibri"/>
                <a:cs typeface="Calibri"/>
                <a:sym typeface="Calibri"/>
              </a:rPr>
              <a:t>Nghệ thuật diễn đạt ý tưởng, đặc biệt là trong bài phát biểu và viết</a:t>
            </a:r>
            <a:br>
              <a:rPr b="0" i="0" lang="en-US" sz="3200" u="none" cap="none" strike="noStrike">
                <a:solidFill>
                  <a:schemeClr val="dk1"/>
                </a:solidFill>
                <a:latin typeface="Calibri"/>
                <a:ea typeface="Calibri"/>
                <a:cs typeface="Calibri"/>
                <a:sym typeface="Calibri"/>
              </a:rPr>
            </a:br>
            <a:r>
              <a:rPr b="0" i="0" lang="en-US" sz="2800" u="none" cap="none" strike="noStrike">
                <a:solidFill>
                  <a:schemeClr val="dk1"/>
                </a:solidFill>
                <a:latin typeface="Calibri"/>
                <a:ea typeface="Calibri"/>
                <a:cs typeface="Calibri"/>
                <a:sym typeface="Calibri"/>
              </a:rPr>
              <a:t>Khoa học về truyền thông tin, đặc biệt dùng biểu tượng</a:t>
            </a:r>
            <a:endParaRPr b="0" i="0" sz="3200" u="none" cap="none" strike="noStrike">
              <a:solidFill>
                <a:schemeClr val="dk1"/>
              </a:solidFill>
              <a:latin typeface="Calibri"/>
              <a:ea typeface="Calibri"/>
              <a:cs typeface="Calibri"/>
              <a:sym typeface="Calibri"/>
            </a:endParaRPr>
          </a:p>
        </p:txBody>
      </p:sp>
      <p:sp>
        <p:nvSpPr>
          <p:cNvPr id="141" name="Google Shape;141;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5" name="Shape 145"/>
        <p:cNvGrpSpPr/>
        <p:nvPr/>
      </p:nvGrpSpPr>
      <p:grpSpPr>
        <a:xfrm>
          <a:off x="0" y="0"/>
          <a:ext cx="0" cy="0"/>
          <a:chOff x="0" y="0"/>
          <a:chExt cx="0" cy="0"/>
        </a:xfrm>
      </p:grpSpPr>
      <p:pic>
        <p:nvPicPr>
          <p:cNvPr id="146" name="Google Shape;146;p9"/>
          <p:cNvPicPr preferRelativeResize="0"/>
          <p:nvPr/>
        </p:nvPicPr>
        <p:blipFill rotWithShape="1">
          <a:blip r:embed="rId3">
            <a:alphaModFix/>
          </a:blip>
          <a:srcRect b="0" l="0" r="0" t="0"/>
          <a:stretch/>
        </p:blipFill>
        <p:spPr>
          <a:xfrm>
            <a:off x="1600200" y="4326201"/>
            <a:ext cx="6495238" cy="2104762"/>
          </a:xfrm>
          <a:prstGeom prst="rect">
            <a:avLst/>
          </a:prstGeom>
          <a:noFill/>
          <a:ln>
            <a:noFill/>
          </a:ln>
        </p:spPr>
      </p:pic>
      <p:sp>
        <p:nvSpPr>
          <p:cNvPr id="147" name="Google Shape;147;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rPr b="0" i="0" lang="en-US" sz="4000" u="none" cap="none" strike="noStrike">
                <a:solidFill>
                  <a:schemeClr val="dk1"/>
                </a:solidFill>
                <a:latin typeface="Calibri"/>
                <a:ea typeface="Calibri"/>
                <a:cs typeface="Calibri"/>
                <a:sym typeface="Calibri"/>
              </a:rPr>
              <a:t>Khái niệm truyền thông</a:t>
            </a:r>
            <a:endParaRPr b="1" i="0" sz="4000" u="none" cap="none" strike="noStrike">
              <a:solidFill>
                <a:schemeClr val="dk1"/>
              </a:solidFill>
              <a:latin typeface="Calibri"/>
              <a:ea typeface="Calibri"/>
              <a:cs typeface="Calibri"/>
              <a:sym typeface="Calibri"/>
            </a:endParaRPr>
          </a:p>
        </p:txBody>
      </p:sp>
      <p:sp>
        <p:nvSpPr>
          <p:cNvPr id="148" name="Google Shape;148;p9"/>
          <p:cNvSpPr txBox="1"/>
          <p:nvPr>
            <p:ph idx="1" type="body"/>
          </p:nvPr>
        </p:nvSpPr>
        <p:spPr>
          <a:xfrm>
            <a:off x="304800" y="1066800"/>
            <a:ext cx="8534400" cy="5059363"/>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600"/>
              <a:buFont typeface="Arial"/>
              <a:buChar char="•"/>
            </a:pPr>
            <a:r>
              <a:rPr b="0" i="0" lang="en-US" sz="3600" u="none" cap="none" strike="noStrike">
                <a:solidFill>
                  <a:schemeClr val="dk1"/>
                </a:solidFill>
                <a:latin typeface="Calibri"/>
                <a:ea typeface="Calibri"/>
                <a:cs typeface="Calibri"/>
                <a:sym typeface="Calibri"/>
              </a:rPr>
              <a:t>Giao tiếp là một quá trình chuyển thông tin từ một thực thể đến thực thể khác.</a:t>
            </a:r>
            <a:endParaRPr/>
          </a:p>
          <a:p>
            <a:pPr indent="-342900" lvl="0" marL="342900" marR="0" rtl="0" algn="just">
              <a:lnSpc>
                <a:spcPct val="100000"/>
              </a:lnSpc>
              <a:spcBef>
                <a:spcPts val="720"/>
              </a:spcBef>
              <a:spcAft>
                <a:spcPts val="0"/>
              </a:spcAft>
              <a:buClr>
                <a:schemeClr val="dk1"/>
              </a:buClr>
              <a:buSzPts val="3600"/>
              <a:buFont typeface="Arial"/>
              <a:buChar char="•"/>
            </a:pPr>
            <a:r>
              <a:rPr b="0" i="0" lang="en-US" sz="3600" u="none" cap="none" strike="noStrike">
                <a:solidFill>
                  <a:schemeClr val="dk1"/>
                </a:solidFill>
                <a:latin typeface="Calibri"/>
                <a:ea typeface="Calibri"/>
                <a:cs typeface="Calibri"/>
                <a:sym typeface="Calibri"/>
              </a:rPr>
              <a:t>Câu hỏi tiếp theo của bạn có thể là: một thực thể là gì? Bây giờ, chúng ta hãy gọi các thực thể truyền thông tin Người gửi và tổ chức tiếp nhận nhận thông tin. Người nhận</a:t>
            </a:r>
            <a:endParaRPr b="0" i="0" sz="3600" u="none" cap="none" strike="noStrike">
              <a:solidFill>
                <a:schemeClr val="dk1"/>
              </a:solidFill>
              <a:latin typeface="Calibri"/>
              <a:ea typeface="Calibri"/>
              <a:cs typeface="Calibri"/>
              <a:sym typeface="Calibri"/>
            </a:endParaRPr>
          </a:p>
        </p:txBody>
      </p:sp>
      <p:sp>
        <p:nvSpPr>
          <p:cNvPr id="149" name="Google Shape;149;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mc:AlternateContent>
    <mc:Choice Requires="p14">
      <p:transition spd="slow">
        <p14:prism dir="l"/>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u">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