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556500" cx="10693400"/>
  <p:notesSz cx="10693400" cy="7556500"/>
  <p:embeddedFontLst>
    <p:embeddedFont>
      <p:font typeface="Noto Sans Symbols"/>
      <p:regular r:id="rId31"/>
      <p:bold r:id="rId32"/>
    </p:embeddedFont>
    <p:embeddedFont>
      <p:font typeface="Ramb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ansSymbol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mbla-regular.fntdata"/><Relationship Id="rId10" Type="http://schemas.openxmlformats.org/officeDocument/2006/relationships/slide" Target="slides/slide6.xml"/><Relationship Id="rId32" Type="http://schemas.openxmlformats.org/officeDocument/2006/relationships/font" Target="fonts/NotoSansSymbols-bold.fntdata"/><Relationship Id="rId13" Type="http://schemas.openxmlformats.org/officeDocument/2006/relationships/slide" Target="slides/slide9.xml"/><Relationship Id="rId35" Type="http://schemas.openxmlformats.org/officeDocument/2006/relationships/font" Target="fonts/Rambla-italic.fntdata"/><Relationship Id="rId12" Type="http://schemas.openxmlformats.org/officeDocument/2006/relationships/slide" Target="slides/slide8.xml"/><Relationship Id="rId34" Type="http://schemas.openxmlformats.org/officeDocument/2006/relationships/font" Target="fonts/Rambl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ambl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73083" y="349135"/>
            <a:ext cx="9143998" cy="34131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773083" y="2260484"/>
            <a:ext cx="9143998" cy="243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7"/>
          <p:cNvSpPr/>
          <p:nvPr/>
        </p:nvSpPr>
        <p:spPr>
          <a:xfrm>
            <a:off x="6256308" y="6289559"/>
            <a:ext cx="3354386" cy="4746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/>
          <p:nvPr/>
        </p:nvSpPr>
        <p:spPr>
          <a:xfrm>
            <a:off x="1019146" y="468198"/>
            <a:ext cx="1171574" cy="9048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7"/>
          <p:cNvSpPr txBox="1"/>
          <p:nvPr/>
        </p:nvSpPr>
        <p:spPr>
          <a:xfrm>
            <a:off x="1153656" y="3155359"/>
            <a:ext cx="344741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Wireless LAN Operations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263421" y="912086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56" name="Google Shape;156;p16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Association Parameters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290694" y="1809418"/>
            <a:ext cx="7885430" cy="4056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61087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SSID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Unique identifier that wireless clients use to distinguish between multiple wireless networks in the same vicinity.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778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Required from the wireless client to authenticate to the AP. Sometimes called the security key.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53035" rtl="0" algn="l">
              <a:lnSpc>
                <a:spcPct val="938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Network mode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Refers to the 802.11a/b/g/n/ac/ad WLAN standards. APs and wireless routers can operate in a mixed mode; i.e., it can simultaneously use multiple standards.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Security mode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Refers to the security parameter settings, such as WEP, WPA, or WPA2.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9050" rtl="0" algn="l">
              <a:lnSpc>
                <a:spcPct val="938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Channel settings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Refers to the frequency bands used to transmit wireless data. Wireless routers and AP can choose the channel setting or it can be manually set.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1263421" y="912084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67" name="Google Shape;167;p17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370838" y="1772414"/>
            <a:ext cx="803529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Passive mode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41959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AP advertises its service by sending broadcast beacon frames containing the SSID, supported standards, and security settings.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5814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beacon’s primary purpose is to allow wireless clients to learn which networks and APs are available in a given area.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Active mode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clients must know the name of the SSID.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client initiates the process by broadcasting a probe request frame on multiple channels.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Probe request includes the SSID name and standards supported.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40080" rtl="0" algn="l">
              <a:lnSpc>
                <a:spcPct val="11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May be required if an AP or wireless router is configured to not broadcast beacon frames.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1263421" y="912084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968819" y="1669934"/>
            <a:ext cx="5112567" cy="51845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8"/>
          <p:cNvSpPr txBox="1"/>
          <p:nvPr/>
        </p:nvSpPr>
        <p:spPr>
          <a:xfrm>
            <a:off x="1817971" y="6272126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1263421" y="912084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2320747" y="1669934"/>
            <a:ext cx="6336703" cy="50196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9"/>
          <p:cNvSpPr txBox="1"/>
          <p:nvPr/>
        </p:nvSpPr>
        <p:spPr>
          <a:xfrm>
            <a:off x="1476302" y="6458329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93" name="Google Shape;193;p19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1219880" y="945810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752101" y="1926403"/>
            <a:ext cx="3636010" cy="334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81915" rtl="0" algn="l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Open authentication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 NULL authentication where the wireless client says “authenticate me” and the AP responds with “yes.” Used where security is of no concern.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Shared key authentication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Technique is based on a key that is pre-shared between the client and the AP.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150456" y="1880974"/>
            <a:ext cx="4194626" cy="51833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0"/>
          <p:cNvSpPr/>
          <p:nvPr/>
        </p:nvSpPr>
        <p:spPr>
          <a:xfrm>
            <a:off x="1145694" y="1876211"/>
            <a:ext cx="4204335" cy="51930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06" name="Google Shape;206;p20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205363" y="883056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Frequency Channel Saturation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230425" y="1885136"/>
            <a:ext cx="8041640" cy="4011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Direct-sequence spread spectrum (DSSS)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508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Uses spread-spectrum modulation technique; designed to spread a signal over a larger frequency band making it more resistant to interference.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by 802.11b.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Frequency-hopping spread spectrum (FHSS)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Relies on spread-spectrum methods to communicate.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90805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Transmits radio signals by rapidly switching a carrier signal among many frequency channels.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17462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channel-hopping process allows for a more efficient usage of the channels, decreasing channel congestion.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19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by the original 802.11 standard.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1277936" y="941114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26" name="Google Shape;226;p2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" lvl="0" marL="7048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Frequency Channel Saturation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Orthogonal Frequency-Division Multiplexing (OFDM)</a:t>
            </a:r>
            <a:endParaRPr/>
          </a:p>
          <a:p>
            <a:pPr indent="-250190" lvl="0" marL="389890" marR="7493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Subset of frequency division multiplexing in which a single channel utilizes multiple subchannels on adjacent frequencies.</a:t>
            </a:r>
            <a:endParaRPr/>
          </a:p>
          <a:p>
            <a:pPr indent="-8889" lvl="0" marL="14859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Because OFDM uses subchannels, channel usage is very efficient.</a:t>
            </a:r>
            <a:endParaRPr/>
          </a:p>
          <a:p>
            <a:pPr indent="-250190" lvl="0" marL="389890" marR="508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Used by a number of communication systems, including 802.11a/g/ n/ac.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2320747" y="1113839"/>
            <a:ext cx="6552727" cy="5511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37" name="Google Shape;237;p23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1960707" y="825807"/>
            <a:ext cx="7043696" cy="59848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46" name="Google Shape;246;p24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2320747" y="825807"/>
            <a:ext cx="6572535" cy="5854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55" name="Google Shape;255;p25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19" lvl="0" marL="8382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LAN Operations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1337504" y="1790272"/>
            <a:ext cx="5342890" cy="470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1940" lvl="0" marL="29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802.11 Frame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1940" lvl="0" marL="2946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LAN Operations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CSMA/CA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Wireless Clients and Access Point Association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Association Parameters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Authentication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515" lvl="0" marL="323215" marR="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Frequency Channel Saturation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Selecting Channels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515" lvl="0" marL="323215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Planning WLAN Deployment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0515" lvl="0" marL="323215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Summary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1219877" y="917110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9024221" y="6413820"/>
            <a:ext cx="72644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93536"/>
                </a:solidFill>
                <a:latin typeface="Rambla"/>
                <a:ea typeface="Rambla"/>
                <a:cs typeface="Rambla"/>
                <a:sym typeface="Rambla"/>
              </a:rPr>
              <a:t>Figure 1</a:t>
            </a:r>
            <a:endParaRPr sz="1400"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044931" y="1783080"/>
            <a:ext cx="6957752" cy="51455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26"/>
          <p:cNvSpPr/>
          <p:nvPr/>
        </p:nvSpPr>
        <p:spPr>
          <a:xfrm>
            <a:off x="2104724" y="1791073"/>
            <a:ext cx="6840757" cy="50298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6"/>
          <p:cNvSpPr/>
          <p:nvPr/>
        </p:nvSpPr>
        <p:spPr>
          <a:xfrm>
            <a:off x="6785243" y="6514438"/>
            <a:ext cx="936625" cy="2165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33" y="0"/>
                </a:lnTo>
                <a:lnTo>
                  <a:pt x="119933" y="119716"/>
                </a:lnTo>
                <a:lnTo>
                  <a:pt x="0" y="119716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6"/>
          <p:cNvSpPr/>
          <p:nvPr/>
        </p:nvSpPr>
        <p:spPr>
          <a:xfrm>
            <a:off x="5705123" y="6514438"/>
            <a:ext cx="1008380" cy="2165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68" y="0"/>
                </a:lnTo>
                <a:lnTo>
                  <a:pt x="119968" y="119716"/>
                </a:lnTo>
                <a:lnTo>
                  <a:pt x="0" y="119716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6"/>
          <p:cNvSpPr txBox="1"/>
          <p:nvPr/>
        </p:nvSpPr>
        <p:spPr>
          <a:xfrm>
            <a:off x="1031843" y="5413145"/>
            <a:ext cx="4375150" cy="147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93536"/>
                </a:solidFill>
                <a:latin typeface="Rambla"/>
                <a:ea typeface="Rambla"/>
                <a:cs typeface="Rambla"/>
                <a:sym typeface="Rambla"/>
              </a:rPr>
              <a:t>Figure 1 highlights which 802.11 standard operates in the 2.4 GHz, 5 GHz, and 60 GHz bands. Each spectrum is subdivided into channels with a center frequency and bandwidth, analogous to the way radio bands are subdivided.</a:t>
            </a:r>
            <a:endParaRPr sz="1600"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71" name="Google Shape;271;p26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2315761" y="1942077"/>
            <a:ext cx="5971538" cy="4100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7"/>
          <p:cNvSpPr txBox="1"/>
          <p:nvPr/>
        </p:nvSpPr>
        <p:spPr>
          <a:xfrm>
            <a:off x="1277934" y="926599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" lvl="0" marL="7048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2061707" y="5676661"/>
            <a:ext cx="5109210" cy="5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solution to 802.11b interference is to use nonoverlapping channels 1, 6, and 11.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2111719" y="2271240"/>
            <a:ext cx="6368449" cy="29635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27"/>
          <p:cNvSpPr/>
          <p:nvPr/>
        </p:nvSpPr>
        <p:spPr>
          <a:xfrm>
            <a:off x="2106956" y="2266477"/>
            <a:ext cx="6377940" cy="29730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85" name="Google Shape;285;p27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>
            <a:off x="2309088" y="2215216"/>
            <a:ext cx="5557836" cy="429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8"/>
          <p:cNvSpPr txBox="1"/>
          <p:nvPr/>
        </p:nvSpPr>
        <p:spPr>
          <a:xfrm>
            <a:off x="1231883" y="941114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" lvl="0" marL="2413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1886080" y="5563783"/>
            <a:ext cx="6675755" cy="86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9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channels in the larger, less-crowded 5 GHz band, reducing “accidental denial of service (DoS),” this band can support four non-overlapping channels.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1816656" y="2644465"/>
            <a:ext cx="6841611" cy="27427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28"/>
          <p:cNvSpPr/>
          <p:nvPr/>
        </p:nvSpPr>
        <p:spPr>
          <a:xfrm>
            <a:off x="1811893" y="2639702"/>
            <a:ext cx="6851650" cy="2752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82"/>
                </a:lnTo>
                <a:lnTo>
                  <a:pt x="0" y="11998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99" name="Google Shape;299;p28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1989301" y="2035769"/>
            <a:ext cx="6737821" cy="398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9"/>
          <p:cNvSpPr txBox="1"/>
          <p:nvPr/>
        </p:nvSpPr>
        <p:spPr>
          <a:xfrm>
            <a:off x="1306963" y="883058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794" lvl="0" marL="9969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1814964" y="5415404"/>
            <a:ext cx="6591934" cy="5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Channel bonding combines two 20-MHz channels into one 40-MHz channel.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1855722" y="2423853"/>
            <a:ext cx="6737819" cy="27757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29"/>
          <p:cNvSpPr/>
          <p:nvPr/>
        </p:nvSpPr>
        <p:spPr>
          <a:xfrm>
            <a:off x="1850960" y="2419090"/>
            <a:ext cx="6747509" cy="27857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79"/>
                </a:lnTo>
                <a:lnTo>
                  <a:pt x="0" y="11997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13" name="Google Shape;313;p29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/>
        </p:nvSpPr>
        <p:spPr>
          <a:xfrm>
            <a:off x="1263421" y="953453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400">
            <a:noAutofit/>
          </a:bodyPr>
          <a:lstStyle/>
          <a:p>
            <a:pPr indent="-5080" lvl="0" marL="5588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Planning a WLAN Deployment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6251693" y="2009398"/>
            <a:ext cx="3291204" cy="480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11811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If APs are to use existing wiring, or if there are locations where APs cannot be placed, note these locations on the map.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24535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APs above obstructions.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01930" rtl="0" algn="l">
              <a:lnSpc>
                <a:spcPct val="944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APs vertically near the ceiling in the center of each coverage area, if possible.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APs in locations where users are expected to be.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1193997" y="1956868"/>
            <a:ext cx="4872157" cy="4192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0"/>
          <p:cNvSpPr/>
          <p:nvPr/>
        </p:nvSpPr>
        <p:spPr>
          <a:xfrm>
            <a:off x="1189235" y="1952105"/>
            <a:ext cx="4881880" cy="42024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0"/>
          <p:cNvSpPr txBox="1"/>
          <p:nvPr/>
        </p:nvSpPr>
        <p:spPr>
          <a:xfrm>
            <a:off x="1272738" y="6358307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27" name="Google Shape;327;p30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/>
        </p:nvSpPr>
        <p:spPr>
          <a:xfrm>
            <a:off x="1247774" y="1079736"/>
            <a:ext cx="18776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36" name="Google Shape;336;p3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196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An STA first authenticates with an AP, and then associates with that AP.</a:t>
            </a:r>
            <a:endParaRPr/>
          </a:p>
          <a:p>
            <a:pPr indent="-228600" lvl="0" marL="241300" marR="508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The 802.11i/WPA2 authentication standard should be used. Use the AES encryption method with WPA2.</a:t>
            </a:r>
            <a:endParaRPr/>
          </a:p>
          <a:p>
            <a:pPr indent="-228600" lvl="0" marL="241300" marR="19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When planning a wireless network, nonoverlapping channels should be used when deploying multiple APs to cover a particular area.</a:t>
            </a:r>
            <a:endParaRPr/>
          </a:p>
          <a:p>
            <a:pPr indent="0" lvl="0" marL="2413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There should be a 10–15 percent overlap between BSAs in an ESS.</a:t>
            </a:r>
            <a:endParaRPr/>
          </a:p>
          <a:p>
            <a:pPr indent="0" lvl="0" marL="1270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Cisco APs support PoE to simplify installation.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/>
          <p:nvPr/>
        </p:nvSpPr>
        <p:spPr>
          <a:xfrm>
            <a:off x="773083" y="349135"/>
            <a:ext cx="9144000" cy="6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32"/>
          <p:cNvSpPr/>
          <p:nvPr/>
        </p:nvSpPr>
        <p:spPr>
          <a:xfrm>
            <a:off x="2281208" y="3090748"/>
            <a:ext cx="6097587" cy="8921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47" name="Google Shape;347;p3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4" lvl="0" marL="6921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800">
            <a:noAutofit/>
          </a:bodyPr>
          <a:lstStyle/>
          <a:p>
            <a:pPr indent="-3810" lvl="0" marL="92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wireless Frame types.</a:t>
            </a:r>
            <a:endParaRPr/>
          </a:p>
          <a:p>
            <a:pPr indent="-3810" lvl="0" marL="9271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the content method used in a wireless environment.</a:t>
            </a:r>
            <a:endParaRPr/>
          </a:p>
          <a:p>
            <a:pPr indent="-3810" lvl="0" marL="9271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association process.</a:t>
            </a:r>
            <a:endParaRPr/>
          </a:p>
          <a:p>
            <a:pPr indent="-3810" lvl="0" marL="9271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channel management</a:t>
            </a:r>
            <a:endParaRPr/>
          </a:p>
          <a:p>
            <a:pPr indent="-3810" lvl="0" marL="9271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WLAN deployment plan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/>
        </p:nvSpPr>
        <p:spPr>
          <a:xfrm>
            <a:off x="1235403" y="897571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" lvl="0" marL="2794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802.11 Frame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2587123" y="2235084"/>
            <a:ext cx="5982397" cy="40213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0"/>
          <p:cNvSpPr/>
          <p:nvPr/>
        </p:nvSpPr>
        <p:spPr>
          <a:xfrm>
            <a:off x="2582360" y="2230322"/>
            <a:ext cx="5992495" cy="40316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83"/>
                </a:lnTo>
                <a:lnTo>
                  <a:pt x="0" y="1199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1211543" y="883056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" lvl="0" marL="381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Frame Type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2187148" y="1808656"/>
            <a:ext cx="6340749" cy="49011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1"/>
          <p:cNvSpPr/>
          <p:nvPr/>
        </p:nvSpPr>
        <p:spPr>
          <a:xfrm>
            <a:off x="2182385" y="1803894"/>
            <a:ext cx="6350635" cy="49110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6"/>
                </a:lnTo>
                <a:lnTo>
                  <a:pt x="0" y="1199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2180969" y="1935727"/>
            <a:ext cx="5673949" cy="49525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2"/>
          <p:cNvSpPr/>
          <p:nvPr/>
        </p:nvSpPr>
        <p:spPr>
          <a:xfrm>
            <a:off x="2176207" y="1930965"/>
            <a:ext cx="5683885" cy="496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4" y="0"/>
                </a:lnTo>
                <a:lnTo>
                  <a:pt x="119994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2"/>
          <p:cNvSpPr txBox="1"/>
          <p:nvPr/>
        </p:nvSpPr>
        <p:spPr>
          <a:xfrm>
            <a:off x="1211543" y="883056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" lvl="0" marL="381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Management Frames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1292449" y="883056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89" lvl="0" marL="8509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Control Frames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2305930" y="1829596"/>
            <a:ext cx="6419002" cy="52033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3"/>
          <p:cNvSpPr/>
          <p:nvPr/>
        </p:nvSpPr>
        <p:spPr>
          <a:xfrm>
            <a:off x="2301166" y="1824833"/>
            <a:ext cx="6428740" cy="5213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5676757" y="1473879"/>
            <a:ext cx="3888430" cy="40676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5690666" y="5555231"/>
            <a:ext cx="2137951" cy="13583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 txBox="1"/>
          <p:nvPr/>
        </p:nvSpPr>
        <p:spPr>
          <a:xfrm>
            <a:off x="1237567" y="999172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237567" y="1222692"/>
            <a:ext cx="192214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CSMA/CA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8216699" y="5956978"/>
            <a:ext cx="1067435" cy="551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CSMA/CA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910635" y="1977934"/>
            <a:ext cx="4450782" cy="46748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1303555" y="909910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" lvl="0" marL="95885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Clients and Access Point Association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029018" y="2625802"/>
            <a:ext cx="5292967" cy="4245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5"/>
          <p:cNvSpPr/>
          <p:nvPr/>
        </p:nvSpPr>
        <p:spPr>
          <a:xfrm>
            <a:off x="3024255" y="2621040"/>
            <a:ext cx="5302885" cy="42551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4" y="0"/>
                </a:lnTo>
                <a:lnTo>
                  <a:pt x="119994" y="119993"/>
                </a:lnTo>
                <a:lnTo>
                  <a:pt x="0" y="11999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5"/>
          <p:cNvSpPr/>
          <p:nvPr/>
        </p:nvSpPr>
        <p:spPr>
          <a:xfrm>
            <a:off x="2757153" y="2187931"/>
            <a:ext cx="5292968" cy="3839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5"/>
          <p:cNvSpPr txBox="1"/>
          <p:nvPr/>
        </p:nvSpPr>
        <p:spPr>
          <a:xfrm>
            <a:off x="2151538" y="6639952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