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7556500" cx="10693400"/>
  <p:notesSz cx="10693400" cy="7556500"/>
  <p:embeddedFontLst>
    <p:embeddedFont>
      <p:font typeface="Noto Sans Symbol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otoSansSymbols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NotoSansSymbol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773083" y="349135"/>
            <a:ext cx="9143998" cy="34131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2"/>
          <p:cNvSpPr/>
          <p:nvPr/>
        </p:nvSpPr>
        <p:spPr>
          <a:xfrm>
            <a:off x="773083" y="349135"/>
            <a:ext cx="9144000" cy="6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2"/>
          <p:cNvSpPr/>
          <p:nvPr/>
        </p:nvSpPr>
        <p:spPr>
          <a:xfrm>
            <a:off x="2281208" y="3090748"/>
            <a:ext cx="6097587" cy="8921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306962" y="1714262"/>
            <a:ext cx="8079475" cy="4361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73083" y="349135"/>
            <a:ext cx="9143998" cy="34131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06962" y="1714262"/>
            <a:ext cx="8079475" cy="4361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064" lvl="0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4" lvl="1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4" lvl="2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4" lvl="3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64" lvl="4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064" lvl="5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4" lvl="6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64" lvl="7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064" lvl="8" marL="113664" marR="0" rtl="0" algn="l">
              <a:lnSpc>
                <a:spcPct val="100000"/>
              </a:lnSpc>
              <a:spcBef>
                <a:spcPts val="0"/>
              </a:spcBef>
              <a:buNone/>
              <a:defRPr b="0" sz="1000" u="non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064" lvl="0" marL="11366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3083" y="2260484"/>
            <a:ext cx="9143998" cy="2432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/>
          <p:nvPr/>
        </p:nvSpPr>
        <p:spPr>
          <a:xfrm>
            <a:off x="6256308" y="6289559"/>
            <a:ext cx="3354386" cy="4746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7"/>
          <p:cNvSpPr/>
          <p:nvPr/>
        </p:nvSpPr>
        <p:spPr>
          <a:xfrm>
            <a:off x="1019146" y="468198"/>
            <a:ext cx="1171574" cy="9048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7"/>
          <p:cNvSpPr txBox="1"/>
          <p:nvPr/>
        </p:nvSpPr>
        <p:spPr>
          <a:xfrm>
            <a:off x="1153657" y="2978067"/>
            <a:ext cx="3582670" cy="766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1290863" y="894171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" lvl="0" marL="4000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NICs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465189" y="2146195"/>
            <a:ext cx="5089584" cy="39367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6"/>
          <p:cNvSpPr/>
          <p:nvPr/>
        </p:nvSpPr>
        <p:spPr>
          <a:xfrm>
            <a:off x="4460426" y="2141433"/>
            <a:ext cx="5099050" cy="3946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6"/>
          <p:cNvSpPr txBox="1"/>
          <p:nvPr/>
        </p:nvSpPr>
        <p:spPr>
          <a:xfrm>
            <a:off x="1379536" y="2205037"/>
            <a:ext cx="2740660" cy="231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361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deployment requires: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70534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End devices with wireless NICs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3700"/>
              </a:lnSpc>
              <a:spcBef>
                <a:spcPts val="11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Infrastructure device, such as a wireless router or wireless AP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451519" y="7016848"/>
            <a:ext cx="16700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1272734" y="923199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890" lvl="0" marL="2159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Home Router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4103437" y="2119877"/>
            <a:ext cx="5410315" cy="4657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17"/>
          <p:cNvSpPr/>
          <p:nvPr/>
        </p:nvSpPr>
        <p:spPr>
          <a:xfrm>
            <a:off x="4098673" y="2115115"/>
            <a:ext cx="5419725" cy="46666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5"/>
                </a:lnTo>
                <a:lnTo>
                  <a:pt x="0" y="11999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7"/>
          <p:cNvSpPr txBox="1"/>
          <p:nvPr/>
        </p:nvSpPr>
        <p:spPr>
          <a:xfrm>
            <a:off x="1369136" y="2172180"/>
            <a:ext cx="2524760" cy="3242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8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home user typically interconnects wireless devices using a small, integrated wireless router.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1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These serve as: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access point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Ethernet switch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router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1252989" y="908684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" lvl="0" marL="190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Business Wireless Solutions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693427" y="2067717"/>
            <a:ext cx="3490457" cy="40705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8"/>
          <p:cNvSpPr/>
          <p:nvPr/>
        </p:nvSpPr>
        <p:spPr>
          <a:xfrm>
            <a:off x="5688663" y="2062954"/>
            <a:ext cx="3500120" cy="40805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7" y="0"/>
                </a:lnTo>
                <a:lnTo>
                  <a:pt x="119997" y="119992"/>
                </a:lnTo>
                <a:lnTo>
                  <a:pt x="0" y="11999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8"/>
          <p:cNvSpPr/>
          <p:nvPr/>
        </p:nvSpPr>
        <p:spPr>
          <a:xfrm>
            <a:off x="1296504" y="2067717"/>
            <a:ext cx="4381498" cy="4076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8"/>
          <p:cNvSpPr/>
          <p:nvPr/>
        </p:nvSpPr>
        <p:spPr>
          <a:xfrm>
            <a:off x="1291742" y="2062955"/>
            <a:ext cx="4391025" cy="4086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8"/>
          <p:cNvSpPr txBox="1"/>
          <p:nvPr/>
        </p:nvSpPr>
        <p:spPr>
          <a:xfrm>
            <a:off x="1262305" y="6317549"/>
            <a:ext cx="584835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Figure 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772166" y="6284453"/>
            <a:ext cx="584835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Figure 2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1254349" y="879656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" lvl="0" marL="317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Access Points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184925" y="2233495"/>
            <a:ext cx="3956957" cy="43954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9"/>
          <p:cNvSpPr/>
          <p:nvPr/>
        </p:nvSpPr>
        <p:spPr>
          <a:xfrm>
            <a:off x="1180162" y="2228733"/>
            <a:ext cx="3966845" cy="4404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5" y="0"/>
                </a:lnTo>
                <a:lnTo>
                  <a:pt x="119985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9"/>
          <p:cNvSpPr/>
          <p:nvPr/>
        </p:nvSpPr>
        <p:spPr>
          <a:xfrm>
            <a:off x="5141884" y="2239389"/>
            <a:ext cx="4277857" cy="43762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9"/>
          <p:cNvSpPr/>
          <p:nvPr/>
        </p:nvSpPr>
        <p:spPr>
          <a:xfrm>
            <a:off x="5137120" y="2234627"/>
            <a:ext cx="4287520" cy="43859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7" y="0"/>
                </a:lnTo>
                <a:lnTo>
                  <a:pt x="119997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1362323" y="950585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362323" y="1174103"/>
            <a:ext cx="729742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Small Wireless Deployment Solutions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644009" y="1708433"/>
            <a:ext cx="5708041" cy="53389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20"/>
          <p:cNvSpPr/>
          <p:nvPr/>
        </p:nvSpPr>
        <p:spPr>
          <a:xfrm>
            <a:off x="2639246" y="1703670"/>
            <a:ext cx="5717540" cy="5349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1333044" y="893078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714" lvl="0" marL="81915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Small Wireless Deployment Solutions (cont.)</a:t>
            </a:r>
            <a:endParaRPr b="1" i="0" sz="3000" u="none" cap="none" strike="noStrike">
              <a:solidFill>
                <a:srgbClr val="004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1274652" y="1724587"/>
            <a:ext cx="4999343" cy="4735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21"/>
          <p:cNvSpPr/>
          <p:nvPr/>
        </p:nvSpPr>
        <p:spPr>
          <a:xfrm>
            <a:off x="1269889" y="1719825"/>
            <a:ext cx="5009515" cy="4744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  <a:lnTo>
                  <a:pt x="119986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1"/>
          <p:cNvSpPr txBox="1"/>
          <p:nvPr/>
        </p:nvSpPr>
        <p:spPr>
          <a:xfrm>
            <a:off x="6482135" y="2207274"/>
            <a:ext cx="2815590" cy="1896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92100" marR="5080" rtl="0" algn="l">
              <a:lnSpc>
                <a:spcPct val="9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Each AP is configured and managed individually.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9400" lvl="0" marL="292100" marR="29844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can become a problem when several APs are required.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1234393" y="923199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Small Wireless Deployment Solutions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164969" y="1806139"/>
            <a:ext cx="5166523" cy="47060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2"/>
          <p:cNvSpPr/>
          <p:nvPr/>
        </p:nvSpPr>
        <p:spPr>
          <a:xfrm>
            <a:off x="1160207" y="1801377"/>
            <a:ext cx="5176520" cy="47161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8" y="0"/>
                </a:lnTo>
                <a:lnTo>
                  <a:pt x="119988" y="119987"/>
                </a:lnTo>
                <a:lnTo>
                  <a:pt x="0" y="11998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22"/>
          <p:cNvSpPr txBox="1"/>
          <p:nvPr/>
        </p:nvSpPr>
        <p:spPr>
          <a:xfrm>
            <a:off x="6400918" y="1867911"/>
            <a:ext cx="3191510" cy="420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185420" rtl="0" algn="just">
              <a:lnSpc>
                <a:spcPct val="9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Support the clustering of APs without the use of a controller.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9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Multiple APs can be deployed and pushed to a single configuration to all devices within the cluster, managing the wireless network as a single system without worrying about interference between APs, and without configuring each AP as a separate device.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1335992" y="923199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889" lvl="0" marL="8509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Large Wireless Deployment Solutions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253695" y="2182922"/>
            <a:ext cx="3318351" cy="45670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3"/>
          <p:cNvSpPr/>
          <p:nvPr/>
        </p:nvSpPr>
        <p:spPr>
          <a:xfrm>
            <a:off x="6248933" y="2178160"/>
            <a:ext cx="3328035" cy="45764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1" y="0"/>
                </a:lnTo>
                <a:lnTo>
                  <a:pt x="119991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23"/>
          <p:cNvSpPr txBox="1"/>
          <p:nvPr/>
        </p:nvSpPr>
        <p:spPr>
          <a:xfrm>
            <a:off x="1350295" y="2197426"/>
            <a:ext cx="4533265" cy="3627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4965" lvl="0" marL="354965" marR="50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larger organizations with many APs, Cisco provides controller-based managed solutions, including the Cisco Meraki Cloud Managed Architecture and the Cisco Unified Wireless Network Architecture.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4965" lvl="0" marL="354965" marR="160020" rtl="0" algn="l">
              <a:lnSpc>
                <a:spcPct val="115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Cisco Meraki cloud architecture is a management solution used to simplify the wireless deployment.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065" lvl="0" marL="354965" marR="0" rtl="0" algn="l">
              <a:lnSpc>
                <a:spcPct val="10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Using this architecture, APs 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2065" lvl="0" marL="354965" marR="187960" rtl="0" algn="l">
              <a:lnSpc>
                <a:spcPct val="110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centrally managed from a controller in the cloud.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1161821" y="955084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1161821" y="1179874"/>
            <a:ext cx="8403590" cy="468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9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Large Wireless Deployment Solutions (cont.)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138912" y="1982360"/>
            <a:ext cx="5141191" cy="47924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4"/>
          <p:cNvSpPr/>
          <p:nvPr/>
        </p:nvSpPr>
        <p:spPr>
          <a:xfrm>
            <a:off x="3134150" y="1977597"/>
            <a:ext cx="5151120" cy="48018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8" y="0"/>
                </a:lnTo>
                <a:lnTo>
                  <a:pt x="119988" y="119997"/>
                </a:lnTo>
                <a:lnTo>
                  <a:pt x="0" y="1199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1161821" y="955084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161821" y="1179874"/>
            <a:ext cx="8403590" cy="468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9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Large Wireless Deployment Solutions (cont.)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414558" y="1996052"/>
            <a:ext cx="5514065" cy="49460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5"/>
          <p:cNvSpPr/>
          <p:nvPr/>
        </p:nvSpPr>
        <p:spPr>
          <a:xfrm>
            <a:off x="2409794" y="1991290"/>
            <a:ext cx="5523865" cy="495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" lvl="0" marL="4000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/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420479" y="1907018"/>
            <a:ext cx="3103245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1940" lvl="0" marL="294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1940" lvl="0" marL="2946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LAN Concepts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1940" lvl="0" marL="29464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Ad Hoc vs. Infrastructure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3. Summary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1263421" y="897571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Antennas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6888133" y="3106623"/>
            <a:ext cx="2857498" cy="27904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26"/>
          <p:cNvSpPr txBox="1"/>
          <p:nvPr/>
        </p:nvSpPr>
        <p:spPr>
          <a:xfrm>
            <a:off x="1039836" y="1821543"/>
            <a:ext cx="5847080" cy="453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Cisco Aironet APs can use: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165" rtl="0" algn="l">
              <a:lnSpc>
                <a:spcPct val="115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Omnidirectional Wi-Fi Antennas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Factory Wi- Fi gear often uses basic dipole antennas, also referred to as “rubber duck” design, similar to those used on walkie-talkie radios.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328930" rtl="0" algn="l">
              <a:lnSpc>
                <a:spcPct val="11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Omnidirectional antennas provide 360-degree coverage.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6990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Directional Wi-Fi Antennas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Directional antennas focus the radio signal in a given direction, which enhances the signal to and from the AP in the direction the antenna is pointing.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Yagi antennas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Type of directional radio antenna that can be used for long-distance Wi-Fi networking.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9451519" y="7016848"/>
            <a:ext cx="16700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1263421" y="955628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263421" y="1179147"/>
            <a:ext cx="639445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Topology Modes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2630911" y="1944588"/>
            <a:ext cx="5950856" cy="5100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27"/>
          <p:cNvSpPr/>
          <p:nvPr/>
        </p:nvSpPr>
        <p:spPr>
          <a:xfrm>
            <a:off x="2626149" y="1939826"/>
            <a:ext cx="5960745" cy="51104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0" y="0"/>
                </a:lnTo>
                <a:lnTo>
                  <a:pt x="119990" y="119992"/>
                </a:lnTo>
                <a:lnTo>
                  <a:pt x="0" y="11999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1277934" y="912084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69" lvl="0" marL="26669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Topology Modes (cont.)</a:t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2597626" y="1784931"/>
            <a:ext cx="5563228" cy="50754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28"/>
          <p:cNvSpPr/>
          <p:nvPr/>
        </p:nvSpPr>
        <p:spPr>
          <a:xfrm>
            <a:off x="2592863" y="1780169"/>
            <a:ext cx="5573395" cy="508571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9" y="0"/>
                </a:lnTo>
                <a:lnTo>
                  <a:pt x="119989" y="119986"/>
                </a:lnTo>
                <a:lnTo>
                  <a:pt x="0" y="1199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/>
        </p:nvSpPr>
        <p:spPr>
          <a:xfrm>
            <a:off x="1277934" y="825000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1277934" y="1048520"/>
            <a:ext cx="262191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Ad Hoc Mode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2624167" y="3002930"/>
            <a:ext cx="5283967" cy="36414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29"/>
          <p:cNvSpPr/>
          <p:nvPr/>
        </p:nvSpPr>
        <p:spPr>
          <a:xfrm>
            <a:off x="2619405" y="2998167"/>
            <a:ext cx="5293995" cy="3651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9" y="0"/>
                </a:lnTo>
                <a:lnTo>
                  <a:pt x="119989" y="119986"/>
                </a:lnTo>
                <a:lnTo>
                  <a:pt x="0" y="11998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29"/>
          <p:cNvSpPr txBox="1"/>
          <p:nvPr/>
        </p:nvSpPr>
        <p:spPr>
          <a:xfrm>
            <a:off x="1335992" y="1968009"/>
            <a:ext cx="7650480" cy="868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l">
              <a:lnSpc>
                <a:spcPct val="9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Tethering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(personal hotspot) – Variation of the Ad Hoc topology when a smart phone or tablet with cellular data access is enabled to create a personal hotspot.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1161821" y="941114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1161821" y="1164634"/>
            <a:ext cx="384175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Infrastructure Mode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2574669" y="1953281"/>
            <a:ext cx="5310412" cy="49272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30"/>
          <p:cNvSpPr/>
          <p:nvPr/>
        </p:nvSpPr>
        <p:spPr>
          <a:xfrm>
            <a:off x="2569907" y="1948519"/>
            <a:ext cx="5320665" cy="4937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7" y="0"/>
                </a:lnTo>
                <a:lnTo>
                  <a:pt x="119987" y="119990"/>
                </a:lnTo>
                <a:lnTo>
                  <a:pt x="0" y="11999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/>
        </p:nvSpPr>
        <p:spPr>
          <a:xfrm>
            <a:off x="1263421" y="912084"/>
            <a:ext cx="301307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802.11 Wireless Topologies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Infrastructure Mode (cont.)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2717998" y="1820522"/>
            <a:ext cx="5419043" cy="50449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31"/>
          <p:cNvSpPr/>
          <p:nvPr/>
        </p:nvSpPr>
        <p:spPr>
          <a:xfrm>
            <a:off x="2713235" y="1815759"/>
            <a:ext cx="5428615" cy="505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6" y="0"/>
                </a:lnTo>
                <a:lnTo>
                  <a:pt x="119996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1204232" y="978134"/>
            <a:ext cx="187769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1277937" y="1714259"/>
            <a:ext cx="7985125" cy="3929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767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WLANs are often implemented in homes, offices, and campus environments.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7499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Only the 2.4, GHz, 5.0 GHz, and 60 GHz frequencies are used for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802.11 WLANs.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04139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Wi-Fi Alliance certifies that vendor products conform to industry standards and norms.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44323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 STA uses a wireless NIC to connect to an infrastructure device such as a wireless router or wireless AP.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STAs connect using an SSID.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APs can be implemented as standalone devices, in small clusters, or in a larger controller-based network.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/>
        </p:nvSpPr>
        <p:spPr>
          <a:xfrm>
            <a:off x="1233260" y="978134"/>
            <a:ext cx="187769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1306962" y="1714262"/>
            <a:ext cx="8079475" cy="436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Cisco Aironet AP can use an onmidirectional antenna, a directional antenna, or a yagi antenna to direct signals.</a:t>
            </a:r>
            <a:endParaRPr/>
          </a:p>
          <a:p>
            <a:pPr indent="-228600" lvl="0" marL="241300" marR="414019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IEEE 802.11n/ac/ad use MIMO technology to improve throughput and support up to four antennas, simultaneously.</a:t>
            </a:r>
            <a:endParaRPr/>
          </a:p>
          <a:p>
            <a:pPr indent="-228600" lvl="0" marL="241300" marR="76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In ad-hoc mode or IBSS, two wireless devices connect to each other in a P2P manner.</a:t>
            </a:r>
            <a:endParaRPr/>
          </a:p>
          <a:p>
            <a:pPr indent="-228600" lvl="0" marL="241300" marR="245745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In infrastructure mode, APs connect to network infrastructure using the wired DS.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Each AP defines a BSS and is uniquely identified by its BSSID.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Multiple BSSs can be joined into an ESS.</a:t>
            </a:r>
            <a:endParaRPr/>
          </a:p>
          <a:p>
            <a:pPr indent="-228600" lvl="0" marL="241300" marR="754380" rtl="0" algn="l">
              <a:lnSpc>
                <a:spcPct val="11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b="0" i="0" lang="en-US" sz="2000" u="none" cap="none" strike="noStrike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Using a particular SSID in an ESS provides seamless roaming capabilities among the BSSs in the ESS.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34" lvl="0" marL="26034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1387473" y="1820081"/>
            <a:ext cx="6248400" cy="1179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Describe wireless technology and standards.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Describe the components of a wireless infrastructure.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Describe wireless topologies.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773083" y="2260484"/>
            <a:ext cx="9143998" cy="2432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0"/>
          <p:cNvSpPr/>
          <p:nvPr/>
        </p:nvSpPr>
        <p:spPr>
          <a:xfrm>
            <a:off x="6256308" y="6289559"/>
            <a:ext cx="3354386" cy="4746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10"/>
          <p:cNvSpPr/>
          <p:nvPr/>
        </p:nvSpPr>
        <p:spPr>
          <a:xfrm>
            <a:off x="1019146" y="468198"/>
            <a:ext cx="1171574" cy="9048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0"/>
          <p:cNvSpPr txBox="1"/>
          <p:nvPr/>
        </p:nvSpPr>
        <p:spPr>
          <a:xfrm>
            <a:off x="1238331" y="3155359"/>
            <a:ext cx="2566670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Wireless Concepts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/>
        </p:nvSpPr>
        <p:spPr>
          <a:xfrm>
            <a:off x="1323972" y="879656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73025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Supporting Mobility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1367516" y="2001599"/>
            <a:ext cx="7421245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18923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Productivity is no longer restricted to a fixed work location or a defined time period.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People now expect to be connected at any time and place, from the office to the airport or the home.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Users now expect to be able to roam wirelessly.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76200" rtl="0" algn="l">
              <a:lnSpc>
                <a:spcPct val="11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Roaming enables a wireless device to maintain Internet access without losing a connection.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/>
        </p:nvSpPr>
        <p:spPr>
          <a:xfrm>
            <a:off x="1332169" y="908683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8128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Benefits of Wireless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1367518" y="1979368"/>
            <a:ext cx="3326129" cy="192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Increased flexibility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Increased productivity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Reduced costs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2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Ability to grow and adapt to changing requirements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4959724" y="1951008"/>
            <a:ext cx="4448481" cy="34055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265916" y="865141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4" lvl="0" marL="14604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Technologies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350509" y="1857954"/>
            <a:ext cx="7842884" cy="437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Wireless networks can be classified broadly as: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15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Wireless personal-area network (WPAN)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Operates in the range of a few feet (Bluetooth).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24447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Wireless LAN (WLAN)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Operates in the range of a few hundred feet.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46050" rtl="0" algn="l">
              <a:lnSpc>
                <a:spcPct val="110000"/>
              </a:lnSpc>
              <a:spcBef>
                <a:spcPts val="12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Wireless wide-area network (WWAN)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Operates in the range of miles.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640080" rtl="0" algn="just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Bluetooth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An IEEE 802.15 WPAN standard; uses a device- pairing process to communicate over distances up to .05 mile (100m).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265430" rtl="0" algn="l">
              <a:lnSpc>
                <a:spcPct val="937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Wi-Fi (wireless fidelity)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An IEEE 802.11 WLAN standard; provides network access to home and corporate users, to include data, voice and video traffic, to distances up to 0.18 mile (300m).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1280431" y="879656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1263421" y="1121091"/>
            <a:ext cx="8166557" cy="4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09" lvl="0" marL="29209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Technologies (cont.)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321479" y="1763202"/>
            <a:ext cx="7898130" cy="2455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41300" marR="5080" rtl="0" algn="l">
              <a:lnSpc>
                <a:spcPct val="9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Worldwide Interoperability for Microwave Access (WiMAX)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An IEEE 802.16 WWAN standard that provides wireless broadband access of up to 30 mi (50 km).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123189" rtl="0" algn="just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Cellular broadband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Consists of various corporate, national, and international organizations using service provider cellular access to provide mobile broadband network connectivity.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427355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Satellite Broadband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Provides network access to remote sites through the use of a directional satellite dish.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1355032" y="941292"/>
            <a:ext cx="3976370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Wireless Infrastructure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9426119" y="7016848"/>
            <a:ext cx="205104" cy="163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4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355032" y="1164812"/>
            <a:ext cx="350266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425C"/>
                </a:solidFill>
                <a:latin typeface="Arial"/>
                <a:ea typeface="Arial"/>
                <a:cs typeface="Arial"/>
                <a:sym typeface="Arial"/>
              </a:rPr>
              <a:t>Wi-Fi Certification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355032" y="1757982"/>
            <a:ext cx="7823834" cy="334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700" lvl="0" marL="25400" marR="123888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Wi-Fi Alliance certifies Wi-Fi and the following product compatibility: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IEEE 802.11a/b/g/n/ac/ad-compatible.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IEEE 802.11i secure using WPA2™ and Extensible Authentication Protocol (EAP)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Wi-Fi Protected Setup (WPS) to simplify device connections.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Wi-Fi Direct to share media between devices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175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Wi-Fi Passpoint to simplify securely connecting to Wi-Fi hotspot networks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8CA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▪▪</a:t>
            </a:r>
            <a:r>
              <a:rPr lang="en-US" sz="2000">
                <a:solidFill>
                  <a:srgbClr val="708CA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Wi-Fi Miracast to seamlessly display video between devices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