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89" r:id="rId2"/>
    <p:sldId id="489" r:id="rId3"/>
    <p:sldId id="544" r:id="rId4"/>
    <p:sldId id="545" r:id="rId5"/>
    <p:sldId id="546" r:id="rId6"/>
    <p:sldId id="513" r:id="rId7"/>
    <p:sldId id="515" r:id="rId8"/>
    <p:sldId id="514" r:id="rId9"/>
    <p:sldId id="496" r:id="rId10"/>
    <p:sldId id="519" r:id="rId11"/>
    <p:sldId id="498" r:id="rId12"/>
    <p:sldId id="532" r:id="rId13"/>
    <p:sldId id="531" r:id="rId14"/>
    <p:sldId id="539" r:id="rId15"/>
    <p:sldId id="526" r:id="rId16"/>
    <p:sldId id="537" r:id="rId17"/>
    <p:sldId id="533" r:id="rId18"/>
    <p:sldId id="535" r:id="rId19"/>
    <p:sldId id="538" r:id="rId20"/>
    <p:sldId id="540" r:id="rId21"/>
    <p:sldId id="541" r:id="rId22"/>
    <p:sldId id="542" r:id="rId23"/>
    <p:sldId id="543" r:id="rId24"/>
    <p:sldId id="411" r:id="rId2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CCECFF"/>
    <a:srgbClr val="EAEAEA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B8CECC-A838-4058-AF34-4CF65A5E7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ECA9A8C-F88D-4021-A1A5-9B2AD1CDF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39614-F78B-4A8A-9087-58F37E0BD82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91DD0-A662-4300-A596-0242BED869B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41AF8-51A6-47B1-A0DA-82F2DE09943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r>
              <a:rPr lang="en-US" smtClean="0"/>
              <a:t>No machine’s port 13 is open now. Connection refused due to security reason. </a:t>
            </a:r>
          </a:p>
          <a:p>
            <a:r>
              <a:rPr lang="en-US" smtClean="0"/>
              <a:t>Demo: TimeClnt with TimeSvr (port: 11113).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D0F3A-284D-4B54-8A20-73177F0164F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S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EF021-138F-45CF-8B0E-BA88BFAF2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5CBF1-C123-4585-878E-AD9C97B7A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8FA3-5AB7-409B-8555-2CA09D74B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950" y="6402388"/>
            <a:ext cx="2130425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575" y="6402388"/>
            <a:ext cx="3956050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3575" y="6402388"/>
            <a:ext cx="2130425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7AEDE-90DC-43D9-B3C3-7D8F03291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B26FA-632E-4818-85BF-286FDD46B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53A38-886D-492A-80AF-25201B90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87A0-0A5F-4513-A476-276CC12CB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73CC-6D35-40A7-939D-942405736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41249-2AEC-4740-AEA4-BC63EF52F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C366-A1D8-4850-A37F-76D5AF447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5887-03A4-44E4-9ABF-53B5AC292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13AA1-EC9D-48D1-B760-D30C39987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2D6985A9-CBC5-448F-9277-D80C69369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86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7438E5-4C79-4D07-AACF-06A8B537C9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72903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ea typeface="宋体" pitchFamily="2" charset="-122"/>
              </a:rPr>
              <a:t>TCP Socket</a:t>
            </a: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Socket</a:t>
            </a:r>
            <a:endParaRPr lang="en-SG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java.net.Socket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Là đối tượng biểu diễn logic điểm đầu cuối của luồng giao tiếp giữa hai host.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Phương thức khởi tạo và các phương thức khác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Socket(String host, int port) 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InputStream getInputStream()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OutputStream getOutputStream()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close()</a:t>
            </a:r>
            <a:br>
              <a:rPr lang="en-US" altLang="ko-KR" sz="1600" smtClean="0">
                <a:latin typeface="Tahoma" pitchFamily="34" charset="0"/>
                <a:ea typeface="Gulim" pitchFamily="34" charset="-127"/>
              </a:rPr>
            </a:br>
            <a:endParaRPr lang="en-US" altLang="ko-KR" sz="16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java.net.ServerSocket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Đợi kết nối từ client đến và tạo ra đối tượng socket để giao tiếp.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Constructor and Methods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ServerSocket(int port)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>
                <a:latin typeface="Tahoma" pitchFamily="34" charset="0"/>
                <a:ea typeface="Gulim" pitchFamily="34" charset="-127"/>
              </a:rPr>
              <a:t>Socket Accept()</a:t>
            </a:r>
            <a:endParaRPr lang="en-SG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Socket</a:t>
            </a:r>
          </a:p>
        </p:txBody>
      </p:sp>
      <p:pic>
        <p:nvPicPr>
          <p:cNvPr id="14339" name="Picture 5" descr="welcomeSocke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0363" y="2174875"/>
            <a:ext cx="8783637" cy="3062288"/>
          </a:xfrm>
          <a:noFill/>
        </p:spPr>
      </p:pic>
      <p:sp>
        <p:nvSpPr>
          <p:cNvPr id="14340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55243D-BD4C-451B-AD19-D31214AA5E38}" type="slidenum">
              <a:rPr lang="en-US" sz="1400">
                <a:latin typeface="Times New Roman" pitchFamily="18" charset="0"/>
              </a:rPr>
              <a:pPr algn="r"/>
              <a:t>11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thức lớp Socket</a:t>
            </a:r>
            <a:endParaRPr lang="en-S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Có 3 hàm khởi tạo	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Socket(InetAddress server, int port);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Socket(InetAddress server, int port, InetAddress local, int localport);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Socket(String hostname, int port);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Phương thức lớp Socket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void close();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InetAddress getInetAddress();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InetAddress getLocalAddress();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InputStream getInputStream();</a:t>
            </a:r>
          </a:p>
          <a:p>
            <a:pPr lvl="1">
              <a:lnSpc>
                <a:spcPct val="120000"/>
              </a:lnSpc>
            </a:pPr>
            <a:r>
              <a:rPr lang="en-US" sz="1800" b="1" smtClean="0">
                <a:solidFill>
                  <a:schemeClr val="tx2"/>
                </a:solidFill>
                <a:latin typeface="Courier New" pitchFamily="49" charset="0"/>
              </a:rPr>
              <a:t>OutputStream getOutputStream();</a:t>
            </a:r>
            <a:endParaRPr lang="en-SG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Socket client</a:t>
            </a:r>
            <a:endParaRPr lang="en-SG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07400" cy="4648200"/>
          </a:xfrm>
        </p:spPr>
        <p:txBody>
          <a:bodyPr/>
          <a:lstStyle/>
          <a:p>
            <a:r>
              <a:rPr lang="en-US" sz="2000" smtClean="0"/>
              <a:t>Tạo đối tượng Socket kết nối tới Server </a:t>
            </a:r>
          </a:p>
          <a:p>
            <a:pPr lvl="1"/>
            <a:r>
              <a:rPr lang="en-US" altLang="zh-CN" sz="1600" b="1" smtClean="0">
                <a:solidFill>
                  <a:srgbClr val="0000FF"/>
                </a:solidFill>
                <a:ea typeface="宋体" pitchFamily="2" charset="-122"/>
              </a:rPr>
              <a:t>Socket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 s = </a:t>
            </a:r>
            <a:r>
              <a:rPr lang="en-US" altLang="zh-CN" sz="1400" smtClean="0">
                <a:solidFill>
                  <a:srgbClr val="0000FF"/>
                </a:solidFill>
                <a:ea typeface="宋体" pitchFamily="2" charset="-122"/>
              </a:rPr>
              <a:t>new </a:t>
            </a:r>
            <a:r>
              <a:rPr lang="en-US" altLang="zh-CN" sz="1400" b="1" smtClean="0">
                <a:solidFill>
                  <a:srgbClr val="0000FF"/>
                </a:solidFill>
                <a:ea typeface="宋体" pitchFamily="2" charset="-122"/>
              </a:rPr>
              <a:t>Socket</a:t>
            </a:r>
            <a:r>
              <a:rPr lang="en-US" altLang="zh-CN" sz="1400" smtClean="0">
                <a:solidFill>
                  <a:srgbClr val="0000FF"/>
                </a:solidFill>
                <a:ea typeface="宋体" pitchFamily="2" charset="-122"/>
              </a:rPr>
              <a:t> (</a:t>
            </a:r>
            <a:r>
              <a:rPr lang="en-US" altLang="zh-CN" sz="14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1400" smtClean="0">
                <a:solidFill>
                  <a:srgbClr val="0000FF"/>
                </a:solidFill>
                <a:ea typeface="宋体" pitchFamily="2" charset="-122"/>
              </a:rPr>
              <a:t>java.sun.com</a:t>
            </a:r>
            <a:r>
              <a:rPr lang="en-US" altLang="zh-CN" sz="14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1400" smtClean="0">
                <a:solidFill>
                  <a:srgbClr val="0000FF"/>
                </a:solidFill>
                <a:ea typeface="宋体" pitchFamily="2" charset="-122"/>
              </a:rPr>
              <a:t>, 8189)</a:t>
            </a:r>
            <a:endParaRPr lang="en-US" sz="1800" smtClean="0"/>
          </a:p>
          <a:p>
            <a:r>
              <a:rPr lang="en-US" altLang="zh-CN" sz="2000" smtClean="0">
                <a:ea typeface="宋体" pitchFamily="2" charset="-122"/>
              </a:rPr>
              <a:t>Lấy luồng gởi v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000" smtClean="0">
                <a:ea typeface="宋体" pitchFamily="2" charset="-122"/>
              </a:rPr>
              <a:t> đọc dữ liệu từ đối tượng Socket. 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InputStream ins = s.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getInputStream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 ();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OutputStream outs = s.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getOutputStream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(); </a:t>
            </a:r>
            <a:endParaRPr lang="en-US" altLang="zh-CN" sz="1800" b="1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b="1" smtClean="0">
                <a:ea typeface="宋体" pitchFamily="2" charset="-122"/>
              </a:rPr>
              <a:t>Ch</a:t>
            </a: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ú</a:t>
            </a:r>
            <a:r>
              <a:rPr lang="en-US" altLang="zh-CN" sz="2000" b="1" smtClean="0">
                <a:ea typeface="宋体" pitchFamily="2" charset="-122"/>
              </a:rPr>
              <a:t> ý: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ins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v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outs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ù</a:t>
            </a:r>
            <a:r>
              <a:rPr lang="en-US" altLang="zh-CN" sz="2000" smtClean="0">
                <a:ea typeface="宋体" pitchFamily="2" charset="-122"/>
              </a:rPr>
              <a:t>ng kiểu với đối tượng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System.in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v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System.out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tương ứng.</a:t>
            </a:r>
          </a:p>
          <a:p>
            <a:r>
              <a:rPr lang="en-US" altLang="zh-CN" sz="2000" smtClean="0">
                <a:ea typeface="宋体" pitchFamily="2" charset="-122"/>
              </a:rPr>
              <a:t>Gắn đối tượng đọc viết 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ó</a:t>
            </a:r>
            <a:r>
              <a:rPr lang="en-US" altLang="zh-CN" sz="2000" smtClean="0">
                <a:ea typeface="宋体" pitchFamily="2" charset="-122"/>
              </a:rPr>
              <a:t> định dạng v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000" smtClean="0">
                <a:ea typeface="宋体" pitchFamily="2" charset="-122"/>
              </a:rPr>
              <a:t>o luồng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BufferedReader in = new 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BufferedReader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(new 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inputStreamReader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(ins));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PrintWriter out = new 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PrintWriter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(outs, true);</a:t>
            </a:r>
            <a:endParaRPr lang="en-US" altLang="zh-CN" sz="1800" smtClean="0">
              <a:ea typeface="宋体" pitchFamily="2" charset="-122"/>
            </a:endParaRPr>
          </a:p>
          <a:p>
            <a:r>
              <a:rPr lang="en-US" altLang="zh-CN" sz="2000" smtClean="0">
                <a:ea typeface="宋体" pitchFamily="2" charset="-122"/>
              </a:rPr>
              <a:t>Tiến h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000" smtClean="0">
                <a:ea typeface="宋体" pitchFamily="2" charset="-122"/>
              </a:rPr>
              <a:t>nh đọc viết dữ liệu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	String str = in.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readLine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(); </a:t>
            </a:r>
          </a:p>
          <a:p>
            <a:pPr lvl="1"/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	out.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println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 (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Echo: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 + str +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\r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); </a:t>
            </a:r>
          </a:p>
          <a:p>
            <a:r>
              <a:rPr lang="en-US" sz="2000" smtClean="0"/>
              <a:t>Đóng kết nối: 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s.</a:t>
            </a: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close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SG" sz="1800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Client</a:t>
            </a:r>
            <a:endParaRPr lang="en-SG" smtClean="0"/>
          </a:p>
        </p:txBody>
      </p:sp>
      <p:grpSp>
        <p:nvGrpSpPr>
          <p:cNvPr id="2052" name="Group 17"/>
          <p:cNvGrpSpPr>
            <a:grpSpLocks/>
          </p:cNvGrpSpPr>
          <p:nvPr/>
        </p:nvGrpSpPr>
        <p:grpSpPr bwMode="auto">
          <a:xfrm>
            <a:off x="2079625" y="1355725"/>
            <a:ext cx="5116513" cy="5399088"/>
            <a:chOff x="1535" y="887"/>
            <a:chExt cx="3055" cy="3224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842" y="887"/>
            <a:ext cx="2469" cy="3224"/>
          </p:xfrm>
          <a:graphic>
            <a:graphicData uri="http://schemas.openxmlformats.org/presentationml/2006/ole">
              <p:oleObj spid="_x0000_s2050" r:id="rId3" imgW="4992624" imgH="5675376" progId="">
                <p:embed/>
              </p:oleObj>
            </a:graphicData>
          </a:graphic>
        </p:graphicFrame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3237" y="1836"/>
              <a:ext cx="1353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Input stream: 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latin typeface="Tahoma" pitchFamily="34" charset="0"/>
                  <a:ea typeface="Gulim" pitchFamily="34" charset="-127"/>
                </a:rPr>
                <a:t>sequence of bytes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latin typeface="Tahoma" pitchFamily="34" charset="0"/>
                  <a:ea typeface="Gulim" pitchFamily="34" charset="-127"/>
                </a:rPr>
                <a:t>into process</a:t>
              </a: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35" y="2248"/>
              <a:ext cx="1470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Gulim" pitchFamily="34" charset="-127"/>
                </a:rPr>
                <a:t>output stream: 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latin typeface="Tahoma" pitchFamily="34" charset="0"/>
                  <a:ea typeface="Gulim" pitchFamily="34" charset="-127"/>
                </a:rPr>
                <a:t>sequence of bytes 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1600">
                  <a:latin typeface="Tahoma" pitchFamily="34" charset="0"/>
                  <a:ea typeface="Gulim" pitchFamily="34" charset="-127"/>
                </a:rPr>
                <a:t>out of process</a:t>
              </a: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2584" y="2712"/>
              <a:ext cx="303" cy="1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H="1" flipV="1">
              <a:off x="3040" y="2063"/>
              <a:ext cx="203" cy="1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3237" y="2226"/>
              <a:ext cx="116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2007" y="1702"/>
              <a:ext cx="812" cy="4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latin typeface="Tahoma" pitchFamily="34" charset="0"/>
                  <a:ea typeface="Gulim" pitchFamily="34" charset="-127"/>
                </a:rPr>
                <a:t>Client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000">
                  <a:solidFill>
                    <a:schemeClr val="accent2"/>
                  </a:solidFill>
                  <a:latin typeface="Tahoma" pitchFamily="34" charset="0"/>
                  <a:ea typeface="Gulim" pitchFamily="34" charset="-127"/>
                </a:rPr>
                <a:t>process</a:t>
              </a: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756" y="3401"/>
              <a:ext cx="976" cy="36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2705" y="3388"/>
              <a:ext cx="103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Tahoma" pitchFamily="34" charset="0"/>
                  <a:ea typeface="Gulim" pitchFamily="34" charset="-127"/>
                </a:rPr>
                <a:t>client TCP socket</a:t>
              </a:r>
              <a:endParaRPr lang="en-US" altLang="ko-KR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3435" y="3732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3" name="Slide Number Placeholder 6"/>
          <p:cNvSpPr txBox="1">
            <a:spLocks noGrp="1"/>
          </p:cNvSpPr>
          <p:nvPr/>
        </p:nvSpPr>
        <p:spPr bwMode="auto">
          <a:xfrm>
            <a:off x="8305800" y="6386513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0E38AE0-3292-4A4C-A6A1-0D6BF7D2CCA3}" type="slidenum">
              <a:rPr lang="en-US" sz="1400">
                <a:latin typeface="Times New Roman" pitchFamily="18" charset="0"/>
              </a:rPr>
              <a:pPr algn="r"/>
              <a:t>14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TCP Client</a:t>
            </a:r>
            <a:endParaRPr lang="en-S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600200"/>
            <a:ext cx="8910638" cy="4767263"/>
          </a:xfrm>
          <a:solidFill>
            <a:srgbClr val="EAEAEA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SG" sz="1800" smtClean="0">
                <a:solidFill>
                  <a:srgbClr val="009900"/>
                </a:solidFill>
              </a:rPr>
              <a:t>RFC867 - Daytime Protocol  http://www.faqs.org/rfcs/rfc867.html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String hostname;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if (args.length &gt; 0)   hostname = args[0];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else  hostname = "time.nist.gov";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try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Socket theSocket = new Socket(hostname, 13);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InputStream timeStream = theSocket.getInputStream();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StringBuffer time = new StringBuffer();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int c;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while ((c = timeStream.read()) != -1) time.append((char)c);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String timeString = time.toString().trim(); 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System.out.println("It is "+timeString+" at "+hostname);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}catch (UnknownHostException ex) {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     System.err.println(ex);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SG" sz="1800" smtClean="0">
                <a:latin typeface="Courier New" pitchFamily="49" charset="0"/>
              </a:rPr>
              <a:t> }catch (IOException ex) {System.err.println(ex);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Socket Server</a:t>
            </a:r>
            <a:endParaRPr lang="en-S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07400" cy="4648200"/>
          </a:xfrm>
        </p:spPr>
        <p:txBody>
          <a:bodyPr/>
          <a:lstStyle/>
          <a:p>
            <a:r>
              <a:rPr lang="en-US" sz="2400" smtClean="0"/>
              <a:t>Tạo đối tượng Socket Server với một cổng lắng nghe xác định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SocketServer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</a:rPr>
              <a:t> s = 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new </a:t>
            </a:r>
            <a:r>
              <a:rPr lang="en-US" altLang="zh-CN" sz="1600" b="1" smtClean="0">
                <a:solidFill>
                  <a:srgbClr val="0000FF"/>
                </a:solidFill>
                <a:ea typeface="宋体" pitchFamily="2" charset="-122"/>
              </a:rPr>
              <a:t>SocketServer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(8189)</a:t>
            </a:r>
            <a:endParaRPr lang="en-US" sz="2000" smtClean="0"/>
          </a:p>
          <a:p>
            <a:r>
              <a:rPr lang="en-US" altLang="zh-CN" sz="2400" smtClean="0">
                <a:ea typeface="宋体" pitchFamily="2" charset="-122"/>
              </a:rPr>
              <a:t>Đợi lắng nghe yêu cầu/kết nối từ client v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400" smtClean="0">
                <a:ea typeface="宋体" pitchFamily="2" charset="-122"/>
              </a:rPr>
              <a:t> tạo ra Socket giao tiếp. </a:t>
            </a:r>
          </a:p>
          <a:p>
            <a:pPr lvl="1"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b="1" smtClean="0">
                <a:solidFill>
                  <a:schemeClr val="accent2"/>
                </a:solidFill>
                <a:ea typeface="宋体" pitchFamily="2" charset="-122"/>
              </a:rPr>
              <a:t>While(true){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b="1" smtClean="0">
                <a:solidFill>
                  <a:schemeClr val="accent2"/>
                </a:solidFill>
                <a:ea typeface="宋体" pitchFamily="2" charset="-122"/>
              </a:rPr>
              <a:t>Socket new_s = s.accept(); 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800" b="1" smtClean="0">
                <a:solidFill>
                  <a:schemeClr val="accent2"/>
                </a:solidFill>
                <a:ea typeface="宋体" pitchFamily="2" charset="-122"/>
              </a:rPr>
              <a:t>doSomething(new_s);</a:t>
            </a:r>
          </a:p>
          <a:p>
            <a:pPr lvl="1"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smtClean="0">
                <a:ea typeface="宋体" pitchFamily="2" charset="-122"/>
              </a:rPr>
              <a:t>Xử lý giao tiếp với Socket client dựa v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400" smtClean="0">
                <a:ea typeface="宋体" pitchFamily="2" charset="-122"/>
              </a:rPr>
              <a:t>o đối tượng new_s n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à</a:t>
            </a:r>
            <a:r>
              <a:rPr lang="en-US" altLang="zh-CN" sz="2400" smtClean="0">
                <a:ea typeface="宋体" pitchFamily="2" charset="-122"/>
              </a:rPr>
              <a:t>y sử dụng luồng nhập/xuất.</a:t>
            </a:r>
          </a:p>
          <a:p>
            <a:r>
              <a:rPr lang="en-US" sz="2400" smtClean="0"/>
              <a:t>Đóng kết nối giao tiếp với client : 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s.</a:t>
            </a:r>
            <a:r>
              <a:rPr lang="en-US" altLang="zh-CN" sz="2000" b="1" smtClean="0">
                <a:solidFill>
                  <a:srgbClr val="0000FF"/>
                </a:solidFill>
                <a:ea typeface="宋体" pitchFamily="2" charset="-122"/>
              </a:rPr>
              <a:t>close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SG" sz="2000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 TCP Server</a:t>
            </a:r>
            <a:endParaRPr lang="zh-CN" altLang="en-US" sz="3600" smtClean="0">
              <a:ea typeface="宋体" pitchFamily="2" charset="-122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body" idx="1"/>
          </p:nvPr>
        </p:nvSpPr>
        <p:spPr>
          <a:solidFill>
            <a:srgbClr val="EAEAEA"/>
          </a:solidFill>
        </p:spPr>
        <p:txBody>
          <a:bodyPr/>
          <a:lstStyle/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class TimeSvr {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public static void main(String[] args ) {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ServerSocket s = new ServerSocket(11113);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while (true) {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   Socket new_s = s.accept();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   PrintWriter out = new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   PrintWriter(new_s.getOutputStream(), true);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out.println(new Date());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   new_s.close();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   }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    }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1800" smtClean="0">
                <a:latin typeface="Courier New" pitchFamily="49" charset="0"/>
                <a:ea typeface="宋体" pitchFamily="2" charset="-122"/>
              </a:rPr>
              <a:t>}</a:t>
            </a:r>
            <a:endParaRPr lang="en-SG" sz="24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SG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TCP Client-Server</a:t>
            </a:r>
            <a:endParaRPr lang="en-SG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78813" cy="5056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SG" sz="1400" smtClean="0">
                <a:solidFill>
                  <a:srgbClr val="009900"/>
                </a:solidFill>
              </a:rPr>
              <a:t>RFC862 - Echo Protocol </a:t>
            </a:r>
            <a:r>
              <a:rPr lang="en-SG" sz="1400" smtClean="0">
                <a:solidFill>
                  <a:srgbClr val="009900"/>
                </a:solidFill>
                <a:hlinkClick r:id="rId2"/>
              </a:rPr>
              <a:t>http://www.faqs.org/rfcs/rfc862.html</a:t>
            </a:r>
            <a:endParaRPr lang="en-SG" sz="1400" smtClean="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if (args.length &gt; 0) {      hostname = args[0];    }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PrintWriter out = null;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BufferedReader networkIn = null;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try {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Socket theSocket = new Socket(hostname, 7);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networkIn = new BufferedReader( new InputStreamReader(theSocket.getInputStream()));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   BufferedReader userIn = new BufferedReader(new InputStreamReader(System.in));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out = new PrintWriter(theSocket.getOutputStream());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   System.out.println("Connected to echo server");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while (true) {  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	String theLine = userIn.readLine();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      	if (theLine.equals(".")) break; 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	 out.println(theLine); 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	 out.flush();  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	System.out.println(networkIn.readLine());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 }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} catch (IOException ex)  {      System.err.println(ex);    }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finally {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	  try {        if (networkIn != null) networkIn.close();  if (out != null) out.close();    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       catch (IOException ex) {}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SG" sz="1400" smtClean="0"/>
              <a:t>  }</a:t>
            </a:r>
            <a:endParaRPr lang="en-SG" sz="1400" smtClean="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</a:pPr>
            <a:endParaRPr lang="en-SG" sz="140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Server</a:t>
            </a:r>
            <a:endParaRPr lang="en-S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class EchoSvr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public static void main(String[] args )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String rdata;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try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ServerSocket s = new ServerSocket(7);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Socket con = s.accept();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BufferedReader in;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		in = new BufferedReader(new InputStreamReader(con.getInputStream()));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PrintWriter out = new PrintWriter(con.getOutputStream(), true);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		while ((rdata = 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in.readLine</a:t>
            </a:r>
            <a:r>
              <a:rPr lang="en-US" altLang="zh-CN" sz="1600" smtClean="0">
                <a:ea typeface="宋体" pitchFamily="2" charset="-122"/>
              </a:rPr>
              <a:t>())!= null) 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        System.out.println(rdata);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        </a:t>
            </a:r>
            <a:r>
              <a:rPr lang="en-US" altLang="zh-CN" sz="1600" smtClean="0">
                <a:solidFill>
                  <a:srgbClr val="0000FF"/>
                </a:solidFill>
                <a:ea typeface="宋体" pitchFamily="2" charset="-122"/>
              </a:rPr>
              <a:t>out.println(rdata);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     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        } catch (Exception e) {  System.out.println(e);}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smtClean="0">
                <a:ea typeface="宋体" pitchFamily="2" charset="-122"/>
              </a:rPr>
              <a:t>}</a:t>
            </a:r>
            <a:endParaRPr lang="zh-CN" altLang="en-US" sz="16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SG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945781-C7E4-455F-88F4-0858AF427EB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7813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u="sng">
                <a:solidFill>
                  <a:schemeClr val="accent2"/>
                </a:solidFill>
              </a:rPr>
              <a:t>Nội dung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01613" y="1449388"/>
            <a:ext cx="86439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0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Mô hình Client-Server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Mô hình truyền tin Socket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TCP Socket client - Socket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/>
              <a:t>TCP Socket server – ServerSocket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TCPClient.java</a:t>
            </a:r>
            <a:endParaRPr lang="en-SG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import java.net.*;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class TCPClient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public static void main(String argv[]) throws Exception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{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String sentence;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String modifiedSentence;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BufferedReader inFromUser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     new BufferedReader(new InputStreamReader(System.in));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Socket clientSocket = new Socket("hostname", 6789);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DataOutputStream outToServer =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 	    new DataOutputStream(clientSocket.getOutputStream());		</a:t>
            </a:r>
          </a:p>
          <a:p>
            <a:pPr>
              <a:lnSpc>
                <a:spcPct val="80000"/>
              </a:lnSpc>
            </a:pPr>
            <a:endParaRPr lang="en-SG" sz="1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TCPClient.java</a:t>
            </a:r>
            <a:endParaRPr lang="en-SG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BufferedReader inFromServer =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   new BufferedReader(new InputStreamReader(clientSocket.getInputStream())); </a:t>
            </a:r>
            <a:endParaRPr lang="ko-KR" altLang="en-US" sz="18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sentence = inFromUser.readLine();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outToServer.writeBytes(sentence + '\n');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modifiedSentence = inFromServer.readLine();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System.out.println("FROM SERVER: " + modifiedSentence);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clientSocket.close();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           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} </a:t>
            </a:r>
            <a:endParaRPr lang="ko-KR" altLang="en-US" sz="18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endParaRPr lang="en-SG" sz="1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TCPServer.java</a:t>
            </a:r>
            <a:endParaRPr lang="en-SG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import java.io.*;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import java.net.*;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class TCPServer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   public static void main(String argv[]) throws Exception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 {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  String clientSentence;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  String capitalizedSentence;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ServerSocket welcomeSocket = new ServerSocket(6789);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  <a:br>
              <a:rPr lang="en-US" altLang="ko-KR" sz="1800" smtClean="0">
                <a:latin typeface="Tahoma" pitchFamily="34" charset="0"/>
                <a:ea typeface="Gulim" pitchFamily="34" charset="-127"/>
              </a:rPr>
            </a:b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while(true)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18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   </a:t>
            </a:r>
            <a:r>
              <a:rPr lang="en-US" altLang="ko-KR" sz="18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Socket connectionSocket = welcomeSocket.accept();</a:t>
            </a: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  BufferedReader inFromClient = new BufferedReader(new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latin typeface="Tahoma" pitchFamily="34" charset="0"/>
                <a:ea typeface="Gulim" pitchFamily="34" charset="-127"/>
              </a:rPr>
              <a:t>		         InputStreamReader(connectionSocket.getInputStream())); </a:t>
            </a:r>
            <a:endParaRPr lang="ko-KR" altLang="en-US" sz="18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endParaRPr lang="en-SG" sz="1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Tahoma" pitchFamily="34" charset="0"/>
                <a:ea typeface="Gulim" pitchFamily="34" charset="-127"/>
              </a:rPr>
              <a:t>TCPServer.java</a:t>
            </a:r>
            <a:endParaRPr lang="en-SG" smtClean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DataOutputStream  outToClient;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    outToClient = new DataOutputStream(connectionSocket.getOutputStream());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clientSentence = inFromClient.readLine();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capitalizedSentence = clientSentence.toUpperCase() + '\n';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</a:t>
            </a:r>
            <a: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  <a:t>outToClient.writeBytes(capitalizedSentence); </a:t>
            </a:r>
            <a:br>
              <a:rPr lang="en-US" altLang="ko-KR" sz="2000" b="1" smtClean="0">
                <a:solidFill>
                  <a:srgbClr val="FF0000"/>
                </a:solidFill>
                <a:latin typeface="Tahoma" pitchFamily="34" charset="0"/>
                <a:ea typeface="Gulim" pitchFamily="34" charset="-127"/>
              </a:rPr>
            </a:b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  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latin typeface="Tahoma" pitchFamily="34" charset="0"/>
                <a:ea typeface="Gulim" pitchFamily="34" charset="-127"/>
              </a:rPr>
              <a:t>} </a:t>
            </a:r>
            <a:endParaRPr lang="ko-KR" altLang="en-US" sz="2000" smtClean="0">
              <a:latin typeface="Tahoma" pitchFamily="34" charset="0"/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SG" sz="20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A82DE6-E792-4205-BB9F-378E4C8428B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1711325"/>
            <a:ext cx="856615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6038"/>
            <a:ext cx="2133600" cy="457200"/>
          </a:xfrm>
          <a:noFill/>
        </p:spPr>
        <p:txBody>
          <a:bodyPr/>
          <a:lstStyle/>
          <a:p>
            <a:pPr defTabSz="912813"/>
            <a:fld id="{493A442F-9A3A-4BB0-9C2B-CD53CB571300}" type="slidenum">
              <a:rPr lang="en-US" smtClean="0"/>
              <a:pPr defTabSz="912813"/>
              <a:t>3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TCP</a:t>
            </a:r>
            <a:endParaRPr lang="en-US" smtClean="0"/>
          </a:p>
        </p:txBody>
      </p:sp>
      <p:graphicFrame>
        <p:nvGraphicFramePr>
          <p:cNvPr id="64679" name="Group 167"/>
          <p:cNvGraphicFramePr>
            <a:graphicFrameLocks noGrp="1"/>
          </p:cNvGraphicFramePr>
          <p:nvPr/>
        </p:nvGraphicFramePr>
        <p:xfrm>
          <a:off x="381000" y="2397125"/>
          <a:ext cx="5562600" cy="2560320"/>
        </p:xfrm>
        <a:graphic>
          <a:graphicData uri="http://schemas.openxmlformats.org/drawingml/2006/table">
            <a:tbl>
              <a:tblPr/>
              <a:tblGrid>
                <a:gridCol w="969963"/>
                <a:gridCol w="1460500"/>
                <a:gridCol w="966787"/>
                <a:gridCol w="230188"/>
                <a:gridCol w="1935162"/>
              </a:tblGrid>
              <a:tr h="3619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Source port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Destination port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Sequence Number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Acknowledge Number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Offset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Reserved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Flags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Window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Checksum 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Urgent pointer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Options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Padding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361950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Times New Roman" pitchFamily="18" charset="0"/>
                          <a:cs typeface="Arial" charset="0"/>
                        </a:rPr>
                        <a:t>Start of Data</a:t>
                      </a:r>
                      <a:endParaRPr kumimoji="0" lang="en-US" altLang="ja-JP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375400" y="2401888"/>
          <a:ext cx="366713" cy="252412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sp>
        <p:nvSpPr>
          <p:cNvPr id="1059" name="Text Box 7"/>
          <p:cNvSpPr txBox="1">
            <a:spLocks noChangeArrowheads="1"/>
          </p:cNvSpPr>
          <p:nvPr/>
        </p:nvSpPr>
        <p:spPr bwMode="auto">
          <a:xfrm>
            <a:off x="6146800" y="2109788"/>
            <a:ext cx="849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Host A</a:t>
            </a:r>
            <a:endParaRPr lang="en-US" sz="1000"/>
          </a:p>
        </p:txBody>
      </p:sp>
      <p:sp>
        <p:nvSpPr>
          <p:cNvPr id="1060" name="Line 8"/>
          <p:cNvSpPr>
            <a:spLocks noChangeShapeType="1"/>
          </p:cNvSpPr>
          <p:nvPr/>
        </p:nvSpPr>
        <p:spPr bwMode="auto">
          <a:xfrm>
            <a:off x="6686550" y="2851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Text Box 9"/>
          <p:cNvSpPr txBox="1">
            <a:spLocks noChangeArrowheads="1"/>
          </p:cNvSpPr>
          <p:nvPr/>
        </p:nvSpPr>
        <p:spPr bwMode="auto">
          <a:xfrm rot="706751">
            <a:off x="7396163" y="2787650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Hello</a:t>
            </a:r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8380413" y="2408238"/>
          <a:ext cx="366712" cy="252412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sp>
        <p:nvSpPr>
          <p:cNvPr id="1062" name="Text Box 11"/>
          <p:cNvSpPr txBox="1">
            <a:spLocks noChangeArrowheads="1"/>
          </p:cNvSpPr>
          <p:nvPr/>
        </p:nvSpPr>
        <p:spPr bwMode="auto">
          <a:xfrm>
            <a:off x="8162925" y="2057400"/>
            <a:ext cx="82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Host B</a:t>
            </a:r>
            <a:endParaRPr lang="en-US" sz="1000"/>
          </a:p>
        </p:txBody>
      </p:sp>
      <p:sp>
        <p:nvSpPr>
          <p:cNvPr id="1063" name="Line 12"/>
          <p:cNvSpPr>
            <a:spLocks noChangeShapeType="1"/>
          </p:cNvSpPr>
          <p:nvPr/>
        </p:nvSpPr>
        <p:spPr bwMode="auto">
          <a:xfrm>
            <a:off x="8597900" y="2690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13"/>
          <p:cNvSpPr>
            <a:spLocks noChangeShapeType="1"/>
          </p:cNvSpPr>
          <p:nvPr/>
        </p:nvSpPr>
        <p:spPr bwMode="auto">
          <a:xfrm flipH="1">
            <a:off x="6702425" y="3363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Text Box 14"/>
          <p:cNvSpPr txBox="1">
            <a:spLocks noChangeArrowheads="1"/>
          </p:cNvSpPr>
          <p:nvPr/>
        </p:nvSpPr>
        <p:spPr bwMode="auto">
          <a:xfrm rot="-1080000">
            <a:off x="6632575" y="3311525"/>
            <a:ext cx="2060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I am ready</a:t>
            </a:r>
            <a:endParaRPr lang="en-US" sz="1200"/>
          </a:p>
        </p:txBody>
      </p:sp>
      <p:sp>
        <p:nvSpPr>
          <p:cNvPr id="1066" name="Line 15"/>
          <p:cNvSpPr>
            <a:spLocks noChangeShapeType="1"/>
          </p:cNvSpPr>
          <p:nvPr/>
        </p:nvSpPr>
        <p:spPr bwMode="auto">
          <a:xfrm>
            <a:off x="6680200" y="2790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16"/>
          <p:cNvSpPr>
            <a:spLocks noChangeShapeType="1"/>
          </p:cNvSpPr>
          <p:nvPr/>
        </p:nvSpPr>
        <p:spPr bwMode="auto">
          <a:xfrm>
            <a:off x="6710363" y="4079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Text Box 17"/>
          <p:cNvSpPr txBox="1">
            <a:spLocks noChangeArrowheads="1"/>
          </p:cNvSpPr>
          <p:nvPr/>
        </p:nvSpPr>
        <p:spPr bwMode="auto">
          <a:xfrm rot="706751">
            <a:off x="7381875" y="4027488"/>
            <a:ext cx="65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</a:rPr>
              <a:t>DATA</a:t>
            </a:r>
            <a:endParaRPr lang="en-US" sz="1000"/>
          </a:p>
        </p:txBody>
      </p:sp>
      <p:sp>
        <p:nvSpPr>
          <p:cNvPr id="1069" name="Line 18"/>
          <p:cNvSpPr>
            <a:spLocks noChangeShapeType="1"/>
          </p:cNvSpPr>
          <p:nvPr/>
        </p:nvSpPr>
        <p:spPr bwMode="auto">
          <a:xfrm flipH="1">
            <a:off x="6721475" y="4583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Text Box 19"/>
          <p:cNvSpPr txBox="1">
            <a:spLocks noChangeArrowheads="1"/>
          </p:cNvSpPr>
          <p:nvPr/>
        </p:nvSpPr>
        <p:spPr bwMode="auto">
          <a:xfrm rot="-1080000">
            <a:off x="6651625" y="4530725"/>
            <a:ext cx="2060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ACK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</a:t>
            </a:r>
            <a:endParaRPr lang="en-SG" smtClean="0"/>
          </a:p>
        </p:txBody>
      </p:sp>
      <p:graphicFrame>
        <p:nvGraphicFramePr>
          <p:cNvPr id="184528" name="Group 208"/>
          <p:cNvGraphicFramePr>
            <a:graphicFrameLocks noGrp="1"/>
          </p:cNvGraphicFramePr>
          <p:nvPr>
            <p:ph idx="1"/>
          </p:nvPr>
        </p:nvGraphicFramePr>
        <p:xfrm>
          <a:off x="685800" y="1670050"/>
          <a:ext cx="7772400" cy="4778058"/>
        </p:xfrm>
        <a:graphic>
          <a:graphicData uri="http://schemas.openxmlformats.org/drawingml/2006/table">
            <a:tbl>
              <a:tblPr/>
              <a:tblGrid>
                <a:gridCol w="2578100"/>
                <a:gridCol w="5194300"/>
              </a:tblGrid>
              <a:tr h="3254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Trường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Mô tả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source port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Số hiệu cổng của nguồn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destination port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Số hiệu cổng đích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Sequence Number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Số thứ tự được tạo ra bởi nguồn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Acknowledge Number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Cho biết dữ liệu được nhận thành công.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Data offset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Các chi tiết về nơi dữ liệu gói tin bắt đầu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Reserved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Dự phòng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Flags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chỉ ra rằng gói tin cuối cùng hoặc gói khẩn cấp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Window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chỉ ra kích thước của vùng đệm nhận. 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Checksum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xác định xem gói tin có bị hỏng không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Urgent Pointer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thông báo cho phía nhận biết có dữ liệu khẩn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Options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vùng dự phòng cho việc thiết lập trong tương lai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Padding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chỉ ra rằng dữ liệu kết thúc trong vòng 32 bit.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Số hiệu cổng TCP/UDP</a:t>
            </a:r>
            <a:endParaRPr lang="en-S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/>
            <a:r>
              <a:rPr lang="en-US" smtClean="0"/>
              <a:t>Có 3 loại (netstat –a)</a:t>
            </a:r>
          </a:p>
          <a:p>
            <a:pPr marL="952500" lvl="1" indent="-495300"/>
            <a:r>
              <a:rPr lang="en-US" smtClean="0"/>
              <a:t>số hiệu cổng hệ thống (0-1023). Các giao thức nổi tiếng có các số hiệu cổng nằm trong khoảng này.</a:t>
            </a:r>
          </a:p>
          <a:p>
            <a:pPr marL="952500" lvl="1" indent="-495300"/>
            <a:r>
              <a:rPr lang="en-US" smtClean="0"/>
              <a:t>Các số hiệu cổng người dùng (1024-49151). Các ứng dụng server của bạn sẽ nhận một trong các số này làm cổng, hoặc bạn có thể đăng ký số hiệu cổng với IANA .</a:t>
            </a:r>
            <a:r>
              <a:rPr lang="en-SG" smtClean="0"/>
              <a:t> </a:t>
            </a:r>
            <a:endParaRPr lang="en-US" smtClean="0"/>
          </a:p>
          <a:p>
            <a:pPr marL="952500" lvl="1" indent="-495300"/>
            <a:r>
              <a:rPr lang="en-US" smtClean="0"/>
              <a:t>Các số hiệu cổng riêng và động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Client/Server</a:t>
            </a:r>
            <a:endParaRPr lang="en-SG" smtClean="0"/>
          </a:p>
        </p:txBody>
      </p:sp>
      <p:grpSp>
        <p:nvGrpSpPr>
          <p:cNvPr id="9219" name="Group 33"/>
          <p:cNvGrpSpPr>
            <a:grpSpLocks/>
          </p:cNvGrpSpPr>
          <p:nvPr/>
        </p:nvGrpSpPr>
        <p:grpSpPr bwMode="auto">
          <a:xfrm>
            <a:off x="1898650" y="1966913"/>
            <a:ext cx="5411788" cy="3846512"/>
            <a:chOff x="816" y="1104"/>
            <a:chExt cx="4320" cy="2832"/>
          </a:xfrm>
        </p:grpSpPr>
        <p:sp>
          <p:nvSpPr>
            <p:cNvPr id="9220" name="Line 17"/>
            <p:cNvSpPr>
              <a:spLocks noChangeShapeType="1"/>
            </p:cNvSpPr>
            <p:nvPr/>
          </p:nvSpPr>
          <p:spPr bwMode="auto">
            <a:xfrm flipV="1">
              <a:off x="1728" y="1680"/>
              <a:ext cx="2496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Line 16"/>
            <p:cNvSpPr>
              <a:spLocks noChangeShapeType="1"/>
            </p:cNvSpPr>
            <p:nvPr/>
          </p:nvSpPr>
          <p:spPr bwMode="auto">
            <a:xfrm flipV="1">
              <a:off x="1152" y="2544"/>
              <a:ext cx="3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15"/>
            <p:cNvSpPr>
              <a:spLocks noChangeShapeType="1"/>
            </p:cNvSpPr>
            <p:nvPr/>
          </p:nvSpPr>
          <p:spPr bwMode="auto">
            <a:xfrm flipH="1" flipV="1">
              <a:off x="1776" y="1632"/>
              <a:ext cx="2256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0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816" y="2352"/>
              <a:ext cx="623" cy="479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1439" y="1392"/>
              <a:ext cx="625" cy="48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3745" y="3264"/>
              <a:ext cx="623" cy="48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3840" y="1392"/>
              <a:ext cx="626" cy="48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>
              <a:off x="2688" y="1104"/>
              <a:ext cx="625" cy="48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2640" y="3456"/>
              <a:ext cx="626" cy="48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6" name="Oval 10"/>
            <p:cNvSpPr>
              <a:spLocks noChangeArrowheads="1"/>
            </p:cNvSpPr>
            <p:nvPr/>
          </p:nvSpPr>
          <p:spPr bwMode="auto">
            <a:xfrm>
              <a:off x="4513" y="2304"/>
              <a:ext cx="623" cy="479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1393" y="3072"/>
              <a:ext cx="623" cy="479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2545" y="2159"/>
              <a:ext cx="816" cy="769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Client/Server</a:t>
            </a:r>
            <a:endParaRPr lang="en-SG" smtClean="0"/>
          </a:p>
        </p:txBody>
      </p:sp>
      <p:grpSp>
        <p:nvGrpSpPr>
          <p:cNvPr id="10243" name="Group 26"/>
          <p:cNvGrpSpPr>
            <a:grpSpLocks/>
          </p:cNvGrpSpPr>
          <p:nvPr/>
        </p:nvGrpSpPr>
        <p:grpSpPr bwMode="auto">
          <a:xfrm>
            <a:off x="728663" y="1443038"/>
            <a:ext cx="8001000" cy="2590800"/>
            <a:chOff x="459" y="837"/>
            <a:chExt cx="5040" cy="2173"/>
          </a:xfrm>
        </p:grpSpPr>
        <p:sp>
          <p:nvSpPr>
            <p:cNvPr id="10259" name="Text Box 5"/>
            <p:cNvSpPr txBox="1">
              <a:spLocks noChangeArrowheads="1"/>
            </p:cNvSpPr>
            <p:nvPr/>
          </p:nvSpPr>
          <p:spPr bwMode="auto">
            <a:xfrm>
              <a:off x="459" y="1173"/>
              <a:ext cx="2112" cy="1837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Chạy trước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Luôn đợi thiết lập kết nối từ client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Đáp trả yêu cầu cho client tương ứng. </a:t>
              </a:r>
            </a:p>
          </p:txBody>
        </p:sp>
        <p:sp>
          <p:nvSpPr>
            <p:cNvPr id="10260" name="Text Box 6"/>
            <p:cNvSpPr txBox="1">
              <a:spLocks noChangeArrowheads="1"/>
            </p:cNvSpPr>
            <p:nvPr/>
          </p:nvSpPr>
          <p:spPr bwMode="auto">
            <a:xfrm>
              <a:off x="3099" y="1173"/>
              <a:ext cx="2400" cy="1836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Chạy sau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Thiết lập kết nối tới Server và gởi yêu cầu.</a:t>
              </a:r>
            </a:p>
            <a:p>
              <a:pPr algn="l">
                <a:spcBef>
                  <a:spcPct val="50000"/>
                </a:spcBef>
                <a:buFontTx/>
                <a:buChar char="•"/>
              </a:pPr>
              <a:r>
                <a:rPr lang="en-US" sz="2000">
                  <a:latin typeface="Tahoma" pitchFamily="34" charset="0"/>
                </a:rPr>
                <a:t>Đợi đáp trả từ Server.  </a:t>
              </a:r>
            </a:p>
          </p:txBody>
        </p:sp>
        <p:sp>
          <p:nvSpPr>
            <p:cNvPr id="10261" name="Text Box 7"/>
            <p:cNvSpPr txBox="1">
              <a:spLocks noChangeArrowheads="1"/>
            </p:cNvSpPr>
            <p:nvPr/>
          </p:nvSpPr>
          <p:spPr bwMode="auto">
            <a:xfrm>
              <a:off x="1035" y="837"/>
              <a:ext cx="100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Tahoma" pitchFamily="34" charset="0"/>
                </a:rPr>
                <a:t>Server</a:t>
              </a:r>
            </a:p>
          </p:txBody>
        </p:sp>
        <p:sp>
          <p:nvSpPr>
            <p:cNvPr id="10262" name="Text Box 8"/>
            <p:cNvSpPr txBox="1">
              <a:spLocks noChangeArrowheads="1"/>
            </p:cNvSpPr>
            <p:nvPr/>
          </p:nvSpPr>
          <p:spPr bwMode="auto">
            <a:xfrm>
              <a:off x="3675" y="837"/>
              <a:ext cx="100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Tahoma" pitchFamily="34" charset="0"/>
                </a:rPr>
                <a:t>Client</a:t>
              </a:r>
              <a:endParaRPr lang="en-US" sz="2000">
                <a:latin typeface="Tahoma" pitchFamily="34" charset="0"/>
              </a:endParaRPr>
            </a:p>
          </p:txBody>
        </p:sp>
        <p:sp>
          <p:nvSpPr>
            <p:cNvPr id="10263" name="AutoShape 9"/>
            <p:cNvSpPr>
              <a:spLocks noChangeArrowheads="1"/>
            </p:cNvSpPr>
            <p:nvPr/>
          </p:nvSpPr>
          <p:spPr bwMode="auto">
            <a:xfrm>
              <a:off x="2619" y="1989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2895600" y="6046788"/>
            <a:ext cx="2520950" cy="23653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SG" sz="2000">
                <a:solidFill>
                  <a:srgbClr val="FF0000"/>
                </a:solidFill>
                <a:latin typeface="Times New Roman" pitchFamily="18" charset="0"/>
              </a:rPr>
              <a:t>Response message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2992438" y="4697413"/>
            <a:ext cx="2520950" cy="238125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SG" sz="2000">
                <a:solidFill>
                  <a:srgbClr val="FF0000"/>
                </a:solidFill>
                <a:latin typeface="Times New Roman" pitchFamily="18" charset="0"/>
              </a:rPr>
              <a:t>Request message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5373688" y="5372100"/>
            <a:ext cx="2520950" cy="23653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SG" sz="2000">
                <a:latin typeface="Times New Roman" pitchFamily="18" charset="0"/>
              </a:rPr>
              <a:t>Reply Execution</a:t>
            </a:r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1339850" y="5292725"/>
            <a:ext cx="1512888" cy="23653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SG" sz="2000">
                <a:latin typeface="Times New Roman" pitchFamily="18" charset="0"/>
              </a:rPr>
              <a:t>Wait</a:t>
            </a:r>
          </a:p>
        </p:txBody>
      </p:sp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2544763" y="4575175"/>
            <a:ext cx="3362325" cy="1981200"/>
            <a:chOff x="3240" y="1905"/>
            <a:chExt cx="3601" cy="4515"/>
          </a:xfrm>
        </p:grpSpPr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3240" y="1921"/>
              <a:ext cx="0" cy="10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3240" y="5342"/>
              <a:ext cx="1" cy="10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6840" y="3540"/>
              <a:ext cx="1" cy="10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 flipH="1">
              <a:off x="3240" y="4620"/>
              <a:ext cx="360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240" y="3000"/>
              <a:ext cx="360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21"/>
            <p:cNvSpPr>
              <a:spLocks noChangeShapeType="1"/>
            </p:cNvSpPr>
            <p:nvPr/>
          </p:nvSpPr>
          <p:spPr bwMode="auto">
            <a:xfrm>
              <a:off x="3240" y="3000"/>
              <a:ext cx="0" cy="2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22"/>
            <p:cNvSpPr>
              <a:spLocks noChangeShapeType="1"/>
            </p:cNvSpPr>
            <p:nvPr/>
          </p:nvSpPr>
          <p:spPr bwMode="auto">
            <a:xfrm>
              <a:off x="6810" y="1905"/>
              <a:ext cx="1" cy="1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23"/>
            <p:cNvSpPr>
              <a:spLocks noChangeShapeType="1"/>
            </p:cNvSpPr>
            <p:nvPr/>
          </p:nvSpPr>
          <p:spPr bwMode="auto">
            <a:xfrm>
              <a:off x="6840" y="4620"/>
              <a:ext cx="0" cy="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5037138" y="4424363"/>
            <a:ext cx="1512887" cy="23653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SG" sz="2000">
                <a:latin typeface="Times New Roman" pitchFamily="18" charset="0"/>
              </a:rPr>
              <a:t>Server</a:t>
            </a:r>
          </a:p>
        </p:txBody>
      </p:sp>
      <p:sp>
        <p:nvSpPr>
          <p:cNvPr id="10250" name="Text Box 25"/>
          <p:cNvSpPr txBox="1">
            <a:spLocks noChangeArrowheads="1"/>
          </p:cNvSpPr>
          <p:nvPr/>
        </p:nvSpPr>
        <p:spPr bwMode="auto">
          <a:xfrm>
            <a:off x="1844675" y="4292600"/>
            <a:ext cx="1511300" cy="23653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SG" sz="2000">
                <a:latin typeface="Times New Roman" pitchFamily="18" charset="0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truyền tin socket</a:t>
            </a:r>
            <a:endParaRPr lang="en-SG" smtClean="0"/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005013" y="2681288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application</a:t>
            </a:r>
            <a:endParaRPr lang="en-US" sz="900"/>
          </a:p>
        </p:txBody>
      </p:sp>
      <p:sp>
        <p:nvSpPr>
          <p:cNvPr id="242695" name="Oval 7"/>
          <p:cNvSpPr>
            <a:spLocks noChangeArrowheads="1"/>
          </p:cNvSpPr>
          <p:nvPr/>
        </p:nvSpPr>
        <p:spPr bwMode="auto">
          <a:xfrm>
            <a:off x="709613" y="2362200"/>
            <a:ext cx="838200" cy="609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>
                <a:latin typeface="Tahoma" pitchFamily="34" charset="0"/>
              </a:rPr>
              <a:t>user</a:t>
            </a:r>
          </a:p>
        </p:txBody>
      </p:sp>
      <p:sp>
        <p:nvSpPr>
          <p:cNvPr id="242696" name="AutoShape 8"/>
          <p:cNvSpPr>
            <a:spLocks noChangeArrowheads="1"/>
          </p:cNvSpPr>
          <p:nvPr/>
        </p:nvSpPr>
        <p:spPr bwMode="auto">
          <a:xfrm>
            <a:off x="5891213" y="5257800"/>
            <a:ext cx="2438400" cy="838200"/>
          </a:xfrm>
          <a:prstGeom prst="cloudCallout">
            <a:avLst>
              <a:gd name="adj1" fmla="val -33593"/>
              <a:gd name="adj2" fmla="val 833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>
                <a:latin typeface="Tahoma" pitchFamily="34" charset="0"/>
              </a:rPr>
              <a:t>Internet</a:t>
            </a:r>
          </a:p>
        </p:txBody>
      </p:sp>
      <p:sp>
        <p:nvSpPr>
          <p:cNvPr id="242697" name="AutoShape 9"/>
          <p:cNvSpPr>
            <a:spLocks noChangeArrowheads="1"/>
          </p:cNvSpPr>
          <p:nvPr/>
        </p:nvSpPr>
        <p:spPr bwMode="auto">
          <a:xfrm>
            <a:off x="4214813" y="5486400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4291013" y="3429000"/>
            <a:ext cx="9144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33613" y="1752600"/>
            <a:ext cx="1981200" cy="4191000"/>
            <a:chOff x="1488" y="1248"/>
            <a:chExt cx="1248" cy="2640"/>
          </a:xfrm>
        </p:grpSpPr>
        <p:sp>
          <p:nvSpPr>
            <p:cNvPr id="11290" name="Rectangle 12"/>
            <p:cNvSpPr>
              <a:spLocks noChangeArrowheads="1"/>
            </p:cNvSpPr>
            <p:nvPr/>
          </p:nvSpPr>
          <p:spPr bwMode="auto">
            <a:xfrm>
              <a:off x="1488" y="3168"/>
              <a:ext cx="1248" cy="72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>
                  <a:latin typeface="Tahoma" pitchFamily="34" charset="0"/>
                </a:rPr>
                <a:t>Hardware</a:t>
              </a:r>
            </a:p>
          </p:txBody>
        </p:sp>
        <p:sp>
          <p:nvSpPr>
            <p:cNvPr id="11291" name="Rectangle 13"/>
            <p:cNvSpPr>
              <a:spLocks noChangeArrowheads="1"/>
            </p:cNvSpPr>
            <p:nvPr/>
          </p:nvSpPr>
          <p:spPr bwMode="auto">
            <a:xfrm>
              <a:off x="1488" y="2160"/>
              <a:ext cx="1248" cy="100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>
                  <a:latin typeface="Tahoma" pitchFamily="34" charset="0"/>
                </a:rPr>
                <a:t>OS and</a:t>
              </a:r>
            </a:p>
            <a:p>
              <a:pPr eaLnBrk="1" hangingPunct="1"/>
              <a:r>
                <a:rPr lang="en-US" sz="2000">
                  <a:latin typeface="Tahoma" pitchFamily="34" charset="0"/>
                </a:rPr>
                <a:t>Software</a:t>
              </a:r>
            </a:p>
          </p:txBody>
        </p:sp>
        <p:sp>
          <p:nvSpPr>
            <p:cNvPr id="11292" name="Rectangle 14"/>
            <p:cNvSpPr>
              <a:spLocks noChangeArrowheads="1"/>
            </p:cNvSpPr>
            <p:nvPr/>
          </p:nvSpPr>
          <p:spPr bwMode="auto">
            <a:xfrm>
              <a:off x="1488" y="1536"/>
              <a:ext cx="1248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>
                  <a:latin typeface="Tahoma" pitchFamily="34" charset="0"/>
                </a:rPr>
                <a:t>Processes</a:t>
              </a:r>
            </a:p>
            <a:p>
              <a:pPr eaLnBrk="1" hangingPunct="1"/>
              <a:r>
                <a:rPr lang="en-US" sz="2000">
                  <a:latin typeface="Tahoma" pitchFamily="34" charset="0"/>
                </a:rPr>
                <a:t>(Applications)</a:t>
              </a: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1680" y="124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</a:rPr>
                <a:t>Host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81613" y="1828800"/>
            <a:ext cx="2743200" cy="3352800"/>
            <a:chOff x="3408" y="1296"/>
            <a:chExt cx="1728" cy="2112"/>
          </a:xfrm>
        </p:grpSpPr>
        <p:grpSp>
          <p:nvGrpSpPr>
            <p:cNvPr id="11283" name="Group 17"/>
            <p:cNvGrpSpPr>
              <a:grpSpLocks/>
            </p:cNvGrpSpPr>
            <p:nvPr/>
          </p:nvGrpSpPr>
          <p:grpSpPr bwMode="auto">
            <a:xfrm>
              <a:off x="3408" y="1728"/>
              <a:ext cx="1728" cy="1680"/>
              <a:chOff x="3408" y="1728"/>
              <a:chExt cx="1728" cy="1680"/>
            </a:xfrm>
          </p:grpSpPr>
          <p:sp>
            <p:nvSpPr>
              <p:cNvPr id="11285" name="Rectangle 18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728" cy="336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sz="2000">
                    <a:latin typeface="Tahoma" pitchFamily="34" charset="0"/>
                  </a:rPr>
                  <a:t>Physical</a:t>
                </a:r>
              </a:p>
            </p:txBody>
          </p:sp>
          <p:sp>
            <p:nvSpPr>
              <p:cNvPr id="11286" name="Rectangle 1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728" cy="3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sz="2000">
                    <a:latin typeface="Tahoma" pitchFamily="34" charset="0"/>
                  </a:rPr>
                  <a:t>Transport</a:t>
                </a:r>
              </a:p>
            </p:txBody>
          </p:sp>
          <p:sp>
            <p:nvSpPr>
              <p:cNvPr id="11287" name="Rectangle 20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1728" cy="3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sz="2000">
                    <a:latin typeface="Tahoma" pitchFamily="34" charset="0"/>
                  </a:rPr>
                  <a:t>Network</a:t>
                </a:r>
              </a:p>
            </p:txBody>
          </p:sp>
          <p:sp>
            <p:nvSpPr>
              <p:cNvPr id="11288" name="Rectangle 21"/>
              <p:cNvSpPr>
                <a:spLocks noChangeArrowheads="1"/>
              </p:cNvSpPr>
              <p:nvPr/>
            </p:nvSpPr>
            <p:spPr bwMode="auto">
              <a:xfrm>
                <a:off x="3408" y="2736"/>
                <a:ext cx="1728" cy="336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sz="2000">
                    <a:latin typeface="Tahoma" pitchFamily="34" charset="0"/>
                  </a:rPr>
                  <a:t>Data Link</a:t>
                </a:r>
              </a:p>
            </p:txBody>
          </p:sp>
          <p:sp>
            <p:nvSpPr>
              <p:cNvPr id="11289" name="Rectangle 22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1728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sz="2000">
                    <a:latin typeface="Tahoma" pitchFamily="34" charset="0"/>
                  </a:rPr>
                  <a:t>Application</a:t>
                </a:r>
              </a:p>
            </p:txBody>
          </p:sp>
        </p:grpSp>
        <p:sp>
          <p:nvSpPr>
            <p:cNvPr id="11284" name="Text Box 23"/>
            <p:cNvSpPr txBox="1">
              <a:spLocks noChangeArrowheads="1"/>
            </p:cNvSpPr>
            <p:nvPr/>
          </p:nvSpPr>
          <p:spPr bwMode="auto">
            <a:xfrm>
              <a:off x="3456" y="129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</a:rPr>
                <a:t>Protocol Stack</a:t>
              </a:r>
            </a:p>
          </p:txBody>
        </p:sp>
      </p:grpSp>
      <p:sp>
        <p:nvSpPr>
          <p:cNvPr id="242712" name="Line 24"/>
          <p:cNvSpPr>
            <a:spLocks noChangeShapeType="1"/>
          </p:cNvSpPr>
          <p:nvPr/>
        </p:nvSpPr>
        <p:spPr bwMode="auto">
          <a:xfrm>
            <a:off x="4138613" y="2667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2713" name="Line 25"/>
          <p:cNvSpPr>
            <a:spLocks noChangeShapeType="1"/>
          </p:cNvSpPr>
          <p:nvPr/>
        </p:nvSpPr>
        <p:spPr bwMode="auto">
          <a:xfrm flipV="1">
            <a:off x="4062413" y="33528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4062413" y="3962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 flipV="1">
            <a:off x="4138613" y="44958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2716" name="Line 28"/>
          <p:cNvSpPr>
            <a:spLocks noChangeShapeType="1"/>
          </p:cNvSpPr>
          <p:nvPr/>
        </p:nvSpPr>
        <p:spPr bwMode="auto">
          <a:xfrm flipV="1">
            <a:off x="4138613" y="4953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767013" y="2819400"/>
            <a:ext cx="4343400" cy="685800"/>
            <a:chOff x="1824" y="1920"/>
            <a:chExt cx="2736" cy="432"/>
          </a:xfrm>
        </p:grpSpPr>
        <p:sp>
          <p:nvSpPr>
            <p:cNvPr id="11281" name="Oval 30"/>
            <p:cNvSpPr>
              <a:spLocks noChangeArrowheads="1"/>
            </p:cNvSpPr>
            <p:nvPr/>
          </p:nvSpPr>
          <p:spPr bwMode="auto">
            <a:xfrm>
              <a:off x="1824" y="2064"/>
              <a:ext cx="624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>
                  <a:latin typeface="Tahoma" pitchFamily="34" charset="0"/>
                </a:rPr>
                <a:t>Socket</a:t>
              </a:r>
            </a:p>
          </p:txBody>
        </p:sp>
        <p:sp>
          <p:nvSpPr>
            <p:cNvPr id="11282" name="Oval 31"/>
            <p:cNvSpPr>
              <a:spLocks noChangeArrowheads="1"/>
            </p:cNvSpPr>
            <p:nvPr/>
          </p:nvSpPr>
          <p:spPr bwMode="auto">
            <a:xfrm>
              <a:off x="3936" y="1920"/>
              <a:ext cx="624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000">
                  <a:latin typeface="Tahoma" pitchFamily="34" charset="0"/>
                </a:rPr>
                <a:t>Socket</a:t>
              </a:r>
            </a:p>
          </p:txBody>
        </p:sp>
      </p:grpSp>
      <p:sp>
        <p:nvSpPr>
          <p:cNvPr id="242720" name="Line 32"/>
          <p:cNvSpPr>
            <a:spLocks noChangeShapeType="1"/>
          </p:cNvSpPr>
          <p:nvPr/>
        </p:nvSpPr>
        <p:spPr bwMode="auto">
          <a:xfrm>
            <a:off x="1471613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5" grpId="0" animBg="1" autoUpdateAnimBg="0"/>
      <p:bldP spid="242696" grpId="0" animBg="1" autoUpdateAnimBg="0"/>
      <p:bldP spid="242697" grpId="0" animBg="1"/>
      <p:bldP spid="242698" grpId="0" animBg="1"/>
      <p:bldP spid="242712" grpId="0" animBg="1"/>
      <p:bldP spid="242713" grpId="0" animBg="1"/>
      <p:bldP spid="242714" grpId="0" animBg="1"/>
      <p:bldP spid="242715" grpId="0" animBg="1"/>
      <p:bldP spid="242716" grpId="0" animBg="1"/>
      <p:bldP spid="242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Lớp Socket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8600"/>
            <a:ext cx="8229600" cy="4597400"/>
          </a:xfrm>
        </p:spPr>
        <p:txBody>
          <a:bodyPr/>
          <a:lstStyle/>
          <a:p>
            <a:r>
              <a:rPr lang="en-US" smtClean="0"/>
              <a:t>Gói java.net</a:t>
            </a:r>
          </a:p>
          <a:p>
            <a:r>
              <a:rPr lang="en-US" smtClean="0"/>
              <a:t>TCP</a:t>
            </a:r>
          </a:p>
          <a:p>
            <a:pPr lvl="1"/>
            <a:r>
              <a:rPr lang="en-US" smtClean="0"/>
              <a:t>Socket</a:t>
            </a:r>
          </a:p>
          <a:p>
            <a:pPr lvl="1"/>
            <a:r>
              <a:rPr lang="en-US" smtClean="0"/>
              <a:t>ServerSocket</a:t>
            </a:r>
          </a:p>
          <a:p>
            <a:r>
              <a:rPr lang="en-US" smtClean="0"/>
              <a:t>UDP</a:t>
            </a:r>
          </a:p>
          <a:p>
            <a:pPr lvl="1"/>
            <a:r>
              <a:rPr lang="en-US" smtClean="0"/>
              <a:t>DatagramPacket</a:t>
            </a:r>
          </a:p>
          <a:p>
            <a:pPr lvl="1"/>
            <a:r>
              <a:rPr lang="en-US" smtClean="0"/>
              <a:t>DatagramSocket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400" dirty="0">
                <a:latin typeface="+mn-lt"/>
              </a:rPr>
              <a:t>Java Socket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12293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2976D9B-73D0-4BD2-A00D-DF0143E99FFD}" type="slidenum">
              <a:rPr lang="en-US" sz="1400">
                <a:latin typeface="Times New Roman" pitchFamily="18" charset="0"/>
              </a:rPr>
              <a:pPr algn="r"/>
              <a:t>9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924</Words>
  <Application>Microsoft Office PowerPoint</Application>
  <PresentationFormat>On-screen Show (4:3)</PresentationFormat>
  <Paragraphs>305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Clip</vt:lpstr>
      <vt:lpstr>TCP Socket     </vt:lpstr>
      <vt:lpstr>Slide 2</vt:lpstr>
      <vt:lpstr>TCP</vt:lpstr>
      <vt:lpstr>TCP</vt:lpstr>
      <vt:lpstr>Số hiệu cổng TCP/UDP</vt:lpstr>
      <vt:lpstr>Mô hình Client/Server</vt:lpstr>
      <vt:lpstr>Mô hình Client/Server</vt:lpstr>
      <vt:lpstr>Mô hình truyền tin socket</vt:lpstr>
      <vt:lpstr>Lớp Socket</vt:lpstr>
      <vt:lpstr>TCP Socket</vt:lpstr>
      <vt:lpstr>Socket</vt:lpstr>
      <vt:lpstr>Phương thức lớp Socket</vt:lpstr>
      <vt:lpstr>TCP Socket client</vt:lpstr>
      <vt:lpstr>TCP Client</vt:lpstr>
      <vt:lpstr>Ví dụ TCP Client</vt:lpstr>
      <vt:lpstr>TCP Socket Server</vt:lpstr>
      <vt:lpstr>Ví dụ TCP Server</vt:lpstr>
      <vt:lpstr>Ví dụ TCP Client-Server</vt:lpstr>
      <vt:lpstr>TCP Server</vt:lpstr>
      <vt:lpstr>TCPClient.java</vt:lpstr>
      <vt:lpstr>TCPClient.java</vt:lpstr>
      <vt:lpstr>TCPServer.java</vt:lpstr>
      <vt:lpstr>TCPServer.java</vt:lpstr>
      <vt:lpstr>Bài tập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Yang Richard Yang</dc:creator>
  <cp:lastModifiedBy>dinhhuy</cp:lastModifiedBy>
  <cp:revision>243</cp:revision>
  <dcterms:created xsi:type="dcterms:W3CDTF">1999-10-08T19:08:27Z</dcterms:created>
  <dcterms:modified xsi:type="dcterms:W3CDTF">2015-07-06T15:03:12Z</dcterms:modified>
</cp:coreProperties>
</file>