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8"/>
  </p:notesMasterIdLst>
  <p:handoutMasterIdLst>
    <p:handoutMasterId r:id="rId39"/>
  </p:handoutMasterIdLst>
  <p:sldIdLst>
    <p:sldId id="381" r:id="rId2"/>
    <p:sldId id="315" r:id="rId3"/>
    <p:sldId id="366" r:id="rId4"/>
    <p:sldId id="367" r:id="rId5"/>
    <p:sldId id="368" r:id="rId6"/>
    <p:sldId id="320" r:id="rId7"/>
    <p:sldId id="393" r:id="rId8"/>
    <p:sldId id="394" r:id="rId9"/>
    <p:sldId id="370" r:id="rId10"/>
    <p:sldId id="373" r:id="rId11"/>
    <p:sldId id="372" r:id="rId12"/>
    <p:sldId id="379" r:id="rId13"/>
    <p:sldId id="369" r:id="rId14"/>
    <p:sldId id="380" r:id="rId15"/>
    <p:sldId id="325" r:id="rId16"/>
    <p:sldId id="326" r:id="rId17"/>
    <p:sldId id="327" r:id="rId18"/>
    <p:sldId id="329" r:id="rId19"/>
    <p:sldId id="383" r:id="rId20"/>
    <p:sldId id="376" r:id="rId21"/>
    <p:sldId id="377" r:id="rId22"/>
    <p:sldId id="378" r:id="rId23"/>
    <p:sldId id="384" r:id="rId24"/>
    <p:sldId id="386" r:id="rId25"/>
    <p:sldId id="387" r:id="rId26"/>
    <p:sldId id="388" r:id="rId27"/>
    <p:sldId id="389" r:id="rId28"/>
    <p:sldId id="390" r:id="rId29"/>
    <p:sldId id="395" r:id="rId30"/>
    <p:sldId id="392" r:id="rId31"/>
    <p:sldId id="396" r:id="rId32"/>
    <p:sldId id="397" r:id="rId33"/>
    <p:sldId id="398" r:id="rId34"/>
    <p:sldId id="352" r:id="rId35"/>
    <p:sldId id="399" r:id="rId36"/>
    <p:sldId id="400" r:id="rId37"/>
  </p:sldIdLst>
  <p:sldSz cx="9144000" cy="6858000" type="screen4x3"/>
  <p:notesSz cx="6858000" cy="9144000"/>
  <p:defaultTextStyle>
    <a:defPPr>
      <a:defRPr lang="en-US"/>
    </a:defPPr>
    <a:lvl1pPr algn="l" rtl="0" fontAlgn="base">
      <a:spcBef>
        <a:spcPct val="0"/>
      </a:spcBef>
      <a:spcAft>
        <a:spcPct val="0"/>
      </a:spcAft>
      <a:defRPr sz="3600" b="1" kern="1200">
        <a:solidFill>
          <a:schemeClr val="tx1"/>
        </a:solidFill>
        <a:latin typeface="Arial" charset="0"/>
        <a:ea typeface="+mn-ea"/>
        <a:cs typeface="Arial" charset="0"/>
      </a:defRPr>
    </a:lvl1pPr>
    <a:lvl2pPr marL="457200" algn="l" rtl="0" fontAlgn="base">
      <a:spcBef>
        <a:spcPct val="0"/>
      </a:spcBef>
      <a:spcAft>
        <a:spcPct val="0"/>
      </a:spcAft>
      <a:defRPr sz="3600" b="1" kern="1200">
        <a:solidFill>
          <a:schemeClr val="tx1"/>
        </a:solidFill>
        <a:latin typeface="Arial" charset="0"/>
        <a:ea typeface="+mn-ea"/>
        <a:cs typeface="Arial" charset="0"/>
      </a:defRPr>
    </a:lvl2pPr>
    <a:lvl3pPr marL="914400" algn="l" rtl="0" fontAlgn="base">
      <a:spcBef>
        <a:spcPct val="0"/>
      </a:spcBef>
      <a:spcAft>
        <a:spcPct val="0"/>
      </a:spcAft>
      <a:defRPr sz="3600" b="1" kern="1200">
        <a:solidFill>
          <a:schemeClr val="tx1"/>
        </a:solidFill>
        <a:latin typeface="Arial" charset="0"/>
        <a:ea typeface="+mn-ea"/>
        <a:cs typeface="Arial" charset="0"/>
      </a:defRPr>
    </a:lvl3pPr>
    <a:lvl4pPr marL="1371600" algn="l" rtl="0" fontAlgn="base">
      <a:spcBef>
        <a:spcPct val="0"/>
      </a:spcBef>
      <a:spcAft>
        <a:spcPct val="0"/>
      </a:spcAft>
      <a:defRPr sz="3600" b="1" kern="1200">
        <a:solidFill>
          <a:schemeClr val="tx1"/>
        </a:solidFill>
        <a:latin typeface="Arial" charset="0"/>
        <a:ea typeface="+mn-ea"/>
        <a:cs typeface="Arial" charset="0"/>
      </a:defRPr>
    </a:lvl4pPr>
    <a:lvl5pPr marL="1828800" algn="l" rtl="0" fontAlgn="base">
      <a:spcBef>
        <a:spcPct val="0"/>
      </a:spcBef>
      <a:spcAft>
        <a:spcPct val="0"/>
      </a:spcAft>
      <a:defRPr sz="3600" b="1" kern="1200">
        <a:solidFill>
          <a:schemeClr val="tx1"/>
        </a:solidFill>
        <a:latin typeface="Arial" charset="0"/>
        <a:ea typeface="+mn-ea"/>
        <a:cs typeface="Arial" charset="0"/>
      </a:defRPr>
    </a:lvl5pPr>
    <a:lvl6pPr marL="2286000" algn="l" defTabSz="914400" rtl="0" eaLnBrk="1" latinLnBrk="0" hangingPunct="1">
      <a:defRPr sz="3600" b="1" kern="1200">
        <a:solidFill>
          <a:schemeClr val="tx1"/>
        </a:solidFill>
        <a:latin typeface="Arial" charset="0"/>
        <a:ea typeface="+mn-ea"/>
        <a:cs typeface="Arial" charset="0"/>
      </a:defRPr>
    </a:lvl6pPr>
    <a:lvl7pPr marL="2743200" algn="l" defTabSz="914400" rtl="0" eaLnBrk="1" latinLnBrk="0" hangingPunct="1">
      <a:defRPr sz="3600" b="1" kern="1200">
        <a:solidFill>
          <a:schemeClr val="tx1"/>
        </a:solidFill>
        <a:latin typeface="Arial" charset="0"/>
        <a:ea typeface="+mn-ea"/>
        <a:cs typeface="Arial" charset="0"/>
      </a:defRPr>
    </a:lvl7pPr>
    <a:lvl8pPr marL="3200400" algn="l" defTabSz="914400" rtl="0" eaLnBrk="1" latinLnBrk="0" hangingPunct="1">
      <a:defRPr sz="3600" b="1" kern="1200">
        <a:solidFill>
          <a:schemeClr val="tx1"/>
        </a:solidFill>
        <a:latin typeface="Arial" charset="0"/>
        <a:ea typeface="+mn-ea"/>
        <a:cs typeface="Arial" charset="0"/>
      </a:defRPr>
    </a:lvl8pPr>
    <a:lvl9pPr marL="3657600" algn="l" defTabSz="914400" rtl="0" eaLnBrk="1" latinLnBrk="0" hangingPunct="1">
      <a:defRPr sz="36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0000"/>
    <a:srgbClr val="FFFF66"/>
    <a:srgbClr val="33CCCC"/>
    <a:srgbClr val="003366"/>
    <a:srgbClr val="085296"/>
    <a:srgbClr val="11F32C"/>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90" autoAdjust="0"/>
    <p:restoredTop sz="94618" autoAdjust="0"/>
  </p:normalViewPr>
  <p:slideViewPr>
    <p:cSldViewPr>
      <p:cViewPr varScale="1">
        <p:scale>
          <a:sx n="78" d="100"/>
          <a:sy n="78" d="100"/>
        </p:scale>
        <p:origin x="-8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123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9995F093-4410-407F-989F-509A05BEA94B}"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3316" name="Rectangle 4"/>
          <p:cNvSpPr>
            <a:spLocks noGrp="1" noRot="1" noChangeAspect="1" noChangeArrowheads="1" noTextEdit="1"/>
          </p:cNvSpPr>
          <p:nvPr>
            <p:ph type="sldImg" idx="2"/>
          </p:nvPr>
        </p:nvSpPr>
        <p:spPr bwMode="auto">
          <a:xfrm>
            <a:off x="1125538" y="684213"/>
            <a:ext cx="4572000" cy="342900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83505A0B-E3CE-4969-AE52-227B2C42E25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505A0B-E3CE-4969-AE52-227B2C42E25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505A0B-E3CE-4969-AE52-227B2C42E255}"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D3140BD2-057D-4AC8-A601-7F3B576833E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D583D97-3C15-496C-A597-4E9EC062D92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6988"/>
            <a:ext cx="2286000" cy="6551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6988"/>
            <a:ext cx="6705600" cy="6551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0C1DB47-F0F7-4E7A-AFDD-8B668E39B22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fld id="{3346F0C1-3BAC-4CCE-AD08-EFCC8FBF776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E4A740B0-F42F-45A7-9F05-7FA3A3404B4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9388" y="908050"/>
            <a:ext cx="4405312"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7100" y="908050"/>
            <a:ext cx="4406900"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ABC94A7C-72BD-4808-B217-605DB51A5AF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7E3BE37A-BAEB-4E08-AEA6-6D18B5058D9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6527EF7D-AB11-4E5F-B28F-6320FDBCBFF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A4046B1-201C-4AC1-91A2-6B5CA0ECC22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30F5BB-E3DC-432F-BAD6-A670707656B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DEBE77B-6089-4328-96B5-D1A320532BC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20" name="Rectangle 12"/>
          <p:cNvSpPr>
            <a:spLocks noChangeArrowheads="1"/>
          </p:cNvSpPr>
          <p:nvPr userDrawn="1"/>
        </p:nvSpPr>
        <p:spPr bwMode="auto">
          <a:xfrm>
            <a:off x="0" y="6524625"/>
            <a:ext cx="9180513" cy="333375"/>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17421" name="Rectangle 13"/>
          <p:cNvSpPr>
            <a:spLocks noChangeArrowheads="1"/>
          </p:cNvSpPr>
          <p:nvPr userDrawn="1"/>
        </p:nvSpPr>
        <p:spPr bwMode="gray">
          <a:xfrm>
            <a:off x="250825" y="6597650"/>
            <a:ext cx="5400675" cy="212725"/>
          </a:xfrm>
          <a:prstGeom prst="rect">
            <a:avLst/>
          </a:prstGeom>
          <a:noFill/>
          <a:ln w="9525">
            <a:noFill/>
            <a:miter lim="800000"/>
            <a:headEnd/>
            <a:tailEnd/>
          </a:ln>
          <a:effectLst/>
        </p:spPr>
        <p:txBody>
          <a:bodyPr lIns="0" tIns="0" rIns="0" bIns="0" anchor="ctr">
            <a:spAutoFit/>
          </a:bodyPr>
          <a:lstStyle/>
          <a:p>
            <a:pPr eaLnBrk="0" hangingPunct="0"/>
            <a:r>
              <a:rPr lang="en-US" sz="1400" b="0">
                <a:solidFill>
                  <a:schemeClr val="bg1"/>
                </a:solidFill>
              </a:rPr>
              <a:t>Tran Van Canh – Bài giảng Lập trình Java</a:t>
            </a:r>
          </a:p>
        </p:txBody>
      </p:sp>
      <p:sp>
        <p:nvSpPr>
          <p:cNvPr id="17422" name="Rectangle 14"/>
          <p:cNvSpPr>
            <a:spLocks noGrp="1" noChangeArrowheads="1"/>
          </p:cNvSpPr>
          <p:nvPr>
            <p:ph type="sldNum" sz="quarter" idx="4"/>
          </p:nvPr>
        </p:nvSpPr>
        <p:spPr bwMode="auto">
          <a:xfrm>
            <a:off x="6858000" y="6610350"/>
            <a:ext cx="2286000" cy="24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defRPr>
            </a:lvl1pPr>
          </a:lstStyle>
          <a:p>
            <a:fld id="{CF72D85C-4757-443C-8625-B5EDDAE012BB}" type="slidenum">
              <a:rPr lang="en-US"/>
              <a:pPr/>
              <a:t>‹#›</a:t>
            </a:fld>
            <a:endParaRPr lang="en-US"/>
          </a:p>
        </p:txBody>
      </p:sp>
      <p:pic>
        <p:nvPicPr>
          <p:cNvPr id="17425" name="Picture 17"/>
          <p:cNvPicPr>
            <a:picLocks noChangeAspect="1" noChangeArrowheads="1"/>
          </p:cNvPicPr>
          <p:nvPr userDrawn="1"/>
        </p:nvPicPr>
        <p:blipFill>
          <a:blip r:embed="rId13" cstate="print"/>
          <a:srcRect/>
          <a:stretch>
            <a:fillRect/>
          </a:stretch>
        </p:blipFill>
        <p:spPr bwMode="auto">
          <a:xfrm>
            <a:off x="7715250" y="4581525"/>
            <a:ext cx="1428750" cy="1935163"/>
          </a:xfrm>
          <a:prstGeom prst="rect">
            <a:avLst/>
          </a:prstGeom>
          <a:noFill/>
          <a:ln w="9525" algn="ctr">
            <a:noFill/>
            <a:miter lim="800000"/>
            <a:headEnd/>
            <a:tailEnd/>
          </a:ln>
          <a:effectLst/>
        </p:spPr>
      </p:pic>
      <p:sp>
        <p:nvSpPr>
          <p:cNvPr id="17426" name="Rectangle 18"/>
          <p:cNvSpPr>
            <a:spLocks noGrp="1" noChangeArrowheads="1"/>
          </p:cNvSpPr>
          <p:nvPr>
            <p:ph type="body" idx="1"/>
          </p:nvPr>
        </p:nvSpPr>
        <p:spPr bwMode="auto">
          <a:xfrm>
            <a:off x="179388" y="908050"/>
            <a:ext cx="8964612" cy="5616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7428" name="Picture 20"/>
          <p:cNvPicPr>
            <a:picLocks noChangeAspect="1" noChangeArrowheads="1"/>
          </p:cNvPicPr>
          <p:nvPr userDrawn="1"/>
        </p:nvPicPr>
        <p:blipFill>
          <a:blip r:embed="rId14" cstate="print"/>
          <a:srcRect/>
          <a:stretch>
            <a:fillRect/>
          </a:stretch>
        </p:blipFill>
        <p:spPr bwMode="auto">
          <a:xfrm>
            <a:off x="0" y="0"/>
            <a:ext cx="9144000" cy="720725"/>
          </a:xfrm>
          <a:prstGeom prst="rect">
            <a:avLst/>
          </a:prstGeom>
          <a:noFill/>
          <a:ln w="9525" algn="ctr">
            <a:noFill/>
            <a:miter lim="800000"/>
            <a:headEnd/>
            <a:tailEnd/>
          </a:ln>
          <a:effectLst/>
        </p:spPr>
      </p:pic>
      <p:sp>
        <p:nvSpPr>
          <p:cNvPr id="17429" name="Rectangle 21"/>
          <p:cNvSpPr>
            <a:spLocks noGrp="1" noChangeArrowheads="1"/>
          </p:cNvSpPr>
          <p:nvPr>
            <p:ph type="title"/>
          </p:nvPr>
        </p:nvSpPr>
        <p:spPr bwMode="auto">
          <a:xfrm>
            <a:off x="0" y="-26988"/>
            <a:ext cx="9144000" cy="7651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 name="TextBox 8"/>
          <p:cNvSpPr txBox="1"/>
          <p:nvPr userDrawn="1"/>
        </p:nvSpPr>
        <p:spPr>
          <a:xfrm>
            <a:off x="0" y="6381328"/>
            <a:ext cx="9144000" cy="646331"/>
          </a:xfrm>
          <a:prstGeom prst="rect">
            <a:avLst/>
          </a:prstGeom>
          <a:solidFill>
            <a:schemeClr val="bg1"/>
          </a:solidFill>
        </p:spPr>
        <p:txBody>
          <a:bodyPr wrap="square" rtlCol="0">
            <a:spAutoFit/>
          </a:bodyPr>
          <a:lstStyle/>
          <a:p>
            <a:endParaRPr lang="en-US" dirty="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426">
                                            <p:txEl>
                                              <p:pRg st="0" end="0"/>
                                            </p:txEl>
                                          </p:spTgt>
                                        </p:tgtEl>
                                        <p:attrNameLst>
                                          <p:attrName>style.visibility</p:attrName>
                                        </p:attrNameLst>
                                      </p:cBhvr>
                                      <p:to>
                                        <p:strVal val="visible"/>
                                      </p:to>
                                    </p:set>
                                    <p:animEffect transition="in" filter="strips(downRight)">
                                      <p:cBhvr>
                                        <p:cTn id="7" dur="1000"/>
                                        <p:tgtEl>
                                          <p:spTgt spid="174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426">
                                            <p:txEl>
                                              <p:pRg st="1" end="1"/>
                                            </p:txEl>
                                          </p:spTgt>
                                        </p:tgtEl>
                                        <p:attrNameLst>
                                          <p:attrName>style.visibility</p:attrName>
                                        </p:attrNameLst>
                                      </p:cBhvr>
                                      <p:to>
                                        <p:strVal val="visible"/>
                                      </p:to>
                                    </p:set>
                                    <p:animEffect transition="in" filter="strips(downRight)">
                                      <p:cBhvr>
                                        <p:cTn id="12" dur="1000"/>
                                        <p:tgtEl>
                                          <p:spTgt spid="174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426">
                                            <p:txEl>
                                              <p:pRg st="2" end="2"/>
                                            </p:txEl>
                                          </p:spTgt>
                                        </p:tgtEl>
                                        <p:attrNameLst>
                                          <p:attrName>style.visibility</p:attrName>
                                        </p:attrNameLst>
                                      </p:cBhvr>
                                      <p:to>
                                        <p:strVal val="visible"/>
                                      </p:to>
                                    </p:set>
                                    <p:animEffect transition="in" filter="strips(downRight)">
                                      <p:cBhvr>
                                        <p:cTn id="17" dur="1000"/>
                                        <p:tgtEl>
                                          <p:spTgt spid="17426">
                                            <p:txEl>
                                              <p:pRg st="2" end="2"/>
                                            </p:txEl>
                                          </p:spTgt>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17426">
                                            <p:txEl>
                                              <p:pRg st="3" end="3"/>
                                            </p:txEl>
                                          </p:spTgt>
                                        </p:tgtEl>
                                        <p:attrNameLst>
                                          <p:attrName>style.visibility</p:attrName>
                                        </p:attrNameLst>
                                      </p:cBhvr>
                                      <p:to>
                                        <p:strVal val="visible"/>
                                      </p:to>
                                    </p:set>
                                    <p:animEffect transition="in" filter="strips(downRight)">
                                      <p:cBhvr>
                                        <p:cTn id="20" dur="1000"/>
                                        <p:tgtEl>
                                          <p:spTgt spid="17426">
                                            <p:txEl>
                                              <p:pRg st="3" end="3"/>
                                            </p:txEl>
                                          </p:spTgt>
                                        </p:tgtEl>
                                      </p:cBhvr>
                                    </p:animEffect>
                                  </p:childTnLst>
                                </p:cTn>
                              </p:par>
                              <p:par>
                                <p:cTn id="21" presetID="18" presetClass="entr" presetSubtype="6" fill="hold" grpId="0" nodeType="withEffect">
                                  <p:stCondLst>
                                    <p:cond delay="0"/>
                                  </p:stCondLst>
                                  <p:childTnLst>
                                    <p:set>
                                      <p:cBhvr>
                                        <p:cTn id="22" dur="1" fill="hold">
                                          <p:stCondLst>
                                            <p:cond delay="0"/>
                                          </p:stCondLst>
                                        </p:cTn>
                                        <p:tgtEl>
                                          <p:spTgt spid="17426">
                                            <p:txEl>
                                              <p:pRg st="4" end="4"/>
                                            </p:txEl>
                                          </p:spTgt>
                                        </p:tgtEl>
                                        <p:attrNameLst>
                                          <p:attrName>style.visibility</p:attrName>
                                        </p:attrNameLst>
                                      </p:cBhvr>
                                      <p:to>
                                        <p:strVal val="visible"/>
                                      </p:to>
                                    </p:set>
                                    <p:animEffect transition="in" filter="strips(downRight)">
                                      <p:cBhvr>
                                        <p:cTn id="23" dur="1000"/>
                                        <p:tgtEl>
                                          <p:spTgt spid="174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6" grpId="0" build="p" bldLvl="3">
        <p:tmplLst>
          <p:tmpl lvl="1">
            <p:tnLst>
              <p:par>
                <p:cTn presetID="18" presetClass="entr" presetSubtype="6" fill="hold" nodeType="clickEffect">
                  <p:stCondLst>
                    <p:cond delay="0"/>
                  </p:stCondLst>
                  <p:childTnLst>
                    <p:set>
                      <p:cBhvr>
                        <p:cTn dur="1" fill="hold">
                          <p:stCondLst>
                            <p:cond delay="0"/>
                          </p:stCondLst>
                        </p:cTn>
                        <p:tgtEl>
                          <p:spTgt spid="17426"/>
                        </p:tgtEl>
                        <p:attrNameLst>
                          <p:attrName>style.visibility</p:attrName>
                        </p:attrNameLst>
                      </p:cBhvr>
                      <p:to>
                        <p:strVal val="visible"/>
                      </p:to>
                    </p:set>
                    <p:animEffect transition="in" filter="strips(downRight)">
                      <p:cBhvr>
                        <p:cTn dur="1000"/>
                        <p:tgtEl>
                          <p:spTgt spid="17426"/>
                        </p:tgtEl>
                      </p:cBhvr>
                    </p:animEffect>
                  </p:childTnLst>
                </p:cTn>
              </p:par>
            </p:tnLst>
          </p:tmpl>
          <p:tmpl lvl="2">
            <p:tnLst>
              <p:par>
                <p:cTn presetID="18" presetClass="entr" presetSubtype="6" fill="hold" nodeType="clickEffect">
                  <p:stCondLst>
                    <p:cond delay="0"/>
                  </p:stCondLst>
                  <p:childTnLst>
                    <p:set>
                      <p:cBhvr>
                        <p:cTn dur="1" fill="hold">
                          <p:stCondLst>
                            <p:cond delay="0"/>
                          </p:stCondLst>
                        </p:cTn>
                        <p:tgtEl>
                          <p:spTgt spid="17426"/>
                        </p:tgtEl>
                        <p:attrNameLst>
                          <p:attrName>style.visibility</p:attrName>
                        </p:attrNameLst>
                      </p:cBhvr>
                      <p:to>
                        <p:strVal val="visible"/>
                      </p:to>
                    </p:set>
                    <p:animEffect transition="in" filter="strips(downRight)">
                      <p:cBhvr>
                        <p:cTn dur="1000"/>
                        <p:tgtEl>
                          <p:spTgt spid="17426"/>
                        </p:tgtEl>
                      </p:cBhvr>
                    </p:animEffect>
                  </p:childTnLst>
                </p:cTn>
              </p:par>
            </p:tnLst>
          </p:tmpl>
          <p:tmpl lvl="3">
            <p:tnLst>
              <p:par>
                <p:cTn presetID="18" presetClass="entr" presetSubtype="6" fill="hold" nodeType="clickEffect">
                  <p:stCondLst>
                    <p:cond delay="0"/>
                  </p:stCondLst>
                  <p:childTnLst>
                    <p:set>
                      <p:cBhvr>
                        <p:cTn dur="1" fill="hold">
                          <p:stCondLst>
                            <p:cond delay="0"/>
                          </p:stCondLst>
                        </p:cTn>
                        <p:tgtEl>
                          <p:spTgt spid="17426"/>
                        </p:tgtEl>
                        <p:attrNameLst>
                          <p:attrName>style.visibility</p:attrName>
                        </p:attrNameLst>
                      </p:cBhvr>
                      <p:to>
                        <p:strVal val="visible"/>
                      </p:to>
                    </p:set>
                    <p:animEffect transition="in" filter="strips(downRight)">
                      <p:cBhvr>
                        <p:cTn dur="1000"/>
                        <p:tgtEl>
                          <p:spTgt spid="17426"/>
                        </p:tgtEl>
                      </p:cBhvr>
                    </p:animEffect>
                  </p:childTnLst>
                </p:cTn>
              </p:par>
            </p:tnLst>
          </p:tmpl>
          <p:tmpl lvl="4">
            <p:tnLst>
              <p:par>
                <p:cTn presetID="18" presetClass="entr" presetSubtype="6" fill="hold" nodeType="withEffect">
                  <p:stCondLst>
                    <p:cond delay="0"/>
                  </p:stCondLst>
                  <p:childTnLst>
                    <p:set>
                      <p:cBhvr>
                        <p:cTn dur="1" fill="hold">
                          <p:stCondLst>
                            <p:cond delay="0"/>
                          </p:stCondLst>
                        </p:cTn>
                        <p:tgtEl>
                          <p:spTgt spid="17426"/>
                        </p:tgtEl>
                        <p:attrNameLst>
                          <p:attrName>style.visibility</p:attrName>
                        </p:attrNameLst>
                      </p:cBhvr>
                      <p:to>
                        <p:strVal val="visible"/>
                      </p:to>
                    </p:set>
                    <p:animEffect transition="in" filter="strips(downRight)">
                      <p:cBhvr>
                        <p:cTn dur="1000"/>
                        <p:tgtEl>
                          <p:spTgt spid="17426"/>
                        </p:tgtEl>
                      </p:cBhvr>
                    </p:animEffect>
                  </p:childTnLst>
                </p:cTn>
              </p:par>
            </p:tnLst>
          </p:tmpl>
          <p:tmpl lvl="5">
            <p:tnLst>
              <p:par>
                <p:cTn presetID="18" presetClass="entr" presetSubtype="6" fill="hold" nodeType="withEffect">
                  <p:stCondLst>
                    <p:cond delay="0"/>
                  </p:stCondLst>
                  <p:childTnLst>
                    <p:set>
                      <p:cBhvr>
                        <p:cTn dur="1" fill="hold">
                          <p:stCondLst>
                            <p:cond delay="0"/>
                          </p:stCondLst>
                        </p:cTn>
                        <p:tgtEl>
                          <p:spTgt spid="17426"/>
                        </p:tgtEl>
                        <p:attrNameLst>
                          <p:attrName>style.visibility</p:attrName>
                        </p:attrNameLst>
                      </p:cBhvr>
                      <p:to>
                        <p:strVal val="visible"/>
                      </p:to>
                    </p:set>
                    <p:animEffect transition="in" filter="strips(downRight)">
                      <p:cBhvr>
                        <p:cTn dur="1000"/>
                        <p:tgtEl>
                          <p:spTgt spid="17426"/>
                        </p:tgtEl>
                      </p:cBhvr>
                    </p:animEffect>
                  </p:childTnLst>
                </p:cTn>
              </p:par>
            </p:tnLst>
          </p:tmpl>
        </p:tmplLst>
      </p:bldP>
    </p:bldLst>
  </p:timing>
  <p:hf hdr="0" ftr="0" dt="0"/>
  <p:txStyles>
    <p:titleStyle>
      <a:lvl1pPr algn="l" rtl="0" fontAlgn="base">
        <a:spcBef>
          <a:spcPct val="0"/>
        </a:spcBef>
        <a:spcAft>
          <a:spcPct val="0"/>
        </a:spcAft>
        <a:defRPr sz="3600" b="1">
          <a:solidFill>
            <a:srgbClr val="FFFFCC"/>
          </a:solidFill>
          <a:latin typeface="+mj-lt"/>
          <a:ea typeface="+mj-ea"/>
          <a:cs typeface="+mj-cs"/>
        </a:defRPr>
      </a:lvl1pPr>
      <a:lvl2pPr algn="l" rtl="0" fontAlgn="base">
        <a:spcBef>
          <a:spcPct val="0"/>
        </a:spcBef>
        <a:spcAft>
          <a:spcPct val="0"/>
        </a:spcAft>
        <a:defRPr sz="3600" b="1">
          <a:solidFill>
            <a:srgbClr val="FFFFCC"/>
          </a:solidFill>
          <a:latin typeface="Arial" charset="0"/>
          <a:cs typeface="Arial" charset="0"/>
        </a:defRPr>
      </a:lvl2pPr>
      <a:lvl3pPr algn="l" rtl="0" fontAlgn="base">
        <a:spcBef>
          <a:spcPct val="0"/>
        </a:spcBef>
        <a:spcAft>
          <a:spcPct val="0"/>
        </a:spcAft>
        <a:defRPr sz="3600" b="1">
          <a:solidFill>
            <a:srgbClr val="FFFFCC"/>
          </a:solidFill>
          <a:latin typeface="Arial" charset="0"/>
          <a:cs typeface="Arial" charset="0"/>
        </a:defRPr>
      </a:lvl3pPr>
      <a:lvl4pPr algn="l" rtl="0" fontAlgn="base">
        <a:spcBef>
          <a:spcPct val="0"/>
        </a:spcBef>
        <a:spcAft>
          <a:spcPct val="0"/>
        </a:spcAft>
        <a:defRPr sz="3600" b="1">
          <a:solidFill>
            <a:srgbClr val="FFFFCC"/>
          </a:solidFill>
          <a:latin typeface="Arial" charset="0"/>
          <a:cs typeface="Arial" charset="0"/>
        </a:defRPr>
      </a:lvl4pPr>
      <a:lvl5pPr algn="l" rtl="0" fontAlgn="base">
        <a:spcBef>
          <a:spcPct val="0"/>
        </a:spcBef>
        <a:spcAft>
          <a:spcPct val="0"/>
        </a:spcAft>
        <a:defRPr sz="3600" b="1">
          <a:solidFill>
            <a:srgbClr val="FFFFCC"/>
          </a:solidFill>
          <a:latin typeface="Arial" charset="0"/>
          <a:cs typeface="Arial" charset="0"/>
        </a:defRPr>
      </a:lvl5pPr>
      <a:lvl6pPr marL="457200" algn="l" rtl="0" fontAlgn="base">
        <a:spcBef>
          <a:spcPct val="0"/>
        </a:spcBef>
        <a:spcAft>
          <a:spcPct val="0"/>
        </a:spcAft>
        <a:defRPr sz="3600" b="1">
          <a:solidFill>
            <a:srgbClr val="FFFFCC"/>
          </a:solidFill>
          <a:latin typeface="Arial" charset="0"/>
          <a:cs typeface="Arial" charset="0"/>
        </a:defRPr>
      </a:lvl6pPr>
      <a:lvl7pPr marL="914400" algn="l" rtl="0" fontAlgn="base">
        <a:spcBef>
          <a:spcPct val="0"/>
        </a:spcBef>
        <a:spcAft>
          <a:spcPct val="0"/>
        </a:spcAft>
        <a:defRPr sz="3600" b="1">
          <a:solidFill>
            <a:srgbClr val="FFFFCC"/>
          </a:solidFill>
          <a:latin typeface="Arial" charset="0"/>
          <a:cs typeface="Arial" charset="0"/>
        </a:defRPr>
      </a:lvl7pPr>
      <a:lvl8pPr marL="1371600" algn="l" rtl="0" fontAlgn="base">
        <a:spcBef>
          <a:spcPct val="0"/>
        </a:spcBef>
        <a:spcAft>
          <a:spcPct val="0"/>
        </a:spcAft>
        <a:defRPr sz="3600" b="1">
          <a:solidFill>
            <a:srgbClr val="FFFFCC"/>
          </a:solidFill>
          <a:latin typeface="Arial" charset="0"/>
          <a:cs typeface="Arial" charset="0"/>
        </a:defRPr>
      </a:lvl8pPr>
      <a:lvl9pPr marL="1828800" algn="l" rtl="0" fontAlgn="base">
        <a:spcBef>
          <a:spcPct val="0"/>
        </a:spcBef>
        <a:spcAft>
          <a:spcPct val="0"/>
        </a:spcAft>
        <a:defRPr sz="3600" b="1">
          <a:solidFill>
            <a:srgbClr val="FFFFCC"/>
          </a:solidFill>
          <a:latin typeface="Arial" charset="0"/>
          <a:cs typeface="Arial" charset="0"/>
        </a:defRPr>
      </a:lvl9pPr>
    </p:titleStyle>
    <p:bodyStyle>
      <a:lvl1pPr marL="342900" indent="-342900" algn="l" rtl="0" fontAlgn="base">
        <a:spcBef>
          <a:spcPct val="20000"/>
        </a:spcBef>
        <a:spcAft>
          <a:spcPct val="0"/>
        </a:spcAft>
        <a:buClr>
          <a:schemeClr val="tx2"/>
        </a:buClr>
        <a:buSzPct val="80000"/>
        <a:buFont typeface="Wingdings" pitchFamily="2" charset="2"/>
        <a:buChar char="q"/>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80000"/>
        <a:buFont typeface="Wingdings" pitchFamily="2" charset="2"/>
        <a:buChar char="q"/>
        <a:defRPr sz="2400">
          <a:solidFill>
            <a:schemeClr val="tx1"/>
          </a:solidFill>
          <a:latin typeface="+mn-lt"/>
          <a:cs typeface="+mn-cs"/>
        </a:defRPr>
      </a:lvl2pPr>
      <a:lvl3pPr marL="1143000" indent="-228600" algn="l" rtl="0" fontAlgn="base">
        <a:spcBef>
          <a:spcPct val="20000"/>
        </a:spcBef>
        <a:spcAft>
          <a:spcPct val="0"/>
        </a:spcAft>
        <a:buClr>
          <a:schemeClr val="accent2"/>
        </a:buClr>
        <a:buSzPct val="80000"/>
        <a:buFont typeface="Wingdings" pitchFamily="2" charset="2"/>
        <a:buChar char="q"/>
        <a:defRPr sz="2000">
          <a:solidFill>
            <a:schemeClr val="tx1"/>
          </a:solidFill>
          <a:latin typeface="+mn-lt"/>
          <a:cs typeface="+mn-cs"/>
        </a:defRPr>
      </a:lvl3pPr>
      <a:lvl4pPr marL="1600200" indent="-228600" algn="l" rtl="0" fontAlgn="base">
        <a:spcBef>
          <a:spcPct val="20000"/>
        </a:spcBef>
        <a:spcAft>
          <a:spcPct val="0"/>
        </a:spcAft>
        <a:buClr>
          <a:schemeClr val="folHlink"/>
        </a:buClr>
        <a:buSzPct val="80000"/>
        <a:buFont typeface="Wingdings" pitchFamily="2" charset="2"/>
        <a:buChar char="q"/>
        <a:defRPr sz="1600">
          <a:solidFill>
            <a:schemeClr val="tx1"/>
          </a:solidFill>
          <a:latin typeface="+mn-lt"/>
          <a:cs typeface="+mn-cs"/>
        </a:defRPr>
      </a:lvl4pPr>
      <a:lvl5pPr marL="2057400" indent="-228600" algn="l" rtl="0" fontAlgn="base">
        <a:spcBef>
          <a:spcPct val="20000"/>
        </a:spcBef>
        <a:spcAft>
          <a:spcPct val="0"/>
        </a:spcAft>
        <a:buSzPct val="80000"/>
        <a:buFont typeface="Wingdings" pitchFamily="2" charset="2"/>
        <a:buChar char="q"/>
        <a:defRPr sz="1400">
          <a:solidFill>
            <a:schemeClr val="tx1"/>
          </a:solidFill>
          <a:latin typeface="+mn-lt"/>
          <a:cs typeface="+mn-cs"/>
        </a:defRPr>
      </a:lvl5pPr>
      <a:lvl6pPr marL="2514600" indent="-228600" algn="l" rtl="0" fontAlgn="base">
        <a:spcBef>
          <a:spcPct val="20000"/>
        </a:spcBef>
        <a:spcAft>
          <a:spcPct val="0"/>
        </a:spcAft>
        <a:buSzPct val="80000"/>
        <a:buFont typeface="Wingdings" pitchFamily="2" charset="2"/>
        <a:buChar char="q"/>
        <a:defRPr sz="1400">
          <a:solidFill>
            <a:schemeClr val="tx1"/>
          </a:solidFill>
          <a:latin typeface="+mn-lt"/>
          <a:cs typeface="+mn-cs"/>
        </a:defRPr>
      </a:lvl6pPr>
      <a:lvl7pPr marL="2971800" indent="-228600" algn="l" rtl="0" fontAlgn="base">
        <a:spcBef>
          <a:spcPct val="20000"/>
        </a:spcBef>
        <a:spcAft>
          <a:spcPct val="0"/>
        </a:spcAft>
        <a:buSzPct val="80000"/>
        <a:buFont typeface="Wingdings" pitchFamily="2" charset="2"/>
        <a:buChar char="q"/>
        <a:defRPr sz="1400">
          <a:solidFill>
            <a:schemeClr val="tx1"/>
          </a:solidFill>
          <a:latin typeface="+mn-lt"/>
          <a:cs typeface="+mn-cs"/>
        </a:defRPr>
      </a:lvl7pPr>
      <a:lvl8pPr marL="3429000" indent="-228600" algn="l" rtl="0" fontAlgn="base">
        <a:spcBef>
          <a:spcPct val="20000"/>
        </a:spcBef>
        <a:spcAft>
          <a:spcPct val="0"/>
        </a:spcAft>
        <a:buSzPct val="80000"/>
        <a:buFont typeface="Wingdings" pitchFamily="2" charset="2"/>
        <a:buChar char="q"/>
        <a:defRPr sz="1400">
          <a:solidFill>
            <a:schemeClr val="tx1"/>
          </a:solidFill>
          <a:latin typeface="+mn-lt"/>
          <a:cs typeface="+mn-cs"/>
        </a:defRPr>
      </a:lvl8pPr>
      <a:lvl9pPr marL="3886200" indent="-228600" algn="l" rtl="0" fontAlgn="base">
        <a:spcBef>
          <a:spcPct val="20000"/>
        </a:spcBef>
        <a:spcAft>
          <a:spcPct val="0"/>
        </a:spcAft>
        <a:buSzPct val="80000"/>
        <a:buFont typeface="Wingdings" pitchFamily="2" charset="2"/>
        <a:buChar char="q"/>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C9B1E8A-3EFE-4976-9106-68BCCBE446C4}" type="slidenum">
              <a:rPr lang="en-US"/>
              <a:pPr/>
              <a:t>1</a:t>
            </a:fld>
            <a:endParaRPr lang="en-US"/>
          </a:p>
        </p:txBody>
      </p:sp>
      <p:sp>
        <p:nvSpPr>
          <p:cNvPr id="175106" name="Rectangle 2"/>
          <p:cNvSpPr>
            <a:spLocks noGrp="1" noChangeArrowheads="1"/>
          </p:cNvSpPr>
          <p:nvPr>
            <p:ph type="title"/>
          </p:nvPr>
        </p:nvSpPr>
        <p:spPr/>
        <p:txBody>
          <a:bodyPr/>
          <a:lstStyle/>
          <a:p>
            <a:r>
              <a:rPr lang="en-US" dirty="0" err="1"/>
              <a:t>Chương</a:t>
            </a:r>
            <a:r>
              <a:rPr lang="en-US" dirty="0"/>
              <a:t> </a:t>
            </a:r>
            <a:r>
              <a:rPr lang="en-US" dirty="0" smtClean="0"/>
              <a:t>4</a:t>
            </a:r>
            <a:endParaRPr lang="en-US" dirty="0"/>
          </a:p>
        </p:txBody>
      </p:sp>
      <p:sp>
        <p:nvSpPr>
          <p:cNvPr id="175107" name="Text Box 3"/>
          <p:cNvSpPr txBox="1">
            <a:spLocks noChangeArrowheads="1"/>
          </p:cNvSpPr>
          <p:nvPr/>
        </p:nvSpPr>
        <p:spPr bwMode="auto">
          <a:xfrm>
            <a:off x="179388" y="1700213"/>
            <a:ext cx="8964612" cy="2774950"/>
          </a:xfrm>
          <a:prstGeom prst="rect">
            <a:avLst/>
          </a:prstGeom>
          <a:noFill/>
          <a:ln w="9525" algn="ctr">
            <a:noFill/>
            <a:miter lim="800000"/>
            <a:headEnd/>
            <a:tailEnd/>
          </a:ln>
          <a:effectLst/>
        </p:spPr>
        <p:txBody>
          <a:bodyPr>
            <a:spAutoFit/>
          </a:bodyPr>
          <a:lstStyle/>
          <a:p>
            <a:pPr algn="ctr"/>
            <a:r>
              <a:rPr lang="en-US" sz="4800">
                <a:solidFill>
                  <a:srgbClr val="CC081B"/>
                </a:solidFill>
              </a:rPr>
              <a:t>Lập trình cơ sở dữ liệu JDBC</a:t>
            </a:r>
          </a:p>
          <a:p>
            <a:pPr algn="ctr"/>
            <a:endParaRPr lang="en-US" sz="4800">
              <a:solidFill>
                <a:schemeClr val="tx2"/>
              </a:solidFill>
            </a:endParaRPr>
          </a:p>
          <a:p>
            <a:pPr algn="ctr"/>
            <a:r>
              <a:rPr lang="en-US" sz="3200">
                <a:solidFill>
                  <a:schemeClr val="tx2"/>
                </a:solidFill>
              </a:rPr>
              <a:t>(Java DataBase Connectivity)</a:t>
            </a:r>
          </a:p>
          <a:p>
            <a:pPr algn="ctr">
              <a:spcBef>
                <a:spcPct val="50000"/>
              </a:spcBef>
            </a:pPr>
            <a:endParaRPr lang="en-US" sz="3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EFC55F6-EDB8-4A80-B1CE-6462783BA35B}" type="slidenum">
              <a:rPr lang="en-US"/>
              <a:pPr/>
              <a:t>10</a:t>
            </a:fld>
            <a:endParaRPr lang="en-US"/>
          </a:p>
        </p:txBody>
      </p:sp>
      <p:sp>
        <p:nvSpPr>
          <p:cNvPr id="165890" name="Rectangle 2"/>
          <p:cNvSpPr>
            <a:spLocks noGrp="1" noChangeArrowheads="1"/>
          </p:cNvSpPr>
          <p:nvPr>
            <p:ph type="title"/>
          </p:nvPr>
        </p:nvSpPr>
        <p:spPr/>
        <p:txBody>
          <a:bodyPr/>
          <a:lstStyle/>
          <a:p>
            <a:r>
              <a:rPr lang="en-US"/>
              <a:t>Nạp trình điều khiển</a:t>
            </a:r>
          </a:p>
        </p:txBody>
      </p:sp>
      <p:sp>
        <p:nvSpPr>
          <p:cNvPr id="165891" name="Rectangle 3"/>
          <p:cNvSpPr>
            <a:spLocks noGrp="1" noChangeArrowheads="1"/>
          </p:cNvSpPr>
          <p:nvPr>
            <p:ph type="body" idx="1"/>
          </p:nvPr>
        </p:nvSpPr>
        <p:spPr/>
        <p:txBody>
          <a:bodyPr/>
          <a:lstStyle/>
          <a:p>
            <a:r>
              <a:rPr lang="en-US"/>
              <a:t>Sử dụng phương thức tĩnh </a:t>
            </a:r>
            <a:r>
              <a:rPr lang="en-US">
                <a:solidFill>
                  <a:schemeClr val="tx2"/>
                </a:solidFill>
              </a:rPr>
              <a:t>forName</a:t>
            </a:r>
            <a:r>
              <a:rPr lang="en-US"/>
              <a:t>() của lớp </a:t>
            </a:r>
            <a:r>
              <a:rPr lang="en-US">
                <a:solidFill>
                  <a:srgbClr val="CC0000"/>
                </a:solidFill>
              </a:rPr>
              <a:t>Class</a:t>
            </a:r>
            <a:r>
              <a:rPr lang="en-US"/>
              <a:t> với tham số là tên trình điều khiển cơ sở dữ liệu.</a:t>
            </a:r>
          </a:p>
          <a:p>
            <a:r>
              <a:rPr lang="en-US"/>
              <a:t>Cách dùng:</a:t>
            </a:r>
          </a:p>
        </p:txBody>
      </p:sp>
      <p:pic>
        <p:nvPicPr>
          <p:cNvPr id="165892" name="Picture 4"/>
          <p:cNvPicPr>
            <a:picLocks noChangeAspect="1" noChangeArrowheads="1"/>
          </p:cNvPicPr>
          <p:nvPr/>
        </p:nvPicPr>
        <p:blipFill>
          <a:blip r:embed="rId2" cstate="print"/>
          <a:srcRect l="5457" t="25800" r="47072" b="40019"/>
          <a:stretch>
            <a:fillRect/>
          </a:stretch>
        </p:blipFill>
        <p:spPr bwMode="auto">
          <a:xfrm>
            <a:off x="611188" y="2420938"/>
            <a:ext cx="7056437" cy="3486150"/>
          </a:xfrm>
          <a:prstGeom prst="rect">
            <a:avLst/>
          </a:prstGeom>
          <a:noFill/>
          <a:ln w="9525" algn="ctr">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B5AA3EC-066C-45A6-A979-25E4189376FE}" type="slidenum">
              <a:rPr lang="en-US"/>
              <a:pPr/>
              <a:t>11</a:t>
            </a:fld>
            <a:endParaRPr lang="en-US"/>
          </a:p>
        </p:txBody>
      </p:sp>
      <p:sp>
        <p:nvSpPr>
          <p:cNvPr id="164866" name="Rectangle 2"/>
          <p:cNvSpPr>
            <a:spLocks noGrp="1" noChangeArrowheads="1"/>
          </p:cNvSpPr>
          <p:nvPr>
            <p:ph type="title"/>
          </p:nvPr>
        </p:nvSpPr>
        <p:spPr/>
        <p:txBody>
          <a:bodyPr/>
          <a:lstStyle/>
          <a:p>
            <a:r>
              <a:rPr lang="en-US"/>
              <a:t>Nạp trình điều khiển</a:t>
            </a:r>
          </a:p>
        </p:txBody>
      </p:sp>
      <p:sp>
        <p:nvSpPr>
          <p:cNvPr id="164867" name="Rectangle 3"/>
          <p:cNvSpPr>
            <a:spLocks noGrp="1" noChangeArrowheads="1"/>
          </p:cNvSpPr>
          <p:nvPr>
            <p:ph type="body" idx="1"/>
          </p:nvPr>
        </p:nvSpPr>
        <p:spPr/>
        <p:txBody>
          <a:bodyPr/>
          <a:lstStyle/>
          <a:p>
            <a:r>
              <a:rPr lang="en-US"/>
              <a:t>Trình điều khiển của MySQL:</a:t>
            </a:r>
          </a:p>
          <a:p>
            <a:pPr lvl="1"/>
            <a:r>
              <a:rPr lang="en-US">
                <a:solidFill>
                  <a:srgbClr val="0000CC"/>
                </a:solidFill>
              </a:rPr>
              <a:t>Class.forName(“org.gjf.mm.mysql.Driver”);</a:t>
            </a:r>
          </a:p>
          <a:p>
            <a:r>
              <a:rPr lang="en-US"/>
              <a:t>Trình điều khiển của Oracle:</a:t>
            </a:r>
          </a:p>
          <a:p>
            <a:pPr lvl="1"/>
            <a:r>
              <a:rPr lang="en-US">
                <a:solidFill>
                  <a:srgbClr val="0000CC"/>
                </a:solidFill>
              </a:rPr>
              <a:t>Class.forName(“oracle.jdbc.driver.OracleDriver”);</a:t>
            </a:r>
          </a:p>
          <a:p>
            <a:r>
              <a:rPr lang="en-US"/>
              <a:t>Trình điều khiển của Sybase:</a:t>
            </a:r>
          </a:p>
          <a:p>
            <a:pPr lvl="1"/>
            <a:r>
              <a:rPr lang="en-US">
                <a:solidFill>
                  <a:srgbClr val="0000CC"/>
                </a:solidFill>
              </a:rPr>
              <a:t>Class.forName("com.sybase.jdbc.SybDriver");</a:t>
            </a:r>
          </a:p>
          <a:p>
            <a:r>
              <a:rPr lang="en-US"/>
              <a:t>Trình điều khiển qua cầu nối ODBC:</a:t>
            </a:r>
          </a:p>
          <a:p>
            <a:pPr lvl="1"/>
            <a:r>
              <a:rPr lang="en-US">
                <a:solidFill>
                  <a:srgbClr val="0000CC"/>
                </a:solidFill>
              </a:rPr>
              <a:t>Class.forName(“sun.jdbc.odbc.JdbcOdbcDriver”);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368A9AE-43CD-42B0-B0EC-CC72C6FAD04D}" type="slidenum">
              <a:rPr lang="en-US"/>
              <a:pPr/>
              <a:t>12</a:t>
            </a:fld>
            <a:endParaRPr lang="en-US"/>
          </a:p>
        </p:txBody>
      </p:sp>
      <p:sp>
        <p:nvSpPr>
          <p:cNvPr id="173058" name="Rectangle 2"/>
          <p:cNvSpPr>
            <a:spLocks noGrp="1" noChangeArrowheads="1"/>
          </p:cNvSpPr>
          <p:nvPr>
            <p:ph type="title"/>
          </p:nvPr>
        </p:nvSpPr>
        <p:spPr/>
        <p:txBody>
          <a:bodyPr/>
          <a:lstStyle/>
          <a:p>
            <a:r>
              <a:rPr lang="en-US"/>
              <a:t>Định nghĩa chuổi kết nối</a:t>
            </a:r>
          </a:p>
        </p:txBody>
      </p:sp>
      <p:pic>
        <p:nvPicPr>
          <p:cNvPr id="173061" name="Picture 5"/>
          <p:cNvPicPr>
            <a:picLocks noChangeAspect="1" noChangeArrowheads="1"/>
          </p:cNvPicPr>
          <p:nvPr/>
        </p:nvPicPr>
        <p:blipFill>
          <a:blip r:embed="rId2" cstate="print"/>
          <a:srcRect l="5357" t="37193" r="44144" b="40019"/>
          <a:stretch>
            <a:fillRect/>
          </a:stretch>
        </p:blipFill>
        <p:spPr bwMode="auto">
          <a:xfrm>
            <a:off x="323850" y="1196975"/>
            <a:ext cx="8569325" cy="2652713"/>
          </a:xfrm>
          <a:prstGeom prst="rect">
            <a:avLst/>
          </a:prstGeom>
          <a:noFill/>
          <a:ln w="9525" algn="ctr">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B26E08D-6B50-4706-9280-9D27C37815D5}" type="slidenum">
              <a:rPr lang="en-US"/>
              <a:pPr/>
              <a:t>13</a:t>
            </a:fld>
            <a:endParaRPr lang="en-US"/>
          </a:p>
        </p:txBody>
      </p:sp>
      <p:sp>
        <p:nvSpPr>
          <p:cNvPr id="161794" name="Rectangle 2"/>
          <p:cNvSpPr>
            <a:spLocks noGrp="1" noChangeArrowheads="1"/>
          </p:cNvSpPr>
          <p:nvPr>
            <p:ph type="title"/>
          </p:nvPr>
        </p:nvSpPr>
        <p:spPr/>
        <p:txBody>
          <a:bodyPr/>
          <a:lstStyle/>
          <a:p>
            <a:r>
              <a:rPr lang="en-US"/>
              <a:t>Thiết lập kết nối</a:t>
            </a:r>
          </a:p>
        </p:txBody>
      </p:sp>
      <p:sp>
        <p:nvSpPr>
          <p:cNvPr id="161795" name="Rectangle 3"/>
          <p:cNvSpPr>
            <a:spLocks noGrp="1" noChangeArrowheads="1"/>
          </p:cNvSpPr>
          <p:nvPr>
            <p:ph type="body" idx="1"/>
          </p:nvPr>
        </p:nvSpPr>
        <p:spPr/>
        <p:txBody>
          <a:bodyPr/>
          <a:lstStyle/>
          <a:p>
            <a:r>
              <a:rPr lang="en-US"/>
              <a:t>Để thiết lập kết nối ta gọi phương thức tĩnh </a:t>
            </a:r>
            <a:r>
              <a:rPr lang="en-US">
                <a:solidFill>
                  <a:srgbClr val="0000CC"/>
                </a:solidFill>
              </a:rPr>
              <a:t>getConnection()</a:t>
            </a:r>
            <a:r>
              <a:rPr lang="en-US"/>
              <a:t> của lớp </a:t>
            </a:r>
            <a:r>
              <a:rPr lang="en-US">
                <a:solidFill>
                  <a:srgbClr val="CC0000"/>
                </a:solidFill>
              </a:rPr>
              <a:t>DriverManager</a:t>
            </a:r>
            <a:r>
              <a:rPr lang="en-US"/>
              <a:t>, khi đó trả về một thể hiện của lớp </a:t>
            </a:r>
            <a:r>
              <a:rPr lang="en-US">
                <a:solidFill>
                  <a:srgbClr val="CC0000"/>
                </a:solidFill>
              </a:rPr>
              <a:t>Connection</a:t>
            </a:r>
            <a:r>
              <a:rPr lang="en-US"/>
              <a:t>, theo dạng như sau:</a:t>
            </a:r>
          </a:p>
          <a:p>
            <a:pPr lvl="1"/>
            <a:r>
              <a:rPr lang="en-US" b="1">
                <a:latin typeface="Courier New" pitchFamily="49" charset="0"/>
              </a:rPr>
              <a:t>String user = “sa”</a:t>
            </a:r>
          </a:p>
          <a:p>
            <a:pPr lvl="1"/>
            <a:r>
              <a:rPr lang="en-US" b="1">
                <a:latin typeface="Courier New" pitchFamily="49" charset="0"/>
              </a:rPr>
              <a:t>String password = “secret”</a:t>
            </a:r>
          </a:p>
          <a:p>
            <a:pPr lvl="1"/>
            <a:r>
              <a:rPr lang="en-US" b="1">
                <a:solidFill>
                  <a:srgbClr val="A50021"/>
                </a:solidFill>
                <a:latin typeface="Courier New" pitchFamily="49" charset="0"/>
              </a:rPr>
              <a:t>Connection con = DriverManager.getConnection(dbUrl, username, password);</a:t>
            </a:r>
          </a:p>
          <a:p>
            <a:r>
              <a:rPr lang="en-US"/>
              <a:t>Trong đó: </a:t>
            </a:r>
          </a:p>
          <a:p>
            <a:pPr lvl="1"/>
            <a:r>
              <a:rPr lang="en-US" b="1">
                <a:solidFill>
                  <a:srgbClr val="A50021"/>
                </a:solidFill>
                <a:latin typeface="Courier New" pitchFamily="49" charset="0"/>
              </a:rPr>
              <a:t>dbUrl</a:t>
            </a:r>
            <a:r>
              <a:rPr lang="en-US"/>
              <a:t>: là chuổi kết nối đến cơ sở dữ liệu.</a:t>
            </a:r>
          </a:p>
          <a:p>
            <a:pPr lvl="1"/>
            <a:r>
              <a:rPr lang="en-US" b="1">
                <a:solidFill>
                  <a:srgbClr val="A50021"/>
                </a:solidFill>
                <a:latin typeface="Courier New" pitchFamily="49" charset="0"/>
              </a:rPr>
              <a:t>username</a:t>
            </a:r>
            <a:r>
              <a:rPr lang="en-US"/>
              <a:t> : tên người dùng đăng nhập</a:t>
            </a:r>
          </a:p>
          <a:p>
            <a:pPr lvl="1"/>
            <a:r>
              <a:rPr lang="en-US" b="1">
                <a:solidFill>
                  <a:srgbClr val="A50021"/>
                </a:solidFill>
                <a:latin typeface="Courier New" pitchFamily="49" charset="0"/>
              </a:rPr>
              <a:t>password</a:t>
            </a:r>
            <a:r>
              <a:rPr lang="en-US"/>
              <a:t> : mật khẩu đăng nhập.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DC49AC8E-B051-4EDB-94D4-9234B7394AAF}" type="slidenum">
              <a:rPr lang="en-US"/>
              <a:pPr/>
              <a:t>14</a:t>
            </a:fld>
            <a:endParaRPr lang="en-US"/>
          </a:p>
        </p:txBody>
      </p:sp>
      <p:sp>
        <p:nvSpPr>
          <p:cNvPr id="174082" name="Rectangle 2"/>
          <p:cNvSpPr>
            <a:spLocks noGrp="1" noChangeArrowheads="1"/>
          </p:cNvSpPr>
          <p:nvPr>
            <p:ph type="title"/>
          </p:nvPr>
        </p:nvSpPr>
        <p:spPr/>
        <p:txBody>
          <a:bodyPr/>
          <a:lstStyle/>
          <a:p>
            <a:r>
              <a:rPr lang="en-US"/>
              <a:t>Thông tin cơ sở dữ liệu </a:t>
            </a:r>
          </a:p>
        </p:txBody>
      </p:sp>
      <p:sp>
        <p:nvSpPr>
          <p:cNvPr id="174083" name="Rectangle 3"/>
          <p:cNvSpPr>
            <a:spLocks noGrp="1" noChangeArrowheads="1"/>
          </p:cNvSpPr>
          <p:nvPr>
            <p:ph type="body" idx="1"/>
          </p:nvPr>
        </p:nvSpPr>
        <p:spPr/>
        <p:txBody>
          <a:bodyPr/>
          <a:lstStyle/>
          <a:p>
            <a:r>
              <a:rPr lang="en-US"/>
              <a:t>Để lấy các thông tin về cơ sở dữ liệu gọi phương thức </a:t>
            </a:r>
            <a:r>
              <a:rPr lang="en-US">
                <a:solidFill>
                  <a:srgbClr val="0000CC"/>
                </a:solidFill>
              </a:rPr>
              <a:t>getMetaData()</a:t>
            </a:r>
            <a:r>
              <a:rPr lang="en-US"/>
              <a:t> của </a:t>
            </a:r>
            <a:r>
              <a:rPr lang="en-US">
                <a:solidFill>
                  <a:srgbClr val="CC0000"/>
                </a:solidFill>
              </a:rPr>
              <a:t>Connection</a:t>
            </a:r>
            <a:r>
              <a:rPr lang="en-US"/>
              <a:t> trả về đối tượng lớp </a:t>
            </a:r>
            <a:r>
              <a:rPr lang="en-US">
                <a:solidFill>
                  <a:srgbClr val="CC0000"/>
                </a:solidFill>
              </a:rPr>
              <a:t>DatabaseMetaData</a:t>
            </a:r>
            <a:r>
              <a:rPr lang="en-US"/>
              <a:t>.</a:t>
            </a:r>
          </a:p>
          <a:p>
            <a:r>
              <a:rPr lang="en-US"/>
              <a:t>Ví dụ:</a:t>
            </a:r>
          </a:p>
        </p:txBody>
      </p:sp>
      <p:pic>
        <p:nvPicPr>
          <p:cNvPr id="174084" name="Picture 4"/>
          <p:cNvPicPr>
            <a:picLocks noChangeAspect="1" noChangeArrowheads="1"/>
          </p:cNvPicPr>
          <p:nvPr/>
        </p:nvPicPr>
        <p:blipFill>
          <a:blip r:embed="rId2" cstate="print"/>
          <a:srcRect l="5522" t="45731" r="37296" b="24388"/>
          <a:stretch>
            <a:fillRect/>
          </a:stretch>
        </p:blipFill>
        <p:spPr bwMode="auto">
          <a:xfrm>
            <a:off x="606425" y="2854325"/>
            <a:ext cx="8429625" cy="3022600"/>
          </a:xfrm>
          <a:prstGeom prst="rect">
            <a:avLst/>
          </a:prstGeom>
          <a:noFill/>
          <a:ln w="9525" algn="ctr">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9AF416-5ABE-4248-8B78-74C0BBF98F65}" type="slidenum">
              <a:rPr lang="en-US"/>
              <a:pPr/>
              <a:t>15</a:t>
            </a:fld>
            <a:endParaRPr lang="en-US"/>
          </a:p>
        </p:txBody>
      </p:sp>
      <p:sp>
        <p:nvSpPr>
          <p:cNvPr id="116738" name="Rectangle 2"/>
          <p:cNvSpPr>
            <a:spLocks noGrp="1" noChangeArrowheads="1"/>
          </p:cNvSpPr>
          <p:nvPr>
            <p:ph type="title"/>
          </p:nvPr>
        </p:nvSpPr>
        <p:spPr/>
        <p:txBody>
          <a:bodyPr/>
          <a:lstStyle/>
          <a:p>
            <a:r>
              <a:rPr lang="en-US"/>
              <a:t>Ví dụ kết nối đến MySQL</a:t>
            </a:r>
          </a:p>
        </p:txBody>
      </p:sp>
      <p:pic>
        <p:nvPicPr>
          <p:cNvPr id="116741" name="Picture 5"/>
          <p:cNvPicPr>
            <a:picLocks noChangeAspect="1" noChangeArrowheads="1"/>
          </p:cNvPicPr>
          <p:nvPr/>
        </p:nvPicPr>
        <p:blipFill>
          <a:blip r:embed="rId2" cstate="print"/>
          <a:srcRect l="5408" t="35449" r="32430" b="18013"/>
          <a:stretch>
            <a:fillRect/>
          </a:stretch>
        </p:blipFill>
        <p:spPr bwMode="auto">
          <a:xfrm>
            <a:off x="323850" y="981075"/>
            <a:ext cx="8521700" cy="4286250"/>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81294D4-FC93-40BB-BB8C-23B0F83A2310}" type="slidenum">
              <a:rPr lang="en-US"/>
              <a:pPr/>
              <a:t>16</a:t>
            </a:fld>
            <a:endParaRPr lang="en-US"/>
          </a:p>
        </p:txBody>
      </p:sp>
      <p:sp>
        <p:nvSpPr>
          <p:cNvPr id="117762" name="Rectangle 2"/>
          <p:cNvSpPr>
            <a:spLocks noGrp="1" noChangeArrowheads="1"/>
          </p:cNvSpPr>
          <p:nvPr>
            <p:ph type="title"/>
          </p:nvPr>
        </p:nvSpPr>
        <p:spPr/>
        <p:txBody>
          <a:bodyPr/>
          <a:lstStyle/>
          <a:p>
            <a:r>
              <a:rPr lang="en-US"/>
              <a:t>Ví dụ cách kết nối đến Oracle</a:t>
            </a:r>
          </a:p>
        </p:txBody>
      </p:sp>
      <p:pic>
        <p:nvPicPr>
          <p:cNvPr id="117767" name="Picture 7"/>
          <p:cNvPicPr>
            <a:picLocks noChangeAspect="1" noChangeArrowheads="1"/>
          </p:cNvPicPr>
          <p:nvPr/>
        </p:nvPicPr>
        <p:blipFill>
          <a:blip r:embed="rId2" cstate="print"/>
          <a:srcRect l="5412" t="21532" r="31438" b="31482"/>
          <a:stretch>
            <a:fillRect/>
          </a:stretch>
        </p:blipFill>
        <p:spPr bwMode="auto">
          <a:xfrm>
            <a:off x="250825" y="908050"/>
            <a:ext cx="8539163" cy="4359275"/>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B72F34B-976C-400B-B8FA-B440AD509B01}" type="slidenum">
              <a:rPr lang="en-US"/>
              <a:pPr/>
              <a:t>17</a:t>
            </a:fld>
            <a:endParaRPr lang="en-US"/>
          </a:p>
        </p:txBody>
      </p:sp>
      <p:sp>
        <p:nvSpPr>
          <p:cNvPr id="118786" name="Rectangle 2"/>
          <p:cNvSpPr>
            <a:spLocks noGrp="1" noChangeArrowheads="1"/>
          </p:cNvSpPr>
          <p:nvPr>
            <p:ph type="title"/>
          </p:nvPr>
        </p:nvSpPr>
        <p:spPr/>
        <p:txBody>
          <a:bodyPr/>
          <a:lstStyle/>
          <a:p>
            <a:r>
              <a:rPr lang="en-US"/>
              <a:t>Ví dụ cách kết nối qua ODBC</a:t>
            </a:r>
          </a:p>
        </p:txBody>
      </p:sp>
      <p:pic>
        <p:nvPicPr>
          <p:cNvPr id="118789" name="Picture 5"/>
          <p:cNvPicPr>
            <a:picLocks noChangeAspect="1" noChangeArrowheads="1"/>
          </p:cNvPicPr>
          <p:nvPr/>
        </p:nvPicPr>
        <p:blipFill>
          <a:blip r:embed="rId2" cstate="print"/>
          <a:srcRect l="5478" t="24388" r="31438" b="28656"/>
          <a:stretch>
            <a:fillRect/>
          </a:stretch>
        </p:blipFill>
        <p:spPr bwMode="auto">
          <a:xfrm>
            <a:off x="323850" y="908050"/>
            <a:ext cx="8596313" cy="4389438"/>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23E7D74-8545-4E36-AB8B-C798970839C8}" type="slidenum">
              <a:rPr lang="en-US"/>
              <a:pPr/>
              <a:t>18</a:t>
            </a:fld>
            <a:endParaRPr lang="en-US"/>
          </a:p>
        </p:txBody>
      </p:sp>
      <p:sp>
        <p:nvSpPr>
          <p:cNvPr id="120834" name="Rectangle 2"/>
          <p:cNvSpPr>
            <a:spLocks noGrp="1" noChangeArrowheads="1"/>
          </p:cNvSpPr>
          <p:nvPr>
            <p:ph type="title"/>
          </p:nvPr>
        </p:nvSpPr>
        <p:spPr/>
        <p:txBody>
          <a:bodyPr/>
          <a:lstStyle/>
          <a:p>
            <a:r>
              <a:rPr lang="en-US"/>
              <a:t>Tạo đối tượng Statement</a:t>
            </a:r>
          </a:p>
        </p:txBody>
      </p:sp>
      <p:sp>
        <p:nvSpPr>
          <p:cNvPr id="120835" name="Rectangle 3"/>
          <p:cNvSpPr>
            <a:spLocks noGrp="1" noChangeArrowheads="1"/>
          </p:cNvSpPr>
          <p:nvPr>
            <p:ph type="body" idx="1"/>
          </p:nvPr>
        </p:nvSpPr>
        <p:spPr/>
        <p:txBody>
          <a:bodyPr/>
          <a:lstStyle/>
          <a:p>
            <a:r>
              <a:rPr lang="en-US"/>
              <a:t>Một đối tượng </a:t>
            </a:r>
            <a:r>
              <a:rPr lang="en-US">
                <a:solidFill>
                  <a:srgbClr val="CC0000"/>
                </a:solidFill>
              </a:rPr>
              <a:t>Statement</a:t>
            </a:r>
            <a:r>
              <a:rPr lang="en-US"/>
              <a:t> được sử dụng để truyền câu truy vấn và câu lệnh đến CSDL và nó được tạo từ đối tượng </a:t>
            </a:r>
            <a:r>
              <a:rPr lang="en-US">
                <a:solidFill>
                  <a:srgbClr val="CC0000"/>
                </a:solidFill>
              </a:rPr>
              <a:t>Connection </a:t>
            </a:r>
            <a:r>
              <a:rPr lang="en-US"/>
              <a:t>đã khởi tạo</a:t>
            </a:r>
            <a:r>
              <a:rPr lang="en-US">
                <a:solidFill>
                  <a:srgbClr val="CC0000"/>
                </a:solidFill>
              </a:rPr>
              <a:t>.</a:t>
            </a:r>
            <a:endParaRPr lang="en-US"/>
          </a:p>
          <a:p>
            <a:r>
              <a:rPr lang="en-US"/>
              <a:t>Cách tạo đối tượng statement, gọi phương thức </a:t>
            </a:r>
            <a:r>
              <a:rPr lang="en-US">
                <a:solidFill>
                  <a:srgbClr val="0000CC"/>
                </a:solidFill>
              </a:rPr>
              <a:t>createStatement()</a:t>
            </a:r>
            <a:r>
              <a:rPr lang="en-US"/>
              <a:t> của đối tượng Connection:</a:t>
            </a:r>
          </a:p>
          <a:p>
            <a:pPr lvl="1"/>
            <a:r>
              <a:rPr lang="en-US" b="1">
                <a:solidFill>
                  <a:srgbClr val="A50021"/>
                </a:solidFill>
                <a:latin typeface="Courier New" pitchFamily="49" charset="0"/>
              </a:rPr>
              <a:t>Statement statement = connection.createStatement();</a:t>
            </a:r>
          </a:p>
          <a:p>
            <a:r>
              <a:rPr lang="en-US"/>
              <a:t>Theo mặc đinh, đối tượng statement được tạo ra từ phương thức </a:t>
            </a:r>
            <a:r>
              <a:rPr lang="en-US">
                <a:solidFill>
                  <a:srgbClr val="0000CC"/>
                </a:solidFill>
              </a:rPr>
              <a:t>createStatement()</a:t>
            </a:r>
            <a:r>
              <a:rPr lang="en-US"/>
              <a:t> khi truy vấn đến cơ sở dữ liệu cho kết quả là forward-only và read-only.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25179AB-6F07-4D9A-A684-DE50176D3E3E}" type="slidenum">
              <a:rPr lang="en-US"/>
              <a:pPr/>
              <a:t>19</a:t>
            </a:fld>
            <a:endParaRPr lang="en-US"/>
          </a:p>
        </p:txBody>
      </p:sp>
      <p:sp>
        <p:nvSpPr>
          <p:cNvPr id="177154" name="Rectangle 2"/>
          <p:cNvSpPr>
            <a:spLocks noGrp="1" noChangeArrowheads="1"/>
          </p:cNvSpPr>
          <p:nvPr>
            <p:ph type="title"/>
          </p:nvPr>
        </p:nvSpPr>
        <p:spPr/>
        <p:txBody>
          <a:bodyPr/>
          <a:lstStyle/>
          <a:p>
            <a:r>
              <a:rPr lang="en-US"/>
              <a:t>Tạo đối tượng Statement</a:t>
            </a:r>
          </a:p>
        </p:txBody>
      </p:sp>
      <p:sp>
        <p:nvSpPr>
          <p:cNvPr id="177155" name="Rectangle 3"/>
          <p:cNvSpPr>
            <a:spLocks noGrp="1" noChangeArrowheads="1"/>
          </p:cNvSpPr>
          <p:nvPr>
            <p:ph type="body" idx="1"/>
          </p:nvPr>
        </p:nvSpPr>
        <p:spPr/>
        <p:txBody>
          <a:bodyPr/>
          <a:lstStyle/>
          <a:p>
            <a:r>
              <a:rPr lang="en-US"/>
              <a:t>Tạo statement cho phép cập nhật:</a:t>
            </a:r>
          </a:p>
          <a:p>
            <a:pPr lvl="1"/>
            <a:r>
              <a:rPr lang="en-US">
                <a:solidFill>
                  <a:srgbClr val="0000CC"/>
                </a:solidFill>
              </a:rPr>
              <a:t>createStatement(int resultSetType,int resultSetConcurrency) throws SQLException</a:t>
            </a:r>
          </a:p>
          <a:p>
            <a:r>
              <a:rPr lang="en-US"/>
              <a:t>Cho phép tạo đối tượng </a:t>
            </a:r>
            <a:r>
              <a:rPr lang="en-US">
                <a:solidFill>
                  <a:srgbClr val="CC0000"/>
                </a:solidFill>
              </a:rPr>
              <a:t>Statement</a:t>
            </a:r>
            <a:r>
              <a:rPr lang="en-US"/>
              <a:t> mà sẽ phát sinh đối tượng </a:t>
            </a:r>
            <a:r>
              <a:rPr lang="en-US">
                <a:solidFill>
                  <a:srgbClr val="CC0000"/>
                </a:solidFill>
              </a:rPr>
              <a:t>ResultSet</a:t>
            </a:r>
            <a:r>
              <a:rPr lang="en-US"/>
              <a:t> với kiểu và thao tác xác định.</a:t>
            </a:r>
          </a:p>
          <a:p>
            <a:r>
              <a:rPr lang="en-US"/>
              <a:t>Các tham số:</a:t>
            </a:r>
          </a:p>
          <a:p>
            <a:pPr lvl="1"/>
            <a:r>
              <a:rPr lang="en-US">
                <a:solidFill>
                  <a:srgbClr val="0000CC"/>
                </a:solidFill>
              </a:rPr>
              <a:t>resultSetType</a:t>
            </a:r>
            <a:r>
              <a:rPr lang="en-US"/>
              <a:t>: kiểu của tập kết quả, có thể là </a:t>
            </a:r>
            <a:r>
              <a:rPr lang="en-US">
                <a:solidFill>
                  <a:schemeClr val="hlink"/>
                </a:solidFill>
              </a:rPr>
              <a:t>ResultSet.TYPE_FORWARD_ONLY, ResultSet.TYPE_SCROLL_INSENSITIVE</a:t>
            </a:r>
            <a:r>
              <a:rPr lang="en-US">
                <a:solidFill>
                  <a:srgbClr val="CC0000"/>
                </a:solidFill>
              </a:rPr>
              <a:t>, </a:t>
            </a:r>
            <a:r>
              <a:rPr lang="en-US"/>
              <a:t>hoặc</a:t>
            </a:r>
            <a:r>
              <a:rPr lang="en-US">
                <a:solidFill>
                  <a:srgbClr val="CC0000"/>
                </a:solidFill>
              </a:rPr>
              <a:t>  </a:t>
            </a:r>
            <a:r>
              <a:rPr lang="en-US">
                <a:solidFill>
                  <a:schemeClr val="hlink"/>
                </a:solidFill>
              </a:rPr>
              <a:t>ResultSet.TYPE_SCROLL_SENSITIVE</a:t>
            </a:r>
          </a:p>
          <a:p>
            <a:pPr lvl="1"/>
            <a:r>
              <a:rPr lang="en-US">
                <a:solidFill>
                  <a:srgbClr val="0000CC"/>
                </a:solidFill>
              </a:rPr>
              <a:t>resultSetConcurrency</a:t>
            </a:r>
            <a:r>
              <a:rPr lang="en-US"/>
              <a:t>: kiểu thao tác, có thể là </a:t>
            </a:r>
            <a:r>
              <a:rPr lang="en-US">
                <a:solidFill>
                  <a:schemeClr val="hlink"/>
                </a:solidFill>
              </a:rPr>
              <a:t>ResultSet.CONCUR_READ_ONLY</a:t>
            </a:r>
            <a:r>
              <a:rPr lang="en-US">
                <a:solidFill>
                  <a:srgbClr val="CC0000"/>
                </a:solidFill>
              </a:rPr>
              <a:t> </a:t>
            </a:r>
            <a:r>
              <a:rPr lang="en-US"/>
              <a:t>hoặc</a:t>
            </a:r>
            <a:r>
              <a:rPr lang="en-US">
                <a:solidFill>
                  <a:srgbClr val="CC0000"/>
                </a:solidFill>
              </a:rPr>
              <a:t> </a:t>
            </a:r>
            <a:r>
              <a:rPr lang="en-US">
                <a:solidFill>
                  <a:schemeClr val="hlink"/>
                </a:solidFill>
              </a:rPr>
              <a:t>ResultSet.CONCUR_UPDATABLE</a:t>
            </a:r>
            <a:r>
              <a:rPr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858000" y="6610350"/>
            <a:ext cx="2286000" cy="247650"/>
          </a:xfrm>
        </p:spPr>
        <p:txBody>
          <a:bodyPr/>
          <a:lstStyle/>
          <a:p>
            <a:fld id="{673BDA65-ADBD-4750-9819-8C1238D95174}" type="slidenum">
              <a:rPr lang="en-US"/>
              <a:pPr/>
              <a:t>2</a:t>
            </a:fld>
            <a:endParaRPr lang="en-US"/>
          </a:p>
        </p:txBody>
      </p:sp>
      <p:sp>
        <p:nvSpPr>
          <p:cNvPr id="105474" name="Rectangle 2"/>
          <p:cNvSpPr>
            <a:spLocks noGrp="1" noChangeArrowheads="1"/>
          </p:cNvSpPr>
          <p:nvPr>
            <p:ph type="title"/>
          </p:nvPr>
        </p:nvSpPr>
        <p:spPr/>
        <p:txBody>
          <a:bodyPr/>
          <a:lstStyle/>
          <a:p>
            <a:r>
              <a:rPr lang="en-US" dirty="0" err="1"/>
              <a:t>Nội</a:t>
            </a:r>
            <a:r>
              <a:rPr lang="en-US" dirty="0"/>
              <a:t> dung</a:t>
            </a:r>
          </a:p>
        </p:txBody>
      </p:sp>
      <p:sp>
        <p:nvSpPr>
          <p:cNvPr id="105475" name="Rectangle 3"/>
          <p:cNvSpPr>
            <a:spLocks noGrp="1" noChangeArrowheads="1"/>
          </p:cNvSpPr>
          <p:nvPr>
            <p:ph type="body" idx="1"/>
          </p:nvPr>
        </p:nvSpPr>
        <p:spPr/>
        <p:txBody>
          <a:bodyPr/>
          <a:lstStyle/>
          <a:p>
            <a:r>
              <a:rPr lang="en-US"/>
              <a:t>Giới thiệu</a:t>
            </a:r>
          </a:p>
          <a:p>
            <a:r>
              <a:rPr lang="en-US"/>
              <a:t>Kết nối và truy xuất cơ sở dữ liệu </a:t>
            </a:r>
          </a:p>
          <a:p>
            <a:r>
              <a:rPr lang="en-US"/>
              <a:t>Xử lý kết quả vấn tin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56515C-D42F-4919-AF7F-89556EE321F6}" type="slidenum">
              <a:rPr lang="en-US"/>
              <a:pPr/>
              <a:t>20</a:t>
            </a:fld>
            <a:endParaRPr lang="en-US"/>
          </a:p>
        </p:txBody>
      </p:sp>
      <p:sp>
        <p:nvSpPr>
          <p:cNvPr id="168962" name="Rectangle 2"/>
          <p:cNvSpPr>
            <a:spLocks noGrp="1" noChangeArrowheads="1"/>
          </p:cNvSpPr>
          <p:nvPr>
            <p:ph type="title"/>
          </p:nvPr>
        </p:nvSpPr>
        <p:spPr/>
        <p:txBody>
          <a:bodyPr/>
          <a:lstStyle/>
          <a:p>
            <a:r>
              <a:rPr lang="en-US"/>
              <a:t>Thực hiện vấn tin</a:t>
            </a:r>
          </a:p>
        </p:txBody>
      </p:sp>
      <p:sp>
        <p:nvSpPr>
          <p:cNvPr id="168963" name="Rectangle 3"/>
          <p:cNvSpPr>
            <a:spLocks noGrp="1" noChangeArrowheads="1"/>
          </p:cNvSpPr>
          <p:nvPr>
            <p:ph type="body" idx="1"/>
          </p:nvPr>
        </p:nvSpPr>
        <p:spPr/>
        <p:txBody>
          <a:bodyPr/>
          <a:lstStyle/>
          <a:p>
            <a:r>
              <a:rPr lang="en-US"/>
              <a:t>Xây dựng câu truy vấn (query):</a:t>
            </a:r>
          </a:p>
          <a:p>
            <a:pPr lvl="1"/>
            <a:r>
              <a:rPr lang="en-US" b="1">
                <a:solidFill>
                  <a:srgbClr val="CC0000"/>
                </a:solidFill>
                <a:latin typeface="Courier New" pitchFamily="49" charset="0"/>
              </a:rPr>
              <a:t>String sql = “SELECT col1, col2,col3 FROM table1, table2”;</a:t>
            </a:r>
          </a:p>
          <a:p>
            <a:pPr lvl="1"/>
            <a:r>
              <a:rPr lang="en-US" b="1">
                <a:solidFill>
                  <a:srgbClr val="CC0000"/>
                </a:solidFill>
                <a:latin typeface="Courier New" pitchFamily="49" charset="0"/>
              </a:rPr>
              <a:t>String sql = “Update table1 set col1 = col1 *10 / 100”;</a:t>
            </a:r>
          </a:p>
          <a:p>
            <a:r>
              <a:rPr lang="en-US"/>
              <a:t>Để thực thi câu lệnh SQL ta sử dụng một trong hai phương thức sau của đối tượng </a:t>
            </a:r>
            <a:r>
              <a:rPr lang="en-US">
                <a:solidFill>
                  <a:srgbClr val="CC0000"/>
                </a:solidFill>
              </a:rPr>
              <a:t>Statement</a:t>
            </a:r>
            <a:r>
              <a:rPr lang="en-US"/>
              <a:t> là </a:t>
            </a:r>
            <a:r>
              <a:rPr lang="en-US">
                <a:solidFill>
                  <a:srgbClr val="0000CC"/>
                </a:solidFill>
              </a:rPr>
              <a:t>executeQuery()</a:t>
            </a:r>
            <a:r>
              <a:rPr lang="en-US"/>
              <a:t> và </a:t>
            </a:r>
            <a:r>
              <a:rPr lang="en-US">
                <a:solidFill>
                  <a:srgbClr val="0000CC"/>
                </a:solidFill>
              </a:rPr>
              <a:t>executeUpdate()</a:t>
            </a:r>
            <a:r>
              <a:rPr lang="en-US"/>
              <a:t>.</a:t>
            </a:r>
          </a:p>
          <a:p>
            <a:pPr lvl="1"/>
            <a:r>
              <a:rPr lang="en-US"/>
              <a:t>Phương thức </a:t>
            </a:r>
            <a:r>
              <a:rPr lang="en-US">
                <a:solidFill>
                  <a:srgbClr val="0000CC"/>
                </a:solidFill>
              </a:rPr>
              <a:t>executeQuery</a:t>
            </a:r>
            <a:r>
              <a:rPr lang="en-US"/>
              <a:t>: thực hiện câu vấn tin dạng SELECT và nhận kết quả trả về là một đối tượng </a:t>
            </a:r>
            <a:r>
              <a:rPr lang="en-US">
                <a:solidFill>
                  <a:srgbClr val="CC0000"/>
                </a:solidFill>
              </a:rPr>
              <a:t>ResultSet</a:t>
            </a:r>
            <a:r>
              <a:rPr lang="en-US"/>
              <a:t> (tập các bản ghi dữ liệu truy vấn được).</a:t>
            </a:r>
          </a:p>
          <a:p>
            <a:pPr lvl="1"/>
            <a:r>
              <a:rPr lang="en-US"/>
              <a:t>Phương thức </a:t>
            </a:r>
            <a:r>
              <a:rPr lang="en-US">
                <a:solidFill>
                  <a:srgbClr val="0000CC"/>
                </a:solidFill>
              </a:rPr>
              <a:t>executeUpdate</a:t>
            </a:r>
            <a:r>
              <a:rPr lang="en-US"/>
              <a:t>: thưc thi câu vấn tin dạng CREATE, UPDATE, INSERT, DELETE.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D416857D-55D5-4493-A95E-ABF0BFD29230}" type="slidenum">
              <a:rPr lang="en-US"/>
              <a:pPr/>
              <a:t>21</a:t>
            </a:fld>
            <a:endParaRPr lang="en-US"/>
          </a:p>
        </p:txBody>
      </p:sp>
      <p:sp>
        <p:nvSpPr>
          <p:cNvPr id="169986" name="Rectangle 2"/>
          <p:cNvSpPr>
            <a:spLocks noGrp="1" noChangeArrowheads="1"/>
          </p:cNvSpPr>
          <p:nvPr>
            <p:ph type="title"/>
          </p:nvPr>
        </p:nvSpPr>
        <p:spPr/>
        <p:txBody>
          <a:bodyPr/>
          <a:lstStyle/>
          <a:p>
            <a:r>
              <a:rPr lang="en-US"/>
              <a:t>Xử lý kết quả trả về (ResultSet)</a:t>
            </a:r>
          </a:p>
        </p:txBody>
      </p:sp>
      <p:sp>
        <p:nvSpPr>
          <p:cNvPr id="169987" name="Rectangle 3"/>
          <p:cNvSpPr>
            <a:spLocks noGrp="1" noChangeArrowheads="1"/>
          </p:cNvSpPr>
          <p:nvPr>
            <p:ph type="body" idx="1"/>
          </p:nvPr>
        </p:nvSpPr>
        <p:spPr/>
        <p:txBody>
          <a:bodyPr/>
          <a:lstStyle/>
          <a:p>
            <a:r>
              <a:rPr lang="en-US"/>
              <a:t>Đối với câu vấn tin dạng SELECT, nếu truy vấn thành công thì kết quả trả về là tập các bản ghi dữ liệu được lưu trong đối tượng </a:t>
            </a:r>
            <a:r>
              <a:rPr lang="en-US">
                <a:solidFill>
                  <a:srgbClr val="CC0000"/>
                </a:solidFill>
              </a:rPr>
              <a:t>ResultSet</a:t>
            </a:r>
            <a:r>
              <a:rPr lang="en-US"/>
              <a:t> và ta có thể hiển thị hoặc xử lý trên kết quả này.</a:t>
            </a:r>
          </a:p>
          <a:p>
            <a:r>
              <a:rPr lang="en-US"/>
              <a:t>Cách duyệt qua các bản ghi dữ liệu như sau:</a:t>
            </a:r>
          </a:p>
        </p:txBody>
      </p:sp>
      <p:pic>
        <p:nvPicPr>
          <p:cNvPr id="169989" name="Picture 5"/>
          <p:cNvPicPr>
            <a:picLocks noChangeAspect="1" noChangeArrowheads="1"/>
          </p:cNvPicPr>
          <p:nvPr/>
        </p:nvPicPr>
        <p:blipFill>
          <a:blip r:embed="rId2" cstate="print"/>
          <a:srcRect l="5446" t="22945" r="46103" b="55681"/>
          <a:stretch>
            <a:fillRect/>
          </a:stretch>
        </p:blipFill>
        <p:spPr bwMode="auto">
          <a:xfrm>
            <a:off x="539750" y="3421063"/>
            <a:ext cx="8115300" cy="2455862"/>
          </a:xfrm>
          <a:prstGeom prst="rect">
            <a:avLst/>
          </a:prstGeom>
          <a:noFill/>
          <a:ln w="9525" algn="ctr">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401870D-5BBC-46D0-A926-8046C34A79B8}" type="slidenum">
              <a:rPr lang="en-US"/>
              <a:pPr/>
              <a:t>22</a:t>
            </a:fld>
            <a:endParaRPr lang="en-US"/>
          </a:p>
        </p:txBody>
      </p:sp>
      <p:sp>
        <p:nvSpPr>
          <p:cNvPr id="171010" name="Rectangle 2"/>
          <p:cNvSpPr>
            <a:spLocks noGrp="1" noChangeArrowheads="1"/>
          </p:cNvSpPr>
          <p:nvPr>
            <p:ph type="title"/>
          </p:nvPr>
        </p:nvSpPr>
        <p:spPr/>
        <p:txBody>
          <a:bodyPr/>
          <a:lstStyle/>
          <a:p>
            <a:r>
              <a:rPr lang="en-US"/>
              <a:t>Đối tượng ResultSet</a:t>
            </a:r>
          </a:p>
        </p:txBody>
      </p:sp>
      <p:sp>
        <p:nvSpPr>
          <p:cNvPr id="171011" name="Rectangle 3"/>
          <p:cNvSpPr>
            <a:spLocks noGrp="1" noChangeArrowheads="1"/>
          </p:cNvSpPr>
          <p:nvPr>
            <p:ph type="body" idx="1"/>
          </p:nvPr>
        </p:nvSpPr>
        <p:spPr/>
        <p:txBody>
          <a:bodyPr/>
          <a:lstStyle/>
          <a:p>
            <a:r>
              <a:rPr lang="en-US"/>
              <a:t>Theo mặc định phương thức </a:t>
            </a:r>
            <a:r>
              <a:rPr lang="en-US">
                <a:solidFill>
                  <a:srgbClr val="0000CC"/>
                </a:solidFill>
              </a:rPr>
              <a:t>createStatement()</a:t>
            </a:r>
            <a:r>
              <a:rPr lang="en-US"/>
              <a:t> tạo ra đối tượng </a:t>
            </a:r>
            <a:r>
              <a:rPr lang="en-US">
                <a:solidFill>
                  <a:srgbClr val="CC0000"/>
                </a:solidFill>
              </a:rPr>
              <a:t>ResultSet</a:t>
            </a:r>
            <a:r>
              <a:rPr lang="en-US"/>
              <a:t> là forward-only &amp; Read-only. Điều này có nghĩa ta chỉ có thể di chuyển con trỏ thông qua nó từ bản ghi đầu tiên đến bản ghi cuối cùng mà không thể cập nhật được.</a:t>
            </a:r>
          </a:p>
          <a:p>
            <a:r>
              <a:rPr lang="en-US"/>
              <a:t>Khi </a:t>
            </a:r>
            <a:r>
              <a:rPr lang="en-US">
                <a:solidFill>
                  <a:srgbClr val="CC0000"/>
                </a:solidFill>
              </a:rPr>
              <a:t>ResultSet</a:t>
            </a:r>
            <a:r>
              <a:rPr lang="en-US"/>
              <a:t> được tạo, con trỏ được định vị trước bản ghi đầu tiên. Sau đó ta có thể sử dụng các phương thức của </a:t>
            </a:r>
            <a:r>
              <a:rPr lang="en-US">
                <a:solidFill>
                  <a:srgbClr val="CC0000"/>
                </a:solidFill>
              </a:rPr>
              <a:t>ResultSet</a:t>
            </a:r>
            <a:r>
              <a:rPr lang="en-US"/>
              <a:t> để di chuyển con trỏ.</a:t>
            </a:r>
          </a:p>
          <a:p>
            <a:r>
              <a:rPr lang="en-US"/>
              <a:t>Các phương thức của </a:t>
            </a:r>
            <a:r>
              <a:rPr lang="en-US">
                <a:solidFill>
                  <a:srgbClr val="CC0000"/>
                </a:solidFill>
              </a:rPr>
              <a:t>ResultSet</a:t>
            </a:r>
            <a:r>
              <a:rPr lang="en-US"/>
              <a:t> ném ra ngoại lệ </a:t>
            </a:r>
            <a:r>
              <a:rPr lang="en-US">
                <a:solidFill>
                  <a:srgbClr val="CC0000"/>
                </a:solidFill>
              </a:rPr>
              <a:t>SQLException</a:t>
            </a:r>
            <a:r>
              <a:rPr lang="en-US"/>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46873EA-CA73-43C6-B158-E2ED7EE3B8DE}" type="slidenum">
              <a:rPr lang="en-US"/>
              <a:pPr/>
              <a:t>23</a:t>
            </a:fld>
            <a:endParaRPr lang="en-US"/>
          </a:p>
        </p:txBody>
      </p:sp>
      <p:sp>
        <p:nvSpPr>
          <p:cNvPr id="179202" name="Rectangle 2"/>
          <p:cNvSpPr>
            <a:spLocks noGrp="1" noChangeArrowheads="1"/>
          </p:cNvSpPr>
          <p:nvPr>
            <p:ph type="title"/>
          </p:nvPr>
        </p:nvSpPr>
        <p:spPr/>
        <p:txBody>
          <a:bodyPr/>
          <a:lstStyle/>
          <a:p>
            <a:r>
              <a:rPr lang="en-US"/>
              <a:t>Đối tượng ResultSet</a:t>
            </a:r>
          </a:p>
        </p:txBody>
      </p:sp>
      <p:sp>
        <p:nvSpPr>
          <p:cNvPr id="179203" name="Rectangle 3"/>
          <p:cNvSpPr>
            <a:spLocks noGrp="1" noChangeArrowheads="1"/>
          </p:cNvSpPr>
          <p:nvPr>
            <p:ph type="body" idx="1"/>
          </p:nvPr>
        </p:nvSpPr>
        <p:spPr/>
        <p:txBody>
          <a:bodyPr/>
          <a:lstStyle/>
          <a:p>
            <a:r>
              <a:rPr lang="en-US"/>
              <a:t>Ví dụ tạo ResultSet gồm 1 dòng và 1 cột:</a:t>
            </a:r>
          </a:p>
          <a:p>
            <a:pPr lvl="1"/>
            <a:r>
              <a:rPr lang="en-US" b="1">
                <a:solidFill>
                  <a:srgbClr val="A50021"/>
                </a:solidFill>
                <a:latin typeface="Courier New" pitchFamily="49" charset="0"/>
              </a:rPr>
              <a:t>Statement stmt = connection.createStatement();</a:t>
            </a:r>
          </a:p>
          <a:p>
            <a:pPr lvl="1"/>
            <a:r>
              <a:rPr lang="en-US" b="1">
                <a:solidFill>
                  <a:srgbClr val="A50021"/>
                </a:solidFill>
                <a:latin typeface="Courier New" pitchFamily="49" charset="0"/>
              </a:rPr>
              <a:t>ResultSet rsUserID = stmt.executeQuery(“SELECT UserID FROM User WHERE Email=‘jerry@yahoo.com’”);</a:t>
            </a:r>
          </a:p>
          <a:p>
            <a:r>
              <a:rPr lang="en-US"/>
              <a:t>Ví dụ ResultSet gồm nhiều dòng và nhiều cột:</a:t>
            </a:r>
          </a:p>
          <a:p>
            <a:pPr lvl="1"/>
            <a:r>
              <a:rPr lang="en-US" b="1">
                <a:solidFill>
                  <a:srgbClr val="A50021"/>
                </a:solidFill>
                <a:latin typeface="Courier New" pitchFamily="49" charset="0"/>
              </a:rPr>
              <a:t>Statement stmt = connection.createStatement();</a:t>
            </a:r>
          </a:p>
          <a:p>
            <a:pPr lvl="1"/>
            <a:r>
              <a:rPr lang="en-US" b="1">
                <a:solidFill>
                  <a:srgbClr val="A50021"/>
                </a:solidFill>
                <a:latin typeface="Courier New" pitchFamily="49" charset="0"/>
              </a:rPr>
              <a:t>ResultSet rsProducts = stmt.executeQuery(“SELECT * FROM product”);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C47C118F-2C07-40F4-A3C7-8A6C216A8778}" type="slidenum">
              <a:rPr lang="en-US"/>
              <a:pPr/>
              <a:t>24</a:t>
            </a:fld>
            <a:endParaRPr lang="en-US"/>
          </a:p>
        </p:txBody>
      </p:sp>
      <p:sp>
        <p:nvSpPr>
          <p:cNvPr id="182274" name="Rectangle 2"/>
          <p:cNvSpPr>
            <a:spLocks noGrp="1" noChangeArrowheads="1"/>
          </p:cNvSpPr>
          <p:nvPr>
            <p:ph type="title"/>
          </p:nvPr>
        </p:nvSpPr>
        <p:spPr/>
        <p:txBody>
          <a:bodyPr/>
          <a:lstStyle/>
          <a:p>
            <a:r>
              <a:rPr lang="en-US"/>
              <a:t>Đối tượng ResultSet</a:t>
            </a:r>
          </a:p>
        </p:txBody>
      </p:sp>
      <p:sp>
        <p:nvSpPr>
          <p:cNvPr id="182275" name="Rectangle 3"/>
          <p:cNvSpPr>
            <a:spLocks noGrp="1" noChangeArrowheads="1"/>
          </p:cNvSpPr>
          <p:nvPr>
            <p:ph type="body" idx="1"/>
          </p:nvPr>
        </p:nvSpPr>
        <p:spPr/>
        <p:txBody>
          <a:bodyPr/>
          <a:lstStyle/>
          <a:p>
            <a:r>
              <a:rPr lang="en-US"/>
              <a:t>Một số phương thức của ResultSet forward-only, read-only:</a:t>
            </a:r>
          </a:p>
        </p:txBody>
      </p:sp>
      <p:pic>
        <p:nvPicPr>
          <p:cNvPr id="182279" name="Picture 7"/>
          <p:cNvPicPr>
            <a:picLocks noChangeAspect="1" noChangeArrowheads="1"/>
          </p:cNvPicPr>
          <p:nvPr/>
        </p:nvPicPr>
        <p:blipFill>
          <a:blip r:embed="rId2" cstate="print"/>
          <a:srcRect/>
          <a:stretch>
            <a:fillRect/>
          </a:stretch>
        </p:blipFill>
        <p:spPr bwMode="auto">
          <a:xfrm>
            <a:off x="323850" y="2060575"/>
            <a:ext cx="8640763" cy="2651125"/>
          </a:xfrm>
          <a:prstGeom prst="rect">
            <a:avLst/>
          </a:prstGeom>
          <a:noFill/>
          <a:ln w="9525" algn="ctr">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7CDA071-5FC6-4165-9647-14021257EC68}" type="slidenum">
              <a:rPr lang="en-US"/>
              <a:pPr/>
              <a:t>25</a:t>
            </a:fld>
            <a:endParaRPr lang="en-US"/>
          </a:p>
        </p:txBody>
      </p:sp>
      <p:sp>
        <p:nvSpPr>
          <p:cNvPr id="185346" name="Rectangle 2"/>
          <p:cNvSpPr>
            <a:spLocks noGrp="1" noChangeArrowheads="1"/>
          </p:cNvSpPr>
          <p:nvPr>
            <p:ph type="title"/>
          </p:nvPr>
        </p:nvSpPr>
        <p:spPr/>
        <p:txBody>
          <a:bodyPr/>
          <a:lstStyle/>
          <a:p>
            <a:r>
              <a:rPr lang="en-US"/>
              <a:t>Cách nhận dữ liệu từ ResultSet</a:t>
            </a:r>
          </a:p>
        </p:txBody>
      </p:sp>
      <p:sp>
        <p:nvSpPr>
          <p:cNvPr id="185347" name="Rectangle 3"/>
          <p:cNvSpPr>
            <a:spLocks noGrp="1" noChangeArrowheads="1"/>
          </p:cNvSpPr>
          <p:nvPr>
            <p:ph type="body" idx="1"/>
          </p:nvPr>
        </p:nvSpPr>
        <p:spPr/>
        <p:txBody>
          <a:bodyPr/>
          <a:lstStyle/>
          <a:p>
            <a:r>
              <a:rPr lang="en-US"/>
              <a:t>Các phương thức dạng </a:t>
            </a:r>
            <a:r>
              <a:rPr lang="en-US">
                <a:solidFill>
                  <a:srgbClr val="0000CC"/>
                </a:solidFill>
              </a:rPr>
              <a:t>getXXX()</a:t>
            </a:r>
            <a:r>
              <a:rPr lang="en-US"/>
              <a:t> có thể sử dụng để lấy về các kiểu dữ liệu cơ bản, như </a:t>
            </a:r>
            <a:r>
              <a:rPr lang="en-US">
                <a:solidFill>
                  <a:srgbClr val="0000CC"/>
                </a:solidFill>
              </a:rPr>
              <a:t>int, long, double</a:t>
            </a:r>
            <a:r>
              <a:rPr lang="en-US"/>
              <a:t>,…</a:t>
            </a:r>
          </a:p>
          <a:p>
            <a:pPr lvl="1"/>
            <a:r>
              <a:rPr lang="en-US" b="1">
                <a:latin typeface="Courier New" pitchFamily="49" charset="0"/>
              </a:rPr>
              <a:t>int n = rsProduct.</a:t>
            </a:r>
            <a:r>
              <a:rPr lang="en-US" b="1">
                <a:solidFill>
                  <a:srgbClr val="A50021"/>
                </a:solidFill>
                <a:latin typeface="Courier New" pitchFamily="49" charset="0"/>
              </a:rPr>
              <a:t>getInt</a:t>
            </a:r>
            <a:r>
              <a:rPr lang="en-US" b="1">
                <a:latin typeface="Courier New" pitchFamily="49" charset="0"/>
              </a:rPr>
              <a:t>(“Soluong”), </a:t>
            </a:r>
          </a:p>
          <a:p>
            <a:pPr lvl="1"/>
            <a:r>
              <a:rPr lang="en-US" b="1">
                <a:latin typeface="Courier New" pitchFamily="49" charset="0"/>
              </a:rPr>
              <a:t>double price = rsProduct.</a:t>
            </a:r>
            <a:r>
              <a:rPr lang="en-US" b="1">
                <a:solidFill>
                  <a:srgbClr val="A50021"/>
                </a:solidFill>
                <a:latin typeface="Courier New" pitchFamily="49" charset="0"/>
              </a:rPr>
              <a:t>getDouble</a:t>
            </a:r>
            <a:r>
              <a:rPr lang="en-US" b="1">
                <a:latin typeface="Courier New" pitchFamily="49" charset="0"/>
              </a:rPr>
              <a:t>(“Price”);</a:t>
            </a:r>
          </a:p>
          <a:p>
            <a:pPr lvl="1"/>
            <a:r>
              <a:rPr lang="en-US" b="1">
                <a:latin typeface="Courier New" pitchFamily="49" charset="0"/>
              </a:rPr>
              <a:t>...</a:t>
            </a:r>
          </a:p>
          <a:p>
            <a:r>
              <a:rPr lang="en-US"/>
              <a:t>Các phương thức dạng </a:t>
            </a:r>
            <a:r>
              <a:rPr lang="en-US">
                <a:solidFill>
                  <a:srgbClr val="0000CC"/>
                </a:solidFill>
              </a:rPr>
              <a:t>getXXX()</a:t>
            </a:r>
            <a:r>
              <a:rPr lang="en-US"/>
              <a:t> cũng có thể được sử dụng để lấy về kiểu chuổi, ngày tháng, thời gian,… </a:t>
            </a:r>
          </a:p>
          <a:p>
            <a:pPr lvl="1"/>
            <a:r>
              <a:rPr lang="en-US" b="1">
                <a:latin typeface="Courier New" pitchFamily="49" charset="0"/>
              </a:rPr>
              <a:t>String username = rsUser.</a:t>
            </a:r>
            <a:r>
              <a:rPr lang="en-US" b="1">
                <a:solidFill>
                  <a:srgbClr val="A50021"/>
                </a:solidFill>
                <a:latin typeface="Courier New" pitchFamily="49" charset="0"/>
              </a:rPr>
              <a:t>getString</a:t>
            </a:r>
            <a:r>
              <a:rPr lang="en-US" b="1">
                <a:latin typeface="Courier New" pitchFamily="49" charset="0"/>
              </a:rPr>
              <a:t>(1);</a:t>
            </a:r>
          </a:p>
          <a:p>
            <a:pPr lvl="1"/>
            <a:r>
              <a:rPr lang="en-US" b="1">
                <a:latin typeface="Courier New" pitchFamily="49" charset="0"/>
              </a:rPr>
              <a:t>Date = rsProduct.</a:t>
            </a:r>
            <a:r>
              <a:rPr lang="en-US" b="1">
                <a:solidFill>
                  <a:srgbClr val="A50021"/>
                </a:solidFill>
                <a:latin typeface="Courier New" pitchFamily="49" charset="0"/>
              </a:rPr>
              <a:t>getDate</a:t>
            </a:r>
            <a:r>
              <a:rPr lang="en-US" b="1">
                <a:latin typeface="Courier New" pitchFamily="49" charset="0"/>
              </a:rPr>
              <a:t>(“MakeDate”);</a:t>
            </a:r>
          </a:p>
          <a:p>
            <a:pPr lvl="1"/>
            <a:r>
              <a:rPr lang="en-US"/>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C6CF4352-9E15-496B-A120-0337A314B69F}" type="slidenum">
              <a:rPr lang="en-US"/>
              <a:pPr/>
              <a:t>26</a:t>
            </a:fld>
            <a:endParaRPr lang="en-US"/>
          </a:p>
        </p:txBody>
      </p:sp>
      <p:sp>
        <p:nvSpPr>
          <p:cNvPr id="186370" name="Rectangle 2"/>
          <p:cNvSpPr>
            <a:spLocks noGrp="1" noChangeArrowheads="1"/>
          </p:cNvSpPr>
          <p:nvPr>
            <p:ph type="title"/>
          </p:nvPr>
        </p:nvSpPr>
        <p:spPr/>
        <p:txBody>
          <a:bodyPr/>
          <a:lstStyle/>
          <a:p>
            <a:r>
              <a:rPr lang="en-US"/>
              <a:t>Cập nhật dữ liệu</a:t>
            </a:r>
          </a:p>
        </p:txBody>
      </p:sp>
      <p:sp>
        <p:nvSpPr>
          <p:cNvPr id="186371" name="Rectangle 3"/>
          <p:cNvSpPr>
            <a:spLocks noGrp="1" noChangeArrowheads="1"/>
          </p:cNvSpPr>
          <p:nvPr>
            <p:ph type="body" idx="1"/>
          </p:nvPr>
        </p:nvSpPr>
        <p:spPr/>
        <p:txBody>
          <a:bodyPr/>
          <a:lstStyle/>
          <a:p>
            <a:r>
              <a:rPr lang="en-US"/>
              <a:t>Thêm một bản ghi mới vào cơ sở dữ liệu </a:t>
            </a:r>
          </a:p>
          <a:p>
            <a:r>
              <a:rPr lang="en-US"/>
              <a:t>Ví dụ:</a:t>
            </a:r>
          </a:p>
        </p:txBody>
      </p:sp>
      <p:pic>
        <p:nvPicPr>
          <p:cNvPr id="186374" name="Picture 6"/>
          <p:cNvPicPr>
            <a:picLocks noChangeAspect="1" noChangeArrowheads="1"/>
          </p:cNvPicPr>
          <p:nvPr/>
        </p:nvPicPr>
        <p:blipFill>
          <a:blip r:embed="rId2" cstate="print"/>
          <a:srcRect l="5379" t="25690" r="41214" b="48587"/>
          <a:stretch>
            <a:fillRect/>
          </a:stretch>
        </p:blipFill>
        <p:spPr bwMode="auto">
          <a:xfrm>
            <a:off x="323850" y="2060575"/>
            <a:ext cx="8424863" cy="2784475"/>
          </a:xfrm>
          <a:prstGeom prst="rect">
            <a:avLst/>
          </a:prstGeom>
          <a:noFill/>
          <a:ln w="9525" algn="ctr">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6B44733-AAA9-43A3-BEA2-8D91DE6516D4}" type="slidenum">
              <a:rPr lang="en-US"/>
              <a:pPr/>
              <a:t>27</a:t>
            </a:fld>
            <a:endParaRPr lang="en-US"/>
          </a:p>
        </p:txBody>
      </p:sp>
      <p:sp>
        <p:nvSpPr>
          <p:cNvPr id="188418" name="Rectangle 2"/>
          <p:cNvSpPr>
            <a:spLocks noGrp="1" noChangeArrowheads="1"/>
          </p:cNvSpPr>
          <p:nvPr>
            <p:ph type="title"/>
          </p:nvPr>
        </p:nvSpPr>
        <p:spPr/>
        <p:txBody>
          <a:bodyPr/>
          <a:lstStyle/>
          <a:p>
            <a:r>
              <a:rPr lang="en-US"/>
              <a:t>Cập nhật dữ liệu</a:t>
            </a:r>
          </a:p>
        </p:txBody>
      </p:sp>
      <p:sp>
        <p:nvSpPr>
          <p:cNvPr id="188419" name="Rectangle 3"/>
          <p:cNvSpPr>
            <a:spLocks noGrp="1" noChangeArrowheads="1"/>
          </p:cNvSpPr>
          <p:nvPr>
            <p:ph type="body" idx="1"/>
          </p:nvPr>
        </p:nvSpPr>
        <p:spPr/>
        <p:txBody>
          <a:bodyPr/>
          <a:lstStyle/>
          <a:p>
            <a:r>
              <a:rPr lang="en-US"/>
              <a:t>Cập nhật các thay đỗi vào cơ sở dữ liệu </a:t>
            </a:r>
          </a:p>
          <a:p>
            <a:r>
              <a:rPr lang="en-US"/>
              <a:t>Ví dụ:</a:t>
            </a:r>
          </a:p>
        </p:txBody>
      </p:sp>
      <p:pic>
        <p:nvPicPr>
          <p:cNvPr id="188421" name="Picture 5"/>
          <p:cNvPicPr>
            <a:picLocks noChangeAspect="1" noChangeArrowheads="1"/>
          </p:cNvPicPr>
          <p:nvPr/>
        </p:nvPicPr>
        <p:blipFill>
          <a:blip r:embed="rId2" cstate="print"/>
          <a:srcRect l="5348" t="21532" r="41214" b="51413"/>
          <a:stretch>
            <a:fillRect/>
          </a:stretch>
        </p:blipFill>
        <p:spPr bwMode="auto">
          <a:xfrm>
            <a:off x="323850" y="1989138"/>
            <a:ext cx="8424863" cy="2925762"/>
          </a:xfrm>
          <a:prstGeom prst="rect">
            <a:avLst/>
          </a:prstGeom>
          <a:noFill/>
          <a:ln w="9525" algn="ctr">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F250875-B0B8-4A3B-93FA-19655B9161FB}" type="slidenum">
              <a:rPr lang="en-US"/>
              <a:pPr/>
              <a:t>28</a:t>
            </a:fld>
            <a:endParaRPr lang="en-US"/>
          </a:p>
        </p:txBody>
      </p:sp>
      <p:sp>
        <p:nvSpPr>
          <p:cNvPr id="189442" name="Rectangle 2"/>
          <p:cNvSpPr>
            <a:spLocks noGrp="1" noChangeArrowheads="1"/>
          </p:cNvSpPr>
          <p:nvPr>
            <p:ph type="title"/>
          </p:nvPr>
        </p:nvSpPr>
        <p:spPr/>
        <p:txBody>
          <a:bodyPr/>
          <a:lstStyle/>
          <a:p>
            <a:r>
              <a:rPr lang="en-US"/>
              <a:t>Cập nhật dữ liệu</a:t>
            </a:r>
          </a:p>
        </p:txBody>
      </p:sp>
      <p:sp>
        <p:nvSpPr>
          <p:cNvPr id="189443" name="Rectangle 3"/>
          <p:cNvSpPr>
            <a:spLocks noGrp="1" noChangeArrowheads="1"/>
          </p:cNvSpPr>
          <p:nvPr>
            <p:ph type="body" idx="1"/>
          </p:nvPr>
        </p:nvSpPr>
        <p:spPr/>
        <p:txBody>
          <a:bodyPr/>
          <a:lstStyle/>
          <a:p>
            <a:r>
              <a:rPr lang="en-US"/>
              <a:t>Xóa các bản ghi thỏa mãn điều kiện</a:t>
            </a:r>
          </a:p>
          <a:p>
            <a:r>
              <a:rPr lang="en-US"/>
              <a:t>Ví dụ:</a:t>
            </a:r>
          </a:p>
        </p:txBody>
      </p:sp>
      <p:pic>
        <p:nvPicPr>
          <p:cNvPr id="189445" name="Picture 5"/>
          <p:cNvPicPr>
            <a:picLocks noChangeAspect="1" noChangeArrowheads="1"/>
          </p:cNvPicPr>
          <p:nvPr/>
        </p:nvPicPr>
        <p:blipFill>
          <a:blip r:embed="rId2" cstate="print"/>
          <a:srcRect l="5391" t="21532" r="42183" b="61394"/>
          <a:stretch>
            <a:fillRect/>
          </a:stretch>
        </p:blipFill>
        <p:spPr bwMode="auto">
          <a:xfrm>
            <a:off x="323850" y="2060575"/>
            <a:ext cx="8569325" cy="1914525"/>
          </a:xfrm>
          <a:prstGeom prst="rect">
            <a:avLst/>
          </a:prstGeom>
          <a:noFill/>
          <a:ln w="9525" algn="ctr">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51CD94C9-94B1-4439-90F2-15B69E87B5B2}" type="slidenum">
              <a:rPr lang="en-US"/>
              <a:pPr/>
              <a:t>29</a:t>
            </a:fld>
            <a:endParaRPr lang="en-US"/>
          </a:p>
        </p:txBody>
      </p:sp>
      <p:sp>
        <p:nvSpPr>
          <p:cNvPr id="194562" name="Rectangle 2"/>
          <p:cNvSpPr>
            <a:spLocks noGrp="1" noChangeArrowheads="1"/>
          </p:cNvSpPr>
          <p:nvPr>
            <p:ph type="title"/>
          </p:nvPr>
        </p:nvSpPr>
        <p:spPr/>
        <p:txBody>
          <a:bodyPr/>
          <a:lstStyle/>
          <a:p>
            <a:r>
              <a:rPr lang="en-US"/>
              <a:t>Sử dụng PreparedStatement</a:t>
            </a:r>
          </a:p>
        </p:txBody>
      </p:sp>
      <p:sp>
        <p:nvSpPr>
          <p:cNvPr id="194563" name="Rectangle 3"/>
          <p:cNvSpPr>
            <a:spLocks noGrp="1" noChangeArrowheads="1"/>
          </p:cNvSpPr>
          <p:nvPr>
            <p:ph type="body" idx="1"/>
          </p:nvPr>
        </p:nvSpPr>
        <p:spPr/>
        <p:txBody>
          <a:bodyPr/>
          <a:lstStyle/>
          <a:p>
            <a:r>
              <a:rPr lang="en-US"/>
              <a:t>Là cách biểu diễn các câu SQL dưới dạng các tham số và câu lệnh được biên dịch trước.</a:t>
            </a:r>
          </a:p>
          <a:p>
            <a:r>
              <a:rPr lang="en-US"/>
              <a:t>Ví dụ:</a:t>
            </a:r>
          </a:p>
        </p:txBody>
      </p:sp>
      <p:pic>
        <p:nvPicPr>
          <p:cNvPr id="194564" name="Picture 4"/>
          <p:cNvPicPr>
            <a:picLocks noChangeAspect="1" noChangeArrowheads="1"/>
          </p:cNvPicPr>
          <p:nvPr/>
        </p:nvPicPr>
        <p:blipFill>
          <a:blip r:embed="rId2" cstate="print"/>
          <a:srcRect l="5438" t="24388" r="39255" b="48587"/>
          <a:stretch>
            <a:fillRect/>
          </a:stretch>
        </p:blipFill>
        <p:spPr bwMode="auto">
          <a:xfrm>
            <a:off x="612775" y="2276475"/>
            <a:ext cx="8351838" cy="2798763"/>
          </a:xfrm>
          <a:prstGeom prst="rect">
            <a:avLst/>
          </a:prstGeom>
          <a:noFill/>
          <a:ln w="9525" algn="ctr">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0424E16-82CC-49B5-9B20-970C7DF2A8AA}" type="slidenum">
              <a:rPr lang="en-US"/>
              <a:pPr/>
              <a:t>3</a:t>
            </a:fld>
            <a:endParaRPr lang="en-US"/>
          </a:p>
        </p:txBody>
      </p:sp>
      <p:sp>
        <p:nvSpPr>
          <p:cNvPr id="158722" name="Rectangle 2"/>
          <p:cNvSpPr>
            <a:spLocks noGrp="1" noChangeArrowheads="1"/>
          </p:cNvSpPr>
          <p:nvPr>
            <p:ph type="title"/>
          </p:nvPr>
        </p:nvSpPr>
        <p:spPr/>
        <p:txBody>
          <a:bodyPr/>
          <a:lstStyle/>
          <a:p>
            <a:r>
              <a:rPr lang="en-US"/>
              <a:t>Giới thiệu về JDBC</a:t>
            </a:r>
          </a:p>
        </p:txBody>
      </p:sp>
      <p:sp>
        <p:nvSpPr>
          <p:cNvPr id="158723" name="Rectangle 3"/>
          <p:cNvSpPr>
            <a:spLocks noGrp="1" noChangeArrowheads="1"/>
          </p:cNvSpPr>
          <p:nvPr>
            <p:ph type="body" idx="1"/>
          </p:nvPr>
        </p:nvSpPr>
        <p:spPr/>
        <p:txBody>
          <a:bodyPr/>
          <a:lstStyle/>
          <a:p>
            <a:r>
              <a:rPr lang="en-US"/>
              <a:t>JDBC (Java DataBase Connectivity) là một thư việc chuẩn dùng để truy xuất các cơ sở dữ liệu như MS Acess, SQL Server, Oracle,… trong các ứng dụng Java bằng ngôn ngữ truy vấn SQL.</a:t>
            </a:r>
          </a:p>
          <a:p>
            <a:r>
              <a:rPr lang="en-US"/>
              <a:t>Các hàm truy xuất cơ sở dữ liệu với JDBC nằm trong gói </a:t>
            </a:r>
            <a:r>
              <a:rPr lang="en-US">
                <a:solidFill>
                  <a:srgbClr val="0000CC"/>
                </a:solidFill>
              </a:rPr>
              <a:t>java.sql.*</a:t>
            </a:r>
          </a:p>
          <a:p>
            <a:r>
              <a:rPr lang="en-US"/>
              <a:t>JDBC driver: JDBC bao gồm hai phần:</a:t>
            </a:r>
          </a:p>
          <a:p>
            <a:pPr lvl="1"/>
            <a:r>
              <a:rPr lang="en-US"/>
              <a:t>JDBC API: là một API hoàn toàn dựa trên Java.</a:t>
            </a:r>
          </a:p>
          <a:p>
            <a:pPr lvl="1"/>
            <a:r>
              <a:rPr lang="en-US"/>
              <a:t>JDBC DriverManager: là trình quản lý JDBC giao tiếp trực tiếp với các trình điều khiển cơ sở dữ liệu cụ thể - giao tiếp thực sự với cơ sở dữ liệu.</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7CD2161-D753-4595-AB7B-3C148D64EBAD}" type="slidenum">
              <a:rPr lang="en-US"/>
              <a:pPr/>
              <a:t>30</a:t>
            </a:fld>
            <a:endParaRPr lang="en-US"/>
          </a:p>
        </p:txBody>
      </p:sp>
      <p:sp>
        <p:nvSpPr>
          <p:cNvPr id="191490" name="Rectangle 2"/>
          <p:cNvSpPr>
            <a:spLocks noGrp="1" noChangeArrowheads="1"/>
          </p:cNvSpPr>
          <p:nvPr>
            <p:ph type="title"/>
          </p:nvPr>
        </p:nvSpPr>
        <p:spPr/>
        <p:txBody>
          <a:bodyPr/>
          <a:lstStyle/>
          <a:p>
            <a:r>
              <a:rPr lang="en-US"/>
              <a:t>Sử dụng PreparedStatement</a:t>
            </a:r>
          </a:p>
        </p:txBody>
      </p:sp>
      <p:sp>
        <p:nvSpPr>
          <p:cNvPr id="191491" name="Rectangle 3"/>
          <p:cNvSpPr>
            <a:spLocks noGrp="1" noChangeArrowheads="1"/>
          </p:cNvSpPr>
          <p:nvPr>
            <p:ph type="body" idx="1"/>
          </p:nvPr>
        </p:nvSpPr>
        <p:spPr/>
        <p:txBody>
          <a:bodyPr/>
          <a:lstStyle/>
          <a:p>
            <a:r>
              <a:rPr lang="en-US"/>
              <a:t>Khi sử dụng </a:t>
            </a:r>
            <a:r>
              <a:rPr lang="en-US">
                <a:solidFill>
                  <a:srgbClr val="CC0000"/>
                </a:solidFill>
              </a:rPr>
              <a:t>PreparedStatement</a:t>
            </a:r>
            <a:r>
              <a:rPr lang="en-US"/>
              <a:t>, database server phải kiểm tra cú pháp và chuẩn bị một kế hoạch xử lý một lần cho mỗi câu lệnh SQL.</a:t>
            </a:r>
          </a:p>
          <a:p>
            <a:r>
              <a:rPr lang="en-US"/>
              <a:t>Để xác định một tham số cho </a:t>
            </a:r>
            <a:r>
              <a:rPr lang="en-US">
                <a:solidFill>
                  <a:srgbClr val="CC0000"/>
                </a:solidFill>
              </a:rPr>
              <a:t>PreparedStatement</a:t>
            </a:r>
            <a:r>
              <a:rPr lang="en-US"/>
              <a:t>, gỏ dấu chấm hỏi (?) trong câu lệnh SQL.</a:t>
            </a:r>
          </a:p>
          <a:p>
            <a:r>
              <a:rPr lang="en-US"/>
              <a:t>Để cung cấp các giá trị cho các tham số trong </a:t>
            </a:r>
            <a:r>
              <a:rPr lang="en-US">
                <a:solidFill>
                  <a:srgbClr val="CC0000"/>
                </a:solidFill>
              </a:rPr>
              <a:t>PreparedStatement</a:t>
            </a:r>
            <a:r>
              <a:rPr lang="en-US"/>
              <a:t>, sử dụng các phương thức dạng </a:t>
            </a:r>
            <a:r>
              <a:rPr lang="en-US">
                <a:solidFill>
                  <a:srgbClr val="0000CC"/>
                </a:solidFill>
              </a:rPr>
              <a:t>setXXX()</a:t>
            </a:r>
            <a:r>
              <a:rPr lang="en-US"/>
              <a:t>.</a:t>
            </a:r>
          </a:p>
          <a:p>
            <a:r>
              <a:rPr lang="en-US"/>
              <a:t>Để xử lý câu SELECT, sử dụng phương thức </a:t>
            </a:r>
            <a:r>
              <a:rPr lang="en-US">
                <a:solidFill>
                  <a:srgbClr val="0000CC"/>
                </a:solidFill>
              </a:rPr>
              <a:t>executeQuery()</a:t>
            </a:r>
            <a:r>
              <a:rPr lang="en-US"/>
              <a:t>. Để xử lý câu INSERT, UPDATE, hoặc DELETE, sử dụng phương thức </a:t>
            </a:r>
            <a:r>
              <a:rPr lang="en-US">
                <a:solidFill>
                  <a:srgbClr val="0000CC"/>
                </a:solidFill>
              </a:rPr>
              <a:t>executeUpdate()</a:t>
            </a:r>
            <a:r>
              <a:rPr lang="en-US"/>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4F81A78-2327-4290-8E79-38D1FBA3FE6C}" type="slidenum">
              <a:rPr lang="en-US"/>
              <a:pPr/>
              <a:t>31</a:t>
            </a:fld>
            <a:endParaRPr lang="en-US"/>
          </a:p>
        </p:txBody>
      </p:sp>
      <p:sp>
        <p:nvSpPr>
          <p:cNvPr id="195586" name="Rectangle 2"/>
          <p:cNvSpPr>
            <a:spLocks noGrp="1" noChangeArrowheads="1"/>
          </p:cNvSpPr>
          <p:nvPr>
            <p:ph type="title"/>
          </p:nvPr>
        </p:nvSpPr>
        <p:spPr/>
        <p:txBody>
          <a:bodyPr/>
          <a:lstStyle/>
          <a:p>
            <a:r>
              <a:rPr lang="en-US"/>
              <a:t>Sử dụng PreparedStatement</a:t>
            </a:r>
          </a:p>
        </p:txBody>
      </p:sp>
      <p:sp>
        <p:nvSpPr>
          <p:cNvPr id="195587" name="Rectangle 3"/>
          <p:cNvSpPr>
            <a:spLocks noGrp="1" noChangeArrowheads="1"/>
          </p:cNvSpPr>
          <p:nvPr>
            <p:ph type="body" idx="1"/>
          </p:nvPr>
        </p:nvSpPr>
        <p:spPr/>
        <p:txBody>
          <a:bodyPr/>
          <a:lstStyle/>
          <a:p>
            <a:r>
              <a:rPr lang="en-US"/>
              <a:t>Sử dụng PreparedStatement để sữa đỗi dữ liệu</a:t>
            </a:r>
          </a:p>
          <a:p>
            <a:r>
              <a:rPr lang="en-US"/>
              <a:t>Ví dụ:</a:t>
            </a:r>
          </a:p>
        </p:txBody>
      </p:sp>
      <p:pic>
        <p:nvPicPr>
          <p:cNvPr id="195590" name="Picture 6"/>
          <p:cNvPicPr>
            <a:picLocks noChangeAspect="1" noChangeArrowheads="1"/>
          </p:cNvPicPr>
          <p:nvPr/>
        </p:nvPicPr>
        <p:blipFill>
          <a:blip r:embed="rId2" cstate="print"/>
          <a:srcRect l="5351" t="34338" r="47072" b="37193"/>
          <a:stretch>
            <a:fillRect/>
          </a:stretch>
        </p:blipFill>
        <p:spPr bwMode="auto">
          <a:xfrm>
            <a:off x="517525" y="2060575"/>
            <a:ext cx="8302625" cy="3408363"/>
          </a:xfrm>
          <a:prstGeom prst="rect">
            <a:avLst/>
          </a:prstGeom>
          <a:noFill/>
          <a:ln w="9525" algn="ctr">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51D95A0E-C92F-43EC-A97F-293B94285DCA}" type="slidenum">
              <a:rPr lang="en-US"/>
              <a:pPr/>
              <a:t>32</a:t>
            </a:fld>
            <a:endParaRPr lang="en-US"/>
          </a:p>
        </p:txBody>
      </p:sp>
      <p:sp>
        <p:nvSpPr>
          <p:cNvPr id="196610" name="Rectangle 2"/>
          <p:cNvSpPr>
            <a:spLocks noGrp="1" noChangeArrowheads="1"/>
          </p:cNvSpPr>
          <p:nvPr>
            <p:ph type="title"/>
          </p:nvPr>
        </p:nvSpPr>
        <p:spPr/>
        <p:txBody>
          <a:bodyPr/>
          <a:lstStyle/>
          <a:p>
            <a:r>
              <a:rPr lang="en-US"/>
              <a:t>Sử dụng PreparedStatement</a:t>
            </a:r>
          </a:p>
        </p:txBody>
      </p:sp>
      <p:sp>
        <p:nvSpPr>
          <p:cNvPr id="196611" name="Rectangle 3"/>
          <p:cNvSpPr>
            <a:spLocks noGrp="1" noChangeArrowheads="1"/>
          </p:cNvSpPr>
          <p:nvPr>
            <p:ph type="body" idx="1"/>
          </p:nvPr>
        </p:nvSpPr>
        <p:spPr/>
        <p:txBody>
          <a:bodyPr/>
          <a:lstStyle/>
          <a:p>
            <a:r>
              <a:rPr lang="en-US"/>
              <a:t>Sử dụng PreparedStatement thêm mới một bản ghi </a:t>
            </a:r>
          </a:p>
          <a:p>
            <a:r>
              <a:rPr lang="en-US"/>
              <a:t>Ví dụ:</a:t>
            </a:r>
          </a:p>
        </p:txBody>
      </p:sp>
      <p:pic>
        <p:nvPicPr>
          <p:cNvPr id="196614" name="Picture 6"/>
          <p:cNvPicPr>
            <a:picLocks noChangeAspect="1" noChangeArrowheads="1"/>
          </p:cNvPicPr>
          <p:nvPr/>
        </p:nvPicPr>
        <p:blipFill>
          <a:blip r:embed="rId2" cstate="print"/>
          <a:srcRect l="5371" t="48589" r="44144" b="15819"/>
          <a:stretch>
            <a:fillRect/>
          </a:stretch>
        </p:blipFill>
        <p:spPr bwMode="auto">
          <a:xfrm>
            <a:off x="576263" y="1916113"/>
            <a:ext cx="7729537" cy="3738562"/>
          </a:xfrm>
          <a:prstGeom prst="rect">
            <a:avLst/>
          </a:prstGeom>
          <a:noFill/>
          <a:ln w="9525" algn="ctr">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5EC342D3-E63A-4640-97D5-AA83A5A9E959}" type="slidenum">
              <a:rPr lang="en-US"/>
              <a:pPr/>
              <a:t>33</a:t>
            </a:fld>
            <a:endParaRPr lang="en-US"/>
          </a:p>
        </p:txBody>
      </p:sp>
      <p:sp>
        <p:nvSpPr>
          <p:cNvPr id="197634" name="Rectangle 2"/>
          <p:cNvSpPr>
            <a:spLocks noGrp="1" noChangeArrowheads="1"/>
          </p:cNvSpPr>
          <p:nvPr>
            <p:ph type="title"/>
          </p:nvPr>
        </p:nvSpPr>
        <p:spPr/>
        <p:txBody>
          <a:bodyPr/>
          <a:lstStyle/>
          <a:p>
            <a:r>
              <a:rPr lang="en-US"/>
              <a:t>Sử dụng PreparedStatement</a:t>
            </a:r>
          </a:p>
        </p:txBody>
      </p:sp>
      <p:sp>
        <p:nvSpPr>
          <p:cNvPr id="197635" name="Rectangle 3"/>
          <p:cNvSpPr>
            <a:spLocks noGrp="1" noChangeArrowheads="1"/>
          </p:cNvSpPr>
          <p:nvPr>
            <p:ph type="body" idx="1"/>
          </p:nvPr>
        </p:nvSpPr>
        <p:spPr/>
        <p:txBody>
          <a:bodyPr/>
          <a:lstStyle/>
          <a:p>
            <a:r>
              <a:rPr lang="en-US"/>
              <a:t>Sử dụng PreparedStatement xóa các bản ghi thõa mãn điều kiện.</a:t>
            </a:r>
          </a:p>
          <a:p>
            <a:r>
              <a:rPr lang="en-US"/>
              <a:t>Ví dụ:</a:t>
            </a:r>
          </a:p>
        </p:txBody>
      </p:sp>
      <p:pic>
        <p:nvPicPr>
          <p:cNvPr id="197636" name="Picture 4"/>
          <p:cNvPicPr>
            <a:picLocks noChangeAspect="1" noChangeArrowheads="1"/>
          </p:cNvPicPr>
          <p:nvPr/>
        </p:nvPicPr>
        <p:blipFill>
          <a:blip r:embed="rId2" cstate="print"/>
          <a:srcRect l="5380" t="21532" r="44144" b="55681"/>
          <a:stretch>
            <a:fillRect/>
          </a:stretch>
        </p:blipFill>
        <p:spPr bwMode="auto">
          <a:xfrm>
            <a:off x="611188" y="2492375"/>
            <a:ext cx="8281987" cy="2565400"/>
          </a:xfrm>
          <a:prstGeom prst="rect">
            <a:avLst/>
          </a:prstGeom>
          <a:noFill/>
          <a:ln w="9525" algn="ctr">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786E4F4-E4FF-4C12-AEEE-B2DEBEE4F07B}" type="slidenum">
              <a:rPr lang="en-US"/>
              <a:pPr/>
              <a:t>34</a:t>
            </a:fld>
            <a:endParaRPr lang="en-US"/>
          </a:p>
        </p:txBody>
      </p:sp>
      <p:sp>
        <p:nvSpPr>
          <p:cNvPr id="144386" name="Rectangle 2"/>
          <p:cNvSpPr>
            <a:spLocks noGrp="1" noChangeArrowheads="1"/>
          </p:cNvSpPr>
          <p:nvPr>
            <p:ph type="title"/>
          </p:nvPr>
        </p:nvSpPr>
        <p:spPr/>
        <p:txBody>
          <a:bodyPr/>
          <a:lstStyle/>
          <a:p>
            <a:r>
              <a:rPr lang="en-US"/>
              <a:t>Ngắt kết nối và giải phóng tài nguyên</a:t>
            </a:r>
          </a:p>
        </p:txBody>
      </p:sp>
      <p:sp>
        <p:nvSpPr>
          <p:cNvPr id="144387" name="Rectangle 3"/>
          <p:cNvSpPr>
            <a:spLocks noGrp="1" noChangeArrowheads="1"/>
          </p:cNvSpPr>
          <p:nvPr>
            <p:ph type="body" idx="1"/>
          </p:nvPr>
        </p:nvSpPr>
        <p:spPr/>
        <p:txBody>
          <a:bodyPr/>
          <a:lstStyle/>
          <a:p>
            <a:r>
              <a:rPr lang="en-US"/>
              <a:t>Để ngắt kết nối ta sử dụng phương thức close của đối tượng connection:</a:t>
            </a:r>
          </a:p>
          <a:p>
            <a:pPr lvl="1"/>
            <a:r>
              <a:rPr lang="en-US"/>
              <a:t>connetion.close()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70D1211-ED0A-4BFD-B69D-7A1A0A3BCE70}" type="slidenum">
              <a:rPr lang="en-US"/>
              <a:pPr/>
              <a:t>35</a:t>
            </a:fld>
            <a:endParaRPr lang="en-US"/>
          </a:p>
        </p:txBody>
      </p:sp>
      <p:sp>
        <p:nvSpPr>
          <p:cNvPr id="198658" name="Rectangle 2"/>
          <p:cNvSpPr>
            <a:spLocks noGrp="1" noChangeArrowheads="1"/>
          </p:cNvSpPr>
          <p:nvPr>
            <p:ph type="title"/>
          </p:nvPr>
        </p:nvSpPr>
        <p:spPr/>
        <p:txBody>
          <a:bodyPr/>
          <a:lstStyle/>
          <a:p>
            <a:r>
              <a:rPr lang="en-US"/>
              <a:t>Sample 1</a:t>
            </a:r>
          </a:p>
        </p:txBody>
      </p:sp>
      <p:pic>
        <p:nvPicPr>
          <p:cNvPr id="198661" name="Picture 5"/>
          <p:cNvPicPr>
            <a:picLocks noChangeAspect="1" noChangeArrowheads="1"/>
          </p:cNvPicPr>
          <p:nvPr/>
        </p:nvPicPr>
        <p:blipFill>
          <a:blip r:embed="rId2" cstate="print"/>
          <a:srcRect l="5501" t="25800" r="34367" b="31482"/>
          <a:stretch>
            <a:fillRect/>
          </a:stretch>
        </p:blipFill>
        <p:spPr bwMode="auto">
          <a:xfrm>
            <a:off x="179388" y="981075"/>
            <a:ext cx="8713787" cy="4246563"/>
          </a:xfrm>
          <a:prstGeom prst="rect">
            <a:avLst/>
          </a:prstGeom>
          <a:noFill/>
          <a:ln w="9525" algn="ctr">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9AE141E-6CB4-40C3-9548-B01210B8133D}" type="slidenum">
              <a:rPr lang="en-US"/>
              <a:pPr/>
              <a:t>36</a:t>
            </a:fld>
            <a:endParaRPr lang="en-US"/>
          </a:p>
        </p:txBody>
      </p:sp>
      <p:sp>
        <p:nvSpPr>
          <p:cNvPr id="199682" name="Rectangle 2"/>
          <p:cNvSpPr>
            <a:spLocks noGrp="1" noChangeArrowheads="1"/>
          </p:cNvSpPr>
          <p:nvPr>
            <p:ph type="title"/>
          </p:nvPr>
        </p:nvSpPr>
        <p:spPr/>
        <p:txBody>
          <a:bodyPr/>
          <a:lstStyle/>
          <a:p>
            <a:r>
              <a:rPr lang="en-US"/>
              <a:t>Sample 1 (Cont.)</a:t>
            </a:r>
          </a:p>
        </p:txBody>
      </p:sp>
      <p:pic>
        <p:nvPicPr>
          <p:cNvPr id="199684" name="Picture 4"/>
          <p:cNvPicPr>
            <a:picLocks noChangeAspect="1" noChangeArrowheads="1"/>
          </p:cNvPicPr>
          <p:nvPr/>
        </p:nvPicPr>
        <p:blipFill>
          <a:blip r:embed="rId2" cstate="print"/>
          <a:srcRect l="8873" t="33961" r="29005" b="22881"/>
          <a:stretch>
            <a:fillRect/>
          </a:stretch>
        </p:blipFill>
        <p:spPr bwMode="auto">
          <a:xfrm>
            <a:off x="179388" y="1042988"/>
            <a:ext cx="8785225" cy="4186237"/>
          </a:xfrm>
          <a:prstGeom prst="rect">
            <a:avLst/>
          </a:prstGeom>
          <a:noFill/>
          <a:ln w="9525" algn="ctr">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69FA60A-DA54-455B-A06C-55933B9C13B0}" type="slidenum">
              <a:rPr lang="en-US"/>
              <a:pPr/>
              <a:t>4</a:t>
            </a:fld>
            <a:endParaRPr lang="en-US"/>
          </a:p>
        </p:txBody>
      </p:sp>
      <p:sp>
        <p:nvSpPr>
          <p:cNvPr id="159746" name="Rectangle 2"/>
          <p:cNvSpPr>
            <a:spLocks noGrp="1" noChangeArrowheads="1"/>
          </p:cNvSpPr>
          <p:nvPr>
            <p:ph type="title"/>
          </p:nvPr>
        </p:nvSpPr>
        <p:spPr/>
        <p:txBody>
          <a:bodyPr/>
          <a:lstStyle/>
          <a:p>
            <a:r>
              <a:rPr lang="en-US"/>
              <a:t>JDBC Database Driver</a:t>
            </a:r>
          </a:p>
        </p:txBody>
      </p:sp>
      <p:sp>
        <p:nvSpPr>
          <p:cNvPr id="159747" name="Rectangle 3"/>
          <p:cNvSpPr>
            <a:spLocks noGrp="1" noChangeArrowheads="1"/>
          </p:cNvSpPr>
          <p:nvPr>
            <p:ph type="body" idx="1"/>
          </p:nvPr>
        </p:nvSpPr>
        <p:spPr/>
        <p:txBody>
          <a:bodyPr/>
          <a:lstStyle/>
          <a:p>
            <a:pPr>
              <a:spcBef>
                <a:spcPct val="40000"/>
              </a:spcBef>
            </a:pPr>
            <a:r>
              <a:rPr lang="en-US"/>
              <a:t>Kiểu 1: </a:t>
            </a:r>
            <a:r>
              <a:rPr lang="en-US">
                <a:solidFill>
                  <a:srgbClr val="A50021"/>
                </a:solidFill>
              </a:rPr>
              <a:t>JDBC-ODBC bridge driver</a:t>
            </a:r>
            <a:r>
              <a:rPr lang="en-US"/>
              <a:t> </a:t>
            </a:r>
          </a:p>
          <a:p>
            <a:pPr lvl="1">
              <a:spcBef>
                <a:spcPct val="40000"/>
              </a:spcBef>
            </a:pPr>
            <a:r>
              <a:rPr lang="en-US"/>
              <a:t>Chuyển đổi các lời gọi JDBC thành ODBC, ODBC có thể truy xuất giao thức DBMS. </a:t>
            </a:r>
          </a:p>
          <a:p>
            <a:pPr lvl="1">
              <a:spcBef>
                <a:spcPct val="40000"/>
              </a:spcBef>
            </a:pPr>
            <a:r>
              <a:rPr lang="en-US"/>
              <a:t>Phương thức truy xuất dữ liệu đòi hỏi trình điều khiển ODBC được cài đặt trên máy tính client.</a:t>
            </a:r>
          </a:p>
          <a:p>
            <a:pPr>
              <a:spcBef>
                <a:spcPct val="40000"/>
              </a:spcBef>
            </a:pPr>
            <a:r>
              <a:rPr lang="en-US"/>
              <a:t>Kiểu 2: </a:t>
            </a:r>
            <a:r>
              <a:rPr lang="en-US">
                <a:solidFill>
                  <a:srgbClr val="A50021"/>
                </a:solidFill>
              </a:rPr>
              <a:t>Native protocol partly java driver</a:t>
            </a:r>
            <a:r>
              <a:rPr lang="en-US"/>
              <a:t> </a:t>
            </a:r>
          </a:p>
          <a:p>
            <a:pPr lvl="1">
              <a:spcBef>
                <a:spcPct val="40000"/>
              </a:spcBef>
            </a:pPr>
            <a:r>
              <a:rPr lang="en-US"/>
              <a:t>Chuyển lời gọi JDBC thành các lời gọi giao thức DBMS đặc thù. </a:t>
            </a:r>
          </a:p>
          <a:p>
            <a:pPr lvl="1">
              <a:spcBef>
                <a:spcPct val="40000"/>
              </a:spcBef>
            </a:pPr>
            <a:r>
              <a:rPr lang="en-US"/>
              <a:t>Khi đó sự chuyển đỗi này đặt trên máy client, một số mã nhị phân phải được cài đặt trên máy tính client.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1972F57-0B78-4D62-8424-167C31113DB4}" type="slidenum">
              <a:rPr lang="en-US"/>
              <a:pPr/>
              <a:t>5</a:t>
            </a:fld>
            <a:endParaRPr lang="en-US"/>
          </a:p>
        </p:txBody>
      </p:sp>
      <p:sp>
        <p:nvSpPr>
          <p:cNvPr id="160770" name="Rectangle 2"/>
          <p:cNvSpPr>
            <a:spLocks noGrp="1" noChangeArrowheads="1"/>
          </p:cNvSpPr>
          <p:nvPr>
            <p:ph type="title"/>
          </p:nvPr>
        </p:nvSpPr>
        <p:spPr/>
        <p:txBody>
          <a:bodyPr/>
          <a:lstStyle/>
          <a:p>
            <a:r>
              <a:rPr lang="en-US"/>
              <a:t>JDBC Database Driver</a:t>
            </a:r>
          </a:p>
        </p:txBody>
      </p:sp>
      <p:sp>
        <p:nvSpPr>
          <p:cNvPr id="160771" name="Rectangle 3"/>
          <p:cNvSpPr>
            <a:spLocks noGrp="1" noChangeArrowheads="1"/>
          </p:cNvSpPr>
          <p:nvPr>
            <p:ph type="body" idx="1"/>
          </p:nvPr>
        </p:nvSpPr>
        <p:spPr/>
        <p:txBody>
          <a:bodyPr/>
          <a:lstStyle/>
          <a:p>
            <a:pPr>
              <a:spcBef>
                <a:spcPct val="40000"/>
              </a:spcBef>
            </a:pPr>
            <a:r>
              <a:rPr lang="en-US"/>
              <a:t>Kiểu 3: </a:t>
            </a:r>
            <a:r>
              <a:rPr lang="en-US">
                <a:solidFill>
                  <a:srgbClr val="A50021"/>
                </a:solidFill>
              </a:rPr>
              <a:t>Net protocol all Java driver</a:t>
            </a:r>
            <a:r>
              <a:rPr lang="en-US"/>
              <a:t> </a:t>
            </a:r>
          </a:p>
          <a:p>
            <a:pPr lvl="1">
              <a:spcBef>
                <a:spcPct val="40000"/>
              </a:spcBef>
            </a:pPr>
            <a:r>
              <a:rPr lang="en-US"/>
              <a:t>Chuyển đổi các lời gọi JDBC thành giao thức mạng độc lập với bất kỳ giao thức DBMS đặc thù. Sau đó, một phần mềm trung gian (middleware) chạy trên máy server chuyển đỗi giao thức mạng thành giao thức DBMS đặc thù. </a:t>
            </a:r>
          </a:p>
          <a:p>
            <a:pPr lvl="1">
              <a:spcBef>
                <a:spcPct val="40000"/>
              </a:spcBef>
            </a:pPr>
            <a:r>
              <a:rPr lang="en-US"/>
              <a:t>Sự chuyển này đặt ở phía server mà không đòi hỏi cài đặt trên máy tính client.</a:t>
            </a:r>
          </a:p>
          <a:p>
            <a:pPr>
              <a:spcBef>
                <a:spcPct val="40000"/>
              </a:spcBef>
            </a:pPr>
            <a:r>
              <a:rPr lang="en-US"/>
              <a:t>Kiểu 4: </a:t>
            </a:r>
            <a:r>
              <a:rPr lang="en-US">
                <a:solidFill>
                  <a:srgbClr val="A50021"/>
                </a:solidFill>
              </a:rPr>
              <a:t>Native protocol all Java driver</a:t>
            </a:r>
            <a:r>
              <a:rPr lang="en-US"/>
              <a:t> </a:t>
            </a:r>
          </a:p>
          <a:p>
            <a:pPr lvl="1">
              <a:spcBef>
                <a:spcPct val="40000"/>
              </a:spcBef>
            </a:pPr>
            <a:r>
              <a:rPr lang="en-US"/>
              <a:t>Chuyển lời gọi JDBC thành các lời gọi giao thức DBMS đặc thù. </a:t>
            </a:r>
          </a:p>
          <a:p>
            <a:pPr lvl="1">
              <a:spcBef>
                <a:spcPct val="40000"/>
              </a:spcBef>
            </a:pPr>
            <a:r>
              <a:rPr lang="en-US"/>
              <a:t>Khi đó sự chuyển đỗi này đặt phía server, mà không đòi hỏi cài đặt trên máy tính client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BCC1158-01C7-4347-912F-062438743470}" type="slidenum">
              <a:rPr lang="en-US"/>
              <a:pPr/>
              <a:t>6</a:t>
            </a:fld>
            <a:endParaRPr lang="en-US"/>
          </a:p>
        </p:txBody>
      </p:sp>
      <p:sp>
        <p:nvSpPr>
          <p:cNvPr id="111618" name="Rectangle 2"/>
          <p:cNvSpPr>
            <a:spLocks noGrp="1" noChangeArrowheads="1"/>
          </p:cNvSpPr>
          <p:nvPr>
            <p:ph type="title"/>
          </p:nvPr>
        </p:nvSpPr>
        <p:spPr/>
        <p:txBody>
          <a:bodyPr/>
          <a:lstStyle/>
          <a:p>
            <a:r>
              <a:rPr lang="en-US"/>
              <a:t>Cơ chế họat động với JDBC</a:t>
            </a:r>
          </a:p>
        </p:txBody>
      </p:sp>
      <p:pic>
        <p:nvPicPr>
          <p:cNvPr id="111619" name="Picture 3"/>
          <p:cNvPicPr>
            <a:picLocks noChangeAspect="1" noChangeArrowheads="1"/>
          </p:cNvPicPr>
          <p:nvPr/>
        </p:nvPicPr>
        <p:blipFill>
          <a:blip r:embed="rId2" cstate="print"/>
          <a:srcRect/>
          <a:stretch>
            <a:fillRect/>
          </a:stretch>
        </p:blipFill>
        <p:spPr bwMode="auto">
          <a:xfrm>
            <a:off x="2411413" y="908050"/>
            <a:ext cx="3738562" cy="540067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225B1F4B-EFBB-4A37-851E-BBC45A6AC76B}" type="slidenum">
              <a:rPr lang="en-US"/>
              <a:pPr/>
              <a:t>7</a:t>
            </a:fld>
            <a:endParaRPr lang="en-US"/>
          </a:p>
        </p:txBody>
      </p:sp>
      <p:sp>
        <p:nvSpPr>
          <p:cNvPr id="192514" name="Rectangle 2"/>
          <p:cNvSpPr>
            <a:spLocks noGrp="1" noChangeArrowheads="1"/>
          </p:cNvSpPr>
          <p:nvPr>
            <p:ph type="title"/>
          </p:nvPr>
        </p:nvSpPr>
        <p:spPr/>
        <p:txBody>
          <a:bodyPr/>
          <a:lstStyle/>
          <a:p>
            <a:r>
              <a:rPr lang="en-US"/>
              <a:t>Tạo nguồn dữ liệu ODBC	</a:t>
            </a:r>
          </a:p>
        </p:txBody>
      </p:sp>
      <p:sp>
        <p:nvSpPr>
          <p:cNvPr id="192515" name="Rectangle 3"/>
          <p:cNvSpPr>
            <a:spLocks noGrp="1" noChangeArrowheads="1"/>
          </p:cNvSpPr>
          <p:nvPr>
            <p:ph type="body" idx="1"/>
          </p:nvPr>
        </p:nvSpPr>
        <p:spPr>
          <a:ln/>
        </p:spPr>
        <p:txBody>
          <a:bodyPr/>
          <a:lstStyle/>
          <a:p>
            <a:r>
              <a:rPr lang="en-US"/>
              <a:t>Trên Window, vào </a:t>
            </a:r>
            <a:r>
              <a:rPr lang="en-US">
                <a:solidFill>
                  <a:schemeClr val="tx2"/>
                </a:solidFill>
              </a:rPr>
              <a:t>Start</a:t>
            </a:r>
            <a:r>
              <a:rPr lang="en-US"/>
              <a:t> -&gt; </a:t>
            </a:r>
            <a:r>
              <a:rPr lang="en-US">
                <a:solidFill>
                  <a:schemeClr val="tx2"/>
                </a:solidFill>
              </a:rPr>
              <a:t>Control Panel</a:t>
            </a:r>
            <a:r>
              <a:rPr lang="en-US"/>
              <a:t> -&gt; </a:t>
            </a:r>
            <a:r>
              <a:rPr lang="en-US">
                <a:solidFill>
                  <a:schemeClr val="tx2"/>
                </a:solidFill>
              </a:rPr>
              <a:t>Administrative Tools</a:t>
            </a:r>
            <a:r>
              <a:rPr lang="en-US"/>
              <a:t> -&gt; </a:t>
            </a:r>
            <a:r>
              <a:rPr lang="en-US">
                <a:solidFill>
                  <a:schemeClr val="tx2"/>
                </a:solidFill>
              </a:rPr>
              <a:t>Data Sources (ODBC)</a:t>
            </a:r>
          </a:p>
        </p:txBody>
      </p:sp>
      <p:pic>
        <p:nvPicPr>
          <p:cNvPr id="192516" name="Picture 4"/>
          <p:cNvPicPr>
            <a:picLocks noChangeAspect="1" noChangeArrowheads="1"/>
          </p:cNvPicPr>
          <p:nvPr/>
        </p:nvPicPr>
        <p:blipFill>
          <a:blip r:embed="rId2" cstate="print"/>
          <a:srcRect/>
          <a:stretch>
            <a:fillRect/>
          </a:stretch>
        </p:blipFill>
        <p:spPr bwMode="auto">
          <a:xfrm>
            <a:off x="323850" y="1916113"/>
            <a:ext cx="4391025" cy="3657600"/>
          </a:xfrm>
          <a:prstGeom prst="rect">
            <a:avLst/>
          </a:prstGeom>
          <a:noFill/>
          <a:ln w="9525" algn="ctr">
            <a:noFill/>
            <a:miter lim="800000"/>
            <a:headEnd/>
            <a:tailEnd/>
          </a:ln>
          <a:effectLst/>
        </p:spPr>
      </p:pic>
      <p:pic>
        <p:nvPicPr>
          <p:cNvPr id="192517" name="Picture 5"/>
          <p:cNvPicPr>
            <a:picLocks noChangeAspect="1" noChangeArrowheads="1"/>
          </p:cNvPicPr>
          <p:nvPr/>
        </p:nvPicPr>
        <p:blipFill>
          <a:blip r:embed="rId3" cstate="print"/>
          <a:srcRect/>
          <a:stretch>
            <a:fillRect/>
          </a:stretch>
        </p:blipFill>
        <p:spPr bwMode="auto">
          <a:xfrm>
            <a:off x="4500563" y="2708275"/>
            <a:ext cx="4457700" cy="3352800"/>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D0743BEA-F854-4B73-BB5F-C70A8DEE3863}" type="slidenum">
              <a:rPr lang="en-US"/>
              <a:pPr/>
              <a:t>8</a:t>
            </a:fld>
            <a:endParaRPr lang="en-US"/>
          </a:p>
        </p:txBody>
      </p:sp>
      <p:sp>
        <p:nvSpPr>
          <p:cNvPr id="193538" name="Rectangle 2"/>
          <p:cNvSpPr>
            <a:spLocks noGrp="1" noChangeArrowheads="1"/>
          </p:cNvSpPr>
          <p:nvPr>
            <p:ph type="title"/>
          </p:nvPr>
        </p:nvSpPr>
        <p:spPr/>
        <p:txBody>
          <a:bodyPr/>
          <a:lstStyle/>
          <a:p>
            <a:r>
              <a:rPr lang="en-US"/>
              <a:t>Tạo nguồn dữ liệu ODBC	</a:t>
            </a:r>
          </a:p>
        </p:txBody>
      </p:sp>
      <p:sp>
        <p:nvSpPr>
          <p:cNvPr id="193539" name="Rectangle 3"/>
          <p:cNvSpPr>
            <a:spLocks noGrp="1" noChangeArrowheads="1"/>
          </p:cNvSpPr>
          <p:nvPr>
            <p:ph type="body" idx="1"/>
          </p:nvPr>
        </p:nvSpPr>
        <p:spPr/>
        <p:txBody>
          <a:bodyPr/>
          <a:lstStyle/>
          <a:p>
            <a:r>
              <a:rPr lang="en-US"/>
              <a:t>Đặt tên nguồn dữ liệu ở mục “Data Source Name” (sẽ sử dụng trong chuổi kết nối)</a:t>
            </a:r>
          </a:p>
          <a:p>
            <a:r>
              <a:rPr lang="en-US"/>
              <a:t>Nhấp “Select” để chọn đường dẫn đến file cơ sơ dữ liệu. </a:t>
            </a:r>
          </a:p>
        </p:txBody>
      </p:sp>
      <p:pic>
        <p:nvPicPr>
          <p:cNvPr id="193540" name="Picture 4"/>
          <p:cNvPicPr>
            <a:picLocks noChangeAspect="1" noChangeArrowheads="1"/>
          </p:cNvPicPr>
          <p:nvPr/>
        </p:nvPicPr>
        <p:blipFill>
          <a:blip r:embed="rId2" cstate="print"/>
          <a:srcRect/>
          <a:stretch>
            <a:fillRect/>
          </a:stretch>
        </p:blipFill>
        <p:spPr bwMode="auto">
          <a:xfrm>
            <a:off x="2051050" y="2852738"/>
            <a:ext cx="4486275" cy="3038475"/>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9BDBB8E-350E-4333-B77E-BDA1589E068E}" type="slidenum">
              <a:rPr lang="en-US"/>
              <a:pPr/>
              <a:t>9</a:t>
            </a:fld>
            <a:endParaRPr lang="en-US"/>
          </a:p>
        </p:txBody>
      </p:sp>
      <p:sp>
        <p:nvSpPr>
          <p:cNvPr id="162818" name="Rectangle 2"/>
          <p:cNvSpPr>
            <a:spLocks noGrp="1" noChangeArrowheads="1"/>
          </p:cNvSpPr>
          <p:nvPr>
            <p:ph type="title"/>
          </p:nvPr>
        </p:nvSpPr>
        <p:spPr/>
        <p:txBody>
          <a:bodyPr/>
          <a:lstStyle/>
          <a:p>
            <a:r>
              <a:rPr lang="en-US" sz="4000"/>
              <a:t>Các bước truy xuất CSDL</a:t>
            </a:r>
          </a:p>
        </p:txBody>
      </p:sp>
      <p:sp>
        <p:nvSpPr>
          <p:cNvPr id="162819" name="Rectangle 3"/>
          <p:cNvSpPr>
            <a:spLocks noGrp="1" noChangeArrowheads="1"/>
          </p:cNvSpPr>
          <p:nvPr>
            <p:ph type="body" idx="1"/>
          </p:nvPr>
        </p:nvSpPr>
        <p:spPr/>
        <p:txBody>
          <a:bodyPr/>
          <a:lstStyle/>
          <a:p>
            <a:pPr>
              <a:spcBef>
                <a:spcPct val="50000"/>
              </a:spcBef>
            </a:pPr>
            <a:r>
              <a:rPr lang="en-US"/>
              <a:t>Nạp trình điều khiển.</a:t>
            </a:r>
          </a:p>
          <a:p>
            <a:pPr>
              <a:spcBef>
                <a:spcPct val="50000"/>
              </a:spcBef>
            </a:pPr>
            <a:r>
              <a:rPr lang="en-US"/>
              <a:t>Thiết lập kết nối.</a:t>
            </a:r>
          </a:p>
          <a:p>
            <a:pPr>
              <a:spcBef>
                <a:spcPct val="50000"/>
              </a:spcBef>
            </a:pPr>
            <a:r>
              <a:rPr lang="en-US"/>
              <a:t>Tạo đối tượng Statement</a:t>
            </a:r>
          </a:p>
          <a:p>
            <a:pPr>
              <a:spcBef>
                <a:spcPct val="50000"/>
              </a:spcBef>
            </a:pPr>
            <a:r>
              <a:rPr lang="en-US"/>
              <a:t>Thực hiện vấn tin</a:t>
            </a:r>
          </a:p>
          <a:p>
            <a:pPr>
              <a:spcBef>
                <a:spcPct val="50000"/>
              </a:spcBef>
            </a:pPr>
            <a:r>
              <a:rPr lang="en-US"/>
              <a:t>Xử lý kết quả trả về</a:t>
            </a:r>
          </a:p>
          <a:p>
            <a:pPr>
              <a:spcBef>
                <a:spcPct val="50000"/>
              </a:spcBef>
            </a:pPr>
            <a:r>
              <a:rPr lang="en-US"/>
              <a:t>Đóng kết nối</a:t>
            </a:r>
          </a:p>
          <a:p>
            <a:endParaRPr lang="en-US"/>
          </a:p>
        </p:txBody>
      </p:sp>
    </p:spTree>
  </p:cSld>
  <p:clrMapOvr>
    <a:masterClrMapping/>
  </p:clrMapOvr>
</p:sld>
</file>

<file path=ppt/theme/theme1.xml><?xml version="1.0" encoding="utf-8"?>
<a:theme xmlns:a="http://schemas.openxmlformats.org/drawingml/2006/main" name="1_Default Design">
  <a:themeElements>
    <a:clrScheme name="1_Default Design 14">
      <a:dk1>
        <a:srgbClr val="000000"/>
      </a:dk1>
      <a:lt1>
        <a:srgbClr val="FFFFFF"/>
      </a:lt1>
      <a:dk2>
        <a:srgbClr val="095AA6"/>
      </a:dk2>
      <a:lt2>
        <a:srgbClr val="CCC6AB"/>
      </a:lt2>
      <a:accent1>
        <a:srgbClr val="FFD166"/>
      </a:accent1>
      <a:accent2>
        <a:srgbClr val="6EA47D"/>
      </a:accent2>
      <a:accent3>
        <a:srgbClr val="FFFFFF"/>
      </a:accent3>
      <a:accent4>
        <a:srgbClr val="000000"/>
      </a:accent4>
      <a:accent5>
        <a:srgbClr val="FFE5B8"/>
      </a:accent5>
      <a:accent6>
        <a:srgbClr val="639471"/>
      </a:accent6>
      <a:hlink>
        <a:srgbClr val="973C47"/>
      </a:hlink>
      <a:folHlink>
        <a:srgbClr val="936699"/>
      </a:folHlink>
    </a:clrScheme>
    <a:fontScheme name="1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095AA6"/>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14">
        <a:dk1>
          <a:srgbClr val="000000"/>
        </a:dk1>
        <a:lt1>
          <a:srgbClr val="FFFFFF"/>
        </a:lt1>
        <a:dk2>
          <a:srgbClr val="095AA6"/>
        </a:dk2>
        <a:lt2>
          <a:srgbClr val="CCC6AB"/>
        </a:lt2>
        <a:accent1>
          <a:srgbClr val="FFD166"/>
        </a:accent1>
        <a:accent2>
          <a:srgbClr val="6EA47D"/>
        </a:accent2>
        <a:accent3>
          <a:srgbClr val="FFFFFF"/>
        </a:accent3>
        <a:accent4>
          <a:srgbClr val="000000"/>
        </a:accent4>
        <a:accent5>
          <a:srgbClr val="FFE5B8"/>
        </a:accent5>
        <a:accent6>
          <a:srgbClr val="639471"/>
        </a:accent6>
        <a:hlink>
          <a:srgbClr val="973C47"/>
        </a:hlink>
        <a:folHlink>
          <a:srgbClr val="93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878</TotalTime>
  <Words>1562</Words>
  <Application>Microsoft Office PowerPoint</Application>
  <PresentationFormat>On-screen Show (4:3)</PresentationFormat>
  <Paragraphs>182</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1_Default Design</vt:lpstr>
      <vt:lpstr>Chương 4</vt:lpstr>
      <vt:lpstr>Nội dung</vt:lpstr>
      <vt:lpstr>Giới thiệu về JDBC</vt:lpstr>
      <vt:lpstr>JDBC Database Driver</vt:lpstr>
      <vt:lpstr>JDBC Database Driver</vt:lpstr>
      <vt:lpstr>Cơ chế họat động với JDBC</vt:lpstr>
      <vt:lpstr>Tạo nguồn dữ liệu ODBC </vt:lpstr>
      <vt:lpstr>Tạo nguồn dữ liệu ODBC </vt:lpstr>
      <vt:lpstr>Các bước truy xuất CSDL</vt:lpstr>
      <vt:lpstr>Nạp trình điều khiển</vt:lpstr>
      <vt:lpstr>Nạp trình điều khiển</vt:lpstr>
      <vt:lpstr>Định nghĩa chuổi kết nối</vt:lpstr>
      <vt:lpstr>Thiết lập kết nối</vt:lpstr>
      <vt:lpstr>Thông tin cơ sở dữ liệu </vt:lpstr>
      <vt:lpstr>Ví dụ kết nối đến MySQL</vt:lpstr>
      <vt:lpstr>Ví dụ cách kết nối đến Oracle</vt:lpstr>
      <vt:lpstr>Ví dụ cách kết nối qua ODBC</vt:lpstr>
      <vt:lpstr>Tạo đối tượng Statement</vt:lpstr>
      <vt:lpstr>Tạo đối tượng Statement</vt:lpstr>
      <vt:lpstr>Thực hiện vấn tin</vt:lpstr>
      <vt:lpstr>Xử lý kết quả trả về (ResultSet)</vt:lpstr>
      <vt:lpstr>Đối tượng ResultSet</vt:lpstr>
      <vt:lpstr>Đối tượng ResultSet</vt:lpstr>
      <vt:lpstr>Đối tượng ResultSet</vt:lpstr>
      <vt:lpstr>Cách nhận dữ liệu từ ResultSet</vt:lpstr>
      <vt:lpstr>Cập nhật dữ liệu</vt:lpstr>
      <vt:lpstr>Cập nhật dữ liệu</vt:lpstr>
      <vt:lpstr>Cập nhật dữ liệu</vt:lpstr>
      <vt:lpstr>Sử dụng PreparedStatement</vt:lpstr>
      <vt:lpstr>Sử dụng PreparedStatement</vt:lpstr>
      <vt:lpstr>Sử dụng PreparedStatement</vt:lpstr>
      <vt:lpstr>Sử dụng PreparedStatement</vt:lpstr>
      <vt:lpstr>Sử dụng PreparedStatement</vt:lpstr>
      <vt:lpstr>Ngắt kết nối và giải phóng tài nguyên</vt:lpstr>
      <vt:lpstr>Sample 1</vt:lpstr>
      <vt:lpstr>Sample 1 (Cont.)</vt:lpstr>
    </vt:vector>
  </TitlesOfParts>
  <Company>JN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dungnguyen</dc:creator>
  <cp:lastModifiedBy>dinhhuy</cp:lastModifiedBy>
  <cp:revision>981</cp:revision>
  <dcterms:created xsi:type="dcterms:W3CDTF">2004-08-05T16:17:15Z</dcterms:created>
  <dcterms:modified xsi:type="dcterms:W3CDTF">2015-08-10T14:42:40Z</dcterms:modified>
</cp:coreProperties>
</file>