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89" r:id="rId2"/>
    <p:sldId id="571" r:id="rId3"/>
    <p:sldId id="572" r:id="rId4"/>
    <p:sldId id="573" r:id="rId5"/>
    <p:sldId id="543" r:id="rId6"/>
    <p:sldId id="574" r:id="rId7"/>
    <p:sldId id="575" r:id="rId8"/>
    <p:sldId id="576" r:id="rId9"/>
    <p:sldId id="577" r:id="rId10"/>
    <p:sldId id="578" r:id="rId11"/>
    <p:sldId id="579" r:id="rId12"/>
    <p:sldId id="584" r:id="rId13"/>
    <p:sldId id="583" r:id="rId14"/>
    <p:sldId id="581" r:id="rId15"/>
    <p:sldId id="582" r:id="rId16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CCECFF"/>
    <a:srgbClr val="EAEAEA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49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algn="l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221396E-0EE4-4D31-B7A6-56D2C5694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algn="l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3E85FEE-F4C9-42C0-8A25-F9C4D607F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210A2-6A50-4B74-B459-E08CA2767050}" type="slidenum">
              <a:rPr lang="en-US"/>
              <a:pPr/>
              <a:t>1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S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9EAA2-C1D3-4EBC-BC43-CC214A488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ED124-A990-453E-9101-B7C375B1A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57C1B-F37E-43B3-9E97-C21972177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3C844-C169-4BC6-AB4A-AEAA3ECDA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C2BB9-B249-4DB4-AD3F-88A181134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F56DF-D983-4B51-8D77-4FD166C2A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40EEA-13B4-44F9-A507-5F545FA19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AE2F8-094B-499E-AFAA-C70C0FE9F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BF0B9-ECB0-4E51-A7B1-1569D232A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3DAB9-6E43-4727-8129-06A534FA7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0C548-A898-4126-A2A2-F55263BD7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7E27B958-C8FA-41AF-92E3-A163C7205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0" scaled="1"/>
          </a:gradFill>
          <a:ln w="508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FE0788-266E-4A25-93C0-23057A32DCCE}" type="slidenum">
              <a:rPr lang="en-US"/>
              <a:pPr/>
              <a:t>1</a:t>
            </a:fld>
            <a:endParaRPr lang="en-US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3729038"/>
          </a:xfrm>
        </p:spPr>
        <p:txBody>
          <a:bodyPr/>
          <a:lstStyle/>
          <a:p>
            <a:pPr algn="ctr"/>
            <a:r>
              <a:rPr lang="en-US" sz="3600" dirty="0" smtClean="0"/>
              <a:t>Java RMI</a:t>
            </a:r>
            <a:r>
              <a:rPr lang="en-US" altLang="zh-CN" sz="3600" dirty="0" smtClean="0">
                <a:ea typeface="宋体" pitchFamily="2" charset="-122"/>
              </a:rPr>
              <a:t> </a:t>
            </a:r>
            <a:br>
              <a:rPr lang="en-US" altLang="zh-CN" sz="3600" dirty="0" smtClean="0">
                <a:ea typeface="宋体" pitchFamily="2" charset="-122"/>
              </a:rPr>
            </a:br>
            <a:r>
              <a:rPr lang="en-US" altLang="zh-CN" sz="3600" dirty="0" smtClean="0">
                <a:ea typeface="宋体" pitchFamily="2" charset="-122"/>
              </a:rPr>
              <a:t/>
            </a:r>
            <a:br>
              <a:rPr lang="en-US" altLang="zh-CN" sz="3600" dirty="0" smtClean="0">
                <a:ea typeface="宋体" pitchFamily="2" charset="-122"/>
              </a:rPr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Bước 2. Phát triển đối tượng bằng cách cài đặt giao diện remote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000" smtClean="0">
                <a:latin typeface="Courier New" pitchFamily="49" charset="0"/>
              </a:rPr>
              <a:t>/* SampleServerImpl.java */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000" smtClean="0">
                <a:latin typeface="Courier New" pitchFamily="49" charset="0"/>
              </a:rPr>
              <a:t>import java.rmi.*;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000" smtClean="0">
                <a:latin typeface="Courier New" pitchFamily="49" charset="0"/>
              </a:rPr>
              <a:t>import java.rmi.server.*;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000" smtClean="0">
                <a:latin typeface="Courier New" pitchFamily="49" charset="0"/>
              </a:rPr>
              <a:t>import java.rmi.registry.*;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000" smtClean="0">
                <a:latin typeface="Courier New" pitchFamily="49" charset="0"/>
              </a:rPr>
              <a:t>public class SampleServerImpl </a:t>
            </a:r>
            <a:r>
              <a:rPr lang="en-US" sz="2000" b="1" smtClean="0">
                <a:latin typeface="Courier New" pitchFamily="49" charset="0"/>
              </a:rPr>
              <a:t>extends UnicastRemoteObject</a:t>
            </a:r>
            <a:endParaRPr lang="en-US" sz="200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000" smtClean="0">
                <a:latin typeface="Courier New" pitchFamily="49" charset="0"/>
              </a:rPr>
              <a:t>                             implements SampleServer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00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000" smtClean="0">
                <a:latin typeface="Courier New" pitchFamily="49" charset="0"/>
              </a:rPr>
              <a:t>  SampleServerImpl() throws RemoteException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000" smtClean="0">
                <a:latin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000" smtClean="0">
                <a:latin typeface="Courier New" pitchFamily="49" charset="0"/>
              </a:rPr>
              <a:t>     super();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000" smtClean="0">
                <a:latin typeface="Courier New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Bước 3. Phát triển chương trình server.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latin typeface="Courier New" pitchFamily="49" charset="0"/>
              </a:rPr>
              <a:t>/* SampleServerImpl.java */</a:t>
            </a:r>
          </a:p>
          <a:p>
            <a:pPr>
              <a:buFont typeface="ZapfDingbats" pitchFamily="82" charset="2"/>
              <a:buNone/>
            </a:pPr>
            <a:r>
              <a:rPr lang="en-US" sz="2400" smtClean="0">
                <a:latin typeface="Courier New" pitchFamily="49" charset="0"/>
              </a:rPr>
              <a:t>  public int sum(int a,int b) throws RemoteException</a:t>
            </a:r>
          </a:p>
          <a:p>
            <a:pPr>
              <a:buFont typeface="ZapfDingbats" pitchFamily="82" charset="2"/>
              <a:buNone/>
            </a:pPr>
            <a:r>
              <a:rPr lang="en-US" sz="2400" smtClean="0">
                <a:latin typeface="Courier New" pitchFamily="49" charset="0"/>
              </a:rPr>
              <a:t>  {</a:t>
            </a:r>
          </a:p>
          <a:p>
            <a:pPr>
              <a:buFont typeface="ZapfDingbats" pitchFamily="82" charset="2"/>
              <a:buNone/>
            </a:pPr>
            <a:r>
              <a:rPr lang="en-US" sz="2400" smtClean="0">
                <a:latin typeface="Courier New" pitchFamily="49" charset="0"/>
              </a:rPr>
              <a:t>     return a + b;</a:t>
            </a:r>
          </a:p>
          <a:p>
            <a:pPr>
              <a:buFont typeface="ZapfDingbats" pitchFamily="82" charset="2"/>
              <a:buNone/>
            </a:pPr>
            <a:r>
              <a:rPr lang="en-US" sz="2400" smtClean="0">
                <a:latin typeface="Courier New" pitchFamily="49" charset="0"/>
              </a:rPr>
              <a:t>  }</a:t>
            </a:r>
          </a:p>
          <a:p>
            <a:pPr>
              <a:buFont typeface="ZapfDingbats" pitchFamily="82" charset="2"/>
              <a:buNone/>
            </a:pPr>
            <a:r>
              <a:rPr lang="en-US" sz="2400" smtClean="0">
                <a:latin typeface="Courier New" pitchFamily="49" charset="0"/>
              </a:rPr>
              <a:t>}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Bước 3. Phát triển chương trình client.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200" smtClean="0">
                <a:latin typeface="Courier New" pitchFamily="49" charset="0"/>
              </a:rPr>
              <a:t>import java.rmi.*;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200" smtClean="0">
                <a:latin typeface="Courier New" pitchFamily="49" charset="0"/>
              </a:rPr>
              <a:t>import java.rmi.server.*;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200" smtClean="0">
                <a:latin typeface="Courier New" pitchFamily="49" charset="0"/>
              </a:rPr>
              <a:t>public class SampleClient 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20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200" smtClean="0">
                <a:latin typeface="Courier New" pitchFamily="49" charset="0"/>
              </a:rPr>
              <a:t>   public static void main(String[]  args)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200" smtClean="0">
                <a:latin typeface="Courier New" pitchFamily="49" charset="0"/>
              </a:rPr>
              <a:t>   {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200" smtClean="0">
                <a:latin typeface="Courier New" pitchFamily="49" charset="0"/>
              </a:rPr>
              <a:t>      // set the security manager for the client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200" smtClean="0">
                <a:latin typeface="Courier New" pitchFamily="49" charset="0"/>
              </a:rPr>
              <a:t>      System.setSecurityManager(new RMISecurityManager());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200" smtClean="0">
                <a:latin typeface="Courier New" pitchFamily="49" charset="0"/>
              </a:rPr>
              <a:t>      //get the remote object from the registry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200" smtClean="0">
                <a:latin typeface="Courier New" pitchFamily="49" charset="0"/>
              </a:rPr>
              <a:t>      try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200" smtClean="0">
                <a:latin typeface="Courier New" pitchFamily="49" charset="0"/>
              </a:rPr>
              <a:t>        {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200" smtClean="0">
                <a:latin typeface="Courier New" pitchFamily="49" charset="0"/>
              </a:rPr>
              <a:t>          System.out.println("Security Manager loaded");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200" smtClean="0">
                <a:latin typeface="Courier New" pitchFamily="49" charset="0"/>
              </a:rPr>
              <a:t>          String url = "//localhost/SAMPLE-SERVER";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200" smtClean="0">
                <a:latin typeface="Courier New" pitchFamily="49" charset="0"/>
              </a:rPr>
              <a:t>          SampleServer remoteObject = </a:t>
            </a:r>
            <a:r>
              <a:rPr lang="en-US" sz="1200" b="1" smtClean="0">
                <a:latin typeface="Courier New" pitchFamily="49" charset="0"/>
              </a:rPr>
              <a:t>(SampleServer)Naming.lookup(url)</a:t>
            </a:r>
            <a:r>
              <a:rPr lang="en-US" sz="12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200" smtClean="0">
                <a:latin typeface="Courier New" pitchFamily="49" charset="0"/>
              </a:rPr>
              <a:t>          System.out.println("Got remote object");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200" smtClean="0">
                <a:latin typeface="Courier New" pitchFamily="49" charset="0"/>
              </a:rPr>
              <a:t>          System.out.println(" 1 + 2 = " + </a:t>
            </a:r>
            <a:r>
              <a:rPr lang="en-US" sz="1200" b="1" smtClean="0">
                <a:latin typeface="Courier New" pitchFamily="49" charset="0"/>
              </a:rPr>
              <a:t>remoteObject.sum(1,2)</a:t>
            </a:r>
            <a:r>
              <a:rPr lang="en-US" sz="1200" smtClean="0">
                <a:latin typeface="Courier New" pitchFamily="49" charset="0"/>
              </a:rPr>
              <a:t> );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200" smtClean="0">
                <a:latin typeface="Courier New" pitchFamily="49" charset="0"/>
              </a:rPr>
              <a:t>        }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200" smtClean="0">
                <a:latin typeface="Courier New" pitchFamily="49" charset="0"/>
              </a:rPr>
              <a:t>        catch (RemoteException exc) {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200" smtClean="0">
                <a:latin typeface="Courier New" pitchFamily="49" charset="0"/>
              </a:rPr>
              <a:t>          System.out.println("Error in lookup: " + exc.toString()); }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200" smtClean="0">
                <a:latin typeface="Courier New" pitchFamily="49" charset="0"/>
              </a:rPr>
              <a:t>        catch (java.net.MalformedURLException exc) {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200" smtClean="0">
                <a:latin typeface="Courier New" pitchFamily="49" charset="0"/>
              </a:rPr>
              <a:t>          System.out.println("Malformed URL: " + exc.toString());   }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200" smtClean="0">
                <a:latin typeface="Courier New" pitchFamily="49" charset="0"/>
              </a:rPr>
              <a:t>        catch (java.rmi.NotBoundException exc)  {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200" smtClean="0">
                <a:latin typeface="Courier New" pitchFamily="49" charset="0"/>
              </a:rPr>
              <a:t>          System.out.println("NotBound: " + exc.toString());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200" smtClean="0">
                <a:latin typeface="Courier New" pitchFamily="49" charset="0"/>
              </a:rPr>
              <a:t>        }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200" smtClean="0">
                <a:latin typeface="Courier New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  <a:endParaRPr lang="en-US" sz="12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Bước 3. Phát triển chương trình server.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400" smtClean="0">
                <a:latin typeface="Courier New" pitchFamily="49" charset="0"/>
              </a:rPr>
              <a:t>/* SampleServerImpl.java */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400" smtClean="0">
                <a:latin typeface="Courier New" pitchFamily="49" charset="0"/>
              </a:rPr>
              <a:t>  public static void main(String args[])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400" smtClean="0"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400" smtClean="0">
                <a:latin typeface="Courier New" pitchFamily="49" charset="0"/>
              </a:rPr>
              <a:t>      try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400" smtClean="0">
                <a:latin typeface="Courier New" pitchFamily="49" charset="0"/>
              </a:rPr>
              <a:t>      {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400" smtClean="0">
                <a:latin typeface="Courier New" pitchFamily="49" charset="0"/>
              </a:rPr>
              <a:t>        System.setSecurityManager(new RMISecurityManager());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400" smtClean="0">
                <a:latin typeface="Courier New" pitchFamily="49" charset="0"/>
              </a:rPr>
              <a:t>        //set the security manager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en-US" sz="14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400" smtClean="0">
                <a:latin typeface="Courier New" pitchFamily="49" charset="0"/>
              </a:rPr>
              <a:t>        //create a local instance of the object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400" smtClean="0">
                <a:latin typeface="Courier New" pitchFamily="49" charset="0"/>
              </a:rPr>
              <a:t>        SampleServerImpl Server = new SampleServerImpl();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en-US" sz="14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400" smtClean="0">
                <a:latin typeface="Courier New" pitchFamily="49" charset="0"/>
              </a:rPr>
              <a:t>        //put the local instance in the registry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400" smtClean="0">
                <a:latin typeface="Courier New" pitchFamily="49" charset="0"/>
              </a:rPr>
              <a:t>        </a:t>
            </a:r>
            <a:r>
              <a:rPr lang="en-US" sz="1400" b="1" smtClean="0">
                <a:latin typeface="Courier New" pitchFamily="49" charset="0"/>
              </a:rPr>
              <a:t>Naming.rebind("SAMPLE-SERVER" , Server);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en-US" sz="14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400" smtClean="0">
                <a:latin typeface="Courier New" pitchFamily="49" charset="0"/>
              </a:rPr>
              <a:t>        System.out.println("Server waiting.....");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400" smtClean="0">
                <a:latin typeface="Courier New" pitchFamily="49" charset="0"/>
              </a:rPr>
              <a:t>      }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400" smtClean="0">
                <a:latin typeface="Courier New" pitchFamily="49" charset="0"/>
              </a:rPr>
              <a:t>      catch (java.net.MalformedURLException me)       {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400" smtClean="0">
                <a:latin typeface="Courier New" pitchFamily="49" charset="0"/>
              </a:rPr>
              <a:t>        System.out.println("Malformed URL: " + me.toString());   }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400" smtClean="0">
                <a:latin typeface="Courier New" pitchFamily="49" charset="0"/>
              </a:rPr>
              <a:t>      catch (RemoteException re)  {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400" smtClean="0">
                <a:latin typeface="Courier New" pitchFamily="49" charset="0"/>
              </a:rPr>
              <a:t>         System.out.println("Remote exception: " + re.toString());  }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sz="1400" smtClean="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endParaRPr lang="en-US" sz="14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Bước 4,5: Biên dịch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buFontTx/>
              <a:buNone/>
            </a:pPr>
            <a:r>
              <a:rPr lang="en-US" smtClean="0">
                <a:latin typeface="Courier New" pitchFamily="49" charset="0"/>
              </a:rPr>
              <a:t>elpis:~/rmi&gt; set CLASSPATH=</a:t>
            </a:r>
            <a:r>
              <a:rPr lang="en-US" smtClean="0"/>
              <a:t>”</a:t>
            </a:r>
            <a:r>
              <a:rPr lang="en-US" smtClean="0">
                <a:latin typeface="Courier New" pitchFamily="49" charset="0"/>
              </a:rPr>
              <a:t>~/rmi</a:t>
            </a:r>
            <a:r>
              <a:rPr lang="en-US" smtClean="0"/>
              <a:t>”</a:t>
            </a:r>
            <a:endParaRPr lang="en-US" smtClean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smtClean="0">
                <a:latin typeface="Courier New" pitchFamily="49" charset="0"/>
              </a:rPr>
              <a:t>elpis:~/rmi&gt; javac SampleServer.java</a:t>
            </a:r>
          </a:p>
          <a:p>
            <a:pPr lvl="2">
              <a:buFontTx/>
              <a:buNone/>
            </a:pPr>
            <a:r>
              <a:rPr lang="en-US" smtClean="0">
                <a:latin typeface="Courier New" pitchFamily="49" charset="0"/>
              </a:rPr>
              <a:t>elpis:~/rmi&gt; javac SampleServerImpl.java</a:t>
            </a:r>
          </a:p>
          <a:p>
            <a:pPr lvl="2">
              <a:buFontTx/>
              <a:buNone/>
            </a:pPr>
            <a:r>
              <a:rPr lang="en-US" smtClean="0">
                <a:latin typeface="Courier New" pitchFamily="49" charset="0"/>
              </a:rPr>
              <a:t>elpis:~/rmi&gt; rmic SampleServerImpl</a:t>
            </a:r>
          </a:p>
          <a:p>
            <a:pPr>
              <a:buFont typeface="ZapfDingbats" pitchFamily="82" charset="2"/>
              <a:buNone/>
            </a:pPr>
            <a:endParaRPr lang="en-US" sz="2000" smtClean="0"/>
          </a:p>
          <a:p>
            <a:pPr lvl="2">
              <a:buFontTx/>
              <a:buNone/>
            </a:pPr>
            <a:r>
              <a:rPr lang="en-US" smtClean="0">
                <a:latin typeface="Courier New" pitchFamily="49" charset="0"/>
              </a:rPr>
              <a:t>elpis:~/rmi&gt; javac SampleClient.java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Bước 6.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latin typeface="Courier New" pitchFamily="49" charset="0"/>
              </a:rPr>
              <a:t>	elpis:~/rmi&gt; rmiregistry</a:t>
            </a:r>
          </a:p>
          <a:p>
            <a:pPr>
              <a:buFont typeface="ZapfDingbats" pitchFamily="82" charset="2"/>
              <a:buNone/>
            </a:pPr>
            <a:endParaRPr lang="en-US" sz="2400" smtClean="0">
              <a:latin typeface="Courier New" pitchFamily="49" charset="0"/>
            </a:endParaRPr>
          </a:p>
          <a:p>
            <a:pPr>
              <a:buFont typeface="ZapfDingbats" pitchFamily="82" charset="2"/>
              <a:buNone/>
            </a:pPr>
            <a:r>
              <a:rPr lang="en-US" sz="2400" i="1" smtClean="0">
                <a:latin typeface="Courier New" pitchFamily="49" charset="0"/>
              </a:rPr>
              <a:t>	&gt; start rmiregistry</a:t>
            </a:r>
            <a:endParaRPr lang="en-US" sz="4000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đích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Hỗ trợ gọi phương thức từ xa trên các đối tượng trong các máy ảo khác nhau</a:t>
            </a:r>
          </a:p>
          <a:p>
            <a:r>
              <a:rPr lang="en-US" sz="2400" smtClean="0"/>
              <a:t>Tích hợp mô hình đối tượng phân tán vào Java </a:t>
            </a:r>
          </a:p>
          <a:p>
            <a:r>
              <a:rPr lang="en-US" sz="2400" smtClean="0"/>
              <a:t>Làm cho sự khác biệt giữa mô hình đối tượng phân tán và mô hình đối tượng cục bộ không có sự khác biệt.</a:t>
            </a:r>
          </a:p>
          <a:p>
            <a:r>
              <a:rPr lang="en-US" sz="2400" smtClean="0"/>
              <a:t>Tạo ra các ứng dụng phân tán có độ tin cậy một cách dễ dàng</a:t>
            </a:r>
          </a:p>
          <a:p>
            <a:r>
              <a:rPr lang="en-US" sz="2400" smtClean="0"/>
              <a:t>Duy trì sự an toàn kiểu được cung cấp bởi môi trường thời gian chạy của nền tảng Java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Mô hình gọi đối tượng từ xa - RMI</a:t>
            </a:r>
          </a:p>
        </p:txBody>
      </p:sp>
      <p:grpSp>
        <p:nvGrpSpPr>
          <p:cNvPr id="522251" name="Group 11"/>
          <p:cNvGrpSpPr>
            <a:grpSpLocks/>
          </p:cNvGrpSpPr>
          <p:nvPr/>
        </p:nvGrpSpPr>
        <p:grpSpPr bwMode="auto">
          <a:xfrm>
            <a:off x="560388" y="2265363"/>
            <a:ext cx="7924800" cy="3359150"/>
            <a:chOff x="912" y="2064"/>
            <a:chExt cx="4224" cy="1790"/>
          </a:xfrm>
        </p:grpSpPr>
        <p:sp>
          <p:nvSpPr>
            <p:cNvPr id="522252" name="Text Box 12"/>
            <p:cNvSpPr txBox="1">
              <a:spLocks noChangeArrowheads="1"/>
            </p:cNvSpPr>
            <p:nvPr/>
          </p:nvSpPr>
          <p:spPr bwMode="auto">
            <a:xfrm>
              <a:off x="912" y="2064"/>
              <a:ext cx="1728" cy="17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600" b="1" u="sng">
                  <a:latin typeface="Times New Roman" pitchFamily="18" charset="0"/>
                </a:rPr>
                <a:t>Local Machine (Client)</a:t>
              </a:r>
            </a:p>
            <a:p>
              <a:pPr algn="l"/>
              <a:endParaRPr lang="en-US" sz="1600" b="1" u="sng">
                <a:latin typeface="Times New Roman" pitchFamily="18" charset="0"/>
              </a:endParaRPr>
            </a:p>
            <a:p>
              <a:pPr algn="l"/>
              <a:r>
                <a:rPr lang="en-US" sz="1400">
                  <a:latin typeface="Courier New" pitchFamily="49" charset="0"/>
                </a:rPr>
                <a:t>SampleServer remoteObject;</a:t>
              </a:r>
            </a:p>
            <a:p>
              <a:pPr algn="l"/>
              <a:r>
                <a:rPr lang="en-US" sz="1400">
                  <a:latin typeface="Courier New" pitchFamily="49" charset="0"/>
                </a:rPr>
                <a:t>int s;</a:t>
              </a:r>
            </a:p>
            <a:p>
              <a:pPr algn="l"/>
              <a:r>
                <a:rPr lang="en-US" sz="1400">
                  <a:latin typeface="Courier New" pitchFamily="49" charset="0"/>
                </a:rPr>
                <a:t>…</a:t>
              </a:r>
            </a:p>
            <a:p>
              <a:pPr algn="l"/>
              <a:endParaRPr lang="en-US" sz="1400">
                <a:latin typeface="Courier New" pitchFamily="49" charset="0"/>
              </a:endParaRPr>
            </a:p>
            <a:p>
              <a:pPr algn="l"/>
              <a:r>
                <a:rPr lang="en-US" sz="1400">
                  <a:latin typeface="Courier New" pitchFamily="49" charset="0"/>
                </a:rPr>
                <a:t>s = remoteObject.sum(1,2);</a:t>
              </a:r>
            </a:p>
            <a:p>
              <a:pPr algn="l"/>
              <a:endParaRPr lang="en-US" sz="1400">
                <a:latin typeface="Courier New" pitchFamily="49" charset="0"/>
              </a:endParaRPr>
            </a:p>
            <a:p>
              <a:pPr algn="l"/>
              <a:endParaRPr lang="en-US" sz="1400">
                <a:latin typeface="Courier New" pitchFamily="49" charset="0"/>
              </a:endParaRPr>
            </a:p>
            <a:p>
              <a:pPr algn="l"/>
              <a:endParaRPr lang="en-US" sz="1400">
                <a:latin typeface="Courier New" pitchFamily="49" charset="0"/>
              </a:endParaRPr>
            </a:p>
            <a:p>
              <a:pPr algn="l"/>
              <a:endParaRPr lang="en-US" sz="1400">
                <a:latin typeface="Courier New" pitchFamily="49" charset="0"/>
              </a:endParaRPr>
            </a:p>
            <a:p>
              <a:pPr algn="l"/>
              <a:endParaRPr lang="en-US" sz="1400">
                <a:latin typeface="Courier New" pitchFamily="49" charset="0"/>
              </a:endParaRPr>
            </a:p>
            <a:p>
              <a:pPr algn="l"/>
              <a:endParaRPr lang="en-US" sz="1400">
                <a:latin typeface="Courier New" pitchFamily="49" charset="0"/>
              </a:endParaRPr>
            </a:p>
            <a:p>
              <a:pPr algn="l"/>
              <a:r>
                <a:rPr lang="en-US" sz="1400">
                  <a:latin typeface="Courier New" pitchFamily="49" charset="0"/>
                </a:rPr>
                <a:t>System.out.println(s);</a:t>
              </a:r>
            </a:p>
            <a:p>
              <a:pPr algn="l"/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522253" name="Text Box 13"/>
            <p:cNvSpPr txBox="1">
              <a:spLocks noChangeArrowheads="1"/>
            </p:cNvSpPr>
            <p:nvPr/>
          </p:nvSpPr>
          <p:spPr bwMode="auto">
            <a:xfrm>
              <a:off x="3408" y="2064"/>
              <a:ext cx="1728" cy="17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600" b="1" u="sng">
                  <a:latin typeface="Times New Roman" pitchFamily="18" charset="0"/>
                </a:rPr>
                <a:t>Remote Machine (Server)</a:t>
              </a:r>
            </a:p>
            <a:p>
              <a:pPr algn="l"/>
              <a:endParaRPr lang="en-US" sz="1600" b="1" u="sng">
                <a:latin typeface="Times New Roman" pitchFamily="18" charset="0"/>
              </a:endParaRPr>
            </a:p>
            <a:p>
              <a:pPr algn="l"/>
              <a:endParaRPr lang="en-US" sz="1400">
                <a:latin typeface="Courier New" pitchFamily="49" charset="0"/>
              </a:endParaRPr>
            </a:p>
            <a:p>
              <a:pPr algn="l"/>
              <a:endParaRPr lang="en-US" sz="1400">
                <a:latin typeface="Courier New" pitchFamily="49" charset="0"/>
              </a:endParaRPr>
            </a:p>
            <a:p>
              <a:pPr algn="l"/>
              <a:endParaRPr lang="en-US" sz="1400">
                <a:latin typeface="Courier New" pitchFamily="49" charset="0"/>
              </a:endParaRPr>
            </a:p>
            <a:p>
              <a:pPr algn="l"/>
              <a:endParaRPr lang="en-US" sz="1400">
                <a:latin typeface="Courier New" pitchFamily="49" charset="0"/>
              </a:endParaRPr>
            </a:p>
            <a:p>
              <a:pPr algn="l"/>
              <a:endParaRPr lang="en-US" sz="1400">
                <a:latin typeface="Courier New" pitchFamily="49" charset="0"/>
              </a:endParaRPr>
            </a:p>
            <a:p>
              <a:pPr algn="l"/>
              <a:endParaRPr lang="en-US" sz="1400">
                <a:latin typeface="Courier New" pitchFamily="49" charset="0"/>
              </a:endParaRPr>
            </a:p>
            <a:p>
              <a:pPr algn="l"/>
              <a:r>
                <a:rPr lang="en-US" sz="1400">
                  <a:latin typeface="Courier New" pitchFamily="49" charset="0"/>
                </a:rPr>
                <a:t>public int sum(int a,int b) {</a:t>
              </a:r>
            </a:p>
            <a:p>
              <a:pPr algn="l"/>
              <a:r>
                <a:rPr lang="en-US" sz="1400">
                  <a:latin typeface="Courier New" pitchFamily="49" charset="0"/>
                </a:rPr>
                <a:t>     return a + b;</a:t>
              </a:r>
            </a:p>
            <a:p>
              <a:pPr algn="l"/>
              <a:r>
                <a:rPr lang="en-US" sz="1400">
                  <a:latin typeface="Courier New" pitchFamily="49" charset="0"/>
                </a:rPr>
                <a:t>}</a:t>
              </a:r>
            </a:p>
            <a:p>
              <a:pPr algn="l"/>
              <a:endParaRPr lang="en-US" sz="1400">
                <a:latin typeface="Times New Roman" pitchFamily="18" charset="0"/>
              </a:endParaRPr>
            </a:p>
            <a:p>
              <a:pPr algn="l"/>
              <a:endParaRPr lang="en-US" sz="1400">
                <a:latin typeface="Times New Roman" pitchFamily="18" charset="0"/>
              </a:endParaRPr>
            </a:p>
            <a:p>
              <a:pPr algn="l"/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522254" name="Line 14"/>
            <p:cNvSpPr>
              <a:spLocks noChangeShapeType="1"/>
            </p:cNvSpPr>
            <p:nvPr/>
          </p:nvSpPr>
          <p:spPr bwMode="auto">
            <a:xfrm>
              <a:off x="2640" y="2880"/>
              <a:ext cx="76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55" name="Line 15"/>
            <p:cNvSpPr>
              <a:spLocks noChangeShapeType="1"/>
            </p:cNvSpPr>
            <p:nvPr/>
          </p:nvSpPr>
          <p:spPr bwMode="auto">
            <a:xfrm flipH="1">
              <a:off x="2640" y="3456"/>
              <a:ext cx="76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56" name="Text Box 16"/>
            <p:cNvSpPr txBox="1">
              <a:spLocks noChangeArrowheads="1"/>
            </p:cNvSpPr>
            <p:nvPr/>
          </p:nvSpPr>
          <p:spPr bwMode="auto">
            <a:xfrm>
              <a:off x="2832" y="2640"/>
              <a:ext cx="301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latin typeface="Times New Roman" pitchFamily="18" charset="0"/>
                </a:rPr>
                <a:t>1,2</a:t>
              </a:r>
            </a:p>
          </p:txBody>
        </p:sp>
        <p:sp>
          <p:nvSpPr>
            <p:cNvPr id="522257" name="Text Box 17"/>
            <p:cNvSpPr txBox="1">
              <a:spLocks noChangeArrowheads="1"/>
            </p:cNvSpPr>
            <p:nvPr/>
          </p:nvSpPr>
          <p:spPr bwMode="auto">
            <a:xfrm>
              <a:off x="2928" y="3216"/>
              <a:ext cx="180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latin typeface="Times New Roman" pitchFamily="18" charset="0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Kiến trúc RMI</a:t>
            </a:r>
          </a:p>
        </p:txBody>
      </p:sp>
      <p:graphicFrame>
        <p:nvGraphicFramePr>
          <p:cNvPr id="523268" name="Object 4"/>
          <p:cNvGraphicFramePr>
            <a:graphicFrameLocks noChangeAspect="1"/>
          </p:cNvGraphicFramePr>
          <p:nvPr>
            <p:ph idx="1"/>
          </p:nvPr>
        </p:nvGraphicFramePr>
        <p:xfrm>
          <a:off x="2744788" y="1743075"/>
          <a:ext cx="3876675" cy="4575175"/>
        </p:xfrm>
        <a:graphic>
          <a:graphicData uri="http://schemas.openxmlformats.org/presentationml/2006/ole">
            <p:oleObj spid="_x0000_s523268" r:id="rId3" imgW="2705760" imgH="3192120" progId="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Java RMI Layers</a:t>
            </a:r>
          </a:p>
        </p:txBody>
      </p:sp>
      <p:sp>
        <p:nvSpPr>
          <p:cNvPr id="492547" name="AutoShape 3"/>
          <p:cNvSpPr>
            <a:spLocks noChangeArrowheads="1"/>
          </p:cNvSpPr>
          <p:nvPr/>
        </p:nvSpPr>
        <p:spPr bwMode="auto">
          <a:xfrm>
            <a:off x="3816350" y="4730750"/>
            <a:ext cx="1435100" cy="1587500"/>
          </a:xfrm>
          <a:prstGeom prst="star16">
            <a:avLst>
              <a:gd name="adj" fmla="val 37500"/>
            </a:avLst>
          </a:prstGeom>
          <a:solidFill>
            <a:srgbClr val="CBCBC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TCP</a:t>
            </a:r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330200" y="1701800"/>
            <a:ext cx="3073400" cy="4445000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2549" name="Group 5"/>
          <p:cNvGrpSpPr>
            <a:grpSpLocks/>
          </p:cNvGrpSpPr>
          <p:nvPr/>
        </p:nvGrpSpPr>
        <p:grpSpPr bwMode="auto">
          <a:xfrm>
            <a:off x="615950" y="4949825"/>
            <a:ext cx="2425700" cy="1063625"/>
            <a:chOff x="388" y="3118"/>
            <a:chExt cx="1528" cy="670"/>
          </a:xfrm>
        </p:grpSpPr>
        <p:sp>
          <p:nvSpPr>
            <p:cNvPr id="492550" name="Rectangle 6"/>
            <p:cNvSpPr>
              <a:spLocks noChangeArrowheads="1"/>
            </p:cNvSpPr>
            <p:nvPr/>
          </p:nvSpPr>
          <p:spPr bwMode="auto">
            <a:xfrm>
              <a:off x="388" y="3118"/>
              <a:ext cx="1528" cy="32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zh-CN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Remote Reference Layer</a:t>
              </a:r>
            </a:p>
          </p:txBody>
        </p:sp>
        <p:sp>
          <p:nvSpPr>
            <p:cNvPr id="492551" name="Rectangle 7"/>
            <p:cNvSpPr>
              <a:spLocks noChangeArrowheads="1"/>
            </p:cNvSpPr>
            <p:nvPr/>
          </p:nvSpPr>
          <p:spPr bwMode="auto">
            <a:xfrm>
              <a:off x="388" y="3460"/>
              <a:ext cx="1528" cy="32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zh-CN"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Transport Layer</a:t>
              </a:r>
            </a:p>
          </p:txBody>
        </p:sp>
      </p:grpSp>
      <p:sp>
        <p:nvSpPr>
          <p:cNvPr id="492552" name="Rectangle 8"/>
          <p:cNvSpPr>
            <a:spLocks noChangeArrowheads="1"/>
          </p:cNvSpPr>
          <p:nvPr/>
        </p:nvSpPr>
        <p:spPr bwMode="auto">
          <a:xfrm>
            <a:off x="441325" y="1660525"/>
            <a:ext cx="2805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Java Virtual Machine</a:t>
            </a:r>
          </a:p>
        </p:txBody>
      </p:sp>
      <p:sp>
        <p:nvSpPr>
          <p:cNvPr id="492553" name="Oval 9"/>
          <p:cNvSpPr>
            <a:spLocks noChangeArrowheads="1"/>
          </p:cNvSpPr>
          <p:nvPr/>
        </p:nvSpPr>
        <p:spPr bwMode="auto">
          <a:xfrm>
            <a:off x="850900" y="2070100"/>
            <a:ext cx="2032000" cy="11176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54" name="Rectangle 10"/>
          <p:cNvSpPr>
            <a:spLocks noChangeArrowheads="1"/>
          </p:cNvSpPr>
          <p:nvPr/>
        </p:nvSpPr>
        <p:spPr bwMode="auto">
          <a:xfrm>
            <a:off x="1066800" y="2179638"/>
            <a:ext cx="15986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Client Object</a:t>
            </a:r>
          </a:p>
        </p:txBody>
      </p:sp>
      <p:sp>
        <p:nvSpPr>
          <p:cNvPr id="492555" name="Rectangle 11"/>
          <p:cNvSpPr>
            <a:spLocks noChangeArrowheads="1"/>
          </p:cNvSpPr>
          <p:nvPr/>
        </p:nvSpPr>
        <p:spPr bwMode="auto">
          <a:xfrm>
            <a:off x="5664200" y="1701800"/>
            <a:ext cx="3073400" cy="4445000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2556" name="Group 12"/>
          <p:cNvGrpSpPr>
            <a:grpSpLocks/>
          </p:cNvGrpSpPr>
          <p:nvPr/>
        </p:nvGrpSpPr>
        <p:grpSpPr bwMode="auto">
          <a:xfrm>
            <a:off x="6026150" y="4949825"/>
            <a:ext cx="2425700" cy="1063625"/>
            <a:chOff x="3796" y="3118"/>
            <a:chExt cx="1528" cy="670"/>
          </a:xfrm>
        </p:grpSpPr>
        <p:sp>
          <p:nvSpPr>
            <p:cNvPr id="492557" name="Rectangle 13"/>
            <p:cNvSpPr>
              <a:spLocks noChangeArrowheads="1"/>
            </p:cNvSpPr>
            <p:nvPr/>
          </p:nvSpPr>
          <p:spPr bwMode="auto">
            <a:xfrm>
              <a:off x="3796" y="3118"/>
              <a:ext cx="1528" cy="32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zh-CN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Remote Reference Layer</a:t>
              </a:r>
            </a:p>
          </p:txBody>
        </p:sp>
        <p:sp>
          <p:nvSpPr>
            <p:cNvPr id="492558" name="Rectangle 14"/>
            <p:cNvSpPr>
              <a:spLocks noChangeArrowheads="1"/>
            </p:cNvSpPr>
            <p:nvPr/>
          </p:nvSpPr>
          <p:spPr bwMode="auto">
            <a:xfrm>
              <a:off x="3796" y="3460"/>
              <a:ext cx="1528" cy="32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zh-CN"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Transport Layer</a:t>
              </a:r>
            </a:p>
          </p:txBody>
        </p:sp>
      </p:grpSp>
      <p:sp>
        <p:nvSpPr>
          <p:cNvPr id="492559" name="Rectangle 15"/>
          <p:cNvSpPr>
            <a:spLocks noChangeArrowheads="1"/>
          </p:cNvSpPr>
          <p:nvPr/>
        </p:nvSpPr>
        <p:spPr bwMode="auto">
          <a:xfrm>
            <a:off x="5775325" y="1660525"/>
            <a:ext cx="2805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Java Virtual Machine</a:t>
            </a:r>
          </a:p>
        </p:txBody>
      </p:sp>
      <p:sp>
        <p:nvSpPr>
          <p:cNvPr id="492560" name="Oval 16"/>
          <p:cNvSpPr>
            <a:spLocks noChangeArrowheads="1"/>
          </p:cNvSpPr>
          <p:nvPr/>
        </p:nvSpPr>
        <p:spPr bwMode="auto">
          <a:xfrm>
            <a:off x="850900" y="3441700"/>
            <a:ext cx="2032000" cy="1117600"/>
          </a:xfrm>
          <a:prstGeom prst="ellipse">
            <a:avLst/>
          </a:prstGeom>
          <a:solidFill>
            <a:srgbClr val="00CC00"/>
          </a:solidFill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Stub</a:t>
            </a:r>
          </a:p>
        </p:txBody>
      </p:sp>
      <p:sp>
        <p:nvSpPr>
          <p:cNvPr id="492561" name="Oval 17"/>
          <p:cNvSpPr>
            <a:spLocks noChangeArrowheads="1"/>
          </p:cNvSpPr>
          <p:nvPr/>
        </p:nvSpPr>
        <p:spPr bwMode="auto">
          <a:xfrm>
            <a:off x="6261100" y="2070100"/>
            <a:ext cx="2032000" cy="11176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562" name="Rectangle 18"/>
          <p:cNvSpPr>
            <a:spLocks noChangeArrowheads="1"/>
          </p:cNvSpPr>
          <p:nvPr/>
        </p:nvSpPr>
        <p:spPr bwMode="auto">
          <a:xfrm>
            <a:off x="6477000" y="2179638"/>
            <a:ext cx="15986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Remote Object</a:t>
            </a:r>
          </a:p>
        </p:txBody>
      </p:sp>
      <p:sp>
        <p:nvSpPr>
          <p:cNvPr id="492563" name="Line 19"/>
          <p:cNvSpPr>
            <a:spLocks noChangeShapeType="1"/>
          </p:cNvSpPr>
          <p:nvPr/>
        </p:nvSpPr>
        <p:spPr bwMode="auto">
          <a:xfrm>
            <a:off x="3048000" y="5943600"/>
            <a:ext cx="30480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2564" name="Oval 20"/>
          <p:cNvSpPr>
            <a:spLocks noChangeArrowheads="1"/>
          </p:cNvSpPr>
          <p:nvPr/>
        </p:nvSpPr>
        <p:spPr bwMode="auto">
          <a:xfrm>
            <a:off x="6261100" y="3441700"/>
            <a:ext cx="2032000" cy="1117600"/>
          </a:xfrm>
          <a:prstGeom prst="ellipse">
            <a:avLst/>
          </a:prstGeom>
          <a:solidFill>
            <a:srgbClr val="00CC00"/>
          </a:solidFill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Skeleton</a:t>
            </a:r>
          </a:p>
        </p:txBody>
      </p:sp>
      <p:sp>
        <p:nvSpPr>
          <p:cNvPr id="492565" name="Line 21"/>
          <p:cNvSpPr>
            <a:spLocks noChangeShapeType="1"/>
          </p:cNvSpPr>
          <p:nvPr/>
        </p:nvSpPr>
        <p:spPr bwMode="auto">
          <a:xfrm>
            <a:off x="2514600" y="2819400"/>
            <a:ext cx="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2566" name="Line 22"/>
          <p:cNvSpPr>
            <a:spLocks noChangeShapeType="1"/>
          </p:cNvSpPr>
          <p:nvPr/>
        </p:nvSpPr>
        <p:spPr bwMode="auto">
          <a:xfrm>
            <a:off x="2514600" y="4419600"/>
            <a:ext cx="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2567" name="Line 23"/>
          <p:cNvSpPr>
            <a:spLocks noChangeShapeType="1"/>
          </p:cNvSpPr>
          <p:nvPr/>
        </p:nvSpPr>
        <p:spPr bwMode="auto">
          <a:xfrm>
            <a:off x="3048000" y="5715000"/>
            <a:ext cx="29718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2568" name="Line 24"/>
          <p:cNvSpPr>
            <a:spLocks noChangeShapeType="1"/>
          </p:cNvSpPr>
          <p:nvPr/>
        </p:nvSpPr>
        <p:spPr bwMode="auto">
          <a:xfrm flipV="1">
            <a:off x="6553200" y="2971800"/>
            <a:ext cx="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2569" name="Line 25"/>
          <p:cNvSpPr>
            <a:spLocks noChangeShapeType="1"/>
          </p:cNvSpPr>
          <p:nvPr/>
        </p:nvSpPr>
        <p:spPr bwMode="auto">
          <a:xfrm>
            <a:off x="8077200" y="2819400"/>
            <a:ext cx="0" cy="7620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2570" name="Line 26"/>
          <p:cNvSpPr>
            <a:spLocks noChangeShapeType="1"/>
          </p:cNvSpPr>
          <p:nvPr/>
        </p:nvSpPr>
        <p:spPr bwMode="auto">
          <a:xfrm flipV="1">
            <a:off x="1066800" y="2971800"/>
            <a:ext cx="0" cy="7620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2571" name="Line 27"/>
          <p:cNvSpPr>
            <a:spLocks noChangeShapeType="1"/>
          </p:cNvSpPr>
          <p:nvPr/>
        </p:nvSpPr>
        <p:spPr bwMode="auto">
          <a:xfrm flipV="1">
            <a:off x="1066800" y="4343400"/>
            <a:ext cx="0" cy="7620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2572" name="Line 28"/>
          <p:cNvSpPr>
            <a:spLocks noChangeShapeType="1"/>
          </p:cNvSpPr>
          <p:nvPr/>
        </p:nvSpPr>
        <p:spPr bwMode="auto">
          <a:xfrm flipV="1">
            <a:off x="6553200" y="4343400"/>
            <a:ext cx="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2573" name="Line 29"/>
          <p:cNvSpPr>
            <a:spLocks noChangeShapeType="1"/>
          </p:cNvSpPr>
          <p:nvPr/>
        </p:nvSpPr>
        <p:spPr bwMode="auto">
          <a:xfrm>
            <a:off x="8077200" y="4419600"/>
            <a:ext cx="0" cy="7620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The Stub and Skeleton</a:t>
            </a:r>
          </a:p>
        </p:txBody>
      </p:sp>
      <p:graphicFrame>
        <p:nvGraphicFramePr>
          <p:cNvPr id="525316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978025" y="2135188"/>
          <a:ext cx="6310313" cy="1362075"/>
        </p:xfrm>
        <a:graphic>
          <a:graphicData uri="http://schemas.openxmlformats.org/presentationml/2006/ole">
            <p:oleObj spid="_x0000_s525316" r:id="rId3" imgW="4372560" imgH="942840" progId="">
              <p:embed/>
            </p:oleObj>
          </a:graphicData>
        </a:graphic>
      </p:graphicFrame>
      <p:pic>
        <p:nvPicPr>
          <p:cNvPr id="52531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100263" y="3995738"/>
            <a:ext cx="5670550" cy="2433637"/>
          </a:xfrm>
          <a:noFill/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các đối tượng phân tán</a:t>
            </a:r>
          </a:p>
        </p:txBody>
      </p:sp>
      <p:sp>
        <p:nvSpPr>
          <p:cNvPr id="527394" name="Rectangle 34"/>
          <p:cNvSpPr>
            <a:spLocks noChangeArrowheads="1"/>
          </p:cNvSpPr>
          <p:nvPr/>
        </p:nvSpPr>
        <p:spPr bwMode="auto">
          <a:xfrm>
            <a:off x="685800" y="1447800"/>
            <a:ext cx="76200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7395" name="AutoShape 35"/>
          <p:cNvSpPr>
            <a:spLocks noChangeArrowheads="1"/>
          </p:cNvSpPr>
          <p:nvPr/>
        </p:nvSpPr>
        <p:spPr bwMode="auto">
          <a:xfrm>
            <a:off x="1524000" y="2438400"/>
            <a:ext cx="14478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96" name="AutoShape 36"/>
          <p:cNvSpPr>
            <a:spLocks noChangeArrowheads="1"/>
          </p:cNvSpPr>
          <p:nvPr/>
        </p:nvSpPr>
        <p:spPr bwMode="auto">
          <a:xfrm>
            <a:off x="1524000" y="2438400"/>
            <a:ext cx="14478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latin typeface="Times New Roman" pitchFamily="18" charset="0"/>
                <a:ea typeface="宋体" pitchFamily="2" charset="-122"/>
              </a:rPr>
              <a:t>Remote</a:t>
            </a:r>
          </a:p>
        </p:txBody>
      </p:sp>
      <p:sp>
        <p:nvSpPr>
          <p:cNvPr id="527397" name="AutoShape 37"/>
          <p:cNvSpPr>
            <a:spLocks noChangeArrowheads="1"/>
          </p:cNvSpPr>
          <p:nvPr/>
        </p:nvSpPr>
        <p:spPr bwMode="auto">
          <a:xfrm>
            <a:off x="3581400" y="3352800"/>
            <a:ext cx="14478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latin typeface="Times New Roman" pitchFamily="18" charset="0"/>
                <a:ea typeface="宋体" pitchFamily="2" charset="-122"/>
              </a:rPr>
              <a:t>RemoteServer</a:t>
            </a:r>
          </a:p>
        </p:txBody>
      </p:sp>
      <p:sp>
        <p:nvSpPr>
          <p:cNvPr id="527398" name="AutoShape 38"/>
          <p:cNvSpPr>
            <a:spLocks noChangeArrowheads="1"/>
          </p:cNvSpPr>
          <p:nvPr/>
        </p:nvSpPr>
        <p:spPr bwMode="auto">
          <a:xfrm>
            <a:off x="3505200" y="2438400"/>
            <a:ext cx="14478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latin typeface="Times New Roman" pitchFamily="18" charset="0"/>
                <a:ea typeface="宋体" pitchFamily="2" charset="-122"/>
              </a:rPr>
              <a:t>RemoteObject</a:t>
            </a:r>
          </a:p>
        </p:txBody>
      </p:sp>
      <p:sp>
        <p:nvSpPr>
          <p:cNvPr id="527399" name="AutoShape 39"/>
          <p:cNvSpPr>
            <a:spLocks noChangeArrowheads="1"/>
          </p:cNvSpPr>
          <p:nvPr/>
        </p:nvSpPr>
        <p:spPr bwMode="auto">
          <a:xfrm>
            <a:off x="5791200" y="3429000"/>
            <a:ext cx="18288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latin typeface="Times New Roman" pitchFamily="18" charset="0"/>
                <a:ea typeface="宋体" pitchFamily="2" charset="-122"/>
              </a:rPr>
              <a:t>RemoteException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7400" name="AutoShape 40"/>
          <p:cNvSpPr>
            <a:spLocks noChangeArrowheads="1"/>
          </p:cNvSpPr>
          <p:nvPr/>
        </p:nvSpPr>
        <p:spPr bwMode="auto">
          <a:xfrm>
            <a:off x="5943600" y="2514600"/>
            <a:ext cx="14478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latin typeface="Times New Roman" pitchFamily="18" charset="0"/>
                <a:ea typeface="宋体" pitchFamily="2" charset="-122"/>
              </a:rPr>
              <a:t>IOException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7401" name="AutoShape 41"/>
          <p:cNvSpPr>
            <a:spLocks noChangeArrowheads="1"/>
          </p:cNvSpPr>
          <p:nvPr/>
        </p:nvSpPr>
        <p:spPr bwMode="auto">
          <a:xfrm>
            <a:off x="3200400" y="4495800"/>
            <a:ext cx="22860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latin typeface="Times New Roman" pitchFamily="18" charset="0"/>
                <a:ea typeface="宋体" pitchFamily="2" charset="-122"/>
              </a:rPr>
              <a:t>UnicastRemoteObject</a:t>
            </a:r>
          </a:p>
        </p:txBody>
      </p:sp>
      <p:sp>
        <p:nvSpPr>
          <p:cNvPr id="527402" name="Line 42"/>
          <p:cNvSpPr>
            <a:spLocks noChangeShapeType="1"/>
          </p:cNvSpPr>
          <p:nvPr/>
        </p:nvSpPr>
        <p:spPr bwMode="auto">
          <a:xfrm>
            <a:off x="2971800" y="27432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03" name="Line 43"/>
          <p:cNvSpPr>
            <a:spLocks noChangeShapeType="1"/>
          </p:cNvSpPr>
          <p:nvPr/>
        </p:nvSpPr>
        <p:spPr bwMode="auto">
          <a:xfrm>
            <a:off x="4267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04" name="Line 44"/>
          <p:cNvSpPr>
            <a:spLocks noChangeShapeType="1"/>
          </p:cNvSpPr>
          <p:nvPr/>
        </p:nvSpPr>
        <p:spPr bwMode="auto">
          <a:xfrm>
            <a:off x="42672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05" name="Line 45"/>
          <p:cNvSpPr>
            <a:spLocks noChangeShapeType="1"/>
          </p:cNvSpPr>
          <p:nvPr/>
        </p:nvSpPr>
        <p:spPr bwMode="auto">
          <a:xfrm>
            <a:off x="66294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06" name="Text Box 46"/>
          <p:cNvSpPr txBox="1">
            <a:spLocks noChangeArrowheads="1"/>
          </p:cNvSpPr>
          <p:nvPr/>
        </p:nvSpPr>
        <p:spPr bwMode="auto">
          <a:xfrm>
            <a:off x="1752600" y="1828800"/>
            <a:ext cx="1182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latin typeface="Times New Roman" pitchFamily="18" charset="0"/>
                <a:ea typeface="宋体" pitchFamily="2" charset="-122"/>
              </a:rPr>
              <a:t>Interfaces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7407" name="Text Box 47"/>
          <p:cNvSpPr txBox="1">
            <a:spLocks noChangeArrowheads="1"/>
          </p:cNvSpPr>
          <p:nvPr/>
        </p:nvSpPr>
        <p:spPr bwMode="auto">
          <a:xfrm>
            <a:off x="5241925" y="1690688"/>
            <a:ext cx="887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latin typeface="Times New Roman" pitchFamily="18" charset="0"/>
                <a:ea typeface="宋体" pitchFamily="2" charset="-122"/>
              </a:rPr>
              <a:t>classes</a:t>
            </a:r>
          </a:p>
        </p:txBody>
      </p:sp>
      <p:sp>
        <p:nvSpPr>
          <p:cNvPr id="527408" name="Line 48"/>
          <p:cNvSpPr>
            <a:spLocks noChangeShapeType="1"/>
          </p:cNvSpPr>
          <p:nvPr/>
        </p:nvSpPr>
        <p:spPr bwMode="auto">
          <a:xfrm>
            <a:off x="58674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09" name="Line 49"/>
          <p:cNvSpPr>
            <a:spLocks noChangeShapeType="1"/>
          </p:cNvSpPr>
          <p:nvPr/>
        </p:nvSpPr>
        <p:spPr bwMode="auto">
          <a:xfrm>
            <a:off x="5867400" y="5486400"/>
            <a:ext cx="609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10" name="Text Box 50"/>
          <p:cNvSpPr txBox="1">
            <a:spLocks noChangeArrowheads="1"/>
          </p:cNvSpPr>
          <p:nvPr/>
        </p:nvSpPr>
        <p:spPr bwMode="auto">
          <a:xfrm>
            <a:off x="6858000" y="48768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>
                <a:latin typeface="Times New Roman" pitchFamily="18" charset="0"/>
                <a:ea typeface="宋体" pitchFamily="2" charset="-122"/>
              </a:rPr>
              <a:t>extension</a:t>
            </a:r>
          </a:p>
        </p:txBody>
      </p:sp>
      <p:sp>
        <p:nvSpPr>
          <p:cNvPr id="527411" name="Text Box 51"/>
          <p:cNvSpPr txBox="1">
            <a:spLocks noChangeArrowheads="1"/>
          </p:cNvSpPr>
          <p:nvPr/>
        </p:nvSpPr>
        <p:spPr bwMode="auto">
          <a:xfrm>
            <a:off x="6629400" y="5257800"/>
            <a:ext cx="161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>
                <a:latin typeface="Times New Roman" pitchFamily="18" charset="0"/>
                <a:ea typeface="宋体" pitchFamily="2" charset="-122"/>
              </a:rPr>
              <a:t>implementation</a:t>
            </a:r>
          </a:p>
        </p:txBody>
      </p:sp>
      <p:sp>
        <p:nvSpPr>
          <p:cNvPr id="527412" name="AutoShape 52"/>
          <p:cNvSpPr>
            <a:spLocks noChangeArrowheads="1"/>
          </p:cNvSpPr>
          <p:nvPr/>
        </p:nvSpPr>
        <p:spPr bwMode="auto">
          <a:xfrm>
            <a:off x="35052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latin typeface="Times New Roman" pitchFamily="18" charset="0"/>
                <a:ea typeface="宋体" pitchFamily="2" charset="-122"/>
              </a:rPr>
              <a:t>Object</a:t>
            </a:r>
          </a:p>
        </p:txBody>
      </p:sp>
      <p:sp>
        <p:nvSpPr>
          <p:cNvPr id="527413" name="Line 53"/>
          <p:cNvSpPr>
            <a:spLocks noChangeShapeType="1"/>
          </p:cNvSpPr>
          <p:nvPr/>
        </p:nvSpPr>
        <p:spPr bwMode="auto">
          <a:xfrm>
            <a:off x="4191000" y="220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14" name="AutoShape 54"/>
          <p:cNvSpPr>
            <a:spLocks noChangeArrowheads="1"/>
          </p:cNvSpPr>
          <p:nvPr/>
        </p:nvSpPr>
        <p:spPr bwMode="auto">
          <a:xfrm>
            <a:off x="1143000" y="5638800"/>
            <a:ext cx="14478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latin typeface="Times New Roman" pitchFamily="18" charset="0"/>
                <a:ea typeface="宋体" pitchFamily="2" charset="-122"/>
              </a:rPr>
              <a:t>Stub</a:t>
            </a:r>
          </a:p>
        </p:txBody>
      </p:sp>
      <p:sp>
        <p:nvSpPr>
          <p:cNvPr id="527415" name="Line 55"/>
          <p:cNvSpPr>
            <a:spLocks noChangeShapeType="1"/>
          </p:cNvSpPr>
          <p:nvPr/>
        </p:nvSpPr>
        <p:spPr bwMode="auto">
          <a:xfrm flipH="1">
            <a:off x="2209800" y="3048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16" name="AutoShape 56"/>
          <p:cNvSpPr>
            <a:spLocks noChangeArrowheads="1"/>
          </p:cNvSpPr>
          <p:nvPr/>
        </p:nvSpPr>
        <p:spPr bwMode="auto">
          <a:xfrm>
            <a:off x="3352800" y="5638800"/>
            <a:ext cx="18288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17" name="AutoShape 57"/>
          <p:cNvSpPr>
            <a:spLocks noChangeArrowheads="1"/>
          </p:cNvSpPr>
          <p:nvPr/>
        </p:nvSpPr>
        <p:spPr bwMode="auto">
          <a:xfrm>
            <a:off x="990600" y="4495800"/>
            <a:ext cx="17526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latin typeface="Times New Roman" pitchFamily="18" charset="0"/>
                <a:ea typeface="宋体" pitchFamily="2" charset="-122"/>
              </a:rPr>
              <a:t>Remote Interface</a:t>
            </a:r>
          </a:p>
        </p:txBody>
      </p:sp>
      <p:sp>
        <p:nvSpPr>
          <p:cNvPr id="527418" name="Text Box 58"/>
          <p:cNvSpPr txBox="1">
            <a:spLocks noChangeArrowheads="1"/>
          </p:cNvSpPr>
          <p:nvPr/>
        </p:nvSpPr>
        <p:spPr bwMode="auto">
          <a:xfrm>
            <a:off x="3565525" y="5676900"/>
            <a:ext cx="127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>
                <a:latin typeface="Times New Roman" pitchFamily="18" charset="0"/>
                <a:ea typeface="宋体" pitchFamily="2" charset="-122"/>
              </a:rPr>
              <a:t>Server Impl</a:t>
            </a:r>
          </a:p>
        </p:txBody>
      </p:sp>
      <p:sp>
        <p:nvSpPr>
          <p:cNvPr id="527419" name="Line 59"/>
          <p:cNvSpPr>
            <a:spLocks noChangeShapeType="1"/>
          </p:cNvSpPr>
          <p:nvPr/>
        </p:nvSpPr>
        <p:spPr bwMode="auto">
          <a:xfrm>
            <a:off x="4267200" y="510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20" name="Line 60"/>
          <p:cNvSpPr>
            <a:spLocks noChangeShapeType="1"/>
          </p:cNvSpPr>
          <p:nvPr/>
        </p:nvSpPr>
        <p:spPr bwMode="auto">
          <a:xfrm>
            <a:off x="2667000" y="5105400"/>
            <a:ext cx="6858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21" name="Line 61"/>
          <p:cNvSpPr>
            <a:spLocks noChangeShapeType="1"/>
          </p:cNvSpPr>
          <p:nvPr/>
        </p:nvSpPr>
        <p:spPr bwMode="auto">
          <a:xfrm>
            <a:off x="1676400" y="5105400"/>
            <a:ext cx="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bước tạo RMI 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mtClean="0"/>
              <a:t>1. Định nghĩa giao diện</a:t>
            </a:r>
          </a:p>
          <a:p>
            <a:pPr>
              <a:buFont typeface="ZapfDingbats" pitchFamily="82" charset="2"/>
              <a:buNone/>
            </a:pPr>
            <a:r>
              <a:rPr lang="en-US" smtClean="0"/>
              <a:t>2. Phát triển đối tượng bằng cách cài đặt giao diện remote</a:t>
            </a:r>
          </a:p>
          <a:p>
            <a:pPr>
              <a:buFont typeface="ZapfDingbats" pitchFamily="82" charset="2"/>
              <a:buNone/>
            </a:pPr>
            <a:r>
              <a:rPr lang="en-US" smtClean="0"/>
              <a:t>3. Phát triển chương trình client, server.</a:t>
            </a:r>
          </a:p>
          <a:p>
            <a:pPr>
              <a:buFont typeface="ZapfDingbats" pitchFamily="82" charset="2"/>
              <a:buNone/>
            </a:pPr>
            <a:r>
              <a:rPr lang="en-US" smtClean="0"/>
              <a:t>4. Biên dịch tập tin java.</a:t>
            </a:r>
          </a:p>
          <a:p>
            <a:pPr>
              <a:buFont typeface="ZapfDingbats" pitchFamily="82" charset="2"/>
              <a:buNone/>
            </a:pPr>
            <a:r>
              <a:rPr lang="en-US" smtClean="0"/>
              <a:t>5. Tạo ra đối tượng stub và skeleton.</a:t>
            </a:r>
          </a:p>
          <a:p>
            <a:pPr>
              <a:buFont typeface="ZapfDingbats" pitchFamily="82" charset="2"/>
              <a:buNone/>
            </a:pPr>
            <a:r>
              <a:rPr lang="en-US" smtClean="0"/>
              <a:t>6. Khởi động RMI registry.</a:t>
            </a:r>
          </a:p>
          <a:p>
            <a:pPr>
              <a:buFont typeface="ZapfDingbats" pitchFamily="82" charset="2"/>
              <a:buNone/>
            </a:pPr>
            <a:r>
              <a:rPr lang="en-US" smtClean="0"/>
              <a:t>7. Chạy các đối tượng remote server</a:t>
            </a:r>
          </a:p>
          <a:p>
            <a:pPr>
              <a:buFont typeface="ZapfDingbats" pitchFamily="82" charset="2"/>
              <a:buNone/>
            </a:pPr>
            <a:r>
              <a:rPr lang="en-US" smtClean="0"/>
              <a:t>8. Chạy client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Bước 1. Định nghĩa giao diện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latin typeface="Courier New" pitchFamily="49" charset="0"/>
              </a:rPr>
              <a:t>/* SampleServer.java */</a:t>
            </a:r>
          </a:p>
          <a:p>
            <a:pPr>
              <a:buFont typeface="ZapfDingbats" pitchFamily="82" charset="2"/>
              <a:buNone/>
            </a:pPr>
            <a:r>
              <a:rPr lang="en-US" sz="2400" smtClean="0">
                <a:latin typeface="Courier New" pitchFamily="49" charset="0"/>
              </a:rPr>
              <a:t>import java.rmi.*;</a:t>
            </a:r>
          </a:p>
          <a:p>
            <a:pPr>
              <a:buFont typeface="ZapfDingbats" pitchFamily="82" charset="2"/>
              <a:buNone/>
            </a:pPr>
            <a:endParaRPr lang="en-US" sz="2400" smtClean="0">
              <a:latin typeface="Courier New" pitchFamily="49" charset="0"/>
            </a:endParaRPr>
          </a:p>
          <a:p>
            <a:pPr>
              <a:buFont typeface="ZapfDingbats" pitchFamily="82" charset="2"/>
              <a:buNone/>
            </a:pPr>
            <a:r>
              <a:rPr lang="en-US" sz="2400" smtClean="0">
                <a:latin typeface="Courier New" pitchFamily="49" charset="0"/>
              </a:rPr>
              <a:t>public interface SampleServer </a:t>
            </a:r>
            <a:r>
              <a:rPr lang="en-US" sz="2400" b="1" smtClean="0">
                <a:latin typeface="Courier New" pitchFamily="49" charset="0"/>
              </a:rPr>
              <a:t>extends Remote</a:t>
            </a:r>
            <a:endParaRPr lang="en-US" sz="2400" smtClean="0">
              <a:latin typeface="Courier New" pitchFamily="49" charset="0"/>
            </a:endParaRPr>
          </a:p>
          <a:p>
            <a:pPr>
              <a:buFont typeface="ZapfDingbats" pitchFamily="82" charset="2"/>
              <a:buNone/>
            </a:pPr>
            <a:r>
              <a:rPr lang="en-US" sz="2400" smtClean="0">
                <a:latin typeface="Courier New" pitchFamily="49" charset="0"/>
              </a:rPr>
              <a:t>{</a:t>
            </a:r>
          </a:p>
          <a:p>
            <a:pPr>
              <a:buFont typeface="ZapfDingbats" pitchFamily="82" charset="2"/>
              <a:buNone/>
            </a:pPr>
            <a:r>
              <a:rPr lang="en-US" sz="2400" smtClean="0">
                <a:latin typeface="Courier New" pitchFamily="49" charset="0"/>
              </a:rPr>
              <a:t>  public int sum(int a,int b) throws RemoteException;</a:t>
            </a:r>
          </a:p>
          <a:p>
            <a:pPr>
              <a:buFont typeface="ZapfDingbats" pitchFamily="82" charset="2"/>
              <a:buNone/>
            </a:pPr>
            <a:r>
              <a:rPr lang="en-US" sz="2400" smtClean="0">
                <a:latin typeface="Courier New" pitchFamily="49" charset="0"/>
              </a:rPr>
              <a:t>}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9034</TotalTime>
  <Words>685</Words>
  <Application>Microsoft Office PowerPoint</Application>
  <PresentationFormat>On-screen Show (4:3)</PresentationFormat>
  <Paragraphs>164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Java RMI     </vt:lpstr>
      <vt:lpstr>Mục đích</vt:lpstr>
      <vt:lpstr>Mô hình gọi đối tượng từ xa - RMI</vt:lpstr>
      <vt:lpstr>Kiến trúc RMI</vt:lpstr>
      <vt:lpstr>Java RMI Layers</vt:lpstr>
      <vt:lpstr>The Stub and Skeleton</vt:lpstr>
      <vt:lpstr>Mô hình các đối tượng phân tán</vt:lpstr>
      <vt:lpstr>Các bước tạo RMI </vt:lpstr>
      <vt:lpstr>Bước 1. Định nghĩa giao diện</vt:lpstr>
      <vt:lpstr>Bước 2. Phát triển đối tượng bằng cách cài đặt giao diện remote</vt:lpstr>
      <vt:lpstr>Bước 3. Phát triển chương trình server.</vt:lpstr>
      <vt:lpstr>Bước 3. Phát triển chương trình client.</vt:lpstr>
      <vt:lpstr>Bước 3. Phát triển chương trình server.</vt:lpstr>
      <vt:lpstr>Bước 4,5: Biên dịch</vt:lpstr>
      <vt:lpstr>Bước 6.</vt:lpstr>
    </vt:vector>
  </TitlesOfParts>
  <Company>Yale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</dc:title>
  <dc:creator>Yang Richard Yang</dc:creator>
  <cp:lastModifiedBy>dinhhuy</cp:lastModifiedBy>
  <cp:revision>303</cp:revision>
  <dcterms:created xsi:type="dcterms:W3CDTF">1999-10-08T19:08:27Z</dcterms:created>
  <dcterms:modified xsi:type="dcterms:W3CDTF">2015-07-06T15:27:37Z</dcterms:modified>
</cp:coreProperties>
</file>