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28"/>
  </p:notesMasterIdLst>
  <p:handoutMasterIdLst>
    <p:handoutMasterId r:id="rId29"/>
  </p:handoutMasterIdLst>
  <p:sldIdLst>
    <p:sldId id="333" r:id="rId2"/>
    <p:sldId id="360" r:id="rId3"/>
    <p:sldId id="450" r:id="rId4"/>
    <p:sldId id="448" r:id="rId5"/>
    <p:sldId id="449" r:id="rId6"/>
    <p:sldId id="451" r:id="rId7"/>
    <p:sldId id="453" r:id="rId8"/>
    <p:sldId id="452" r:id="rId9"/>
    <p:sldId id="380" r:id="rId10"/>
    <p:sldId id="381" r:id="rId11"/>
    <p:sldId id="382" r:id="rId12"/>
    <p:sldId id="389" r:id="rId13"/>
    <p:sldId id="391" r:id="rId14"/>
    <p:sldId id="457" r:id="rId15"/>
    <p:sldId id="402" r:id="rId16"/>
    <p:sldId id="455" r:id="rId17"/>
    <p:sldId id="394" r:id="rId18"/>
    <p:sldId id="454" r:id="rId19"/>
    <p:sldId id="456" r:id="rId20"/>
    <p:sldId id="459" r:id="rId21"/>
    <p:sldId id="460" r:id="rId22"/>
    <p:sldId id="461" r:id="rId23"/>
    <p:sldId id="462" r:id="rId24"/>
    <p:sldId id="463" r:id="rId25"/>
    <p:sldId id="465" r:id="rId26"/>
    <p:sldId id="466" r:id="rId27"/>
  </p:sldIdLst>
  <p:sldSz cx="9144000" cy="6858000" type="screen4x3"/>
  <p:notesSz cx="7315200" cy="9601200"/>
  <p:defaultTextStyle>
    <a:defPPr>
      <a:defRPr lang="en-US"/>
    </a:defPPr>
    <a:lvl1pPr algn="ctr" rtl="0" eaLnBrk="0" fontAlgn="base" hangingPunct="0">
      <a:spcBef>
        <a:spcPct val="0"/>
      </a:spcBef>
      <a:spcAft>
        <a:spcPct val="0"/>
      </a:spcAft>
      <a:defRPr sz="5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5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5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5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500" kern="1200">
        <a:solidFill>
          <a:schemeClr val="tx1"/>
        </a:solidFill>
        <a:latin typeface="Times New Roman" pitchFamily="18" charset="0"/>
        <a:ea typeface="+mn-ea"/>
        <a:cs typeface="+mn-cs"/>
      </a:defRPr>
    </a:lvl5pPr>
    <a:lvl6pPr marL="2286000" algn="l" defTabSz="914400" rtl="0" eaLnBrk="1" latinLnBrk="0" hangingPunct="1">
      <a:defRPr sz="500" kern="1200">
        <a:solidFill>
          <a:schemeClr val="tx1"/>
        </a:solidFill>
        <a:latin typeface="Times New Roman" pitchFamily="18" charset="0"/>
        <a:ea typeface="+mn-ea"/>
        <a:cs typeface="+mn-cs"/>
      </a:defRPr>
    </a:lvl6pPr>
    <a:lvl7pPr marL="2743200" algn="l" defTabSz="914400" rtl="0" eaLnBrk="1" latinLnBrk="0" hangingPunct="1">
      <a:defRPr sz="500" kern="1200">
        <a:solidFill>
          <a:schemeClr val="tx1"/>
        </a:solidFill>
        <a:latin typeface="Times New Roman" pitchFamily="18" charset="0"/>
        <a:ea typeface="+mn-ea"/>
        <a:cs typeface="+mn-cs"/>
      </a:defRPr>
    </a:lvl7pPr>
    <a:lvl8pPr marL="3200400" algn="l" defTabSz="914400" rtl="0" eaLnBrk="1" latinLnBrk="0" hangingPunct="1">
      <a:defRPr sz="500" kern="1200">
        <a:solidFill>
          <a:schemeClr val="tx1"/>
        </a:solidFill>
        <a:latin typeface="Times New Roman" pitchFamily="18" charset="0"/>
        <a:ea typeface="+mn-ea"/>
        <a:cs typeface="+mn-cs"/>
      </a:defRPr>
    </a:lvl8pPr>
    <a:lvl9pPr marL="3657600" algn="l" defTabSz="914400" rtl="0" eaLnBrk="1" latinLnBrk="0" hangingPunct="1">
      <a:defRPr sz="5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EAEAEA"/>
    <a:srgbClr val="DDDDDD"/>
    <a:srgbClr val="FFFFCC"/>
    <a:srgbClr val="66CCFF"/>
    <a:srgbClr val="FF99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73" autoAdjust="0"/>
    <p:restoredTop sz="94660" autoAdjust="0"/>
  </p:normalViewPr>
  <p:slideViewPr>
    <p:cSldViewPr>
      <p:cViewPr varScale="1">
        <p:scale>
          <a:sx n="78" d="100"/>
          <a:sy n="78" d="100"/>
        </p:scale>
        <p:origin x="-103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58" d="100"/>
          <a:sy n="58" d="100"/>
        </p:scale>
        <p:origin x="-1770" y="-78"/>
      </p:cViewPr>
      <p:guideLst>
        <p:guide orient="horz" pos="3024"/>
        <p:guide pos="2303"/>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208338" cy="476250"/>
          </a:xfrm>
          <a:prstGeom prst="rect">
            <a:avLst/>
          </a:prstGeom>
          <a:noFill/>
          <a:ln w="19050">
            <a:noFill/>
            <a:miter lim="800000"/>
            <a:headEnd/>
            <a:tailEnd/>
          </a:ln>
          <a:effectLst/>
        </p:spPr>
        <p:txBody>
          <a:bodyPr vert="horz" wrap="none" lIns="95087" tIns="47545" rIns="95087" bIns="47545" numCol="1" anchor="ctr" anchorCtr="0" compatLnSpc="1">
            <a:prstTxWarp prst="textNoShape">
              <a:avLst/>
            </a:prstTxWarp>
          </a:bodyPr>
          <a:lstStyle>
            <a:lvl1pPr algn="l" defTabSz="950913">
              <a:defRPr sz="1200">
                <a:latin typeface="Arial" charset="0"/>
              </a:defRPr>
            </a:lvl1pPr>
          </a:lstStyle>
          <a:p>
            <a:pPr>
              <a:defRPr/>
            </a:pPr>
            <a:endParaRPr lang="en-US"/>
          </a:p>
        </p:txBody>
      </p:sp>
      <p:sp>
        <p:nvSpPr>
          <p:cNvPr id="84995" name="Rectangle 3"/>
          <p:cNvSpPr>
            <a:spLocks noGrp="1" noChangeArrowheads="1"/>
          </p:cNvSpPr>
          <p:nvPr>
            <p:ph type="dt" sz="quarter" idx="1"/>
          </p:nvPr>
        </p:nvSpPr>
        <p:spPr bwMode="auto">
          <a:xfrm>
            <a:off x="4173538" y="0"/>
            <a:ext cx="3128962" cy="476250"/>
          </a:xfrm>
          <a:prstGeom prst="rect">
            <a:avLst/>
          </a:prstGeom>
          <a:noFill/>
          <a:ln w="19050">
            <a:noFill/>
            <a:miter lim="800000"/>
            <a:headEnd/>
            <a:tailEnd/>
          </a:ln>
          <a:effectLst/>
        </p:spPr>
        <p:txBody>
          <a:bodyPr vert="horz" wrap="none" lIns="95087" tIns="47545" rIns="95087" bIns="47545" numCol="1" anchor="ctr" anchorCtr="0" compatLnSpc="1">
            <a:prstTxWarp prst="textNoShape">
              <a:avLst/>
            </a:prstTxWarp>
          </a:bodyPr>
          <a:lstStyle>
            <a:lvl1pPr algn="r" defTabSz="950913">
              <a:defRPr sz="1200">
                <a:latin typeface="Arial" charset="0"/>
              </a:defRPr>
            </a:lvl1pPr>
          </a:lstStyle>
          <a:p>
            <a:pPr>
              <a:defRPr/>
            </a:pPr>
            <a:endParaRPr lang="en-US"/>
          </a:p>
        </p:txBody>
      </p:sp>
      <p:sp>
        <p:nvSpPr>
          <p:cNvPr id="84996" name="Rectangle 4"/>
          <p:cNvSpPr>
            <a:spLocks noGrp="1" noChangeArrowheads="1"/>
          </p:cNvSpPr>
          <p:nvPr>
            <p:ph type="ftr" sz="quarter" idx="2"/>
          </p:nvPr>
        </p:nvSpPr>
        <p:spPr bwMode="auto">
          <a:xfrm>
            <a:off x="0" y="9110663"/>
            <a:ext cx="3208338" cy="477837"/>
          </a:xfrm>
          <a:prstGeom prst="rect">
            <a:avLst/>
          </a:prstGeom>
          <a:noFill/>
          <a:ln w="19050">
            <a:noFill/>
            <a:miter lim="800000"/>
            <a:headEnd/>
            <a:tailEnd/>
          </a:ln>
          <a:effectLst/>
        </p:spPr>
        <p:txBody>
          <a:bodyPr vert="horz" wrap="none" lIns="95087" tIns="47545" rIns="95087" bIns="47545" numCol="1" anchor="b" anchorCtr="0" compatLnSpc="1">
            <a:prstTxWarp prst="textNoShape">
              <a:avLst/>
            </a:prstTxWarp>
          </a:bodyPr>
          <a:lstStyle>
            <a:lvl1pPr algn="l" defTabSz="950913">
              <a:defRPr sz="1200">
                <a:latin typeface="Arial" charset="0"/>
              </a:defRPr>
            </a:lvl1pPr>
          </a:lstStyle>
          <a:p>
            <a:pPr>
              <a:defRPr/>
            </a:pPr>
            <a:endParaRPr lang="en-US"/>
          </a:p>
        </p:txBody>
      </p:sp>
      <p:sp>
        <p:nvSpPr>
          <p:cNvPr id="84997" name="Rectangle 5"/>
          <p:cNvSpPr>
            <a:spLocks noGrp="1" noChangeArrowheads="1"/>
          </p:cNvSpPr>
          <p:nvPr>
            <p:ph type="sldNum" sz="quarter" idx="3"/>
          </p:nvPr>
        </p:nvSpPr>
        <p:spPr bwMode="auto">
          <a:xfrm>
            <a:off x="4173538" y="9110663"/>
            <a:ext cx="3128962" cy="477837"/>
          </a:xfrm>
          <a:prstGeom prst="rect">
            <a:avLst/>
          </a:prstGeom>
          <a:noFill/>
          <a:ln w="19050">
            <a:noFill/>
            <a:miter lim="800000"/>
            <a:headEnd/>
            <a:tailEnd/>
          </a:ln>
          <a:effectLst/>
        </p:spPr>
        <p:txBody>
          <a:bodyPr vert="horz" wrap="none" lIns="95087" tIns="47545" rIns="95087" bIns="47545" numCol="1" anchor="b" anchorCtr="0" compatLnSpc="1">
            <a:prstTxWarp prst="textNoShape">
              <a:avLst/>
            </a:prstTxWarp>
          </a:bodyPr>
          <a:lstStyle>
            <a:lvl1pPr algn="r" defTabSz="950913">
              <a:defRPr sz="1200">
                <a:latin typeface="Arial" charset="0"/>
              </a:defRPr>
            </a:lvl1pPr>
          </a:lstStyle>
          <a:p>
            <a:pPr>
              <a:defRPr/>
            </a:pPr>
            <a:fld id="{29BFC5F7-E058-417F-A5FD-09E311653CE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168650" cy="479425"/>
          </a:xfrm>
          <a:prstGeom prst="rect">
            <a:avLst/>
          </a:prstGeom>
          <a:noFill/>
          <a:ln w="25400">
            <a:noFill/>
            <a:miter lim="800000"/>
            <a:headEnd/>
            <a:tailEnd/>
          </a:ln>
          <a:effectLst/>
        </p:spPr>
        <p:txBody>
          <a:bodyPr vert="horz" wrap="none" lIns="96110" tIns="48053" rIns="96110" bIns="48053" numCol="1" anchor="ctr" anchorCtr="0" compatLnSpc="1">
            <a:prstTxWarp prst="textNoShape">
              <a:avLst/>
            </a:prstTxWarp>
          </a:bodyPr>
          <a:lstStyle>
            <a:lvl1pPr algn="l" defTabSz="962025">
              <a:defRPr sz="1200">
                <a:latin typeface="Comic Sans MS" pitchFamily="66" charset="0"/>
              </a:defRPr>
            </a:lvl1pPr>
          </a:lstStyle>
          <a:p>
            <a:pPr>
              <a:defRPr/>
            </a:pPr>
            <a:endParaRPr lang="en-US"/>
          </a:p>
        </p:txBody>
      </p:sp>
      <p:sp>
        <p:nvSpPr>
          <p:cNvPr id="45059" name="Rectangle 3"/>
          <p:cNvSpPr>
            <a:spLocks noGrp="1" noChangeArrowheads="1"/>
          </p:cNvSpPr>
          <p:nvPr>
            <p:ph type="dt" idx="1"/>
          </p:nvPr>
        </p:nvSpPr>
        <p:spPr bwMode="auto">
          <a:xfrm>
            <a:off x="4146550" y="0"/>
            <a:ext cx="3168650" cy="479425"/>
          </a:xfrm>
          <a:prstGeom prst="rect">
            <a:avLst/>
          </a:prstGeom>
          <a:noFill/>
          <a:ln w="25400">
            <a:noFill/>
            <a:miter lim="800000"/>
            <a:headEnd/>
            <a:tailEnd/>
          </a:ln>
          <a:effectLst/>
        </p:spPr>
        <p:txBody>
          <a:bodyPr vert="horz" wrap="none" lIns="96110" tIns="48053" rIns="96110" bIns="48053" numCol="1" anchor="ctr" anchorCtr="0" compatLnSpc="1">
            <a:prstTxWarp prst="textNoShape">
              <a:avLst/>
            </a:prstTxWarp>
          </a:bodyPr>
          <a:lstStyle>
            <a:lvl1pPr algn="r" defTabSz="962025">
              <a:defRPr sz="1200">
                <a:latin typeface="Comic Sans MS" pitchFamily="66" charset="0"/>
              </a:defRPr>
            </a:lvl1pPr>
          </a:lstStyle>
          <a:p>
            <a:pPr>
              <a:defRPr/>
            </a:pPr>
            <a:endParaRPr lang="en-US"/>
          </a:p>
        </p:txBody>
      </p:sp>
      <p:sp>
        <p:nvSpPr>
          <p:cNvPr id="84996" name="Rectangle 4"/>
          <p:cNvSpPr>
            <a:spLocks noGrp="1" noRot="1" noChangeAspect="1" noChangeArrowheads="1" noTextEdit="1"/>
          </p:cNvSpPr>
          <p:nvPr>
            <p:ph type="sldImg" idx="2"/>
          </p:nvPr>
        </p:nvSpPr>
        <p:spPr bwMode="auto">
          <a:xfrm>
            <a:off x="1258888" y="722313"/>
            <a:ext cx="4799012" cy="3598862"/>
          </a:xfrm>
          <a:prstGeom prst="rect">
            <a:avLst/>
          </a:prstGeom>
          <a:noFill/>
          <a:ln w="9525">
            <a:solidFill>
              <a:srgbClr val="000000"/>
            </a:solidFill>
            <a:miter lim="800000"/>
            <a:headEnd/>
            <a:tailEnd/>
          </a:ln>
        </p:spPr>
      </p:sp>
      <p:sp>
        <p:nvSpPr>
          <p:cNvPr id="45061" name="Rectangle 5"/>
          <p:cNvSpPr>
            <a:spLocks noGrp="1" noChangeArrowheads="1"/>
          </p:cNvSpPr>
          <p:nvPr>
            <p:ph type="body" sz="quarter" idx="3"/>
          </p:nvPr>
        </p:nvSpPr>
        <p:spPr bwMode="auto">
          <a:xfrm>
            <a:off x="976313" y="4560888"/>
            <a:ext cx="5362575" cy="4318000"/>
          </a:xfrm>
          <a:prstGeom prst="rect">
            <a:avLst/>
          </a:prstGeom>
          <a:noFill/>
          <a:ln w="25400">
            <a:noFill/>
            <a:miter lim="800000"/>
            <a:headEnd/>
            <a:tailEnd/>
          </a:ln>
          <a:effectLst/>
        </p:spPr>
        <p:txBody>
          <a:bodyPr vert="horz" wrap="none" lIns="96110" tIns="48053" rIns="96110" bIns="48053"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5062" name="Rectangle 6"/>
          <p:cNvSpPr>
            <a:spLocks noGrp="1" noChangeArrowheads="1"/>
          </p:cNvSpPr>
          <p:nvPr>
            <p:ph type="ftr" sz="quarter" idx="4"/>
          </p:nvPr>
        </p:nvSpPr>
        <p:spPr bwMode="auto">
          <a:xfrm>
            <a:off x="0" y="9121775"/>
            <a:ext cx="3168650" cy="479425"/>
          </a:xfrm>
          <a:prstGeom prst="rect">
            <a:avLst/>
          </a:prstGeom>
          <a:noFill/>
          <a:ln w="25400">
            <a:noFill/>
            <a:miter lim="800000"/>
            <a:headEnd/>
            <a:tailEnd/>
          </a:ln>
          <a:effectLst/>
        </p:spPr>
        <p:txBody>
          <a:bodyPr vert="horz" wrap="none" lIns="96110" tIns="48053" rIns="96110" bIns="48053" numCol="1" anchor="b" anchorCtr="0" compatLnSpc="1">
            <a:prstTxWarp prst="textNoShape">
              <a:avLst/>
            </a:prstTxWarp>
          </a:bodyPr>
          <a:lstStyle>
            <a:lvl1pPr algn="l" defTabSz="962025">
              <a:defRPr sz="1200">
                <a:latin typeface="Comic Sans MS" pitchFamily="66" charset="0"/>
              </a:defRPr>
            </a:lvl1pPr>
          </a:lstStyle>
          <a:p>
            <a:pPr>
              <a:defRPr/>
            </a:pPr>
            <a:endParaRPr lang="en-US"/>
          </a:p>
        </p:txBody>
      </p:sp>
      <p:sp>
        <p:nvSpPr>
          <p:cNvPr id="45063" name="Rectangle 7"/>
          <p:cNvSpPr>
            <a:spLocks noGrp="1" noChangeArrowheads="1"/>
          </p:cNvSpPr>
          <p:nvPr>
            <p:ph type="sldNum" sz="quarter" idx="5"/>
          </p:nvPr>
        </p:nvSpPr>
        <p:spPr bwMode="auto">
          <a:xfrm>
            <a:off x="4146550" y="9121775"/>
            <a:ext cx="3168650" cy="479425"/>
          </a:xfrm>
          <a:prstGeom prst="rect">
            <a:avLst/>
          </a:prstGeom>
          <a:noFill/>
          <a:ln w="25400">
            <a:noFill/>
            <a:miter lim="800000"/>
            <a:headEnd/>
            <a:tailEnd/>
          </a:ln>
          <a:effectLst/>
        </p:spPr>
        <p:txBody>
          <a:bodyPr vert="horz" wrap="none" lIns="96110" tIns="48053" rIns="96110" bIns="48053" numCol="1" anchor="b" anchorCtr="0" compatLnSpc="1">
            <a:prstTxWarp prst="textNoShape">
              <a:avLst/>
            </a:prstTxWarp>
          </a:bodyPr>
          <a:lstStyle>
            <a:lvl1pPr algn="r" defTabSz="962025">
              <a:defRPr sz="1200">
                <a:latin typeface="Comic Sans MS" pitchFamily="66" charset="0"/>
              </a:defRPr>
            </a:lvl1pPr>
          </a:lstStyle>
          <a:p>
            <a:pPr>
              <a:defRPr/>
            </a:pPr>
            <a:fld id="{28F9ACC8-7786-4852-9E74-A600CF36FA8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1D0C54F2-00C1-45C6-AFE3-53787546C92A}" type="slidenum">
              <a:rPr lang="en-US" smtClean="0"/>
              <a:pPr/>
              <a:t>1</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w="9525"/>
        </p:spPr>
        <p:txBody>
          <a:bodyPr/>
          <a:lstStyle/>
          <a:p>
            <a:endParaRPr lang="en-SG"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6653" tIns="48327" rIns="96653" bIns="48327" anchor="b"/>
          <a:lstStyle/>
          <a:p>
            <a:pPr algn="r" defTabSz="966788"/>
            <a:fld id="{0C3CAD4C-3BCF-4925-9783-0B51D8C47DA4}" type="slidenum">
              <a:rPr lang="en-US" sz="1200">
                <a:solidFill>
                  <a:srgbClr val="000000"/>
                </a:solidFill>
                <a:latin typeface="Comic Sans MS" pitchFamily="66" charset="0"/>
              </a:rPr>
              <a:pPr algn="r" defTabSz="966788"/>
              <a:t>20</a:t>
            </a:fld>
            <a:endParaRPr lang="en-US" sz="1200">
              <a:solidFill>
                <a:srgbClr val="000000"/>
              </a:solidFill>
              <a:latin typeface="Comic Sans MS" pitchFamily="66" charset="0"/>
            </a:endParaRPr>
          </a:p>
        </p:txBody>
      </p:sp>
      <p:sp>
        <p:nvSpPr>
          <p:cNvPr id="193539" name="Rectangle 2"/>
          <p:cNvSpPr>
            <a:spLocks noGrp="1" noRot="1" noChangeAspect="1" noChangeArrowheads="1" noTextEdit="1"/>
          </p:cNvSpPr>
          <p:nvPr>
            <p:ph type="sldImg"/>
          </p:nvPr>
        </p:nvSpPr>
        <p:spPr>
          <a:xfrm>
            <a:off x="1257300" y="719138"/>
            <a:ext cx="4800600" cy="3600450"/>
          </a:xfrm>
          <a:ln/>
        </p:spPr>
      </p:sp>
      <p:sp>
        <p:nvSpPr>
          <p:cNvPr id="193540" name="Rectangle 3"/>
          <p:cNvSpPr>
            <a:spLocks noGrp="1" noChangeArrowheads="1"/>
          </p:cNvSpPr>
          <p:nvPr>
            <p:ph type="body" idx="1"/>
          </p:nvPr>
        </p:nvSpPr>
        <p:spPr>
          <a:xfrm>
            <a:off x="976313" y="4560888"/>
            <a:ext cx="5362575" cy="4321175"/>
          </a:xfrm>
          <a:noFill/>
          <a:ln w="9525"/>
        </p:spPr>
        <p:txBody>
          <a:bodyPr wrap="square" lIns="96653" tIns="48327" rIns="96653" bIns="48327" anchor="t"/>
          <a:lstStyle/>
          <a:p>
            <a:r>
              <a:rPr lang="en-US" smtClean="0"/>
              <a:t>Why name: easy to remember, one-level of indirection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6653" tIns="48327" rIns="96653" bIns="48327" anchor="b"/>
          <a:lstStyle/>
          <a:p>
            <a:pPr algn="r" defTabSz="966788"/>
            <a:fld id="{FBFF32D1-B472-49D0-AE1F-FB13150A593A}" type="slidenum">
              <a:rPr lang="en-US" sz="1200">
                <a:solidFill>
                  <a:srgbClr val="000000"/>
                </a:solidFill>
                <a:latin typeface="Comic Sans MS" pitchFamily="66" charset="0"/>
              </a:rPr>
              <a:pPr algn="r" defTabSz="966788"/>
              <a:t>21</a:t>
            </a:fld>
            <a:endParaRPr lang="en-US" sz="1200">
              <a:solidFill>
                <a:srgbClr val="000000"/>
              </a:solidFill>
              <a:latin typeface="Comic Sans MS" pitchFamily="66" charset="0"/>
            </a:endParaRPr>
          </a:p>
        </p:txBody>
      </p:sp>
      <p:sp>
        <p:nvSpPr>
          <p:cNvPr id="195587" name="Rectangle 2"/>
          <p:cNvSpPr>
            <a:spLocks noGrp="1" noRot="1" noChangeAspect="1" noChangeArrowheads="1" noTextEdit="1"/>
          </p:cNvSpPr>
          <p:nvPr>
            <p:ph type="sldImg"/>
          </p:nvPr>
        </p:nvSpPr>
        <p:spPr>
          <a:xfrm>
            <a:off x="1257300" y="719138"/>
            <a:ext cx="4800600" cy="3600450"/>
          </a:xfrm>
          <a:ln/>
        </p:spPr>
      </p:sp>
      <p:sp>
        <p:nvSpPr>
          <p:cNvPr id="195588" name="Rectangle 3"/>
          <p:cNvSpPr>
            <a:spLocks noGrp="1" noChangeArrowheads="1"/>
          </p:cNvSpPr>
          <p:nvPr>
            <p:ph type="body" idx="1"/>
          </p:nvPr>
        </p:nvSpPr>
        <p:spPr>
          <a:xfrm>
            <a:off x="976313" y="4560888"/>
            <a:ext cx="5362575" cy="4321175"/>
          </a:xfrm>
          <a:noFill/>
          <a:ln w="9525"/>
        </p:spPr>
        <p:txBody>
          <a:bodyPr wrap="square" lIns="96653" tIns="48327" rIns="96653" bIns="48327" anchor="t"/>
          <a:lstStyle/>
          <a:p>
            <a:endParaRPr lang="en-SG"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6653" tIns="48327" rIns="96653" bIns="48327" anchor="b"/>
          <a:lstStyle/>
          <a:p>
            <a:pPr algn="r" defTabSz="966788"/>
            <a:fld id="{42A9146C-FD0B-481D-BB23-106F37222CD3}" type="slidenum">
              <a:rPr lang="en-US" sz="1200">
                <a:solidFill>
                  <a:srgbClr val="000000"/>
                </a:solidFill>
                <a:latin typeface="Comic Sans MS" pitchFamily="66" charset="0"/>
              </a:rPr>
              <a:pPr algn="r" defTabSz="966788"/>
              <a:t>22</a:t>
            </a:fld>
            <a:endParaRPr lang="en-US" sz="1200">
              <a:solidFill>
                <a:srgbClr val="000000"/>
              </a:solidFill>
              <a:latin typeface="Comic Sans MS" pitchFamily="66" charset="0"/>
            </a:endParaRPr>
          </a:p>
        </p:txBody>
      </p:sp>
      <p:sp>
        <p:nvSpPr>
          <p:cNvPr id="197635" name="Rectangle 2"/>
          <p:cNvSpPr>
            <a:spLocks noGrp="1" noRot="1" noChangeAspect="1" noChangeArrowheads="1" noTextEdit="1"/>
          </p:cNvSpPr>
          <p:nvPr>
            <p:ph type="sldImg"/>
          </p:nvPr>
        </p:nvSpPr>
        <p:spPr>
          <a:xfrm>
            <a:off x="1257300" y="719138"/>
            <a:ext cx="4800600" cy="3600450"/>
          </a:xfrm>
          <a:ln/>
        </p:spPr>
      </p:sp>
      <p:sp>
        <p:nvSpPr>
          <p:cNvPr id="197636" name="Rectangle 3"/>
          <p:cNvSpPr>
            <a:spLocks noGrp="1" noChangeArrowheads="1"/>
          </p:cNvSpPr>
          <p:nvPr>
            <p:ph type="body" idx="1"/>
          </p:nvPr>
        </p:nvSpPr>
        <p:spPr>
          <a:xfrm>
            <a:off x="976313" y="4560888"/>
            <a:ext cx="5362575" cy="4321175"/>
          </a:xfrm>
          <a:noFill/>
          <a:ln w="9525"/>
        </p:spPr>
        <p:txBody>
          <a:bodyPr wrap="square" lIns="96653" tIns="48327" rIns="96653" bIns="48327" anchor="t"/>
          <a:lstStyle/>
          <a:p>
            <a:endParaRPr lang="en-SG"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6653" tIns="48327" rIns="96653" bIns="48327" anchor="b"/>
          <a:lstStyle/>
          <a:p>
            <a:pPr algn="r" defTabSz="966788"/>
            <a:fld id="{91C965DE-4AA8-44AB-94DE-C0968C20F73B}" type="slidenum">
              <a:rPr lang="en-US" sz="1200">
                <a:solidFill>
                  <a:srgbClr val="000000"/>
                </a:solidFill>
                <a:latin typeface="Comic Sans MS" pitchFamily="66" charset="0"/>
              </a:rPr>
              <a:pPr algn="r" defTabSz="966788"/>
              <a:t>23</a:t>
            </a:fld>
            <a:endParaRPr lang="en-US" sz="1200">
              <a:solidFill>
                <a:srgbClr val="000000"/>
              </a:solidFill>
              <a:latin typeface="Comic Sans MS" pitchFamily="66" charset="0"/>
            </a:endParaRPr>
          </a:p>
        </p:txBody>
      </p:sp>
      <p:sp>
        <p:nvSpPr>
          <p:cNvPr id="199683" name="Rectangle 2"/>
          <p:cNvSpPr>
            <a:spLocks noGrp="1" noRot="1" noChangeAspect="1" noChangeArrowheads="1" noTextEdit="1"/>
          </p:cNvSpPr>
          <p:nvPr>
            <p:ph type="sldImg"/>
          </p:nvPr>
        </p:nvSpPr>
        <p:spPr>
          <a:xfrm>
            <a:off x="1257300" y="719138"/>
            <a:ext cx="4800600" cy="3600450"/>
          </a:xfrm>
          <a:ln/>
        </p:spPr>
      </p:sp>
      <p:sp>
        <p:nvSpPr>
          <p:cNvPr id="199684" name="Rectangle 3"/>
          <p:cNvSpPr>
            <a:spLocks noGrp="1" noChangeArrowheads="1"/>
          </p:cNvSpPr>
          <p:nvPr>
            <p:ph type="body" idx="1"/>
          </p:nvPr>
        </p:nvSpPr>
        <p:spPr>
          <a:xfrm>
            <a:off x="976313" y="4560888"/>
            <a:ext cx="5362575" cy="4321175"/>
          </a:xfrm>
          <a:noFill/>
          <a:ln w="9525"/>
        </p:spPr>
        <p:txBody>
          <a:bodyPr wrap="square" lIns="96653" tIns="48327" rIns="96653" bIns="48327" anchor="t"/>
          <a:lstStyle/>
          <a:p>
            <a:endParaRPr lang="en-SG"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6653" tIns="48327" rIns="96653" bIns="48327" anchor="b"/>
          <a:lstStyle/>
          <a:p>
            <a:pPr algn="r" defTabSz="966788"/>
            <a:fld id="{2E988E08-4861-4EA7-B409-E8BAB3EBB580}" type="slidenum">
              <a:rPr lang="en-US" sz="1200">
                <a:solidFill>
                  <a:srgbClr val="000000"/>
                </a:solidFill>
                <a:latin typeface="Comic Sans MS" pitchFamily="66" charset="0"/>
              </a:rPr>
              <a:pPr algn="r" defTabSz="966788"/>
              <a:t>24</a:t>
            </a:fld>
            <a:endParaRPr lang="en-US" sz="1200">
              <a:solidFill>
                <a:srgbClr val="000000"/>
              </a:solidFill>
              <a:latin typeface="Comic Sans MS" pitchFamily="66" charset="0"/>
            </a:endParaRPr>
          </a:p>
        </p:txBody>
      </p:sp>
      <p:sp>
        <p:nvSpPr>
          <p:cNvPr id="201731" name="Rectangle 2"/>
          <p:cNvSpPr>
            <a:spLocks noGrp="1" noRot="1" noChangeAspect="1" noChangeArrowheads="1" noTextEdit="1"/>
          </p:cNvSpPr>
          <p:nvPr>
            <p:ph type="sldImg"/>
          </p:nvPr>
        </p:nvSpPr>
        <p:spPr>
          <a:xfrm>
            <a:off x="1257300" y="719138"/>
            <a:ext cx="4800600" cy="3600450"/>
          </a:xfrm>
          <a:ln/>
        </p:spPr>
      </p:sp>
      <p:sp>
        <p:nvSpPr>
          <p:cNvPr id="201732" name="Rectangle 3"/>
          <p:cNvSpPr>
            <a:spLocks noGrp="1" noChangeArrowheads="1"/>
          </p:cNvSpPr>
          <p:nvPr>
            <p:ph type="body" idx="1"/>
          </p:nvPr>
        </p:nvSpPr>
        <p:spPr>
          <a:xfrm>
            <a:off x="976313" y="4560888"/>
            <a:ext cx="5362575" cy="4321175"/>
          </a:xfrm>
          <a:noFill/>
          <a:ln w="9525"/>
        </p:spPr>
        <p:txBody>
          <a:bodyPr wrap="square" lIns="96653" tIns="48327" rIns="96653" bIns="48327" anchor="t"/>
          <a:lstStyle/>
          <a:p>
            <a:endParaRPr lang="en-SG"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txBox="1">
            <a:spLocks noGrp="1" noChangeArrowheads="1"/>
          </p:cNvSpPr>
          <p:nvPr/>
        </p:nvSpPr>
        <p:spPr bwMode="auto">
          <a:xfrm>
            <a:off x="4144963" y="9120188"/>
            <a:ext cx="3170237" cy="481012"/>
          </a:xfrm>
          <a:prstGeom prst="rect">
            <a:avLst/>
          </a:prstGeom>
          <a:noFill/>
          <a:ln w="9525">
            <a:noFill/>
            <a:miter lim="800000"/>
            <a:headEnd/>
            <a:tailEnd/>
          </a:ln>
        </p:spPr>
        <p:txBody>
          <a:bodyPr lIns="96653" tIns="48327" rIns="96653" bIns="48327" anchor="b"/>
          <a:lstStyle/>
          <a:p>
            <a:pPr algn="r" defTabSz="966788"/>
            <a:fld id="{E0FE6F80-B80E-4D1E-B2A9-C42E610D1553}" type="slidenum">
              <a:rPr lang="en-US" sz="1200">
                <a:solidFill>
                  <a:srgbClr val="000000"/>
                </a:solidFill>
                <a:latin typeface="Comic Sans MS" pitchFamily="66" charset="0"/>
              </a:rPr>
              <a:pPr algn="r" defTabSz="966788"/>
              <a:t>25</a:t>
            </a:fld>
            <a:endParaRPr lang="en-US" sz="1200">
              <a:solidFill>
                <a:srgbClr val="000000"/>
              </a:solidFill>
              <a:latin typeface="Comic Sans MS" pitchFamily="66" charset="0"/>
            </a:endParaRPr>
          </a:p>
        </p:txBody>
      </p:sp>
      <p:sp>
        <p:nvSpPr>
          <p:cNvPr id="205827" name="Rectangle 2"/>
          <p:cNvSpPr>
            <a:spLocks noGrp="1" noRot="1" noChangeAspect="1" noChangeArrowheads="1" noTextEdit="1"/>
          </p:cNvSpPr>
          <p:nvPr>
            <p:ph type="sldImg"/>
          </p:nvPr>
        </p:nvSpPr>
        <p:spPr>
          <a:xfrm>
            <a:off x="1257300" y="719138"/>
            <a:ext cx="4800600" cy="3600450"/>
          </a:xfrm>
          <a:ln/>
        </p:spPr>
      </p:sp>
      <p:sp>
        <p:nvSpPr>
          <p:cNvPr id="205828" name="Rectangle 3"/>
          <p:cNvSpPr>
            <a:spLocks noGrp="1" noChangeArrowheads="1"/>
          </p:cNvSpPr>
          <p:nvPr>
            <p:ph type="body" idx="1"/>
          </p:nvPr>
        </p:nvSpPr>
        <p:spPr>
          <a:xfrm>
            <a:off x="976313" y="4560888"/>
            <a:ext cx="5362575" cy="4321175"/>
          </a:xfrm>
          <a:noFill/>
          <a:ln w="9525"/>
        </p:spPr>
        <p:txBody>
          <a:bodyPr wrap="square" lIns="96653" tIns="48327" rIns="96653" bIns="48327" anchor="t"/>
          <a:lstStyle/>
          <a:p>
            <a:endParaRPr lang="en-SG"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038CAF5F-F4F4-4F56-B698-71BD43C9721A}" type="slidenum">
              <a:rPr lang="en-US" smtClean="0"/>
              <a:pPr/>
              <a:t>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w="9525"/>
        </p:spPr>
        <p:txBody>
          <a:bodyPr/>
          <a:lstStyle/>
          <a:p>
            <a:endParaRPr lang="en-SG"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2A9D14AB-F643-4DA4-8B39-E4C81628675E}" type="slidenum">
              <a:rPr lang="en-US" smtClean="0"/>
              <a:pPr/>
              <a:t>9</a:t>
            </a:fld>
            <a:endParaRPr lang="en-US"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w="9525"/>
        </p:spPr>
        <p:txBody>
          <a:bodyPr/>
          <a:lstStyle/>
          <a:p>
            <a:endParaRPr lang="en-SG"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64254A91-DEFD-49C6-B615-24FD72515946}" type="slidenum">
              <a:rPr lang="en-US" smtClean="0"/>
              <a:pPr/>
              <a:t>10</a:t>
            </a:fld>
            <a:endParaRPr lang="en-US"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w="9525"/>
        </p:spPr>
        <p:txBody>
          <a:bodyPr/>
          <a:lstStyle/>
          <a:p>
            <a:endParaRPr lang="en-SG"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BAEBD9F2-2B51-401B-B855-F65DCA1DB760}" type="slidenum">
              <a:rPr lang="en-US" smtClean="0"/>
              <a:pPr/>
              <a:t>11</a:t>
            </a:fld>
            <a:endParaRPr lang="en-US"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w="9525"/>
        </p:spPr>
        <p:txBody>
          <a:bodyPr/>
          <a:lstStyle/>
          <a:p>
            <a:endParaRPr lang="en-SG"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7A8942EA-5973-4F26-B2C9-680F5617DCE8}" type="slidenum">
              <a:rPr lang="en-US" smtClean="0"/>
              <a:pPr/>
              <a:t>12</a:t>
            </a:fld>
            <a:endParaRPr lang="en-US"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w="9525"/>
        </p:spPr>
        <p:txBody>
          <a:bodyPr/>
          <a:lstStyle/>
          <a:p>
            <a:endParaRPr lang="en-SG"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9B60AE89-2FAA-40D3-8402-084F89CE1190}" type="slidenum">
              <a:rPr lang="en-US" smtClean="0"/>
              <a:pPr/>
              <a:t>13</a:t>
            </a:fld>
            <a:endParaRPr lang="en-US"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w="9525"/>
        </p:spPr>
        <p:txBody>
          <a:bodyPr/>
          <a:lstStyle/>
          <a:p>
            <a:endParaRPr lang="en-SG"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44E7F722-9F4B-4EFA-A121-3BD9AE50AE02}" type="slidenum">
              <a:rPr lang="en-US" smtClean="0"/>
              <a:pPr/>
              <a:t>15</a:t>
            </a:fld>
            <a:endParaRPr lang="en-US"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w="9525"/>
        </p:spPr>
        <p:txBody>
          <a:bodyPr/>
          <a:lstStyle/>
          <a:p>
            <a:endParaRPr lang="en-SG"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8513AD3D-2A63-475A-BB4E-DB46DFF88823}" type="slidenum">
              <a:rPr lang="en-US" smtClean="0"/>
              <a:pPr/>
              <a:t>17</a:t>
            </a:fld>
            <a:endParaRPr lang="en-US"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w="9525"/>
        </p:spPr>
        <p:txBody>
          <a:bodyPr/>
          <a:lstStyle/>
          <a:p>
            <a:endParaRPr lang="en-SG"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6D7BF77D-DE34-44E9-B4EA-A19CE266047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1429437B-E702-471F-A6CB-014E7FF58DB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EC2EC7CF-5117-4E77-B5C9-8FB20FADEE2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495800" y="1600200"/>
            <a:ext cx="38100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495800" y="4000500"/>
            <a:ext cx="38100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234950" y="6402388"/>
            <a:ext cx="2130425" cy="455612"/>
          </a:xfrm>
        </p:spPr>
        <p:txBody>
          <a:bodyPr/>
          <a:lstStyle>
            <a:lvl1pPr>
              <a:defRPr/>
            </a:lvl1pPr>
          </a:lstStyle>
          <a:p>
            <a:pPr>
              <a:defRPr/>
            </a:pPr>
            <a:endParaRPr lang="en-US"/>
          </a:p>
        </p:txBody>
      </p:sp>
      <p:sp>
        <p:nvSpPr>
          <p:cNvPr id="7" name="Footer Placeholder 6"/>
          <p:cNvSpPr>
            <a:spLocks noGrp="1"/>
          </p:cNvSpPr>
          <p:nvPr>
            <p:ph type="ftr" sz="quarter" idx="11"/>
          </p:nvPr>
        </p:nvSpPr>
        <p:spPr>
          <a:xfrm>
            <a:off x="2822575" y="6402388"/>
            <a:ext cx="3956050" cy="455612"/>
          </a:xfr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7013575" y="6402388"/>
            <a:ext cx="2130425" cy="455612"/>
          </a:xfrm>
        </p:spPr>
        <p:txBody>
          <a:bodyPr/>
          <a:lstStyle>
            <a:lvl1pPr>
              <a:defRPr smtClean="0"/>
            </a:lvl1pPr>
          </a:lstStyle>
          <a:p>
            <a:pPr>
              <a:defRPr/>
            </a:pPr>
            <a:fld id="{0D9F4FCA-427A-44D4-93C2-50FF3F05863E}"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1600200"/>
            <a:ext cx="7772400" cy="4648200"/>
          </a:xfrm>
        </p:spPr>
        <p:txBody>
          <a:bodyPr/>
          <a:lstStyle/>
          <a:p>
            <a:endParaRPr lang="en-US"/>
          </a:p>
        </p:txBody>
      </p:sp>
      <p:sp>
        <p:nvSpPr>
          <p:cNvPr id="4" name="Date Placeholder 3"/>
          <p:cNvSpPr>
            <a:spLocks noGrp="1"/>
          </p:cNvSpPr>
          <p:nvPr>
            <p:ph type="dt" sz="half" idx="10"/>
          </p:nvPr>
        </p:nvSpPr>
        <p:spPr>
          <a:xfrm>
            <a:off x="234950" y="6402388"/>
            <a:ext cx="2130425" cy="455612"/>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2822575" y="6402388"/>
            <a:ext cx="3956050" cy="455612"/>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7013575" y="6402388"/>
            <a:ext cx="2130425" cy="455612"/>
          </a:xfrm>
        </p:spPr>
        <p:txBody>
          <a:bodyPr/>
          <a:lstStyle>
            <a:lvl1pPr>
              <a:defRPr smtClean="0"/>
            </a:lvl1pPr>
          </a:lstStyle>
          <a:p>
            <a:pPr>
              <a:defRPr/>
            </a:pPr>
            <a:fld id="{6C07E741-0744-4D32-B47F-56C4C6994CA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78868FE7-8F1E-45B5-81BF-B461BCCBDC4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64B8B65A-5175-4BBA-BDEE-D458240B7B5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E69E57F0-80A1-4E47-987A-20BAE684558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p>
        </p:txBody>
      </p:sp>
      <p:sp>
        <p:nvSpPr>
          <p:cNvPr id="9" name="Rectangle 9"/>
          <p:cNvSpPr>
            <a:spLocks noGrp="1" noChangeArrowheads="1"/>
          </p:cNvSpPr>
          <p:nvPr>
            <p:ph type="sldNum" sz="quarter" idx="12"/>
          </p:nvPr>
        </p:nvSpPr>
        <p:spPr>
          <a:ln/>
        </p:spPr>
        <p:txBody>
          <a:bodyPr/>
          <a:lstStyle>
            <a:lvl1pPr>
              <a:defRPr/>
            </a:lvl1pPr>
          </a:lstStyle>
          <a:p>
            <a:pPr>
              <a:defRPr/>
            </a:pPr>
            <a:fld id="{61537F48-7970-40B2-B344-DD3A13F66CC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a:p>
        </p:txBody>
      </p:sp>
      <p:sp>
        <p:nvSpPr>
          <p:cNvPr id="5" name="Rectangle 9"/>
          <p:cNvSpPr>
            <a:spLocks noGrp="1" noChangeArrowheads="1"/>
          </p:cNvSpPr>
          <p:nvPr>
            <p:ph type="sldNum" sz="quarter" idx="12"/>
          </p:nvPr>
        </p:nvSpPr>
        <p:spPr>
          <a:ln/>
        </p:spPr>
        <p:txBody>
          <a:bodyPr/>
          <a:lstStyle>
            <a:lvl1pPr>
              <a:defRPr/>
            </a:lvl1pPr>
          </a:lstStyle>
          <a:p>
            <a:pPr>
              <a:defRPr/>
            </a:pPr>
            <a:fld id="{653E3B61-02EE-486A-8E6C-5901A6031B7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p>
        </p:txBody>
      </p:sp>
      <p:sp>
        <p:nvSpPr>
          <p:cNvPr id="4" name="Rectangle 9"/>
          <p:cNvSpPr>
            <a:spLocks noGrp="1" noChangeArrowheads="1"/>
          </p:cNvSpPr>
          <p:nvPr>
            <p:ph type="sldNum" sz="quarter" idx="12"/>
          </p:nvPr>
        </p:nvSpPr>
        <p:spPr>
          <a:ln/>
        </p:spPr>
        <p:txBody>
          <a:bodyPr/>
          <a:lstStyle>
            <a:lvl1pPr>
              <a:defRPr/>
            </a:lvl1pPr>
          </a:lstStyle>
          <a:p>
            <a:pPr>
              <a:defRPr/>
            </a:pPr>
            <a:fld id="{C72F0641-0FB8-408C-A927-EB35281C94F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C1239209-C2DD-4251-9268-75EB059A77B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5E51BA73-8098-48F2-A52C-E49912437FA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p:spPr>
        <p:txBody>
          <a:bodyPr vert="horz" wrap="square" lIns="91411" tIns="45708" rIns="91411" bIns="45708" numCol="1" anchor="ctr" anchorCtr="0" compatLnSpc="1">
            <a:prstTxWarp prst="textNoShape">
              <a:avLst/>
            </a:prstTxWarp>
          </a:bodyPr>
          <a:lstStyle/>
          <a:p>
            <a:pPr lvl="0"/>
            <a:r>
              <a:rPr lang="en-US" smtClean="0"/>
              <a:t>Click to edit Master title style</a:t>
            </a:r>
          </a:p>
        </p:txBody>
      </p:sp>
      <p:sp>
        <p:nvSpPr>
          <p:cNvPr id="12291"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p:spPr>
        <p:txBody>
          <a:bodyPr vert="horz" wrap="square" lIns="91411" tIns="45708" rIns="91411" bIns="4570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52612" name="Rectangle 4"/>
          <p:cNvSpPr>
            <a:spLocks noChangeArrowheads="1"/>
          </p:cNvSpPr>
          <p:nvPr/>
        </p:nvSpPr>
        <p:spPr bwMode="auto">
          <a:xfrm>
            <a:off x="0" y="1292225"/>
            <a:ext cx="9144000" cy="76200"/>
          </a:xfrm>
          <a:prstGeom prst="rect">
            <a:avLst/>
          </a:prstGeom>
          <a:gradFill rotWithShape="0">
            <a:gsLst>
              <a:gs pos="0">
                <a:srgbClr val="99CCFF">
                  <a:gamma/>
                  <a:shade val="46275"/>
                  <a:invGamma/>
                </a:srgbClr>
              </a:gs>
              <a:gs pos="100000">
                <a:srgbClr val="99CCFF"/>
              </a:gs>
            </a:gsLst>
            <a:lin ang="0" scaled="1"/>
          </a:gradFill>
          <a:ln w="50800">
            <a:noFill/>
            <a:miter lim="800000"/>
            <a:headEnd/>
            <a:tailEnd/>
          </a:ln>
          <a:effectLst/>
        </p:spPr>
        <p:txBody>
          <a:bodyPr wrap="none" lIns="90488" tIns="44450" rIns="90488" bIns="44450" anchor="ctr"/>
          <a:lstStyle/>
          <a:p>
            <a:pPr>
              <a:defRPr/>
            </a:pPr>
            <a:endParaRPr lang="en-US"/>
          </a:p>
        </p:txBody>
      </p:sp>
      <p:sp>
        <p:nvSpPr>
          <p:cNvPr id="452613" name="Text Box 5"/>
          <p:cNvSpPr txBox="1">
            <a:spLocks noChangeArrowheads="1"/>
          </p:cNvSpPr>
          <p:nvPr/>
        </p:nvSpPr>
        <p:spPr bwMode="auto">
          <a:xfrm>
            <a:off x="8040688" y="6396038"/>
            <a:ext cx="184150" cy="166687"/>
          </a:xfrm>
          <a:prstGeom prst="rect">
            <a:avLst/>
          </a:prstGeom>
          <a:noFill/>
          <a:ln w="12700">
            <a:noFill/>
            <a:miter lim="800000"/>
            <a:headEnd/>
            <a:tailEnd/>
          </a:ln>
          <a:effectLst/>
        </p:spPr>
        <p:txBody>
          <a:bodyPr wrap="none" lIns="91285" tIns="45642" rIns="91285" bIns="45642">
            <a:spAutoFit/>
          </a:bodyPr>
          <a:lstStyle/>
          <a:p>
            <a:pPr defTabSz="912813">
              <a:defRPr/>
            </a:pPr>
            <a:endParaRPr lang="en-US"/>
          </a:p>
        </p:txBody>
      </p:sp>
      <p:sp>
        <p:nvSpPr>
          <p:cNvPr id="452614" name="Rectangle 6"/>
          <p:cNvSpPr>
            <a:spLocks noChangeArrowheads="1"/>
          </p:cNvSpPr>
          <p:nvPr/>
        </p:nvSpPr>
        <p:spPr bwMode="auto">
          <a:xfrm>
            <a:off x="0" y="1292225"/>
            <a:ext cx="9144000" cy="76200"/>
          </a:xfrm>
          <a:prstGeom prst="rect">
            <a:avLst/>
          </a:prstGeom>
          <a:gradFill rotWithShape="0">
            <a:gsLst>
              <a:gs pos="0">
                <a:srgbClr val="99CCFF">
                  <a:gamma/>
                  <a:shade val="46275"/>
                  <a:invGamma/>
                </a:srgbClr>
              </a:gs>
              <a:gs pos="100000">
                <a:srgbClr val="99CCFF"/>
              </a:gs>
            </a:gsLst>
            <a:lin ang="0" scaled="1"/>
          </a:gradFill>
          <a:ln w="50800">
            <a:noFill/>
            <a:miter lim="800000"/>
            <a:headEnd/>
            <a:tailEnd/>
          </a:ln>
          <a:effectLst/>
        </p:spPr>
        <p:txBody>
          <a:bodyPr wrap="none" lIns="90488" tIns="44450" rIns="90488" bIns="44450" anchor="ctr"/>
          <a:lstStyle/>
          <a:p>
            <a:pPr>
              <a:defRPr/>
            </a:pPr>
            <a:endParaRPr lang="en-US"/>
          </a:p>
        </p:txBody>
      </p:sp>
      <p:sp>
        <p:nvSpPr>
          <p:cNvPr id="452615" name="Rectangle 7"/>
          <p:cNvSpPr>
            <a:spLocks noGrp="1" noChangeArrowheads="1"/>
          </p:cNvSpPr>
          <p:nvPr>
            <p:ph type="dt" sz="half" idx="2"/>
          </p:nvPr>
        </p:nvSpPr>
        <p:spPr bwMode="auto">
          <a:xfrm>
            <a:off x="234950"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l" eaLnBrk="1" hangingPunct="1">
              <a:defRPr sz="1200">
                <a:latin typeface="Tahoma" pitchFamily="34" charset="0"/>
              </a:defRPr>
            </a:lvl1pPr>
          </a:lstStyle>
          <a:p>
            <a:pPr>
              <a:defRPr/>
            </a:pPr>
            <a:endParaRPr lang="en-US"/>
          </a:p>
        </p:txBody>
      </p:sp>
      <p:sp>
        <p:nvSpPr>
          <p:cNvPr id="452616" name="Rectangle 8"/>
          <p:cNvSpPr>
            <a:spLocks noGrp="1" noChangeArrowheads="1"/>
          </p:cNvSpPr>
          <p:nvPr>
            <p:ph type="ftr" sz="quarter" idx="3"/>
          </p:nvPr>
        </p:nvSpPr>
        <p:spPr bwMode="auto">
          <a:xfrm>
            <a:off x="2822575" y="6402388"/>
            <a:ext cx="3956050"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eaLnBrk="1" hangingPunct="1">
              <a:defRPr sz="1200">
                <a:latin typeface="Tahoma" pitchFamily="34" charset="0"/>
              </a:defRPr>
            </a:lvl1pPr>
          </a:lstStyle>
          <a:p>
            <a:pPr>
              <a:defRPr/>
            </a:pPr>
            <a:endParaRPr lang="en-US"/>
          </a:p>
        </p:txBody>
      </p:sp>
      <p:sp>
        <p:nvSpPr>
          <p:cNvPr id="452617" name="Rectangle 9"/>
          <p:cNvSpPr>
            <a:spLocks noGrp="1" noChangeArrowheads="1"/>
          </p:cNvSpPr>
          <p:nvPr>
            <p:ph type="sldNum" sz="quarter" idx="4"/>
          </p:nvPr>
        </p:nvSpPr>
        <p:spPr bwMode="auto">
          <a:xfrm>
            <a:off x="7013575"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r" eaLnBrk="1" hangingPunct="1">
              <a:defRPr sz="1200">
                <a:latin typeface="Tahoma" pitchFamily="34" charset="0"/>
              </a:defRPr>
            </a:lvl1pPr>
          </a:lstStyle>
          <a:p>
            <a:pPr>
              <a:defRPr/>
            </a:pPr>
            <a:fld id="{0D6DA661-AF8B-4149-962F-27E0E7CF78B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1" r:id="rId2"/>
    <p:sldLayoutId id="2147483660"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 id="2147483663" r:id="rId12"/>
    <p:sldLayoutId id="2147483664" r:id="rId13"/>
  </p:sldLayoutIdLst>
  <p:hf hdr="0" ft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0.emf"/><Relationship Id="rId5" Type="http://schemas.openxmlformats.org/officeDocument/2006/relationships/image" Target="../media/image19.wmf"/><Relationship Id="rId4" Type="http://schemas.openxmlformats.org/officeDocument/2006/relationships/image" Target="../media/image18.wmf"/></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oleObject" Target="../embeddings/oleObject15.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oleObject" Target="../embeddings/oleObject16.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1.bin"/><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11" Type="http://schemas.openxmlformats.org/officeDocument/2006/relationships/oleObject" Target="../embeddings/oleObject2.bin"/><Relationship Id="rId5" Type="http://schemas.openxmlformats.org/officeDocument/2006/relationships/image" Target="../media/image4.w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ctrTitle"/>
          </p:nvPr>
        </p:nvSpPr>
        <p:spPr>
          <a:xfrm>
            <a:off x="685800" y="2133600"/>
            <a:ext cx="7772400" cy="1470025"/>
          </a:xfrm>
        </p:spPr>
        <p:txBody>
          <a:bodyPr/>
          <a:lstStyle/>
          <a:p>
            <a:pPr algn="ctr"/>
            <a:r>
              <a:rPr lang="en-US" sz="3600" dirty="0" err="1" smtClean="0"/>
              <a:t>Các</a:t>
            </a:r>
            <a:r>
              <a:rPr lang="en-US" sz="3600" dirty="0" smtClean="0"/>
              <a:t> </a:t>
            </a:r>
            <a:r>
              <a:rPr lang="en-US" sz="3600" dirty="0" err="1" smtClean="0"/>
              <a:t>khái</a:t>
            </a:r>
            <a:r>
              <a:rPr lang="en-US" sz="3600" dirty="0" smtClean="0"/>
              <a:t> </a:t>
            </a:r>
            <a:r>
              <a:rPr lang="en-US" sz="3600" dirty="0" err="1" smtClean="0"/>
              <a:t>niệm</a:t>
            </a:r>
            <a:r>
              <a:rPr lang="en-US" sz="3600" dirty="0" smtClean="0"/>
              <a:t> </a:t>
            </a:r>
            <a:r>
              <a:rPr lang="en-US" sz="3600" dirty="0" err="1" smtClean="0"/>
              <a:t>cơ</a:t>
            </a:r>
            <a:r>
              <a:rPr lang="en-US" sz="3600" dirty="0" smtClean="0"/>
              <a:t> </a:t>
            </a:r>
            <a:r>
              <a:rPr lang="en-US" sz="3600" smtClean="0"/>
              <a:t>bản</a:t>
            </a:r>
            <a:r>
              <a:rPr lang="en-US" sz="3600" dirty="0" smtClean="0"/>
              <a:t> </a:t>
            </a:r>
            <a:r>
              <a:rPr lang="en-US" sz="3600" dirty="0" err="1" smtClean="0"/>
              <a:t>về</a:t>
            </a:r>
            <a:r>
              <a:rPr lang="en-US" sz="3600" dirty="0" smtClean="0"/>
              <a:t> </a:t>
            </a:r>
            <a:r>
              <a:rPr lang="en-US" sz="3600" dirty="0" err="1" smtClean="0"/>
              <a:t>mạng</a:t>
            </a:r>
            <a:endParaRPr lang="en-US" sz="3600" dirty="0" smtClean="0"/>
          </a:p>
        </p:txBody>
      </p:sp>
      <p:sp>
        <p:nvSpPr>
          <p:cNvPr id="14339" name="Rectangle 5"/>
          <p:cNvSpPr>
            <a:spLocks noGrp="1" noChangeArrowheads="1"/>
          </p:cNvSpPr>
          <p:nvPr>
            <p:ph type="subTitle" idx="1"/>
          </p:nvPr>
        </p:nvSpPr>
        <p:spPr/>
        <p:txBody>
          <a:bodyPr/>
          <a:lstStyle/>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Slide Number Placeholder 3"/>
          <p:cNvSpPr>
            <a:spLocks noGrp="1"/>
          </p:cNvSpPr>
          <p:nvPr>
            <p:ph type="sldNum" sz="quarter" idx="12"/>
          </p:nvPr>
        </p:nvSpPr>
        <p:spPr>
          <a:noFill/>
        </p:spPr>
        <p:txBody>
          <a:bodyPr/>
          <a:lstStyle/>
          <a:p>
            <a:pPr defTabSz="912813"/>
            <a:fld id="{4F05A144-6EBB-4101-87EF-C0FC22CA19E3}" type="slidenum">
              <a:rPr lang="en-US" smtClean="0"/>
              <a:pPr defTabSz="912813"/>
              <a:t>10</a:t>
            </a:fld>
            <a:endParaRPr lang="en-US" smtClean="0"/>
          </a:p>
        </p:txBody>
      </p:sp>
      <p:sp>
        <p:nvSpPr>
          <p:cNvPr id="9223" name="Rectangle 4"/>
          <p:cNvSpPr>
            <a:spLocks noChangeArrowheads="1"/>
          </p:cNvSpPr>
          <p:nvPr/>
        </p:nvSpPr>
        <p:spPr bwMode="auto">
          <a:xfrm>
            <a:off x="304800" y="228600"/>
            <a:ext cx="8382000" cy="1143000"/>
          </a:xfrm>
          <a:prstGeom prst="rect">
            <a:avLst/>
          </a:prstGeom>
          <a:noFill/>
          <a:ln w="9525">
            <a:noFill/>
            <a:miter lim="800000"/>
            <a:headEnd/>
            <a:tailEnd/>
          </a:ln>
        </p:spPr>
        <p:txBody>
          <a:bodyPr anchor="ctr"/>
          <a:lstStyle/>
          <a:p>
            <a:pPr algn="l"/>
            <a:r>
              <a:rPr lang="en-US" sz="3600" u="sng">
                <a:solidFill>
                  <a:schemeClr val="accent2"/>
                </a:solidFill>
                <a:latin typeface="Comic Sans MS" pitchFamily="66" charset="0"/>
              </a:rPr>
              <a:t>Ví dụ: biểu diễn giao tiếp vật lý</a:t>
            </a:r>
            <a:endParaRPr lang="en-US" sz="4400" u="sng">
              <a:solidFill>
                <a:schemeClr val="accent2"/>
              </a:solidFill>
              <a:latin typeface="Comic Sans MS" pitchFamily="66" charset="0"/>
            </a:endParaRPr>
          </a:p>
        </p:txBody>
      </p:sp>
      <p:grpSp>
        <p:nvGrpSpPr>
          <p:cNvPr id="9224" name="Group 5"/>
          <p:cNvGrpSpPr>
            <a:grpSpLocks/>
          </p:cNvGrpSpPr>
          <p:nvPr/>
        </p:nvGrpSpPr>
        <p:grpSpPr bwMode="auto">
          <a:xfrm>
            <a:off x="1731963" y="1903413"/>
            <a:ext cx="5981700" cy="4497387"/>
            <a:chOff x="1091" y="1052"/>
            <a:chExt cx="3768" cy="2833"/>
          </a:xfrm>
        </p:grpSpPr>
        <p:sp>
          <p:nvSpPr>
            <p:cNvPr id="9277" name="Freeform 6"/>
            <p:cNvSpPr>
              <a:spLocks/>
            </p:cNvSpPr>
            <p:nvPr/>
          </p:nvSpPr>
          <p:spPr bwMode="auto">
            <a:xfrm>
              <a:off x="1091" y="1052"/>
              <a:ext cx="3768" cy="2833"/>
            </a:xfrm>
            <a:custGeom>
              <a:avLst/>
              <a:gdLst>
                <a:gd name="T0" fmla="*/ 34396 w 1340"/>
                <a:gd name="T1" fmla="*/ 1346 h 1191"/>
                <a:gd name="T2" fmla="*/ 5140 w 1340"/>
                <a:gd name="T3" fmla="*/ 1924 h 1191"/>
                <a:gd name="T4" fmla="*/ 3622 w 1340"/>
                <a:gd name="T5" fmla="*/ 12866 h 1191"/>
                <a:gd name="T6" fmla="*/ 1755 w 1340"/>
                <a:gd name="T7" fmla="*/ 23056 h 1191"/>
                <a:gd name="T8" fmla="*/ 7005 w 1340"/>
                <a:gd name="T9" fmla="*/ 27842 h 1191"/>
                <a:gd name="T10" fmla="*/ 33636 w 1340"/>
                <a:gd name="T11" fmla="*/ 28047 h 1191"/>
                <a:gd name="T12" fmla="*/ 40017 w 1340"/>
                <a:gd name="T13" fmla="*/ 36111 h 1191"/>
                <a:gd name="T14" fmla="*/ 77148 w 1340"/>
                <a:gd name="T15" fmla="*/ 35154 h 1191"/>
                <a:gd name="T16" fmla="*/ 79775 w 1340"/>
                <a:gd name="T17" fmla="*/ 18247 h 1191"/>
                <a:gd name="T18" fmla="*/ 75281 w 1340"/>
                <a:gd name="T19" fmla="*/ 10954 h 1191"/>
                <a:gd name="T20" fmla="*/ 47513 w 1340"/>
                <a:gd name="T21" fmla="*/ 9217 h 1191"/>
                <a:gd name="T22" fmla="*/ 34396 w 1340"/>
                <a:gd name="T23" fmla="*/ 13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66FFCC"/>
            </a:solidFill>
            <a:ln w="9525">
              <a:noFill/>
              <a:round/>
              <a:headEnd/>
              <a:tailEnd/>
            </a:ln>
          </p:spPr>
          <p:txBody>
            <a:bodyPr wrap="none" anchor="ctr"/>
            <a:lstStyle/>
            <a:p>
              <a:endParaRPr lang="en-SG"/>
            </a:p>
          </p:txBody>
        </p:sp>
        <p:grpSp>
          <p:nvGrpSpPr>
            <p:cNvPr id="9278" name="Group 7"/>
            <p:cNvGrpSpPr>
              <a:grpSpLocks/>
            </p:cNvGrpSpPr>
            <p:nvPr/>
          </p:nvGrpSpPr>
          <p:grpSpPr bwMode="auto">
            <a:xfrm>
              <a:off x="1319" y="1275"/>
              <a:ext cx="1480" cy="568"/>
              <a:chOff x="3552" y="246"/>
              <a:chExt cx="527" cy="248"/>
            </a:xfrm>
          </p:grpSpPr>
          <p:graphicFrame>
            <p:nvGraphicFramePr>
              <p:cNvPr id="9220" name="Object 8"/>
              <p:cNvGraphicFramePr>
                <a:graphicFrameLocks noChangeAspect="1"/>
              </p:cNvGraphicFramePr>
              <p:nvPr/>
            </p:nvGraphicFramePr>
            <p:xfrm>
              <a:off x="3552" y="246"/>
              <a:ext cx="299" cy="248"/>
            </p:xfrm>
            <a:graphic>
              <a:graphicData uri="http://schemas.openxmlformats.org/presentationml/2006/ole">
                <p:oleObj spid="_x0000_s9220" name="ClipArt" r:id="rId4" imgW="1305000" imgH="1085760" progId="">
                  <p:embed/>
                </p:oleObj>
              </a:graphicData>
            </a:graphic>
          </p:graphicFrame>
          <p:graphicFrame>
            <p:nvGraphicFramePr>
              <p:cNvPr id="9221" name="Object 9"/>
              <p:cNvGraphicFramePr>
                <a:graphicFrameLocks noChangeAspect="1"/>
              </p:cNvGraphicFramePr>
              <p:nvPr/>
            </p:nvGraphicFramePr>
            <p:xfrm>
              <a:off x="3878" y="338"/>
              <a:ext cx="201" cy="144"/>
            </p:xfrm>
            <a:graphic>
              <a:graphicData uri="http://schemas.openxmlformats.org/presentationml/2006/ole">
                <p:oleObj spid="_x0000_s9221" name="ClipArt" r:id="rId5" imgW="676440" imgH="485640" progId="">
                  <p:embed/>
                </p:oleObj>
              </a:graphicData>
            </a:graphic>
          </p:graphicFrame>
          <p:sp>
            <p:nvSpPr>
              <p:cNvPr id="9327" name="Line 10"/>
              <p:cNvSpPr>
                <a:spLocks noChangeShapeType="1"/>
              </p:cNvSpPr>
              <p:nvPr/>
            </p:nvSpPr>
            <p:spPr bwMode="auto">
              <a:xfrm flipV="1">
                <a:off x="3844" y="434"/>
                <a:ext cx="82" cy="2"/>
              </a:xfrm>
              <a:prstGeom prst="line">
                <a:avLst/>
              </a:prstGeom>
              <a:noFill/>
              <a:ln w="19050">
                <a:solidFill>
                  <a:schemeClr val="tx1"/>
                </a:solidFill>
                <a:round/>
                <a:headEnd/>
                <a:tailEnd/>
              </a:ln>
            </p:spPr>
            <p:txBody>
              <a:bodyPr wrap="none" anchor="ctr"/>
              <a:lstStyle/>
              <a:p>
                <a:endParaRPr lang="en-US"/>
              </a:p>
            </p:txBody>
          </p:sp>
        </p:grpSp>
        <p:grpSp>
          <p:nvGrpSpPr>
            <p:cNvPr id="9279" name="Group 11"/>
            <p:cNvGrpSpPr>
              <a:grpSpLocks/>
            </p:cNvGrpSpPr>
            <p:nvPr/>
          </p:nvGrpSpPr>
          <p:grpSpPr bwMode="auto">
            <a:xfrm>
              <a:off x="1319" y="2336"/>
              <a:ext cx="1480" cy="569"/>
              <a:chOff x="3552" y="246"/>
              <a:chExt cx="527" cy="248"/>
            </a:xfrm>
          </p:grpSpPr>
          <p:graphicFrame>
            <p:nvGraphicFramePr>
              <p:cNvPr id="9218" name="Object 12"/>
              <p:cNvGraphicFramePr>
                <a:graphicFrameLocks noChangeAspect="1"/>
              </p:cNvGraphicFramePr>
              <p:nvPr/>
            </p:nvGraphicFramePr>
            <p:xfrm>
              <a:off x="3552" y="246"/>
              <a:ext cx="299" cy="248"/>
            </p:xfrm>
            <a:graphic>
              <a:graphicData uri="http://schemas.openxmlformats.org/presentationml/2006/ole">
                <p:oleObj spid="_x0000_s9218" name="ClipArt" r:id="rId6" imgW="1305000" imgH="1085760" progId="">
                  <p:embed/>
                </p:oleObj>
              </a:graphicData>
            </a:graphic>
          </p:graphicFrame>
          <p:graphicFrame>
            <p:nvGraphicFramePr>
              <p:cNvPr id="9219" name="Object 13"/>
              <p:cNvGraphicFramePr>
                <a:graphicFrameLocks noChangeAspect="1"/>
              </p:cNvGraphicFramePr>
              <p:nvPr/>
            </p:nvGraphicFramePr>
            <p:xfrm>
              <a:off x="3878" y="338"/>
              <a:ext cx="201" cy="144"/>
            </p:xfrm>
            <a:graphic>
              <a:graphicData uri="http://schemas.openxmlformats.org/presentationml/2006/ole">
                <p:oleObj spid="_x0000_s9219" name="ClipArt" r:id="rId7" imgW="676440" imgH="485640" progId="">
                  <p:embed/>
                </p:oleObj>
              </a:graphicData>
            </a:graphic>
          </p:graphicFrame>
          <p:sp>
            <p:nvSpPr>
              <p:cNvPr id="9326" name="Line 14"/>
              <p:cNvSpPr>
                <a:spLocks noChangeShapeType="1"/>
              </p:cNvSpPr>
              <p:nvPr/>
            </p:nvSpPr>
            <p:spPr bwMode="auto">
              <a:xfrm flipV="1">
                <a:off x="3844" y="434"/>
                <a:ext cx="82" cy="2"/>
              </a:xfrm>
              <a:prstGeom prst="line">
                <a:avLst/>
              </a:prstGeom>
              <a:noFill/>
              <a:ln w="19050">
                <a:solidFill>
                  <a:schemeClr val="tx1"/>
                </a:solidFill>
                <a:round/>
                <a:headEnd/>
                <a:tailEnd/>
              </a:ln>
            </p:spPr>
            <p:txBody>
              <a:bodyPr wrap="none" anchor="ctr"/>
              <a:lstStyle/>
              <a:p>
                <a:endParaRPr lang="en-US"/>
              </a:p>
            </p:txBody>
          </p:sp>
        </p:grpSp>
        <p:grpSp>
          <p:nvGrpSpPr>
            <p:cNvPr id="9280" name="Group 15"/>
            <p:cNvGrpSpPr>
              <a:grpSpLocks/>
            </p:cNvGrpSpPr>
            <p:nvPr/>
          </p:nvGrpSpPr>
          <p:grpSpPr bwMode="auto">
            <a:xfrm>
              <a:off x="2397" y="1939"/>
              <a:ext cx="105" cy="382"/>
              <a:chOff x="3842" y="406"/>
              <a:chExt cx="51" cy="167"/>
            </a:xfrm>
          </p:grpSpPr>
          <p:sp>
            <p:nvSpPr>
              <p:cNvPr id="9323" name="Oval 16"/>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SG"/>
              </a:p>
            </p:txBody>
          </p:sp>
          <p:sp>
            <p:nvSpPr>
              <p:cNvPr id="9324" name="Oval 17"/>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SG"/>
              </a:p>
            </p:txBody>
          </p:sp>
          <p:sp>
            <p:nvSpPr>
              <p:cNvPr id="9325" name="Oval 18"/>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SG"/>
              </a:p>
            </p:txBody>
          </p:sp>
        </p:grpSp>
        <p:grpSp>
          <p:nvGrpSpPr>
            <p:cNvPr id="9281" name="Group 19"/>
            <p:cNvGrpSpPr>
              <a:grpSpLocks/>
            </p:cNvGrpSpPr>
            <p:nvPr/>
          </p:nvGrpSpPr>
          <p:grpSpPr bwMode="auto">
            <a:xfrm>
              <a:off x="3027" y="2854"/>
              <a:ext cx="423" cy="705"/>
              <a:chOff x="4180" y="783"/>
              <a:chExt cx="150" cy="307"/>
            </a:xfrm>
          </p:grpSpPr>
          <p:sp>
            <p:nvSpPr>
              <p:cNvPr id="9315" name="AutoShape 2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SG"/>
              </a:p>
            </p:txBody>
          </p:sp>
          <p:sp>
            <p:nvSpPr>
              <p:cNvPr id="9316" name="Rectangle 21"/>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SG"/>
              </a:p>
            </p:txBody>
          </p:sp>
          <p:sp>
            <p:nvSpPr>
              <p:cNvPr id="9317" name="Rectangle 2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SG"/>
              </a:p>
            </p:txBody>
          </p:sp>
          <p:sp>
            <p:nvSpPr>
              <p:cNvPr id="9318" name="AutoShape 2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SG"/>
              </a:p>
            </p:txBody>
          </p:sp>
          <p:sp>
            <p:nvSpPr>
              <p:cNvPr id="9319" name="Line 24"/>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9320" name="Line 25"/>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9321" name="Rectangle 2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SG"/>
              </a:p>
            </p:txBody>
          </p:sp>
          <p:sp>
            <p:nvSpPr>
              <p:cNvPr id="9322" name="Rectangle 27"/>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SG"/>
              </a:p>
            </p:txBody>
          </p:sp>
        </p:grpSp>
        <p:grpSp>
          <p:nvGrpSpPr>
            <p:cNvPr id="9282" name="Group 28"/>
            <p:cNvGrpSpPr>
              <a:grpSpLocks/>
            </p:cNvGrpSpPr>
            <p:nvPr/>
          </p:nvGrpSpPr>
          <p:grpSpPr bwMode="auto">
            <a:xfrm rot="-5400000">
              <a:off x="3667" y="2965"/>
              <a:ext cx="145" cy="471"/>
              <a:chOff x="3842" y="406"/>
              <a:chExt cx="51" cy="167"/>
            </a:xfrm>
          </p:grpSpPr>
          <p:sp>
            <p:nvSpPr>
              <p:cNvPr id="9312" name="Oval 29"/>
              <p:cNvSpPr>
                <a:spLocks noChangeArrowheads="1"/>
              </p:cNvSpPr>
              <p:nvPr/>
            </p:nvSpPr>
            <p:spPr bwMode="auto">
              <a:xfrm>
                <a:off x="3842" y="406"/>
                <a:ext cx="47" cy="47"/>
              </a:xfrm>
              <a:prstGeom prst="ellipse">
                <a:avLst/>
              </a:prstGeom>
              <a:solidFill>
                <a:schemeClr val="accent2"/>
              </a:solidFill>
              <a:ln w="9525">
                <a:noFill/>
                <a:round/>
                <a:headEnd/>
                <a:tailEnd/>
              </a:ln>
            </p:spPr>
            <p:txBody>
              <a:bodyPr vert="eaVert" wrap="none" anchor="ctr"/>
              <a:lstStyle/>
              <a:p>
                <a:endParaRPr lang="en-SG"/>
              </a:p>
            </p:txBody>
          </p:sp>
          <p:sp>
            <p:nvSpPr>
              <p:cNvPr id="9313" name="Oval 30"/>
              <p:cNvSpPr>
                <a:spLocks noChangeArrowheads="1"/>
              </p:cNvSpPr>
              <p:nvPr/>
            </p:nvSpPr>
            <p:spPr bwMode="auto">
              <a:xfrm>
                <a:off x="3844" y="466"/>
                <a:ext cx="47" cy="47"/>
              </a:xfrm>
              <a:prstGeom prst="ellipse">
                <a:avLst/>
              </a:prstGeom>
              <a:solidFill>
                <a:schemeClr val="accent2"/>
              </a:solidFill>
              <a:ln w="9525">
                <a:noFill/>
                <a:round/>
                <a:headEnd/>
                <a:tailEnd/>
              </a:ln>
            </p:spPr>
            <p:txBody>
              <a:bodyPr vert="eaVert" wrap="none" anchor="ctr"/>
              <a:lstStyle/>
              <a:p>
                <a:endParaRPr lang="en-SG"/>
              </a:p>
            </p:txBody>
          </p:sp>
          <p:sp>
            <p:nvSpPr>
              <p:cNvPr id="9314" name="Oval 31"/>
              <p:cNvSpPr>
                <a:spLocks noChangeArrowheads="1"/>
              </p:cNvSpPr>
              <p:nvPr/>
            </p:nvSpPr>
            <p:spPr bwMode="auto">
              <a:xfrm>
                <a:off x="3846" y="526"/>
                <a:ext cx="47" cy="47"/>
              </a:xfrm>
              <a:prstGeom prst="ellipse">
                <a:avLst/>
              </a:prstGeom>
              <a:solidFill>
                <a:schemeClr val="accent2"/>
              </a:solidFill>
              <a:ln w="9525">
                <a:noFill/>
                <a:round/>
                <a:headEnd/>
                <a:tailEnd/>
              </a:ln>
            </p:spPr>
            <p:txBody>
              <a:bodyPr vert="eaVert" wrap="none" anchor="ctr"/>
              <a:lstStyle/>
              <a:p>
                <a:endParaRPr lang="en-SG"/>
              </a:p>
            </p:txBody>
          </p:sp>
        </p:grpSp>
        <p:sp>
          <p:nvSpPr>
            <p:cNvPr id="9283" name="Line 32"/>
            <p:cNvSpPr>
              <a:spLocks noChangeShapeType="1"/>
            </p:cNvSpPr>
            <p:nvPr/>
          </p:nvSpPr>
          <p:spPr bwMode="auto">
            <a:xfrm>
              <a:off x="3302" y="2690"/>
              <a:ext cx="1000" cy="2"/>
            </a:xfrm>
            <a:prstGeom prst="line">
              <a:avLst/>
            </a:prstGeom>
            <a:noFill/>
            <a:ln w="12700">
              <a:solidFill>
                <a:schemeClr val="tx1"/>
              </a:solidFill>
              <a:round/>
              <a:headEnd/>
              <a:tailEnd/>
            </a:ln>
          </p:spPr>
          <p:txBody>
            <a:bodyPr wrap="none" anchor="ctr"/>
            <a:lstStyle/>
            <a:p>
              <a:endParaRPr lang="en-US"/>
            </a:p>
          </p:txBody>
        </p:sp>
        <p:sp>
          <p:nvSpPr>
            <p:cNvPr id="9284" name="Line 33"/>
            <p:cNvSpPr>
              <a:spLocks noChangeShapeType="1"/>
            </p:cNvSpPr>
            <p:nvPr/>
          </p:nvSpPr>
          <p:spPr bwMode="auto">
            <a:xfrm>
              <a:off x="3309" y="2684"/>
              <a:ext cx="3" cy="170"/>
            </a:xfrm>
            <a:prstGeom prst="line">
              <a:avLst/>
            </a:prstGeom>
            <a:noFill/>
            <a:ln w="12700">
              <a:solidFill>
                <a:schemeClr val="tx1"/>
              </a:solidFill>
              <a:round/>
              <a:headEnd/>
              <a:tailEnd/>
            </a:ln>
          </p:spPr>
          <p:txBody>
            <a:bodyPr wrap="none" anchor="ctr"/>
            <a:lstStyle/>
            <a:p>
              <a:endParaRPr lang="en-US"/>
            </a:p>
          </p:txBody>
        </p:sp>
        <p:sp>
          <p:nvSpPr>
            <p:cNvPr id="9285" name="Line 34"/>
            <p:cNvSpPr>
              <a:spLocks noChangeShapeType="1"/>
            </p:cNvSpPr>
            <p:nvPr/>
          </p:nvSpPr>
          <p:spPr bwMode="auto">
            <a:xfrm>
              <a:off x="4309" y="2681"/>
              <a:ext cx="3" cy="147"/>
            </a:xfrm>
            <a:prstGeom prst="line">
              <a:avLst/>
            </a:prstGeom>
            <a:noFill/>
            <a:ln w="12700">
              <a:solidFill>
                <a:schemeClr val="tx1"/>
              </a:solidFill>
              <a:round/>
              <a:headEnd/>
              <a:tailEnd/>
            </a:ln>
          </p:spPr>
          <p:txBody>
            <a:bodyPr wrap="none" anchor="ctr"/>
            <a:lstStyle/>
            <a:p>
              <a:endParaRPr lang="en-US"/>
            </a:p>
          </p:txBody>
        </p:sp>
        <p:sp>
          <p:nvSpPr>
            <p:cNvPr id="9286" name="Line 35"/>
            <p:cNvSpPr>
              <a:spLocks noChangeShapeType="1"/>
            </p:cNvSpPr>
            <p:nvPr/>
          </p:nvSpPr>
          <p:spPr bwMode="auto">
            <a:xfrm>
              <a:off x="2697" y="1727"/>
              <a:ext cx="583" cy="473"/>
            </a:xfrm>
            <a:prstGeom prst="line">
              <a:avLst/>
            </a:prstGeom>
            <a:noFill/>
            <a:ln w="12700">
              <a:solidFill>
                <a:schemeClr val="tx1"/>
              </a:solidFill>
              <a:round/>
              <a:headEnd/>
              <a:tailEnd/>
            </a:ln>
          </p:spPr>
          <p:txBody>
            <a:bodyPr wrap="none" anchor="ctr"/>
            <a:lstStyle/>
            <a:p>
              <a:endParaRPr lang="en-US"/>
            </a:p>
          </p:txBody>
        </p:sp>
        <p:sp>
          <p:nvSpPr>
            <p:cNvPr id="9287" name="Line 36"/>
            <p:cNvSpPr>
              <a:spLocks noChangeShapeType="1"/>
            </p:cNvSpPr>
            <p:nvPr/>
          </p:nvSpPr>
          <p:spPr bwMode="auto">
            <a:xfrm flipV="1">
              <a:off x="2722" y="2237"/>
              <a:ext cx="558" cy="588"/>
            </a:xfrm>
            <a:prstGeom prst="line">
              <a:avLst/>
            </a:prstGeom>
            <a:noFill/>
            <a:ln w="12700">
              <a:solidFill>
                <a:schemeClr val="tx1"/>
              </a:solidFill>
              <a:round/>
              <a:headEnd/>
              <a:tailEnd/>
            </a:ln>
          </p:spPr>
          <p:txBody>
            <a:bodyPr wrap="none" anchor="ctr"/>
            <a:lstStyle/>
            <a:p>
              <a:endParaRPr lang="en-US"/>
            </a:p>
          </p:txBody>
        </p:sp>
        <p:sp>
          <p:nvSpPr>
            <p:cNvPr id="9288" name="Line 37"/>
            <p:cNvSpPr>
              <a:spLocks noChangeShapeType="1"/>
            </p:cNvSpPr>
            <p:nvPr/>
          </p:nvSpPr>
          <p:spPr bwMode="auto">
            <a:xfrm flipV="1">
              <a:off x="3786" y="2390"/>
              <a:ext cx="3" cy="291"/>
            </a:xfrm>
            <a:prstGeom prst="line">
              <a:avLst/>
            </a:prstGeom>
            <a:noFill/>
            <a:ln w="12700">
              <a:solidFill>
                <a:schemeClr val="tx1"/>
              </a:solidFill>
              <a:round/>
              <a:headEnd/>
              <a:tailEnd/>
            </a:ln>
          </p:spPr>
          <p:txBody>
            <a:bodyPr wrap="none" anchor="ctr"/>
            <a:lstStyle/>
            <a:p>
              <a:endParaRPr lang="en-US"/>
            </a:p>
          </p:txBody>
        </p:sp>
        <p:grpSp>
          <p:nvGrpSpPr>
            <p:cNvPr id="9289" name="Group 38"/>
            <p:cNvGrpSpPr>
              <a:grpSpLocks/>
            </p:cNvGrpSpPr>
            <p:nvPr/>
          </p:nvGrpSpPr>
          <p:grpSpPr bwMode="auto">
            <a:xfrm>
              <a:off x="4046" y="2831"/>
              <a:ext cx="423" cy="705"/>
              <a:chOff x="4180" y="783"/>
              <a:chExt cx="150" cy="307"/>
            </a:xfrm>
          </p:grpSpPr>
          <p:sp>
            <p:nvSpPr>
              <p:cNvPr id="9304" name="AutoShape 3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SG"/>
              </a:p>
            </p:txBody>
          </p:sp>
          <p:sp>
            <p:nvSpPr>
              <p:cNvPr id="9305" name="Rectangle 40"/>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SG"/>
              </a:p>
            </p:txBody>
          </p:sp>
          <p:sp>
            <p:nvSpPr>
              <p:cNvPr id="9306" name="Rectangle 4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SG"/>
              </a:p>
            </p:txBody>
          </p:sp>
          <p:sp>
            <p:nvSpPr>
              <p:cNvPr id="9307" name="AutoShape 4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SG"/>
              </a:p>
            </p:txBody>
          </p:sp>
          <p:sp>
            <p:nvSpPr>
              <p:cNvPr id="9308" name="Line 43"/>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9309" name="Line 44"/>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9310" name="Rectangle 4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SG"/>
              </a:p>
            </p:txBody>
          </p:sp>
          <p:sp>
            <p:nvSpPr>
              <p:cNvPr id="9311" name="Rectangle 46"/>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SG"/>
              </a:p>
            </p:txBody>
          </p:sp>
        </p:grpSp>
        <p:grpSp>
          <p:nvGrpSpPr>
            <p:cNvPr id="9290" name="Group 47"/>
            <p:cNvGrpSpPr>
              <a:grpSpLocks/>
            </p:cNvGrpSpPr>
            <p:nvPr/>
          </p:nvGrpSpPr>
          <p:grpSpPr bwMode="auto">
            <a:xfrm>
              <a:off x="3251" y="1991"/>
              <a:ext cx="1013" cy="416"/>
              <a:chOff x="3600" y="219"/>
              <a:chExt cx="360" cy="175"/>
            </a:xfrm>
          </p:grpSpPr>
          <p:sp>
            <p:nvSpPr>
              <p:cNvPr id="9291" name="Oval 4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SG"/>
              </a:p>
            </p:txBody>
          </p:sp>
          <p:sp>
            <p:nvSpPr>
              <p:cNvPr id="9292" name="Line 49"/>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9293" name="Line 50"/>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9294" name="Rectangle 51"/>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endParaRPr lang="en-SG" sz="2400"/>
              </a:p>
            </p:txBody>
          </p:sp>
          <p:sp>
            <p:nvSpPr>
              <p:cNvPr id="9295" name="Oval 5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SG"/>
              </a:p>
            </p:txBody>
          </p:sp>
          <p:grpSp>
            <p:nvGrpSpPr>
              <p:cNvPr id="9296" name="Group 53"/>
              <p:cNvGrpSpPr>
                <a:grpSpLocks/>
              </p:cNvGrpSpPr>
              <p:nvPr/>
            </p:nvGrpSpPr>
            <p:grpSpPr bwMode="auto">
              <a:xfrm>
                <a:off x="3686" y="244"/>
                <a:ext cx="177" cy="66"/>
                <a:chOff x="2848" y="848"/>
                <a:chExt cx="140" cy="98"/>
              </a:xfrm>
            </p:grpSpPr>
            <p:sp>
              <p:nvSpPr>
                <p:cNvPr id="9301" name="Line 5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9302" name="Line 5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9303" name="Line 5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9297" name="Group 57"/>
              <p:cNvGrpSpPr>
                <a:grpSpLocks/>
              </p:cNvGrpSpPr>
              <p:nvPr/>
            </p:nvGrpSpPr>
            <p:grpSpPr bwMode="auto">
              <a:xfrm flipV="1">
                <a:off x="3686" y="243"/>
                <a:ext cx="177" cy="66"/>
                <a:chOff x="2848" y="848"/>
                <a:chExt cx="140" cy="98"/>
              </a:xfrm>
            </p:grpSpPr>
            <p:sp>
              <p:nvSpPr>
                <p:cNvPr id="9298" name="Line 5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9299" name="Line 5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9300" name="Line 6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grpSp>
        <p:nvGrpSpPr>
          <p:cNvPr id="9225" name="Group 61"/>
          <p:cNvGrpSpPr>
            <a:grpSpLocks/>
          </p:cNvGrpSpPr>
          <p:nvPr/>
        </p:nvGrpSpPr>
        <p:grpSpPr bwMode="auto">
          <a:xfrm>
            <a:off x="2116138" y="1660525"/>
            <a:ext cx="1344612" cy="1512888"/>
            <a:chOff x="188" y="1425"/>
            <a:chExt cx="847" cy="953"/>
          </a:xfrm>
        </p:grpSpPr>
        <p:sp>
          <p:nvSpPr>
            <p:cNvPr id="9270" name="Rectangle 62"/>
            <p:cNvSpPr>
              <a:spLocks noChangeArrowheads="1"/>
            </p:cNvSpPr>
            <p:nvPr/>
          </p:nvSpPr>
          <p:spPr bwMode="auto">
            <a:xfrm>
              <a:off x="237" y="1425"/>
              <a:ext cx="798" cy="903"/>
            </a:xfrm>
            <a:prstGeom prst="rect">
              <a:avLst/>
            </a:prstGeom>
            <a:solidFill>
              <a:schemeClr val="accent1"/>
            </a:solidFill>
            <a:ln w="9525">
              <a:noFill/>
              <a:miter lim="800000"/>
              <a:headEnd/>
              <a:tailEnd/>
            </a:ln>
          </p:spPr>
          <p:txBody>
            <a:bodyPr wrap="none" anchor="ctr"/>
            <a:lstStyle/>
            <a:p>
              <a:endParaRPr lang="en-SG"/>
            </a:p>
          </p:txBody>
        </p:sp>
        <p:sp>
          <p:nvSpPr>
            <p:cNvPr id="9271" name="Rectangle 63"/>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p>
              <a:endParaRPr lang="en-SG"/>
            </a:p>
          </p:txBody>
        </p:sp>
        <p:sp>
          <p:nvSpPr>
            <p:cNvPr id="9272" name="Text Box 64"/>
            <p:cNvSpPr txBox="1">
              <a:spLocks noChangeArrowheads="1"/>
            </p:cNvSpPr>
            <p:nvPr/>
          </p:nvSpPr>
          <p:spPr bwMode="auto">
            <a:xfrm>
              <a:off x="188" y="1455"/>
              <a:ext cx="830" cy="923"/>
            </a:xfrm>
            <a:prstGeom prst="rect">
              <a:avLst/>
            </a:prstGeom>
            <a:noFill/>
            <a:ln w="9525">
              <a:noFill/>
              <a:miter lim="800000"/>
              <a:headEnd/>
              <a:tailEnd/>
            </a:ln>
          </p:spPr>
          <p:txBody>
            <a:bodyPr wrap="none">
              <a:spAutoFit/>
            </a:bodyPr>
            <a:lstStyle/>
            <a:p>
              <a:r>
                <a:rPr lang="en-US" sz="1800">
                  <a:latin typeface="Comic Sans MS" pitchFamily="66" charset="0"/>
                </a:rPr>
                <a:t>application</a:t>
              </a:r>
            </a:p>
            <a:p>
              <a:r>
                <a:rPr lang="en-US" sz="1800">
                  <a:latin typeface="Comic Sans MS" pitchFamily="66" charset="0"/>
                </a:rPr>
                <a:t>transport</a:t>
              </a:r>
            </a:p>
            <a:p>
              <a:r>
                <a:rPr lang="en-US" sz="1800">
                  <a:latin typeface="Comic Sans MS" pitchFamily="66" charset="0"/>
                </a:rPr>
                <a:t>network</a:t>
              </a:r>
            </a:p>
            <a:p>
              <a:r>
                <a:rPr lang="en-US" sz="1800">
                  <a:latin typeface="Comic Sans MS" pitchFamily="66" charset="0"/>
                </a:rPr>
                <a:t>link</a:t>
              </a:r>
            </a:p>
            <a:p>
              <a:r>
                <a:rPr lang="en-US" sz="1800">
                  <a:latin typeface="Comic Sans MS" pitchFamily="66" charset="0"/>
                </a:rPr>
                <a:t>physical</a:t>
              </a:r>
            </a:p>
          </p:txBody>
        </p:sp>
        <p:sp>
          <p:nvSpPr>
            <p:cNvPr id="9273" name="Line 65"/>
            <p:cNvSpPr>
              <a:spLocks noChangeShapeType="1"/>
            </p:cNvSpPr>
            <p:nvPr/>
          </p:nvSpPr>
          <p:spPr bwMode="auto">
            <a:xfrm flipV="1">
              <a:off x="204" y="1665"/>
              <a:ext cx="789" cy="3"/>
            </a:xfrm>
            <a:prstGeom prst="line">
              <a:avLst/>
            </a:prstGeom>
            <a:noFill/>
            <a:ln w="28575">
              <a:solidFill>
                <a:schemeClr val="tx1"/>
              </a:solidFill>
              <a:round/>
              <a:headEnd/>
              <a:tailEnd/>
            </a:ln>
          </p:spPr>
          <p:txBody>
            <a:bodyPr wrap="none" anchor="ctr"/>
            <a:lstStyle/>
            <a:p>
              <a:endParaRPr lang="en-US"/>
            </a:p>
          </p:txBody>
        </p:sp>
        <p:sp>
          <p:nvSpPr>
            <p:cNvPr id="9274" name="Line 66"/>
            <p:cNvSpPr>
              <a:spLocks noChangeShapeType="1"/>
            </p:cNvSpPr>
            <p:nvPr/>
          </p:nvSpPr>
          <p:spPr bwMode="auto">
            <a:xfrm flipV="1">
              <a:off x="216" y="1845"/>
              <a:ext cx="789" cy="3"/>
            </a:xfrm>
            <a:prstGeom prst="line">
              <a:avLst/>
            </a:prstGeom>
            <a:noFill/>
            <a:ln w="28575">
              <a:solidFill>
                <a:schemeClr val="tx1"/>
              </a:solidFill>
              <a:round/>
              <a:headEnd/>
              <a:tailEnd/>
            </a:ln>
          </p:spPr>
          <p:txBody>
            <a:bodyPr wrap="none" anchor="ctr"/>
            <a:lstStyle/>
            <a:p>
              <a:endParaRPr lang="en-US"/>
            </a:p>
          </p:txBody>
        </p:sp>
        <p:sp>
          <p:nvSpPr>
            <p:cNvPr id="9275" name="Line 67"/>
            <p:cNvSpPr>
              <a:spLocks noChangeShapeType="1"/>
            </p:cNvSpPr>
            <p:nvPr/>
          </p:nvSpPr>
          <p:spPr bwMode="auto">
            <a:xfrm flipV="1">
              <a:off x="216" y="2007"/>
              <a:ext cx="789" cy="3"/>
            </a:xfrm>
            <a:prstGeom prst="line">
              <a:avLst/>
            </a:prstGeom>
            <a:noFill/>
            <a:ln w="28575">
              <a:solidFill>
                <a:schemeClr val="tx1"/>
              </a:solidFill>
              <a:round/>
              <a:headEnd/>
              <a:tailEnd/>
            </a:ln>
          </p:spPr>
          <p:txBody>
            <a:bodyPr wrap="none" anchor="ctr"/>
            <a:lstStyle/>
            <a:p>
              <a:endParaRPr lang="en-US"/>
            </a:p>
          </p:txBody>
        </p:sp>
        <p:sp>
          <p:nvSpPr>
            <p:cNvPr id="9276" name="Line 68"/>
            <p:cNvSpPr>
              <a:spLocks noChangeShapeType="1"/>
            </p:cNvSpPr>
            <p:nvPr/>
          </p:nvSpPr>
          <p:spPr bwMode="auto">
            <a:xfrm flipV="1">
              <a:off x="201" y="2184"/>
              <a:ext cx="789" cy="3"/>
            </a:xfrm>
            <a:prstGeom prst="line">
              <a:avLst/>
            </a:prstGeom>
            <a:noFill/>
            <a:ln w="28575">
              <a:solidFill>
                <a:schemeClr val="tx1"/>
              </a:solidFill>
              <a:round/>
              <a:headEnd/>
              <a:tailEnd/>
            </a:ln>
          </p:spPr>
          <p:txBody>
            <a:bodyPr wrap="none" anchor="ctr"/>
            <a:lstStyle/>
            <a:p>
              <a:endParaRPr lang="en-US"/>
            </a:p>
          </p:txBody>
        </p:sp>
      </p:grpSp>
      <p:grpSp>
        <p:nvGrpSpPr>
          <p:cNvPr id="9226" name="Group 69"/>
          <p:cNvGrpSpPr>
            <a:grpSpLocks/>
          </p:cNvGrpSpPr>
          <p:nvPr/>
        </p:nvGrpSpPr>
        <p:grpSpPr bwMode="auto">
          <a:xfrm>
            <a:off x="2038350" y="3387725"/>
            <a:ext cx="1344613" cy="1512888"/>
            <a:chOff x="188" y="1425"/>
            <a:chExt cx="847" cy="953"/>
          </a:xfrm>
        </p:grpSpPr>
        <p:sp>
          <p:nvSpPr>
            <p:cNvPr id="9263" name="Rectangle 70"/>
            <p:cNvSpPr>
              <a:spLocks noChangeArrowheads="1"/>
            </p:cNvSpPr>
            <p:nvPr/>
          </p:nvSpPr>
          <p:spPr bwMode="auto">
            <a:xfrm>
              <a:off x="237" y="1425"/>
              <a:ext cx="798" cy="903"/>
            </a:xfrm>
            <a:prstGeom prst="rect">
              <a:avLst/>
            </a:prstGeom>
            <a:solidFill>
              <a:schemeClr val="accent1"/>
            </a:solidFill>
            <a:ln w="9525">
              <a:noFill/>
              <a:miter lim="800000"/>
              <a:headEnd/>
              <a:tailEnd/>
            </a:ln>
          </p:spPr>
          <p:txBody>
            <a:bodyPr wrap="none" anchor="ctr"/>
            <a:lstStyle/>
            <a:p>
              <a:endParaRPr lang="en-SG"/>
            </a:p>
          </p:txBody>
        </p:sp>
        <p:sp>
          <p:nvSpPr>
            <p:cNvPr id="9264" name="Rectangle 71"/>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p>
              <a:endParaRPr lang="en-SG"/>
            </a:p>
          </p:txBody>
        </p:sp>
        <p:sp>
          <p:nvSpPr>
            <p:cNvPr id="9265" name="Text Box 72"/>
            <p:cNvSpPr txBox="1">
              <a:spLocks noChangeArrowheads="1"/>
            </p:cNvSpPr>
            <p:nvPr/>
          </p:nvSpPr>
          <p:spPr bwMode="auto">
            <a:xfrm>
              <a:off x="188" y="1455"/>
              <a:ext cx="830" cy="923"/>
            </a:xfrm>
            <a:prstGeom prst="rect">
              <a:avLst/>
            </a:prstGeom>
            <a:noFill/>
            <a:ln w="9525">
              <a:noFill/>
              <a:miter lim="800000"/>
              <a:headEnd/>
              <a:tailEnd/>
            </a:ln>
          </p:spPr>
          <p:txBody>
            <a:bodyPr wrap="none">
              <a:spAutoFit/>
            </a:bodyPr>
            <a:lstStyle/>
            <a:p>
              <a:r>
                <a:rPr lang="en-US" sz="1800">
                  <a:latin typeface="Comic Sans MS" pitchFamily="66" charset="0"/>
                </a:rPr>
                <a:t>application</a:t>
              </a:r>
            </a:p>
            <a:p>
              <a:r>
                <a:rPr lang="en-US" sz="1800">
                  <a:latin typeface="Comic Sans MS" pitchFamily="66" charset="0"/>
                </a:rPr>
                <a:t>transport</a:t>
              </a:r>
            </a:p>
            <a:p>
              <a:r>
                <a:rPr lang="en-US" sz="1800">
                  <a:latin typeface="Comic Sans MS" pitchFamily="66" charset="0"/>
                </a:rPr>
                <a:t>network</a:t>
              </a:r>
            </a:p>
            <a:p>
              <a:r>
                <a:rPr lang="en-US" sz="1800">
                  <a:latin typeface="Comic Sans MS" pitchFamily="66" charset="0"/>
                </a:rPr>
                <a:t>link</a:t>
              </a:r>
            </a:p>
            <a:p>
              <a:r>
                <a:rPr lang="en-US" sz="1800">
                  <a:latin typeface="Comic Sans MS" pitchFamily="66" charset="0"/>
                </a:rPr>
                <a:t>physical</a:t>
              </a:r>
            </a:p>
          </p:txBody>
        </p:sp>
        <p:sp>
          <p:nvSpPr>
            <p:cNvPr id="9266" name="Line 73"/>
            <p:cNvSpPr>
              <a:spLocks noChangeShapeType="1"/>
            </p:cNvSpPr>
            <p:nvPr/>
          </p:nvSpPr>
          <p:spPr bwMode="auto">
            <a:xfrm flipV="1">
              <a:off x="204" y="1665"/>
              <a:ext cx="789" cy="3"/>
            </a:xfrm>
            <a:prstGeom prst="line">
              <a:avLst/>
            </a:prstGeom>
            <a:noFill/>
            <a:ln w="28575">
              <a:solidFill>
                <a:schemeClr val="tx1"/>
              </a:solidFill>
              <a:round/>
              <a:headEnd/>
              <a:tailEnd/>
            </a:ln>
          </p:spPr>
          <p:txBody>
            <a:bodyPr wrap="none" anchor="ctr"/>
            <a:lstStyle/>
            <a:p>
              <a:endParaRPr lang="en-US"/>
            </a:p>
          </p:txBody>
        </p:sp>
        <p:sp>
          <p:nvSpPr>
            <p:cNvPr id="9267" name="Line 74"/>
            <p:cNvSpPr>
              <a:spLocks noChangeShapeType="1"/>
            </p:cNvSpPr>
            <p:nvPr/>
          </p:nvSpPr>
          <p:spPr bwMode="auto">
            <a:xfrm flipV="1">
              <a:off x="216" y="1845"/>
              <a:ext cx="789" cy="3"/>
            </a:xfrm>
            <a:prstGeom prst="line">
              <a:avLst/>
            </a:prstGeom>
            <a:noFill/>
            <a:ln w="28575">
              <a:solidFill>
                <a:schemeClr val="tx1"/>
              </a:solidFill>
              <a:round/>
              <a:headEnd/>
              <a:tailEnd/>
            </a:ln>
          </p:spPr>
          <p:txBody>
            <a:bodyPr wrap="none" anchor="ctr"/>
            <a:lstStyle/>
            <a:p>
              <a:endParaRPr lang="en-US"/>
            </a:p>
          </p:txBody>
        </p:sp>
        <p:sp>
          <p:nvSpPr>
            <p:cNvPr id="9268" name="Line 75"/>
            <p:cNvSpPr>
              <a:spLocks noChangeShapeType="1"/>
            </p:cNvSpPr>
            <p:nvPr/>
          </p:nvSpPr>
          <p:spPr bwMode="auto">
            <a:xfrm flipV="1">
              <a:off x="216" y="2007"/>
              <a:ext cx="789" cy="3"/>
            </a:xfrm>
            <a:prstGeom prst="line">
              <a:avLst/>
            </a:prstGeom>
            <a:noFill/>
            <a:ln w="28575">
              <a:solidFill>
                <a:schemeClr val="tx1"/>
              </a:solidFill>
              <a:round/>
              <a:headEnd/>
              <a:tailEnd/>
            </a:ln>
          </p:spPr>
          <p:txBody>
            <a:bodyPr wrap="none" anchor="ctr"/>
            <a:lstStyle/>
            <a:p>
              <a:endParaRPr lang="en-US"/>
            </a:p>
          </p:txBody>
        </p:sp>
        <p:sp>
          <p:nvSpPr>
            <p:cNvPr id="9269" name="Line 76"/>
            <p:cNvSpPr>
              <a:spLocks noChangeShapeType="1"/>
            </p:cNvSpPr>
            <p:nvPr/>
          </p:nvSpPr>
          <p:spPr bwMode="auto">
            <a:xfrm flipV="1">
              <a:off x="201" y="2184"/>
              <a:ext cx="789" cy="3"/>
            </a:xfrm>
            <a:prstGeom prst="line">
              <a:avLst/>
            </a:prstGeom>
            <a:noFill/>
            <a:ln w="28575">
              <a:solidFill>
                <a:schemeClr val="tx1"/>
              </a:solidFill>
              <a:round/>
              <a:headEnd/>
              <a:tailEnd/>
            </a:ln>
          </p:spPr>
          <p:txBody>
            <a:bodyPr wrap="none" anchor="ctr"/>
            <a:lstStyle/>
            <a:p>
              <a:endParaRPr lang="en-US"/>
            </a:p>
          </p:txBody>
        </p:sp>
      </p:grpSp>
      <p:grpSp>
        <p:nvGrpSpPr>
          <p:cNvPr id="9227" name="Group 77"/>
          <p:cNvGrpSpPr>
            <a:grpSpLocks/>
          </p:cNvGrpSpPr>
          <p:nvPr/>
        </p:nvGrpSpPr>
        <p:grpSpPr bwMode="auto">
          <a:xfrm>
            <a:off x="4456113" y="4651375"/>
            <a:ext cx="1344612" cy="1512888"/>
            <a:chOff x="188" y="1425"/>
            <a:chExt cx="847" cy="953"/>
          </a:xfrm>
        </p:grpSpPr>
        <p:sp>
          <p:nvSpPr>
            <p:cNvPr id="9256" name="Rectangle 78"/>
            <p:cNvSpPr>
              <a:spLocks noChangeArrowheads="1"/>
            </p:cNvSpPr>
            <p:nvPr/>
          </p:nvSpPr>
          <p:spPr bwMode="auto">
            <a:xfrm>
              <a:off x="237" y="1425"/>
              <a:ext cx="798" cy="903"/>
            </a:xfrm>
            <a:prstGeom prst="rect">
              <a:avLst/>
            </a:prstGeom>
            <a:solidFill>
              <a:schemeClr val="accent1"/>
            </a:solidFill>
            <a:ln w="9525">
              <a:noFill/>
              <a:miter lim="800000"/>
              <a:headEnd/>
              <a:tailEnd/>
            </a:ln>
          </p:spPr>
          <p:txBody>
            <a:bodyPr wrap="none" anchor="ctr"/>
            <a:lstStyle/>
            <a:p>
              <a:endParaRPr lang="en-SG"/>
            </a:p>
          </p:txBody>
        </p:sp>
        <p:sp>
          <p:nvSpPr>
            <p:cNvPr id="9257" name="Rectangle 79"/>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p>
              <a:endParaRPr lang="en-SG"/>
            </a:p>
          </p:txBody>
        </p:sp>
        <p:sp>
          <p:nvSpPr>
            <p:cNvPr id="9258" name="Text Box 80"/>
            <p:cNvSpPr txBox="1">
              <a:spLocks noChangeArrowheads="1"/>
            </p:cNvSpPr>
            <p:nvPr/>
          </p:nvSpPr>
          <p:spPr bwMode="auto">
            <a:xfrm>
              <a:off x="188" y="1455"/>
              <a:ext cx="830" cy="923"/>
            </a:xfrm>
            <a:prstGeom prst="rect">
              <a:avLst/>
            </a:prstGeom>
            <a:noFill/>
            <a:ln w="9525">
              <a:noFill/>
              <a:miter lim="800000"/>
              <a:headEnd/>
              <a:tailEnd/>
            </a:ln>
          </p:spPr>
          <p:txBody>
            <a:bodyPr wrap="none">
              <a:spAutoFit/>
            </a:bodyPr>
            <a:lstStyle/>
            <a:p>
              <a:r>
                <a:rPr lang="en-US" sz="1800">
                  <a:latin typeface="Comic Sans MS" pitchFamily="66" charset="0"/>
                </a:rPr>
                <a:t>application</a:t>
              </a:r>
            </a:p>
            <a:p>
              <a:r>
                <a:rPr lang="en-US" sz="1800">
                  <a:latin typeface="Comic Sans MS" pitchFamily="66" charset="0"/>
                </a:rPr>
                <a:t>transport</a:t>
              </a:r>
            </a:p>
            <a:p>
              <a:r>
                <a:rPr lang="en-US" sz="1800">
                  <a:latin typeface="Comic Sans MS" pitchFamily="66" charset="0"/>
                </a:rPr>
                <a:t>network</a:t>
              </a:r>
            </a:p>
            <a:p>
              <a:r>
                <a:rPr lang="en-US" sz="1800">
                  <a:latin typeface="Comic Sans MS" pitchFamily="66" charset="0"/>
                </a:rPr>
                <a:t>link</a:t>
              </a:r>
            </a:p>
            <a:p>
              <a:r>
                <a:rPr lang="en-US" sz="1800">
                  <a:latin typeface="Comic Sans MS" pitchFamily="66" charset="0"/>
                </a:rPr>
                <a:t>physical</a:t>
              </a:r>
            </a:p>
          </p:txBody>
        </p:sp>
        <p:sp>
          <p:nvSpPr>
            <p:cNvPr id="9259" name="Line 81"/>
            <p:cNvSpPr>
              <a:spLocks noChangeShapeType="1"/>
            </p:cNvSpPr>
            <p:nvPr/>
          </p:nvSpPr>
          <p:spPr bwMode="auto">
            <a:xfrm flipV="1">
              <a:off x="204" y="1665"/>
              <a:ext cx="789" cy="3"/>
            </a:xfrm>
            <a:prstGeom prst="line">
              <a:avLst/>
            </a:prstGeom>
            <a:noFill/>
            <a:ln w="28575">
              <a:solidFill>
                <a:schemeClr val="tx1"/>
              </a:solidFill>
              <a:round/>
              <a:headEnd/>
              <a:tailEnd/>
            </a:ln>
          </p:spPr>
          <p:txBody>
            <a:bodyPr wrap="none" anchor="ctr"/>
            <a:lstStyle/>
            <a:p>
              <a:endParaRPr lang="en-US"/>
            </a:p>
          </p:txBody>
        </p:sp>
        <p:sp>
          <p:nvSpPr>
            <p:cNvPr id="9260" name="Line 82"/>
            <p:cNvSpPr>
              <a:spLocks noChangeShapeType="1"/>
            </p:cNvSpPr>
            <p:nvPr/>
          </p:nvSpPr>
          <p:spPr bwMode="auto">
            <a:xfrm flipV="1">
              <a:off x="216" y="1845"/>
              <a:ext cx="789" cy="3"/>
            </a:xfrm>
            <a:prstGeom prst="line">
              <a:avLst/>
            </a:prstGeom>
            <a:noFill/>
            <a:ln w="28575">
              <a:solidFill>
                <a:schemeClr val="tx1"/>
              </a:solidFill>
              <a:round/>
              <a:headEnd/>
              <a:tailEnd/>
            </a:ln>
          </p:spPr>
          <p:txBody>
            <a:bodyPr wrap="none" anchor="ctr"/>
            <a:lstStyle/>
            <a:p>
              <a:endParaRPr lang="en-US"/>
            </a:p>
          </p:txBody>
        </p:sp>
        <p:sp>
          <p:nvSpPr>
            <p:cNvPr id="9261" name="Line 83"/>
            <p:cNvSpPr>
              <a:spLocks noChangeShapeType="1"/>
            </p:cNvSpPr>
            <p:nvPr/>
          </p:nvSpPr>
          <p:spPr bwMode="auto">
            <a:xfrm flipV="1">
              <a:off x="216" y="2007"/>
              <a:ext cx="789" cy="3"/>
            </a:xfrm>
            <a:prstGeom prst="line">
              <a:avLst/>
            </a:prstGeom>
            <a:noFill/>
            <a:ln w="28575">
              <a:solidFill>
                <a:schemeClr val="tx1"/>
              </a:solidFill>
              <a:round/>
              <a:headEnd/>
              <a:tailEnd/>
            </a:ln>
          </p:spPr>
          <p:txBody>
            <a:bodyPr wrap="none" anchor="ctr"/>
            <a:lstStyle/>
            <a:p>
              <a:endParaRPr lang="en-US"/>
            </a:p>
          </p:txBody>
        </p:sp>
        <p:sp>
          <p:nvSpPr>
            <p:cNvPr id="9262" name="Line 84"/>
            <p:cNvSpPr>
              <a:spLocks noChangeShapeType="1"/>
            </p:cNvSpPr>
            <p:nvPr/>
          </p:nvSpPr>
          <p:spPr bwMode="auto">
            <a:xfrm flipV="1">
              <a:off x="201" y="2184"/>
              <a:ext cx="789" cy="3"/>
            </a:xfrm>
            <a:prstGeom prst="line">
              <a:avLst/>
            </a:prstGeom>
            <a:noFill/>
            <a:ln w="28575">
              <a:solidFill>
                <a:schemeClr val="tx1"/>
              </a:solidFill>
              <a:round/>
              <a:headEnd/>
              <a:tailEnd/>
            </a:ln>
          </p:spPr>
          <p:txBody>
            <a:bodyPr wrap="none" anchor="ctr"/>
            <a:lstStyle/>
            <a:p>
              <a:endParaRPr lang="en-US"/>
            </a:p>
          </p:txBody>
        </p:sp>
      </p:grpSp>
      <p:grpSp>
        <p:nvGrpSpPr>
          <p:cNvPr id="9228" name="Group 85"/>
          <p:cNvGrpSpPr>
            <a:grpSpLocks/>
          </p:cNvGrpSpPr>
          <p:nvPr/>
        </p:nvGrpSpPr>
        <p:grpSpPr bwMode="auto">
          <a:xfrm>
            <a:off x="6238875" y="4645025"/>
            <a:ext cx="1344613" cy="1512888"/>
            <a:chOff x="188" y="1425"/>
            <a:chExt cx="847" cy="953"/>
          </a:xfrm>
        </p:grpSpPr>
        <p:sp>
          <p:nvSpPr>
            <p:cNvPr id="9249" name="Rectangle 86"/>
            <p:cNvSpPr>
              <a:spLocks noChangeArrowheads="1"/>
            </p:cNvSpPr>
            <p:nvPr/>
          </p:nvSpPr>
          <p:spPr bwMode="auto">
            <a:xfrm>
              <a:off x="237" y="1425"/>
              <a:ext cx="798" cy="903"/>
            </a:xfrm>
            <a:prstGeom prst="rect">
              <a:avLst/>
            </a:prstGeom>
            <a:solidFill>
              <a:schemeClr val="accent1"/>
            </a:solidFill>
            <a:ln w="9525">
              <a:noFill/>
              <a:miter lim="800000"/>
              <a:headEnd/>
              <a:tailEnd/>
            </a:ln>
          </p:spPr>
          <p:txBody>
            <a:bodyPr wrap="none" anchor="ctr"/>
            <a:lstStyle/>
            <a:p>
              <a:endParaRPr lang="en-SG"/>
            </a:p>
          </p:txBody>
        </p:sp>
        <p:sp>
          <p:nvSpPr>
            <p:cNvPr id="9250" name="Rectangle 87"/>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p>
              <a:endParaRPr lang="en-SG"/>
            </a:p>
          </p:txBody>
        </p:sp>
        <p:sp>
          <p:nvSpPr>
            <p:cNvPr id="9251" name="Text Box 88"/>
            <p:cNvSpPr txBox="1">
              <a:spLocks noChangeArrowheads="1"/>
            </p:cNvSpPr>
            <p:nvPr/>
          </p:nvSpPr>
          <p:spPr bwMode="auto">
            <a:xfrm>
              <a:off x="188" y="1455"/>
              <a:ext cx="830" cy="923"/>
            </a:xfrm>
            <a:prstGeom prst="rect">
              <a:avLst/>
            </a:prstGeom>
            <a:noFill/>
            <a:ln w="9525">
              <a:noFill/>
              <a:miter lim="800000"/>
              <a:headEnd/>
              <a:tailEnd/>
            </a:ln>
          </p:spPr>
          <p:txBody>
            <a:bodyPr wrap="none">
              <a:spAutoFit/>
            </a:bodyPr>
            <a:lstStyle/>
            <a:p>
              <a:r>
                <a:rPr lang="en-US" sz="1800">
                  <a:latin typeface="Comic Sans MS" pitchFamily="66" charset="0"/>
                </a:rPr>
                <a:t>application</a:t>
              </a:r>
            </a:p>
            <a:p>
              <a:r>
                <a:rPr lang="en-US" sz="1800">
                  <a:latin typeface="Comic Sans MS" pitchFamily="66" charset="0"/>
                </a:rPr>
                <a:t>transport</a:t>
              </a:r>
            </a:p>
            <a:p>
              <a:r>
                <a:rPr lang="en-US" sz="1800">
                  <a:latin typeface="Comic Sans MS" pitchFamily="66" charset="0"/>
                </a:rPr>
                <a:t>network</a:t>
              </a:r>
            </a:p>
            <a:p>
              <a:r>
                <a:rPr lang="en-US" sz="1800">
                  <a:latin typeface="Comic Sans MS" pitchFamily="66" charset="0"/>
                </a:rPr>
                <a:t>link</a:t>
              </a:r>
            </a:p>
            <a:p>
              <a:r>
                <a:rPr lang="en-US" sz="1800">
                  <a:latin typeface="Comic Sans MS" pitchFamily="66" charset="0"/>
                </a:rPr>
                <a:t>physical</a:t>
              </a:r>
            </a:p>
          </p:txBody>
        </p:sp>
        <p:sp>
          <p:nvSpPr>
            <p:cNvPr id="9252" name="Line 89"/>
            <p:cNvSpPr>
              <a:spLocks noChangeShapeType="1"/>
            </p:cNvSpPr>
            <p:nvPr/>
          </p:nvSpPr>
          <p:spPr bwMode="auto">
            <a:xfrm flipV="1">
              <a:off x="204" y="1665"/>
              <a:ext cx="789" cy="3"/>
            </a:xfrm>
            <a:prstGeom prst="line">
              <a:avLst/>
            </a:prstGeom>
            <a:noFill/>
            <a:ln w="28575">
              <a:solidFill>
                <a:schemeClr val="tx1"/>
              </a:solidFill>
              <a:round/>
              <a:headEnd/>
              <a:tailEnd/>
            </a:ln>
          </p:spPr>
          <p:txBody>
            <a:bodyPr wrap="none" anchor="ctr"/>
            <a:lstStyle/>
            <a:p>
              <a:endParaRPr lang="en-US"/>
            </a:p>
          </p:txBody>
        </p:sp>
        <p:sp>
          <p:nvSpPr>
            <p:cNvPr id="9253" name="Line 90"/>
            <p:cNvSpPr>
              <a:spLocks noChangeShapeType="1"/>
            </p:cNvSpPr>
            <p:nvPr/>
          </p:nvSpPr>
          <p:spPr bwMode="auto">
            <a:xfrm flipV="1">
              <a:off x="216" y="1845"/>
              <a:ext cx="789" cy="3"/>
            </a:xfrm>
            <a:prstGeom prst="line">
              <a:avLst/>
            </a:prstGeom>
            <a:noFill/>
            <a:ln w="28575">
              <a:solidFill>
                <a:schemeClr val="tx1"/>
              </a:solidFill>
              <a:round/>
              <a:headEnd/>
              <a:tailEnd/>
            </a:ln>
          </p:spPr>
          <p:txBody>
            <a:bodyPr wrap="none" anchor="ctr"/>
            <a:lstStyle/>
            <a:p>
              <a:endParaRPr lang="en-US"/>
            </a:p>
          </p:txBody>
        </p:sp>
        <p:sp>
          <p:nvSpPr>
            <p:cNvPr id="9254" name="Line 91"/>
            <p:cNvSpPr>
              <a:spLocks noChangeShapeType="1"/>
            </p:cNvSpPr>
            <p:nvPr/>
          </p:nvSpPr>
          <p:spPr bwMode="auto">
            <a:xfrm flipV="1">
              <a:off x="216" y="2007"/>
              <a:ext cx="789" cy="3"/>
            </a:xfrm>
            <a:prstGeom prst="line">
              <a:avLst/>
            </a:prstGeom>
            <a:noFill/>
            <a:ln w="28575">
              <a:solidFill>
                <a:schemeClr val="tx1"/>
              </a:solidFill>
              <a:round/>
              <a:headEnd/>
              <a:tailEnd/>
            </a:ln>
          </p:spPr>
          <p:txBody>
            <a:bodyPr wrap="none" anchor="ctr"/>
            <a:lstStyle/>
            <a:p>
              <a:endParaRPr lang="en-US"/>
            </a:p>
          </p:txBody>
        </p:sp>
        <p:sp>
          <p:nvSpPr>
            <p:cNvPr id="9255" name="Line 92"/>
            <p:cNvSpPr>
              <a:spLocks noChangeShapeType="1"/>
            </p:cNvSpPr>
            <p:nvPr/>
          </p:nvSpPr>
          <p:spPr bwMode="auto">
            <a:xfrm flipV="1">
              <a:off x="201" y="2184"/>
              <a:ext cx="789" cy="3"/>
            </a:xfrm>
            <a:prstGeom prst="line">
              <a:avLst/>
            </a:prstGeom>
            <a:noFill/>
            <a:ln w="28575">
              <a:solidFill>
                <a:schemeClr val="tx1"/>
              </a:solidFill>
              <a:round/>
              <a:headEnd/>
              <a:tailEnd/>
            </a:ln>
          </p:spPr>
          <p:txBody>
            <a:bodyPr wrap="none" anchor="ctr"/>
            <a:lstStyle/>
            <a:p>
              <a:endParaRPr lang="en-US"/>
            </a:p>
          </p:txBody>
        </p:sp>
      </p:grpSp>
      <p:grpSp>
        <p:nvGrpSpPr>
          <p:cNvPr id="9229" name="Group 93"/>
          <p:cNvGrpSpPr>
            <a:grpSpLocks/>
          </p:cNvGrpSpPr>
          <p:nvPr/>
        </p:nvGrpSpPr>
        <p:grpSpPr bwMode="auto">
          <a:xfrm>
            <a:off x="5287963" y="3117850"/>
            <a:ext cx="1320800" cy="963613"/>
            <a:chOff x="4369" y="791"/>
            <a:chExt cx="832" cy="607"/>
          </a:xfrm>
        </p:grpSpPr>
        <p:sp>
          <p:nvSpPr>
            <p:cNvPr id="9244" name="Rectangle 94"/>
            <p:cNvSpPr>
              <a:spLocks noChangeArrowheads="1"/>
            </p:cNvSpPr>
            <p:nvPr/>
          </p:nvSpPr>
          <p:spPr bwMode="auto">
            <a:xfrm>
              <a:off x="4403" y="791"/>
              <a:ext cx="798" cy="583"/>
            </a:xfrm>
            <a:prstGeom prst="rect">
              <a:avLst/>
            </a:prstGeom>
            <a:solidFill>
              <a:schemeClr val="accent1"/>
            </a:solidFill>
            <a:ln w="9525">
              <a:noFill/>
              <a:miter lim="800000"/>
              <a:headEnd/>
              <a:tailEnd/>
            </a:ln>
          </p:spPr>
          <p:txBody>
            <a:bodyPr wrap="none" anchor="ctr"/>
            <a:lstStyle/>
            <a:p>
              <a:endParaRPr lang="en-SG"/>
            </a:p>
          </p:txBody>
        </p:sp>
        <p:sp>
          <p:nvSpPr>
            <p:cNvPr id="9245" name="Rectangle 95"/>
            <p:cNvSpPr>
              <a:spLocks noChangeArrowheads="1"/>
            </p:cNvSpPr>
            <p:nvPr/>
          </p:nvSpPr>
          <p:spPr bwMode="auto">
            <a:xfrm>
              <a:off x="4369" y="830"/>
              <a:ext cx="798" cy="563"/>
            </a:xfrm>
            <a:prstGeom prst="rect">
              <a:avLst/>
            </a:prstGeom>
            <a:solidFill>
              <a:schemeClr val="bg1"/>
            </a:solidFill>
            <a:ln w="28575">
              <a:solidFill>
                <a:schemeClr val="tx1"/>
              </a:solidFill>
              <a:miter lim="800000"/>
              <a:headEnd/>
              <a:tailEnd/>
            </a:ln>
          </p:spPr>
          <p:txBody>
            <a:bodyPr wrap="none" anchor="ctr"/>
            <a:lstStyle/>
            <a:p>
              <a:endParaRPr lang="en-SG"/>
            </a:p>
          </p:txBody>
        </p:sp>
        <p:sp>
          <p:nvSpPr>
            <p:cNvPr id="9246" name="Text Box 96"/>
            <p:cNvSpPr txBox="1">
              <a:spLocks noChangeArrowheads="1"/>
            </p:cNvSpPr>
            <p:nvPr/>
          </p:nvSpPr>
          <p:spPr bwMode="auto">
            <a:xfrm>
              <a:off x="4439" y="821"/>
              <a:ext cx="660" cy="577"/>
            </a:xfrm>
            <a:prstGeom prst="rect">
              <a:avLst/>
            </a:prstGeom>
            <a:noFill/>
            <a:ln w="9525">
              <a:noFill/>
              <a:miter lim="800000"/>
              <a:headEnd/>
              <a:tailEnd/>
            </a:ln>
          </p:spPr>
          <p:txBody>
            <a:bodyPr wrap="none">
              <a:spAutoFit/>
            </a:bodyPr>
            <a:lstStyle/>
            <a:p>
              <a:r>
                <a:rPr lang="en-US" sz="1800">
                  <a:latin typeface="Comic Sans MS" pitchFamily="66" charset="0"/>
                </a:rPr>
                <a:t>network</a:t>
              </a:r>
            </a:p>
            <a:p>
              <a:r>
                <a:rPr lang="en-US" sz="1800">
                  <a:latin typeface="Comic Sans MS" pitchFamily="66" charset="0"/>
                </a:rPr>
                <a:t>link</a:t>
              </a:r>
            </a:p>
            <a:p>
              <a:r>
                <a:rPr lang="en-US" sz="1800">
                  <a:latin typeface="Comic Sans MS" pitchFamily="66" charset="0"/>
                </a:rPr>
                <a:t>physical</a:t>
              </a:r>
            </a:p>
          </p:txBody>
        </p:sp>
        <p:sp>
          <p:nvSpPr>
            <p:cNvPr id="9247" name="Line 97"/>
            <p:cNvSpPr>
              <a:spLocks noChangeShapeType="1"/>
            </p:cNvSpPr>
            <p:nvPr/>
          </p:nvSpPr>
          <p:spPr bwMode="auto">
            <a:xfrm flipV="1">
              <a:off x="4370" y="1031"/>
              <a:ext cx="789" cy="3"/>
            </a:xfrm>
            <a:prstGeom prst="line">
              <a:avLst/>
            </a:prstGeom>
            <a:noFill/>
            <a:ln w="28575">
              <a:solidFill>
                <a:schemeClr val="tx1"/>
              </a:solidFill>
              <a:round/>
              <a:headEnd/>
              <a:tailEnd/>
            </a:ln>
          </p:spPr>
          <p:txBody>
            <a:bodyPr wrap="none" anchor="ctr"/>
            <a:lstStyle/>
            <a:p>
              <a:endParaRPr lang="en-US"/>
            </a:p>
          </p:txBody>
        </p:sp>
        <p:sp>
          <p:nvSpPr>
            <p:cNvPr id="9248" name="Line 98"/>
            <p:cNvSpPr>
              <a:spLocks noChangeShapeType="1"/>
            </p:cNvSpPr>
            <p:nvPr/>
          </p:nvSpPr>
          <p:spPr bwMode="auto">
            <a:xfrm flipV="1">
              <a:off x="4382" y="1211"/>
              <a:ext cx="789" cy="3"/>
            </a:xfrm>
            <a:prstGeom prst="line">
              <a:avLst/>
            </a:prstGeom>
            <a:noFill/>
            <a:ln w="28575">
              <a:solidFill>
                <a:schemeClr val="tx1"/>
              </a:solidFill>
              <a:round/>
              <a:headEnd/>
              <a:tailEnd/>
            </a:ln>
          </p:spPr>
          <p:txBody>
            <a:bodyPr wrap="none" anchor="ctr"/>
            <a:lstStyle/>
            <a:p>
              <a:endParaRPr lang="en-US"/>
            </a:p>
          </p:txBody>
        </p:sp>
      </p:grpSp>
      <p:sp>
        <p:nvSpPr>
          <p:cNvPr id="511075" name="Line 99"/>
          <p:cNvSpPr>
            <a:spLocks noChangeShapeType="1"/>
          </p:cNvSpPr>
          <p:nvPr/>
        </p:nvSpPr>
        <p:spPr bwMode="auto">
          <a:xfrm>
            <a:off x="2940050" y="1871663"/>
            <a:ext cx="6350" cy="1028700"/>
          </a:xfrm>
          <a:prstGeom prst="line">
            <a:avLst/>
          </a:prstGeom>
          <a:noFill/>
          <a:ln w="38100">
            <a:solidFill>
              <a:srgbClr val="FF0000"/>
            </a:solidFill>
            <a:round/>
            <a:headEnd/>
            <a:tailEnd type="triangle" w="med" len="med"/>
          </a:ln>
        </p:spPr>
        <p:txBody>
          <a:bodyPr wrap="none" anchor="ctr"/>
          <a:lstStyle/>
          <a:p>
            <a:endParaRPr lang="en-US"/>
          </a:p>
        </p:txBody>
      </p:sp>
      <p:sp>
        <p:nvSpPr>
          <p:cNvPr id="511076" name="Line 100"/>
          <p:cNvSpPr>
            <a:spLocks noChangeShapeType="1"/>
          </p:cNvSpPr>
          <p:nvPr/>
        </p:nvSpPr>
        <p:spPr bwMode="auto">
          <a:xfrm>
            <a:off x="6165850" y="3281363"/>
            <a:ext cx="6350" cy="2730500"/>
          </a:xfrm>
          <a:prstGeom prst="line">
            <a:avLst/>
          </a:prstGeom>
          <a:noFill/>
          <a:ln w="38100">
            <a:solidFill>
              <a:srgbClr val="FF0000"/>
            </a:solidFill>
            <a:round/>
            <a:headEnd/>
            <a:tailEnd/>
          </a:ln>
        </p:spPr>
        <p:txBody>
          <a:bodyPr wrap="none" anchor="ctr"/>
          <a:lstStyle/>
          <a:p>
            <a:endParaRPr lang="en-US"/>
          </a:p>
        </p:txBody>
      </p:sp>
      <p:sp>
        <p:nvSpPr>
          <p:cNvPr id="511077" name="Line 101"/>
          <p:cNvSpPr>
            <a:spLocks noChangeShapeType="1"/>
          </p:cNvSpPr>
          <p:nvPr/>
        </p:nvSpPr>
        <p:spPr bwMode="auto">
          <a:xfrm flipV="1">
            <a:off x="5549900" y="3249613"/>
            <a:ext cx="0" cy="615950"/>
          </a:xfrm>
          <a:prstGeom prst="line">
            <a:avLst/>
          </a:prstGeom>
          <a:noFill/>
          <a:ln w="38100">
            <a:solidFill>
              <a:srgbClr val="FF0000"/>
            </a:solidFill>
            <a:round/>
            <a:headEnd/>
            <a:tailEnd/>
          </a:ln>
        </p:spPr>
        <p:txBody>
          <a:bodyPr wrap="none" anchor="ctr"/>
          <a:lstStyle/>
          <a:p>
            <a:endParaRPr lang="en-US"/>
          </a:p>
        </p:txBody>
      </p:sp>
      <p:sp>
        <p:nvSpPr>
          <p:cNvPr id="511078" name="Line 102"/>
          <p:cNvSpPr>
            <a:spLocks noChangeShapeType="1"/>
          </p:cNvSpPr>
          <p:nvPr/>
        </p:nvSpPr>
        <p:spPr bwMode="auto">
          <a:xfrm>
            <a:off x="5543550" y="3268663"/>
            <a:ext cx="625475" cy="3175"/>
          </a:xfrm>
          <a:prstGeom prst="line">
            <a:avLst/>
          </a:prstGeom>
          <a:noFill/>
          <a:ln w="38100">
            <a:solidFill>
              <a:srgbClr val="FF0000"/>
            </a:solidFill>
            <a:round/>
            <a:headEnd/>
            <a:tailEnd/>
          </a:ln>
        </p:spPr>
        <p:txBody>
          <a:bodyPr wrap="none" anchor="ctr"/>
          <a:lstStyle/>
          <a:p>
            <a:endParaRPr lang="en-US"/>
          </a:p>
        </p:txBody>
      </p:sp>
      <p:sp>
        <p:nvSpPr>
          <p:cNvPr id="511079" name="Line 103"/>
          <p:cNvSpPr>
            <a:spLocks noChangeShapeType="1"/>
          </p:cNvSpPr>
          <p:nvPr/>
        </p:nvSpPr>
        <p:spPr bwMode="auto">
          <a:xfrm>
            <a:off x="6165850" y="5999163"/>
            <a:ext cx="787400" cy="9525"/>
          </a:xfrm>
          <a:prstGeom prst="line">
            <a:avLst/>
          </a:prstGeom>
          <a:noFill/>
          <a:ln w="38100">
            <a:solidFill>
              <a:srgbClr val="FF0000"/>
            </a:solidFill>
            <a:round/>
            <a:headEnd/>
            <a:tailEnd/>
          </a:ln>
        </p:spPr>
        <p:txBody>
          <a:bodyPr wrap="none" anchor="ctr"/>
          <a:lstStyle/>
          <a:p>
            <a:endParaRPr lang="en-US"/>
          </a:p>
        </p:txBody>
      </p:sp>
      <p:sp>
        <p:nvSpPr>
          <p:cNvPr id="511080" name="Line 104"/>
          <p:cNvSpPr>
            <a:spLocks noChangeShapeType="1"/>
          </p:cNvSpPr>
          <p:nvPr/>
        </p:nvSpPr>
        <p:spPr bwMode="auto">
          <a:xfrm flipV="1">
            <a:off x="6953250" y="4840288"/>
            <a:ext cx="12700" cy="1168400"/>
          </a:xfrm>
          <a:prstGeom prst="line">
            <a:avLst/>
          </a:prstGeom>
          <a:noFill/>
          <a:ln w="38100">
            <a:solidFill>
              <a:srgbClr val="FF0000"/>
            </a:solidFill>
            <a:round/>
            <a:headEnd/>
            <a:tailEnd type="triangle" w="med" len="med"/>
          </a:ln>
        </p:spPr>
        <p:txBody>
          <a:bodyPr wrap="none" anchor="ctr"/>
          <a:lstStyle/>
          <a:p>
            <a:endParaRPr lang="en-US"/>
          </a:p>
        </p:txBody>
      </p:sp>
      <p:sp>
        <p:nvSpPr>
          <p:cNvPr id="511081" name="Line 105"/>
          <p:cNvSpPr>
            <a:spLocks noChangeShapeType="1"/>
          </p:cNvSpPr>
          <p:nvPr/>
        </p:nvSpPr>
        <p:spPr bwMode="auto">
          <a:xfrm flipV="1">
            <a:off x="2971800" y="2916238"/>
            <a:ext cx="1403350" cy="28575"/>
          </a:xfrm>
          <a:prstGeom prst="line">
            <a:avLst/>
          </a:prstGeom>
          <a:noFill/>
          <a:ln w="38100">
            <a:solidFill>
              <a:srgbClr val="FF0000"/>
            </a:solidFill>
            <a:round/>
            <a:headEnd/>
            <a:tailEnd/>
          </a:ln>
        </p:spPr>
        <p:txBody>
          <a:bodyPr wrap="none" anchor="ctr"/>
          <a:lstStyle/>
          <a:p>
            <a:endParaRPr lang="en-US"/>
          </a:p>
        </p:txBody>
      </p:sp>
      <p:sp>
        <p:nvSpPr>
          <p:cNvPr id="511082" name="Line 106"/>
          <p:cNvSpPr>
            <a:spLocks noChangeShapeType="1"/>
          </p:cNvSpPr>
          <p:nvPr/>
        </p:nvSpPr>
        <p:spPr bwMode="auto">
          <a:xfrm>
            <a:off x="4346575" y="2932113"/>
            <a:ext cx="1212850" cy="965200"/>
          </a:xfrm>
          <a:prstGeom prst="line">
            <a:avLst/>
          </a:prstGeom>
          <a:noFill/>
          <a:ln w="38100">
            <a:solidFill>
              <a:srgbClr val="FF0000"/>
            </a:solidFill>
            <a:round/>
            <a:headEnd/>
            <a:tailEnd/>
          </a:ln>
        </p:spPr>
        <p:txBody>
          <a:bodyPr wrap="none" anchor="ctr"/>
          <a:lstStyle/>
          <a:p>
            <a:endParaRPr lang="en-US"/>
          </a:p>
        </p:txBody>
      </p:sp>
      <p:grpSp>
        <p:nvGrpSpPr>
          <p:cNvPr id="17" name="Group 107"/>
          <p:cNvGrpSpPr>
            <a:grpSpLocks/>
          </p:cNvGrpSpPr>
          <p:nvPr/>
        </p:nvGrpSpPr>
        <p:grpSpPr bwMode="auto">
          <a:xfrm>
            <a:off x="6661150" y="4411663"/>
            <a:ext cx="704850" cy="382587"/>
            <a:chOff x="4712" y="2088"/>
            <a:chExt cx="444" cy="241"/>
          </a:xfrm>
        </p:grpSpPr>
        <p:sp>
          <p:nvSpPr>
            <p:cNvPr id="9242" name="Rectangle 108"/>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p>
              <a:endParaRPr lang="en-SG"/>
            </a:p>
          </p:txBody>
        </p:sp>
        <p:sp>
          <p:nvSpPr>
            <p:cNvPr id="9243" name="Text Box 109"/>
            <p:cNvSpPr txBox="1">
              <a:spLocks noChangeArrowheads="1"/>
            </p:cNvSpPr>
            <p:nvPr/>
          </p:nvSpPr>
          <p:spPr bwMode="auto">
            <a:xfrm>
              <a:off x="4726" y="2098"/>
              <a:ext cx="417" cy="231"/>
            </a:xfrm>
            <a:prstGeom prst="rect">
              <a:avLst/>
            </a:prstGeom>
            <a:noFill/>
            <a:ln w="9525">
              <a:noFill/>
              <a:miter lim="800000"/>
              <a:headEnd/>
              <a:tailEnd/>
            </a:ln>
          </p:spPr>
          <p:txBody>
            <a:bodyPr wrap="none">
              <a:spAutoFit/>
            </a:bodyPr>
            <a:lstStyle/>
            <a:p>
              <a:pPr algn="l"/>
              <a:r>
                <a:rPr lang="en-US" sz="1800">
                  <a:solidFill>
                    <a:srgbClr val="FF0000"/>
                  </a:solidFill>
                  <a:latin typeface="Comic Sans MS" pitchFamily="66" charset="0"/>
                </a:rPr>
                <a:t>data</a:t>
              </a:r>
              <a:endParaRPr lang="en-US" sz="2400"/>
            </a:p>
          </p:txBody>
        </p:sp>
      </p:grpSp>
      <p:grpSp>
        <p:nvGrpSpPr>
          <p:cNvPr id="18" name="Group 110"/>
          <p:cNvGrpSpPr>
            <a:grpSpLocks/>
          </p:cNvGrpSpPr>
          <p:nvPr/>
        </p:nvGrpSpPr>
        <p:grpSpPr bwMode="auto">
          <a:xfrm>
            <a:off x="2609850" y="1490663"/>
            <a:ext cx="704850" cy="382587"/>
            <a:chOff x="4712" y="2088"/>
            <a:chExt cx="444" cy="241"/>
          </a:xfrm>
        </p:grpSpPr>
        <p:sp>
          <p:nvSpPr>
            <p:cNvPr id="9240" name="Rectangle 111"/>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p>
              <a:endParaRPr lang="en-SG"/>
            </a:p>
          </p:txBody>
        </p:sp>
        <p:sp>
          <p:nvSpPr>
            <p:cNvPr id="9241" name="Text Box 112"/>
            <p:cNvSpPr txBox="1">
              <a:spLocks noChangeArrowheads="1"/>
            </p:cNvSpPr>
            <p:nvPr/>
          </p:nvSpPr>
          <p:spPr bwMode="auto">
            <a:xfrm>
              <a:off x="4726" y="2098"/>
              <a:ext cx="417" cy="231"/>
            </a:xfrm>
            <a:prstGeom prst="rect">
              <a:avLst/>
            </a:prstGeom>
            <a:noFill/>
            <a:ln w="9525">
              <a:noFill/>
              <a:miter lim="800000"/>
              <a:headEnd/>
              <a:tailEnd/>
            </a:ln>
          </p:spPr>
          <p:txBody>
            <a:bodyPr wrap="none">
              <a:spAutoFit/>
            </a:bodyPr>
            <a:lstStyle/>
            <a:p>
              <a:pPr algn="l"/>
              <a:r>
                <a:rPr lang="en-US" sz="1800">
                  <a:solidFill>
                    <a:srgbClr val="FF0000"/>
                  </a:solidFill>
                  <a:latin typeface="Comic Sans MS" pitchFamily="66" charset="0"/>
                </a:rPr>
                <a:t>data</a:t>
              </a:r>
              <a:endParaRPr lang="en-US" sz="2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par>
                          <p:cTn id="8" fill="hold">
                            <p:stCondLst>
                              <p:cond delay="500"/>
                            </p:stCondLst>
                            <p:childTnLst>
                              <p:par>
                                <p:cTn id="9" presetID="17" presetClass="entr" presetSubtype="1" fill="hold" grpId="0" nodeType="afterEffect">
                                  <p:stCondLst>
                                    <p:cond delay="0"/>
                                  </p:stCondLst>
                                  <p:childTnLst>
                                    <p:set>
                                      <p:cBhvr>
                                        <p:cTn id="10" dur="1" fill="hold">
                                          <p:stCondLst>
                                            <p:cond delay="0"/>
                                          </p:stCondLst>
                                        </p:cTn>
                                        <p:tgtEl>
                                          <p:spTgt spid="511075"/>
                                        </p:tgtEl>
                                        <p:attrNameLst>
                                          <p:attrName>style.visibility</p:attrName>
                                        </p:attrNameLst>
                                      </p:cBhvr>
                                      <p:to>
                                        <p:strVal val="visible"/>
                                      </p:to>
                                    </p:set>
                                    <p:anim calcmode="lin" valueType="num">
                                      <p:cBhvr>
                                        <p:cTn id="11" dur="2000" fill="hold"/>
                                        <p:tgtEl>
                                          <p:spTgt spid="511075"/>
                                        </p:tgtEl>
                                        <p:attrNameLst>
                                          <p:attrName>ppt_x</p:attrName>
                                        </p:attrNameLst>
                                      </p:cBhvr>
                                      <p:tavLst>
                                        <p:tav tm="0">
                                          <p:val>
                                            <p:strVal val="#ppt_x"/>
                                          </p:val>
                                        </p:tav>
                                        <p:tav tm="100000">
                                          <p:val>
                                            <p:strVal val="#ppt_x"/>
                                          </p:val>
                                        </p:tav>
                                      </p:tavLst>
                                    </p:anim>
                                    <p:anim calcmode="lin" valueType="num">
                                      <p:cBhvr>
                                        <p:cTn id="12" dur="2000" fill="hold"/>
                                        <p:tgtEl>
                                          <p:spTgt spid="511075"/>
                                        </p:tgtEl>
                                        <p:attrNameLst>
                                          <p:attrName>ppt_y</p:attrName>
                                        </p:attrNameLst>
                                      </p:cBhvr>
                                      <p:tavLst>
                                        <p:tav tm="0">
                                          <p:val>
                                            <p:strVal val="#ppt_y-#ppt_h/2"/>
                                          </p:val>
                                        </p:tav>
                                        <p:tav tm="100000">
                                          <p:val>
                                            <p:strVal val="#ppt_y"/>
                                          </p:val>
                                        </p:tav>
                                      </p:tavLst>
                                    </p:anim>
                                    <p:anim calcmode="lin" valueType="num">
                                      <p:cBhvr>
                                        <p:cTn id="13" dur="2000" fill="hold"/>
                                        <p:tgtEl>
                                          <p:spTgt spid="511075"/>
                                        </p:tgtEl>
                                        <p:attrNameLst>
                                          <p:attrName>ppt_w</p:attrName>
                                        </p:attrNameLst>
                                      </p:cBhvr>
                                      <p:tavLst>
                                        <p:tav tm="0">
                                          <p:val>
                                            <p:strVal val="#ppt_w"/>
                                          </p:val>
                                        </p:tav>
                                        <p:tav tm="100000">
                                          <p:val>
                                            <p:strVal val="#ppt_w"/>
                                          </p:val>
                                        </p:tav>
                                      </p:tavLst>
                                    </p:anim>
                                    <p:anim calcmode="lin" valueType="num">
                                      <p:cBhvr>
                                        <p:cTn id="14" dur="2000" fill="hold"/>
                                        <p:tgtEl>
                                          <p:spTgt spid="511075"/>
                                        </p:tgtEl>
                                        <p:attrNameLst>
                                          <p:attrName>ppt_h</p:attrName>
                                        </p:attrNameLst>
                                      </p:cBhvr>
                                      <p:tavLst>
                                        <p:tav tm="0">
                                          <p:val>
                                            <p:fltVal val="0"/>
                                          </p:val>
                                        </p:tav>
                                        <p:tav tm="100000">
                                          <p:val>
                                            <p:strVal val="#ppt_h"/>
                                          </p:val>
                                        </p:tav>
                                      </p:tavLst>
                                    </p:anim>
                                  </p:childTnLst>
                                </p:cTn>
                              </p:par>
                            </p:childTnLst>
                          </p:cTn>
                        </p:par>
                        <p:par>
                          <p:cTn id="15" fill="hold">
                            <p:stCondLst>
                              <p:cond delay="2500"/>
                            </p:stCondLst>
                            <p:childTnLst>
                              <p:par>
                                <p:cTn id="16" presetID="17" presetClass="entr" presetSubtype="8" fill="hold" grpId="0" nodeType="afterEffect">
                                  <p:stCondLst>
                                    <p:cond delay="0"/>
                                  </p:stCondLst>
                                  <p:childTnLst>
                                    <p:set>
                                      <p:cBhvr>
                                        <p:cTn id="17" dur="1" fill="hold">
                                          <p:stCondLst>
                                            <p:cond delay="0"/>
                                          </p:stCondLst>
                                        </p:cTn>
                                        <p:tgtEl>
                                          <p:spTgt spid="511081"/>
                                        </p:tgtEl>
                                        <p:attrNameLst>
                                          <p:attrName>style.visibility</p:attrName>
                                        </p:attrNameLst>
                                      </p:cBhvr>
                                      <p:to>
                                        <p:strVal val="visible"/>
                                      </p:to>
                                    </p:set>
                                    <p:anim calcmode="lin" valueType="num">
                                      <p:cBhvr>
                                        <p:cTn id="18" dur="2000" fill="hold"/>
                                        <p:tgtEl>
                                          <p:spTgt spid="511081"/>
                                        </p:tgtEl>
                                        <p:attrNameLst>
                                          <p:attrName>ppt_x</p:attrName>
                                        </p:attrNameLst>
                                      </p:cBhvr>
                                      <p:tavLst>
                                        <p:tav tm="0">
                                          <p:val>
                                            <p:strVal val="#ppt_x-#ppt_w/2"/>
                                          </p:val>
                                        </p:tav>
                                        <p:tav tm="100000">
                                          <p:val>
                                            <p:strVal val="#ppt_x"/>
                                          </p:val>
                                        </p:tav>
                                      </p:tavLst>
                                    </p:anim>
                                    <p:anim calcmode="lin" valueType="num">
                                      <p:cBhvr>
                                        <p:cTn id="19" dur="2000" fill="hold"/>
                                        <p:tgtEl>
                                          <p:spTgt spid="511081"/>
                                        </p:tgtEl>
                                        <p:attrNameLst>
                                          <p:attrName>ppt_y</p:attrName>
                                        </p:attrNameLst>
                                      </p:cBhvr>
                                      <p:tavLst>
                                        <p:tav tm="0">
                                          <p:val>
                                            <p:strVal val="#ppt_y"/>
                                          </p:val>
                                        </p:tav>
                                        <p:tav tm="100000">
                                          <p:val>
                                            <p:strVal val="#ppt_y"/>
                                          </p:val>
                                        </p:tav>
                                      </p:tavLst>
                                    </p:anim>
                                    <p:anim calcmode="lin" valueType="num">
                                      <p:cBhvr>
                                        <p:cTn id="20" dur="2000" fill="hold"/>
                                        <p:tgtEl>
                                          <p:spTgt spid="511081"/>
                                        </p:tgtEl>
                                        <p:attrNameLst>
                                          <p:attrName>ppt_w</p:attrName>
                                        </p:attrNameLst>
                                      </p:cBhvr>
                                      <p:tavLst>
                                        <p:tav tm="0">
                                          <p:val>
                                            <p:fltVal val="0"/>
                                          </p:val>
                                        </p:tav>
                                        <p:tav tm="100000">
                                          <p:val>
                                            <p:strVal val="#ppt_w"/>
                                          </p:val>
                                        </p:tav>
                                      </p:tavLst>
                                    </p:anim>
                                    <p:anim calcmode="lin" valueType="num">
                                      <p:cBhvr>
                                        <p:cTn id="21" dur="2000" fill="hold"/>
                                        <p:tgtEl>
                                          <p:spTgt spid="511081"/>
                                        </p:tgtEl>
                                        <p:attrNameLst>
                                          <p:attrName>ppt_h</p:attrName>
                                        </p:attrNameLst>
                                      </p:cBhvr>
                                      <p:tavLst>
                                        <p:tav tm="0">
                                          <p:val>
                                            <p:strVal val="#ppt_h"/>
                                          </p:val>
                                        </p:tav>
                                        <p:tav tm="100000">
                                          <p:val>
                                            <p:strVal val="#ppt_h"/>
                                          </p:val>
                                        </p:tav>
                                      </p:tavLst>
                                    </p:anim>
                                  </p:childTnLst>
                                </p:cTn>
                              </p:par>
                            </p:childTnLst>
                          </p:cTn>
                        </p:par>
                        <p:par>
                          <p:cTn id="22" fill="hold">
                            <p:stCondLst>
                              <p:cond delay="4500"/>
                            </p:stCondLst>
                            <p:childTnLst>
                              <p:par>
                                <p:cTn id="23" presetID="18" presetClass="entr" presetSubtype="6" fill="hold" grpId="0" nodeType="afterEffect">
                                  <p:stCondLst>
                                    <p:cond delay="0"/>
                                  </p:stCondLst>
                                  <p:childTnLst>
                                    <p:set>
                                      <p:cBhvr>
                                        <p:cTn id="24" dur="1" fill="hold">
                                          <p:stCondLst>
                                            <p:cond delay="0"/>
                                          </p:stCondLst>
                                        </p:cTn>
                                        <p:tgtEl>
                                          <p:spTgt spid="511082"/>
                                        </p:tgtEl>
                                        <p:attrNameLst>
                                          <p:attrName>style.visibility</p:attrName>
                                        </p:attrNameLst>
                                      </p:cBhvr>
                                      <p:to>
                                        <p:strVal val="visible"/>
                                      </p:to>
                                    </p:set>
                                    <p:animEffect transition="in" filter="strips(downRight)">
                                      <p:cBhvr>
                                        <p:cTn id="25" dur="2000"/>
                                        <p:tgtEl>
                                          <p:spTgt spid="511082"/>
                                        </p:tgtEl>
                                      </p:cBhvr>
                                    </p:animEffect>
                                  </p:childTnLst>
                                </p:cTn>
                              </p:par>
                            </p:childTnLst>
                          </p:cTn>
                        </p:par>
                        <p:par>
                          <p:cTn id="26" fill="hold">
                            <p:stCondLst>
                              <p:cond delay="6500"/>
                            </p:stCondLst>
                            <p:childTnLst>
                              <p:par>
                                <p:cTn id="27" presetID="17" presetClass="entr" presetSubtype="4" fill="hold" grpId="0" nodeType="afterEffect">
                                  <p:stCondLst>
                                    <p:cond delay="0"/>
                                  </p:stCondLst>
                                  <p:childTnLst>
                                    <p:set>
                                      <p:cBhvr>
                                        <p:cTn id="28" dur="1" fill="hold">
                                          <p:stCondLst>
                                            <p:cond delay="0"/>
                                          </p:stCondLst>
                                        </p:cTn>
                                        <p:tgtEl>
                                          <p:spTgt spid="511077"/>
                                        </p:tgtEl>
                                        <p:attrNameLst>
                                          <p:attrName>style.visibility</p:attrName>
                                        </p:attrNameLst>
                                      </p:cBhvr>
                                      <p:to>
                                        <p:strVal val="visible"/>
                                      </p:to>
                                    </p:set>
                                    <p:anim calcmode="lin" valueType="num">
                                      <p:cBhvr>
                                        <p:cTn id="29" dur="2000" fill="hold"/>
                                        <p:tgtEl>
                                          <p:spTgt spid="511077"/>
                                        </p:tgtEl>
                                        <p:attrNameLst>
                                          <p:attrName>ppt_x</p:attrName>
                                        </p:attrNameLst>
                                      </p:cBhvr>
                                      <p:tavLst>
                                        <p:tav tm="0">
                                          <p:val>
                                            <p:strVal val="#ppt_x"/>
                                          </p:val>
                                        </p:tav>
                                        <p:tav tm="100000">
                                          <p:val>
                                            <p:strVal val="#ppt_x"/>
                                          </p:val>
                                        </p:tav>
                                      </p:tavLst>
                                    </p:anim>
                                    <p:anim calcmode="lin" valueType="num">
                                      <p:cBhvr>
                                        <p:cTn id="30" dur="2000" fill="hold"/>
                                        <p:tgtEl>
                                          <p:spTgt spid="511077"/>
                                        </p:tgtEl>
                                        <p:attrNameLst>
                                          <p:attrName>ppt_y</p:attrName>
                                        </p:attrNameLst>
                                      </p:cBhvr>
                                      <p:tavLst>
                                        <p:tav tm="0">
                                          <p:val>
                                            <p:strVal val="#ppt_y+#ppt_h/2"/>
                                          </p:val>
                                        </p:tav>
                                        <p:tav tm="100000">
                                          <p:val>
                                            <p:strVal val="#ppt_y"/>
                                          </p:val>
                                        </p:tav>
                                      </p:tavLst>
                                    </p:anim>
                                    <p:anim calcmode="lin" valueType="num">
                                      <p:cBhvr>
                                        <p:cTn id="31" dur="2000" fill="hold"/>
                                        <p:tgtEl>
                                          <p:spTgt spid="511077"/>
                                        </p:tgtEl>
                                        <p:attrNameLst>
                                          <p:attrName>ppt_w</p:attrName>
                                        </p:attrNameLst>
                                      </p:cBhvr>
                                      <p:tavLst>
                                        <p:tav tm="0">
                                          <p:val>
                                            <p:strVal val="#ppt_w"/>
                                          </p:val>
                                        </p:tav>
                                        <p:tav tm="100000">
                                          <p:val>
                                            <p:strVal val="#ppt_w"/>
                                          </p:val>
                                        </p:tav>
                                      </p:tavLst>
                                    </p:anim>
                                    <p:anim calcmode="lin" valueType="num">
                                      <p:cBhvr>
                                        <p:cTn id="32" dur="2000" fill="hold"/>
                                        <p:tgtEl>
                                          <p:spTgt spid="511077"/>
                                        </p:tgtEl>
                                        <p:attrNameLst>
                                          <p:attrName>ppt_h</p:attrName>
                                        </p:attrNameLst>
                                      </p:cBhvr>
                                      <p:tavLst>
                                        <p:tav tm="0">
                                          <p:val>
                                            <p:fltVal val="0"/>
                                          </p:val>
                                        </p:tav>
                                        <p:tav tm="100000">
                                          <p:val>
                                            <p:strVal val="#ppt_h"/>
                                          </p:val>
                                        </p:tav>
                                      </p:tavLst>
                                    </p:anim>
                                  </p:childTnLst>
                                </p:cTn>
                              </p:par>
                            </p:childTnLst>
                          </p:cTn>
                        </p:par>
                        <p:par>
                          <p:cTn id="33" fill="hold">
                            <p:stCondLst>
                              <p:cond delay="8500"/>
                            </p:stCondLst>
                            <p:childTnLst>
                              <p:par>
                                <p:cTn id="34" presetID="17" presetClass="entr" presetSubtype="8" fill="hold" grpId="0" nodeType="afterEffect">
                                  <p:stCondLst>
                                    <p:cond delay="0"/>
                                  </p:stCondLst>
                                  <p:childTnLst>
                                    <p:set>
                                      <p:cBhvr>
                                        <p:cTn id="35" dur="1" fill="hold">
                                          <p:stCondLst>
                                            <p:cond delay="0"/>
                                          </p:stCondLst>
                                        </p:cTn>
                                        <p:tgtEl>
                                          <p:spTgt spid="511078"/>
                                        </p:tgtEl>
                                        <p:attrNameLst>
                                          <p:attrName>style.visibility</p:attrName>
                                        </p:attrNameLst>
                                      </p:cBhvr>
                                      <p:to>
                                        <p:strVal val="visible"/>
                                      </p:to>
                                    </p:set>
                                    <p:anim calcmode="lin" valueType="num">
                                      <p:cBhvr>
                                        <p:cTn id="36" dur="2000" fill="hold"/>
                                        <p:tgtEl>
                                          <p:spTgt spid="511078"/>
                                        </p:tgtEl>
                                        <p:attrNameLst>
                                          <p:attrName>ppt_x</p:attrName>
                                        </p:attrNameLst>
                                      </p:cBhvr>
                                      <p:tavLst>
                                        <p:tav tm="0">
                                          <p:val>
                                            <p:strVal val="#ppt_x-#ppt_w/2"/>
                                          </p:val>
                                        </p:tav>
                                        <p:tav tm="100000">
                                          <p:val>
                                            <p:strVal val="#ppt_x"/>
                                          </p:val>
                                        </p:tav>
                                      </p:tavLst>
                                    </p:anim>
                                    <p:anim calcmode="lin" valueType="num">
                                      <p:cBhvr>
                                        <p:cTn id="37" dur="2000" fill="hold"/>
                                        <p:tgtEl>
                                          <p:spTgt spid="511078"/>
                                        </p:tgtEl>
                                        <p:attrNameLst>
                                          <p:attrName>ppt_y</p:attrName>
                                        </p:attrNameLst>
                                      </p:cBhvr>
                                      <p:tavLst>
                                        <p:tav tm="0">
                                          <p:val>
                                            <p:strVal val="#ppt_y"/>
                                          </p:val>
                                        </p:tav>
                                        <p:tav tm="100000">
                                          <p:val>
                                            <p:strVal val="#ppt_y"/>
                                          </p:val>
                                        </p:tav>
                                      </p:tavLst>
                                    </p:anim>
                                    <p:anim calcmode="lin" valueType="num">
                                      <p:cBhvr>
                                        <p:cTn id="38" dur="2000" fill="hold"/>
                                        <p:tgtEl>
                                          <p:spTgt spid="511078"/>
                                        </p:tgtEl>
                                        <p:attrNameLst>
                                          <p:attrName>ppt_w</p:attrName>
                                        </p:attrNameLst>
                                      </p:cBhvr>
                                      <p:tavLst>
                                        <p:tav tm="0">
                                          <p:val>
                                            <p:fltVal val="0"/>
                                          </p:val>
                                        </p:tav>
                                        <p:tav tm="100000">
                                          <p:val>
                                            <p:strVal val="#ppt_w"/>
                                          </p:val>
                                        </p:tav>
                                      </p:tavLst>
                                    </p:anim>
                                    <p:anim calcmode="lin" valueType="num">
                                      <p:cBhvr>
                                        <p:cTn id="39" dur="2000" fill="hold"/>
                                        <p:tgtEl>
                                          <p:spTgt spid="511078"/>
                                        </p:tgtEl>
                                        <p:attrNameLst>
                                          <p:attrName>ppt_h</p:attrName>
                                        </p:attrNameLst>
                                      </p:cBhvr>
                                      <p:tavLst>
                                        <p:tav tm="0">
                                          <p:val>
                                            <p:strVal val="#ppt_h"/>
                                          </p:val>
                                        </p:tav>
                                        <p:tav tm="100000">
                                          <p:val>
                                            <p:strVal val="#ppt_h"/>
                                          </p:val>
                                        </p:tav>
                                      </p:tavLst>
                                    </p:anim>
                                  </p:childTnLst>
                                </p:cTn>
                              </p:par>
                            </p:childTnLst>
                          </p:cTn>
                        </p:par>
                        <p:par>
                          <p:cTn id="40" fill="hold">
                            <p:stCondLst>
                              <p:cond delay="10500"/>
                            </p:stCondLst>
                            <p:childTnLst>
                              <p:par>
                                <p:cTn id="41" presetID="17" presetClass="entr" presetSubtype="1" fill="hold" grpId="0" nodeType="afterEffect">
                                  <p:stCondLst>
                                    <p:cond delay="0"/>
                                  </p:stCondLst>
                                  <p:childTnLst>
                                    <p:set>
                                      <p:cBhvr>
                                        <p:cTn id="42" dur="1" fill="hold">
                                          <p:stCondLst>
                                            <p:cond delay="0"/>
                                          </p:stCondLst>
                                        </p:cTn>
                                        <p:tgtEl>
                                          <p:spTgt spid="511076"/>
                                        </p:tgtEl>
                                        <p:attrNameLst>
                                          <p:attrName>style.visibility</p:attrName>
                                        </p:attrNameLst>
                                      </p:cBhvr>
                                      <p:to>
                                        <p:strVal val="visible"/>
                                      </p:to>
                                    </p:set>
                                    <p:anim calcmode="lin" valueType="num">
                                      <p:cBhvr>
                                        <p:cTn id="43" dur="2000" fill="hold"/>
                                        <p:tgtEl>
                                          <p:spTgt spid="511076"/>
                                        </p:tgtEl>
                                        <p:attrNameLst>
                                          <p:attrName>ppt_x</p:attrName>
                                        </p:attrNameLst>
                                      </p:cBhvr>
                                      <p:tavLst>
                                        <p:tav tm="0">
                                          <p:val>
                                            <p:strVal val="#ppt_x"/>
                                          </p:val>
                                        </p:tav>
                                        <p:tav tm="100000">
                                          <p:val>
                                            <p:strVal val="#ppt_x"/>
                                          </p:val>
                                        </p:tav>
                                      </p:tavLst>
                                    </p:anim>
                                    <p:anim calcmode="lin" valueType="num">
                                      <p:cBhvr>
                                        <p:cTn id="44" dur="2000" fill="hold"/>
                                        <p:tgtEl>
                                          <p:spTgt spid="511076"/>
                                        </p:tgtEl>
                                        <p:attrNameLst>
                                          <p:attrName>ppt_y</p:attrName>
                                        </p:attrNameLst>
                                      </p:cBhvr>
                                      <p:tavLst>
                                        <p:tav tm="0">
                                          <p:val>
                                            <p:strVal val="#ppt_y-#ppt_h/2"/>
                                          </p:val>
                                        </p:tav>
                                        <p:tav tm="100000">
                                          <p:val>
                                            <p:strVal val="#ppt_y"/>
                                          </p:val>
                                        </p:tav>
                                      </p:tavLst>
                                    </p:anim>
                                    <p:anim calcmode="lin" valueType="num">
                                      <p:cBhvr>
                                        <p:cTn id="45" dur="2000" fill="hold"/>
                                        <p:tgtEl>
                                          <p:spTgt spid="511076"/>
                                        </p:tgtEl>
                                        <p:attrNameLst>
                                          <p:attrName>ppt_w</p:attrName>
                                        </p:attrNameLst>
                                      </p:cBhvr>
                                      <p:tavLst>
                                        <p:tav tm="0">
                                          <p:val>
                                            <p:strVal val="#ppt_w"/>
                                          </p:val>
                                        </p:tav>
                                        <p:tav tm="100000">
                                          <p:val>
                                            <p:strVal val="#ppt_w"/>
                                          </p:val>
                                        </p:tav>
                                      </p:tavLst>
                                    </p:anim>
                                    <p:anim calcmode="lin" valueType="num">
                                      <p:cBhvr>
                                        <p:cTn id="46" dur="2000" fill="hold"/>
                                        <p:tgtEl>
                                          <p:spTgt spid="511076"/>
                                        </p:tgtEl>
                                        <p:attrNameLst>
                                          <p:attrName>ppt_h</p:attrName>
                                        </p:attrNameLst>
                                      </p:cBhvr>
                                      <p:tavLst>
                                        <p:tav tm="0">
                                          <p:val>
                                            <p:fltVal val="0"/>
                                          </p:val>
                                        </p:tav>
                                        <p:tav tm="100000">
                                          <p:val>
                                            <p:strVal val="#ppt_h"/>
                                          </p:val>
                                        </p:tav>
                                      </p:tavLst>
                                    </p:anim>
                                  </p:childTnLst>
                                </p:cTn>
                              </p:par>
                            </p:childTnLst>
                          </p:cTn>
                        </p:par>
                        <p:par>
                          <p:cTn id="47" fill="hold">
                            <p:stCondLst>
                              <p:cond delay="12500"/>
                            </p:stCondLst>
                            <p:childTnLst>
                              <p:par>
                                <p:cTn id="48" presetID="17" presetClass="entr" presetSubtype="8" fill="hold" grpId="0" nodeType="afterEffect">
                                  <p:stCondLst>
                                    <p:cond delay="0"/>
                                  </p:stCondLst>
                                  <p:childTnLst>
                                    <p:set>
                                      <p:cBhvr>
                                        <p:cTn id="49" dur="1" fill="hold">
                                          <p:stCondLst>
                                            <p:cond delay="0"/>
                                          </p:stCondLst>
                                        </p:cTn>
                                        <p:tgtEl>
                                          <p:spTgt spid="511079"/>
                                        </p:tgtEl>
                                        <p:attrNameLst>
                                          <p:attrName>style.visibility</p:attrName>
                                        </p:attrNameLst>
                                      </p:cBhvr>
                                      <p:to>
                                        <p:strVal val="visible"/>
                                      </p:to>
                                    </p:set>
                                    <p:anim calcmode="lin" valueType="num">
                                      <p:cBhvr>
                                        <p:cTn id="50" dur="2000" fill="hold"/>
                                        <p:tgtEl>
                                          <p:spTgt spid="511079"/>
                                        </p:tgtEl>
                                        <p:attrNameLst>
                                          <p:attrName>ppt_x</p:attrName>
                                        </p:attrNameLst>
                                      </p:cBhvr>
                                      <p:tavLst>
                                        <p:tav tm="0">
                                          <p:val>
                                            <p:strVal val="#ppt_x-#ppt_w/2"/>
                                          </p:val>
                                        </p:tav>
                                        <p:tav tm="100000">
                                          <p:val>
                                            <p:strVal val="#ppt_x"/>
                                          </p:val>
                                        </p:tav>
                                      </p:tavLst>
                                    </p:anim>
                                    <p:anim calcmode="lin" valueType="num">
                                      <p:cBhvr>
                                        <p:cTn id="51" dur="2000" fill="hold"/>
                                        <p:tgtEl>
                                          <p:spTgt spid="511079"/>
                                        </p:tgtEl>
                                        <p:attrNameLst>
                                          <p:attrName>ppt_y</p:attrName>
                                        </p:attrNameLst>
                                      </p:cBhvr>
                                      <p:tavLst>
                                        <p:tav tm="0">
                                          <p:val>
                                            <p:strVal val="#ppt_y"/>
                                          </p:val>
                                        </p:tav>
                                        <p:tav tm="100000">
                                          <p:val>
                                            <p:strVal val="#ppt_y"/>
                                          </p:val>
                                        </p:tav>
                                      </p:tavLst>
                                    </p:anim>
                                    <p:anim calcmode="lin" valueType="num">
                                      <p:cBhvr>
                                        <p:cTn id="52" dur="2000" fill="hold"/>
                                        <p:tgtEl>
                                          <p:spTgt spid="511079"/>
                                        </p:tgtEl>
                                        <p:attrNameLst>
                                          <p:attrName>ppt_w</p:attrName>
                                        </p:attrNameLst>
                                      </p:cBhvr>
                                      <p:tavLst>
                                        <p:tav tm="0">
                                          <p:val>
                                            <p:fltVal val="0"/>
                                          </p:val>
                                        </p:tav>
                                        <p:tav tm="100000">
                                          <p:val>
                                            <p:strVal val="#ppt_w"/>
                                          </p:val>
                                        </p:tav>
                                      </p:tavLst>
                                    </p:anim>
                                    <p:anim calcmode="lin" valueType="num">
                                      <p:cBhvr>
                                        <p:cTn id="53" dur="2000" fill="hold"/>
                                        <p:tgtEl>
                                          <p:spTgt spid="511079"/>
                                        </p:tgtEl>
                                        <p:attrNameLst>
                                          <p:attrName>ppt_h</p:attrName>
                                        </p:attrNameLst>
                                      </p:cBhvr>
                                      <p:tavLst>
                                        <p:tav tm="0">
                                          <p:val>
                                            <p:strVal val="#ppt_h"/>
                                          </p:val>
                                        </p:tav>
                                        <p:tav tm="100000">
                                          <p:val>
                                            <p:strVal val="#ppt_h"/>
                                          </p:val>
                                        </p:tav>
                                      </p:tavLst>
                                    </p:anim>
                                  </p:childTnLst>
                                </p:cTn>
                              </p:par>
                            </p:childTnLst>
                          </p:cTn>
                        </p:par>
                        <p:par>
                          <p:cTn id="54" fill="hold">
                            <p:stCondLst>
                              <p:cond delay="14500"/>
                            </p:stCondLst>
                            <p:childTnLst>
                              <p:par>
                                <p:cTn id="55" presetID="17" presetClass="entr" presetSubtype="4" fill="hold" grpId="0" nodeType="afterEffect">
                                  <p:stCondLst>
                                    <p:cond delay="0"/>
                                  </p:stCondLst>
                                  <p:childTnLst>
                                    <p:set>
                                      <p:cBhvr>
                                        <p:cTn id="56" dur="1" fill="hold">
                                          <p:stCondLst>
                                            <p:cond delay="0"/>
                                          </p:stCondLst>
                                        </p:cTn>
                                        <p:tgtEl>
                                          <p:spTgt spid="511080"/>
                                        </p:tgtEl>
                                        <p:attrNameLst>
                                          <p:attrName>style.visibility</p:attrName>
                                        </p:attrNameLst>
                                      </p:cBhvr>
                                      <p:to>
                                        <p:strVal val="visible"/>
                                      </p:to>
                                    </p:set>
                                    <p:anim calcmode="lin" valueType="num">
                                      <p:cBhvr>
                                        <p:cTn id="57" dur="2000" fill="hold"/>
                                        <p:tgtEl>
                                          <p:spTgt spid="511080"/>
                                        </p:tgtEl>
                                        <p:attrNameLst>
                                          <p:attrName>ppt_x</p:attrName>
                                        </p:attrNameLst>
                                      </p:cBhvr>
                                      <p:tavLst>
                                        <p:tav tm="0">
                                          <p:val>
                                            <p:strVal val="#ppt_x"/>
                                          </p:val>
                                        </p:tav>
                                        <p:tav tm="100000">
                                          <p:val>
                                            <p:strVal val="#ppt_x"/>
                                          </p:val>
                                        </p:tav>
                                      </p:tavLst>
                                    </p:anim>
                                    <p:anim calcmode="lin" valueType="num">
                                      <p:cBhvr>
                                        <p:cTn id="58" dur="2000" fill="hold"/>
                                        <p:tgtEl>
                                          <p:spTgt spid="511080"/>
                                        </p:tgtEl>
                                        <p:attrNameLst>
                                          <p:attrName>ppt_y</p:attrName>
                                        </p:attrNameLst>
                                      </p:cBhvr>
                                      <p:tavLst>
                                        <p:tav tm="0">
                                          <p:val>
                                            <p:strVal val="#ppt_y+#ppt_h/2"/>
                                          </p:val>
                                        </p:tav>
                                        <p:tav tm="100000">
                                          <p:val>
                                            <p:strVal val="#ppt_y"/>
                                          </p:val>
                                        </p:tav>
                                      </p:tavLst>
                                    </p:anim>
                                    <p:anim calcmode="lin" valueType="num">
                                      <p:cBhvr>
                                        <p:cTn id="59" dur="2000" fill="hold"/>
                                        <p:tgtEl>
                                          <p:spTgt spid="511080"/>
                                        </p:tgtEl>
                                        <p:attrNameLst>
                                          <p:attrName>ppt_w</p:attrName>
                                        </p:attrNameLst>
                                      </p:cBhvr>
                                      <p:tavLst>
                                        <p:tav tm="0">
                                          <p:val>
                                            <p:strVal val="#ppt_w"/>
                                          </p:val>
                                        </p:tav>
                                        <p:tav tm="100000">
                                          <p:val>
                                            <p:strVal val="#ppt_w"/>
                                          </p:val>
                                        </p:tav>
                                      </p:tavLst>
                                    </p:anim>
                                    <p:anim calcmode="lin" valueType="num">
                                      <p:cBhvr>
                                        <p:cTn id="60" dur="2000" fill="hold"/>
                                        <p:tgtEl>
                                          <p:spTgt spid="511080"/>
                                        </p:tgtEl>
                                        <p:attrNameLst>
                                          <p:attrName>ppt_h</p:attrName>
                                        </p:attrNameLst>
                                      </p:cBhvr>
                                      <p:tavLst>
                                        <p:tav tm="0">
                                          <p:val>
                                            <p:fltVal val="0"/>
                                          </p:val>
                                        </p:tav>
                                        <p:tav tm="100000">
                                          <p:val>
                                            <p:strVal val="#ppt_h"/>
                                          </p:val>
                                        </p:tav>
                                      </p:tavLst>
                                    </p:anim>
                                  </p:childTnLst>
                                </p:cTn>
                              </p:par>
                            </p:childTnLst>
                          </p:cTn>
                        </p:par>
                        <p:par>
                          <p:cTn id="61" fill="hold">
                            <p:stCondLst>
                              <p:cond delay="16500"/>
                            </p:stCondLst>
                            <p:childTnLst>
                              <p:par>
                                <p:cTn id="62" presetID="9" presetClass="entr" presetSubtype="0" fill="hold"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dissolve">
                                      <p:cBhvr>
                                        <p:cTn id="64"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075" grpId="0" animBg="1"/>
      <p:bldP spid="511076" grpId="0" animBg="1"/>
      <p:bldP spid="511077" grpId="0" animBg="1"/>
      <p:bldP spid="511078" grpId="0" animBg="1"/>
      <p:bldP spid="511079" grpId="0" animBg="1"/>
      <p:bldP spid="511080" grpId="0" animBg="1"/>
      <p:bldP spid="511081" grpId="0" animBg="1"/>
      <p:bldP spid="51108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3"/>
          <p:cNvSpPr>
            <a:spLocks noGrp="1"/>
          </p:cNvSpPr>
          <p:nvPr>
            <p:ph type="sldNum" sz="quarter" idx="12"/>
          </p:nvPr>
        </p:nvSpPr>
        <p:spPr>
          <a:noFill/>
        </p:spPr>
        <p:txBody>
          <a:bodyPr/>
          <a:lstStyle/>
          <a:p>
            <a:pPr defTabSz="912813"/>
            <a:fld id="{A8A5E18E-19BB-46A1-AB0B-57D22EBE5010}" type="slidenum">
              <a:rPr lang="en-US" smtClean="0"/>
              <a:pPr defTabSz="912813"/>
              <a:t>11</a:t>
            </a:fld>
            <a:endParaRPr lang="en-US" smtClean="0"/>
          </a:p>
        </p:txBody>
      </p:sp>
      <p:sp>
        <p:nvSpPr>
          <p:cNvPr id="10244" name="Rectangle 4"/>
          <p:cNvSpPr>
            <a:spLocks noChangeArrowheads="1"/>
          </p:cNvSpPr>
          <p:nvPr/>
        </p:nvSpPr>
        <p:spPr bwMode="auto">
          <a:xfrm>
            <a:off x="546100" y="279400"/>
            <a:ext cx="7772400" cy="1143000"/>
          </a:xfrm>
          <a:prstGeom prst="rect">
            <a:avLst/>
          </a:prstGeom>
          <a:noFill/>
          <a:ln w="9525">
            <a:noFill/>
            <a:miter lim="800000"/>
            <a:headEnd/>
            <a:tailEnd/>
          </a:ln>
        </p:spPr>
        <p:txBody>
          <a:bodyPr anchor="ctr"/>
          <a:lstStyle/>
          <a:p>
            <a:pPr algn="l"/>
            <a:r>
              <a:rPr lang="en-US" sz="3600" u="sng">
                <a:solidFill>
                  <a:schemeClr val="accent2"/>
                </a:solidFill>
                <a:latin typeface="Comic Sans MS" pitchFamily="66" charset="0"/>
              </a:rPr>
              <a:t>Ví dụ: dữ liệu và giao thức</a:t>
            </a:r>
            <a:endParaRPr lang="en-US" sz="4000" u="sng">
              <a:solidFill>
                <a:schemeClr val="accent2"/>
              </a:solidFill>
              <a:latin typeface="Comic Sans MS" pitchFamily="66" charset="0"/>
            </a:endParaRPr>
          </a:p>
        </p:txBody>
      </p:sp>
      <p:sp>
        <p:nvSpPr>
          <p:cNvPr id="10245" name="Rectangle 5"/>
          <p:cNvSpPr>
            <a:spLocks noChangeArrowheads="1"/>
          </p:cNvSpPr>
          <p:nvPr/>
        </p:nvSpPr>
        <p:spPr bwMode="auto">
          <a:xfrm>
            <a:off x="695325" y="1530350"/>
            <a:ext cx="7772400" cy="1514475"/>
          </a:xfrm>
          <a:prstGeom prst="rect">
            <a:avLst/>
          </a:prstGeom>
          <a:noFill/>
          <a:ln w="9525">
            <a:noFill/>
            <a:miter lim="800000"/>
            <a:headEnd/>
            <a:tailEnd/>
          </a:ln>
        </p:spPr>
        <p:txBody>
          <a:bodyPr/>
          <a:lstStyle/>
          <a:p>
            <a:pPr marL="342900" indent="-342900" algn="l">
              <a:spcBef>
                <a:spcPct val="20000"/>
              </a:spcBef>
              <a:buClr>
                <a:schemeClr val="accent2"/>
              </a:buClr>
              <a:buSzPct val="85000"/>
              <a:buFont typeface="ZapfDingbats" pitchFamily="82" charset="2"/>
              <a:buNone/>
            </a:pPr>
            <a:r>
              <a:rPr lang="en-US" sz="2400">
                <a:latin typeface="Comic Sans MS" pitchFamily="66" charset="0"/>
              </a:rPr>
              <a:t>Mỗi tầng lấy dữ liệu từ tầng trên</a:t>
            </a:r>
          </a:p>
          <a:p>
            <a:pPr marL="342900" indent="-342900" algn="l">
              <a:spcBef>
                <a:spcPct val="20000"/>
              </a:spcBef>
              <a:buClr>
                <a:schemeClr val="accent2"/>
              </a:buClr>
              <a:buSzPct val="85000"/>
              <a:buFont typeface="ZapfDingbats" pitchFamily="82" charset="2"/>
              <a:buChar char="r"/>
            </a:pPr>
            <a:r>
              <a:rPr lang="en-US" sz="2400">
                <a:latin typeface="Comic Sans MS" pitchFamily="66" charset="0"/>
              </a:rPr>
              <a:t>Thêm thông tin header cho mỗi đơn vị dữ liệu</a:t>
            </a:r>
          </a:p>
          <a:p>
            <a:pPr marL="342900" indent="-342900" algn="l">
              <a:spcBef>
                <a:spcPct val="20000"/>
              </a:spcBef>
              <a:buClr>
                <a:schemeClr val="accent2"/>
              </a:buClr>
              <a:buSzPct val="85000"/>
              <a:buFont typeface="ZapfDingbats" pitchFamily="82" charset="2"/>
              <a:buChar char="r"/>
            </a:pPr>
            <a:r>
              <a:rPr lang="en-US" sz="2400">
                <a:latin typeface="Comic Sans MS" pitchFamily="66" charset="0"/>
              </a:rPr>
              <a:t>Gởi dữ liệu mới tới tầng dưới</a:t>
            </a:r>
            <a:endParaRPr lang="en-US" sz="2400">
              <a:solidFill>
                <a:srgbClr val="FF0000"/>
              </a:solidFill>
              <a:latin typeface="Comic Sans MS" pitchFamily="66" charset="0"/>
            </a:endParaRPr>
          </a:p>
          <a:p>
            <a:pPr marL="342900" indent="-342900" algn="l">
              <a:spcBef>
                <a:spcPct val="20000"/>
              </a:spcBef>
              <a:buClr>
                <a:schemeClr val="accent2"/>
              </a:buClr>
              <a:buSzPct val="85000"/>
              <a:buFont typeface="ZapfDingbats" pitchFamily="82" charset="2"/>
              <a:buNone/>
            </a:pPr>
            <a:endParaRPr lang="en-US" sz="2800">
              <a:latin typeface="Comic Sans MS" pitchFamily="66" charset="0"/>
            </a:endParaRPr>
          </a:p>
        </p:txBody>
      </p:sp>
      <p:graphicFrame>
        <p:nvGraphicFramePr>
          <p:cNvPr id="10242" name="Object 91"/>
          <p:cNvGraphicFramePr>
            <a:graphicFrameLocks noChangeAspect="1"/>
          </p:cNvGraphicFramePr>
          <p:nvPr/>
        </p:nvGraphicFramePr>
        <p:xfrm>
          <a:off x="1295400" y="2895600"/>
          <a:ext cx="6324600" cy="3914775"/>
        </p:xfrm>
        <a:graphic>
          <a:graphicData uri="http://schemas.openxmlformats.org/presentationml/2006/ole">
            <p:oleObj spid="_x0000_s10242" name="Photo Editor Photo" r:id="rId4" imgW="14394284" imgH="8907118" progId="">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2"/>
          </p:nvPr>
        </p:nvSpPr>
        <p:spPr>
          <a:noFill/>
        </p:spPr>
        <p:txBody>
          <a:bodyPr/>
          <a:lstStyle/>
          <a:p>
            <a:pPr defTabSz="912813"/>
            <a:fld id="{3BACCFFB-9281-456A-8596-9C1A6389D969}" type="slidenum">
              <a:rPr lang="en-US" smtClean="0"/>
              <a:pPr defTabSz="912813"/>
              <a:t>12</a:t>
            </a:fld>
            <a:endParaRPr lang="en-US" smtClean="0"/>
          </a:p>
        </p:txBody>
      </p:sp>
      <p:sp>
        <p:nvSpPr>
          <p:cNvPr id="59395" name="Rectangle 5"/>
          <p:cNvSpPr>
            <a:spLocks noChangeArrowheads="1"/>
          </p:cNvSpPr>
          <p:nvPr/>
        </p:nvSpPr>
        <p:spPr bwMode="auto">
          <a:xfrm>
            <a:off x="533400" y="381000"/>
            <a:ext cx="7772400" cy="990600"/>
          </a:xfrm>
          <a:prstGeom prst="rect">
            <a:avLst/>
          </a:prstGeom>
          <a:noFill/>
          <a:ln w="9525">
            <a:noFill/>
            <a:miter lim="800000"/>
            <a:headEnd/>
            <a:tailEnd/>
          </a:ln>
        </p:spPr>
        <p:txBody>
          <a:bodyPr lIns="91411" tIns="45708" rIns="91411" bIns="45708" anchor="ctr"/>
          <a:lstStyle/>
          <a:p>
            <a:pPr algn="l"/>
            <a:r>
              <a:rPr lang="en-US" sz="3600" u="sng">
                <a:solidFill>
                  <a:schemeClr val="accent2"/>
                </a:solidFill>
                <a:latin typeface="Comic Sans MS" pitchFamily="66" charset="0"/>
              </a:rPr>
              <a:t>Kiến trúc đồng hồ cát (TCP/IP)</a:t>
            </a:r>
          </a:p>
        </p:txBody>
      </p:sp>
      <p:sp>
        <p:nvSpPr>
          <p:cNvPr id="59396" name="Freeform 6"/>
          <p:cNvSpPr>
            <a:spLocks/>
          </p:cNvSpPr>
          <p:nvPr/>
        </p:nvSpPr>
        <p:spPr bwMode="auto">
          <a:xfrm>
            <a:off x="2514600" y="19812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p:spPr>
        <p:txBody>
          <a:bodyPr/>
          <a:lstStyle/>
          <a:p>
            <a:endParaRPr lang="en-SG"/>
          </a:p>
        </p:txBody>
      </p:sp>
      <p:sp>
        <p:nvSpPr>
          <p:cNvPr id="59397" name="Freeform 7"/>
          <p:cNvSpPr>
            <a:spLocks/>
          </p:cNvSpPr>
          <p:nvPr/>
        </p:nvSpPr>
        <p:spPr bwMode="auto">
          <a:xfrm>
            <a:off x="4559300" y="19812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p:spPr>
        <p:txBody>
          <a:bodyPr/>
          <a:lstStyle/>
          <a:p>
            <a:endParaRPr lang="en-SG"/>
          </a:p>
        </p:txBody>
      </p:sp>
      <p:sp>
        <p:nvSpPr>
          <p:cNvPr id="59398" name="Line 8"/>
          <p:cNvSpPr>
            <a:spLocks noChangeShapeType="1"/>
          </p:cNvSpPr>
          <p:nvPr/>
        </p:nvSpPr>
        <p:spPr bwMode="auto">
          <a:xfrm>
            <a:off x="3505200" y="3429000"/>
            <a:ext cx="1143000" cy="0"/>
          </a:xfrm>
          <a:prstGeom prst="line">
            <a:avLst/>
          </a:prstGeom>
          <a:noFill/>
          <a:ln w="38100">
            <a:solidFill>
              <a:schemeClr val="tx1"/>
            </a:solidFill>
            <a:round/>
            <a:headEnd/>
            <a:tailEnd/>
          </a:ln>
        </p:spPr>
        <p:txBody>
          <a:bodyPr/>
          <a:lstStyle/>
          <a:p>
            <a:endParaRPr lang="en-US"/>
          </a:p>
        </p:txBody>
      </p:sp>
      <p:sp>
        <p:nvSpPr>
          <p:cNvPr id="59399" name="Line 9"/>
          <p:cNvSpPr>
            <a:spLocks noChangeShapeType="1"/>
          </p:cNvSpPr>
          <p:nvPr/>
        </p:nvSpPr>
        <p:spPr bwMode="auto">
          <a:xfrm>
            <a:off x="3429000" y="4038600"/>
            <a:ext cx="1143000" cy="0"/>
          </a:xfrm>
          <a:prstGeom prst="line">
            <a:avLst/>
          </a:prstGeom>
          <a:noFill/>
          <a:ln w="38100">
            <a:solidFill>
              <a:schemeClr val="tx1"/>
            </a:solidFill>
            <a:round/>
            <a:headEnd/>
            <a:tailEnd/>
          </a:ln>
        </p:spPr>
        <p:txBody>
          <a:bodyPr/>
          <a:lstStyle/>
          <a:p>
            <a:endParaRPr lang="en-US"/>
          </a:p>
        </p:txBody>
      </p:sp>
      <p:sp>
        <p:nvSpPr>
          <p:cNvPr id="59400" name="Text Box 10"/>
          <p:cNvSpPr txBox="1">
            <a:spLocks noChangeArrowheads="1"/>
          </p:cNvSpPr>
          <p:nvPr/>
        </p:nvSpPr>
        <p:spPr bwMode="auto">
          <a:xfrm>
            <a:off x="3811588" y="3470275"/>
            <a:ext cx="455612" cy="457200"/>
          </a:xfrm>
          <a:prstGeom prst="rect">
            <a:avLst/>
          </a:prstGeom>
          <a:noFill/>
          <a:ln w="12700">
            <a:noFill/>
            <a:miter lim="800000"/>
            <a:headEnd/>
            <a:tailEnd/>
          </a:ln>
        </p:spPr>
        <p:txBody>
          <a:bodyPr wrap="none">
            <a:spAutoFit/>
          </a:bodyPr>
          <a:lstStyle/>
          <a:p>
            <a:r>
              <a:rPr lang="en-US" sz="2400"/>
              <a:t>IP</a:t>
            </a:r>
          </a:p>
        </p:txBody>
      </p:sp>
      <p:sp>
        <p:nvSpPr>
          <p:cNvPr id="59401" name="Text Box 11"/>
          <p:cNvSpPr txBox="1">
            <a:spLocks noChangeArrowheads="1"/>
          </p:cNvSpPr>
          <p:nvPr/>
        </p:nvSpPr>
        <p:spPr bwMode="auto">
          <a:xfrm>
            <a:off x="2743200" y="5181600"/>
            <a:ext cx="952500" cy="336550"/>
          </a:xfrm>
          <a:prstGeom prst="rect">
            <a:avLst/>
          </a:prstGeom>
          <a:noFill/>
          <a:ln w="12700">
            <a:noFill/>
            <a:miter lim="800000"/>
            <a:headEnd/>
            <a:tailEnd/>
          </a:ln>
        </p:spPr>
        <p:txBody>
          <a:bodyPr wrap="none">
            <a:spAutoFit/>
          </a:bodyPr>
          <a:lstStyle/>
          <a:p>
            <a:r>
              <a:rPr lang="en-US" sz="1600" b="1"/>
              <a:t>Ethernet</a:t>
            </a:r>
          </a:p>
        </p:txBody>
      </p:sp>
      <p:sp>
        <p:nvSpPr>
          <p:cNvPr id="59402" name="Text Box 12"/>
          <p:cNvSpPr txBox="1">
            <a:spLocks noChangeArrowheads="1"/>
          </p:cNvSpPr>
          <p:nvPr/>
        </p:nvSpPr>
        <p:spPr bwMode="auto">
          <a:xfrm>
            <a:off x="4578350" y="5181600"/>
            <a:ext cx="679450" cy="336550"/>
          </a:xfrm>
          <a:prstGeom prst="rect">
            <a:avLst/>
          </a:prstGeom>
          <a:noFill/>
          <a:ln w="12700">
            <a:noFill/>
            <a:miter lim="800000"/>
            <a:headEnd/>
            <a:tailEnd/>
          </a:ln>
        </p:spPr>
        <p:txBody>
          <a:bodyPr wrap="none">
            <a:spAutoFit/>
          </a:bodyPr>
          <a:lstStyle/>
          <a:p>
            <a:r>
              <a:rPr lang="en-US" sz="1600" b="1"/>
              <a:t>FDDI</a:t>
            </a:r>
          </a:p>
        </p:txBody>
      </p:sp>
      <p:sp>
        <p:nvSpPr>
          <p:cNvPr id="59403" name="Text Box 13"/>
          <p:cNvSpPr txBox="1">
            <a:spLocks noChangeArrowheads="1"/>
          </p:cNvSpPr>
          <p:nvPr/>
        </p:nvSpPr>
        <p:spPr bwMode="auto">
          <a:xfrm>
            <a:off x="3657600" y="5181600"/>
            <a:ext cx="931863" cy="336550"/>
          </a:xfrm>
          <a:prstGeom prst="rect">
            <a:avLst/>
          </a:prstGeom>
          <a:noFill/>
          <a:ln w="12700">
            <a:noFill/>
            <a:miter lim="800000"/>
            <a:headEnd/>
            <a:tailEnd/>
          </a:ln>
        </p:spPr>
        <p:txBody>
          <a:bodyPr wrap="none">
            <a:spAutoFit/>
          </a:bodyPr>
          <a:lstStyle/>
          <a:p>
            <a:r>
              <a:rPr lang="en-US" sz="1600" b="1"/>
              <a:t>Wireless</a:t>
            </a:r>
          </a:p>
        </p:txBody>
      </p:sp>
      <p:sp>
        <p:nvSpPr>
          <p:cNvPr id="59404" name="Text Box 14"/>
          <p:cNvSpPr txBox="1">
            <a:spLocks noChangeArrowheads="1"/>
          </p:cNvSpPr>
          <p:nvPr/>
        </p:nvSpPr>
        <p:spPr bwMode="auto">
          <a:xfrm>
            <a:off x="3390900" y="2787650"/>
            <a:ext cx="588963" cy="336550"/>
          </a:xfrm>
          <a:prstGeom prst="rect">
            <a:avLst/>
          </a:prstGeom>
          <a:noFill/>
          <a:ln w="12700">
            <a:noFill/>
            <a:miter lim="800000"/>
            <a:headEnd/>
            <a:tailEnd/>
          </a:ln>
        </p:spPr>
        <p:txBody>
          <a:bodyPr wrap="none">
            <a:spAutoFit/>
          </a:bodyPr>
          <a:lstStyle/>
          <a:p>
            <a:r>
              <a:rPr lang="en-US" sz="1600" b="1"/>
              <a:t>TCP</a:t>
            </a:r>
          </a:p>
        </p:txBody>
      </p:sp>
      <p:sp>
        <p:nvSpPr>
          <p:cNvPr id="59405" name="Text Box 15"/>
          <p:cNvSpPr txBox="1">
            <a:spLocks noChangeArrowheads="1"/>
          </p:cNvSpPr>
          <p:nvPr/>
        </p:nvSpPr>
        <p:spPr bwMode="auto">
          <a:xfrm>
            <a:off x="4186238" y="2819400"/>
            <a:ext cx="600075" cy="336550"/>
          </a:xfrm>
          <a:prstGeom prst="rect">
            <a:avLst/>
          </a:prstGeom>
          <a:noFill/>
          <a:ln w="12700">
            <a:noFill/>
            <a:miter lim="800000"/>
            <a:headEnd/>
            <a:tailEnd/>
          </a:ln>
        </p:spPr>
        <p:txBody>
          <a:bodyPr wrap="none">
            <a:spAutoFit/>
          </a:bodyPr>
          <a:lstStyle/>
          <a:p>
            <a:r>
              <a:rPr lang="en-US" sz="1600" b="1"/>
              <a:t>UDP</a:t>
            </a:r>
          </a:p>
        </p:txBody>
      </p:sp>
      <p:sp>
        <p:nvSpPr>
          <p:cNvPr id="59406" name="Text Box 16"/>
          <p:cNvSpPr txBox="1">
            <a:spLocks noChangeArrowheads="1"/>
          </p:cNvSpPr>
          <p:nvPr/>
        </p:nvSpPr>
        <p:spPr bwMode="auto">
          <a:xfrm>
            <a:off x="2882900" y="1981200"/>
            <a:ext cx="738188" cy="336550"/>
          </a:xfrm>
          <a:prstGeom prst="rect">
            <a:avLst/>
          </a:prstGeom>
          <a:noFill/>
          <a:ln w="12700">
            <a:noFill/>
            <a:miter lim="800000"/>
            <a:headEnd/>
            <a:tailEnd/>
          </a:ln>
        </p:spPr>
        <p:txBody>
          <a:bodyPr wrap="none">
            <a:spAutoFit/>
          </a:bodyPr>
          <a:lstStyle/>
          <a:p>
            <a:r>
              <a:rPr lang="en-US" sz="1600" b="1"/>
              <a:t>Telnet</a:t>
            </a:r>
          </a:p>
        </p:txBody>
      </p:sp>
      <p:sp>
        <p:nvSpPr>
          <p:cNvPr id="59407" name="Text Box 17"/>
          <p:cNvSpPr txBox="1">
            <a:spLocks noChangeArrowheads="1"/>
          </p:cNvSpPr>
          <p:nvPr/>
        </p:nvSpPr>
        <p:spPr bwMode="auto">
          <a:xfrm>
            <a:off x="3563938" y="1981200"/>
            <a:ext cx="704850" cy="336550"/>
          </a:xfrm>
          <a:prstGeom prst="rect">
            <a:avLst/>
          </a:prstGeom>
          <a:noFill/>
          <a:ln w="12700">
            <a:noFill/>
            <a:miter lim="800000"/>
            <a:headEnd/>
            <a:tailEnd/>
          </a:ln>
        </p:spPr>
        <p:txBody>
          <a:bodyPr wrap="none">
            <a:spAutoFit/>
          </a:bodyPr>
          <a:lstStyle/>
          <a:p>
            <a:r>
              <a:rPr lang="en-US" sz="1600" b="1"/>
              <a:t>Email</a:t>
            </a:r>
          </a:p>
        </p:txBody>
      </p:sp>
      <p:sp>
        <p:nvSpPr>
          <p:cNvPr id="59408" name="Text Box 18"/>
          <p:cNvSpPr txBox="1">
            <a:spLocks noChangeArrowheads="1"/>
          </p:cNvSpPr>
          <p:nvPr/>
        </p:nvSpPr>
        <p:spPr bwMode="auto">
          <a:xfrm>
            <a:off x="4191000" y="1981200"/>
            <a:ext cx="566738" cy="336550"/>
          </a:xfrm>
          <a:prstGeom prst="rect">
            <a:avLst/>
          </a:prstGeom>
          <a:noFill/>
          <a:ln w="12700">
            <a:noFill/>
            <a:miter lim="800000"/>
            <a:headEnd/>
            <a:tailEnd/>
          </a:ln>
        </p:spPr>
        <p:txBody>
          <a:bodyPr wrap="none">
            <a:spAutoFit/>
          </a:bodyPr>
          <a:lstStyle/>
          <a:p>
            <a:r>
              <a:rPr lang="en-US" sz="1600" b="1"/>
              <a:t>FTP</a:t>
            </a:r>
          </a:p>
        </p:txBody>
      </p:sp>
      <p:sp>
        <p:nvSpPr>
          <p:cNvPr id="59409" name="Text Box 19"/>
          <p:cNvSpPr txBox="1">
            <a:spLocks noChangeArrowheads="1"/>
          </p:cNvSpPr>
          <p:nvPr/>
        </p:nvSpPr>
        <p:spPr bwMode="auto">
          <a:xfrm>
            <a:off x="4672013" y="1981200"/>
            <a:ext cx="793750" cy="336550"/>
          </a:xfrm>
          <a:prstGeom prst="rect">
            <a:avLst/>
          </a:prstGeom>
          <a:noFill/>
          <a:ln w="12700">
            <a:noFill/>
            <a:miter lim="800000"/>
            <a:headEnd/>
            <a:tailEnd/>
          </a:ln>
        </p:spPr>
        <p:txBody>
          <a:bodyPr wrap="none">
            <a:spAutoFit/>
          </a:bodyPr>
          <a:lstStyle/>
          <a:p>
            <a:r>
              <a:rPr lang="en-US" sz="1600" b="1"/>
              <a:t>WWW</a:t>
            </a:r>
          </a:p>
        </p:txBody>
      </p:sp>
      <p:sp>
        <p:nvSpPr>
          <p:cNvPr id="59410" name="Line 20"/>
          <p:cNvSpPr>
            <a:spLocks noChangeShapeType="1"/>
          </p:cNvSpPr>
          <p:nvPr/>
        </p:nvSpPr>
        <p:spPr bwMode="auto">
          <a:xfrm>
            <a:off x="2590800" y="1981200"/>
            <a:ext cx="2971800" cy="0"/>
          </a:xfrm>
          <a:prstGeom prst="line">
            <a:avLst/>
          </a:prstGeom>
          <a:noFill/>
          <a:ln w="38100">
            <a:solidFill>
              <a:schemeClr val="tx1"/>
            </a:solidFill>
            <a:round/>
            <a:headEnd/>
            <a:tailEnd/>
          </a:ln>
        </p:spPr>
        <p:txBody>
          <a:bodyPr/>
          <a:lstStyle/>
          <a:p>
            <a:endParaRPr lang="en-US"/>
          </a:p>
        </p:txBody>
      </p:sp>
      <p:sp>
        <p:nvSpPr>
          <p:cNvPr id="59411" name="Line 21"/>
          <p:cNvSpPr>
            <a:spLocks noChangeShapeType="1"/>
          </p:cNvSpPr>
          <p:nvPr/>
        </p:nvSpPr>
        <p:spPr bwMode="auto">
          <a:xfrm>
            <a:off x="2514600" y="5715000"/>
            <a:ext cx="3124200" cy="0"/>
          </a:xfrm>
          <a:prstGeom prst="line">
            <a:avLst/>
          </a:prstGeom>
          <a:noFill/>
          <a:ln w="38100">
            <a:solidFill>
              <a:schemeClr val="tx1"/>
            </a:solidFill>
            <a:round/>
            <a:headEnd/>
            <a:tailEnd/>
          </a:ln>
        </p:spPr>
        <p:txBody>
          <a:bodyPr/>
          <a:lstStyle/>
          <a:p>
            <a:endParaRPr lang="en-US"/>
          </a:p>
        </p:txBody>
      </p:sp>
      <p:sp>
        <p:nvSpPr>
          <p:cNvPr id="59412" name="Line 23"/>
          <p:cNvSpPr>
            <a:spLocks noChangeShapeType="1"/>
          </p:cNvSpPr>
          <p:nvPr/>
        </p:nvSpPr>
        <p:spPr bwMode="auto">
          <a:xfrm>
            <a:off x="3124200" y="2667000"/>
            <a:ext cx="1905000" cy="0"/>
          </a:xfrm>
          <a:prstGeom prst="line">
            <a:avLst/>
          </a:prstGeom>
          <a:noFill/>
          <a:ln w="38100">
            <a:solidFill>
              <a:schemeClr val="tx1"/>
            </a:solidFill>
            <a:round/>
            <a:headEnd/>
            <a:tailEnd/>
          </a:ln>
        </p:spPr>
        <p:txBody>
          <a:bodyPr/>
          <a:lstStyle/>
          <a:p>
            <a:endParaRPr lang="en-US"/>
          </a:p>
        </p:txBody>
      </p:sp>
      <p:sp>
        <p:nvSpPr>
          <p:cNvPr id="59413" name="Line 24"/>
          <p:cNvSpPr>
            <a:spLocks noChangeShapeType="1"/>
          </p:cNvSpPr>
          <p:nvPr/>
        </p:nvSpPr>
        <p:spPr bwMode="auto">
          <a:xfrm>
            <a:off x="4038600" y="2667000"/>
            <a:ext cx="0" cy="762000"/>
          </a:xfrm>
          <a:prstGeom prst="line">
            <a:avLst/>
          </a:prstGeom>
          <a:noFill/>
          <a:ln w="12700">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p:cNvSpPr>
            <a:spLocks noGrp="1"/>
          </p:cNvSpPr>
          <p:nvPr>
            <p:ph type="sldNum" sz="quarter" idx="12"/>
          </p:nvPr>
        </p:nvSpPr>
        <p:spPr>
          <a:noFill/>
        </p:spPr>
        <p:txBody>
          <a:bodyPr/>
          <a:lstStyle/>
          <a:p>
            <a:pPr defTabSz="912813"/>
            <a:fld id="{417C63F8-C2A2-453C-A0DF-6859E4AB0EE9}" type="slidenum">
              <a:rPr lang="en-US" smtClean="0"/>
              <a:pPr defTabSz="912813"/>
              <a:t>13</a:t>
            </a:fld>
            <a:endParaRPr lang="en-US" smtClean="0"/>
          </a:p>
        </p:txBody>
      </p:sp>
      <p:sp>
        <p:nvSpPr>
          <p:cNvPr id="62467" name="Rectangle 2"/>
          <p:cNvSpPr>
            <a:spLocks noChangeArrowheads="1"/>
          </p:cNvSpPr>
          <p:nvPr/>
        </p:nvSpPr>
        <p:spPr bwMode="auto">
          <a:xfrm>
            <a:off x="533400" y="228600"/>
            <a:ext cx="7772400" cy="1143000"/>
          </a:xfrm>
          <a:prstGeom prst="rect">
            <a:avLst/>
          </a:prstGeom>
          <a:noFill/>
          <a:ln w="9525">
            <a:noFill/>
            <a:miter lim="800000"/>
            <a:headEnd/>
            <a:tailEnd/>
          </a:ln>
        </p:spPr>
        <p:txBody>
          <a:bodyPr anchor="ctr"/>
          <a:lstStyle/>
          <a:p>
            <a:pPr algn="l"/>
            <a:r>
              <a:rPr lang="en-US" sz="4000" u="sng">
                <a:solidFill>
                  <a:schemeClr val="accent2"/>
                </a:solidFill>
                <a:latin typeface="Comic Sans MS" pitchFamily="66" charset="0"/>
              </a:rPr>
              <a:t>IP</a:t>
            </a:r>
            <a:r>
              <a:rPr lang="en-US" altLang="zh-CN" sz="4000" u="sng">
                <a:solidFill>
                  <a:schemeClr val="accent2"/>
                </a:solidFill>
                <a:latin typeface="Comic Sans MS" pitchFamily="66" charset="0"/>
                <a:ea typeface="宋体" pitchFamily="2" charset="-122"/>
              </a:rPr>
              <a:t>v4</a:t>
            </a:r>
            <a:endParaRPr lang="en-US" sz="4000" u="sng">
              <a:solidFill>
                <a:schemeClr val="accent2"/>
              </a:solidFill>
              <a:latin typeface="Comic Sans MS" pitchFamily="66" charset="0"/>
            </a:endParaRPr>
          </a:p>
        </p:txBody>
      </p:sp>
      <p:pic>
        <p:nvPicPr>
          <p:cNvPr id="62468" name="Picture 5"/>
          <p:cNvPicPr>
            <a:picLocks noChangeAspect="1" noChangeArrowheads="1"/>
          </p:cNvPicPr>
          <p:nvPr/>
        </p:nvPicPr>
        <p:blipFill>
          <a:blip r:embed="rId3" cstate="print"/>
          <a:srcRect/>
          <a:stretch>
            <a:fillRect/>
          </a:stretch>
        </p:blipFill>
        <p:spPr bwMode="auto">
          <a:xfrm>
            <a:off x="609600" y="1828800"/>
            <a:ext cx="8153400" cy="395605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smtClean="0"/>
              <a:t>Địa chỉ IPv4</a:t>
            </a:r>
            <a:endParaRPr lang="en-SG" smtClean="0"/>
          </a:p>
        </p:txBody>
      </p:sp>
      <p:graphicFrame>
        <p:nvGraphicFramePr>
          <p:cNvPr id="187888" name="Group 496"/>
          <p:cNvGraphicFramePr>
            <a:graphicFrameLocks noGrp="1"/>
          </p:cNvGraphicFramePr>
          <p:nvPr>
            <p:ph idx="1"/>
          </p:nvPr>
        </p:nvGraphicFramePr>
        <p:xfrm>
          <a:off x="533400" y="1600200"/>
          <a:ext cx="7772400" cy="4713288"/>
        </p:xfrm>
        <a:graphic>
          <a:graphicData uri="http://schemas.openxmlformats.org/drawingml/2006/table">
            <a:tbl>
              <a:tblPr/>
              <a:tblGrid>
                <a:gridCol w="1050925"/>
                <a:gridCol w="1181100"/>
                <a:gridCol w="969963"/>
                <a:gridCol w="968375"/>
                <a:gridCol w="1174750"/>
                <a:gridCol w="1214437"/>
                <a:gridCol w="1212850"/>
              </a:tblGrid>
              <a:tr h="85248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Comic Sans MS" pitchFamily="66" charset="0"/>
                          <a:cs typeface="Times New Roman" pitchFamily="18" charset="0"/>
                        </a:rPr>
                        <a:t>Lớp</a:t>
                      </a:r>
                      <a:endParaRPr kumimoji="0" lang="en-US" sz="7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Comic Sans MS" pitchFamily="66" charset="0"/>
                          <a:cs typeface="Times New Roman" pitchFamily="18" charset="0"/>
                        </a:rPr>
                        <a:t>Cấu trúc địa chỉ IP</a:t>
                      </a:r>
                      <a:endParaRPr kumimoji="0" lang="en-US" sz="7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Comic Sans MS" pitchFamily="66" charset="0"/>
                          <a:cs typeface="Times New Roman" pitchFamily="18" charset="0"/>
                        </a:rPr>
                        <a:t>Format</a:t>
                      </a:r>
                      <a:endParaRPr kumimoji="0" lang="en-US" sz="7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Comic Sans MS" pitchFamily="66" charset="0"/>
                          <a:cs typeface="Times New Roman" pitchFamily="18" charset="0"/>
                        </a:rPr>
                        <a:t>Số bit mạng/sốbit host</a:t>
                      </a:r>
                      <a:endParaRPr kumimoji="0" lang="en-US" sz="7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763" marR="0" lvl="0" indent="22225" algn="ctr"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Comic Sans MS" pitchFamily="66" charset="0"/>
                          <a:cs typeface="Times New Roman" pitchFamily="18" charset="0"/>
                        </a:rPr>
                        <a:t>Tổng số mạng/lớp</a:t>
                      </a:r>
                      <a:endParaRPr kumimoji="0" lang="en-US" sz="7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Comic Sans MS" pitchFamily="66" charset="0"/>
                          <a:cs typeface="Times New Roman" pitchFamily="18" charset="0"/>
                        </a:rPr>
                        <a:t>Tổng số host/mạng</a:t>
                      </a:r>
                      <a:endParaRPr kumimoji="0" lang="en-US" sz="7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Comic Sans MS" pitchFamily="66" charset="0"/>
                          <a:cs typeface="Times New Roman" pitchFamily="18" charset="0"/>
                        </a:rPr>
                        <a:t>Vùng địa chỉ IP</a:t>
                      </a:r>
                      <a:endParaRPr kumimoji="0" lang="en-US" sz="7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35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Comic Sans MS" pitchFamily="66" charset="0"/>
                          <a:cs typeface="Times New Roman" pitchFamily="18" charset="0"/>
                        </a:rPr>
                        <a:t>A</a:t>
                      </a:r>
                      <a:endParaRPr kumimoji="0" lang="en-US" sz="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netid|hostid</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N.H.H.H</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 7/24</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2</a:t>
                      </a:r>
                      <a:r>
                        <a:rPr kumimoji="0" lang="en-US" sz="1300" b="0" i="0" u="none" strike="noStrike" cap="none" normalizeH="0" baseline="30000" smtClean="0">
                          <a:ln>
                            <a:noFill/>
                          </a:ln>
                          <a:solidFill>
                            <a:schemeClr val="tx1"/>
                          </a:solidFill>
                          <a:effectLst/>
                          <a:latin typeface="Comic Sans MS" pitchFamily="66" charset="0"/>
                          <a:cs typeface="Times New Roman" pitchFamily="18" charset="0"/>
                        </a:rPr>
                        <a:t>7</a:t>
                      </a: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-2=126</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2</a:t>
                      </a:r>
                      <a:r>
                        <a:rPr kumimoji="0" lang="en-US" sz="1300" b="0" i="0" u="none" strike="noStrike" cap="none" normalizeH="0" baseline="30000" smtClean="0">
                          <a:ln>
                            <a:noFill/>
                          </a:ln>
                          <a:solidFill>
                            <a:schemeClr val="tx1"/>
                          </a:solidFill>
                          <a:effectLst/>
                          <a:latin typeface="Comic Sans MS" pitchFamily="66" charset="0"/>
                          <a:cs typeface="Times New Roman" pitchFamily="18" charset="0"/>
                        </a:rPr>
                        <a:t>24</a:t>
                      </a: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-2=17.777.214</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1.0.0.1-126.0.0.0</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35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Comic Sans MS" pitchFamily="66" charset="0"/>
                          <a:cs typeface="Times New Roman" pitchFamily="18" charset="0"/>
                        </a:rPr>
                        <a:t>B</a:t>
                      </a:r>
                      <a:endParaRPr kumimoji="0" lang="en-US" sz="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1|0|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netid|hostid</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N.N.H.H</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 14/16</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2</a:t>
                      </a:r>
                      <a:r>
                        <a:rPr kumimoji="0" lang="en-US" sz="1300" b="0" i="0" u="none" strike="noStrike" cap="none" normalizeH="0" baseline="30000" smtClean="0">
                          <a:ln>
                            <a:noFill/>
                          </a:ln>
                          <a:solidFill>
                            <a:schemeClr val="tx1"/>
                          </a:solidFill>
                          <a:effectLst/>
                          <a:latin typeface="Comic Sans MS" pitchFamily="66" charset="0"/>
                          <a:cs typeface="Times New Roman" pitchFamily="18" charset="0"/>
                        </a:rPr>
                        <a:t>14</a:t>
                      </a: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-2=16382</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2</a:t>
                      </a:r>
                      <a:r>
                        <a:rPr kumimoji="0" lang="en-US" sz="1300" b="0" i="0" u="none" strike="noStrike" cap="none" normalizeH="0" baseline="30000" smtClean="0">
                          <a:ln>
                            <a:noFill/>
                          </a:ln>
                          <a:solidFill>
                            <a:schemeClr val="tx1"/>
                          </a:solidFill>
                          <a:effectLst/>
                          <a:latin typeface="Comic Sans MS" pitchFamily="66" charset="0"/>
                          <a:cs typeface="Times New Roman" pitchFamily="18" charset="0"/>
                        </a:rPr>
                        <a:t>16</a:t>
                      </a: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-2=65.643</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763" marR="0" lvl="0" indent="22225"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128.1.0.0-191.254.0.0</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35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Comic Sans MS" pitchFamily="66" charset="0"/>
                          <a:cs typeface="Times New Roman" pitchFamily="18" charset="0"/>
                        </a:rPr>
                        <a:t>C</a:t>
                      </a:r>
                      <a:endParaRPr kumimoji="0" lang="en-US" sz="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1|1|0|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netid|hostid</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N.N.N.H</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22/8 </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2</a:t>
                      </a:r>
                      <a:r>
                        <a:rPr kumimoji="0" lang="en-US" sz="1300" b="0" i="0" u="none" strike="noStrike" cap="none" normalizeH="0" baseline="30000" smtClean="0">
                          <a:ln>
                            <a:noFill/>
                          </a:ln>
                          <a:solidFill>
                            <a:schemeClr val="tx1"/>
                          </a:solidFill>
                          <a:effectLst/>
                          <a:latin typeface="Comic Sans MS" pitchFamily="66" charset="0"/>
                          <a:cs typeface="Times New Roman" pitchFamily="18" charset="0"/>
                        </a:rPr>
                        <a:t>22</a:t>
                      </a: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-2=4194302</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2</a:t>
                      </a:r>
                      <a:r>
                        <a:rPr kumimoji="0" lang="en-US" sz="1300" b="0" i="0" u="none" strike="noStrike" cap="none" normalizeH="0" baseline="30000" smtClean="0">
                          <a:ln>
                            <a:noFill/>
                          </a:ln>
                          <a:solidFill>
                            <a:schemeClr val="tx1"/>
                          </a:solidFill>
                          <a:effectLst/>
                          <a:latin typeface="Comic Sans MS" pitchFamily="66" charset="0"/>
                          <a:cs typeface="Times New Roman" pitchFamily="18" charset="0"/>
                        </a:rPr>
                        <a:t>8</a:t>
                      </a: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-2=245</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192.0.1.0-223.255.254.0</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516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Comic Sans MS" pitchFamily="66" charset="0"/>
                          <a:cs typeface="Times New Roman" pitchFamily="18" charset="0"/>
                        </a:rPr>
                        <a:t>D</a:t>
                      </a:r>
                      <a:endParaRPr kumimoji="0" lang="en-US" sz="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1|1|1|0|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địa chỉ</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Multicast</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 -</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763" marR="0" lvl="0" indent="22225"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224.0.0.0-239.255.255.255</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35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Comic Sans MS" pitchFamily="66" charset="0"/>
                          <a:cs typeface="Times New Roman" pitchFamily="18" charset="0"/>
                        </a:rPr>
                        <a:t>E</a:t>
                      </a:r>
                      <a:endParaRPr kumimoji="0" lang="en-US" sz="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1|1|1|1</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 -</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763" marR="0" lvl="0" indent="22225"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240.0.0.0-254.255.255.255</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625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Loopback</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 -</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omic Sans MS" pitchFamily="66" charset="0"/>
                          <a:cs typeface="Times New Roman" pitchFamily="18" charset="0"/>
                        </a:rPr>
                        <a:t>127.x.x.x</a:t>
                      </a:r>
                      <a:endParaRPr kumimoji="0" lang="en-US" sz="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p:spPr>
        <p:txBody>
          <a:bodyPr/>
          <a:lstStyle/>
          <a:p>
            <a:pPr defTabSz="912813"/>
            <a:fld id="{C32DFEB8-2F41-4438-B0AD-4A7B8325F37A}" type="slidenum">
              <a:rPr lang="en-US" smtClean="0"/>
              <a:pPr defTabSz="912813"/>
              <a:t>15</a:t>
            </a:fld>
            <a:endParaRPr lang="en-US" smtClean="0"/>
          </a:p>
        </p:txBody>
      </p:sp>
      <p:sp>
        <p:nvSpPr>
          <p:cNvPr id="64515" name="Rectangle 2"/>
          <p:cNvSpPr>
            <a:spLocks noGrp="1" noChangeArrowheads="1"/>
          </p:cNvSpPr>
          <p:nvPr>
            <p:ph type="title"/>
          </p:nvPr>
        </p:nvSpPr>
        <p:spPr/>
        <p:txBody>
          <a:bodyPr/>
          <a:lstStyle/>
          <a:p>
            <a:r>
              <a:rPr lang="en-US" altLang="zh-CN" smtClean="0">
                <a:ea typeface="宋体" pitchFamily="2" charset="-122"/>
              </a:rPr>
              <a:t>TCP</a:t>
            </a:r>
            <a:endParaRPr lang="en-US" smtClean="0"/>
          </a:p>
        </p:txBody>
      </p:sp>
      <p:graphicFrame>
        <p:nvGraphicFramePr>
          <p:cNvPr id="64679" name="Group 167"/>
          <p:cNvGraphicFramePr>
            <a:graphicFrameLocks noGrp="1"/>
          </p:cNvGraphicFramePr>
          <p:nvPr/>
        </p:nvGraphicFramePr>
        <p:xfrm>
          <a:off x="381000" y="2397125"/>
          <a:ext cx="5562600" cy="2560320"/>
        </p:xfrm>
        <a:graphic>
          <a:graphicData uri="http://schemas.openxmlformats.org/drawingml/2006/table">
            <a:tbl>
              <a:tblPr/>
              <a:tblGrid>
                <a:gridCol w="969963"/>
                <a:gridCol w="1460500"/>
                <a:gridCol w="966787"/>
                <a:gridCol w="230188"/>
                <a:gridCol w="1935162"/>
              </a:tblGrid>
              <a:tr h="361950">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smtClean="0">
                          <a:ln>
                            <a:noFill/>
                          </a:ln>
                          <a:solidFill>
                            <a:schemeClr val="tx1"/>
                          </a:solidFill>
                          <a:effectLst/>
                          <a:latin typeface="Comic Sans MS" pitchFamily="66" charset="0"/>
                          <a:ea typeface="Times New Roman" pitchFamily="18" charset="0"/>
                          <a:cs typeface="Arial" charset="0"/>
                        </a:rPr>
                        <a:t>Source port</a:t>
                      </a:r>
                      <a:endParaRPr kumimoji="0" lang="en-US" altLang="ja-JP" sz="1000" b="0" i="0" u="none" strike="noStrike" cap="none" normalizeH="0" baseline="0" smtClean="0">
                        <a:ln>
                          <a:noFill/>
                        </a:ln>
                        <a:solidFill>
                          <a:schemeClr val="tx1"/>
                        </a:solidFill>
                        <a:effectLst/>
                        <a:latin typeface="Comic Sans MS" pitchFamily="66" charset="0"/>
                        <a:ea typeface="Times New Roman" pitchFamily="18"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smtClean="0">
                          <a:ln>
                            <a:noFill/>
                          </a:ln>
                          <a:solidFill>
                            <a:schemeClr val="tx1"/>
                          </a:solidFill>
                          <a:effectLst/>
                          <a:latin typeface="Comic Sans MS" pitchFamily="66" charset="0"/>
                          <a:ea typeface="Times New Roman" pitchFamily="18" charset="0"/>
                          <a:cs typeface="Arial" charset="0"/>
                        </a:rPr>
                        <a:t>Destination port</a:t>
                      </a:r>
                      <a:endParaRPr kumimoji="0" lang="en-US" altLang="ja-JP" sz="1000" b="0" i="0" u="none" strike="noStrike" cap="none" normalizeH="0" baseline="0" smtClean="0">
                        <a:ln>
                          <a:noFill/>
                        </a:ln>
                        <a:solidFill>
                          <a:schemeClr val="tx1"/>
                        </a:solidFill>
                        <a:effectLst/>
                        <a:latin typeface="Comic Sans MS" pitchFamily="66"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hMerge="1">
                  <a:txBody>
                    <a:bodyPr/>
                    <a:lstStyle/>
                    <a:p>
                      <a:endParaRPr lang="en-US"/>
                    </a:p>
                  </a:txBody>
                  <a:tcPr/>
                </a:tc>
              </a:tr>
              <a:tr h="361950">
                <a:tc gridSpan="5">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smtClean="0">
                          <a:ln>
                            <a:noFill/>
                          </a:ln>
                          <a:solidFill>
                            <a:schemeClr val="tx1"/>
                          </a:solidFill>
                          <a:effectLst/>
                          <a:latin typeface="Comic Sans MS" pitchFamily="66" charset="0"/>
                          <a:ea typeface="Times New Roman" pitchFamily="18" charset="0"/>
                          <a:cs typeface="Arial" charset="0"/>
                        </a:rPr>
                        <a:t>Sequence Number</a:t>
                      </a:r>
                      <a:endParaRPr kumimoji="0" lang="en-US" altLang="ja-JP" sz="1000" b="0" i="0" u="none" strike="noStrike" cap="none" normalizeH="0" baseline="0" smtClean="0">
                        <a:ln>
                          <a:noFill/>
                        </a:ln>
                        <a:solidFill>
                          <a:schemeClr val="tx1"/>
                        </a:solidFill>
                        <a:effectLst/>
                        <a:latin typeface="Comic Sans MS" pitchFamily="66" charset="0"/>
                        <a:ea typeface="Times New Roman" pitchFamily="18"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5">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ea typeface="Times New Roman" pitchFamily="18" charset="0"/>
                          <a:cs typeface="Arial" charset="0"/>
                        </a:rPr>
                        <a:t>Acknowledge Number</a:t>
                      </a:r>
                      <a:endParaRPr kumimoji="0" lang="en-US" sz="1000" b="0" i="0" u="none" strike="noStrike" cap="none" normalizeH="0" baseline="0" smtClean="0">
                        <a:ln>
                          <a:noFill/>
                        </a:ln>
                        <a:solidFill>
                          <a:schemeClr val="tx1"/>
                        </a:solidFill>
                        <a:effectLst/>
                        <a:latin typeface="Comic Sans MS" pitchFamily="66" charset="0"/>
                        <a:ea typeface="Times New Roman" pitchFamily="18"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35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smtClean="0">
                          <a:ln>
                            <a:noFill/>
                          </a:ln>
                          <a:solidFill>
                            <a:schemeClr val="tx1"/>
                          </a:solidFill>
                          <a:effectLst/>
                          <a:latin typeface="Comic Sans MS" pitchFamily="66" charset="0"/>
                          <a:ea typeface="Times New Roman" pitchFamily="18" charset="0"/>
                          <a:cs typeface="Arial" charset="0"/>
                        </a:rPr>
                        <a:t>Offset</a:t>
                      </a:r>
                      <a:endParaRPr kumimoji="0" lang="en-US" altLang="ja-JP" sz="1000" b="0" i="0" u="none" strike="noStrike" cap="none" normalizeH="0" baseline="0" smtClean="0">
                        <a:ln>
                          <a:noFill/>
                        </a:ln>
                        <a:solidFill>
                          <a:schemeClr val="tx1"/>
                        </a:solidFill>
                        <a:effectLst/>
                        <a:latin typeface="Comic Sans MS" pitchFamily="66" charset="0"/>
                        <a:ea typeface="Times New Roman" pitchFamily="18"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smtClean="0">
                          <a:ln>
                            <a:noFill/>
                          </a:ln>
                          <a:solidFill>
                            <a:schemeClr val="tx1"/>
                          </a:solidFill>
                          <a:effectLst/>
                          <a:latin typeface="Comic Sans MS" pitchFamily="66" charset="0"/>
                          <a:ea typeface="Times New Roman" pitchFamily="18" charset="0"/>
                          <a:cs typeface="Arial" charset="0"/>
                        </a:rPr>
                        <a:t>Reserved</a:t>
                      </a:r>
                      <a:endParaRPr kumimoji="0" lang="en-US" altLang="ja-JP" sz="1000" b="0" i="0" u="none" strike="noStrike" cap="none" normalizeH="0" baseline="0" smtClean="0">
                        <a:ln>
                          <a:noFill/>
                        </a:ln>
                        <a:solidFill>
                          <a:schemeClr val="tx1"/>
                        </a:solidFill>
                        <a:effectLst/>
                        <a:latin typeface="Comic Sans MS" pitchFamily="66"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smtClean="0">
                          <a:ln>
                            <a:noFill/>
                          </a:ln>
                          <a:solidFill>
                            <a:schemeClr val="tx1"/>
                          </a:solidFill>
                          <a:effectLst/>
                          <a:latin typeface="Comic Sans MS" pitchFamily="66" charset="0"/>
                          <a:ea typeface="Times New Roman" pitchFamily="18" charset="0"/>
                          <a:cs typeface="Arial" charset="0"/>
                        </a:rPr>
                        <a:t>Flags</a:t>
                      </a:r>
                      <a:endParaRPr kumimoji="0" lang="en-US" altLang="ja-JP" sz="1000" b="0" i="0" u="none" strike="noStrike" cap="none" normalizeH="0" baseline="0" smtClean="0">
                        <a:ln>
                          <a:noFill/>
                        </a:ln>
                        <a:solidFill>
                          <a:schemeClr val="tx1"/>
                        </a:solidFill>
                        <a:effectLst/>
                        <a:latin typeface="Comic Sans MS" pitchFamily="66"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smtClean="0">
                          <a:ln>
                            <a:noFill/>
                          </a:ln>
                          <a:solidFill>
                            <a:schemeClr val="tx1"/>
                          </a:solidFill>
                          <a:effectLst/>
                          <a:latin typeface="Comic Sans MS" pitchFamily="66" charset="0"/>
                          <a:ea typeface="Times New Roman" pitchFamily="18" charset="0"/>
                          <a:cs typeface="Arial" charset="0"/>
                        </a:rPr>
                        <a:t>Window</a:t>
                      </a:r>
                      <a:endParaRPr kumimoji="0" lang="en-US" altLang="ja-JP" sz="1000" b="0" i="0" u="none" strike="noStrike" cap="none" normalizeH="0" baseline="0" smtClean="0">
                        <a:ln>
                          <a:noFill/>
                        </a:ln>
                        <a:solidFill>
                          <a:schemeClr val="tx1"/>
                        </a:solidFill>
                        <a:effectLst/>
                        <a:latin typeface="Comic Sans MS" pitchFamily="66"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hMerge="1">
                  <a:txBody>
                    <a:bodyPr/>
                    <a:lstStyle/>
                    <a:p>
                      <a:endParaRPr lang="en-US"/>
                    </a:p>
                  </a:txBody>
                  <a:tcPr/>
                </a:tc>
              </a:tr>
              <a:tr h="361950">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smtClean="0">
                          <a:ln>
                            <a:noFill/>
                          </a:ln>
                          <a:solidFill>
                            <a:schemeClr val="tx1"/>
                          </a:solidFill>
                          <a:effectLst/>
                          <a:latin typeface="Comic Sans MS" pitchFamily="66" charset="0"/>
                          <a:ea typeface="Times New Roman" pitchFamily="18" charset="0"/>
                          <a:cs typeface="Arial" charset="0"/>
                        </a:rPr>
                        <a:t>Checksum </a:t>
                      </a:r>
                      <a:endParaRPr kumimoji="0" lang="en-US" altLang="ja-JP" sz="1000" b="0" i="0" u="none" strike="noStrike" cap="none" normalizeH="0" baseline="0" smtClean="0">
                        <a:ln>
                          <a:noFill/>
                        </a:ln>
                        <a:solidFill>
                          <a:schemeClr val="tx1"/>
                        </a:solidFill>
                        <a:effectLst/>
                        <a:latin typeface="Comic Sans MS" pitchFamily="66" charset="0"/>
                        <a:ea typeface="Times New Roman" pitchFamily="18"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smtClean="0">
                          <a:ln>
                            <a:noFill/>
                          </a:ln>
                          <a:solidFill>
                            <a:schemeClr val="tx1"/>
                          </a:solidFill>
                          <a:effectLst/>
                          <a:latin typeface="Comic Sans MS" pitchFamily="66" charset="0"/>
                          <a:ea typeface="Times New Roman" pitchFamily="18" charset="0"/>
                          <a:cs typeface="Arial" charset="0"/>
                        </a:rPr>
                        <a:t>Urgent pointer</a:t>
                      </a:r>
                      <a:endParaRPr kumimoji="0" lang="en-US" altLang="ja-JP" sz="1000" b="0" i="0" u="none" strike="noStrike" cap="none" normalizeH="0" baseline="0" smtClean="0">
                        <a:ln>
                          <a:noFill/>
                        </a:ln>
                        <a:solidFill>
                          <a:schemeClr val="tx1"/>
                        </a:solidFill>
                        <a:effectLst/>
                        <a:latin typeface="Comic Sans MS" pitchFamily="66"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hMerge="1">
                  <a:txBody>
                    <a:bodyPr/>
                    <a:lstStyle/>
                    <a:p>
                      <a:endParaRPr lang="en-US"/>
                    </a:p>
                  </a:txBody>
                  <a:tcPr/>
                </a:tc>
              </a:tr>
              <a:tr h="361950">
                <a:tc gridSpan="4">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smtClean="0">
                          <a:ln>
                            <a:noFill/>
                          </a:ln>
                          <a:solidFill>
                            <a:schemeClr val="tx1"/>
                          </a:solidFill>
                          <a:effectLst/>
                          <a:latin typeface="Comic Sans MS" pitchFamily="66" charset="0"/>
                          <a:ea typeface="Times New Roman" pitchFamily="18" charset="0"/>
                          <a:cs typeface="Arial" charset="0"/>
                        </a:rPr>
                        <a:t>Options</a:t>
                      </a:r>
                      <a:endParaRPr kumimoji="0" lang="en-US" altLang="ja-JP" sz="1000" b="0" i="0" u="none" strike="noStrike" cap="none" normalizeH="0" baseline="0" smtClean="0">
                        <a:ln>
                          <a:noFill/>
                        </a:ln>
                        <a:solidFill>
                          <a:schemeClr val="tx1"/>
                        </a:solidFill>
                        <a:effectLst/>
                        <a:latin typeface="Comic Sans MS" pitchFamily="66" charset="0"/>
                        <a:ea typeface="Times New Roman" pitchFamily="18"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smtClean="0">
                          <a:ln>
                            <a:noFill/>
                          </a:ln>
                          <a:solidFill>
                            <a:schemeClr val="tx1"/>
                          </a:solidFill>
                          <a:effectLst/>
                          <a:latin typeface="Comic Sans MS" pitchFamily="66" charset="0"/>
                          <a:ea typeface="Times New Roman" pitchFamily="18" charset="0"/>
                          <a:cs typeface="Arial" charset="0"/>
                        </a:rPr>
                        <a:t>Padding</a:t>
                      </a:r>
                      <a:endParaRPr kumimoji="0" lang="en-US" altLang="ja-JP" sz="1000" b="0" i="0" u="none" strike="noStrike" cap="none" normalizeH="0" baseline="0" smtClean="0">
                        <a:ln>
                          <a:noFill/>
                        </a:ln>
                        <a:solidFill>
                          <a:schemeClr val="tx1"/>
                        </a:solidFill>
                        <a:effectLst/>
                        <a:latin typeface="Comic Sans MS" pitchFamily="66"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361950">
                <a:tc gridSpan="5">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smtClean="0">
                          <a:ln>
                            <a:noFill/>
                          </a:ln>
                          <a:solidFill>
                            <a:schemeClr val="tx1"/>
                          </a:solidFill>
                          <a:effectLst/>
                          <a:latin typeface="Comic Sans MS" pitchFamily="66" charset="0"/>
                          <a:ea typeface="Times New Roman" pitchFamily="18" charset="0"/>
                          <a:cs typeface="Arial" charset="0"/>
                        </a:rPr>
                        <a:t>Start of Data</a:t>
                      </a:r>
                      <a:endParaRPr kumimoji="0" lang="en-US" altLang="ja-JP" sz="1000" b="0" i="0" u="none" strike="noStrike" cap="none" normalizeH="0" baseline="0" smtClean="0">
                        <a:ln>
                          <a:noFill/>
                        </a:ln>
                        <a:solidFill>
                          <a:schemeClr val="tx1"/>
                        </a:solidFill>
                        <a:effectLst/>
                        <a:latin typeface="Comic Sans MS" pitchFamily="66" charset="0"/>
                        <a:ea typeface="Times New Roman" pitchFamily="18"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3F3F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graphicFrame>
        <p:nvGraphicFramePr>
          <p:cNvPr id="64663" name="Object 6"/>
          <p:cNvGraphicFramePr>
            <a:graphicFrameLocks noChangeAspect="1"/>
          </p:cNvGraphicFramePr>
          <p:nvPr/>
        </p:nvGraphicFramePr>
        <p:xfrm>
          <a:off x="6375400" y="2401888"/>
          <a:ext cx="366713" cy="252412"/>
        </p:xfrm>
        <a:graphic>
          <a:graphicData uri="http://schemas.openxmlformats.org/presentationml/2006/ole">
            <p:oleObj spid="_x0000_s64663" name="Clip" r:id="rId4" imgW="1305000" imgH="1085760" progId="">
              <p:embed/>
            </p:oleObj>
          </a:graphicData>
        </a:graphic>
      </p:graphicFrame>
      <p:sp>
        <p:nvSpPr>
          <p:cNvPr id="64664" name="Text Box 7"/>
          <p:cNvSpPr txBox="1">
            <a:spLocks noChangeArrowheads="1"/>
          </p:cNvSpPr>
          <p:nvPr/>
        </p:nvSpPr>
        <p:spPr bwMode="auto">
          <a:xfrm>
            <a:off x="6146800" y="2109788"/>
            <a:ext cx="849313" cy="336550"/>
          </a:xfrm>
          <a:prstGeom prst="rect">
            <a:avLst/>
          </a:prstGeom>
          <a:noFill/>
          <a:ln w="9525">
            <a:noFill/>
            <a:miter lim="800000"/>
            <a:headEnd/>
            <a:tailEnd/>
          </a:ln>
        </p:spPr>
        <p:txBody>
          <a:bodyPr wrap="none">
            <a:spAutoFit/>
          </a:bodyPr>
          <a:lstStyle/>
          <a:p>
            <a:r>
              <a:rPr lang="en-US" sz="1600">
                <a:latin typeface="Comic Sans MS" pitchFamily="66" charset="0"/>
              </a:rPr>
              <a:t>Host A</a:t>
            </a:r>
            <a:endParaRPr lang="en-US" sz="1000"/>
          </a:p>
        </p:txBody>
      </p:sp>
      <p:sp>
        <p:nvSpPr>
          <p:cNvPr id="64665" name="Line 8"/>
          <p:cNvSpPr>
            <a:spLocks noChangeShapeType="1"/>
          </p:cNvSpPr>
          <p:nvPr/>
        </p:nvSpPr>
        <p:spPr bwMode="auto">
          <a:xfrm>
            <a:off x="6686550" y="2851150"/>
            <a:ext cx="1911350" cy="387350"/>
          </a:xfrm>
          <a:prstGeom prst="line">
            <a:avLst/>
          </a:prstGeom>
          <a:noFill/>
          <a:ln w="28575">
            <a:solidFill>
              <a:schemeClr val="accent2"/>
            </a:solidFill>
            <a:round/>
            <a:headEnd/>
            <a:tailEnd type="triangle" w="med" len="med"/>
          </a:ln>
        </p:spPr>
        <p:txBody>
          <a:bodyPr wrap="none" anchor="ctr"/>
          <a:lstStyle/>
          <a:p>
            <a:endParaRPr lang="en-US"/>
          </a:p>
        </p:txBody>
      </p:sp>
      <p:sp>
        <p:nvSpPr>
          <p:cNvPr id="64666" name="Text Box 9"/>
          <p:cNvSpPr txBox="1">
            <a:spLocks noChangeArrowheads="1"/>
          </p:cNvSpPr>
          <p:nvPr/>
        </p:nvSpPr>
        <p:spPr bwMode="auto">
          <a:xfrm rot="706751">
            <a:off x="7396163" y="2787650"/>
            <a:ext cx="579437" cy="304800"/>
          </a:xfrm>
          <a:prstGeom prst="rect">
            <a:avLst/>
          </a:prstGeom>
          <a:noFill/>
          <a:ln w="9525">
            <a:noFill/>
            <a:miter lim="800000"/>
            <a:headEnd/>
            <a:tailEnd/>
          </a:ln>
        </p:spPr>
        <p:txBody>
          <a:bodyPr wrap="none">
            <a:spAutoFit/>
          </a:bodyPr>
          <a:lstStyle/>
          <a:p>
            <a:r>
              <a:rPr lang="en-US" sz="1400"/>
              <a:t>Hello</a:t>
            </a:r>
          </a:p>
        </p:txBody>
      </p:sp>
      <p:graphicFrame>
        <p:nvGraphicFramePr>
          <p:cNvPr id="64667" name="Object 10"/>
          <p:cNvGraphicFramePr>
            <a:graphicFrameLocks noChangeAspect="1"/>
          </p:cNvGraphicFramePr>
          <p:nvPr/>
        </p:nvGraphicFramePr>
        <p:xfrm>
          <a:off x="8380413" y="2408238"/>
          <a:ext cx="366712" cy="252412"/>
        </p:xfrm>
        <a:graphic>
          <a:graphicData uri="http://schemas.openxmlformats.org/presentationml/2006/ole">
            <p:oleObj spid="_x0000_s64667" name="Clip" r:id="rId5" imgW="1305000" imgH="1085760" progId="">
              <p:embed/>
            </p:oleObj>
          </a:graphicData>
        </a:graphic>
      </p:graphicFrame>
      <p:sp>
        <p:nvSpPr>
          <p:cNvPr id="64668" name="Text Box 11"/>
          <p:cNvSpPr txBox="1">
            <a:spLocks noChangeArrowheads="1"/>
          </p:cNvSpPr>
          <p:nvPr/>
        </p:nvSpPr>
        <p:spPr bwMode="auto">
          <a:xfrm>
            <a:off x="8162925" y="2057400"/>
            <a:ext cx="828675" cy="336550"/>
          </a:xfrm>
          <a:prstGeom prst="rect">
            <a:avLst/>
          </a:prstGeom>
          <a:noFill/>
          <a:ln w="9525">
            <a:noFill/>
            <a:miter lim="800000"/>
            <a:headEnd/>
            <a:tailEnd/>
          </a:ln>
        </p:spPr>
        <p:txBody>
          <a:bodyPr wrap="none">
            <a:spAutoFit/>
          </a:bodyPr>
          <a:lstStyle/>
          <a:p>
            <a:r>
              <a:rPr lang="en-US" sz="1600">
                <a:latin typeface="Comic Sans MS" pitchFamily="66" charset="0"/>
              </a:rPr>
              <a:t>Host B</a:t>
            </a:r>
            <a:endParaRPr lang="en-US" sz="1000"/>
          </a:p>
        </p:txBody>
      </p:sp>
      <p:sp>
        <p:nvSpPr>
          <p:cNvPr id="64669" name="Line 12"/>
          <p:cNvSpPr>
            <a:spLocks noChangeShapeType="1"/>
          </p:cNvSpPr>
          <p:nvPr/>
        </p:nvSpPr>
        <p:spPr bwMode="auto">
          <a:xfrm>
            <a:off x="8597900" y="2690813"/>
            <a:ext cx="9525" cy="2503487"/>
          </a:xfrm>
          <a:prstGeom prst="line">
            <a:avLst/>
          </a:prstGeom>
          <a:noFill/>
          <a:ln w="19050">
            <a:solidFill>
              <a:schemeClr val="tx1"/>
            </a:solidFill>
            <a:round/>
            <a:headEnd/>
            <a:tailEnd type="triangle" w="med" len="med"/>
          </a:ln>
        </p:spPr>
        <p:txBody>
          <a:bodyPr wrap="none" anchor="ctr"/>
          <a:lstStyle/>
          <a:p>
            <a:endParaRPr lang="en-US"/>
          </a:p>
        </p:txBody>
      </p:sp>
      <p:sp>
        <p:nvSpPr>
          <p:cNvPr id="64670" name="Line 13"/>
          <p:cNvSpPr>
            <a:spLocks noChangeShapeType="1"/>
          </p:cNvSpPr>
          <p:nvPr/>
        </p:nvSpPr>
        <p:spPr bwMode="auto">
          <a:xfrm flipH="1">
            <a:off x="6702425" y="3363913"/>
            <a:ext cx="1881188" cy="493712"/>
          </a:xfrm>
          <a:prstGeom prst="line">
            <a:avLst/>
          </a:prstGeom>
          <a:noFill/>
          <a:ln w="28575">
            <a:solidFill>
              <a:schemeClr val="accent2"/>
            </a:solidFill>
            <a:round/>
            <a:headEnd/>
            <a:tailEnd type="triangle" w="med" len="med"/>
          </a:ln>
        </p:spPr>
        <p:txBody>
          <a:bodyPr wrap="none" anchor="ctr"/>
          <a:lstStyle/>
          <a:p>
            <a:endParaRPr lang="en-US"/>
          </a:p>
        </p:txBody>
      </p:sp>
      <p:sp>
        <p:nvSpPr>
          <p:cNvPr id="64671" name="Text Box 14"/>
          <p:cNvSpPr txBox="1">
            <a:spLocks noChangeArrowheads="1"/>
          </p:cNvSpPr>
          <p:nvPr/>
        </p:nvSpPr>
        <p:spPr bwMode="auto">
          <a:xfrm rot="-1080000">
            <a:off x="6632575" y="3311525"/>
            <a:ext cx="2060575" cy="336550"/>
          </a:xfrm>
          <a:prstGeom prst="rect">
            <a:avLst/>
          </a:prstGeom>
          <a:noFill/>
          <a:ln w="9525">
            <a:noFill/>
            <a:miter lim="800000"/>
            <a:headEnd/>
            <a:tailEnd/>
          </a:ln>
        </p:spPr>
        <p:txBody>
          <a:bodyPr>
            <a:spAutoFit/>
          </a:bodyPr>
          <a:lstStyle/>
          <a:p>
            <a:r>
              <a:rPr lang="en-US" sz="1600">
                <a:latin typeface="Arial" charset="0"/>
              </a:rPr>
              <a:t>I am ready</a:t>
            </a:r>
            <a:endParaRPr lang="en-US" sz="1200"/>
          </a:p>
        </p:txBody>
      </p:sp>
      <p:sp>
        <p:nvSpPr>
          <p:cNvPr id="64672" name="Line 15"/>
          <p:cNvSpPr>
            <a:spLocks noChangeShapeType="1"/>
          </p:cNvSpPr>
          <p:nvPr/>
        </p:nvSpPr>
        <p:spPr bwMode="auto">
          <a:xfrm>
            <a:off x="6680200" y="2790825"/>
            <a:ext cx="7938" cy="2351088"/>
          </a:xfrm>
          <a:prstGeom prst="line">
            <a:avLst/>
          </a:prstGeom>
          <a:noFill/>
          <a:ln w="19050">
            <a:solidFill>
              <a:schemeClr val="tx1"/>
            </a:solidFill>
            <a:round/>
            <a:headEnd/>
            <a:tailEnd type="triangle" w="med" len="med"/>
          </a:ln>
        </p:spPr>
        <p:txBody>
          <a:bodyPr wrap="none" anchor="ctr"/>
          <a:lstStyle/>
          <a:p>
            <a:endParaRPr lang="en-US"/>
          </a:p>
        </p:txBody>
      </p:sp>
      <p:sp>
        <p:nvSpPr>
          <p:cNvPr id="64673" name="Line 16"/>
          <p:cNvSpPr>
            <a:spLocks noChangeShapeType="1"/>
          </p:cNvSpPr>
          <p:nvPr/>
        </p:nvSpPr>
        <p:spPr bwMode="auto">
          <a:xfrm>
            <a:off x="6710363" y="4079875"/>
            <a:ext cx="1912937" cy="387350"/>
          </a:xfrm>
          <a:prstGeom prst="line">
            <a:avLst/>
          </a:prstGeom>
          <a:noFill/>
          <a:ln w="28575">
            <a:solidFill>
              <a:schemeClr val="accent2"/>
            </a:solidFill>
            <a:round/>
            <a:headEnd/>
            <a:tailEnd type="triangle" w="med" len="med"/>
          </a:ln>
        </p:spPr>
        <p:txBody>
          <a:bodyPr wrap="none" anchor="ctr"/>
          <a:lstStyle/>
          <a:p>
            <a:endParaRPr lang="en-US"/>
          </a:p>
        </p:txBody>
      </p:sp>
      <p:sp>
        <p:nvSpPr>
          <p:cNvPr id="64674" name="Text Box 17"/>
          <p:cNvSpPr txBox="1">
            <a:spLocks noChangeArrowheads="1"/>
          </p:cNvSpPr>
          <p:nvPr/>
        </p:nvSpPr>
        <p:spPr bwMode="auto">
          <a:xfrm rot="706751">
            <a:off x="7381875" y="4027488"/>
            <a:ext cx="658813" cy="304800"/>
          </a:xfrm>
          <a:prstGeom prst="rect">
            <a:avLst/>
          </a:prstGeom>
          <a:noFill/>
          <a:ln w="9525">
            <a:noFill/>
            <a:miter lim="800000"/>
            <a:headEnd/>
            <a:tailEnd/>
          </a:ln>
        </p:spPr>
        <p:txBody>
          <a:bodyPr wrap="none">
            <a:spAutoFit/>
          </a:bodyPr>
          <a:lstStyle/>
          <a:p>
            <a:r>
              <a:rPr lang="en-US" sz="1400">
                <a:latin typeface="Arial" charset="0"/>
              </a:rPr>
              <a:t>DATA</a:t>
            </a:r>
            <a:endParaRPr lang="en-US" sz="1000"/>
          </a:p>
        </p:txBody>
      </p:sp>
      <p:sp>
        <p:nvSpPr>
          <p:cNvPr id="64675" name="Line 18"/>
          <p:cNvSpPr>
            <a:spLocks noChangeShapeType="1"/>
          </p:cNvSpPr>
          <p:nvPr/>
        </p:nvSpPr>
        <p:spPr bwMode="auto">
          <a:xfrm flipH="1">
            <a:off x="6721475" y="4583113"/>
            <a:ext cx="1881188" cy="493712"/>
          </a:xfrm>
          <a:prstGeom prst="line">
            <a:avLst/>
          </a:prstGeom>
          <a:noFill/>
          <a:ln w="28575">
            <a:solidFill>
              <a:schemeClr val="accent2"/>
            </a:solidFill>
            <a:round/>
            <a:headEnd/>
            <a:tailEnd type="triangle" w="med" len="med"/>
          </a:ln>
        </p:spPr>
        <p:txBody>
          <a:bodyPr wrap="none" anchor="ctr"/>
          <a:lstStyle/>
          <a:p>
            <a:endParaRPr lang="en-US"/>
          </a:p>
        </p:txBody>
      </p:sp>
      <p:sp>
        <p:nvSpPr>
          <p:cNvPr id="64676" name="Text Box 19"/>
          <p:cNvSpPr txBox="1">
            <a:spLocks noChangeArrowheads="1"/>
          </p:cNvSpPr>
          <p:nvPr/>
        </p:nvSpPr>
        <p:spPr bwMode="auto">
          <a:xfrm rot="-1080000">
            <a:off x="6651625" y="4530725"/>
            <a:ext cx="2060575" cy="336550"/>
          </a:xfrm>
          <a:prstGeom prst="rect">
            <a:avLst/>
          </a:prstGeom>
          <a:noFill/>
          <a:ln w="9525">
            <a:noFill/>
            <a:miter lim="800000"/>
            <a:headEnd/>
            <a:tailEnd/>
          </a:ln>
        </p:spPr>
        <p:txBody>
          <a:bodyPr>
            <a:spAutoFit/>
          </a:bodyPr>
          <a:lstStyle/>
          <a:p>
            <a:r>
              <a:rPr lang="en-US" sz="1600">
                <a:latin typeface="Arial" charset="0"/>
              </a:rPr>
              <a:t>ACK</a:t>
            </a:r>
            <a:endParaRPr lang="en-US" sz="12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smtClean="0"/>
              <a:t>TCP</a:t>
            </a:r>
            <a:endParaRPr lang="en-SG" smtClean="0"/>
          </a:p>
        </p:txBody>
      </p:sp>
      <p:graphicFrame>
        <p:nvGraphicFramePr>
          <p:cNvPr id="184528" name="Group 208"/>
          <p:cNvGraphicFramePr>
            <a:graphicFrameLocks noGrp="1"/>
          </p:cNvGraphicFramePr>
          <p:nvPr>
            <p:ph idx="1"/>
          </p:nvPr>
        </p:nvGraphicFramePr>
        <p:xfrm>
          <a:off x="685800" y="1670050"/>
          <a:ext cx="7772400" cy="4778058"/>
        </p:xfrm>
        <a:graphic>
          <a:graphicData uri="http://schemas.openxmlformats.org/drawingml/2006/table">
            <a:tbl>
              <a:tblPr/>
              <a:tblGrid>
                <a:gridCol w="2578100"/>
                <a:gridCol w="5194300"/>
              </a:tblGrid>
              <a:tr h="32543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tx1"/>
                          </a:solidFill>
                          <a:effectLst/>
                          <a:latin typeface="Comic Sans MS" pitchFamily="66" charset="0"/>
                          <a:cs typeface="Times New Roman" pitchFamily="18" charset="0"/>
                        </a:rPr>
                        <a:t>Trường</a:t>
                      </a:r>
                      <a:endParaRPr kumimoji="0" lang="en-US" sz="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tx1"/>
                          </a:solidFill>
                          <a:effectLst/>
                          <a:latin typeface="Comic Sans MS" pitchFamily="66" charset="0"/>
                          <a:cs typeface="Times New Roman" pitchFamily="18" charset="0"/>
                        </a:rPr>
                        <a:t>Mô tả</a:t>
                      </a:r>
                      <a:endParaRPr kumimoji="0" lang="en-US" sz="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43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Comic Sans MS" pitchFamily="66" charset="0"/>
                          <a:cs typeface="Times New Roman" pitchFamily="18" charset="0"/>
                        </a:rPr>
                        <a:t>source port</a:t>
                      </a:r>
                      <a:endParaRPr kumimoji="0" lang="en-US" sz="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Comic Sans MS" pitchFamily="66" charset="0"/>
                          <a:cs typeface="Times New Roman" pitchFamily="18" charset="0"/>
                        </a:rPr>
                        <a:t>Số hiệu cổng của nguồn</a:t>
                      </a:r>
                      <a:endParaRPr kumimoji="0" lang="en-US" sz="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43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Comic Sans MS" pitchFamily="66" charset="0"/>
                          <a:cs typeface="Times New Roman" pitchFamily="18" charset="0"/>
                        </a:rPr>
                        <a:t>destination port</a:t>
                      </a:r>
                      <a:endParaRPr kumimoji="0" lang="en-US" sz="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Comic Sans MS" pitchFamily="66" charset="0"/>
                          <a:cs typeface="Times New Roman" pitchFamily="18" charset="0"/>
                        </a:rPr>
                        <a:t>Số hiệu cổng đích</a:t>
                      </a:r>
                      <a:endParaRPr kumimoji="0" lang="en-US" sz="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Comic Sans MS" pitchFamily="66" charset="0"/>
                          <a:cs typeface="Times New Roman" pitchFamily="18" charset="0"/>
                        </a:rPr>
                        <a:t>Sequence Number</a:t>
                      </a:r>
                      <a:endParaRPr kumimoji="0" lang="en-US" sz="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Comic Sans MS" pitchFamily="66" charset="0"/>
                          <a:cs typeface="Times New Roman" pitchFamily="18" charset="0"/>
                        </a:rPr>
                        <a:t>Số thứ tự được tạo ra bởi nguồn</a:t>
                      </a:r>
                      <a:endParaRPr kumimoji="0" lang="en-US" sz="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43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Comic Sans MS" pitchFamily="66" charset="0"/>
                          <a:cs typeface="Times New Roman" pitchFamily="18" charset="0"/>
                        </a:rPr>
                        <a:t>Acknowledge Number</a:t>
                      </a:r>
                      <a:endParaRPr kumimoji="0" lang="en-US" sz="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Comic Sans MS" pitchFamily="66" charset="0"/>
                          <a:cs typeface="Times New Roman" pitchFamily="18" charset="0"/>
                        </a:rPr>
                        <a:t>Cho biết dữ liệu được nhận thành công.</a:t>
                      </a:r>
                      <a:endParaRPr kumimoji="0" lang="en-US" sz="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43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Comic Sans MS" pitchFamily="66" charset="0"/>
                          <a:cs typeface="Times New Roman" pitchFamily="18" charset="0"/>
                        </a:rPr>
                        <a:t>Data offset</a:t>
                      </a:r>
                      <a:endParaRPr kumimoji="0" lang="en-US" sz="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Comic Sans MS" pitchFamily="66" charset="0"/>
                          <a:cs typeface="Times New Roman" pitchFamily="18" charset="0"/>
                        </a:rPr>
                        <a:t>Các chi tiết về nơi dữ liệu gói tin bắt đầu</a:t>
                      </a:r>
                      <a:endParaRPr kumimoji="0" lang="en-US" sz="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43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Comic Sans MS" pitchFamily="66" charset="0"/>
                          <a:cs typeface="Times New Roman" pitchFamily="18" charset="0"/>
                        </a:rPr>
                        <a:t>Reserved</a:t>
                      </a:r>
                      <a:endParaRPr kumimoji="0" lang="en-US" sz="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Comic Sans MS" pitchFamily="66" charset="0"/>
                          <a:cs typeface="Times New Roman" pitchFamily="18" charset="0"/>
                        </a:rPr>
                        <a:t>Dự phòng</a:t>
                      </a:r>
                      <a:endParaRPr kumimoji="0" lang="en-US" sz="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43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Comic Sans MS" pitchFamily="66" charset="0"/>
                          <a:cs typeface="Times New Roman" pitchFamily="18" charset="0"/>
                        </a:rPr>
                        <a:t>Flags</a:t>
                      </a:r>
                      <a:endParaRPr kumimoji="0" lang="en-US" sz="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Comic Sans MS" pitchFamily="66" charset="0"/>
                          <a:cs typeface="Times New Roman" pitchFamily="18" charset="0"/>
                        </a:rPr>
                        <a:t>chỉ ra rằng gói tin cuối cùng hoặc gói khẩn cấp</a:t>
                      </a:r>
                      <a:endParaRPr kumimoji="0" lang="en-US" sz="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893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Comic Sans MS" pitchFamily="66" charset="0"/>
                          <a:cs typeface="Times New Roman" pitchFamily="18" charset="0"/>
                        </a:rPr>
                        <a:t>Window</a:t>
                      </a:r>
                      <a:endParaRPr kumimoji="0" lang="en-US" sz="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Comic Sans MS" pitchFamily="66" charset="0"/>
                          <a:cs typeface="Times New Roman" pitchFamily="18" charset="0"/>
                        </a:rPr>
                        <a:t>chỉ ra kích thước của vùng đệm nhận. </a:t>
                      </a:r>
                      <a:endParaRPr kumimoji="0" lang="en-US" sz="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43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Comic Sans MS" pitchFamily="66" charset="0"/>
                          <a:cs typeface="Times New Roman" pitchFamily="18" charset="0"/>
                        </a:rPr>
                        <a:t>Checksum</a:t>
                      </a:r>
                      <a:endParaRPr kumimoji="0" lang="en-US" sz="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Comic Sans MS" pitchFamily="66" charset="0"/>
                          <a:cs typeface="Times New Roman" pitchFamily="18" charset="0"/>
                        </a:rPr>
                        <a:t>xác định xem gói tin có bị hỏng không</a:t>
                      </a:r>
                      <a:endParaRPr kumimoji="0" lang="en-US" sz="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43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Comic Sans MS" pitchFamily="66" charset="0"/>
                          <a:cs typeface="Times New Roman" pitchFamily="18" charset="0"/>
                        </a:rPr>
                        <a:t>Urgent Pointer</a:t>
                      </a:r>
                      <a:endParaRPr kumimoji="0" lang="en-US" sz="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Comic Sans MS" pitchFamily="66" charset="0"/>
                          <a:cs typeface="Times New Roman" pitchFamily="18" charset="0"/>
                        </a:rPr>
                        <a:t>thông báo cho phía nhận biết có dữ liệu khẩn</a:t>
                      </a:r>
                      <a:endParaRPr kumimoji="0" lang="en-US" sz="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43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Comic Sans MS" pitchFamily="66" charset="0"/>
                          <a:cs typeface="Times New Roman" pitchFamily="18" charset="0"/>
                        </a:rPr>
                        <a:t>Options</a:t>
                      </a:r>
                      <a:endParaRPr kumimoji="0" lang="en-US" sz="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Comic Sans MS" pitchFamily="66" charset="0"/>
                          <a:cs typeface="Times New Roman" pitchFamily="18" charset="0"/>
                        </a:rPr>
                        <a:t>vùng dự phòng cho việc thiết lập trong tương lai</a:t>
                      </a:r>
                      <a:endParaRPr kumimoji="0" lang="en-US" sz="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43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Comic Sans MS" pitchFamily="66" charset="0"/>
                          <a:cs typeface="Times New Roman" pitchFamily="18" charset="0"/>
                        </a:rPr>
                        <a:t>Padding</a:t>
                      </a:r>
                      <a:endParaRPr kumimoji="0" lang="en-US" sz="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Comic Sans MS" pitchFamily="66" charset="0"/>
                          <a:cs typeface="Times New Roman" pitchFamily="18" charset="0"/>
                        </a:rPr>
                        <a:t>chỉ ra rằng dữ liệu kết thúc trong vòng 32 bit.</a:t>
                      </a:r>
                      <a:endParaRPr kumimoji="0" lang="en-US" sz="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p:cNvSpPr>
            <a:spLocks noGrp="1"/>
          </p:cNvSpPr>
          <p:nvPr>
            <p:ph type="sldNum" sz="quarter" idx="12"/>
          </p:nvPr>
        </p:nvSpPr>
        <p:spPr>
          <a:noFill/>
        </p:spPr>
        <p:txBody>
          <a:bodyPr/>
          <a:lstStyle/>
          <a:p>
            <a:pPr defTabSz="912813"/>
            <a:fld id="{9002F164-7C24-41E0-B385-B34139E470A3}" type="slidenum">
              <a:rPr lang="en-US" smtClean="0"/>
              <a:pPr defTabSz="912813"/>
              <a:t>17</a:t>
            </a:fld>
            <a:endParaRPr lang="en-US" smtClean="0"/>
          </a:p>
        </p:txBody>
      </p:sp>
      <p:sp>
        <p:nvSpPr>
          <p:cNvPr id="65539" name="Rectangle 2"/>
          <p:cNvSpPr>
            <a:spLocks noChangeArrowheads="1"/>
          </p:cNvSpPr>
          <p:nvPr/>
        </p:nvSpPr>
        <p:spPr bwMode="auto">
          <a:xfrm>
            <a:off x="533400" y="228600"/>
            <a:ext cx="7772400" cy="1143000"/>
          </a:xfrm>
          <a:prstGeom prst="rect">
            <a:avLst/>
          </a:prstGeom>
          <a:noFill/>
          <a:ln w="9525">
            <a:noFill/>
            <a:miter lim="800000"/>
            <a:headEnd/>
            <a:tailEnd/>
          </a:ln>
        </p:spPr>
        <p:txBody>
          <a:bodyPr anchor="ctr"/>
          <a:lstStyle/>
          <a:p>
            <a:pPr algn="l"/>
            <a:r>
              <a:rPr lang="en-US" sz="3200" u="sng">
                <a:solidFill>
                  <a:schemeClr val="accent2"/>
                </a:solidFill>
                <a:latin typeface="Comic Sans MS" pitchFamily="66" charset="0"/>
              </a:rPr>
              <a:t>UDP</a:t>
            </a:r>
            <a:endParaRPr lang="en-US" sz="4000" u="sng">
              <a:solidFill>
                <a:schemeClr val="accent2"/>
              </a:solidFill>
              <a:latin typeface="Comic Sans MS" pitchFamily="66" charset="0"/>
            </a:endParaRPr>
          </a:p>
        </p:txBody>
      </p:sp>
      <p:sp>
        <p:nvSpPr>
          <p:cNvPr id="65540" name="Rectangle 3"/>
          <p:cNvSpPr>
            <a:spLocks noChangeArrowheads="1"/>
          </p:cNvSpPr>
          <p:nvPr/>
        </p:nvSpPr>
        <p:spPr bwMode="auto">
          <a:xfrm>
            <a:off x="593725" y="1562100"/>
            <a:ext cx="7769225" cy="4648200"/>
          </a:xfrm>
          <a:prstGeom prst="rect">
            <a:avLst/>
          </a:prstGeom>
          <a:noFill/>
          <a:ln w="9525">
            <a:noFill/>
            <a:miter lim="800000"/>
            <a:headEnd/>
            <a:tailEnd/>
          </a:ln>
        </p:spPr>
        <p:txBody>
          <a:bodyPr/>
          <a:lstStyle/>
          <a:p>
            <a:pPr marL="342900" indent="-342900" algn="l">
              <a:spcBef>
                <a:spcPct val="20000"/>
              </a:spcBef>
              <a:buClr>
                <a:schemeClr val="accent2"/>
              </a:buClr>
              <a:buSzPct val="85000"/>
              <a:buFont typeface="ZapfDingbats" pitchFamily="82" charset="2"/>
              <a:buChar char="r"/>
            </a:pPr>
            <a:r>
              <a:rPr lang="en-US" altLang="zh-CN" sz="2000">
                <a:latin typeface="Comic Sans MS" pitchFamily="66" charset="0"/>
                <a:ea typeface="宋体" pitchFamily="2" charset="-122"/>
              </a:rPr>
              <a:t>Dịch vụ không kết nối</a:t>
            </a:r>
            <a:endParaRPr lang="en-US" sz="2000">
              <a:latin typeface="Comic Sans MS" pitchFamily="66" charset="0"/>
            </a:endParaRPr>
          </a:p>
          <a:p>
            <a:pPr marL="342900" indent="-342900" algn="l">
              <a:spcBef>
                <a:spcPct val="20000"/>
              </a:spcBef>
              <a:buClr>
                <a:schemeClr val="accent2"/>
              </a:buClr>
              <a:buSzPct val="85000"/>
              <a:buFont typeface="ZapfDingbats" pitchFamily="82" charset="2"/>
              <a:buChar char="r"/>
            </a:pPr>
            <a:r>
              <a:rPr lang="en-US" sz="2000">
                <a:latin typeface="Comic Sans MS" pitchFamily="66" charset="0"/>
              </a:rPr>
              <a:t>Không cung cấp: thiết lập kết nối, tin cậy, điều khiển dòng, thời gian, …</a:t>
            </a:r>
          </a:p>
          <a:p>
            <a:pPr marL="342900" indent="-342900" algn="l">
              <a:spcBef>
                <a:spcPct val="20000"/>
              </a:spcBef>
              <a:buClr>
                <a:schemeClr val="accent2"/>
              </a:buClr>
              <a:buSzPct val="85000"/>
              <a:buFont typeface="ZapfDingbats" pitchFamily="82" charset="2"/>
              <a:buChar char="r"/>
            </a:pPr>
            <a:r>
              <a:rPr lang="en-US" altLang="zh-CN" sz="2000">
                <a:latin typeface="Comic Sans MS" pitchFamily="66" charset="0"/>
                <a:ea typeface="宋体" pitchFamily="2" charset="-122"/>
              </a:rPr>
              <a:t>Tại sao sử dụng </a:t>
            </a:r>
            <a:r>
              <a:rPr lang="en-US" sz="2000">
                <a:latin typeface="Comic Sans MS" pitchFamily="66" charset="0"/>
              </a:rPr>
              <a:t>UDP?</a:t>
            </a:r>
          </a:p>
        </p:txBody>
      </p:sp>
      <p:pic>
        <p:nvPicPr>
          <p:cNvPr id="65541" name="Picture 9"/>
          <p:cNvPicPr>
            <a:picLocks noChangeAspect="1" noChangeArrowheads="1"/>
          </p:cNvPicPr>
          <p:nvPr/>
        </p:nvPicPr>
        <p:blipFill>
          <a:blip r:embed="rId3" cstate="print"/>
          <a:srcRect/>
          <a:stretch>
            <a:fillRect/>
          </a:stretch>
        </p:blipFill>
        <p:spPr bwMode="auto">
          <a:xfrm>
            <a:off x="990600" y="3276600"/>
            <a:ext cx="7467600" cy="200025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smtClean="0"/>
              <a:t>UDP</a:t>
            </a:r>
            <a:endParaRPr lang="en-SG" smtClean="0"/>
          </a:p>
        </p:txBody>
      </p:sp>
      <p:sp>
        <p:nvSpPr>
          <p:cNvPr id="183299" name="Rectangle 3"/>
          <p:cNvSpPr>
            <a:spLocks noGrp="1" noChangeArrowheads="1"/>
          </p:cNvSpPr>
          <p:nvPr>
            <p:ph type="body" idx="1"/>
          </p:nvPr>
        </p:nvSpPr>
        <p:spPr/>
        <p:txBody>
          <a:bodyPr/>
          <a:lstStyle/>
          <a:p>
            <a:r>
              <a:rPr lang="en-US" altLang="ja-JP" sz="2400" smtClean="0">
                <a:ea typeface="MS PGothic" pitchFamily="34" charset="-128"/>
              </a:rPr>
              <a:t>Nhược điểm</a:t>
            </a:r>
          </a:p>
          <a:p>
            <a:pPr lvl="1"/>
            <a:r>
              <a:rPr lang="en-US" altLang="ja-JP" sz="2000" smtClean="0">
                <a:ea typeface="MS PGothic" pitchFamily="34" charset="-128"/>
              </a:rPr>
              <a:t>Các thông điệp có thể được nhận theo bất kỳ thứ tự nào. </a:t>
            </a:r>
          </a:p>
          <a:p>
            <a:pPr lvl="1"/>
            <a:r>
              <a:rPr lang="en-US" altLang="ja-JP" sz="2000" smtClean="0">
                <a:ea typeface="MS PGothic" pitchFamily="34" charset="-128"/>
              </a:rPr>
              <a:t>Không có gì đảm bảo là các gói tin sẽ đến đích</a:t>
            </a:r>
          </a:p>
          <a:p>
            <a:r>
              <a:rPr lang="en-US" altLang="ja-JP" sz="2400" smtClean="0">
                <a:ea typeface="MS PGothic" pitchFamily="34" charset="-128"/>
              </a:rPr>
              <a:t>Ưu điểm:</a:t>
            </a:r>
          </a:p>
          <a:p>
            <a:pPr lvl="1"/>
            <a:r>
              <a:rPr lang="en-US" altLang="ja-JP" sz="2000" smtClean="0">
                <a:ea typeface="MS PGothic" pitchFamily="34" charset="-128"/>
              </a:rPr>
              <a:t>UDP một giao thức có tốc độ truyền tin nhanh</a:t>
            </a:r>
          </a:p>
          <a:p>
            <a:pPr lvl="1"/>
            <a:r>
              <a:rPr lang="en-US" altLang="ja-JP" sz="2000" smtClean="0">
                <a:ea typeface="MS PGothic" pitchFamily="34" charset="-128"/>
              </a:rPr>
              <a:t>Truyền tin unicast, broadcast và multicast.</a:t>
            </a:r>
          </a:p>
          <a:p>
            <a:r>
              <a:rPr lang="en-US" altLang="ja-JP" sz="2400" smtClean="0">
                <a:ea typeface="MS PGothic" pitchFamily="34" charset="-128"/>
              </a:rPr>
              <a:t>Kiểu truyền</a:t>
            </a:r>
          </a:p>
          <a:p>
            <a:pPr lvl="1"/>
            <a:r>
              <a:rPr lang="en-US" altLang="ja-JP" sz="2000" smtClean="0">
                <a:ea typeface="MS PGothic" pitchFamily="34" charset="-128"/>
              </a:rPr>
              <a:t>Một thông điệp unicast được gửi từ nút này tới nút khác. </a:t>
            </a:r>
          </a:p>
          <a:p>
            <a:pPr lvl="1"/>
            <a:r>
              <a:rPr lang="en-US" altLang="ja-JP" sz="2000" smtClean="0">
                <a:ea typeface="MS PGothic" pitchFamily="34" charset="-128"/>
              </a:rPr>
              <a:t>Truyền tin broadcast nghĩa là một thông điệp có thể được gửi tới tất cả các nút trong một mạng. </a:t>
            </a:r>
          </a:p>
          <a:p>
            <a:pPr lvl="1"/>
            <a:r>
              <a:rPr lang="en-US" altLang="ja-JP" sz="2000" smtClean="0">
                <a:ea typeface="MS PGothic" pitchFamily="34" charset="-128"/>
              </a:rPr>
              <a:t>Multicast cho phép các thông điệp được truyền tới một nhóm các nút được lựa chọn.</a:t>
            </a:r>
            <a:endParaRPr lang="en-SG" sz="20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smtClean="0"/>
              <a:t>Số hiệu cổng TCP/UDP</a:t>
            </a:r>
            <a:endParaRPr lang="en-SG" smtClean="0"/>
          </a:p>
        </p:txBody>
      </p:sp>
      <p:sp>
        <p:nvSpPr>
          <p:cNvPr id="186371" name="Rectangle 3"/>
          <p:cNvSpPr>
            <a:spLocks noGrp="1" noChangeArrowheads="1"/>
          </p:cNvSpPr>
          <p:nvPr>
            <p:ph type="body" idx="1"/>
          </p:nvPr>
        </p:nvSpPr>
        <p:spPr/>
        <p:txBody>
          <a:bodyPr/>
          <a:lstStyle/>
          <a:p>
            <a:pPr marL="577850" indent="-577850"/>
            <a:r>
              <a:rPr lang="en-US" smtClean="0"/>
              <a:t>Có 3 loại (netstat –a)</a:t>
            </a:r>
          </a:p>
          <a:p>
            <a:pPr marL="952500" lvl="1" indent="-495300"/>
            <a:r>
              <a:rPr lang="en-US" smtClean="0"/>
              <a:t>số hiệu cổng hệ thống (0-1023). Các giao thức nổi tiếng có các số hiệu cổng nằm trong khoảng này.</a:t>
            </a:r>
          </a:p>
          <a:p>
            <a:pPr marL="952500" lvl="1" indent="-495300"/>
            <a:r>
              <a:rPr lang="en-US" smtClean="0"/>
              <a:t>Các số hiệu cổng người dùng (1024-49151). Các ứng dụng server của bạn sẽ nhận một trong các số này làm cổng, hoặc bạn có thể đăng ký số hiệu cổng với IANA .</a:t>
            </a:r>
            <a:r>
              <a:rPr lang="en-SG" smtClean="0"/>
              <a:t> </a:t>
            </a:r>
            <a:endParaRPr lang="en-US" smtClean="0"/>
          </a:p>
          <a:p>
            <a:pPr marL="952500" lvl="1" indent="-495300"/>
            <a:r>
              <a:rPr lang="en-US" smtClean="0"/>
              <a:t>Các số hiệu cổng riêng và động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a:noFill/>
        </p:spPr>
        <p:txBody>
          <a:bodyPr/>
          <a:lstStyle/>
          <a:p>
            <a:pPr defTabSz="912813"/>
            <a:fld id="{DFB81661-73ED-4236-96D8-CB6686FD24AE}" type="slidenum">
              <a:rPr lang="en-US" smtClean="0"/>
              <a:pPr defTabSz="912813"/>
              <a:t>2</a:t>
            </a:fld>
            <a:endParaRPr lang="en-US" smtClean="0"/>
          </a:p>
        </p:txBody>
      </p:sp>
      <p:sp>
        <p:nvSpPr>
          <p:cNvPr id="15363" name="Rectangle 4"/>
          <p:cNvSpPr>
            <a:spLocks noChangeArrowheads="1"/>
          </p:cNvSpPr>
          <p:nvPr/>
        </p:nvSpPr>
        <p:spPr bwMode="auto">
          <a:xfrm>
            <a:off x="533400" y="228600"/>
            <a:ext cx="7772400" cy="1143000"/>
          </a:xfrm>
          <a:prstGeom prst="rect">
            <a:avLst/>
          </a:prstGeom>
          <a:noFill/>
          <a:ln w="9525">
            <a:noFill/>
            <a:miter lim="800000"/>
            <a:headEnd/>
            <a:tailEnd/>
          </a:ln>
        </p:spPr>
        <p:txBody>
          <a:bodyPr lIns="91420" tIns="45712" rIns="91420" bIns="45712" anchor="ctr"/>
          <a:lstStyle/>
          <a:p>
            <a:pPr algn="l"/>
            <a:r>
              <a:rPr lang="en-US" sz="4000" u="sng">
                <a:solidFill>
                  <a:schemeClr val="accent2"/>
                </a:solidFill>
                <a:latin typeface="Comic Sans MS" pitchFamily="66" charset="0"/>
              </a:rPr>
              <a:t>Nội dung </a:t>
            </a:r>
          </a:p>
        </p:txBody>
      </p:sp>
      <p:sp>
        <p:nvSpPr>
          <p:cNvPr id="15364" name="Rectangle 5"/>
          <p:cNvSpPr>
            <a:spLocks noChangeArrowheads="1"/>
          </p:cNvSpPr>
          <p:nvPr/>
        </p:nvSpPr>
        <p:spPr bwMode="auto">
          <a:xfrm>
            <a:off x="533400" y="1600200"/>
            <a:ext cx="7772400" cy="4648200"/>
          </a:xfrm>
          <a:prstGeom prst="rect">
            <a:avLst/>
          </a:prstGeom>
          <a:noFill/>
          <a:ln w="9525">
            <a:noFill/>
            <a:miter lim="800000"/>
            <a:headEnd/>
            <a:tailEnd/>
          </a:ln>
        </p:spPr>
        <p:txBody>
          <a:bodyPr lIns="91420" tIns="45712" rIns="91420" bIns="45712"/>
          <a:lstStyle/>
          <a:p>
            <a:pPr marL="342900" indent="-342900" algn="l">
              <a:spcBef>
                <a:spcPct val="20000"/>
              </a:spcBef>
              <a:buClr>
                <a:srgbClr val="0033CC"/>
              </a:buClr>
              <a:buSzPct val="85000"/>
              <a:buFont typeface="Wingdings" pitchFamily="2" charset="2"/>
              <a:buChar char="q"/>
            </a:pPr>
            <a:r>
              <a:rPr lang="en-US" sz="2800">
                <a:latin typeface="Comic Sans MS" pitchFamily="66" charset="0"/>
              </a:rPr>
              <a:t>Mạng máy tính</a:t>
            </a:r>
          </a:p>
          <a:p>
            <a:pPr marL="342900" indent="-342900" algn="l">
              <a:spcBef>
                <a:spcPct val="20000"/>
              </a:spcBef>
              <a:buClr>
                <a:srgbClr val="0033CC"/>
              </a:buClr>
              <a:buSzPct val="85000"/>
              <a:buFont typeface="Wingdings" pitchFamily="2" charset="2"/>
              <a:buChar char="q"/>
            </a:pPr>
            <a:r>
              <a:rPr lang="en-US" sz="2800">
                <a:latin typeface="Comic Sans MS" pitchFamily="66" charset="0"/>
              </a:rPr>
              <a:t>Kiến trúc phần tầng của mạng</a:t>
            </a:r>
          </a:p>
          <a:p>
            <a:pPr marL="342900" indent="-342900" algn="l">
              <a:spcBef>
                <a:spcPct val="20000"/>
              </a:spcBef>
              <a:buClr>
                <a:srgbClr val="0033CC"/>
              </a:buClr>
              <a:buSzPct val="85000"/>
              <a:buFont typeface="Wingdings" pitchFamily="2" charset="2"/>
              <a:buChar char="q"/>
            </a:pPr>
            <a:r>
              <a:rPr lang="en-US" sz="2800">
                <a:latin typeface="Comic Sans MS" pitchFamily="66" charset="0"/>
              </a:rPr>
              <a:t>Các ứng dụng Client/Server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Number Placeholder 5"/>
          <p:cNvSpPr txBox="1">
            <a:spLocks noGrp="1"/>
          </p:cNvSpPr>
          <p:nvPr/>
        </p:nvSpPr>
        <p:spPr bwMode="auto">
          <a:xfrm>
            <a:off x="8610600" y="6464300"/>
            <a:ext cx="457200" cy="457200"/>
          </a:xfrm>
          <a:prstGeom prst="rect">
            <a:avLst/>
          </a:prstGeom>
          <a:noFill/>
          <a:ln w="9525">
            <a:noFill/>
            <a:miter lim="800000"/>
            <a:headEnd/>
            <a:tailEnd/>
          </a:ln>
        </p:spPr>
        <p:txBody>
          <a:bodyPr/>
          <a:lstStyle/>
          <a:p>
            <a:pPr algn="r"/>
            <a:fld id="{EBF5330A-194D-4BE6-B2FC-E2FA142D490C}" type="slidenum">
              <a:rPr lang="en-US" sz="1400">
                <a:solidFill>
                  <a:srgbClr val="000000"/>
                </a:solidFill>
              </a:rPr>
              <a:pPr algn="r"/>
              <a:t>20</a:t>
            </a:fld>
            <a:endParaRPr lang="en-US" sz="1400">
              <a:solidFill>
                <a:srgbClr val="000000"/>
              </a:solidFill>
            </a:endParaRPr>
          </a:p>
        </p:txBody>
      </p:sp>
      <p:sp>
        <p:nvSpPr>
          <p:cNvPr id="192515" name="Rectangle 2"/>
          <p:cNvSpPr>
            <a:spLocks noGrp="1" noChangeArrowheads="1"/>
          </p:cNvSpPr>
          <p:nvPr>
            <p:ph type="title" idx="4294967295"/>
          </p:nvPr>
        </p:nvSpPr>
        <p:spPr/>
        <p:txBody>
          <a:bodyPr lIns="91440" tIns="45720" rIns="91440" bIns="45720"/>
          <a:lstStyle/>
          <a:p>
            <a:r>
              <a:rPr lang="en-US" sz="3600" smtClean="0"/>
              <a:t>DNS: Domain Name System</a:t>
            </a:r>
            <a:endParaRPr lang="en-US" smtClean="0"/>
          </a:p>
        </p:txBody>
      </p:sp>
      <p:sp>
        <p:nvSpPr>
          <p:cNvPr id="156675" name="Rectangle 3"/>
          <p:cNvSpPr>
            <a:spLocks noGrp="1" noChangeArrowheads="1"/>
          </p:cNvSpPr>
          <p:nvPr>
            <p:ph type="body" sz="half" idx="4294967295"/>
          </p:nvPr>
        </p:nvSpPr>
        <p:spPr>
          <a:xfrm>
            <a:off x="533400" y="1641475"/>
            <a:ext cx="3933825" cy="5065713"/>
          </a:xfrm>
        </p:spPr>
        <p:txBody>
          <a:bodyPr lIns="91440" tIns="45720" rIns="91440" bIns="45720"/>
          <a:lstStyle/>
          <a:p>
            <a:r>
              <a:rPr lang="en-US" sz="2400" smtClean="0"/>
              <a:t>Chức năng</a:t>
            </a:r>
          </a:p>
          <a:p>
            <a:pPr lvl="1"/>
            <a:r>
              <a:rPr lang="en-US" sz="2000" smtClean="0"/>
              <a:t>Ánh xạ (tên miền, dịch vụ) sang giá trị</a:t>
            </a:r>
            <a:r>
              <a:rPr lang="en-US" altLang="zh-CN" sz="2000" smtClean="0">
                <a:ea typeface="宋体" pitchFamily="2" charset="-122"/>
              </a:rPr>
              <a:t>, ví dụ,,</a:t>
            </a:r>
          </a:p>
          <a:p>
            <a:pPr lvl="2"/>
            <a:r>
              <a:rPr lang="en-US" altLang="zh-CN" sz="1800" smtClean="0">
                <a:ea typeface="宋体" pitchFamily="2" charset="-122"/>
              </a:rPr>
              <a:t>(www</a:t>
            </a:r>
            <a:r>
              <a:rPr lang="en-US" sz="1800" smtClean="0"/>
              <a:t>.cs.yale.edu</a:t>
            </a:r>
            <a:r>
              <a:rPr lang="en-US" altLang="zh-CN" sz="1800" smtClean="0">
                <a:ea typeface="宋体" pitchFamily="2" charset="-122"/>
              </a:rPr>
              <a:t>, Addr) </a:t>
            </a:r>
            <a:br>
              <a:rPr lang="en-US" altLang="zh-CN" sz="1800" smtClean="0">
                <a:ea typeface="宋体" pitchFamily="2" charset="-122"/>
              </a:rPr>
            </a:br>
            <a:r>
              <a:rPr lang="en-US" altLang="zh-CN" sz="1800" smtClean="0">
                <a:ea typeface="宋体" pitchFamily="2" charset="-122"/>
              </a:rPr>
              <a:t>-&gt; </a:t>
            </a:r>
            <a:r>
              <a:rPr lang="en-US" sz="1800" smtClean="0"/>
              <a:t>128.36.229.30</a:t>
            </a:r>
            <a:endParaRPr lang="en-US" altLang="zh-CN" sz="1800" smtClean="0">
              <a:ea typeface="宋体" pitchFamily="2" charset="-122"/>
            </a:endParaRPr>
          </a:p>
          <a:p>
            <a:pPr lvl="2"/>
            <a:r>
              <a:rPr lang="en-US" altLang="zh-CN" sz="1800" smtClean="0">
                <a:ea typeface="宋体" pitchFamily="2" charset="-122"/>
              </a:rPr>
              <a:t>(cs.yale.edu, Email) </a:t>
            </a:r>
            <a:br>
              <a:rPr lang="en-US" altLang="zh-CN" sz="1800" smtClean="0">
                <a:ea typeface="宋体" pitchFamily="2" charset="-122"/>
              </a:rPr>
            </a:br>
            <a:r>
              <a:rPr lang="en-US" altLang="zh-CN" sz="1800" smtClean="0">
                <a:ea typeface="宋体" pitchFamily="2" charset="-122"/>
              </a:rPr>
              <a:t>-&gt; netra.cs.yale.edu</a:t>
            </a:r>
          </a:p>
          <a:p>
            <a:pPr lvl="2"/>
            <a:r>
              <a:rPr lang="en-US" altLang="zh-CN" sz="1800" smtClean="0">
                <a:ea typeface="宋体" pitchFamily="2" charset="-122"/>
              </a:rPr>
              <a:t>(netra</a:t>
            </a:r>
            <a:r>
              <a:rPr lang="en-US" sz="1800" smtClean="0"/>
              <a:t>.cs.yale.edu</a:t>
            </a:r>
            <a:r>
              <a:rPr lang="en-US" altLang="zh-CN" sz="1800" smtClean="0">
                <a:ea typeface="宋体" pitchFamily="2" charset="-122"/>
              </a:rPr>
              <a:t>, Addr) </a:t>
            </a:r>
            <a:br>
              <a:rPr lang="en-US" altLang="zh-CN" sz="1800" smtClean="0">
                <a:ea typeface="宋体" pitchFamily="2" charset="-122"/>
              </a:rPr>
            </a:br>
            <a:r>
              <a:rPr lang="en-US" altLang="zh-CN" sz="1800" smtClean="0">
                <a:ea typeface="宋体" pitchFamily="2" charset="-122"/>
              </a:rPr>
              <a:t>-&gt; </a:t>
            </a:r>
            <a:r>
              <a:rPr lang="en-US" sz="1800" smtClean="0"/>
              <a:t>128.36.229.21</a:t>
            </a:r>
            <a:endParaRPr lang="en-US" altLang="zh-CN" sz="1800" smtClean="0">
              <a:ea typeface="宋体" pitchFamily="2" charset="-122"/>
            </a:endParaRPr>
          </a:p>
          <a:p>
            <a:pPr lvl="2"/>
            <a:endParaRPr lang="en-US" altLang="zh-CN" sz="1800" smtClean="0">
              <a:ea typeface="宋体" pitchFamily="2" charset="-122"/>
            </a:endParaRPr>
          </a:p>
          <a:p>
            <a:r>
              <a:rPr lang="en-US" altLang="zh-CN" sz="2400" smtClean="0">
                <a:ea typeface="宋体" pitchFamily="2" charset="-122"/>
              </a:rPr>
              <a:t>Tại sao phải dùng tên thay cho địa chỉ IP?</a:t>
            </a:r>
            <a:endParaRPr lang="en-US" sz="2400" smtClean="0">
              <a:ea typeface="宋体" pitchFamily="2" charset="-122"/>
            </a:endParaRPr>
          </a:p>
        </p:txBody>
      </p:sp>
      <p:sp>
        <p:nvSpPr>
          <p:cNvPr id="192517" name="Rectangle 4"/>
          <p:cNvSpPr>
            <a:spLocks noChangeArrowheads="1"/>
          </p:cNvSpPr>
          <p:nvPr/>
        </p:nvSpPr>
        <p:spPr bwMode="auto">
          <a:xfrm>
            <a:off x="4610100" y="1466850"/>
            <a:ext cx="4200525" cy="4648200"/>
          </a:xfrm>
          <a:prstGeom prst="rect">
            <a:avLst/>
          </a:prstGeom>
          <a:noFill/>
          <a:ln w="9525">
            <a:noFill/>
            <a:miter lim="800000"/>
            <a:headEnd/>
            <a:tailEnd/>
          </a:ln>
        </p:spPr>
        <p:txBody>
          <a:bodyPr/>
          <a:lstStyle/>
          <a:p>
            <a:pPr marL="342900" indent="-342900" algn="l">
              <a:spcBef>
                <a:spcPct val="20000"/>
              </a:spcBef>
              <a:buClr>
                <a:srgbClr val="3333CC"/>
              </a:buClr>
              <a:buSzPct val="85000"/>
              <a:buFont typeface="ZapfDingbats" pitchFamily="82" charset="2"/>
              <a:buChar char="r"/>
            </a:pPr>
            <a:endParaRPr lang="en-SG" sz="2400">
              <a:solidFill>
                <a:srgbClr val="000000"/>
              </a:solidFill>
              <a:latin typeface="Comic Sans MS" pitchFamily="66" charset="0"/>
            </a:endParaRPr>
          </a:p>
        </p:txBody>
      </p:sp>
      <p:pic>
        <p:nvPicPr>
          <p:cNvPr id="192518" name="Picture 11"/>
          <p:cNvPicPr>
            <a:picLocks noChangeAspect="1" noChangeArrowheads="1"/>
          </p:cNvPicPr>
          <p:nvPr/>
        </p:nvPicPr>
        <p:blipFill>
          <a:blip r:embed="rId3" cstate="print"/>
          <a:srcRect/>
          <a:stretch>
            <a:fillRect/>
          </a:stretch>
        </p:blipFill>
        <p:spPr bwMode="auto">
          <a:xfrm>
            <a:off x="5718175" y="4754563"/>
            <a:ext cx="615950" cy="1125537"/>
          </a:xfrm>
          <a:prstGeom prst="rect">
            <a:avLst/>
          </a:prstGeom>
          <a:noFill/>
          <a:ln w="12700">
            <a:noFill/>
            <a:miter lim="800000"/>
            <a:headEnd type="none" w="sm" len="sm"/>
            <a:tailEnd type="none" w="sm" len="sm"/>
          </a:ln>
        </p:spPr>
      </p:pic>
      <p:pic>
        <p:nvPicPr>
          <p:cNvPr id="192519" name="Picture 12"/>
          <p:cNvPicPr>
            <a:picLocks noChangeAspect="1" noChangeArrowheads="1"/>
          </p:cNvPicPr>
          <p:nvPr/>
        </p:nvPicPr>
        <p:blipFill>
          <a:blip r:embed="rId3" cstate="print"/>
          <a:srcRect/>
          <a:stretch>
            <a:fillRect/>
          </a:stretch>
        </p:blipFill>
        <p:spPr bwMode="auto">
          <a:xfrm>
            <a:off x="8185150" y="4754563"/>
            <a:ext cx="617538" cy="1125537"/>
          </a:xfrm>
          <a:prstGeom prst="rect">
            <a:avLst/>
          </a:prstGeom>
          <a:noFill/>
          <a:ln w="12700">
            <a:noFill/>
            <a:miter lim="800000"/>
            <a:headEnd type="none" w="sm" len="sm"/>
            <a:tailEnd type="none" w="sm" len="sm"/>
          </a:ln>
        </p:spPr>
      </p:pic>
      <p:pic>
        <p:nvPicPr>
          <p:cNvPr id="192520" name="Picture 13"/>
          <p:cNvPicPr>
            <a:picLocks noChangeAspect="1" noChangeArrowheads="1"/>
          </p:cNvPicPr>
          <p:nvPr/>
        </p:nvPicPr>
        <p:blipFill>
          <a:blip r:embed="rId4" cstate="print">
            <a:lum bright="-12000" contrast="-10000"/>
          </a:blip>
          <a:srcRect/>
          <a:stretch>
            <a:fillRect/>
          </a:stretch>
        </p:blipFill>
        <p:spPr bwMode="auto">
          <a:xfrm>
            <a:off x="5718175" y="1579563"/>
            <a:ext cx="2884488" cy="2381250"/>
          </a:xfrm>
          <a:prstGeom prst="rect">
            <a:avLst/>
          </a:prstGeom>
          <a:noFill/>
          <a:ln w="12700">
            <a:noFill/>
            <a:miter lim="800000"/>
            <a:headEnd type="none" w="sm" len="sm"/>
            <a:tailEnd type="none" w="sm" len="sm"/>
          </a:ln>
        </p:spPr>
      </p:pic>
      <p:pic>
        <p:nvPicPr>
          <p:cNvPr id="192521" name="Picture 14"/>
          <p:cNvPicPr>
            <a:picLocks noChangeAspect="1" noChangeArrowheads="1"/>
          </p:cNvPicPr>
          <p:nvPr/>
        </p:nvPicPr>
        <p:blipFill>
          <a:blip r:embed="rId5" cstate="print"/>
          <a:srcRect/>
          <a:stretch>
            <a:fillRect/>
          </a:stretch>
        </p:blipFill>
        <p:spPr bwMode="auto">
          <a:xfrm>
            <a:off x="6792913" y="3762375"/>
            <a:ext cx="685800" cy="895350"/>
          </a:xfrm>
          <a:prstGeom prst="rect">
            <a:avLst/>
          </a:prstGeom>
          <a:noFill/>
          <a:ln w="12700">
            <a:noFill/>
            <a:miter lim="800000"/>
            <a:headEnd type="none" w="sm" len="sm"/>
            <a:tailEnd type="none" w="sm" len="sm"/>
          </a:ln>
        </p:spPr>
      </p:pic>
      <p:sp>
        <p:nvSpPr>
          <p:cNvPr id="192522" name="Line 15"/>
          <p:cNvSpPr>
            <a:spLocks noChangeShapeType="1"/>
          </p:cNvSpPr>
          <p:nvPr/>
        </p:nvSpPr>
        <p:spPr bwMode="auto">
          <a:xfrm>
            <a:off x="7110413" y="4657725"/>
            <a:ext cx="0" cy="42703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92523" name="Line 16"/>
          <p:cNvSpPr>
            <a:spLocks noChangeShapeType="1"/>
          </p:cNvSpPr>
          <p:nvPr/>
        </p:nvSpPr>
        <p:spPr bwMode="auto">
          <a:xfrm>
            <a:off x="6350000" y="5084763"/>
            <a:ext cx="1519238"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92524" name="Line 17"/>
          <p:cNvSpPr>
            <a:spLocks noChangeShapeType="1"/>
          </p:cNvSpPr>
          <p:nvPr/>
        </p:nvSpPr>
        <p:spPr bwMode="auto">
          <a:xfrm>
            <a:off x="6604000" y="5084763"/>
            <a:ext cx="0" cy="396875"/>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92525" name="Line 18"/>
          <p:cNvSpPr>
            <a:spLocks noChangeShapeType="1"/>
          </p:cNvSpPr>
          <p:nvPr/>
        </p:nvSpPr>
        <p:spPr bwMode="auto">
          <a:xfrm>
            <a:off x="6224588" y="5481638"/>
            <a:ext cx="379412"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92526" name="Line 19"/>
          <p:cNvSpPr>
            <a:spLocks noChangeShapeType="1"/>
          </p:cNvSpPr>
          <p:nvPr/>
        </p:nvSpPr>
        <p:spPr bwMode="auto">
          <a:xfrm>
            <a:off x="7616825" y="5084763"/>
            <a:ext cx="0" cy="396875"/>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92527" name="Line 20"/>
          <p:cNvSpPr>
            <a:spLocks noChangeShapeType="1"/>
          </p:cNvSpPr>
          <p:nvPr/>
        </p:nvSpPr>
        <p:spPr bwMode="auto">
          <a:xfrm>
            <a:off x="7616825" y="5481638"/>
            <a:ext cx="695325"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92528" name="Text Box 21"/>
          <p:cNvSpPr txBox="1">
            <a:spLocks noChangeArrowheads="1"/>
          </p:cNvSpPr>
          <p:nvPr/>
        </p:nvSpPr>
        <p:spPr bwMode="auto">
          <a:xfrm>
            <a:off x="7539038" y="4010025"/>
            <a:ext cx="1076325" cy="396875"/>
          </a:xfrm>
          <a:prstGeom prst="rect">
            <a:avLst/>
          </a:prstGeom>
          <a:noFill/>
          <a:ln w="12700">
            <a:noFill/>
            <a:miter lim="800000"/>
            <a:headEnd type="none" w="sm" len="sm"/>
            <a:tailEnd type="none" w="sm" len="sm"/>
          </a:ln>
        </p:spPr>
        <p:txBody>
          <a:bodyPr wrap="none">
            <a:spAutoFit/>
          </a:bodyPr>
          <a:lstStyle/>
          <a:p>
            <a:pPr algn="l"/>
            <a:r>
              <a:rPr lang="en-US" altLang="zh-CN" sz="2000">
                <a:solidFill>
                  <a:srgbClr val="000000"/>
                </a:solidFill>
                <a:latin typeface="Comic Sans MS" pitchFamily="66" charset="0"/>
                <a:ea typeface="宋体" pitchFamily="2" charset="-122"/>
              </a:rPr>
              <a:t>r</a:t>
            </a:r>
            <a:r>
              <a:rPr lang="en-US" sz="2000">
                <a:solidFill>
                  <a:srgbClr val="000000"/>
                </a:solidFill>
                <a:latin typeface="Comic Sans MS" pitchFamily="66" charset="0"/>
              </a:rPr>
              <a:t>outers</a:t>
            </a:r>
            <a:endParaRPr lang="en-US" sz="2000">
              <a:solidFill>
                <a:srgbClr val="000000"/>
              </a:solidFill>
              <a:latin typeface="Photina Casual Black" pitchFamily="18" charset="0"/>
            </a:endParaRPr>
          </a:p>
        </p:txBody>
      </p:sp>
      <p:sp>
        <p:nvSpPr>
          <p:cNvPr id="192529" name="AutoShape 23"/>
          <p:cNvSpPr>
            <a:spLocks noChangeArrowheads="1"/>
          </p:cNvSpPr>
          <p:nvPr/>
        </p:nvSpPr>
        <p:spPr bwMode="auto">
          <a:xfrm>
            <a:off x="5797550" y="3062288"/>
            <a:ext cx="615950" cy="303212"/>
          </a:xfrm>
          <a:prstGeom prst="leftRightArrow">
            <a:avLst>
              <a:gd name="adj1" fmla="val 50000"/>
              <a:gd name="adj2" fmla="val 40628"/>
            </a:avLst>
          </a:prstGeom>
          <a:solidFill>
            <a:srgbClr val="66FFFF"/>
          </a:solidFill>
          <a:ln w="12700">
            <a:solidFill>
              <a:schemeClr val="bg2"/>
            </a:solidFill>
            <a:miter lim="800000"/>
            <a:headEnd type="none" w="sm" len="sm"/>
            <a:tailEnd type="none" w="sm" len="sm"/>
          </a:ln>
        </p:spPr>
        <p:txBody>
          <a:bodyPr wrap="none" anchor="ctr"/>
          <a:lstStyle/>
          <a:p>
            <a:endParaRPr lang="en-SG" sz="2400">
              <a:solidFill>
                <a:srgbClr val="000000"/>
              </a:solidFill>
              <a:latin typeface="Comic Sans MS" pitchFamily="66" charset="0"/>
            </a:endParaRPr>
          </a:p>
        </p:txBody>
      </p:sp>
      <p:pic>
        <p:nvPicPr>
          <p:cNvPr id="192530" name="Picture 25"/>
          <p:cNvPicPr>
            <a:picLocks noChangeAspect="1" noChangeArrowheads="1"/>
          </p:cNvPicPr>
          <p:nvPr/>
        </p:nvPicPr>
        <p:blipFill>
          <a:blip r:embed="rId6" cstate="print"/>
          <a:srcRect/>
          <a:stretch>
            <a:fillRect/>
          </a:stretch>
        </p:blipFill>
        <p:spPr bwMode="auto">
          <a:xfrm>
            <a:off x="5021263" y="3065463"/>
            <a:ext cx="769937" cy="828675"/>
          </a:xfrm>
          <a:prstGeom prst="rect">
            <a:avLst/>
          </a:prstGeom>
          <a:noFill/>
          <a:ln w="12700">
            <a:noFill/>
            <a:miter lim="800000"/>
            <a:headEnd type="none" w="sm" len="sm"/>
            <a:tailEnd type="none" w="sm" len="sm"/>
          </a:ln>
        </p:spPr>
      </p:pic>
      <p:sp>
        <p:nvSpPr>
          <p:cNvPr id="192531" name="Text Box 26"/>
          <p:cNvSpPr txBox="1">
            <a:spLocks noChangeArrowheads="1"/>
          </p:cNvSpPr>
          <p:nvPr/>
        </p:nvSpPr>
        <p:spPr bwMode="auto">
          <a:xfrm>
            <a:off x="4992688" y="3365500"/>
            <a:ext cx="860425" cy="457200"/>
          </a:xfrm>
          <a:prstGeom prst="rect">
            <a:avLst/>
          </a:prstGeom>
          <a:noFill/>
          <a:ln w="12700">
            <a:noFill/>
            <a:miter lim="800000"/>
            <a:headEnd type="none" w="sm" len="sm"/>
            <a:tailEnd type="none" w="sm" len="sm"/>
          </a:ln>
        </p:spPr>
        <p:txBody>
          <a:bodyPr wrap="none">
            <a:spAutoFit/>
          </a:bodyPr>
          <a:lstStyle/>
          <a:p>
            <a:pPr algn="l"/>
            <a:r>
              <a:rPr lang="en-US" sz="2400">
                <a:solidFill>
                  <a:srgbClr val="808080"/>
                </a:solidFill>
                <a:latin typeface="Comic Sans MS" pitchFamily="66" charset="0"/>
              </a:rPr>
              <a:t>DNS</a:t>
            </a:r>
            <a:endParaRPr lang="en-US" sz="2400">
              <a:solidFill>
                <a:srgbClr val="000000"/>
              </a:solidFill>
              <a:latin typeface="Comic Sans MS" pitchFamily="66" charset="0"/>
            </a:endParaRPr>
          </a:p>
        </p:txBody>
      </p:sp>
      <p:grpSp>
        <p:nvGrpSpPr>
          <p:cNvPr id="192532" name="Group 27"/>
          <p:cNvGrpSpPr>
            <a:grpSpLocks/>
          </p:cNvGrpSpPr>
          <p:nvPr/>
        </p:nvGrpSpPr>
        <p:grpSpPr bwMode="auto">
          <a:xfrm>
            <a:off x="4244975" y="3913188"/>
            <a:ext cx="2327275" cy="701675"/>
            <a:chOff x="-95" y="2702"/>
            <a:chExt cx="1768" cy="509"/>
          </a:xfrm>
        </p:grpSpPr>
        <p:sp>
          <p:nvSpPr>
            <p:cNvPr id="192533" name="Text Box 28"/>
            <p:cNvSpPr txBox="1">
              <a:spLocks noChangeArrowheads="1"/>
            </p:cNvSpPr>
            <p:nvPr/>
          </p:nvSpPr>
          <p:spPr bwMode="auto">
            <a:xfrm>
              <a:off x="-95" y="2702"/>
              <a:ext cx="1768" cy="509"/>
            </a:xfrm>
            <a:prstGeom prst="rect">
              <a:avLst/>
            </a:prstGeom>
            <a:noFill/>
            <a:ln w="12700">
              <a:noFill/>
              <a:miter lim="800000"/>
              <a:headEnd/>
              <a:tailEnd/>
            </a:ln>
          </p:spPr>
          <p:txBody>
            <a:bodyPr wrap="none">
              <a:spAutoFit/>
            </a:bodyPr>
            <a:lstStyle/>
            <a:p>
              <a:r>
                <a:rPr lang="en-US" sz="2000">
                  <a:solidFill>
                    <a:srgbClr val="000000"/>
                  </a:solidFill>
                  <a:latin typeface="Arial" charset="0"/>
                </a:rPr>
                <a:t>Tên miền, dịch vụ, </a:t>
              </a:r>
            </a:p>
            <a:p>
              <a:r>
                <a:rPr lang="en-US" sz="2000">
                  <a:solidFill>
                    <a:srgbClr val="000000"/>
                  </a:solidFill>
                  <a:latin typeface="Arial" charset="0"/>
                </a:rPr>
                <a:t>địa chỉ</a:t>
              </a:r>
            </a:p>
          </p:txBody>
        </p:sp>
        <p:sp>
          <p:nvSpPr>
            <p:cNvPr id="192534" name="Line 29"/>
            <p:cNvSpPr>
              <a:spLocks noChangeShapeType="1"/>
            </p:cNvSpPr>
            <p:nvPr/>
          </p:nvSpPr>
          <p:spPr bwMode="auto">
            <a:xfrm>
              <a:off x="768" y="2908"/>
              <a:ext cx="0" cy="212"/>
            </a:xfrm>
            <a:prstGeom prst="line">
              <a:avLst/>
            </a:prstGeom>
            <a:noFill/>
            <a:ln w="12700">
              <a:solidFill>
                <a:schemeClr val="tx1"/>
              </a:solidFill>
              <a:round/>
              <a:headEnd/>
              <a:tailEnd type="triangle" w="med" len="med"/>
            </a:ln>
          </p:spPr>
          <p:txBody>
            <a:bodyPr wrap="none" anchor="ctr">
              <a:spAutoFit/>
            </a:bodyPr>
            <a:lstStyle/>
            <a:p>
              <a:endParaRPr lang="en-US"/>
            </a:p>
          </p:txBody>
        </p:sp>
      </p:grpSp>
      <p:sp>
        <p:nvSpPr>
          <p:cNvPr id="192535" name="Text Box 30"/>
          <p:cNvSpPr txBox="1">
            <a:spLocks noChangeArrowheads="1"/>
          </p:cNvSpPr>
          <p:nvPr/>
        </p:nvSpPr>
        <p:spPr bwMode="auto">
          <a:xfrm>
            <a:off x="6653213" y="5535613"/>
            <a:ext cx="1079500" cy="396875"/>
          </a:xfrm>
          <a:prstGeom prst="rect">
            <a:avLst/>
          </a:prstGeom>
          <a:noFill/>
          <a:ln w="12700">
            <a:noFill/>
            <a:miter lim="800000"/>
            <a:headEnd type="none" w="sm" len="sm"/>
            <a:tailEnd type="none" w="sm" len="sm"/>
          </a:ln>
        </p:spPr>
        <p:txBody>
          <a:bodyPr wrap="none">
            <a:spAutoFit/>
          </a:bodyPr>
          <a:lstStyle/>
          <a:p>
            <a:pPr algn="l"/>
            <a:r>
              <a:rPr lang="en-US" altLang="zh-CN" sz="2000">
                <a:solidFill>
                  <a:srgbClr val="000000"/>
                </a:solidFill>
                <a:latin typeface="Comic Sans MS" pitchFamily="66" charset="0"/>
                <a:ea typeface="宋体" pitchFamily="2" charset="-122"/>
              </a:rPr>
              <a:t>s</a:t>
            </a:r>
            <a:r>
              <a:rPr lang="en-US" sz="2000">
                <a:solidFill>
                  <a:srgbClr val="000000"/>
                </a:solidFill>
                <a:latin typeface="Comic Sans MS" pitchFamily="66" charset="0"/>
              </a:rPr>
              <a:t>ervers</a:t>
            </a:r>
            <a:endParaRPr lang="en-US" sz="2000">
              <a:solidFill>
                <a:srgbClr val="000000"/>
              </a:solidFill>
              <a:latin typeface="Photina Casual Black" pitchFamily="18" charset="0"/>
            </a:endParaRPr>
          </a:p>
        </p:txBody>
      </p:sp>
      <p:sp>
        <p:nvSpPr>
          <p:cNvPr id="192536" name="Text Box 31"/>
          <p:cNvSpPr txBox="1">
            <a:spLocks noChangeArrowheads="1"/>
          </p:cNvSpPr>
          <p:nvPr/>
        </p:nvSpPr>
        <p:spPr bwMode="auto">
          <a:xfrm>
            <a:off x="4886325" y="1711325"/>
            <a:ext cx="971550" cy="396875"/>
          </a:xfrm>
          <a:prstGeom prst="rect">
            <a:avLst/>
          </a:prstGeom>
          <a:noFill/>
          <a:ln w="12700">
            <a:noFill/>
            <a:miter lim="800000"/>
            <a:headEnd type="none" w="sm" len="sm"/>
            <a:tailEnd type="none" w="sm" len="sm"/>
          </a:ln>
        </p:spPr>
        <p:txBody>
          <a:bodyPr wrap="none">
            <a:spAutoFit/>
          </a:bodyPr>
          <a:lstStyle/>
          <a:p>
            <a:pPr algn="l"/>
            <a:r>
              <a:rPr lang="en-US" altLang="zh-CN" sz="2000">
                <a:solidFill>
                  <a:srgbClr val="000000"/>
                </a:solidFill>
                <a:latin typeface="Comic Sans MS" pitchFamily="66" charset="0"/>
                <a:ea typeface="宋体" pitchFamily="2" charset="-122"/>
              </a:rPr>
              <a:t>c</a:t>
            </a:r>
            <a:r>
              <a:rPr lang="en-US" sz="2000">
                <a:solidFill>
                  <a:srgbClr val="000000"/>
                </a:solidFill>
                <a:latin typeface="Comic Sans MS" pitchFamily="66" charset="0"/>
              </a:rPr>
              <a:t>lients</a:t>
            </a:r>
            <a:endParaRPr lang="en-US" sz="2000">
              <a:solidFill>
                <a:srgbClr val="000000"/>
              </a:solidFill>
              <a:latin typeface="Photina Casual Black"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6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Number Placeholder 5"/>
          <p:cNvSpPr txBox="1">
            <a:spLocks noGrp="1"/>
          </p:cNvSpPr>
          <p:nvPr/>
        </p:nvSpPr>
        <p:spPr bwMode="auto">
          <a:xfrm>
            <a:off x="8610600" y="6464300"/>
            <a:ext cx="457200" cy="457200"/>
          </a:xfrm>
          <a:prstGeom prst="rect">
            <a:avLst/>
          </a:prstGeom>
          <a:noFill/>
          <a:ln w="9525">
            <a:noFill/>
            <a:miter lim="800000"/>
            <a:headEnd/>
            <a:tailEnd/>
          </a:ln>
        </p:spPr>
        <p:txBody>
          <a:bodyPr/>
          <a:lstStyle/>
          <a:p>
            <a:pPr algn="r"/>
            <a:fld id="{4ECC3DFD-6FC1-425E-819D-F871AA1CB1B8}" type="slidenum">
              <a:rPr lang="en-US" sz="1400">
                <a:solidFill>
                  <a:srgbClr val="000000"/>
                </a:solidFill>
              </a:rPr>
              <a:pPr algn="r"/>
              <a:t>21</a:t>
            </a:fld>
            <a:endParaRPr lang="en-US" sz="1400">
              <a:solidFill>
                <a:srgbClr val="000000"/>
              </a:solidFill>
            </a:endParaRPr>
          </a:p>
        </p:txBody>
      </p:sp>
      <p:sp>
        <p:nvSpPr>
          <p:cNvPr id="194563" name="Rectangle 2"/>
          <p:cNvSpPr>
            <a:spLocks noGrp="1" noChangeArrowheads="1"/>
          </p:cNvSpPr>
          <p:nvPr>
            <p:ph type="title" idx="4294967295"/>
          </p:nvPr>
        </p:nvSpPr>
        <p:spPr/>
        <p:txBody>
          <a:bodyPr lIns="91440" tIns="45720" rIns="91440" bIns="45720"/>
          <a:lstStyle/>
          <a:p>
            <a:r>
              <a:rPr lang="en-US" sz="3600" smtClean="0"/>
              <a:t>DNS: Domain Name System</a:t>
            </a:r>
            <a:endParaRPr lang="en-US" smtClean="0"/>
          </a:p>
        </p:txBody>
      </p:sp>
      <p:sp>
        <p:nvSpPr>
          <p:cNvPr id="194564" name="Rectangle 3"/>
          <p:cNvSpPr>
            <a:spLocks noGrp="1" noChangeArrowheads="1"/>
          </p:cNvSpPr>
          <p:nvPr>
            <p:ph type="body" sz="half" idx="4294967295"/>
          </p:nvPr>
        </p:nvSpPr>
        <p:spPr>
          <a:xfrm>
            <a:off x="533400" y="1377950"/>
            <a:ext cx="8186738" cy="4629150"/>
          </a:xfrm>
        </p:spPr>
        <p:txBody>
          <a:bodyPr lIns="91440" tIns="45720" rIns="91440" bIns="45720"/>
          <a:lstStyle/>
          <a:p>
            <a:r>
              <a:rPr lang="en-US" sz="2400" smtClean="0"/>
              <a:t>Lược đồ tên miền (IANA)</a:t>
            </a:r>
          </a:p>
          <a:p>
            <a:pPr lvl="1"/>
            <a:r>
              <a:rPr lang="en-US" sz="2000" smtClean="0"/>
              <a:t>Nslookup  (Domain/IP)</a:t>
            </a:r>
          </a:p>
          <a:p>
            <a:pPr lvl="1"/>
            <a:r>
              <a:rPr lang="en-US" sz="2000" smtClean="0"/>
              <a:t>Ipconfig (DNS)</a:t>
            </a:r>
          </a:p>
        </p:txBody>
      </p:sp>
      <p:sp>
        <p:nvSpPr>
          <p:cNvPr id="194565" name="Rectangle 4"/>
          <p:cNvSpPr>
            <a:spLocks noChangeArrowheads="1"/>
          </p:cNvSpPr>
          <p:nvPr/>
        </p:nvSpPr>
        <p:spPr bwMode="auto">
          <a:xfrm>
            <a:off x="4610100" y="1466850"/>
            <a:ext cx="4200525" cy="4648200"/>
          </a:xfrm>
          <a:prstGeom prst="rect">
            <a:avLst/>
          </a:prstGeom>
          <a:noFill/>
          <a:ln w="9525">
            <a:noFill/>
            <a:miter lim="800000"/>
            <a:headEnd/>
            <a:tailEnd/>
          </a:ln>
        </p:spPr>
        <p:txBody>
          <a:bodyPr/>
          <a:lstStyle/>
          <a:p>
            <a:pPr marL="342900" indent="-342900" algn="l">
              <a:spcBef>
                <a:spcPct val="20000"/>
              </a:spcBef>
              <a:buClr>
                <a:srgbClr val="3333CC"/>
              </a:buClr>
              <a:buSzPct val="85000"/>
              <a:buFont typeface="ZapfDingbats" pitchFamily="82" charset="2"/>
              <a:buChar char="r"/>
            </a:pPr>
            <a:endParaRPr lang="en-SG" sz="2400">
              <a:solidFill>
                <a:srgbClr val="000000"/>
              </a:solidFill>
              <a:latin typeface="Comic Sans MS" pitchFamily="66" charset="0"/>
            </a:endParaRPr>
          </a:p>
        </p:txBody>
      </p:sp>
      <p:pic>
        <p:nvPicPr>
          <p:cNvPr id="194566" name="Picture 5"/>
          <p:cNvPicPr>
            <a:picLocks noGrp="1" noChangeAspect="1" noChangeArrowheads="1"/>
          </p:cNvPicPr>
          <p:nvPr>
            <p:ph sz="half" idx="4294967295"/>
          </p:nvPr>
        </p:nvPicPr>
        <p:blipFill>
          <a:blip r:embed="rId3" cstate="print"/>
          <a:srcRect/>
          <a:stretch>
            <a:fillRect/>
          </a:stretch>
        </p:blipFill>
        <p:spPr>
          <a:xfrm>
            <a:off x="566738" y="2532063"/>
            <a:ext cx="7872412" cy="3511550"/>
          </a:xfr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Number Placeholder 5"/>
          <p:cNvSpPr txBox="1">
            <a:spLocks noGrp="1"/>
          </p:cNvSpPr>
          <p:nvPr/>
        </p:nvSpPr>
        <p:spPr bwMode="auto">
          <a:xfrm>
            <a:off x="8610600" y="6464300"/>
            <a:ext cx="457200" cy="457200"/>
          </a:xfrm>
          <a:prstGeom prst="rect">
            <a:avLst/>
          </a:prstGeom>
          <a:noFill/>
          <a:ln w="9525">
            <a:noFill/>
            <a:miter lim="800000"/>
            <a:headEnd/>
            <a:tailEnd/>
          </a:ln>
        </p:spPr>
        <p:txBody>
          <a:bodyPr/>
          <a:lstStyle/>
          <a:p>
            <a:pPr algn="r"/>
            <a:fld id="{0C87F8B9-4AAF-4F98-BF9D-79B309A8899B}" type="slidenum">
              <a:rPr lang="en-US" sz="1400">
                <a:solidFill>
                  <a:srgbClr val="000000"/>
                </a:solidFill>
              </a:rPr>
              <a:pPr algn="r"/>
              <a:t>22</a:t>
            </a:fld>
            <a:endParaRPr lang="en-US" sz="1400">
              <a:solidFill>
                <a:srgbClr val="000000"/>
              </a:solidFill>
            </a:endParaRPr>
          </a:p>
        </p:txBody>
      </p:sp>
      <p:sp>
        <p:nvSpPr>
          <p:cNvPr id="196611" name="Rectangle 2"/>
          <p:cNvSpPr>
            <a:spLocks noGrp="1" noChangeArrowheads="1"/>
          </p:cNvSpPr>
          <p:nvPr>
            <p:ph type="title" idx="4294967295"/>
          </p:nvPr>
        </p:nvSpPr>
        <p:spPr>
          <a:xfrm>
            <a:off x="533400" y="142875"/>
            <a:ext cx="7772400" cy="1143000"/>
          </a:xfrm>
        </p:spPr>
        <p:txBody>
          <a:bodyPr lIns="91440" tIns="45720" rIns="91440" bIns="45720"/>
          <a:lstStyle/>
          <a:p>
            <a:r>
              <a:rPr lang="en-US" sz="3600" smtClean="0"/>
              <a:t>Quản lý tên miền</a:t>
            </a:r>
            <a:endParaRPr lang="en-US" smtClean="0"/>
          </a:p>
        </p:txBody>
      </p:sp>
      <p:sp>
        <p:nvSpPr>
          <p:cNvPr id="196612" name="Rectangle 3"/>
          <p:cNvSpPr>
            <a:spLocks noGrp="1" noChangeArrowheads="1"/>
          </p:cNvSpPr>
          <p:nvPr>
            <p:ph type="body" sz="half" idx="4294967295"/>
          </p:nvPr>
        </p:nvSpPr>
        <p:spPr>
          <a:xfrm>
            <a:off x="533400" y="1377950"/>
            <a:ext cx="8186738" cy="4629150"/>
          </a:xfrm>
        </p:spPr>
        <p:txBody>
          <a:bodyPr lIns="91440" tIns="45720" rIns="91440" bIns="45720"/>
          <a:lstStyle/>
          <a:p>
            <a:r>
              <a:rPr lang="en-US" sz="2000" smtClean="0"/>
              <a:t>A distributed database managed by authoritative name server</a:t>
            </a:r>
            <a:r>
              <a:rPr lang="en-US" altLang="zh-CN" sz="2000" smtClean="0">
                <a:ea typeface="宋体" pitchFamily="2" charset="-122"/>
              </a:rPr>
              <a:t>s</a:t>
            </a:r>
            <a:r>
              <a:rPr lang="en-US" sz="2000" smtClean="0"/>
              <a:t> </a:t>
            </a:r>
          </a:p>
          <a:p>
            <a:pPr lvl="1"/>
            <a:r>
              <a:rPr lang="en-US" sz="1800" smtClean="0"/>
              <a:t>Mỗi nhóm tên (Zone) có một server chứng thực tên</a:t>
            </a:r>
            <a:endParaRPr lang="en-US" sz="1800" b="1" smtClean="0">
              <a:solidFill>
                <a:schemeClr val="accent1"/>
              </a:solidFill>
            </a:endParaRPr>
          </a:p>
          <a:p>
            <a:pPr lvl="1"/>
            <a:r>
              <a:rPr lang="en-US" sz="1800" smtClean="0"/>
              <a:t>Mỗi Zone được ủy quyền chứng thực một tập tên miền. </a:t>
            </a:r>
          </a:p>
        </p:txBody>
      </p:sp>
      <p:sp>
        <p:nvSpPr>
          <p:cNvPr id="196613" name="Rectangle 4"/>
          <p:cNvSpPr>
            <a:spLocks noChangeArrowheads="1"/>
          </p:cNvSpPr>
          <p:nvPr/>
        </p:nvSpPr>
        <p:spPr bwMode="auto">
          <a:xfrm>
            <a:off x="4610100" y="1466850"/>
            <a:ext cx="4200525" cy="4648200"/>
          </a:xfrm>
          <a:prstGeom prst="rect">
            <a:avLst/>
          </a:prstGeom>
          <a:noFill/>
          <a:ln w="9525">
            <a:noFill/>
            <a:miter lim="800000"/>
            <a:headEnd/>
            <a:tailEnd/>
          </a:ln>
        </p:spPr>
        <p:txBody>
          <a:bodyPr/>
          <a:lstStyle/>
          <a:p>
            <a:pPr marL="342900" indent="-342900" algn="l">
              <a:spcBef>
                <a:spcPct val="20000"/>
              </a:spcBef>
              <a:buClr>
                <a:srgbClr val="3333CC"/>
              </a:buClr>
              <a:buSzPct val="85000"/>
              <a:buFont typeface="ZapfDingbats" pitchFamily="82" charset="2"/>
              <a:buChar char="r"/>
            </a:pPr>
            <a:endParaRPr lang="en-SG" sz="2400">
              <a:solidFill>
                <a:srgbClr val="000000"/>
              </a:solidFill>
              <a:latin typeface="Comic Sans MS" pitchFamily="66" charset="0"/>
            </a:endParaRPr>
          </a:p>
        </p:txBody>
      </p:sp>
      <p:pic>
        <p:nvPicPr>
          <p:cNvPr id="196614" name="Picture 5"/>
          <p:cNvPicPr>
            <a:picLocks noGrp="1" noChangeAspect="1" noChangeArrowheads="1"/>
          </p:cNvPicPr>
          <p:nvPr>
            <p:ph sz="half" idx="4294967295"/>
          </p:nvPr>
        </p:nvPicPr>
        <p:blipFill>
          <a:blip r:embed="rId3" cstate="print"/>
          <a:srcRect/>
          <a:stretch>
            <a:fillRect/>
          </a:stretch>
        </p:blipFill>
        <p:spPr>
          <a:xfrm>
            <a:off x="723900" y="2819400"/>
            <a:ext cx="7872413" cy="3511550"/>
          </a:xfrm>
          <a:noFill/>
        </p:spPr>
      </p:pic>
      <p:grpSp>
        <p:nvGrpSpPr>
          <p:cNvPr id="196615" name="Group 6"/>
          <p:cNvGrpSpPr>
            <a:grpSpLocks/>
          </p:cNvGrpSpPr>
          <p:nvPr/>
        </p:nvGrpSpPr>
        <p:grpSpPr bwMode="auto">
          <a:xfrm>
            <a:off x="2317750" y="5846763"/>
            <a:ext cx="1898650" cy="493712"/>
            <a:chOff x="1439" y="3843"/>
            <a:chExt cx="1196" cy="311"/>
          </a:xfrm>
        </p:grpSpPr>
        <p:sp>
          <p:nvSpPr>
            <p:cNvPr id="196616" name="Line 7"/>
            <p:cNvSpPr>
              <a:spLocks noChangeShapeType="1"/>
            </p:cNvSpPr>
            <p:nvPr/>
          </p:nvSpPr>
          <p:spPr bwMode="auto">
            <a:xfrm>
              <a:off x="1439" y="3843"/>
              <a:ext cx="527" cy="205"/>
            </a:xfrm>
            <a:prstGeom prst="line">
              <a:avLst/>
            </a:prstGeom>
            <a:noFill/>
            <a:ln w="9525" cap="rnd">
              <a:solidFill>
                <a:schemeClr val="tx1"/>
              </a:solidFill>
              <a:prstDash val="sysDot"/>
              <a:round/>
              <a:headEnd type="arrow" w="med" len="med"/>
              <a:tailEnd/>
            </a:ln>
          </p:spPr>
          <p:txBody>
            <a:bodyPr anchor="ctr">
              <a:spAutoFit/>
            </a:bodyPr>
            <a:lstStyle/>
            <a:p>
              <a:endParaRPr lang="en-US"/>
            </a:p>
          </p:txBody>
        </p:sp>
        <p:sp>
          <p:nvSpPr>
            <p:cNvPr id="196617" name="Text Box 8"/>
            <p:cNvSpPr txBox="1">
              <a:spLocks noChangeArrowheads="1"/>
            </p:cNvSpPr>
            <p:nvPr/>
          </p:nvSpPr>
          <p:spPr bwMode="auto">
            <a:xfrm>
              <a:off x="2021" y="3962"/>
              <a:ext cx="614" cy="192"/>
            </a:xfrm>
            <a:prstGeom prst="rect">
              <a:avLst/>
            </a:prstGeom>
            <a:noFill/>
            <a:ln w="9525">
              <a:noFill/>
              <a:miter lim="800000"/>
              <a:headEnd/>
              <a:tailEnd/>
            </a:ln>
          </p:spPr>
          <p:txBody>
            <a:bodyPr wrap="none">
              <a:spAutoFit/>
            </a:bodyPr>
            <a:lstStyle/>
            <a:p>
              <a:r>
                <a:rPr lang="en-US" sz="1400">
                  <a:solidFill>
                    <a:srgbClr val="000000"/>
                  </a:solidFill>
                  <a:latin typeface="Comic Sans MS" pitchFamily="66" charset="0"/>
                </a:rPr>
                <a:t>Một Zone</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Number Placeholder 2"/>
          <p:cNvSpPr txBox="1">
            <a:spLocks noGrp="1"/>
          </p:cNvSpPr>
          <p:nvPr/>
        </p:nvSpPr>
        <p:spPr bwMode="auto">
          <a:xfrm>
            <a:off x="8610600" y="6464300"/>
            <a:ext cx="457200" cy="457200"/>
          </a:xfrm>
          <a:prstGeom prst="rect">
            <a:avLst/>
          </a:prstGeom>
          <a:noFill/>
          <a:ln w="9525">
            <a:noFill/>
            <a:miter lim="800000"/>
            <a:headEnd/>
            <a:tailEnd/>
          </a:ln>
        </p:spPr>
        <p:txBody>
          <a:bodyPr/>
          <a:lstStyle/>
          <a:p>
            <a:pPr algn="r"/>
            <a:fld id="{AF19DDBA-50B5-4591-978B-6C04B9C8ED82}" type="slidenum">
              <a:rPr lang="en-US" sz="1400">
                <a:solidFill>
                  <a:srgbClr val="000000"/>
                </a:solidFill>
              </a:rPr>
              <a:pPr algn="r"/>
              <a:t>23</a:t>
            </a:fld>
            <a:endParaRPr lang="en-US" sz="1400">
              <a:solidFill>
                <a:srgbClr val="000000"/>
              </a:solidFill>
            </a:endParaRPr>
          </a:p>
        </p:txBody>
      </p:sp>
      <p:sp>
        <p:nvSpPr>
          <p:cNvPr id="198659" name="Rectangle 4"/>
          <p:cNvSpPr>
            <a:spLocks noChangeArrowheads="1"/>
          </p:cNvSpPr>
          <p:nvPr/>
        </p:nvSpPr>
        <p:spPr bwMode="auto">
          <a:xfrm>
            <a:off x="533400" y="228600"/>
            <a:ext cx="8162925" cy="1143000"/>
          </a:xfrm>
          <a:prstGeom prst="rect">
            <a:avLst/>
          </a:prstGeom>
          <a:noFill/>
          <a:ln w="9525">
            <a:noFill/>
            <a:miter lim="800000"/>
            <a:headEnd/>
            <a:tailEnd/>
          </a:ln>
        </p:spPr>
        <p:txBody>
          <a:bodyPr anchor="ctr"/>
          <a:lstStyle/>
          <a:p>
            <a:pPr algn="l"/>
            <a:r>
              <a:rPr lang="en-US" altLang="zh-CN" sz="3600" u="sng">
                <a:solidFill>
                  <a:srgbClr val="3333CC"/>
                </a:solidFill>
                <a:latin typeface="Comic Sans MS" pitchFamily="66" charset="0"/>
                <a:ea typeface="宋体" pitchFamily="2" charset="-122"/>
              </a:rPr>
              <a:t>Nhóm Zone gốc và Server</a:t>
            </a:r>
            <a:endParaRPr lang="en-US" sz="4000" u="sng">
              <a:solidFill>
                <a:srgbClr val="3333CC"/>
              </a:solidFill>
              <a:latin typeface="Comic Sans MS" pitchFamily="66" charset="0"/>
            </a:endParaRPr>
          </a:p>
        </p:txBody>
      </p:sp>
      <p:sp>
        <p:nvSpPr>
          <p:cNvPr id="198660" name="Rectangle 5"/>
          <p:cNvSpPr>
            <a:spLocks noChangeArrowheads="1"/>
          </p:cNvSpPr>
          <p:nvPr/>
        </p:nvSpPr>
        <p:spPr bwMode="auto">
          <a:xfrm>
            <a:off x="533400" y="1362075"/>
            <a:ext cx="7951788" cy="4830763"/>
          </a:xfrm>
          <a:prstGeom prst="rect">
            <a:avLst/>
          </a:prstGeom>
          <a:noFill/>
          <a:ln w="9525">
            <a:noFill/>
            <a:miter lim="800000"/>
            <a:headEnd/>
            <a:tailEnd/>
          </a:ln>
        </p:spPr>
        <p:txBody>
          <a:bodyPr/>
          <a:lstStyle/>
          <a:p>
            <a:pPr marL="342900" indent="-342900" algn="l">
              <a:spcBef>
                <a:spcPct val="20000"/>
              </a:spcBef>
              <a:buClr>
                <a:srgbClr val="3333CC"/>
              </a:buClr>
              <a:buSzPct val="85000"/>
              <a:buFont typeface="ZapfDingbats" pitchFamily="82" charset="2"/>
              <a:buChar char="r"/>
            </a:pPr>
            <a:r>
              <a:rPr lang="en-US" sz="2000">
                <a:solidFill>
                  <a:srgbClr val="000000"/>
                </a:solidFill>
                <a:latin typeface="Comic Sans MS" pitchFamily="66" charset="0"/>
              </a:rPr>
              <a:t>13 servers quản lý zone gốc trên toàn cầu</a:t>
            </a:r>
          </a:p>
        </p:txBody>
      </p:sp>
      <p:graphicFrame>
        <p:nvGraphicFramePr>
          <p:cNvPr id="198661" name="Object 2"/>
          <p:cNvGraphicFramePr>
            <a:graphicFrameLocks noChangeAspect="1"/>
          </p:cNvGraphicFramePr>
          <p:nvPr/>
        </p:nvGraphicFramePr>
        <p:xfrm>
          <a:off x="869950" y="1981200"/>
          <a:ext cx="7389813" cy="4398963"/>
        </p:xfrm>
        <a:graphic>
          <a:graphicData uri="http://schemas.openxmlformats.org/presentationml/2006/ole">
            <p:oleObj spid="_x0000_s198661" name="Photo Editor Photo" r:id="rId4" imgW="11533333" imgH="6866667" progId="">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Number Placeholder 2"/>
          <p:cNvSpPr txBox="1">
            <a:spLocks noGrp="1"/>
          </p:cNvSpPr>
          <p:nvPr/>
        </p:nvSpPr>
        <p:spPr bwMode="auto">
          <a:xfrm>
            <a:off x="8610600" y="6464300"/>
            <a:ext cx="457200" cy="457200"/>
          </a:xfrm>
          <a:prstGeom prst="rect">
            <a:avLst/>
          </a:prstGeom>
          <a:noFill/>
          <a:ln w="9525">
            <a:noFill/>
            <a:miter lim="800000"/>
            <a:headEnd/>
            <a:tailEnd/>
          </a:ln>
        </p:spPr>
        <p:txBody>
          <a:bodyPr/>
          <a:lstStyle/>
          <a:p>
            <a:pPr algn="r"/>
            <a:fld id="{F2A16380-D839-4BD8-B16C-2C7046DB2ADF}" type="slidenum">
              <a:rPr lang="en-US" sz="1400">
                <a:solidFill>
                  <a:srgbClr val="000000"/>
                </a:solidFill>
              </a:rPr>
              <a:pPr algn="r"/>
              <a:t>24</a:t>
            </a:fld>
            <a:endParaRPr lang="en-US" sz="1400">
              <a:solidFill>
                <a:srgbClr val="000000"/>
              </a:solidFill>
            </a:endParaRPr>
          </a:p>
        </p:txBody>
      </p:sp>
      <p:sp>
        <p:nvSpPr>
          <p:cNvPr id="200707" name="Rectangle 2"/>
          <p:cNvSpPr>
            <a:spLocks noChangeArrowheads="1"/>
          </p:cNvSpPr>
          <p:nvPr/>
        </p:nvSpPr>
        <p:spPr bwMode="auto">
          <a:xfrm>
            <a:off x="533400" y="228600"/>
            <a:ext cx="8162925" cy="1143000"/>
          </a:xfrm>
          <a:prstGeom prst="rect">
            <a:avLst/>
          </a:prstGeom>
          <a:noFill/>
          <a:ln w="9525">
            <a:noFill/>
            <a:miter lim="800000"/>
            <a:headEnd/>
            <a:tailEnd/>
          </a:ln>
        </p:spPr>
        <p:txBody>
          <a:bodyPr anchor="ctr"/>
          <a:lstStyle/>
          <a:p>
            <a:pPr algn="l"/>
            <a:r>
              <a:rPr lang="en-US" altLang="zh-CN" sz="3600" u="sng">
                <a:solidFill>
                  <a:srgbClr val="3333CC"/>
                </a:solidFill>
                <a:latin typeface="Comic Sans MS" pitchFamily="66" charset="0"/>
                <a:ea typeface="宋体" pitchFamily="2" charset="-122"/>
              </a:rPr>
              <a:t>Liên kết giữa các sever DNS</a:t>
            </a:r>
            <a:endParaRPr lang="en-US" sz="4000" u="sng">
              <a:solidFill>
                <a:srgbClr val="3333CC"/>
              </a:solidFill>
              <a:latin typeface="Comic Sans MS" pitchFamily="66" charset="0"/>
            </a:endParaRPr>
          </a:p>
        </p:txBody>
      </p:sp>
      <p:sp>
        <p:nvSpPr>
          <p:cNvPr id="200708" name="Rectangle 3"/>
          <p:cNvSpPr>
            <a:spLocks noChangeArrowheads="1"/>
          </p:cNvSpPr>
          <p:nvPr/>
        </p:nvSpPr>
        <p:spPr bwMode="auto">
          <a:xfrm>
            <a:off x="533400" y="1619250"/>
            <a:ext cx="7951788" cy="4830763"/>
          </a:xfrm>
          <a:prstGeom prst="rect">
            <a:avLst/>
          </a:prstGeom>
          <a:noFill/>
          <a:ln w="9525">
            <a:noFill/>
            <a:miter lim="800000"/>
            <a:headEnd/>
            <a:tailEnd/>
          </a:ln>
        </p:spPr>
        <p:txBody>
          <a:bodyPr/>
          <a:lstStyle/>
          <a:p>
            <a:pPr marL="342900" indent="-342900" algn="l">
              <a:spcBef>
                <a:spcPct val="20000"/>
              </a:spcBef>
              <a:buClr>
                <a:srgbClr val="3333CC"/>
              </a:buClr>
              <a:buSzPct val="85000"/>
              <a:buFont typeface="ZapfDingbats" pitchFamily="82" charset="2"/>
              <a:buChar char="r"/>
            </a:pPr>
            <a:r>
              <a:rPr lang="en-US" sz="2400">
                <a:solidFill>
                  <a:srgbClr val="000000"/>
                </a:solidFill>
                <a:latin typeface="Comic Sans MS" pitchFamily="66" charset="0"/>
              </a:rPr>
              <a:t>Mỗi server biết địa chỉ server gốc. </a:t>
            </a:r>
          </a:p>
          <a:p>
            <a:pPr marL="342900" indent="-342900" algn="l">
              <a:spcBef>
                <a:spcPct val="20000"/>
              </a:spcBef>
              <a:buClr>
                <a:srgbClr val="3333CC"/>
              </a:buClr>
              <a:buSzPct val="85000"/>
              <a:buFont typeface="ZapfDingbats" pitchFamily="82" charset="2"/>
              <a:buChar char="r"/>
            </a:pPr>
            <a:r>
              <a:rPr lang="en-US" sz="2400">
                <a:solidFill>
                  <a:srgbClr val="000000"/>
                </a:solidFill>
                <a:latin typeface="Comic Sans MS" pitchFamily="66" charset="0"/>
              </a:rPr>
              <a:t>Mỗi server gốc biết địa chỉ chính nó và địa chỉ node con trực tiếp</a:t>
            </a:r>
          </a:p>
        </p:txBody>
      </p:sp>
      <p:graphicFrame>
        <p:nvGraphicFramePr>
          <p:cNvPr id="200709" name="Object 2"/>
          <p:cNvGraphicFramePr>
            <a:graphicFrameLocks noChangeAspect="1"/>
          </p:cNvGraphicFramePr>
          <p:nvPr/>
        </p:nvGraphicFramePr>
        <p:xfrm>
          <a:off x="2160588" y="3097213"/>
          <a:ext cx="6096000" cy="2236787"/>
        </p:xfrm>
        <a:graphic>
          <a:graphicData uri="http://schemas.openxmlformats.org/presentationml/2006/ole">
            <p:oleObj spid="_x0000_s200709" name="Photo Editor Photo" r:id="rId4" imgW="11476190" imgH="4210638" progId="">
              <p:embed/>
            </p:oleObj>
          </a:graphicData>
        </a:graphic>
      </p:graphicFrame>
      <p:sp>
        <p:nvSpPr>
          <p:cNvPr id="200710" name="Text Box 5"/>
          <p:cNvSpPr txBox="1">
            <a:spLocks noChangeArrowheads="1"/>
          </p:cNvSpPr>
          <p:nvPr/>
        </p:nvSpPr>
        <p:spPr bwMode="auto">
          <a:xfrm>
            <a:off x="533400" y="3975100"/>
            <a:ext cx="1801813" cy="336550"/>
          </a:xfrm>
          <a:prstGeom prst="rect">
            <a:avLst/>
          </a:prstGeom>
          <a:noFill/>
          <a:ln w="9525">
            <a:noFill/>
            <a:miter lim="800000"/>
            <a:headEnd/>
            <a:tailEnd/>
          </a:ln>
        </p:spPr>
        <p:txBody>
          <a:bodyPr wrap="none">
            <a:spAutoFit/>
          </a:bodyPr>
          <a:lstStyle/>
          <a:p>
            <a:r>
              <a:rPr lang="en-US" altLang="zh-CN" sz="1600">
                <a:solidFill>
                  <a:srgbClr val="000000"/>
                </a:solidFill>
                <a:latin typeface="Comic Sans MS" pitchFamily="66" charset="0"/>
                <a:ea typeface="宋体" pitchFamily="2" charset="-122"/>
              </a:rPr>
              <a:t>Tên miềm cấp cao</a:t>
            </a:r>
            <a:endParaRPr lang="en-US" sz="1600">
              <a:solidFill>
                <a:srgbClr val="000000"/>
              </a:solidFill>
              <a:latin typeface="Comic Sans MS" pitchFamily="66" charset="0"/>
            </a:endParaRPr>
          </a:p>
        </p:txBody>
      </p:sp>
      <p:sp>
        <p:nvSpPr>
          <p:cNvPr id="200711" name="Line 6"/>
          <p:cNvSpPr>
            <a:spLocks noChangeShapeType="1"/>
          </p:cNvSpPr>
          <p:nvPr/>
        </p:nvSpPr>
        <p:spPr bwMode="auto">
          <a:xfrm>
            <a:off x="2252663" y="4157663"/>
            <a:ext cx="363537" cy="0"/>
          </a:xfrm>
          <a:prstGeom prst="line">
            <a:avLst/>
          </a:prstGeom>
          <a:noFill/>
          <a:ln w="9525">
            <a:solidFill>
              <a:schemeClr val="tx1"/>
            </a:solidFill>
            <a:round/>
            <a:headEnd/>
            <a:tailEnd type="triangle" w="med" len="me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Number Placeholder 5"/>
          <p:cNvSpPr txBox="1">
            <a:spLocks noGrp="1"/>
          </p:cNvSpPr>
          <p:nvPr/>
        </p:nvSpPr>
        <p:spPr bwMode="auto">
          <a:xfrm>
            <a:off x="8610600" y="6464300"/>
            <a:ext cx="457200" cy="457200"/>
          </a:xfrm>
          <a:prstGeom prst="rect">
            <a:avLst/>
          </a:prstGeom>
          <a:noFill/>
          <a:ln w="9525">
            <a:noFill/>
            <a:miter lim="800000"/>
            <a:headEnd/>
            <a:tailEnd/>
          </a:ln>
        </p:spPr>
        <p:txBody>
          <a:bodyPr/>
          <a:lstStyle/>
          <a:p>
            <a:pPr algn="r"/>
            <a:fld id="{CCD96801-DFBB-4A02-A183-DB43BC535A1C}" type="slidenum">
              <a:rPr lang="en-US" sz="1400">
                <a:solidFill>
                  <a:srgbClr val="000000"/>
                </a:solidFill>
              </a:rPr>
              <a:pPr algn="r"/>
              <a:t>25</a:t>
            </a:fld>
            <a:endParaRPr lang="en-US" sz="1400">
              <a:solidFill>
                <a:srgbClr val="000000"/>
              </a:solidFill>
            </a:endParaRPr>
          </a:p>
        </p:txBody>
      </p:sp>
      <p:sp>
        <p:nvSpPr>
          <p:cNvPr id="204803" name="Rectangle 2"/>
          <p:cNvSpPr>
            <a:spLocks noChangeArrowheads="1"/>
          </p:cNvSpPr>
          <p:nvPr/>
        </p:nvSpPr>
        <p:spPr bwMode="auto">
          <a:xfrm>
            <a:off x="533400" y="128588"/>
            <a:ext cx="7772400" cy="1143000"/>
          </a:xfrm>
          <a:prstGeom prst="rect">
            <a:avLst/>
          </a:prstGeom>
          <a:noFill/>
          <a:ln w="9525">
            <a:noFill/>
            <a:miter lim="800000"/>
            <a:headEnd/>
            <a:tailEnd/>
          </a:ln>
        </p:spPr>
        <p:txBody>
          <a:bodyPr anchor="ctr"/>
          <a:lstStyle/>
          <a:p>
            <a:pPr algn="l"/>
            <a:r>
              <a:rPr lang="en-US" sz="3600" u="sng">
                <a:solidFill>
                  <a:srgbClr val="3333CC"/>
                </a:solidFill>
                <a:latin typeface="Comic Sans MS" pitchFamily="66" charset="0"/>
              </a:rPr>
              <a:t>Ví dụ xác định tên miền</a:t>
            </a:r>
            <a:endParaRPr lang="en-US" sz="4000" u="sng">
              <a:solidFill>
                <a:srgbClr val="3333CC"/>
              </a:solidFill>
              <a:latin typeface="Comic Sans MS" pitchFamily="66" charset="0"/>
            </a:endParaRPr>
          </a:p>
        </p:txBody>
      </p:sp>
      <p:graphicFrame>
        <p:nvGraphicFramePr>
          <p:cNvPr id="204804" name="Object 2"/>
          <p:cNvGraphicFramePr>
            <a:graphicFrameLocks noChangeAspect="1"/>
          </p:cNvGraphicFramePr>
          <p:nvPr>
            <p:ph type="body" sz="half" idx="4294967295"/>
          </p:nvPr>
        </p:nvGraphicFramePr>
        <p:xfrm>
          <a:off x="533400" y="1460500"/>
          <a:ext cx="3810000" cy="4525963"/>
        </p:xfrm>
        <a:graphic>
          <a:graphicData uri="http://schemas.openxmlformats.org/presentationml/2006/ole">
            <p:oleObj spid="_x0000_s204804" name="Photo Editor Photo" r:id="rId4" imgW="8523810" imgH="10123810" progId="">
              <p:embed/>
            </p:oleObj>
          </a:graphicData>
        </a:graphic>
      </p:graphicFrame>
      <p:graphicFrame>
        <p:nvGraphicFramePr>
          <p:cNvPr id="204805" name="Object 3"/>
          <p:cNvGraphicFramePr>
            <a:graphicFrameLocks noChangeAspect="1"/>
          </p:cNvGraphicFramePr>
          <p:nvPr>
            <p:ph type="body" sz="half" idx="4294967295"/>
          </p:nvPr>
        </p:nvGraphicFramePr>
        <p:xfrm>
          <a:off x="4827588" y="1400175"/>
          <a:ext cx="3144837" cy="4648200"/>
        </p:xfrm>
        <a:graphic>
          <a:graphicData uri="http://schemas.openxmlformats.org/presentationml/2006/ole">
            <p:oleObj spid="_x0000_s204805" name="Photo Editor Photo" r:id="rId5" imgW="7287642" imgH="10771429" progId="">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smtClean="0"/>
              <a:t>Bài tập</a:t>
            </a:r>
            <a:endParaRPr lang="en-SG" smtClean="0"/>
          </a:p>
        </p:txBody>
      </p:sp>
      <p:sp>
        <p:nvSpPr>
          <p:cNvPr id="219139" name="Rectangle 3"/>
          <p:cNvSpPr>
            <a:spLocks noGrp="1" noChangeArrowheads="1"/>
          </p:cNvSpPr>
          <p:nvPr>
            <p:ph type="body" idx="1"/>
          </p:nvPr>
        </p:nvSpPr>
        <p:spPr/>
        <p:txBody>
          <a:bodyPr/>
          <a:lstStyle/>
          <a:p>
            <a:r>
              <a:rPr lang="en-US" smtClean="0"/>
              <a:t>Tìm hiểu các giao thức ở tầng ứng dụng HTTP, FTP, SMTP, POP3</a:t>
            </a:r>
          </a:p>
          <a:p>
            <a:pPr lvl="1"/>
            <a:r>
              <a:rPr lang="en-US" smtClean="0"/>
              <a:t>Cho biết nội dung giao thức (khuôn dạng) giao tiếp qua lại giữa client/server</a:t>
            </a:r>
          </a:p>
          <a:p>
            <a:pPr lvl="1"/>
            <a:r>
              <a:rPr lang="en-US" smtClean="0"/>
              <a:t>Lấy ví dụ minh họa</a:t>
            </a:r>
          </a:p>
          <a:p>
            <a:pPr lvl="1"/>
            <a:r>
              <a:rPr lang="en-US" smtClean="0"/>
              <a:t>Vẽ hình minh họa</a:t>
            </a:r>
          </a:p>
          <a:p>
            <a:r>
              <a:rPr lang="en-US" smtClean="0"/>
              <a:t>Tìm tài liệu trên mạng: www.google.com</a:t>
            </a:r>
          </a:p>
          <a:p>
            <a:pPr lvl="1"/>
            <a:endParaRPr lang="en-SG"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smtClean="0"/>
              <a:t>Mạng máy tính</a:t>
            </a:r>
            <a:endParaRPr lang="en-SG" smtClean="0"/>
          </a:p>
        </p:txBody>
      </p:sp>
      <p:grpSp>
        <p:nvGrpSpPr>
          <p:cNvPr id="176132" name="Group 499"/>
          <p:cNvGrpSpPr>
            <a:grpSpLocks/>
          </p:cNvGrpSpPr>
          <p:nvPr/>
        </p:nvGrpSpPr>
        <p:grpSpPr bwMode="auto">
          <a:xfrm>
            <a:off x="381000" y="2182813"/>
            <a:ext cx="8721725" cy="3227387"/>
            <a:chOff x="0" y="830"/>
            <a:chExt cx="5494" cy="2033"/>
          </a:xfrm>
        </p:grpSpPr>
        <p:graphicFrame>
          <p:nvGraphicFramePr>
            <p:cNvPr id="176133" name="Object 497"/>
            <p:cNvGraphicFramePr>
              <a:graphicFrameLocks noChangeAspect="1"/>
            </p:cNvGraphicFramePr>
            <p:nvPr/>
          </p:nvGraphicFramePr>
          <p:xfrm>
            <a:off x="0" y="985"/>
            <a:ext cx="1137" cy="843"/>
          </p:xfrm>
          <a:graphic>
            <a:graphicData uri="http://schemas.openxmlformats.org/presentationml/2006/ole">
              <p:oleObj spid="_x0000_s176133" name="Photo Editor Photo" r:id="rId3" imgW="3761905" imgH="2790476" progId="">
                <p:embed/>
              </p:oleObj>
            </a:graphicData>
          </a:graphic>
        </p:graphicFrame>
        <p:grpSp>
          <p:nvGrpSpPr>
            <p:cNvPr id="176134" name="Group 3"/>
            <p:cNvGrpSpPr>
              <a:grpSpLocks/>
            </p:cNvGrpSpPr>
            <p:nvPr/>
          </p:nvGrpSpPr>
          <p:grpSpPr bwMode="auto">
            <a:xfrm>
              <a:off x="4750" y="980"/>
              <a:ext cx="744" cy="508"/>
              <a:chOff x="1372" y="240"/>
              <a:chExt cx="836" cy="549"/>
            </a:xfrm>
          </p:grpSpPr>
          <p:grpSp>
            <p:nvGrpSpPr>
              <p:cNvPr id="176135" name="Group 4"/>
              <p:cNvGrpSpPr>
                <a:grpSpLocks/>
              </p:cNvGrpSpPr>
              <p:nvPr/>
            </p:nvGrpSpPr>
            <p:grpSpPr bwMode="auto">
              <a:xfrm>
                <a:off x="1372" y="240"/>
                <a:ext cx="833" cy="499"/>
                <a:chOff x="628" y="1878"/>
                <a:chExt cx="833" cy="499"/>
              </a:xfrm>
            </p:grpSpPr>
            <p:sp>
              <p:nvSpPr>
                <p:cNvPr id="176136" name="Oval 5"/>
                <p:cNvSpPr>
                  <a:spLocks noChangeArrowheads="1"/>
                </p:cNvSpPr>
                <p:nvPr/>
              </p:nvSpPr>
              <p:spPr bwMode="auto">
                <a:xfrm>
                  <a:off x="912" y="1878"/>
                  <a:ext cx="363" cy="206"/>
                </a:xfrm>
                <a:prstGeom prst="ellipse">
                  <a:avLst/>
                </a:prstGeom>
                <a:solidFill>
                  <a:srgbClr val="E7EDED"/>
                </a:solidFill>
                <a:ln w="9525">
                  <a:noFill/>
                  <a:round/>
                  <a:headEnd/>
                  <a:tailEnd/>
                </a:ln>
              </p:spPr>
              <p:txBody>
                <a:bodyPr/>
                <a:lstStyle/>
                <a:p>
                  <a:endParaRPr lang="en-SG"/>
                </a:p>
              </p:txBody>
            </p:sp>
            <p:sp>
              <p:nvSpPr>
                <p:cNvPr id="176137" name="Oval 6"/>
                <p:cNvSpPr>
                  <a:spLocks noChangeArrowheads="1"/>
                </p:cNvSpPr>
                <p:nvPr/>
              </p:nvSpPr>
              <p:spPr bwMode="auto">
                <a:xfrm>
                  <a:off x="713" y="1932"/>
                  <a:ext cx="278" cy="207"/>
                </a:xfrm>
                <a:prstGeom prst="ellipse">
                  <a:avLst/>
                </a:prstGeom>
                <a:solidFill>
                  <a:srgbClr val="E7EDED"/>
                </a:solidFill>
                <a:ln w="9525">
                  <a:noFill/>
                  <a:round/>
                  <a:headEnd/>
                  <a:tailEnd/>
                </a:ln>
              </p:spPr>
              <p:txBody>
                <a:bodyPr/>
                <a:lstStyle/>
                <a:p>
                  <a:endParaRPr lang="en-SG"/>
                </a:p>
              </p:txBody>
            </p:sp>
            <p:sp>
              <p:nvSpPr>
                <p:cNvPr id="176138" name="Oval 7"/>
                <p:cNvSpPr>
                  <a:spLocks noChangeArrowheads="1"/>
                </p:cNvSpPr>
                <p:nvPr/>
              </p:nvSpPr>
              <p:spPr bwMode="auto">
                <a:xfrm>
                  <a:off x="628" y="2056"/>
                  <a:ext cx="188" cy="169"/>
                </a:xfrm>
                <a:prstGeom prst="ellipse">
                  <a:avLst/>
                </a:prstGeom>
                <a:solidFill>
                  <a:srgbClr val="E7EDED"/>
                </a:solidFill>
                <a:ln w="9525">
                  <a:noFill/>
                  <a:round/>
                  <a:headEnd/>
                  <a:tailEnd/>
                </a:ln>
              </p:spPr>
              <p:txBody>
                <a:bodyPr/>
                <a:lstStyle/>
                <a:p>
                  <a:endParaRPr lang="en-SG"/>
                </a:p>
              </p:txBody>
            </p:sp>
            <p:sp>
              <p:nvSpPr>
                <p:cNvPr id="176139" name="Oval 8"/>
                <p:cNvSpPr>
                  <a:spLocks noChangeArrowheads="1"/>
                </p:cNvSpPr>
                <p:nvPr/>
              </p:nvSpPr>
              <p:spPr bwMode="auto">
                <a:xfrm>
                  <a:off x="685" y="2131"/>
                  <a:ext cx="282" cy="182"/>
                </a:xfrm>
                <a:prstGeom prst="ellipse">
                  <a:avLst/>
                </a:prstGeom>
                <a:solidFill>
                  <a:srgbClr val="E7EDED"/>
                </a:solidFill>
                <a:ln w="9525">
                  <a:noFill/>
                  <a:round/>
                  <a:headEnd/>
                  <a:tailEnd/>
                </a:ln>
              </p:spPr>
              <p:txBody>
                <a:bodyPr/>
                <a:lstStyle/>
                <a:p>
                  <a:endParaRPr lang="en-SG"/>
                </a:p>
              </p:txBody>
            </p:sp>
            <p:sp>
              <p:nvSpPr>
                <p:cNvPr id="176140" name="Oval 9"/>
                <p:cNvSpPr>
                  <a:spLocks noChangeArrowheads="1"/>
                </p:cNvSpPr>
                <p:nvPr/>
              </p:nvSpPr>
              <p:spPr bwMode="auto">
                <a:xfrm>
                  <a:off x="884" y="2161"/>
                  <a:ext cx="422" cy="216"/>
                </a:xfrm>
                <a:prstGeom prst="ellipse">
                  <a:avLst/>
                </a:prstGeom>
                <a:solidFill>
                  <a:srgbClr val="E7EDED"/>
                </a:solidFill>
                <a:ln w="9525">
                  <a:noFill/>
                  <a:round/>
                  <a:headEnd/>
                  <a:tailEnd/>
                </a:ln>
              </p:spPr>
              <p:txBody>
                <a:bodyPr/>
                <a:lstStyle/>
                <a:p>
                  <a:endParaRPr lang="en-SG"/>
                </a:p>
              </p:txBody>
            </p:sp>
            <p:sp>
              <p:nvSpPr>
                <p:cNvPr id="176141" name="Oval 10"/>
                <p:cNvSpPr>
                  <a:spLocks noChangeArrowheads="1"/>
                </p:cNvSpPr>
                <p:nvPr/>
              </p:nvSpPr>
              <p:spPr bwMode="auto">
                <a:xfrm>
                  <a:off x="1152" y="1938"/>
                  <a:ext cx="271" cy="162"/>
                </a:xfrm>
                <a:prstGeom prst="ellipse">
                  <a:avLst/>
                </a:prstGeom>
                <a:solidFill>
                  <a:srgbClr val="E7EDED"/>
                </a:solidFill>
                <a:ln w="9525">
                  <a:noFill/>
                  <a:round/>
                  <a:headEnd/>
                  <a:tailEnd/>
                </a:ln>
              </p:spPr>
              <p:txBody>
                <a:bodyPr/>
                <a:lstStyle/>
                <a:p>
                  <a:endParaRPr lang="en-SG"/>
                </a:p>
              </p:txBody>
            </p:sp>
            <p:sp>
              <p:nvSpPr>
                <p:cNvPr id="176142" name="Oval 11"/>
                <p:cNvSpPr>
                  <a:spLocks noChangeArrowheads="1"/>
                </p:cNvSpPr>
                <p:nvPr/>
              </p:nvSpPr>
              <p:spPr bwMode="auto">
                <a:xfrm>
                  <a:off x="1193" y="2042"/>
                  <a:ext cx="268" cy="163"/>
                </a:xfrm>
                <a:prstGeom prst="ellipse">
                  <a:avLst/>
                </a:prstGeom>
                <a:solidFill>
                  <a:srgbClr val="E7EDED"/>
                </a:solidFill>
                <a:ln w="9525">
                  <a:noFill/>
                  <a:round/>
                  <a:headEnd/>
                  <a:tailEnd/>
                </a:ln>
              </p:spPr>
              <p:txBody>
                <a:bodyPr/>
                <a:lstStyle/>
                <a:p>
                  <a:endParaRPr lang="en-SG"/>
                </a:p>
              </p:txBody>
            </p:sp>
            <p:sp>
              <p:nvSpPr>
                <p:cNvPr id="176143" name="Oval 12"/>
                <p:cNvSpPr>
                  <a:spLocks noChangeArrowheads="1"/>
                </p:cNvSpPr>
                <p:nvPr/>
              </p:nvSpPr>
              <p:spPr bwMode="auto">
                <a:xfrm>
                  <a:off x="1169" y="2076"/>
                  <a:ext cx="266" cy="267"/>
                </a:xfrm>
                <a:prstGeom prst="ellipse">
                  <a:avLst/>
                </a:prstGeom>
                <a:solidFill>
                  <a:srgbClr val="E7EDED"/>
                </a:solidFill>
                <a:ln w="9525">
                  <a:noFill/>
                  <a:round/>
                  <a:headEnd/>
                  <a:tailEnd/>
                </a:ln>
              </p:spPr>
              <p:txBody>
                <a:bodyPr/>
                <a:lstStyle/>
                <a:p>
                  <a:endParaRPr lang="en-SG"/>
                </a:p>
              </p:txBody>
            </p:sp>
            <p:sp>
              <p:nvSpPr>
                <p:cNvPr id="176144" name="Oval 13"/>
                <p:cNvSpPr>
                  <a:spLocks noChangeArrowheads="1"/>
                </p:cNvSpPr>
                <p:nvPr/>
              </p:nvSpPr>
              <p:spPr bwMode="auto">
                <a:xfrm>
                  <a:off x="779" y="1996"/>
                  <a:ext cx="541" cy="267"/>
                </a:xfrm>
                <a:prstGeom prst="ellipse">
                  <a:avLst/>
                </a:prstGeom>
                <a:solidFill>
                  <a:srgbClr val="E7EDED"/>
                </a:solidFill>
                <a:ln w="9525">
                  <a:noFill/>
                  <a:round/>
                  <a:headEnd/>
                  <a:tailEnd/>
                </a:ln>
              </p:spPr>
              <p:txBody>
                <a:bodyPr/>
                <a:lstStyle/>
                <a:p>
                  <a:endParaRPr lang="en-SG"/>
                </a:p>
              </p:txBody>
            </p:sp>
          </p:grpSp>
          <p:grpSp>
            <p:nvGrpSpPr>
              <p:cNvPr id="176145" name="Group 14"/>
              <p:cNvGrpSpPr>
                <a:grpSpLocks/>
              </p:cNvGrpSpPr>
              <p:nvPr/>
            </p:nvGrpSpPr>
            <p:grpSpPr bwMode="auto">
              <a:xfrm>
                <a:off x="1372" y="286"/>
                <a:ext cx="836" cy="503"/>
                <a:chOff x="628" y="1876"/>
                <a:chExt cx="836" cy="503"/>
              </a:xfrm>
            </p:grpSpPr>
            <p:sp>
              <p:nvSpPr>
                <p:cNvPr id="176146" name="Arc 15"/>
                <p:cNvSpPr>
                  <a:spLocks/>
                </p:cNvSpPr>
                <p:nvPr/>
              </p:nvSpPr>
              <p:spPr bwMode="auto">
                <a:xfrm>
                  <a:off x="921" y="1876"/>
                  <a:ext cx="346" cy="104"/>
                </a:xfrm>
                <a:custGeom>
                  <a:avLst/>
                  <a:gdLst>
                    <a:gd name="T0" fmla="*/ 0 w 40736"/>
                    <a:gd name="T1" fmla="*/ 0 h 21600"/>
                    <a:gd name="T2" fmla="*/ 0 w 40736"/>
                    <a:gd name="T3" fmla="*/ 0 h 21600"/>
                    <a:gd name="T4" fmla="*/ 0 w 40736"/>
                    <a:gd name="T5" fmla="*/ 0 h 21600"/>
                    <a:gd name="T6" fmla="*/ 0 60000 65536"/>
                    <a:gd name="T7" fmla="*/ 0 60000 65536"/>
                    <a:gd name="T8" fmla="*/ 0 60000 65536"/>
                    <a:gd name="T9" fmla="*/ 0 w 40736"/>
                    <a:gd name="T10" fmla="*/ 0 h 21600"/>
                    <a:gd name="T11" fmla="*/ 40736 w 40736"/>
                    <a:gd name="T12" fmla="*/ 21600 h 21600"/>
                  </a:gdLst>
                  <a:ahLst/>
                  <a:cxnLst>
                    <a:cxn ang="T6">
                      <a:pos x="T0" y="T1"/>
                    </a:cxn>
                    <a:cxn ang="T7">
                      <a:pos x="T2" y="T3"/>
                    </a:cxn>
                    <a:cxn ang="T8">
                      <a:pos x="T4" y="T5"/>
                    </a:cxn>
                  </a:cxnLst>
                  <a:rect l="T9" t="T10" r="T11" b="T12"/>
                  <a:pathLst>
                    <a:path w="40736" h="21600" fill="none" extrusionOk="0">
                      <a:moveTo>
                        <a:pt x="0" y="14968"/>
                      </a:moveTo>
                      <a:cubicBezTo>
                        <a:pt x="2878" y="6046"/>
                        <a:pt x="11182" y="-1"/>
                        <a:pt x="20557" y="0"/>
                      </a:cubicBezTo>
                      <a:cubicBezTo>
                        <a:pt x="29513" y="0"/>
                        <a:pt x="37541" y="5528"/>
                        <a:pt x="40736" y="13895"/>
                      </a:cubicBezTo>
                    </a:path>
                    <a:path w="40736" h="21600" stroke="0" extrusionOk="0">
                      <a:moveTo>
                        <a:pt x="0" y="14968"/>
                      </a:moveTo>
                      <a:cubicBezTo>
                        <a:pt x="2878" y="6046"/>
                        <a:pt x="11182" y="-1"/>
                        <a:pt x="20557" y="0"/>
                      </a:cubicBezTo>
                      <a:cubicBezTo>
                        <a:pt x="29513" y="0"/>
                        <a:pt x="37541" y="5528"/>
                        <a:pt x="40736" y="13895"/>
                      </a:cubicBezTo>
                      <a:lnTo>
                        <a:pt x="20557" y="21600"/>
                      </a:lnTo>
                      <a:close/>
                    </a:path>
                  </a:pathLst>
                </a:custGeom>
                <a:solidFill>
                  <a:srgbClr val="E7EDED"/>
                </a:solidFill>
                <a:ln w="9525">
                  <a:noFill/>
                  <a:round/>
                  <a:headEnd/>
                  <a:tailEnd/>
                </a:ln>
              </p:spPr>
              <p:txBody>
                <a:bodyPr/>
                <a:lstStyle/>
                <a:p>
                  <a:endParaRPr lang="en-SG"/>
                </a:p>
              </p:txBody>
            </p:sp>
            <p:sp>
              <p:nvSpPr>
                <p:cNvPr id="176147" name="Arc 16"/>
                <p:cNvSpPr>
                  <a:spLocks/>
                </p:cNvSpPr>
                <p:nvPr/>
              </p:nvSpPr>
              <p:spPr bwMode="auto">
                <a:xfrm>
                  <a:off x="923" y="1878"/>
                  <a:ext cx="342" cy="102"/>
                </a:xfrm>
                <a:custGeom>
                  <a:avLst/>
                  <a:gdLst>
                    <a:gd name="T0" fmla="*/ 0 w 40698"/>
                    <a:gd name="T1" fmla="*/ 0 h 21600"/>
                    <a:gd name="T2" fmla="*/ 0 w 40698"/>
                    <a:gd name="T3" fmla="*/ 0 h 21600"/>
                    <a:gd name="T4" fmla="*/ 0 w 40698"/>
                    <a:gd name="T5" fmla="*/ 0 h 21600"/>
                    <a:gd name="T6" fmla="*/ 0 60000 65536"/>
                    <a:gd name="T7" fmla="*/ 0 60000 65536"/>
                    <a:gd name="T8" fmla="*/ 0 60000 65536"/>
                    <a:gd name="T9" fmla="*/ 0 w 40698"/>
                    <a:gd name="T10" fmla="*/ 0 h 21600"/>
                    <a:gd name="T11" fmla="*/ 40698 w 40698"/>
                    <a:gd name="T12" fmla="*/ 21600 h 21600"/>
                  </a:gdLst>
                  <a:ahLst/>
                  <a:cxnLst>
                    <a:cxn ang="T6">
                      <a:pos x="T0" y="T1"/>
                    </a:cxn>
                    <a:cxn ang="T7">
                      <a:pos x="T2" y="T3"/>
                    </a:cxn>
                    <a:cxn ang="T8">
                      <a:pos x="T4" y="T5"/>
                    </a:cxn>
                  </a:cxnLst>
                  <a:rect l="T9" t="T10" r="T11" b="T12"/>
                  <a:pathLst>
                    <a:path w="40698" h="21600" fill="none" extrusionOk="0">
                      <a:moveTo>
                        <a:pt x="-1" y="14916"/>
                      </a:moveTo>
                      <a:cubicBezTo>
                        <a:pt x="2894" y="6021"/>
                        <a:pt x="11185" y="-1"/>
                        <a:pt x="20540" y="0"/>
                      </a:cubicBezTo>
                      <a:cubicBezTo>
                        <a:pt x="29474" y="0"/>
                        <a:pt x="37487" y="5501"/>
                        <a:pt x="40697" y="13839"/>
                      </a:cubicBezTo>
                    </a:path>
                    <a:path w="40698" h="21600" stroke="0" extrusionOk="0">
                      <a:moveTo>
                        <a:pt x="-1" y="14916"/>
                      </a:moveTo>
                      <a:cubicBezTo>
                        <a:pt x="2894" y="6021"/>
                        <a:pt x="11185" y="-1"/>
                        <a:pt x="20540" y="0"/>
                      </a:cubicBezTo>
                      <a:cubicBezTo>
                        <a:pt x="29474" y="0"/>
                        <a:pt x="37487" y="5501"/>
                        <a:pt x="40697" y="13839"/>
                      </a:cubicBezTo>
                      <a:lnTo>
                        <a:pt x="20540" y="21600"/>
                      </a:lnTo>
                      <a:close/>
                    </a:path>
                  </a:pathLst>
                </a:custGeom>
                <a:solidFill>
                  <a:srgbClr val="E7EDED"/>
                </a:solidFill>
                <a:ln w="6350">
                  <a:solidFill>
                    <a:srgbClr val="6C8F93"/>
                  </a:solidFill>
                  <a:round/>
                  <a:headEnd/>
                  <a:tailEnd/>
                </a:ln>
              </p:spPr>
              <p:txBody>
                <a:bodyPr/>
                <a:lstStyle/>
                <a:p>
                  <a:endParaRPr lang="en-SG"/>
                </a:p>
              </p:txBody>
            </p:sp>
            <p:sp>
              <p:nvSpPr>
                <p:cNvPr id="176148" name="Arc 17"/>
                <p:cNvSpPr>
                  <a:spLocks/>
                </p:cNvSpPr>
                <p:nvPr/>
              </p:nvSpPr>
              <p:spPr bwMode="auto">
                <a:xfrm>
                  <a:off x="713" y="1930"/>
                  <a:ext cx="214" cy="126"/>
                </a:xfrm>
                <a:custGeom>
                  <a:avLst/>
                  <a:gdLst>
                    <a:gd name="T0" fmla="*/ 0 w 32990"/>
                    <a:gd name="T1" fmla="*/ 0 h 25945"/>
                    <a:gd name="T2" fmla="*/ 0 w 32990"/>
                    <a:gd name="T3" fmla="*/ 0 h 25945"/>
                    <a:gd name="T4" fmla="*/ 0 w 32990"/>
                    <a:gd name="T5" fmla="*/ 0 h 25945"/>
                    <a:gd name="T6" fmla="*/ 0 60000 65536"/>
                    <a:gd name="T7" fmla="*/ 0 60000 65536"/>
                    <a:gd name="T8" fmla="*/ 0 60000 65536"/>
                    <a:gd name="T9" fmla="*/ 0 w 32990"/>
                    <a:gd name="T10" fmla="*/ 0 h 25945"/>
                    <a:gd name="T11" fmla="*/ 32990 w 32990"/>
                    <a:gd name="T12" fmla="*/ 25945 h 25945"/>
                  </a:gdLst>
                  <a:ahLst/>
                  <a:cxnLst>
                    <a:cxn ang="T6">
                      <a:pos x="T0" y="T1"/>
                    </a:cxn>
                    <a:cxn ang="T7">
                      <a:pos x="T2" y="T3"/>
                    </a:cxn>
                    <a:cxn ang="T8">
                      <a:pos x="T4" y="T5"/>
                    </a:cxn>
                  </a:cxnLst>
                  <a:rect l="T9" t="T10" r="T11" b="T12"/>
                  <a:pathLst>
                    <a:path w="32990" h="25945" fill="none" extrusionOk="0">
                      <a:moveTo>
                        <a:pt x="441" y="25945"/>
                      </a:moveTo>
                      <a:cubicBezTo>
                        <a:pt x="147" y="24515"/>
                        <a:pt x="0" y="23059"/>
                        <a:pt x="0" y="21600"/>
                      </a:cubicBezTo>
                      <a:cubicBezTo>
                        <a:pt x="0" y="9670"/>
                        <a:pt x="9670" y="0"/>
                        <a:pt x="21600" y="0"/>
                      </a:cubicBezTo>
                      <a:cubicBezTo>
                        <a:pt x="25625" y="-1"/>
                        <a:pt x="29569" y="1124"/>
                        <a:pt x="32989" y="3247"/>
                      </a:cubicBezTo>
                    </a:path>
                    <a:path w="32990" h="25945" stroke="0" extrusionOk="0">
                      <a:moveTo>
                        <a:pt x="441" y="25945"/>
                      </a:moveTo>
                      <a:cubicBezTo>
                        <a:pt x="147" y="24515"/>
                        <a:pt x="0" y="23059"/>
                        <a:pt x="0" y="21600"/>
                      </a:cubicBezTo>
                      <a:cubicBezTo>
                        <a:pt x="0" y="9670"/>
                        <a:pt x="9670" y="0"/>
                        <a:pt x="21600" y="0"/>
                      </a:cubicBezTo>
                      <a:cubicBezTo>
                        <a:pt x="25625" y="-1"/>
                        <a:pt x="29569" y="1124"/>
                        <a:pt x="32989" y="3247"/>
                      </a:cubicBezTo>
                      <a:lnTo>
                        <a:pt x="21600" y="21600"/>
                      </a:lnTo>
                      <a:close/>
                    </a:path>
                  </a:pathLst>
                </a:custGeom>
                <a:solidFill>
                  <a:srgbClr val="E7EDED"/>
                </a:solidFill>
                <a:ln w="9525">
                  <a:noFill/>
                  <a:round/>
                  <a:headEnd/>
                  <a:tailEnd/>
                </a:ln>
              </p:spPr>
              <p:txBody>
                <a:bodyPr/>
                <a:lstStyle/>
                <a:p>
                  <a:endParaRPr lang="en-SG"/>
                </a:p>
              </p:txBody>
            </p:sp>
            <p:sp>
              <p:nvSpPr>
                <p:cNvPr id="176149" name="Arc 18"/>
                <p:cNvSpPr>
                  <a:spLocks/>
                </p:cNvSpPr>
                <p:nvPr/>
              </p:nvSpPr>
              <p:spPr bwMode="auto">
                <a:xfrm>
                  <a:off x="715" y="1932"/>
                  <a:ext cx="211" cy="123"/>
                </a:xfrm>
                <a:custGeom>
                  <a:avLst/>
                  <a:gdLst>
                    <a:gd name="T0" fmla="*/ 0 w 32950"/>
                    <a:gd name="T1" fmla="*/ 0 h 25966"/>
                    <a:gd name="T2" fmla="*/ 0 w 32950"/>
                    <a:gd name="T3" fmla="*/ 0 h 25966"/>
                    <a:gd name="T4" fmla="*/ 0 w 32950"/>
                    <a:gd name="T5" fmla="*/ 0 h 25966"/>
                    <a:gd name="T6" fmla="*/ 0 60000 65536"/>
                    <a:gd name="T7" fmla="*/ 0 60000 65536"/>
                    <a:gd name="T8" fmla="*/ 0 60000 65536"/>
                    <a:gd name="T9" fmla="*/ 0 w 32950"/>
                    <a:gd name="T10" fmla="*/ 0 h 25966"/>
                    <a:gd name="T11" fmla="*/ 32950 w 32950"/>
                    <a:gd name="T12" fmla="*/ 25966 h 25966"/>
                  </a:gdLst>
                  <a:ahLst/>
                  <a:cxnLst>
                    <a:cxn ang="T6">
                      <a:pos x="T0" y="T1"/>
                    </a:cxn>
                    <a:cxn ang="T7">
                      <a:pos x="T2" y="T3"/>
                    </a:cxn>
                    <a:cxn ang="T8">
                      <a:pos x="T4" y="T5"/>
                    </a:cxn>
                  </a:cxnLst>
                  <a:rect l="T9" t="T10" r="T11" b="T12"/>
                  <a:pathLst>
                    <a:path w="32950" h="25966" fill="none" extrusionOk="0">
                      <a:moveTo>
                        <a:pt x="445" y="25966"/>
                      </a:moveTo>
                      <a:cubicBezTo>
                        <a:pt x="149" y="24529"/>
                        <a:pt x="0" y="23066"/>
                        <a:pt x="0" y="21600"/>
                      </a:cubicBezTo>
                      <a:cubicBezTo>
                        <a:pt x="0" y="9670"/>
                        <a:pt x="9670" y="0"/>
                        <a:pt x="21600" y="0"/>
                      </a:cubicBezTo>
                      <a:cubicBezTo>
                        <a:pt x="25608" y="-1"/>
                        <a:pt x="29538" y="1115"/>
                        <a:pt x="32949" y="3222"/>
                      </a:cubicBezTo>
                    </a:path>
                    <a:path w="32950" h="25966" stroke="0" extrusionOk="0">
                      <a:moveTo>
                        <a:pt x="445" y="25966"/>
                      </a:moveTo>
                      <a:cubicBezTo>
                        <a:pt x="149" y="24529"/>
                        <a:pt x="0" y="23066"/>
                        <a:pt x="0" y="21600"/>
                      </a:cubicBezTo>
                      <a:cubicBezTo>
                        <a:pt x="0" y="9670"/>
                        <a:pt x="9670" y="0"/>
                        <a:pt x="21600" y="0"/>
                      </a:cubicBezTo>
                      <a:cubicBezTo>
                        <a:pt x="25608" y="-1"/>
                        <a:pt x="29538" y="1115"/>
                        <a:pt x="32949" y="3222"/>
                      </a:cubicBezTo>
                      <a:lnTo>
                        <a:pt x="21600" y="21600"/>
                      </a:lnTo>
                      <a:close/>
                    </a:path>
                  </a:pathLst>
                </a:custGeom>
                <a:solidFill>
                  <a:srgbClr val="E7EDED"/>
                </a:solidFill>
                <a:ln w="6350">
                  <a:solidFill>
                    <a:srgbClr val="6C8F93"/>
                  </a:solidFill>
                  <a:round/>
                  <a:headEnd/>
                  <a:tailEnd/>
                </a:ln>
              </p:spPr>
              <p:txBody>
                <a:bodyPr/>
                <a:lstStyle/>
                <a:p>
                  <a:endParaRPr lang="en-SG"/>
                </a:p>
              </p:txBody>
            </p:sp>
            <p:sp>
              <p:nvSpPr>
                <p:cNvPr id="176150" name="Arc 19"/>
                <p:cNvSpPr>
                  <a:spLocks/>
                </p:cNvSpPr>
                <p:nvPr/>
              </p:nvSpPr>
              <p:spPr bwMode="auto">
                <a:xfrm>
                  <a:off x="682" y="2217"/>
                  <a:ext cx="216" cy="99"/>
                </a:xfrm>
                <a:custGeom>
                  <a:avLst/>
                  <a:gdLst>
                    <a:gd name="T0" fmla="*/ 0 w 32074"/>
                    <a:gd name="T1" fmla="*/ 0 h 22517"/>
                    <a:gd name="T2" fmla="*/ 0 w 32074"/>
                    <a:gd name="T3" fmla="*/ 0 h 22517"/>
                    <a:gd name="T4" fmla="*/ 0 w 32074"/>
                    <a:gd name="T5" fmla="*/ 0 h 22517"/>
                    <a:gd name="T6" fmla="*/ 0 60000 65536"/>
                    <a:gd name="T7" fmla="*/ 0 60000 65536"/>
                    <a:gd name="T8" fmla="*/ 0 60000 65536"/>
                    <a:gd name="T9" fmla="*/ 0 w 32074"/>
                    <a:gd name="T10" fmla="*/ 0 h 22517"/>
                    <a:gd name="T11" fmla="*/ 32074 w 32074"/>
                    <a:gd name="T12" fmla="*/ 22517 h 22517"/>
                  </a:gdLst>
                  <a:ahLst/>
                  <a:cxnLst>
                    <a:cxn ang="T6">
                      <a:pos x="T0" y="T1"/>
                    </a:cxn>
                    <a:cxn ang="T7">
                      <a:pos x="T2" y="T3"/>
                    </a:cxn>
                    <a:cxn ang="T8">
                      <a:pos x="T4" y="T5"/>
                    </a:cxn>
                  </a:cxnLst>
                  <a:rect l="T9" t="T10" r="T11" b="T12"/>
                  <a:pathLst>
                    <a:path w="32074" h="22517" fill="none" extrusionOk="0">
                      <a:moveTo>
                        <a:pt x="32073" y="19807"/>
                      </a:moveTo>
                      <a:cubicBezTo>
                        <a:pt x="28868" y="21584"/>
                        <a:pt x="25264" y="22516"/>
                        <a:pt x="21600" y="22517"/>
                      </a:cubicBezTo>
                      <a:cubicBezTo>
                        <a:pt x="9670" y="22517"/>
                        <a:pt x="0" y="12846"/>
                        <a:pt x="0" y="917"/>
                      </a:cubicBezTo>
                      <a:cubicBezTo>
                        <a:pt x="-1" y="611"/>
                        <a:pt x="6" y="305"/>
                        <a:pt x="19" y="0"/>
                      </a:cubicBezTo>
                    </a:path>
                    <a:path w="32074" h="22517" stroke="0" extrusionOk="0">
                      <a:moveTo>
                        <a:pt x="32073" y="19807"/>
                      </a:moveTo>
                      <a:cubicBezTo>
                        <a:pt x="28868" y="21584"/>
                        <a:pt x="25264" y="22516"/>
                        <a:pt x="21600" y="22517"/>
                      </a:cubicBezTo>
                      <a:cubicBezTo>
                        <a:pt x="9670" y="22517"/>
                        <a:pt x="0" y="12846"/>
                        <a:pt x="0" y="917"/>
                      </a:cubicBezTo>
                      <a:cubicBezTo>
                        <a:pt x="-1" y="611"/>
                        <a:pt x="6" y="305"/>
                        <a:pt x="19" y="0"/>
                      </a:cubicBezTo>
                      <a:lnTo>
                        <a:pt x="21600" y="917"/>
                      </a:lnTo>
                      <a:close/>
                    </a:path>
                  </a:pathLst>
                </a:custGeom>
                <a:solidFill>
                  <a:srgbClr val="E7EDED"/>
                </a:solidFill>
                <a:ln w="9525">
                  <a:noFill/>
                  <a:round/>
                  <a:headEnd/>
                  <a:tailEnd/>
                </a:ln>
              </p:spPr>
              <p:txBody>
                <a:bodyPr/>
                <a:lstStyle/>
                <a:p>
                  <a:endParaRPr lang="en-SG"/>
                </a:p>
              </p:txBody>
            </p:sp>
            <p:sp>
              <p:nvSpPr>
                <p:cNvPr id="176151" name="Arc 20"/>
                <p:cNvSpPr>
                  <a:spLocks/>
                </p:cNvSpPr>
                <p:nvPr/>
              </p:nvSpPr>
              <p:spPr bwMode="auto">
                <a:xfrm>
                  <a:off x="684" y="2217"/>
                  <a:ext cx="213" cy="96"/>
                </a:xfrm>
                <a:custGeom>
                  <a:avLst/>
                  <a:gdLst>
                    <a:gd name="T0" fmla="*/ 0 w 32013"/>
                    <a:gd name="T1" fmla="*/ 0 h 22524"/>
                    <a:gd name="T2" fmla="*/ 0 w 32013"/>
                    <a:gd name="T3" fmla="*/ 0 h 22524"/>
                    <a:gd name="T4" fmla="*/ 0 w 32013"/>
                    <a:gd name="T5" fmla="*/ 0 h 22524"/>
                    <a:gd name="T6" fmla="*/ 0 60000 65536"/>
                    <a:gd name="T7" fmla="*/ 0 60000 65536"/>
                    <a:gd name="T8" fmla="*/ 0 60000 65536"/>
                    <a:gd name="T9" fmla="*/ 0 w 32013"/>
                    <a:gd name="T10" fmla="*/ 0 h 22524"/>
                    <a:gd name="T11" fmla="*/ 32013 w 32013"/>
                    <a:gd name="T12" fmla="*/ 22524 h 22524"/>
                  </a:gdLst>
                  <a:ahLst/>
                  <a:cxnLst>
                    <a:cxn ang="T6">
                      <a:pos x="T0" y="T1"/>
                    </a:cxn>
                    <a:cxn ang="T7">
                      <a:pos x="T2" y="T3"/>
                    </a:cxn>
                    <a:cxn ang="T8">
                      <a:pos x="T4" y="T5"/>
                    </a:cxn>
                  </a:cxnLst>
                  <a:rect l="T9" t="T10" r="T11" b="T12"/>
                  <a:pathLst>
                    <a:path w="32013" h="22524" fill="none" extrusionOk="0">
                      <a:moveTo>
                        <a:pt x="32013" y="19848"/>
                      </a:moveTo>
                      <a:cubicBezTo>
                        <a:pt x="28823" y="21603"/>
                        <a:pt x="25241" y="22523"/>
                        <a:pt x="21600" y="22524"/>
                      </a:cubicBezTo>
                      <a:cubicBezTo>
                        <a:pt x="9670" y="22524"/>
                        <a:pt x="0" y="12853"/>
                        <a:pt x="0" y="924"/>
                      </a:cubicBezTo>
                      <a:cubicBezTo>
                        <a:pt x="-1" y="615"/>
                        <a:pt x="6" y="307"/>
                        <a:pt x="19" y="-1"/>
                      </a:cubicBezTo>
                    </a:path>
                    <a:path w="32013" h="22524" stroke="0" extrusionOk="0">
                      <a:moveTo>
                        <a:pt x="32013" y="19848"/>
                      </a:moveTo>
                      <a:cubicBezTo>
                        <a:pt x="28823" y="21603"/>
                        <a:pt x="25241" y="22523"/>
                        <a:pt x="21600" y="22524"/>
                      </a:cubicBezTo>
                      <a:cubicBezTo>
                        <a:pt x="9670" y="22524"/>
                        <a:pt x="0" y="12853"/>
                        <a:pt x="0" y="924"/>
                      </a:cubicBezTo>
                      <a:cubicBezTo>
                        <a:pt x="-1" y="615"/>
                        <a:pt x="6" y="307"/>
                        <a:pt x="19" y="-1"/>
                      </a:cubicBezTo>
                      <a:lnTo>
                        <a:pt x="21600" y="924"/>
                      </a:lnTo>
                      <a:close/>
                    </a:path>
                  </a:pathLst>
                </a:custGeom>
                <a:solidFill>
                  <a:srgbClr val="E7EDED"/>
                </a:solidFill>
                <a:ln w="6350">
                  <a:solidFill>
                    <a:srgbClr val="6C8F93"/>
                  </a:solidFill>
                  <a:round/>
                  <a:headEnd/>
                  <a:tailEnd/>
                </a:ln>
              </p:spPr>
              <p:txBody>
                <a:bodyPr/>
                <a:lstStyle/>
                <a:p>
                  <a:endParaRPr lang="en-SG"/>
                </a:p>
              </p:txBody>
            </p:sp>
            <p:sp>
              <p:nvSpPr>
                <p:cNvPr id="176152" name="Arc 21"/>
                <p:cNvSpPr>
                  <a:spLocks/>
                </p:cNvSpPr>
                <p:nvPr/>
              </p:nvSpPr>
              <p:spPr bwMode="auto">
                <a:xfrm>
                  <a:off x="1262" y="1936"/>
                  <a:ext cx="164" cy="120"/>
                </a:xfrm>
                <a:custGeom>
                  <a:avLst/>
                  <a:gdLst>
                    <a:gd name="T0" fmla="*/ 0 w 26077"/>
                    <a:gd name="T1" fmla="*/ 0 h 32051"/>
                    <a:gd name="T2" fmla="*/ 0 w 26077"/>
                    <a:gd name="T3" fmla="*/ 0 h 32051"/>
                    <a:gd name="T4" fmla="*/ 0 w 26077"/>
                    <a:gd name="T5" fmla="*/ 0 h 32051"/>
                    <a:gd name="T6" fmla="*/ 0 60000 65536"/>
                    <a:gd name="T7" fmla="*/ 0 60000 65536"/>
                    <a:gd name="T8" fmla="*/ 0 60000 65536"/>
                    <a:gd name="T9" fmla="*/ 0 w 26077"/>
                    <a:gd name="T10" fmla="*/ 0 h 32051"/>
                    <a:gd name="T11" fmla="*/ 26077 w 26077"/>
                    <a:gd name="T12" fmla="*/ 32051 h 32051"/>
                  </a:gdLst>
                  <a:ahLst/>
                  <a:cxnLst>
                    <a:cxn ang="T6">
                      <a:pos x="T0" y="T1"/>
                    </a:cxn>
                    <a:cxn ang="T7">
                      <a:pos x="T2" y="T3"/>
                    </a:cxn>
                    <a:cxn ang="T8">
                      <a:pos x="T4" y="T5"/>
                    </a:cxn>
                  </a:cxnLst>
                  <a:rect l="T9" t="T10" r="T11" b="T12"/>
                  <a:pathLst>
                    <a:path w="26077" h="32051" fill="none" extrusionOk="0">
                      <a:moveTo>
                        <a:pt x="0" y="469"/>
                      </a:moveTo>
                      <a:cubicBezTo>
                        <a:pt x="1471" y="157"/>
                        <a:pt x="2972" y="-1"/>
                        <a:pt x="4477" y="0"/>
                      </a:cubicBezTo>
                      <a:cubicBezTo>
                        <a:pt x="16406" y="0"/>
                        <a:pt x="26077" y="9670"/>
                        <a:pt x="26077" y="21600"/>
                      </a:cubicBezTo>
                      <a:cubicBezTo>
                        <a:pt x="26077" y="25255"/>
                        <a:pt x="25149" y="28851"/>
                        <a:pt x="23380" y="32051"/>
                      </a:cubicBezTo>
                    </a:path>
                    <a:path w="26077" h="32051" stroke="0" extrusionOk="0">
                      <a:moveTo>
                        <a:pt x="0" y="469"/>
                      </a:moveTo>
                      <a:cubicBezTo>
                        <a:pt x="1471" y="157"/>
                        <a:pt x="2972" y="-1"/>
                        <a:pt x="4477" y="0"/>
                      </a:cubicBezTo>
                      <a:cubicBezTo>
                        <a:pt x="16406" y="0"/>
                        <a:pt x="26077" y="9670"/>
                        <a:pt x="26077" y="21600"/>
                      </a:cubicBezTo>
                      <a:cubicBezTo>
                        <a:pt x="26077" y="25255"/>
                        <a:pt x="25149" y="28851"/>
                        <a:pt x="23380" y="32051"/>
                      </a:cubicBezTo>
                      <a:lnTo>
                        <a:pt x="4477" y="21600"/>
                      </a:lnTo>
                      <a:close/>
                    </a:path>
                  </a:pathLst>
                </a:custGeom>
                <a:solidFill>
                  <a:srgbClr val="E7EDED"/>
                </a:solidFill>
                <a:ln w="9525">
                  <a:noFill/>
                  <a:round/>
                  <a:headEnd/>
                  <a:tailEnd/>
                </a:ln>
              </p:spPr>
              <p:txBody>
                <a:bodyPr/>
                <a:lstStyle/>
                <a:p>
                  <a:endParaRPr lang="en-SG"/>
                </a:p>
              </p:txBody>
            </p:sp>
            <p:sp>
              <p:nvSpPr>
                <p:cNvPr id="176153" name="Arc 22"/>
                <p:cNvSpPr>
                  <a:spLocks/>
                </p:cNvSpPr>
                <p:nvPr/>
              </p:nvSpPr>
              <p:spPr bwMode="auto">
                <a:xfrm>
                  <a:off x="1263" y="1938"/>
                  <a:ext cx="161" cy="118"/>
                </a:xfrm>
                <a:custGeom>
                  <a:avLst/>
                  <a:gdLst>
                    <a:gd name="T0" fmla="*/ 0 w 26034"/>
                    <a:gd name="T1" fmla="*/ 0 h 32133"/>
                    <a:gd name="T2" fmla="*/ 0 w 26034"/>
                    <a:gd name="T3" fmla="*/ 0 h 32133"/>
                    <a:gd name="T4" fmla="*/ 0 w 26034"/>
                    <a:gd name="T5" fmla="*/ 0 h 32133"/>
                    <a:gd name="T6" fmla="*/ 0 60000 65536"/>
                    <a:gd name="T7" fmla="*/ 0 60000 65536"/>
                    <a:gd name="T8" fmla="*/ 0 60000 65536"/>
                    <a:gd name="T9" fmla="*/ 0 w 26034"/>
                    <a:gd name="T10" fmla="*/ 0 h 32133"/>
                    <a:gd name="T11" fmla="*/ 26034 w 26034"/>
                    <a:gd name="T12" fmla="*/ 32133 h 32133"/>
                  </a:gdLst>
                  <a:ahLst/>
                  <a:cxnLst>
                    <a:cxn ang="T6">
                      <a:pos x="T0" y="T1"/>
                    </a:cxn>
                    <a:cxn ang="T7">
                      <a:pos x="T2" y="T3"/>
                    </a:cxn>
                    <a:cxn ang="T8">
                      <a:pos x="T4" y="T5"/>
                    </a:cxn>
                  </a:cxnLst>
                  <a:rect l="T9" t="T10" r="T11" b="T12"/>
                  <a:pathLst>
                    <a:path w="26034" h="32133" fill="none" extrusionOk="0">
                      <a:moveTo>
                        <a:pt x="-1" y="459"/>
                      </a:moveTo>
                      <a:cubicBezTo>
                        <a:pt x="1458" y="154"/>
                        <a:pt x="2944" y="-1"/>
                        <a:pt x="4434" y="0"/>
                      </a:cubicBezTo>
                      <a:cubicBezTo>
                        <a:pt x="16363" y="0"/>
                        <a:pt x="26034" y="9670"/>
                        <a:pt x="26034" y="21600"/>
                      </a:cubicBezTo>
                      <a:cubicBezTo>
                        <a:pt x="26034" y="25287"/>
                        <a:pt x="25089" y="28913"/>
                        <a:pt x="23291" y="32132"/>
                      </a:cubicBezTo>
                    </a:path>
                    <a:path w="26034" h="32133" stroke="0" extrusionOk="0">
                      <a:moveTo>
                        <a:pt x="-1" y="459"/>
                      </a:moveTo>
                      <a:cubicBezTo>
                        <a:pt x="1458" y="154"/>
                        <a:pt x="2944" y="-1"/>
                        <a:pt x="4434" y="0"/>
                      </a:cubicBezTo>
                      <a:cubicBezTo>
                        <a:pt x="16363" y="0"/>
                        <a:pt x="26034" y="9670"/>
                        <a:pt x="26034" y="21600"/>
                      </a:cubicBezTo>
                      <a:cubicBezTo>
                        <a:pt x="26034" y="25287"/>
                        <a:pt x="25089" y="28913"/>
                        <a:pt x="23291" y="32132"/>
                      </a:cubicBezTo>
                      <a:lnTo>
                        <a:pt x="4434" y="21600"/>
                      </a:lnTo>
                      <a:close/>
                    </a:path>
                  </a:pathLst>
                </a:custGeom>
                <a:solidFill>
                  <a:srgbClr val="E7EDED"/>
                </a:solidFill>
                <a:ln w="6350">
                  <a:solidFill>
                    <a:srgbClr val="6C8F93"/>
                  </a:solidFill>
                  <a:round/>
                  <a:headEnd/>
                  <a:tailEnd/>
                </a:ln>
              </p:spPr>
              <p:txBody>
                <a:bodyPr/>
                <a:lstStyle/>
                <a:p>
                  <a:endParaRPr lang="en-SG"/>
                </a:p>
              </p:txBody>
            </p:sp>
            <p:sp>
              <p:nvSpPr>
                <p:cNvPr id="176154" name="Arc 23"/>
                <p:cNvSpPr>
                  <a:spLocks/>
                </p:cNvSpPr>
                <p:nvPr/>
              </p:nvSpPr>
              <p:spPr bwMode="auto">
                <a:xfrm>
                  <a:off x="1308" y="2056"/>
                  <a:ext cx="156" cy="119"/>
                </a:xfrm>
                <a:custGeom>
                  <a:avLst/>
                  <a:gdLst>
                    <a:gd name="T0" fmla="*/ 0 w 21600"/>
                    <a:gd name="T1" fmla="*/ 0 h 29154"/>
                    <a:gd name="T2" fmla="*/ 0 w 21600"/>
                    <a:gd name="T3" fmla="*/ 0 h 29154"/>
                    <a:gd name="T4" fmla="*/ 0 w 21600"/>
                    <a:gd name="T5" fmla="*/ 0 h 29154"/>
                    <a:gd name="T6" fmla="*/ 0 60000 65536"/>
                    <a:gd name="T7" fmla="*/ 0 60000 65536"/>
                    <a:gd name="T8" fmla="*/ 0 60000 65536"/>
                    <a:gd name="T9" fmla="*/ 0 w 21600"/>
                    <a:gd name="T10" fmla="*/ 0 h 29154"/>
                    <a:gd name="T11" fmla="*/ 21600 w 21600"/>
                    <a:gd name="T12" fmla="*/ 29154 h 29154"/>
                  </a:gdLst>
                  <a:ahLst/>
                  <a:cxnLst>
                    <a:cxn ang="T6">
                      <a:pos x="T0" y="T1"/>
                    </a:cxn>
                    <a:cxn ang="T7">
                      <a:pos x="T2" y="T3"/>
                    </a:cxn>
                    <a:cxn ang="T8">
                      <a:pos x="T4" y="T5"/>
                    </a:cxn>
                  </a:cxnLst>
                  <a:rect l="T9" t="T10" r="T11" b="T12"/>
                  <a:pathLst>
                    <a:path w="21600" h="29154" fill="none" extrusionOk="0">
                      <a:moveTo>
                        <a:pt x="13494" y="-1"/>
                      </a:moveTo>
                      <a:cubicBezTo>
                        <a:pt x="18617" y="4098"/>
                        <a:pt x="21600" y="10304"/>
                        <a:pt x="21600" y="16866"/>
                      </a:cubicBezTo>
                      <a:cubicBezTo>
                        <a:pt x="21600" y="21256"/>
                        <a:pt x="20261" y="25543"/>
                        <a:pt x="17764" y="29154"/>
                      </a:cubicBezTo>
                    </a:path>
                    <a:path w="21600" h="29154" stroke="0" extrusionOk="0">
                      <a:moveTo>
                        <a:pt x="13494" y="-1"/>
                      </a:moveTo>
                      <a:cubicBezTo>
                        <a:pt x="18617" y="4098"/>
                        <a:pt x="21600" y="10304"/>
                        <a:pt x="21600" y="16866"/>
                      </a:cubicBezTo>
                      <a:cubicBezTo>
                        <a:pt x="21600" y="21256"/>
                        <a:pt x="20261" y="25543"/>
                        <a:pt x="17764" y="29154"/>
                      </a:cubicBezTo>
                      <a:lnTo>
                        <a:pt x="0" y="16866"/>
                      </a:lnTo>
                      <a:close/>
                    </a:path>
                  </a:pathLst>
                </a:custGeom>
                <a:solidFill>
                  <a:srgbClr val="E7EDED"/>
                </a:solidFill>
                <a:ln w="9525">
                  <a:noFill/>
                  <a:round/>
                  <a:headEnd/>
                  <a:tailEnd/>
                </a:ln>
              </p:spPr>
              <p:txBody>
                <a:bodyPr/>
                <a:lstStyle/>
                <a:p>
                  <a:endParaRPr lang="en-SG"/>
                </a:p>
              </p:txBody>
            </p:sp>
            <p:sp>
              <p:nvSpPr>
                <p:cNvPr id="176155" name="Arc 24"/>
                <p:cNvSpPr>
                  <a:spLocks/>
                </p:cNvSpPr>
                <p:nvPr/>
              </p:nvSpPr>
              <p:spPr bwMode="auto">
                <a:xfrm>
                  <a:off x="1308" y="2057"/>
                  <a:ext cx="154" cy="117"/>
                </a:xfrm>
                <a:custGeom>
                  <a:avLst/>
                  <a:gdLst>
                    <a:gd name="T0" fmla="*/ 0 w 21600"/>
                    <a:gd name="T1" fmla="*/ 0 h 29302"/>
                    <a:gd name="T2" fmla="*/ 0 w 21600"/>
                    <a:gd name="T3" fmla="*/ 0 h 29302"/>
                    <a:gd name="T4" fmla="*/ 0 w 21600"/>
                    <a:gd name="T5" fmla="*/ 0 h 29302"/>
                    <a:gd name="T6" fmla="*/ 0 60000 65536"/>
                    <a:gd name="T7" fmla="*/ 0 60000 65536"/>
                    <a:gd name="T8" fmla="*/ 0 60000 65536"/>
                    <a:gd name="T9" fmla="*/ 0 w 21600"/>
                    <a:gd name="T10" fmla="*/ 0 h 29302"/>
                    <a:gd name="T11" fmla="*/ 21600 w 21600"/>
                    <a:gd name="T12" fmla="*/ 29302 h 29302"/>
                  </a:gdLst>
                  <a:ahLst/>
                  <a:cxnLst>
                    <a:cxn ang="T6">
                      <a:pos x="T0" y="T1"/>
                    </a:cxn>
                    <a:cxn ang="T7">
                      <a:pos x="T2" y="T3"/>
                    </a:cxn>
                    <a:cxn ang="T8">
                      <a:pos x="T4" y="T5"/>
                    </a:cxn>
                  </a:cxnLst>
                  <a:rect l="T9" t="T10" r="T11" b="T12"/>
                  <a:pathLst>
                    <a:path w="21600" h="29302" fill="none" extrusionOk="0">
                      <a:moveTo>
                        <a:pt x="13412" y="0"/>
                      </a:moveTo>
                      <a:cubicBezTo>
                        <a:pt x="18584" y="4097"/>
                        <a:pt x="21600" y="10333"/>
                        <a:pt x="21600" y="16931"/>
                      </a:cubicBezTo>
                      <a:cubicBezTo>
                        <a:pt x="21600" y="21356"/>
                        <a:pt x="20240" y="25674"/>
                        <a:pt x="17706" y="29301"/>
                      </a:cubicBezTo>
                    </a:path>
                    <a:path w="21600" h="29302" stroke="0" extrusionOk="0">
                      <a:moveTo>
                        <a:pt x="13412" y="0"/>
                      </a:moveTo>
                      <a:cubicBezTo>
                        <a:pt x="18584" y="4097"/>
                        <a:pt x="21600" y="10333"/>
                        <a:pt x="21600" y="16931"/>
                      </a:cubicBezTo>
                      <a:cubicBezTo>
                        <a:pt x="21600" y="21356"/>
                        <a:pt x="20240" y="25674"/>
                        <a:pt x="17706" y="29301"/>
                      </a:cubicBezTo>
                      <a:lnTo>
                        <a:pt x="0" y="16931"/>
                      </a:lnTo>
                      <a:close/>
                    </a:path>
                  </a:pathLst>
                </a:custGeom>
                <a:solidFill>
                  <a:srgbClr val="E7EDED"/>
                </a:solidFill>
                <a:ln w="6350">
                  <a:solidFill>
                    <a:srgbClr val="6C8F93"/>
                  </a:solidFill>
                  <a:round/>
                  <a:headEnd/>
                  <a:tailEnd/>
                </a:ln>
              </p:spPr>
              <p:txBody>
                <a:bodyPr/>
                <a:lstStyle/>
                <a:p>
                  <a:endParaRPr lang="en-SG"/>
                </a:p>
              </p:txBody>
            </p:sp>
            <p:sp>
              <p:nvSpPr>
                <p:cNvPr id="176156" name="Arc 25"/>
                <p:cNvSpPr>
                  <a:spLocks/>
                </p:cNvSpPr>
                <p:nvPr/>
              </p:nvSpPr>
              <p:spPr bwMode="auto">
                <a:xfrm>
                  <a:off x="1257" y="2176"/>
                  <a:ext cx="183" cy="172"/>
                </a:xfrm>
                <a:custGeom>
                  <a:avLst/>
                  <a:gdLst>
                    <a:gd name="T0" fmla="*/ 0 w 28724"/>
                    <a:gd name="T1" fmla="*/ 0 h 27592"/>
                    <a:gd name="T2" fmla="*/ 0 w 28724"/>
                    <a:gd name="T3" fmla="*/ 0 h 27592"/>
                    <a:gd name="T4" fmla="*/ 0 w 28724"/>
                    <a:gd name="T5" fmla="*/ 0 h 27592"/>
                    <a:gd name="T6" fmla="*/ 0 60000 65536"/>
                    <a:gd name="T7" fmla="*/ 0 60000 65536"/>
                    <a:gd name="T8" fmla="*/ 0 60000 65536"/>
                    <a:gd name="T9" fmla="*/ 0 w 28724"/>
                    <a:gd name="T10" fmla="*/ 0 h 27592"/>
                    <a:gd name="T11" fmla="*/ 28724 w 28724"/>
                    <a:gd name="T12" fmla="*/ 27592 h 27592"/>
                  </a:gdLst>
                  <a:ahLst/>
                  <a:cxnLst>
                    <a:cxn ang="T6">
                      <a:pos x="T0" y="T1"/>
                    </a:cxn>
                    <a:cxn ang="T7">
                      <a:pos x="T2" y="T3"/>
                    </a:cxn>
                    <a:cxn ang="T8">
                      <a:pos x="T4" y="T5"/>
                    </a:cxn>
                  </a:cxnLst>
                  <a:rect l="T9" t="T10" r="T11" b="T12"/>
                  <a:pathLst>
                    <a:path w="28724" h="27592" fill="none" extrusionOk="0">
                      <a:moveTo>
                        <a:pt x="27876" y="-1"/>
                      </a:moveTo>
                      <a:cubicBezTo>
                        <a:pt x="28438" y="1947"/>
                        <a:pt x="28724" y="3964"/>
                        <a:pt x="28724" y="5992"/>
                      </a:cubicBezTo>
                      <a:cubicBezTo>
                        <a:pt x="28724" y="17921"/>
                        <a:pt x="19053" y="27592"/>
                        <a:pt x="7124" y="27592"/>
                      </a:cubicBezTo>
                      <a:cubicBezTo>
                        <a:pt x="4698" y="27592"/>
                        <a:pt x="2289" y="27183"/>
                        <a:pt x="-1" y="26383"/>
                      </a:cubicBezTo>
                    </a:path>
                    <a:path w="28724" h="27592" stroke="0" extrusionOk="0">
                      <a:moveTo>
                        <a:pt x="27876" y="-1"/>
                      </a:moveTo>
                      <a:cubicBezTo>
                        <a:pt x="28438" y="1947"/>
                        <a:pt x="28724" y="3964"/>
                        <a:pt x="28724" y="5992"/>
                      </a:cubicBezTo>
                      <a:cubicBezTo>
                        <a:pt x="28724" y="17921"/>
                        <a:pt x="19053" y="27592"/>
                        <a:pt x="7124" y="27592"/>
                      </a:cubicBezTo>
                      <a:cubicBezTo>
                        <a:pt x="4698" y="27592"/>
                        <a:pt x="2289" y="27183"/>
                        <a:pt x="-1" y="26383"/>
                      </a:cubicBezTo>
                      <a:lnTo>
                        <a:pt x="7124" y="5992"/>
                      </a:lnTo>
                      <a:close/>
                    </a:path>
                  </a:pathLst>
                </a:custGeom>
                <a:solidFill>
                  <a:srgbClr val="E7EDED"/>
                </a:solidFill>
                <a:ln w="9525">
                  <a:noFill/>
                  <a:round/>
                  <a:headEnd/>
                  <a:tailEnd/>
                </a:ln>
              </p:spPr>
              <p:txBody>
                <a:bodyPr/>
                <a:lstStyle/>
                <a:p>
                  <a:endParaRPr lang="en-SG"/>
                </a:p>
              </p:txBody>
            </p:sp>
            <p:sp>
              <p:nvSpPr>
                <p:cNvPr id="176157" name="Arc 26"/>
                <p:cNvSpPr>
                  <a:spLocks/>
                </p:cNvSpPr>
                <p:nvPr/>
              </p:nvSpPr>
              <p:spPr bwMode="auto">
                <a:xfrm>
                  <a:off x="1257" y="2176"/>
                  <a:ext cx="180" cy="169"/>
                </a:xfrm>
                <a:custGeom>
                  <a:avLst/>
                  <a:gdLst>
                    <a:gd name="T0" fmla="*/ 0 w 28722"/>
                    <a:gd name="T1" fmla="*/ 0 h 27594"/>
                    <a:gd name="T2" fmla="*/ 0 w 28722"/>
                    <a:gd name="T3" fmla="*/ 0 h 27594"/>
                    <a:gd name="T4" fmla="*/ 0 w 28722"/>
                    <a:gd name="T5" fmla="*/ 0 h 27594"/>
                    <a:gd name="T6" fmla="*/ 0 60000 65536"/>
                    <a:gd name="T7" fmla="*/ 0 60000 65536"/>
                    <a:gd name="T8" fmla="*/ 0 60000 65536"/>
                    <a:gd name="T9" fmla="*/ 0 w 28722"/>
                    <a:gd name="T10" fmla="*/ 0 h 27594"/>
                    <a:gd name="T11" fmla="*/ 28722 w 28722"/>
                    <a:gd name="T12" fmla="*/ 27594 h 27594"/>
                  </a:gdLst>
                  <a:ahLst/>
                  <a:cxnLst>
                    <a:cxn ang="T6">
                      <a:pos x="T0" y="T1"/>
                    </a:cxn>
                    <a:cxn ang="T7">
                      <a:pos x="T2" y="T3"/>
                    </a:cxn>
                    <a:cxn ang="T8">
                      <a:pos x="T4" y="T5"/>
                    </a:cxn>
                  </a:cxnLst>
                  <a:rect l="T9" t="T10" r="T11" b="T12"/>
                  <a:pathLst>
                    <a:path w="28722" h="27594" fill="none" extrusionOk="0">
                      <a:moveTo>
                        <a:pt x="27873" y="0"/>
                      </a:moveTo>
                      <a:cubicBezTo>
                        <a:pt x="28436" y="1948"/>
                        <a:pt x="28722" y="3966"/>
                        <a:pt x="28722" y="5994"/>
                      </a:cubicBezTo>
                      <a:cubicBezTo>
                        <a:pt x="28722" y="17923"/>
                        <a:pt x="19051" y="27594"/>
                        <a:pt x="7122" y="27594"/>
                      </a:cubicBezTo>
                      <a:cubicBezTo>
                        <a:pt x="4697" y="27594"/>
                        <a:pt x="2289" y="27185"/>
                        <a:pt x="-1" y="26386"/>
                      </a:cubicBezTo>
                    </a:path>
                    <a:path w="28722" h="27594" stroke="0" extrusionOk="0">
                      <a:moveTo>
                        <a:pt x="27873" y="0"/>
                      </a:moveTo>
                      <a:cubicBezTo>
                        <a:pt x="28436" y="1948"/>
                        <a:pt x="28722" y="3966"/>
                        <a:pt x="28722" y="5994"/>
                      </a:cubicBezTo>
                      <a:cubicBezTo>
                        <a:pt x="28722" y="17923"/>
                        <a:pt x="19051" y="27594"/>
                        <a:pt x="7122" y="27594"/>
                      </a:cubicBezTo>
                      <a:cubicBezTo>
                        <a:pt x="4697" y="27594"/>
                        <a:pt x="2289" y="27185"/>
                        <a:pt x="-1" y="26386"/>
                      </a:cubicBezTo>
                      <a:lnTo>
                        <a:pt x="7122" y="5994"/>
                      </a:lnTo>
                      <a:close/>
                    </a:path>
                  </a:pathLst>
                </a:custGeom>
                <a:solidFill>
                  <a:srgbClr val="E7EDED"/>
                </a:solidFill>
                <a:ln w="6350">
                  <a:solidFill>
                    <a:srgbClr val="6C8F93"/>
                  </a:solidFill>
                  <a:round/>
                  <a:headEnd/>
                  <a:tailEnd/>
                </a:ln>
              </p:spPr>
              <p:txBody>
                <a:bodyPr/>
                <a:lstStyle/>
                <a:p>
                  <a:endParaRPr lang="en-SG"/>
                </a:p>
              </p:txBody>
            </p:sp>
            <p:sp>
              <p:nvSpPr>
                <p:cNvPr id="176158" name="Arc 27"/>
                <p:cNvSpPr>
                  <a:spLocks/>
                </p:cNvSpPr>
                <p:nvPr/>
              </p:nvSpPr>
              <p:spPr bwMode="auto">
                <a:xfrm>
                  <a:off x="628" y="2055"/>
                  <a:ext cx="99" cy="165"/>
                </a:xfrm>
                <a:custGeom>
                  <a:avLst/>
                  <a:gdLst>
                    <a:gd name="T0" fmla="*/ 0 w 21600"/>
                    <a:gd name="T1" fmla="*/ 0 h 41258"/>
                    <a:gd name="T2" fmla="*/ 0 w 21600"/>
                    <a:gd name="T3" fmla="*/ 0 h 41258"/>
                    <a:gd name="T4" fmla="*/ 0 w 21600"/>
                    <a:gd name="T5" fmla="*/ 0 h 41258"/>
                    <a:gd name="T6" fmla="*/ 0 60000 65536"/>
                    <a:gd name="T7" fmla="*/ 0 60000 65536"/>
                    <a:gd name="T8" fmla="*/ 0 60000 65536"/>
                    <a:gd name="T9" fmla="*/ 0 w 21600"/>
                    <a:gd name="T10" fmla="*/ 0 h 41258"/>
                    <a:gd name="T11" fmla="*/ 21600 w 21600"/>
                    <a:gd name="T12" fmla="*/ 41258 h 41258"/>
                  </a:gdLst>
                  <a:ahLst/>
                  <a:cxnLst>
                    <a:cxn ang="T6">
                      <a:pos x="T0" y="T1"/>
                    </a:cxn>
                    <a:cxn ang="T7">
                      <a:pos x="T2" y="T3"/>
                    </a:cxn>
                    <a:cxn ang="T8">
                      <a:pos x="T4" y="T5"/>
                    </a:cxn>
                  </a:cxnLst>
                  <a:rect l="T9" t="T10" r="T11" b="T12"/>
                  <a:pathLst>
                    <a:path w="21600" h="41258" fill="none" extrusionOk="0">
                      <a:moveTo>
                        <a:pt x="12768" y="41257"/>
                      </a:moveTo>
                      <a:cubicBezTo>
                        <a:pt x="4999" y="37777"/>
                        <a:pt x="0" y="30058"/>
                        <a:pt x="0" y="21546"/>
                      </a:cubicBezTo>
                      <a:cubicBezTo>
                        <a:pt x="-1" y="10211"/>
                        <a:pt x="8761" y="804"/>
                        <a:pt x="20068" y="0"/>
                      </a:cubicBezTo>
                    </a:path>
                    <a:path w="21600" h="41258" stroke="0" extrusionOk="0">
                      <a:moveTo>
                        <a:pt x="12768" y="41257"/>
                      </a:moveTo>
                      <a:cubicBezTo>
                        <a:pt x="4999" y="37777"/>
                        <a:pt x="0" y="30058"/>
                        <a:pt x="0" y="21546"/>
                      </a:cubicBezTo>
                      <a:cubicBezTo>
                        <a:pt x="-1" y="10211"/>
                        <a:pt x="8761" y="804"/>
                        <a:pt x="20068" y="0"/>
                      </a:cubicBezTo>
                      <a:lnTo>
                        <a:pt x="21600" y="21546"/>
                      </a:lnTo>
                      <a:close/>
                    </a:path>
                  </a:pathLst>
                </a:custGeom>
                <a:solidFill>
                  <a:srgbClr val="E7EDED"/>
                </a:solidFill>
                <a:ln w="9525">
                  <a:noFill/>
                  <a:round/>
                  <a:headEnd/>
                  <a:tailEnd/>
                </a:ln>
              </p:spPr>
              <p:txBody>
                <a:bodyPr/>
                <a:lstStyle/>
                <a:p>
                  <a:endParaRPr lang="en-SG"/>
                </a:p>
              </p:txBody>
            </p:sp>
            <p:sp>
              <p:nvSpPr>
                <p:cNvPr id="176159" name="Arc 28"/>
                <p:cNvSpPr>
                  <a:spLocks/>
                </p:cNvSpPr>
                <p:nvPr/>
              </p:nvSpPr>
              <p:spPr bwMode="auto">
                <a:xfrm>
                  <a:off x="630" y="2057"/>
                  <a:ext cx="97" cy="161"/>
                </a:xfrm>
                <a:custGeom>
                  <a:avLst/>
                  <a:gdLst>
                    <a:gd name="T0" fmla="*/ 0 w 21600"/>
                    <a:gd name="T1" fmla="*/ 0 h 41268"/>
                    <a:gd name="T2" fmla="*/ 0 w 21600"/>
                    <a:gd name="T3" fmla="*/ 0 h 41268"/>
                    <a:gd name="T4" fmla="*/ 0 w 21600"/>
                    <a:gd name="T5" fmla="*/ 0 h 41268"/>
                    <a:gd name="T6" fmla="*/ 0 60000 65536"/>
                    <a:gd name="T7" fmla="*/ 0 60000 65536"/>
                    <a:gd name="T8" fmla="*/ 0 60000 65536"/>
                    <a:gd name="T9" fmla="*/ 0 w 21600"/>
                    <a:gd name="T10" fmla="*/ 0 h 41268"/>
                    <a:gd name="T11" fmla="*/ 21600 w 21600"/>
                    <a:gd name="T12" fmla="*/ 41268 h 41268"/>
                  </a:gdLst>
                  <a:ahLst/>
                  <a:cxnLst>
                    <a:cxn ang="T6">
                      <a:pos x="T0" y="T1"/>
                    </a:cxn>
                    <a:cxn ang="T7">
                      <a:pos x="T2" y="T3"/>
                    </a:cxn>
                    <a:cxn ang="T8">
                      <a:pos x="T4" y="T5"/>
                    </a:cxn>
                  </a:cxnLst>
                  <a:rect l="T9" t="T10" r="T11" b="T12"/>
                  <a:pathLst>
                    <a:path w="21600" h="41268" fill="none" extrusionOk="0">
                      <a:moveTo>
                        <a:pt x="12790" y="41267"/>
                      </a:moveTo>
                      <a:cubicBezTo>
                        <a:pt x="5009" y="37792"/>
                        <a:pt x="0" y="30067"/>
                        <a:pt x="0" y="21546"/>
                      </a:cubicBezTo>
                      <a:cubicBezTo>
                        <a:pt x="-1" y="10209"/>
                        <a:pt x="8763" y="802"/>
                        <a:pt x="20072" y="0"/>
                      </a:cubicBezTo>
                    </a:path>
                    <a:path w="21600" h="41268" stroke="0" extrusionOk="0">
                      <a:moveTo>
                        <a:pt x="12790" y="41267"/>
                      </a:moveTo>
                      <a:cubicBezTo>
                        <a:pt x="5009" y="37792"/>
                        <a:pt x="0" y="30067"/>
                        <a:pt x="0" y="21546"/>
                      </a:cubicBezTo>
                      <a:cubicBezTo>
                        <a:pt x="-1" y="10209"/>
                        <a:pt x="8763" y="802"/>
                        <a:pt x="20072" y="0"/>
                      </a:cubicBezTo>
                      <a:lnTo>
                        <a:pt x="21600" y="21546"/>
                      </a:lnTo>
                      <a:close/>
                    </a:path>
                  </a:pathLst>
                </a:custGeom>
                <a:solidFill>
                  <a:srgbClr val="E7EDED"/>
                </a:solidFill>
                <a:ln w="6350">
                  <a:solidFill>
                    <a:srgbClr val="6C8F93"/>
                  </a:solidFill>
                  <a:round/>
                  <a:headEnd/>
                  <a:tailEnd/>
                </a:ln>
              </p:spPr>
              <p:txBody>
                <a:bodyPr/>
                <a:lstStyle/>
                <a:p>
                  <a:endParaRPr lang="en-SG"/>
                </a:p>
              </p:txBody>
            </p:sp>
            <p:sp>
              <p:nvSpPr>
                <p:cNvPr id="176160" name="Arc 29"/>
                <p:cNvSpPr>
                  <a:spLocks/>
                </p:cNvSpPr>
                <p:nvPr/>
              </p:nvSpPr>
              <p:spPr bwMode="auto">
                <a:xfrm>
                  <a:off x="890" y="2279"/>
                  <a:ext cx="375" cy="100"/>
                </a:xfrm>
                <a:custGeom>
                  <a:avLst/>
                  <a:gdLst>
                    <a:gd name="T0" fmla="*/ 0 w 39085"/>
                    <a:gd name="T1" fmla="*/ 0 h 21600"/>
                    <a:gd name="T2" fmla="*/ 0 w 39085"/>
                    <a:gd name="T3" fmla="*/ 0 h 21600"/>
                    <a:gd name="T4" fmla="*/ 0 w 39085"/>
                    <a:gd name="T5" fmla="*/ 0 h 21600"/>
                    <a:gd name="T6" fmla="*/ 0 60000 65536"/>
                    <a:gd name="T7" fmla="*/ 0 60000 65536"/>
                    <a:gd name="T8" fmla="*/ 0 60000 65536"/>
                    <a:gd name="T9" fmla="*/ 0 w 39085"/>
                    <a:gd name="T10" fmla="*/ 0 h 21600"/>
                    <a:gd name="T11" fmla="*/ 39085 w 39085"/>
                    <a:gd name="T12" fmla="*/ 21600 h 21600"/>
                  </a:gdLst>
                  <a:ahLst/>
                  <a:cxnLst>
                    <a:cxn ang="T6">
                      <a:pos x="T0" y="T1"/>
                    </a:cxn>
                    <a:cxn ang="T7">
                      <a:pos x="T2" y="T3"/>
                    </a:cxn>
                    <a:cxn ang="T8">
                      <a:pos x="T4" y="T5"/>
                    </a:cxn>
                  </a:cxnLst>
                  <a:rect l="T9" t="T10" r="T11" b="T12"/>
                  <a:pathLst>
                    <a:path w="39085" h="21600" fill="none" extrusionOk="0">
                      <a:moveTo>
                        <a:pt x="39085" y="12120"/>
                      </a:moveTo>
                      <a:cubicBezTo>
                        <a:pt x="35065" y="18049"/>
                        <a:pt x="28368" y="21599"/>
                        <a:pt x="21206" y="21600"/>
                      </a:cubicBezTo>
                      <a:cubicBezTo>
                        <a:pt x="10860" y="21600"/>
                        <a:pt x="1967" y="14264"/>
                        <a:pt x="0" y="4107"/>
                      </a:cubicBezTo>
                    </a:path>
                    <a:path w="39085" h="21600" stroke="0" extrusionOk="0">
                      <a:moveTo>
                        <a:pt x="39085" y="12120"/>
                      </a:moveTo>
                      <a:cubicBezTo>
                        <a:pt x="35065" y="18049"/>
                        <a:pt x="28368" y="21599"/>
                        <a:pt x="21206" y="21600"/>
                      </a:cubicBezTo>
                      <a:cubicBezTo>
                        <a:pt x="10860" y="21600"/>
                        <a:pt x="1967" y="14264"/>
                        <a:pt x="0" y="4107"/>
                      </a:cubicBezTo>
                      <a:lnTo>
                        <a:pt x="21206" y="0"/>
                      </a:lnTo>
                      <a:close/>
                    </a:path>
                  </a:pathLst>
                </a:custGeom>
                <a:solidFill>
                  <a:srgbClr val="E7EDED"/>
                </a:solidFill>
                <a:ln w="9525">
                  <a:noFill/>
                  <a:round/>
                  <a:headEnd/>
                  <a:tailEnd/>
                </a:ln>
              </p:spPr>
              <p:txBody>
                <a:bodyPr/>
                <a:lstStyle/>
                <a:p>
                  <a:endParaRPr lang="en-SG"/>
                </a:p>
              </p:txBody>
            </p:sp>
            <p:sp>
              <p:nvSpPr>
                <p:cNvPr id="176161" name="Arc 30"/>
                <p:cNvSpPr>
                  <a:spLocks/>
                </p:cNvSpPr>
                <p:nvPr/>
              </p:nvSpPr>
              <p:spPr bwMode="auto">
                <a:xfrm>
                  <a:off x="892" y="2279"/>
                  <a:ext cx="370" cy="98"/>
                </a:xfrm>
                <a:custGeom>
                  <a:avLst/>
                  <a:gdLst>
                    <a:gd name="T0" fmla="*/ 0 w 39018"/>
                    <a:gd name="T1" fmla="*/ 0 h 21600"/>
                    <a:gd name="T2" fmla="*/ 0 w 39018"/>
                    <a:gd name="T3" fmla="*/ 0 h 21600"/>
                    <a:gd name="T4" fmla="*/ 0 w 39018"/>
                    <a:gd name="T5" fmla="*/ 0 h 21600"/>
                    <a:gd name="T6" fmla="*/ 0 60000 65536"/>
                    <a:gd name="T7" fmla="*/ 0 60000 65536"/>
                    <a:gd name="T8" fmla="*/ 0 60000 65536"/>
                    <a:gd name="T9" fmla="*/ 0 w 39018"/>
                    <a:gd name="T10" fmla="*/ 0 h 21600"/>
                    <a:gd name="T11" fmla="*/ 39018 w 39018"/>
                    <a:gd name="T12" fmla="*/ 21600 h 21600"/>
                  </a:gdLst>
                  <a:ahLst/>
                  <a:cxnLst>
                    <a:cxn ang="T6">
                      <a:pos x="T0" y="T1"/>
                    </a:cxn>
                    <a:cxn ang="T7">
                      <a:pos x="T2" y="T3"/>
                    </a:cxn>
                    <a:cxn ang="T8">
                      <a:pos x="T4" y="T5"/>
                    </a:cxn>
                  </a:cxnLst>
                  <a:rect l="T9" t="T10" r="T11" b="T12"/>
                  <a:pathLst>
                    <a:path w="39018" h="21600" fill="none" extrusionOk="0">
                      <a:moveTo>
                        <a:pt x="39017" y="12206"/>
                      </a:moveTo>
                      <a:cubicBezTo>
                        <a:pt x="34990" y="18085"/>
                        <a:pt x="28323" y="21599"/>
                        <a:pt x="21198" y="21600"/>
                      </a:cubicBezTo>
                      <a:cubicBezTo>
                        <a:pt x="10868" y="21600"/>
                        <a:pt x="1984" y="14286"/>
                        <a:pt x="0" y="4149"/>
                      </a:cubicBezTo>
                    </a:path>
                    <a:path w="39018" h="21600" stroke="0" extrusionOk="0">
                      <a:moveTo>
                        <a:pt x="39017" y="12206"/>
                      </a:moveTo>
                      <a:cubicBezTo>
                        <a:pt x="34990" y="18085"/>
                        <a:pt x="28323" y="21599"/>
                        <a:pt x="21198" y="21600"/>
                      </a:cubicBezTo>
                      <a:cubicBezTo>
                        <a:pt x="10868" y="21600"/>
                        <a:pt x="1984" y="14286"/>
                        <a:pt x="0" y="4149"/>
                      </a:cubicBezTo>
                      <a:lnTo>
                        <a:pt x="21198" y="0"/>
                      </a:lnTo>
                      <a:close/>
                    </a:path>
                  </a:pathLst>
                </a:custGeom>
                <a:solidFill>
                  <a:srgbClr val="E7EDED"/>
                </a:solidFill>
                <a:ln w="6350">
                  <a:solidFill>
                    <a:srgbClr val="6C8F93"/>
                  </a:solidFill>
                  <a:round/>
                  <a:headEnd/>
                  <a:tailEnd/>
                </a:ln>
              </p:spPr>
              <p:txBody>
                <a:bodyPr/>
                <a:lstStyle/>
                <a:p>
                  <a:endParaRPr lang="en-SG"/>
                </a:p>
              </p:txBody>
            </p:sp>
          </p:grpSp>
          <p:sp>
            <p:nvSpPr>
              <p:cNvPr id="176162" name="Freeform 31"/>
              <p:cNvSpPr>
                <a:spLocks/>
              </p:cNvSpPr>
              <p:nvPr/>
            </p:nvSpPr>
            <p:spPr bwMode="auto">
              <a:xfrm>
                <a:off x="1628" y="398"/>
                <a:ext cx="365" cy="183"/>
              </a:xfrm>
              <a:custGeom>
                <a:avLst/>
                <a:gdLst>
                  <a:gd name="T0" fmla="*/ 0 w 1460"/>
                  <a:gd name="T1" fmla="*/ 0 h 730"/>
                  <a:gd name="T2" fmla="*/ 0 w 1460"/>
                  <a:gd name="T3" fmla="*/ 0 h 730"/>
                  <a:gd name="T4" fmla="*/ 0 w 1460"/>
                  <a:gd name="T5" fmla="*/ 0 h 730"/>
                  <a:gd name="T6" fmla="*/ 0 w 1460"/>
                  <a:gd name="T7" fmla="*/ 0 h 730"/>
                  <a:gd name="T8" fmla="*/ 0 60000 65536"/>
                  <a:gd name="T9" fmla="*/ 0 60000 65536"/>
                  <a:gd name="T10" fmla="*/ 0 60000 65536"/>
                  <a:gd name="T11" fmla="*/ 0 60000 65536"/>
                  <a:gd name="T12" fmla="*/ 0 w 1460"/>
                  <a:gd name="T13" fmla="*/ 0 h 730"/>
                  <a:gd name="T14" fmla="*/ 1460 w 1460"/>
                  <a:gd name="T15" fmla="*/ 730 h 730"/>
                </a:gdLst>
                <a:ahLst/>
                <a:cxnLst>
                  <a:cxn ang="T8">
                    <a:pos x="T0" y="T1"/>
                  </a:cxn>
                  <a:cxn ang="T9">
                    <a:pos x="T2" y="T3"/>
                  </a:cxn>
                  <a:cxn ang="T10">
                    <a:pos x="T4" y="T5"/>
                  </a:cxn>
                  <a:cxn ang="T11">
                    <a:pos x="T6" y="T7"/>
                  </a:cxn>
                </a:cxnLst>
                <a:rect l="T12" t="T13" r="T14" b="T15"/>
                <a:pathLst>
                  <a:path w="1460" h="730">
                    <a:moveTo>
                      <a:pt x="177" y="0"/>
                    </a:moveTo>
                    <a:lnTo>
                      <a:pt x="1460" y="0"/>
                    </a:lnTo>
                    <a:lnTo>
                      <a:pt x="726" y="730"/>
                    </a:lnTo>
                    <a:lnTo>
                      <a:pt x="0" y="8"/>
                    </a:lnTo>
                  </a:path>
                </a:pathLst>
              </a:custGeom>
              <a:noFill/>
              <a:ln w="9525">
                <a:solidFill>
                  <a:srgbClr val="CF0E30"/>
                </a:solidFill>
                <a:round/>
                <a:headEnd/>
                <a:tailEnd/>
              </a:ln>
            </p:spPr>
            <p:txBody>
              <a:bodyPr/>
              <a:lstStyle/>
              <a:p>
                <a:endParaRPr lang="en-SG"/>
              </a:p>
            </p:txBody>
          </p:sp>
          <p:grpSp>
            <p:nvGrpSpPr>
              <p:cNvPr id="176163" name="Group 32"/>
              <p:cNvGrpSpPr>
                <a:grpSpLocks/>
              </p:cNvGrpSpPr>
              <p:nvPr/>
            </p:nvGrpSpPr>
            <p:grpSpPr bwMode="auto">
              <a:xfrm>
                <a:off x="1927" y="332"/>
                <a:ext cx="171" cy="169"/>
                <a:chOff x="1179" y="1966"/>
                <a:chExt cx="171" cy="169"/>
              </a:xfrm>
            </p:grpSpPr>
            <p:sp>
              <p:nvSpPr>
                <p:cNvPr id="176164" name="Freeform 33"/>
                <p:cNvSpPr>
                  <a:spLocks/>
                </p:cNvSpPr>
                <p:nvPr/>
              </p:nvSpPr>
              <p:spPr bwMode="auto">
                <a:xfrm>
                  <a:off x="1203" y="2068"/>
                  <a:ext cx="145"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3" y="0"/>
                      </a:lnTo>
                      <a:lnTo>
                        <a:pt x="581" y="0"/>
                      </a:lnTo>
                      <a:lnTo>
                        <a:pt x="517" y="72"/>
                      </a:lnTo>
                      <a:lnTo>
                        <a:pt x="0" y="72"/>
                      </a:lnTo>
                      <a:close/>
                    </a:path>
                  </a:pathLst>
                </a:custGeom>
                <a:solidFill>
                  <a:srgbClr val="C9C9B6"/>
                </a:solidFill>
                <a:ln w="9525">
                  <a:noFill/>
                  <a:round/>
                  <a:headEnd/>
                  <a:tailEnd/>
                </a:ln>
              </p:spPr>
              <p:txBody>
                <a:bodyPr/>
                <a:lstStyle/>
                <a:p>
                  <a:endParaRPr lang="en-SG"/>
                </a:p>
              </p:txBody>
            </p:sp>
            <p:sp>
              <p:nvSpPr>
                <p:cNvPr id="176165" name="Freeform 34"/>
                <p:cNvSpPr>
                  <a:spLocks/>
                </p:cNvSpPr>
                <p:nvPr/>
              </p:nvSpPr>
              <p:spPr bwMode="auto">
                <a:xfrm>
                  <a:off x="1205" y="2070"/>
                  <a:ext cx="145"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3" y="0"/>
                      </a:lnTo>
                      <a:lnTo>
                        <a:pt x="581" y="0"/>
                      </a:lnTo>
                      <a:lnTo>
                        <a:pt x="517" y="72"/>
                      </a:lnTo>
                      <a:lnTo>
                        <a:pt x="0" y="72"/>
                      </a:lnTo>
                      <a:close/>
                    </a:path>
                  </a:pathLst>
                </a:custGeom>
                <a:solidFill>
                  <a:srgbClr val="C9C9B6"/>
                </a:solidFill>
                <a:ln w="3175">
                  <a:solidFill>
                    <a:srgbClr val="494936"/>
                  </a:solidFill>
                  <a:round/>
                  <a:headEnd/>
                  <a:tailEnd/>
                </a:ln>
              </p:spPr>
              <p:txBody>
                <a:bodyPr/>
                <a:lstStyle/>
                <a:p>
                  <a:endParaRPr lang="en-SG"/>
                </a:p>
              </p:txBody>
            </p:sp>
            <p:sp>
              <p:nvSpPr>
                <p:cNvPr id="176166" name="Rectangle 35"/>
                <p:cNvSpPr>
                  <a:spLocks noChangeArrowheads="1"/>
                </p:cNvSpPr>
                <p:nvPr/>
              </p:nvSpPr>
              <p:spPr bwMode="auto">
                <a:xfrm>
                  <a:off x="1203" y="2086"/>
                  <a:ext cx="129" cy="22"/>
                </a:xfrm>
                <a:prstGeom prst="rect">
                  <a:avLst/>
                </a:prstGeom>
                <a:solidFill>
                  <a:srgbClr val="B7B79D"/>
                </a:solidFill>
                <a:ln w="9525">
                  <a:noFill/>
                  <a:miter lim="800000"/>
                  <a:headEnd/>
                  <a:tailEnd/>
                </a:ln>
              </p:spPr>
              <p:txBody>
                <a:bodyPr/>
                <a:lstStyle/>
                <a:p>
                  <a:endParaRPr lang="en-SG"/>
                </a:p>
              </p:txBody>
            </p:sp>
            <p:sp>
              <p:nvSpPr>
                <p:cNvPr id="176167" name="Rectangle 36"/>
                <p:cNvSpPr>
                  <a:spLocks noChangeArrowheads="1"/>
                </p:cNvSpPr>
                <p:nvPr/>
              </p:nvSpPr>
              <p:spPr bwMode="auto">
                <a:xfrm>
                  <a:off x="1204" y="2087"/>
                  <a:ext cx="127" cy="20"/>
                </a:xfrm>
                <a:prstGeom prst="rect">
                  <a:avLst/>
                </a:prstGeom>
                <a:solidFill>
                  <a:srgbClr val="B7B79D"/>
                </a:solidFill>
                <a:ln w="3175">
                  <a:solidFill>
                    <a:srgbClr val="494936"/>
                  </a:solidFill>
                  <a:miter lim="800000"/>
                  <a:headEnd/>
                  <a:tailEnd/>
                </a:ln>
              </p:spPr>
              <p:txBody>
                <a:bodyPr/>
                <a:lstStyle/>
                <a:p>
                  <a:endParaRPr lang="en-SG"/>
                </a:p>
              </p:txBody>
            </p:sp>
            <p:sp>
              <p:nvSpPr>
                <p:cNvPr id="176168" name="Freeform 37"/>
                <p:cNvSpPr>
                  <a:spLocks/>
                </p:cNvSpPr>
                <p:nvPr/>
              </p:nvSpPr>
              <p:spPr bwMode="auto">
                <a:xfrm>
                  <a:off x="1332" y="2068"/>
                  <a:ext cx="16" cy="40"/>
                </a:xfrm>
                <a:custGeom>
                  <a:avLst/>
                  <a:gdLst>
                    <a:gd name="T0" fmla="*/ 0 w 64"/>
                    <a:gd name="T1" fmla="*/ 0 h 160"/>
                    <a:gd name="T2" fmla="*/ 0 w 64"/>
                    <a:gd name="T3" fmla="*/ 0 h 160"/>
                    <a:gd name="T4" fmla="*/ 0 w 64"/>
                    <a:gd name="T5" fmla="*/ 0 h 160"/>
                    <a:gd name="T6" fmla="*/ 0 w 64"/>
                    <a:gd name="T7" fmla="*/ 0 h 160"/>
                    <a:gd name="T8" fmla="*/ 0 w 64"/>
                    <a:gd name="T9" fmla="*/ 0 h 160"/>
                    <a:gd name="T10" fmla="*/ 0 60000 65536"/>
                    <a:gd name="T11" fmla="*/ 0 60000 65536"/>
                    <a:gd name="T12" fmla="*/ 0 60000 65536"/>
                    <a:gd name="T13" fmla="*/ 0 60000 65536"/>
                    <a:gd name="T14" fmla="*/ 0 60000 65536"/>
                    <a:gd name="T15" fmla="*/ 0 w 64"/>
                    <a:gd name="T16" fmla="*/ 0 h 160"/>
                    <a:gd name="T17" fmla="*/ 64 w 64"/>
                    <a:gd name="T18" fmla="*/ 160 h 160"/>
                  </a:gdLst>
                  <a:ahLst/>
                  <a:cxnLst>
                    <a:cxn ang="T10">
                      <a:pos x="T0" y="T1"/>
                    </a:cxn>
                    <a:cxn ang="T11">
                      <a:pos x="T2" y="T3"/>
                    </a:cxn>
                    <a:cxn ang="T12">
                      <a:pos x="T4" y="T5"/>
                    </a:cxn>
                    <a:cxn ang="T13">
                      <a:pos x="T6" y="T7"/>
                    </a:cxn>
                    <a:cxn ang="T14">
                      <a:pos x="T8" y="T9"/>
                    </a:cxn>
                  </a:cxnLst>
                  <a:rect l="T15" t="T16" r="T17" b="T18"/>
                  <a:pathLst>
                    <a:path w="64" h="160">
                      <a:moveTo>
                        <a:pt x="0" y="160"/>
                      </a:moveTo>
                      <a:lnTo>
                        <a:pt x="64" y="96"/>
                      </a:lnTo>
                      <a:lnTo>
                        <a:pt x="64" y="0"/>
                      </a:lnTo>
                      <a:lnTo>
                        <a:pt x="0" y="72"/>
                      </a:lnTo>
                      <a:lnTo>
                        <a:pt x="0" y="160"/>
                      </a:lnTo>
                      <a:close/>
                    </a:path>
                  </a:pathLst>
                </a:custGeom>
                <a:solidFill>
                  <a:srgbClr val="7A7A5A"/>
                </a:solidFill>
                <a:ln w="9525">
                  <a:noFill/>
                  <a:round/>
                  <a:headEnd/>
                  <a:tailEnd/>
                </a:ln>
              </p:spPr>
              <p:txBody>
                <a:bodyPr/>
                <a:lstStyle/>
                <a:p>
                  <a:endParaRPr lang="en-SG"/>
                </a:p>
              </p:txBody>
            </p:sp>
            <p:sp>
              <p:nvSpPr>
                <p:cNvPr id="176169" name="Freeform 38"/>
                <p:cNvSpPr>
                  <a:spLocks/>
                </p:cNvSpPr>
                <p:nvPr/>
              </p:nvSpPr>
              <p:spPr bwMode="auto">
                <a:xfrm>
                  <a:off x="1332" y="2068"/>
                  <a:ext cx="16" cy="40"/>
                </a:xfrm>
                <a:custGeom>
                  <a:avLst/>
                  <a:gdLst>
                    <a:gd name="T0" fmla="*/ 0 w 64"/>
                    <a:gd name="T1" fmla="*/ 0 h 160"/>
                    <a:gd name="T2" fmla="*/ 0 w 64"/>
                    <a:gd name="T3" fmla="*/ 0 h 160"/>
                    <a:gd name="T4" fmla="*/ 0 w 64"/>
                    <a:gd name="T5" fmla="*/ 0 h 160"/>
                    <a:gd name="T6" fmla="*/ 0 w 64"/>
                    <a:gd name="T7" fmla="*/ 0 h 160"/>
                    <a:gd name="T8" fmla="*/ 0 w 64"/>
                    <a:gd name="T9" fmla="*/ 0 h 160"/>
                    <a:gd name="T10" fmla="*/ 0 60000 65536"/>
                    <a:gd name="T11" fmla="*/ 0 60000 65536"/>
                    <a:gd name="T12" fmla="*/ 0 60000 65536"/>
                    <a:gd name="T13" fmla="*/ 0 60000 65536"/>
                    <a:gd name="T14" fmla="*/ 0 60000 65536"/>
                    <a:gd name="T15" fmla="*/ 0 w 64"/>
                    <a:gd name="T16" fmla="*/ 0 h 160"/>
                    <a:gd name="T17" fmla="*/ 64 w 64"/>
                    <a:gd name="T18" fmla="*/ 160 h 160"/>
                  </a:gdLst>
                  <a:ahLst/>
                  <a:cxnLst>
                    <a:cxn ang="T10">
                      <a:pos x="T0" y="T1"/>
                    </a:cxn>
                    <a:cxn ang="T11">
                      <a:pos x="T2" y="T3"/>
                    </a:cxn>
                    <a:cxn ang="T12">
                      <a:pos x="T4" y="T5"/>
                    </a:cxn>
                    <a:cxn ang="T13">
                      <a:pos x="T6" y="T7"/>
                    </a:cxn>
                    <a:cxn ang="T14">
                      <a:pos x="T8" y="T9"/>
                    </a:cxn>
                  </a:cxnLst>
                  <a:rect l="T15" t="T16" r="T17" b="T18"/>
                  <a:pathLst>
                    <a:path w="64" h="160">
                      <a:moveTo>
                        <a:pt x="0" y="160"/>
                      </a:moveTo>
                      <a:lnTo>
                        <a:pt x="64" y="96"/>
                      </a:lnTo>
                      <a:lnTo>
                        <a:pt x="64" y="0"/>
                      </a:lnTo>
                      <a:lnTo>
                        <a:pt x="0" y="72"/>
                      </a:lnTo>
                      <a:lnTo>
                        <a:pt x="0" y="160"/>
                      </a:lnTo>
                      <a:close/>
                    </a:path>
                  </a:pathLst>
                </a:custGeom>
                <a:solidFill>
                  <a:srgbClr val="7A7A5A"/>
                </a:solidFill>
                <a:ln w="3175">
                  <a:solidFill>
                    <a:srgbClr val="494936"/>
                  </a:solidFill>
                  <a:round/>
                  <a:headEnd/>
                  <a:tailEnd/>
                </a:ln>
              </p:spPr>
              <p:txBody>
                <a:bodyPr/>
                <a:lstStyle/>
                <a:p>
                  <a:endParaRPr lang="en-SG"/>
                </a:p>
              </p:txBody>
            </p:sp>
            <p:sp>
              <p:nvSpPr>
                <p:cNvPr id="176170" name="Freeform 39"/>
                <p:cNvSpPr>
                  <a:spLocks/>
                </p:cNvSpPr>
                <p:nvPr/>
              </p:nvSpPr>
              <p:spPr bwMode="auto">
                <a:xfrm>
                  <a:off x="1207" y="2068"/>
                  <a:ext cx="139"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7" y="0"/>
                      </a:lnTo>
                      <a:lnTo>
                        <a:pt x="557" y="0"/>
                      </a:lnTo>
                      <a:lnTo>
                        <a:pt x="509" y="56"/>
                      </a:lnTo>
                      <a:lnTo>
                        <a:pt x="0" y="56"/>
                      </a:lnTo>
                      <a:close/>
                    </a:path>
                  </a:pathLst>
                </a:custGeom>
                <a:solidFill>
                  <a:srgbClr val="000000"/>
                </a:solidFill>
                <a:ln w="9525">
                  <a:noFill/>
                  <a:round/>
                  <a:headEnd/>
                  <a:tailEnd/>
                </a:ln>
              </p:spPr>
              <p:txBody>
                <a:bodyPr/>
                <a:lstStyle/>
                <a:p>
                  <a:endParaRPr lang="en-SG"/>
                </a:p>
              </p:txBody>
            </p:sp>
            <p:sp>
              <p:nvSpPr>
                <p:cNvPr id="176171" name="Freeform 40"/>
                <p:cNvSpPr>
                  <a:spLocks/>
                </p:cNvSpPr>
                <p:nvPr/>
              </p:nvSpPr>
              <p:spPr bwMode="auto">
                <a:xfrm>
                  <a:off x="1207" y="2068"/>
                  <a:ext cx="139"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7" y="0"/>
                      </a:lnTo>
                      <a:lnTo>
                        <a:pt x="557" y="0"/>
                      </a:lnTo>
                      <a:lnTo>
                        <a:pt x="509" y="56"/>
                      </a:lnTo>
                      <a:lnTo>
                        <a:pt x="0" y="56"/>
                      </a:lnTo>
                      <a:close/>
                    </a:path>
                  </a:pathLst>
                </a:custGeom>
                <a:solidFill>
                  <a:srgbClr val="000000"/>
                </a:solidFill>
                <a:ln w="3175">
                  <a:solidFill>
                    <a:srgbClr val="000000"/>
                  </a:solidFill>
                  <a:round/>
                  <a:headEnd/>
                  <a:tailEnd/>
                </a:ln>
              </p:spPr>
              <p:txBody>
                <a:bodyPr/>
                <a:lstStyle/>
                <a:p>
                  <a:endParaRPr lang="en-SG"/>
                </a:p>
              </p:txBody>
            </p:sp>
            <p:sp>
              <p:nvSpPr>
                <p:cNvPr id="176172" name="Freeform 41"/>
                <p:cNvSpPr>
                  <a:spLocks/>
                </p:cNvSpPr>
                <p:nvPr/>
              </p:nvSpPr>
              <p:spPr bwMode="auto">
                <a:xfrm>
                  <a:off x="1205" y="1966"/>
                  <a:ext cx="141"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9" y="0"/>
                      </a:lnTo>
                      <a:lnTo>
                        <a:pt x="565" y="0"/>
                      </a:lnTo>
                      <a:lnTo>
                        <a:pt x="509" y="56"/>
                      </a:lnTo>
                      <a:lnTo>
                        <a:pt x="0" y="56"/>
                      </a:lnTo>
                      <a:close/>
                    </a:path>
                  </a:pathLst>
                </a:custGeom>
                <a:solidFill>
                  <a:srgbClr val="C9C9B6"/>
                </a:solidFill>
                <a:ln w="9525">
                  <a:noFill/>
                  <a:round/>
                  <a:headEnd/>
                  <a:tailEnd/>
                </a:ln>
              </p:spPr>
              <p:txBody>
                <a:bodyPr/>
                <a:lstStyle/>
                <a:p>
                  <a:endParaRPr lang="en-SG"/>
                </a:p>
              </p:txBody>
            </p:sp>
            <p:sp>
              <p:nvSpPr>
                <p:cNvPr id="176173" name="Freeform 42"/>
                <p:cNvSpPr>
                  <a:spLocks/>
                </p:cNvSpPr>
                <p:nvPr/>
              </p:nvSpPr>
              <p:spPr bwMode="auto">
                <a:xfrm>
                  <a:off x="1205" y="1966"/>
                  <a:ext cx="141"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9" y="0"/>
                      </a:lnTo>
                      <a:lnTo>
                        <a:pt x="565" y="0"/>
                      </a:lnTo>
                      <a:lnTo>
                        <a:pt x="509" y="56"/>
                      </a:lnTo>
                      <a:lnTo>
                        <a:pt x="0" y="56"/>
                      </a:lnTo>
                      <a:close/>
                    </a:path>
                  </a:pathLst>
                </a:custGeom>
                <a:solidFill>
                  <a:srgbClr val="C9C9B6"/>
                </a:solidFill>
                <a:ln w="3175">
                  <a:solidFill>
                    <a:srgbClr val="494936"/>
                  </a:solidFill>
                  <a:round/>
                  <a:headEnd/>
                  <a:tailEnd/>
                </a:ln>
              </p:spPr>
              <p:txBody>
                <a:bodyPr/>
                <a:lstStyle/>
                <a:p>
                  <a:endParaRPr lang="en-SG"/>
                </a:p>
              </p:txBody>
            </p:sp>
            <p:sp>
              <p:nvSpPr>
                <p:cNvPr id="176174" name="Rectangle 43"/>
                <p:cNvSpPr>
                  <a:spLocks noChangeArrowheads="1"/>
                </p:cNvSpPr>
                <p:nvPr/>
              </p:nvSpPr>
              <p:spPr bwMode="auto">
                <a:xfrm>
                  <a:off x="1206" y="1981"/>
                  <a:ext cx="127" cy="98"/>
                </a:xfrm>
                <a:prstGeom prst="rect">
                  <a:avLst/>
                </a:prstGeom>
                <a:solidFill>
                  <a:srgbClr val="B7B79D"/>
                </a:solidFill>
                <a:ln w="3175">
                  <a:solidFill>
                    <a:srgbClr val="494936"/>
                  </a:solidFill>
                  <a:miter lim="800000"/>
                  <a:headEnd/>
                  <a:tailEnd/>
                </a:ln>
              </p:spPr>
              <p:txBody>
                <a:bodyPr/>
                <a:lstStyle/>
                <a:p>
                  <a:endParaRPr lang="en-SG"/>
                </a:p>
              </p:txBody>
            </p:sp>
            <p:sp>
              <p:nvSpPr>
                <p:cNvPr id="176175" name="Rectangle 44"/>
                <p:cNvSpPr>
                  <a:spLocks noChangeArrowheads="1"/>
                </p:cNvSpPr>
                <p:nvPr/>
              </p:nvSpPr>
              <p:spPr bwMode="auto">
                <a:xfrm>
                  <a:off x="1216" y="1993"/>
                  <a:ext cx="105" cy="76"/>
                </a:xfrm>
                <a:prstGeom prst="rect">
                  <a:avLst/>
                </a:prstGeom>
                <a:solidFill>
                  <a:srgbClr val="FFFFFF"/>
                </a:solidFill>
                <a:ln w="3175">
                  <a:solidFill>
                    <a:srgbClr val="494936"/>
                  </a:solidFill>
                  <a:miter lim="800000"/>
                  <a:headEnd/>
                  <a:tailEnd/>
                </a:ln>
              </p:spPr>
              <p:txBody>
                <a:bodyPr/>
                <a:lstStyle/>
                <a:p>
                  <a:endParaRPr lang="en-SG"/>
                </a:p>
              </p:txBody>
            </p:sp>
            <p:sp>
              <p:nvSpPr>
                <p:cNvPr id="176176" name="Freeform 45"/>
                <p:cNvSpPr>
                  <a:spLocks/>
                </p:cNvSpPr>
                <p:nvPr/>
              </p:nvSpPr>
              <p:spPr bwMode="auto">
                <a:xfrm>
                  <a:off x="1332" y="1966"/>
                  <a:ext cx="14" cy="112"/>
                </a:xfrm>
                <a:custGeom>
                  <a:avLst/>
                  <a:gdLst>
                    <a:gd name="T0" fmla="*/ 0 w 56"/>
                    <a:gd name="T1" fmla="*/ 0 h 449"/>
                    <a:gd name="T2" fmla="*/ 0 w 56"/>
                    <a:gd name="T3" fmla="*/ 0 h 449"/>
                    <a:gd name="T4" fmla="*/ 0 w 56"/>
                    <a:gd name="T5" fmla="*/ 0 h 449"/>
                    <a:gd name="T6" fmla="*/ 0 w 56"/>
                    <a:gd name="T7" fmla="*/ 0 h 449"/>
                    <a:gd name="T8" fmla="*/ 0 w 56"/>
                    <a:gd name="T9" fmla="*/ 0 h 449"/>
                    <a:gd name="T10" fmla="*/ 0 60000 65536"/>
                    <a:gd name="T11" fmla="*/ 0 60000 65536"/>
                    <a:gd name="T12" fmla="*/ 0 60000 65536"/>
                    <a:gd name="T13" fmla="*/ 0 60000 65536"/>
                    <a:gd name="T14" fmla="*/ 0 60000 65536"/>
                    <a:gd name="T15" fmla="*/ 0 w 56"/>
                    <a:gd name="T16" fmla="*/ 0 h 449"/>
                    <a:gd name="T17" fmla="*/ 56 w 56"/>
                    <a:gd name="T18" fmla="*/ 449 h 449"/>
                  </a:gdLst>
                  <a:ahLst/>
                  <a:cxnLst>
                    <a:cxn ang="T10">
                      <a:pos x="T0" y="T1"/>
                    </a:cxn>
                    <a:cxn ang="T11">
                      <a:pos x="T2" y="T3"/>
                    </a:cxn>
                    <a:cxn ang="T12">
                      <a:pos x="T4" y="T5"/>
                    </a:cxn>
                    <a:cxn ang="T13">
                      <a:pos x="T6" y="T7"/>
                    </a:cxn>
                    <a:cxn ang="T14">
                      <a:pos x="T8" y="T9"/>
                    </a:cxn>
                  </a:cxnLst>
                  <a:rect l="T15" t="T16" r="T17" b="T18"/>
                  <a:pathLst>
                    <a:path w="56" h="449">
                      <a:moveTo>
                        <a:pt x="0" y="449"/>
                      </a:moveTo>
                      <a:lnTo>
                        <a:pt x="56" y="401"/>
                      </a:lnTo>
                      <a:lnTo>
                        <a:pt x="56" y="0"/>
                      </a:lnTo>
                      <a:lnTo>
                        <a:pt x="0" y="56"/>
                      </a:lnTo>
                      <a:lnTo>
                        <a:pt x="0" y="449"/>
                      </a:lnTo>
                      <a:close/>
                    </a:path>
                  </a:pathLst>
                </a:custGeom>
                <a:solidFill>
                  <a:srgbClr val="7A7A5A"/>
                </a:solidFill>
                <a:ln w="9525">
                  <a:noFill/>
                  <a:round/>
                  <a:headEnd/>
                  <a:tailEnd/>
                </a:ln>
              </p:spPr>
              <p:txBody>
                <a:bodyPr/>
                <a:lstStyle/>
                <a:p>
                  <a:endParaRPr lang="en-SG"/>
                </a:p>
              </p:txBody>
            </p:sp>
            <p:sp>
              <p:nvSpPr>
                <p:cNvPr id="176177" name="Freeform 46"/>
                <p:cNvSpPr>
                  <a:spLocks/>
                </p:cNvSpPr>
                <p:nvPr/>
              </p:nvSpPr>
              <p:spPr bwMode="auto">
                <a:xfrm>
                  <a:off x="1332" y="1966"/>
                  <a:ext cx="14" cy="112"/>
                </a:xfrm>
                <a:custGeom>
                  <a:avLst/>
                  <a:gdLst>
                    <a:gd name="T0" fmla="*/ 0 w 56"/>
                    <a:gd name="T1" fmla="*/ 0 h 449"/>
                    <a:gd name="T2" fmla="*/ 0 w 56"/>
                    <a:gd name="T3" fmla="*/ 0 h 449"/>
                    <a:gd name="T4" fmla="*/ 0 w 56"/>
                    <a:gd name="T5" fmla="*/ 0 h 449"/>
                    <a:gd name="T6" fmla="*/ 0 w 56"/>
                    <a:gd name="T7" fmla="*/ 0 h 449"/>
                    <a:gd name="T8" fmla="*/ 0 w 56"/>
                    <a:gd name="T9" fmla="*/ 0 h 449"/>
                    <a:gd name="T10" fmla="*/ 0 60000 65536"/>
                    <a:gd name="T11" fmla="*/ 0 60000 65536"/>
                    <a:gd name="T12" fmla="*/ 0 60000 65536"/>
                    <a:gd name="T13" fmla="*/ 0 60000 65536"/>
                    <a:gd name="T14" fmla="*/ 0 60000 65536"/>
                    <a:gd name="T15" fmla="*/ 0 w 56"/>
                    <a:gd name="T16" fmla="*/ 0 h 449"/>
                    <a:gd name="T17" fmla="*/ 56 w 56"/>
                    <a:gd name="T18" fmla="*/ 449 h 449"/>
                  </a:gdLst>
                  <a:ahLst/>
                  <a:cxnLst>
                    <a:cxn ang="T10">
                      <a:pos x="T0" y="T1"/>
                    </a:cxn>
                    <a:cxn ang="T11">
                      <a:pos x="T2" y="T3"/>
                    </a:cxn>
                    <a:cxn ang="T12">
                      <a:pos x="T4" y="T5"/>
                    </a:cxn>
                    <a:cxn ang="T13">
                      <a:pos x="T6" y="T7"/>
                    </a:cxn>
                    <a:cxn ang="T14">
                      <a:pos x="T8" y="T9"/>
                    </a:cxn>
                  </a:cxnLst>
                  <a:rect l="T15" t="T16" r="T17" b="T18"/>
                  <a:pathLst>
                    <a:path w="56" h="449">
                      <a:moveTo>
                        <a:pt x="0" y="449"/>
                      </a:moveTo>
                      <a:lnTo>
                        <a:pt x="56" y="401"/>
                      </a:lnTo>
                      <a:lnTo>
                        <a:pt x="56" y="0"/>
                      </a:lnTo>
                      <a:lnTo>
                        <a:pt x="0" y="56"/>
                      </a:lnTo>
                      <a:lnTo>
                        <a:pt x="0" y="449"/>
                      </a:lnTo>
                      <a:close/>
                    </a:path>
                  </a:pathLst>
                </a:custGeom>
                <a:solidFill>
                  <a:srgbClr val="7A7A5A"/>
                </a:solidFill>
                <a:ln w="3175">
                  <a:solidFill>
                    <a:srgbClr val="494936"/>
                  </a:solidFill>
                  <a:round/>
                  <a:headEnd/>
                  <a:tailEnd/>
                </a:ln>
              </p:spPr>
              <p:txBody>
                <a:bodyPr/>
                <a:lstStyle/>
                <a:p>
                  <a:endParaRPr lang="en-SG"/>
                </a:p>
              </p:txBody>
            </p:sp>
            <p:sp>
              <p:nvSpPr>
                <p:cNvPr id="176178" name="Freeform 47"/>
                <p:cNvSpPr>
                  <a:spLocks/>
                </p:cNvSpPr>
                <p:nvPr/>
              </p:nvSpPr>
              <p:spPr bwMode="auto">
                <a:xfrm>
                  <a:off x="1179" y="2104"/>
                  <a:ext cx="159" cy="25"/>
                </a:xfrm>
                <a:custGeom>
                  <a:avLst/>
                  <a:gdLst>
                    <a:gd name="T0" fmla="*/ 0 w 638"/>
                    <a:gd name="T1" fmla="*/ 0 h 96"/>
                    <a:gd name="T2" fmla="*/ 0 w 638"/>
                    <a:gd name="T3" fmla="*/ 0 h 96"/>
                    <a:gd name="T4" fmla="*/ 0 w 638"/>
                    <a:gd name="T5" fmla="*/ 0 h 96"/>
                    <a:gd name="T6" fmla="*/ 0 w 638"/>
                    <a:gd name="T7" fmla="*/ 0 h 96"/>
                    <a:gd name="T8" fmla="*/ 0 w 638"/>
                    <a:gd name="T9" fmla="*/ 0 h 96"/>
                    <a:gd name="T10" fmla="*/ 0 60000 65536"/>
                    <a:gd name="T11" fmla="*/ 0 60000 65536"/>
                    <a:gd name="T12" fmla="*/ 0 60000 65536"/>
                    <a:gd name="T13" fmla="*/ 0 60000 65536"/>
                    <a:gd name="T14" fmla="*/ 0 60000 65536"/>
                    <a:gd name="T15" fmla="*/ 0 w 638"/>
                    <a:gd name="T16" fmla="*/ 0 h 96"/>
                    <a:gd name="T17" fmla="*/ 638 w 638"/>
                    <a:gd name="T18" fmla="*/ 96 h 96"/>
                  </a:gdLst>
                  <a:ahLst/>
                  <a:cxnLst>
                    <a:cxn ang="T10">
                      <a:pos x="T0" y="T1"/>
                    </a:cxn>
                    <a:cxn ang="T11">
                      <a:pos x="T2" y="T3"/>
                    </a:cxn>
                    <a:cxn ang="T12">
                      <a:pos x="T4" y="T5"/>
                    </a:cxn>
                    <a:cxn ang="T13">
                      <a:pos x="T6" y="T7"/>
                    </a:cxn>
                    <a:cxn ang="T14">
                      <a:pos x="T8" y="T9"/>
                    </a:cxn>
                  </a:cxnLst>
                  <a:rect l="T15" t="T16" r="T17" b="T18"/>
                  <a:pathLst>
                    <a:path w="638" h="96">
                      <a:moveTo>
                        <a:pt x="0" y="96"/>
                      </a:moveTo>
                      <a:lnTo>
                        <a:pt x="81" y="0"/>
                      </a:lnTo>
                      <a:lnTo>
                        <a:pt x="638" y="0"/>
                      </a:lnTo>
                      <a:lnTo>
                        <a:pt x="557" y="96"/>
                      </a:lnTo>
                      <a:lnTo>
                        <a:pt x="0" y="96"/>
                      </a:lnTo>
                      <a:close/>
                    </a:path>
                  </a:pathLst>
                </a:custGeom>
                <a:solidFill>
                  <a:srgbClr val="C9C9B6"/>
                </a:solidFill>
                <a:ln w="9525">
                  <a:noFill/>
                  <a:round/>
                  <a:headEnd/>
                  <a:tailEnd/>
                </a:ln>
              </p:spPr>
              <p:txBody>
                <a:bodyPr/>
                <a:lstStyle/>
                <a:p>
                  <a:endParaRPr lang="en-SG"/>
                </a:p>
              </p:txBody>
            </p:sp>
            <p:sp>
              <p:nvSpPr>
                <p:cNvPr id="176179" name="Freeform 48"/>
                <p:cNvSpPr>
                  <a:spLocks/>
                </p:cNvSpPr>
                <p:nvPr/>
              </p:nvSpPr>
              <p:spPr bwMode="auto">
                <a:xfrm>
                  <a:off x="1179" y="2104"/>
                  <a:ext cx="159" cy="25"/>
                </a:xfrm>
                <a:custGeom>
                  <a:avLst/>
                  <a:gdLst>
                    <a:gd name="T0" fmla="*/ 0 w 638"/>
                    <a:gd name="T1" fmla="*/ 0 h 96"/>
                    <a:gd name="T2" fmla="*/ 0 w 638"/>
                    <a:gd name="T3" fmla="*/ 0 h 96"/>
                    <a:gd name="T4" fmla="*/ 0 w 638"/>
                    <a:gd name="T5" fmla="*/ 0 h 96"/>
                    <a:gd name="T6" fmla="*/ 0 w 638"/>
                    <a:gd name="T7" fmla="*/ 0 h 96"/>
                    <a:gd name="T8" fmla="*/ 0 w 638"/>
                    <a:gd name="T9" fmla="*/ 0 h 96"/>
                    <a:gd name="T10" fmla="*/ 0 60000 65536"/>
                    <a:gd name="T11" fmla="*/ 0 60000 65536"/>
                    <a:gd name="T12" fmla="*/ 0 60000 65536"/>
                    <a:gd name="T13" fmla="*/ 0 60000 65536"/>
                    <a:gd name="T14" fmla="*/ 0 60000 65536"/>
                    <a:gd name="T15" fmla="*/ 0 w 638"/>
                    <a:gd name="T16" fmla="*/ 0 h 96"/>
                    <a:gd name="T17" fmla="*/ 638 w 638"/>
                    <a:gd name="T18" fmla="*/ 96 h 96"/>
                  </a:gdLst>
                  <a:ahLst/>
                  <a:cxnLst>
                    <a:cxn ang="T10">
                      <a:pos x="T0" y="T1"/>
                    </a:cxn>
                    <a:cxn ang="T11">
                      <a:pos x="T2" y="T3"/>
                    </a:cxn>
                    <a:cxn ang="T12">
                      <a:pos x="T4" y="T5"/>
                    </a:cxn>
                    <a:cxn ang="T13">
                      <a:pos x="T6" y="T7"/>
                    </a:cxn>
                    <a:cxn ang="T14">
                      <a:pos x="T8" y="T9"/>
                    </a:cxn>
                  </a:cxnLst>
                  <a:rect l="T15" t="T16" r="T17" b="T18"/>
                  <a:pathLst>
                    <a:path w="638" h="96">
                      <a:moveTo>
                        <a:pt x="0" y="96"/>
                      </a:moveTo>
                      <a:lnTo>
                        <a:pt x="81" y="0"/>
                      </a:lnTo>
                      <a:lnTo>
                        <a:pt x="638" y="0"/>
                      </a:lnTo>
                      <a:lnTo>
                        <a:pt x="557" y="96"/>
                      </a:lnTo>
                      <a:lnTo>
                        <a:pt x="0" y="96"/>
                      </a:lnTo>
                      <a:close/>
                    </a:path>
                  </a:pathLst>
                </a:custGeom>
                <a:solidFill>
                  <a:srgbClr val="C9C9B6"/>
                </a:solidFill>
                <a:ln w="3175">
                  <a:solidFill>
                    <a:srgbClr val="494936"/>
                  </a:solidFill>
                  <a:round/>
                  <a:headEnd/>
                  <a:tailEnd/>
                </a:ln>
              </p:spPr>
              <p:txBody>
                <a:bodyPr/>
                <a:lstStyle/>
                <a:p>
                  <a:endParaRPr lang="en-SG"/>
                </a:p>
              </p:txBody>
            </p:sp>
            <p:sp>
              <p:nvSpPr>
                <p:cNvPr id="176180" name="Freeform 49"/>
                <p:cNvSpPr>
                  <a:spLocks/>
                </p:cNvSpPr>
                <p:nvPr/>
              </p:nvSpPr>
              <p:spPr bwMode="auto">
                <a:xfrm>
                  <a:off x="1318" y="2104"/>
                  <a:ext cx="20" cy="31"/>
                </a:xfrm>
                <a:custGeom>
                  <a:avLst/>
                  <a:gdLst>
                    <a:gd name="T0" fmla="*/ 0 w 81"/>
                    <a:gd name="T1" fmla="*/ 0 h 120"/>
                    <a:gd name="T2" fmla="*/ 0 w 81"/>
                    <a:gd name="T3" fmla="*/ 0 h 120"/>
                    <a:gd name="T4" fmla="*/ 0 w 81"/>
                    <a:gd name="T5" fmla="*/ 0 h 120"/>
                    <a:gd name="T6" fmla="*/ 0 w 81"/>
                    <a:gd name="T7" fmla="*/ 0 h 120"/>
                    <a:gd name="T8" fmla="*/ 0 w 81"/>
                    <a:gd name="T9" fmla="*/ 0 h 120"/>
                    <a:gd name="T10" fmla="*/ 0 60000 65536"/>
                    <a:gd name="T11" fmla="*/ 0 60000 65536"/>
                    <a:gd name="T12" fmla="*/ 0 60000 65536"/>
                    <a:gd name="T13" fmla="*/ 0 60000 65536"/>
                    <a:gd name="T14" fmla="*/ 0 60000 65536"/>
                    <a:gd name="T15" fmla="*/ 0 w 81"/>
                    <a:gd name="T16" fmla="*/ 0 h 120"/>
                    <a:gd name="T17" fmla="*/ 81 w 81"/>
                    <a:gd name="T18" fmla="*/ 120 h 120"/>
                  </a:gdLst>
                  <a:ahLst/>
                  <a:cxnLst>
                    <a:cxn ang="T10">
                      <a:pos x="T0" y="T1"/>
                    </a:cxn>
                    <a:cxn ang="T11">
                      <a:pos x="T2" y="T3"/>
                    </a:cxn>
                    <a:cxn ang="T12">
                      <a:pos x="T4" y="T5"/>
                    </a:cxn>
                    <a:cxn ang="T13">
                      <a:pos x="T6" y="T7"/>
                    </a:cxn>
                    <a:cxn ang="T14">
                      <a:pos x="T8" y="T9"/>
                    </a:cxn>
                  </a:cxnLst>
                  <a:rect l="T15" t="T16" r="T17" b="T18"/>
                  <a:pathLst>
                    <a:path w="81" h="120">
                      <a:moveTo>
                        <a:pt x="0" y="120"/>
                      </a:moveTo>
                      <a:lnTo>
                        <a:pt x="81" y="40"/>
                      </a:lnTo>
                      <a:lnTo>
                        <a:pt x="81" y="0"/>
                      </a:lnTo>
                      <a:lnTo>
                        <a:pt x="0" y="104"/>
                      </a:lnTo>
                      <a:lnTo>
                        <a:pt x="0" y="120"/>
                      </a:lnTo>
                      <a:close/>
                    </a:path>
                  </a:pathLst>
                </a:custGeom>
                <a:solidFill>
                  <a:srgbClr val="7A7A5A"/>
                </a:solidFill>
                <a:ln w="9525">
                  <a:noFill/>
                  <a:round/>
                  <a:headEnd/>
                  <a:tailEnd/>
                </a:ln>
              </p:spPr>
              <p:txBody>
                <a:bodyPr/>
                <a:lstStyle/>
                <a:p>
                  <a:endParaRPr lang="en-SG"/>
                </a:p>
              </p:txBody>
            </p:sp>
            <p:sp>
              <p:nvSpPr>
                <p:cNvPr id="176181" name="Freeform 50"/>
                <p:cNvSpPr>
                  <a:spLocks/>
                </p:cNvSpPr>
                <p:nvPr/>
              </p:nvSpPr>
              <p:spPr bwMode="auto">
                <a:xfrm>
                  <a:off x="1318" y="2104"/>
                  <a:ext cx="20" cy="31"/>
                </a:xfrm>
                <a:custGeom>
                  <a:avLst/>
                  <a:gdLst>
                    <a:gd name="T0" fmla="*/ 0 w 81"/>
                    <a:gd name="T1" fmla="*/ 0 h 120"/>
                    <a:gd name="T2" fmla="*/ 0 w 81"/>
                    <a:gd name="T3" fmla="*/ 0 h 120"/>
                    <a:gd name="T4" fmla="*/ 0 w 81"/>
                    <a:gd name="T5" fmla="*/ 0 h 120"/>
                    <a:gd name="T6" fmla="*/ 0 w 81"/>
                    <a:gd name="T7" fmla="*/ 0 h 120"/>
                    <a:gd name="T8" fmla="*/ 0 w 81"/>
                    <a:gd name="T9" fmla="*/ 0 h 120"/>
                    <a:gd name="T10" fmla="*/ 0 60000 65536"/>
                    <a:gd name="T11" fmla="*/ 0 60000 65536"/>
                    <a:gd name="T12" fmla="*/ 0 60000 65536"/>
                    <a:gd name="T13" fmla="*/ 0 60000 65536"/>
                    <a:gd name="T14" fmla="*/ 0 60000 65536"/>
                    <a:gd name="T15" fmla="*/ 0 w 81"/>
                    <a:gd name="T16" fmla="*/ 0 h 120"/>
                    <a:gd name="T17" fmla="*/ 81 w 81"/>
                    <a:gd name="T18" fmla="*/ 120 h 120"/>
                  </a:gdLst>
                  <a:ahLst/>
                  <a:cxnLst>
                    <a:cxn ang="T10">
                      <a:pos x="T0" y="T1"/>
                    </a:cxn>
                    <a:cxn ang="T11">
                      <a:pos x="T2" y="T3"/>
                    </a:cxn>
                    <a:cxn ang="T12">
                      <a:pos x="T4" y="T5"/>
                    </a:cxn>
                    <a:cxn ang="T13">
                      <a:pos x="T6" y="T7"/>
                    </a:cxn>
                    <a:cxn ang="T14">
                      <a:pos x="T8" y="T9"/>
                    </a:cxn>
                  </a:cxnLst>
                  <a:rect l="T15" t="T16" r="T17" b="T18"/>
                  <a:pathLst>
                    <a:path w="81" h="120">
                      <a:moveTo>
                        <a:pt x="0" y="120"/>
                      </a:moveTo>
                      <a:lnTo>
                        <a:pt x="81" y="40"/>
                      </a:lnTo>
                      <a:lnTo>
                        <a:pt x="81" y="0"/>
                      </a:lnTo>
                      <a:lnTo>
                        <a:pt x="0" y="104"/>
                      </a:lnTo>
                      <a:lnTo>
                        <a:pt x="0" y="120"/>
                      </a:lnTo>
                      <a:close/>
                    </a:path>
                  </a:pathLst>
                </a:custGeom>
                <a:solidFill>
                  <a:srgbClr val="7A7A5A"/>
                </a:solidFill>
                <a:ln w="3175">
                  <a:solidFill>
                    <a:srgbClr val="494936"/>
                  </a:solidFill>
                  <a:round/>
                  <a:headEnd/>
                  <a:tailEnd/>
                </a:ln>
              </p:spPr>
              <p:txBody>
                <a:bodyPr/>
                <a:lstStyle/>
                <a:p>
                  <a:endParaRPr lang="en-SG"/>
                </a:p>
              </p:txBody>
            </p:sp>
            <p:sp>
              <p:nvSpPr>
                <p:cNvPr id="176182" name="Rectangle 51"/>
                <p:cNvSpPr>
                  <a:spLocks noChangeArrowheads="1"/>
                </p:cNvSpPr>
                <p:nvPr/>
              </p:nvSpPr>
              <p:spPr bwMode="auto">
                <a:xfrm>
                  <a:off x="1179" y="2129"/>
                  <a:ext cx="139" cy="6"/>
                </a:xfrm>
                <a:prstGeom prst="rect">
                  <a:avLst/>
                </a:prstGeom>
                <a:solidFill>
                  <a:srgbClr val="B7B79D"/>
                </a:solidFill>
                <a:ln w="9525">
                  <a:noFill/>
                  <a:miter lim="800000"/>
                  <a:headEnd/>
                  <a:tailEnd/>
                </a:ln>
              </p:spPr>
              <p:txBody>
                <a:bodyPr/>
                <a:lstStyle/>
                <a:p>
                  <a:endParaRPr lang="en-SG"/>
                </a:p>
              </p:txBody>
            </p:sp>
            <p:sp>
              <p:nvSpPr>
                <p:cNvPr id="176183" name="Rectangle 52"/>
                <p:cNvSpPr>
                  <a:spLocks noChangeArrowheads="1"/>
                </p:cNvSpPr>
                <p:nvPr/>
              </p:nvSpPr>
              <p:spPr bwMode="auto">
                <a:xfrm>
                  <a:off x="1180" y="2130"/>
                  <a:ext cx="137" cy="4"/>
                </a:xfrm>
                <a:prstGeom prst="rect">
                  <a:avLst/>
                </a:prstGeom>
                <a:solidFill>
                  <a:srgbClr val="B7B79D"/>
                </a:solidFill>
                <a:ln w="3175">
                  <a:solidFill>
                    <a:srgbClr val="494936"/>
                  </a:solidFill>
                  <a:miter lim="800000"/>
                  <a:headEnd/>
                  <a:tailEnd/>
                </a:ln>
              </p:spPr>
              <p:txBody>
                <a:bodyPr/>
                <a:lstStyle/>
                <a:p>
                  <a:endParaRPr lang="en-SG"/>
                </a:p>
              </p:txBody>
            </p:sp>
          </p:grpSp>
          <p:grpSp>
            <p:nvGrpSpPr>
              <p:cNvPr id="176184" name="Group 53"/>
              <p:cNvGrpSpPr>
                <a:grpSpLocks/>
              </p:cNvGrpSpPr>
              <p:nvPr/>
            </p:nvGrpSpPr>
            <p:grpSpPr bwMode="auto">
              <a:xfrm>
                <a:off x="1971" y="370"/>
                <a:ext cx="94" cy="56"/>
                <a:chOff x="1223" y="2004"/>
                <a:chExt cx="94" cy="56"/>
              </a:xfrm>
            </p:grpSpPr>
            <p:grpSp>
              <p:nvGrpSpPr>
                <p:cNvPr id="176185" name="Group 54"/>
                <p:cNvGrpSpPr>
                  <a:grpSpLocks/>
                </p:cNvGrpSpPr>
                <p:nvPr/>
              </p:nvGrpSpPr>
              <p:grpSpPr bwMode="auto">
                <a:xfrm>
                  <a:off x="1223" y="2004"/>
                  <a:ext cx="93" cy="56"/>
                  <a:chOff x="1223" y="2004"/>
                  <a:chExt cx="93" cy="56"/>
                </a:xfrm>
              </p:grpSpPr>
              <p:sp>
                <p:nvSpPr>
                  <p:cNvPr id="176186" name="Oval 55"/>
                  <p:cNvSpPr>
                    <a:spLocks noChangeArrowheads="1"/>
                  </p:cNvSpPr>
                  <p:nvPr/>
                </p:nvSpPr>
                <p:spPr bwMode="auto">
                  <a:xfrm>
                    <a:off x="1255" y="2004"/>
                    <a:ext cx="41" cy="24"/>
                  </a:xfrm>
                  <a:prstGeom prst="ellipse">
                    <a:avLst/>
                  </a:prstGeom>
                  <a:solidFill>
                    <a:srgbClr val="E7EDED"/>
                  </a:solidFill>
                  <a:ln w="9525">
                    <a:noFill/>
                    <a:round/>
                    <a:headEnd/>
                    <a:tailEnd/>
                  </a:ln>
                </p:spPr>
                <p:txBody>
                  <a:bodyPr/>
                  <a:lstStyle/>
                  <a:p>
                    <a:endParaRPr lang="en-SG"/>
                  </a:p>
                </p:txBody>
              </p:sp>
              <p:sp>
                <p:nvSpPr>
                  <p:cNvPr id="176187" name="Oval 56"/>
                  <p:cNvSpPr>
                    <a:spLocks noChangeArrowheads="1"/>
                  </p:cNvSpPr>
                  <p:nvPr/>
                </p:nvSpPr>
                <p:spPr bwMode="auto">
                  <a:xfrm>
                    <a:off x="1233" y="2010"/>
                    <a:ext cx="30" cy="24"/>
                  </a:xfrm>
                  <a:prstGeom prst="ellipse">
                    <a:avLst/>
                  </a:prstGeom>
                  <a:solidFill>
                    <a:srgbClr val="E7EDED"/>
                  </a:solidFill>
                  <a:ln w="9525">
                    <a:noFill/>
                    <a:round/>
                    <a:headEnd/>
                    <a:tailEnd/>
                  </a:ln>
                </p:spPr>
                <p:txBody>
                  <a:bodyPr/>
                  <a:lstStyle/>
                  <a:p>
                    <a:endParaRPr lang="en-SG"/>
                  </a:p>
                </p:txBody>
              </p:sp>
              <p:sp>
                <p:nvSpPr>
                  <p:cNvPr id="176188" name="Oval 57"/>
                  <p:cNvSpPr>
                    <a:spLocks noChangeArrowheads="1"/>
                  </p:cNvSpPr>
                  <p:nvPr/>
                </p:nvSpPr>
                <p:spPr bwMode="auto">
                  <a:xfrm>
                    <a:off x="1223" y="2024"/>
                    <a:ext cx="20" cy="18"/>
                  </a:xfrm>
                  <a:prstGeom prst="ellipse">
                    <a:avLst/>
                  </a:prstGeom>
                  <a:solidFill>
                    <a:srgbClr val="E7EDED"/>
                  </a:solidFill>
                  <a:ln w="9525">
                    <a:noFill/>
                    <a:round/>
                    <a:headEnd/>
                    <a:tailEnd/>
                  </a:ln>
                </p:spPr>
                <p:txBody>
                  <a:bodyPr/>
                  <a:lstStyle/>
                  <a:p>
                    <a:endParaRPr lang="en-SG"/>
                  </a:p>
                </p:txBody>
              </p:sp>
              <p:sp>
                <p:nvSpPr>
                  <p:cNvPr id="176189" name="Oval 58"/>
                  <p:cNvSpPr>
                    <a:spLocks noChangeArrowheads="1"/>
                  </p:cNvSpPr>
                  <p:nvPr/>
                </p:nvSpPr>
                <p:spPr bwMode="auto">
                  <a:xfrm>
                    <a:off x="1229" y="2032"/>
                    <a:ext cx="32" cy="20"/>
                  </a:xfrm>
                  <a:prstGeom prst="ellipse">
                    <a:avLst/>
                  </a:prstGeom>
                  <a:solidFill>
                    <a:srgbClr val="E7EDED"/>
                  </a:solidFill>
                  <a:ln w="9525">
                    <a:noFill/>
                    <a:round/>
                    <a:headEnd/>
                    <a:tailEnd/>
                  </a:ln>
                </p:spPr>
                <p:txBody>
                  <a:bodyPr/>
                  <a:lstStyle/>
                  <a:p>
                    <a:endParaRPr lang="en-SG"/>
                  </a:p>
                </p:txBody>
              </p:sp>
              <p:sp>
                <p:nvSpPr>
                  <p:cNvPr id="176190" name="Oval 59"/>
                  <p:cNvSpPr>
                    <a:spLocks noChangeArrowheads="1"/>
                  </p:cNvSpPr>
                  <p:nvPr/>
                </p:nvSpPr>
                <p:spPr bwMode="auto">
                  <a:xfrm>
                    <a:off x="1251" y="2036"/>
                    <a:ext cx="49" cy="24"/>
                  </a:xfrm>
                  <a:prstGeom prst="ellipse">
                    <a:avLst/>
                  </a:prstGeom>
                  <a:solidFill>
                    <a:srgbClr val="E7EDED"/>
                  </a:solidFill>
                  <a:ln w="9525">
                    <a:noFill/>
                    <a:round/>
                    <a:headEnd/>
                    <a:tailEnd/>
                  </a:ln>
                </p:spPr>
                <p:txBody>
                  <a:bodyPr/>
                  <a:lstStyle/>
                  <a:p>
                    <a:endParaRPr lang="en-SG"/>
                  </a:p>
                </p:txBody>
              </p:sp>
              <p:sp>
                <p:nvSpPr>
                  <p:cNvPr id="176191" name="Oval 60"/>
                  <p:cNvSpPr>
                    <a:spLocks noChangeArrowheads="1"/>
                  </p:cNvSpPr>
                  <p:nvPr/>
                </p:nvSpPr>
                <p:spPr bwMode="auto">
                  <a:xfrm>
                    <a:off x="1281" y="2010"/>
                    <a:ext cx="31" cy="18"/>
                  </a:xfrm>
                  <a:prstGeom prst="ellipse">
                    <a:avLst/>
                  </a:prstGeom>
                  <a:solidFill>
                    <a:srgbClr val="E7EDED"/>
                  </a:solidFill>
                  <a:ln w="9525">
                    <a:noFill/>
                    <a:round/>
                    <a:headEnd/>
                    <a:tailEnd/>
                  </a:ln>
                </p:spPr>
                <p:txBody>
                  <a:bodyPr/>
                  <a:lstStyle/>
                  <a:p>
                    <a:endParaRPr lang="en-SG"/>
                  </a:p>
                </p:txBody>
              </p:sp>
              <p:sp>
                <p:nvSpPr>
                  <p:cNvPr id="176192" name="Oval 61"/>
                  <p:cNvSpPr>
                    <a:spLocks noChangeArrowheads="1"/>
                  </p:cNvSpPr>
                  <p:nvPr/>
                </p:nvSpPr>
                <p:spPr bwMode="auto">
                  <a:xfrm>
                    <a:off x="1285" y="2022"/>
                    <a:ext cx="31" cy="18"/>
                  </a:xfrm>
                  <a:prstGeom prst="ellipse">
                    <a:avLst/>
                  </a:prstGeom>
                  <a:solidFill>
                    <a:srgbClr val="E7EDED"/>
                  </a:solidFill>
                  <a:ln w="9525">
                    <a:noFill/>
                    <a:round/>
                    <a:headEnd/>
                    <a:tailEnd/>
                  </a:ln>
                </p:spPr>
                <p:txBody>
                  <a:bodyPr/>
                  <a:lstStyle/>
                  <a:p>
                    <a:endParaRPr lang="en-SG"/>
                  </a:p>
                </p:txBody>
              </p:sp>
              <p:sp>
                <p:nvSpPr>
                  <p:cNvPr id="176193" name="Oval 62"/>
                  <p:cNvSpPr>
                    <a:spLocks noChangeArrowheads="1"/>
                  </p:cNvSpPr>
                  <p:nvPr/>
                </p:nvSpPr>
                <p:spPr bwMode="auto">
                  <a:xfrm>
                    <a:off x="1283" y="2026"/>
                    <a:ext cx="31" cy="30"/>
                  </a:xfrm>
                  <a:prstGeom prst="ellipse">
                    <a:avLst/>
                  </a:prstGeom>
                  <a:solidFill>
                    <a:srgbClr val="E7EDED"/>
                  </a:solidFill>
                  <a:ln w="9525">
                    <a:noFill/>
                    <a:round/>
                    <a:headEnd/>
                    <a:tailEnd/>
                  </a:ln>
                </p:spPr>
                <p:txBody>
                  <a:bodyPr/>
                  <a:lstStyle/>
                  <a:p>
                    <a:endParaRPr lang="en-SG"/>
                  </a:p>
                </p:txBody>
              </p:sp>
              <p:sp>
                <p:nvSpPr>
                  <p:cNvPr id="176194" name="Oval 63"/>
                  <p:cNvSpPr>
                    <a:spLocks noChangeArrowheads="1"/>
                  </p:cNvSpPr>
                  <p:nvPr/>
                </p:nvSpPr>
                <p:spPr bwMode="auto">
                  <a:xfrm>
                    <a:off x="1239" y="2018"/>
                    <a:ext cx="61" cy="30"/>
                  </a:xfrm>
                  <a:prstGeom prst="ellipse">
                    <a:avLst/>
                  </a:prstGeom>
                  <a:solidFill>
                    <a:srgbClr val="E7EDED"/>
                  </a:solidFill>
                  <a:ln w="9525">
                    <a:noFill/>
                    <a:round/>
                    <a:headEnd/>
                    <a:tailEnd/>
                  </a:ln>
                </p:spPr>
                <p:txBody>
                  <a:bodyPr/>
                  <a:lstStyle/>
                  <a:p>
                    <a:endParaRPr lang="en-SG"/>
                  </a:p>
                </p:txBody>
              </p:sp>
            </p:grpSp>
            <p:grpSp>
              <p:nvGrpSpPr>
                <p:cNvPr id="176195" name="Group 64"/>
                <p:cNvGrpSpPr>
                  <a:grpSpLocks/>
                </p:cNvGrpSpPr>
                <p:nvPr/>
              </p:nvGrpSpPr>
              <p:grpSpPr bwMode="auto">
                <a:xfrm>
                  <a:off x="1223" y="2004"/>
                  <a:ext cx="94" cy="56"/>
                  <a:chOff x="1223" y="2004"/>
                  <a:chExt cx="94" cy="56"/>
                </a:xfrm>
              </p:grpSpPr>
              <p:sp>
                <p:nvSpPr>
                  <p:cNvPr id="176196" name="Arc 65"/>
                  <p:cNvSpPr>
                    <a:spLocks/>
                  </p:cNvSpPr>
                  <p:nvPr/>
                </p:nvSpPr>
                <p:spPr bwMode="auto">
                  <a:xfrm>
                    <a:off x="1256" y="2004"/>
                    <a:ext cx="39" cy="12"/>
                  </a:xfrm>
                  <a:custGeom>
                    <a:avLst/>
                    <a:gdLst>
                      <a:gd name="T0" fmla="*/ 0 w 41085"/>
                      <a:gd name="T1" fmla="*/ 0 h 21600"/>
                      <a:gd name="T2" fmla="*/ 0 w 41085"/>
                      <a:gd name="T3" fmla="*/ 0 h 21600"/>
                      <a:gd name="T4" fmla="*/ 0 w 41085"/>
                      <a:gd name="T5" fmla="*/ 0 h 21600"/>
                      <a:gd name="T6" fmla="*/ 0 60000 65536"/>
                      <a:gd name="T7" fmla="*/ 0 60000 65536"/>
                      <a:gd name="T8" fmla="*/ 0 60000 65536"/>
                      <a:gd name="T9" fmla="*/ 0 w 41085"/>
                      <a:gd name="T10" fmla="*/ 0 h 21600"/>
                      <a:gd name="T11" fmla="*/ 41085 w 41085"/>
                      <a:gd name="T12" fmla="*/ 21600 h 21600"/>
                    </a:gdLst>
                    <a:ahLst/>
                    <a:cxnLst>
                      <a:cxn ang="T6">
                        <a:pos x="T0" y="T1"/>
                      </a:cxn>
                      <a:cxn ang="T7">
                        <a:pos x="T2" y="T3"/>
                      </a:cxn>
                      <a:cxn ang="T8">
                        <a:pos x="T4" y="T5"/>
                      </a:cxn>
                    </a:cxnLst>
                    <a:rect l="T9" t="T10" r="T11" b="T12"/>
                    <a:pathLst>
                      <a:path w="41085" h="21600" fill="none" extrusionOk="0">
                        <a:moveTo>
                          <a:pt x="0" y="15905"/>
                        </a:moveTo>
                        <a:cubicBezTo>
                          <a:pt x="2567" y="6513"/>
                          <a:pt x="11099" y="-1"/>
                          <a:pt x="20836" y="0"/>
                        </a:cubicBezTo>
                        <a:cubicBezTo>
                          <a:pt x="29864" y="0"/>
                          <a:pt x="37941" y="5615"/>
                          <a:pt x="41084" y="14080"/>
                        </a:cubicBezTo>
                      </a:path>
                      <a:path w="41085" h="21600" stroke="0" extrusionOk="0">
                        <a:moveTo>
                          <a:pt x="0" y="15905"/>
                        </a:moveTo>
                        <a:cubicBezTo>
                          <a:pt x="2567" y="6513"/>
                          <a:pt x="11099" y="-1"/>
                          <a:pt x="20836" y="0"/>
                        </a:cubicBezTo>
                        <a:cubicBezTo>
                          <a:pt x="29864" y="0"/>
                          <a:pt x="37941" y="5615"/>
                          <a:pt x="41084" y="14080"/>
                        </a:cubicBezTo>
                        <a:lnTo>
                          <a:pt x="20836" y="21600"/>
                        </a:lnTo>
                        <a:close/>
                      </a:path>
                    </a:pathLst>
                  </a:custGeom>
                  <a:solidFill>
                    <a:srgbClr val="E7EDED"/>
                  </a:solidFill>
                  <a:ln w="9525">
                    <a:noFill/>
                    <a:round/>
                    <a:headEnd/>
                    <a:tailEnd/>
                  </a:ln>
                </p:spPr>
                <p:txBody>
                  <a:bodyPr/>
                  <a:lstStyle/>
                  <a:p>
                    <a:endParaRPr lang="en-SG"/>
                  </a:p>
                </p:txBody>
              </p:sp>
              <p:sp>
                <p:nvSpPr>
                  <p:cNvPr id="176197" name="Arc 66"/>
                  <p:cNvSpPr>
                    <a:spLocks/>
                  </p:cNvSpPr>
                  <p:nvPr/>
                </p:nvSpPr>
                <p:spPr bwMode="auto">
                  <a:xfrm>
                    <a:off x="1257" y="2005"/>
                    <a:ext cx="37" cy="11"/>
                  </a:xfrm>
                  <a:custGeom>
                    <a:avLst/>
                    <a:gdLst>
                      <a:gd name="T0" fmla="*/ 0 w 40935"/>
                      <a:gd name="T1" fmla="*/ 0 h 21600"/>
                      <a:gd name="T2" fmla="*/ 0 w 40935"/>
                      <a:gd name="T3" fmla="*/ 0 h 21600"/>
                      <a:gd name="T4" fmla="*/ 0 w 40935"/>
                      <a:gd name="T5" fmla="*/ 0 h 21600"/>
                      <a:gd name="T6" fmla="*/ 0 60000 65536"/>
                      <a:gd name="T7" fmla="*/ 0 60000 65536"/>
                      <a:gd name="T8" fmla="*/ 0 60000 65536"/>
                      <a:gd name="T9" fmla="*/ 0 w 40935"/>
                      <a:gd name="T10" fmla="*/ 0 h 21600"/>
                      <a:gd name="T11" fmla="*/ 40935 w 40935"/>
                      <a:gd name="T12" fmla="*/ 21600 h 21600"/>
                    </a:gdLst>
                    <a:ahLst/>
                    <a:cxnLst>
                      <a:cxn ang="T6">
                        <a:pos x="T0" y="T1"/>
                      </a:cxn>
                      <a:cxn ang="T7">
                        <a:pos x="T2" y="T3"/>
                      </a:cxn>
                      <a:cxn ang="T8">
                        <a:pos x="T4" y="T5"/>
                      </a:cxn>
                    </a:cxnLst>
                    <a:rect l="T9" t="T10" r="T11" b="T12"/>
                    <a:pathLst>
                      <a:path w="40935" h="21600" fill="none" extrusionOk="0">
                        <a:moveTo>
                          <a:pt x="-1" y="15705"/>
                        </a:moveTo>
                        <a:cubicBezTo>
                          <a:pt x="2635" y="6413"/>
                          <a:pt x="11120" y="-1"/>
                          <a:pt x="20780" y="0"/>
                        </a:cubicBezTo>
                        <a:cubicBezTo>
                          <a:pt x="29712" y="0"/>
                          <a:pt x="37723" y="5498"/>
                          <a:pt x="40935" y="13832"/>
                        </a:cubicBezTo>
                      </a:path>
                      <a:path w="40935" h="21600" stroke="0" extrusionOk="0">
                        <a:moveTo>
                          <a:pt x="-1" y="15705"/>
                        </a:moveTo>
                        <a:cubicBezTo>
                          <a:pt x="2635" y="6413"/>
                          <a:pt x="11120" y="-1"/>
                          <a:pt x="20780" y="0"/>
                        </a:cubicBezTo>
                        <a:cubicBezTo>
                          <a:pt x="29712" y="0"/>
                          <a:pt x="37723" y="5498"/>
                          <a:pt x="40935" y="13832"/>
                        </a:cubicBezTo>
                        <a:lnTo>
                          <a:pt x="20780" y="21600"/>
                        </a:lnTo>
                        <a:close/>
                      </a:path>
                    </a:pathLst>
                  </a:custGeom>
                  <a:solidFill>
                    <a:srgbClr val="E7EDED"/>
                  </a:solidFill>
                  <a:ln w="3175">
                    <a:solidFill>
                      <a:srgbClr val="6C8F93"/>
                    </a:solidFill>
                    <a:round/>
                    <a:headEnd/>
                    <a:tailEnd/>
                  </a:ln>
                </p:spPr>
                <p:txBody>
                  <a:bodyPr/>
                  <a:lstStyle/>
                  <a:p>
                    <a:endParaRPr lang="en-SG"/>
                  </a:p>
                </p:txBody>
              </p:sp>
              <p:sp>
                <p:nvSpPr>
                  <p:cNvPr id="176198" name="Arc 67"/>
                  <p:cNvSpPr>
                    <a:spLocks/>
                  </p:cNvSpPr>
                  <p:nvPr/>
                </p:nvSpPr>
                <p:spPr bwMode="auto">
                  <a:xfrm>
                    <a:off x="1233" y="2010"/>
                    <a:ext cx="23" cy="14"/>
                  </a:xfrm>
                  <a:custGeom>
                    <a:avLst/>
                    <a:gdLst>
                      <a:gd name="T0" fmla="*/ 0 w 33372"/>
                      <a:gd name="T1" fmla="*/ 0 h 26005"/>
                      <a:gd name="T2" fmla="*/ 0 w 33372"/>
                      <a:gd name="T3" fmla="*/ 0 h 26005"/>
                      <a:gd name="T4" fmla="*/ 0 w 33372"/>
                      <a:gd name="T5" fmla="*/ 0 h 26005"/>
                      <a:gd name="T6" fmla="*/ 0 60000 65536"/>
                      <a:gd name="T7" fmla="*/ 0 60000 65536"/>
                      <a:gd name="T8" fmla="*/ 0 60000 65536"/>
                      <a:gd name="T9" fmla="*/ 0 w 33372"/>
                      <a:gd name="T10" fmla="*/ 0 h 26005"/>
                      <a:gd name="T11" fmla="*/ 33372 w 33372"/>
                      <a:gd name="T12" fmla="*/ 26005 h 26005"/>
                    </a:gdLst>
                    <a:ahLst/>
                    <a:cxnLst>
                      <a:cxn ang="T6">
                        <a:pos x="T0" y="T1"/>
                      </a:cxn>
                      <a:cxn ang="T7">
                        <a:pos x="T2" y="T3"/>
                      </a:cxn>
                      <a:cxn ang="T8">
                        <a:pos x="T4" y="T5"/>
                      </a:cxn>
                    </a:cxnLst>
                    <a:rect l="T9" t="T10" r="T11" b="T12"/>
                    <a:pathLst>
                      <a:path w="33372" h="26005" fill="none" extrusionOk="0">
                        <a:moveTo>
                          <a:pt x="453" y="26005"/>
                        </a:moveTo>
                        <a:cubicBezTo>
                          <a:pt x="152" y="24556"/>
                          <a:pt x="0" y="23080"/>
                          <a:pt x="0" y="21600"/>
                        </a:cubicBezTo>
                        <a:cubicBezTo>
                          <a:pt x="0" y="9670"/>
                          <a:pt x="9670" y="0"/>
                          <a:pt x="21600" y="0"/>
                        </a:cubicBezTo>
                        <a:cubicBezTo>
                          <a:pt x="25779" y="-1"/>
                          <a:pt x="29868" y="1212"/>
                          <a:pt x="33372" y="3489"/>
                        </a:cubicBezTo>
                      </a:path>
                      <a:path w="33372" h="26005" stroke="0" extrusionOk="0">
                        <a:moveTo>
                          <a:pt x="453" y="26005"/>
                        </a:moveTo>
                        <a:cubicBezTo>
                          <a:pt x="152" y="24556"/>
                          <a:pt x="0" y="23080"/>
                          <a:pt x="0" y="21600"/>
                        </a:cubicBezTo>
                        <a:cubicBezTo>
                          <a:pt x="0" y="9670"/>
                          <a:pt x="9670" y="0"/>
                          <a:pt x="21600" y="0"/>
                        </a:cubicBezTo>
                        <a:cubicBezTo>
                          <a:pt x="25779" y="-1"/>
                          <a:pt x="29868" y="1212"/>
                          <a:pt x="33372" y="3489"/>
                        </a:cubicBezTo>
                        <a:lnTo>
                          <a:pt x="21600" y="21600"/>
                        </a:lnTo>
                        <a:close/>
                      </a:path>
                    </a:pathLst>
                  </a:custGeom>
                  <a:solidFill>
                    <a:srgbClr val="E7EDED"/>
                  </a:solidFill>
                  <a:ln w="9525">
                    <a:noFill/>
                    <a:round/>
                    <a:headEnd/>
                    <a:tailEnd/>
                  </a:ln>
                </p:spPr>
                <p:txBody>
                  <a:bodyPr/>
                  <a:lstStyle/>
                  <a:p>
                    <a:endParaRPr lang="en-SG"/>
                  </a:p>
                </p:txBody>
              </p:sp>
              <p:sp>
                <p:nvSpPr>
                  <p:cNvPr id="176199" name="Arc 68"/>
                  <p:cNvSpPr>
                    <a:spLocks/>
                  </p:cNvSpPr>
                  <p:nvPr/>
                </p:nvSpPr>
                <p:spPr bwMode="auto">
                  <a:xfrm>
                    <a:off x="1234" y="2011"/>
                    <a:ext cx="22" cy="13"/>
                  </a:xfrm>
                  <a:custGeom>
                    <a:avLst/>
                    <a:gdLst>
                      <a:gd name="T0" fmla="*/ 0 w 33223"/>
                      <a:gd name="T1" fmla="*/ 0 h 26082"/>
                      <a:gd name="T2" fmla="*/ 0 w 33223"/>
                      <a:gd name="T3" fmla="*/ 0 h 26082"/>
                      <a:gd name="T4" fmla="*/ 0 w 33223"/>
                      <a:gd name="T5" fmla="*/ 0 h 26082"/>
                      <a:gd name="T6" fmla="*/ 0 60000 65536"/>
                      <a:gd name="T7" fmla="*/ 0 60000 65536"/>
                      <a:gd name="T8" fmla="*/ 0 60000 65536"/>
                      <a:gd name="T9" fmla="*/ 0 w 33223"/>
                      <a:gd name="T10" fmla="*/ 0 h 26082"/>
                      <a:gd name="T11" fmla="*/ 33223 w 33223"/>
                      <a:gd name="T12" fmla="*/ 26082 h 26082"/>
                    </a:gdLst>
                    <a:ahLst/>
                    <a:cxnLst>
                      <a:cxn ang="T6">
                        <a:pos x="T0" y="T1"/>
                      </a:cxn>
                      <a:cxn ang="T7">
                        <a:pos x="T2" y="T3"/>
                      </a:cxn>
                      <a:cxn ang="T8">
                        <a:pos x="T4" y="T5"/>
                      </a:cxn>
                    </a:cxnLst>
                    <a:rect l="T9" t="T10" r="T11" b="T12"/>
                    <a:pathLst>
                      <a:path w="33223" h="26082" fill="none" extrusionOk="0">
                        <a:moveTo>
                          <a:pt x="470" y="26081"/>
                        </a:moveTo>
                        <a:cubicBezTo>
                          <a:pt x="157" y="24608"/>
                          <a:pt x="0" y="23106"/>
                          <a:pt x="0" y="21600"/>
                        </a:cubicBezTo>
                        <a:cubicBezTo>
                          <a:pt x="0" y="9670"/>
                          <a:pt x="9670" y="0"/>
                          <a:pt x="21600" y="0"/>
                        </a:cubicBezTo>
                        <a:cubicBezTo>
                          <a:pt x="25718" y="-1"/>
                          <a:pt x="29751" y="1177"/>
                          <a:pt x="33223" y="3393"/>
                        </a:cubicBezTo>
                      </a:path>
                      <a:path w="33223" h="26082" stroke="0" extrusionOk="0">
                        <a:moveTo>
                          <a:pt x="470" y="26081"/>
                        </a:moveTo>
                        <a:cubicBezTo>
                          <a:pt x="157" y="24608"/>
                          <a:pt x="0" y="23106"/>
                          <a:pt x="0" y="21600"/>
                        </a:cubicBezTo>
                        <a:cubicBezTo>
                          <a:pt x="0" y="9670"/>
                          <a:pt x="9670" y="0"/>
                          <a:pt x="21600" y="0"/>
                        </a:cubicBezTo>
                        <a:cubicBezTo>
                          <a:pt x="25718" y="-1"/>
                          <a:pt x="29751" y="1177"/>
                          <a:pt x="33223" y="3393"/>
                        </a:cubicBezTo>
                        <a:lnTo>
                          <a:pt x="21600" y="21600"/>
                        </a:lnTo>
                        <a:close/>
                      </a:path>
                    </a:pathLst>
                  </a:custGeom>
                  <a:solidFill>
                    <a:srgbClr val="E7EDED"/>
                  </a:solidFill>
                  <a:ln w="3175">
                    <a:solidFill>
                      <a:srgbClr val="6C8F93"/>
                    </a:solidFill>
                    <a:round/>
                    <a:headEnd/>
                    <a:tailEnd/>
                  </a:ln>
                </p:spPr>
                <p:txBody>
                  <a:bodyPr/>
                  <a:lstStyle/>
                  <a:p>
                    <a:endParaRPr lang="en-SG"/>
                  </a:p>
                </p:txBody>
              </p:sp>
              <p:sp>
                <p:nvSpPr>
                  <p:cNvPr id="176200" name="Arc 69"/>
                  <p:cNvSpPr>
                    <a:spLocks/>
                  </p:cNvSpPr>
                  <p:nvPr/>
                </p:nvSpPr>
                <p:spPr bwMode="auto">
                  <a:xfrm>
                    <a:off x="1229" y="2042"/>
                    <a:ext cx="24" cy="10"/>
                  </a:xfrm>
                  <a:custGeom>
                    <a:avLst/>
                    <a:gdLst>
                      <a:gd name="T0" fmla="*/ 0 w 31800"/>
                      <a:gd name="T1" fmla="*/ 0 h 21600"/>
                      <a:gd name="T2" fmla="*/ 0 w 31800"/>
                      <a:gd name="T3" fmla="*/ 0 h 21600"/>
                      <a:gd name="T4" fmla="*/ 0 w 31800"/>
                      <a:gd name="T5" fmla="*/ 0 h 21600"/>
                      <a:gd name="T6" fmla="*/ 0 60000 65536"/>
                      <a:gd name="T7" fmla="*/ 0 60000 65536"/>
                      <a:gd name="T8" fmla="*/ 0 60000 65536"/>
                      <a:gd name="T9" fmla="*/ 0 w 31800"/>
                      <a:gd name="T10" fmla="*/ 0 h 21600"/>
                      <a:gd name="T11" fmla="*/ 31800 w 31800"/>
                      <a:gd name="T12" fmla="*/ 21600 h 21600"/>
                    </a:gdLst>
                    <a:ahLst/>
                    <a:cxnLst>
                      <a:cxn ang="T6">
                        <a:pos x="T0" y="T1"/>
                      </a:cxn>
                      <a:cxn ang="T7">
                        <a:pos x="T2" y="T3"/>
                      </a:cxn>
                      <a:cxn ang="T8">
                        <a:pos x="T4" y="T5"/>
                      </a:cxn>
                    </a:cxnLst>
                    <a:rect l="T9" t="T10" r="T11" b="T12"/>
                    <a:pathLst>
                      <a:path w="31800" h="21600" fill="none" extrusionOk="0">
                        <a:moveTo>
                          <a:pt x="31799" y="19039"/>
                        </a:moveTo>
                        <a:cubicBezTo>
                          <a:pt x="28662" y="20720"/>
                          <a:pt x="25158" y="21599"/>
                          <a:pt x="21600" y="21600"/>
                        </a:cubicBezTo>
                        <a:cubicBezTo>
                          <a:pt x="9670" y="21600"/>
                          <a:pt x="0" y="11929"/>
                          <a:pt x="0" y="0"/>
                        </a:cubicBezTo>
                      </a:path>
                      <a:path w="31800" h="21600" stroke="0" extrusionOk="0">
                        <a:moveTo>
                          <a:pt x="31799" y="19039"/>
                        </a:moveTo>
                        <a:cubicBezTo>
                          <a:pt x="28662" y="20720"/>
                          <a:pt x="25158" y="21599"/>
                          <a:pt x="21600" y="21600"/>
                        </a:cubicBezTo>
                        <a:cubicBezTo>
                          <a:pt x="9670" y="21600"/>
                          <a:pt x="0" y="11929"/>
                          <a:pt x="0" y="0"/>
                        </a:cubicBezTo>
                        <a:lnTo>
                          <a:pt x="21600" y="0"/>
                        </a:lnTo>
                        <a:close/>
                      </a:path>
                    </a:pathLst>
                  </a:custGeom>
                  <a:solidFill>
                    <a:srgbClr val="E7EDED"/>
                  </a:solidFill>
                  <a:ln w="9525">
                    <a:noFill/>
                    <a:round/>
                    <a:headEnd/>
                    <a:tailEnd/>
                  </a:ln>
                </p:spPr>
                <p:txBody>
                  <a:bodyPr/>
                  <a:lstStyle/>
                  <a:p>
                    <a:endParaRPr lang="en-SG"/>
                  </a:p>
                </p:txBody>
              </p:sp>
              <p:sp>
                <p:nvSpPr>
                  <p:cNvPr id="176201" name="Arc 70"/>
                  <p:cNvSpPr>
                    <a:spLocks/>
                  </p:cNvSpPr>
                  <p:nvPr/>
                </p:nvSpPr>
                <p:spPr bwMode="auto">
                  <a:xfrm>
                    <a:off x="1230" y="2042"/>
                    <a:ext cx="22" cy="9"/>
                  </a:xfrm>
                  <a:custGeom>
                    <a:avLst/>
                    <a:gdLst>
                      <a:gd name="T0" fmla="*/ 0 w 31479"/>
                      <a:gd name="T1" fmla="*/ 0 h 21600"/>
                      <a:gd name="T2" fmla="*/ 0 w 31479"/>
                      <a:gd name="T3" fmla="*/ 0 h 21600"/>
                      <a:gd name="T4" fmla="*/ 0 w 31479"/>
                      <a:gd name="T5" fmla="*/ 0 h 21600"/>
                      <a:gd name="T6" fmla="*/ 0 60000 65536"/>
                      <a:gd name="T7" fmla="*/ 0 60000 65536"/>
                      <a:gd name="T8" fmla="*/ 0 60000 65536"/>
                      <a:gd name="T9" fmla="*/ 0 w 31479"/>
                      <a:gd name="T10" fmla="*/ 0 h 21600"/>
                      <a:gd name="T11" fmla="*/ 31479 w 31479"/>
                      <a:gd name="T12" fmla="*/ 21600 h 21600"/>
                    </a:gdLst>
                    <a:ahLst/>
                    <a:cxnLst>
                      <a:cxn ang="T6">
                        <a:pos x="T0" y="T1"/>
                      </a:cxn>
                      <a:cxn ang="T7">
                        <a:pos x="T2" y="T3"/>
                      </a:cxn>
                      <a:cxn ang="T8">
                        <a:pos x="T4" y="T5"/>
                      </a:cxn>
                    </a:cxnLst>
                    <a:rect l="T9" t="T10" r="T11" b="T12"/>
                    <a:pathLst>
                      <a:path w="31479" h="21600" fill="none" extrusionOk="0">
                        <a:moveTo>
                          <a:pt x="31478" y="19208"/>
                        </a:moveTo>
                        <a:cubicBezTo>
                          <a:pt x="28422" y="20780"/>
                          <a:pt x="25036" y="21599"/>
                          <a:pt x="21600" y="21600"/>
                        </a:cubicBezTo>
                        <a:cubicBezTo>
                          <a:pt x="9670" y="21600"/>
                          <a:pt x="0" y="11929"/>
                          <a:pt x="0" y="0"/>
                        </a:cubicBezTo>
                      </a:path>
                      <a:path w="31479" h="21600" stroke="0" extrusionOk="0">
                        <a:moveTo>
                          <a:pt x="31478" y="19208"/>
                        </a:moveTo>
                        <a:cubicBezTo>
                          <a:pt x="28422" y="20780"/>
                          <a:pt x="25036" y="21599"/>
                          <a:pt x="21600" y="21600"/>
                        </a:cubicBezTo>
                        <a:cubicBezTo>
                          <a:pt x="9670" y="21600"/>
                          <a:pt x="0" y="11929"/>
                          <a:pt x="0" y="0"/>
                        </a:cubicBezTo>
                        <a:lnTo>
                          <a:pt x="21600" y="0"/>
                        </a:lnTo>
                        <a:close/>
                      </a:path>
                    </a:pathLst>
                  </a:custGeom>
                  <a:solidFill>
                    <a:srgbClr val="E7EDED"/>
                  </a:solidFill>
                  <a:ln w="3175">
                    <a:solidFill>
                      <a:srgbClr val="6C8F93"/>
                    </a:solidFill>
                    <a:round/>
                    <a:headEnd/>
                    <a:tailEnd/>
                  </a:ln>
                </p:spPr>
                <p:txBody>
                  <a:bodyPr/>
                  <a:lstStyle/>
                  <a:p>
                    <a:endParaRPr lang="en-SG"/>
                  </a:p>
                </p:txBody>
              </p:sp>
              <p:sp>
                <p:nvSpPr>
                  <p:cNvPr id="176202" name="Arc 71"/>
                  <p:cNvSpPr>
                    <a:spLocks/>
                  </p:cNvSpPr>
                  <p:nvPr/>
                </p:nvSpPr>
                <p:spPr bwMode="auto">
                  <a:xfrm>
                    <a:off x="1294" y="2010"/>
                    <a:ext cx="19" cy="14"/>
                  </a:xfrm>
                  <a:custGeom>
                    <a:avLst/>
                    <a:gdLst>
                      <a:gd name="T0" fmla="*/ 0 w 25986"/>
                      <a:gd name="T1" fmla="*/ 0 h 33449"/>
                      <a:gd name="T2" fmla="*/ 0 w 25986"/>
                      <a:gd name="T3" fmla="*/ 0 h 33449"/>
                      <a:gd name="T4" fmla="*/ 0 w 25986"/>
                      <a:gd name="T5" fmla="*/ 0 h 33449"/>
                      <a:gd name="T6" fmla="*/ 0 60000 65536"/>
                      <a:gd name="T7" fmla="*/ 0 60000 65536"/>
                      <a:gd name="T8" fmla="*/ 0 60000 65536"/>
                      <a:gd name="T9" fmla="*/ 0 w 25986"/>
                      <a:gd name="T10" fmla="*/ 0 h 33449"/>
                      <a:gd name="T11" fmla="*/ 25986 w 25986"/>
                      <a:gd name="T12" fmla="*/ 33449 h 33449"/>
                    </a:gdLst>
                    <a:ahLst/>
                    <a:cxnLst>
                      <a:cxn ang="T6">
                        <a:pos x="T0" y="T1"/>
                      </a:cxn>
                      <a:cxn ang="T7">
                        <a:pos x="T2" y="T3"/>
                      </a:cxn>
                      <a:cxn ang="T8">
                        <a:pos x="T4" y="T5"/>
                      </a:cxn>
                    </a:cxnLst>
                    <a:rect l="T9" t="T10" r="T11" b="T12"/>
                    <a:pathLst>
                      <a:path w="25986" h="33449" fill="none" extrusionOk="0">
                        <a:moveTo>
                          <a:pt x="-1" y="449"/>
                        </a:moveTo>
                        <a:cubicBezTo>
                          <a:pt x="1442" y="150"/>
                          <a:pt x="2912" y="-1"/>
                          <a:pt x="4386" y="0"/>
                        </a:cubicBezTo>
                        <a:cubicBezTo>
                          <a:pt x="16315" y="0"/>
                          <a:pt x="25986" y="9670"/>
                          <a:pt x="25986" y="21600"/>
                        </a:cubicBezTo>
                        <a:cubicBezTo>
                          <a:pt x="25986" y="25810"/>
                          <a:pt x="24755" y="29928"/>
                          <a:pt x="22445" y="33448"/>
                        </a:cubicBezTo>
                      </a:path>
                      <a:path w="25986" h="33449" stroke="0" extrusionOk="0">
                        <a:moveTo>
                          <a:pt x="-1" y="449"/>
                        </a:moveTo>
                        <a:cubicBezTo>
                          <a:pt x="1442" y="150"/>
                          <a:pt x="2912" y="-1"/>
                          <a:pt x="4386" y="0"/>
                        </a:cubicBezTo>
                        <a:cubicBezTo>
                          <a:pt x="16315" y="0"/>
                          <a:pt x="25986" y="9670"/>
                          <a:pt x="25986" y="21600"/>
                        </a:cubicBezTo>
                        <a:cubicBezTo>
                          <a:pt x="25986" y="25810"/>
                          <a:pt x="24755" y="29928"/>
                          <a:pt x="22445" y="33448"/>
                        </a:cubicBezTo>
                        <a:lnTo>
                          <a:pt x="4386" y="21600"/>
                        </a:lnTo>
                        <a:close/>
                      </a:path>
                    </a:pathLst>
                  </a:custGeom>
                  <a:solidFill>
                    <a:srgbClr val="E7EDED"/>
                  </a:solidFill>
                  <a:ln w="9525">
                    <a:noFill/>
                    <a:round/>
                    <a:headEnd/>
                    <a:tailEnd/>
                  </a:ln>
                </p:spPr>
                <p:txBody>
                  <a:bodyPr/>
                  <a:lstStyle/>
                  <a:p>
                    <a:endParaRPr lang="en-SG"/>
                  </a:p>
                </p:txBody>
              </p:sp>
              <p:sp>
                <p:nvSpPr>
                  <p:cNvPr id="176203" name="Arc 72"/>
                  <p:cNvSpPr>
                    <a:spLocks/>
                  </p:cNvSpPr>
                  <p:nvPr/>
                </p:nvSpPr>
                <p:spPr bwMode="auto">
                  <a:xfrm>
                    <a:off x="1294" y="2011"/>
                    <a:ext cx="17" cy="13"/>
                  </a:xfrm>
                  <a:custGeom>
                    <a:avLst/>
                    <a:gdLst>
                      <a:gd name="T0" fmla="*/ 0 w 25776"/>
                      <a:gd name="T1" fmla="*/ 0 h 33873"/>
                      <a:gd name="T2" fmla="*/ 0 w 25776"/>
                      <a:gd name="T3" fmla="*/ 0 h 33873"/>
                      <a:gd name="T4" fmla="*/ 0 w 25776"/>
                      <a:gd name="T5" fmla="*/ 0 h 33873"/>
                      <a:gd name="T6" fmla="*/ 0 60000 65536"/>
                      <a:gd name="T7" fmla="*/ 0 60000 65536"/>
                      <a:gd name="T8" fmla="*/ 0 60000 65536"/>
                      <a:gd name="T9" fmla="*/ 0 w 25776"/>
                      <a:gd name="T10" fmla="*/ 0 h 33873"/>
                      <a:gd name="T11" fmla="*/ 25776 w 25776"/>
                      <a:gd name="T12" fmla="*/ 33873 h 33873"/>
                    </a:gdLst>
                    <a:ahLst/>
                    <a:cxnLst>
                      <a:cxn ang="T6">
                        <a:pos x="T0" y="T1"/>
                      </a:cxn>
                      <a:cxn ang="T7">
                        <a:pos x="T2" y="T3"/>
                      </a:cxn>
                      <a:cxn ang="T8">
                        <a:pos x="T4" y="T5"/>
                      </a:cxn>
                    </a:cxnLst>
                    <a:rect l="T9" t="T10" r="T11" b="T12"/>
                    <a:pathLst>
                      <a:path w="25776" h="33873" fill="none" extrusionOk="0">
                        <a:moveTo>
                          <a:pt x="0" y="407"/>
                        </a:moveTo>
                        <a:cubicBezTo>
                          <a:pt x="1375" y="136"/>
                          <a:pt x="2774" y="-1"/>
                          <a:pt x="4176" y="0"/>
                        </a:cubicBezTo>
                        <a:cubicBezTo>
                          <a:pt x="16105" y="0"/>
                          <a:pt x="25776" y="9670"/>
                          <a:pt x="25776" y="21600"/>
                        </a:cubicBezTo>
                        <a:cubicBezTo>
                          <a:pt x="25776" y="25984"/>
                          <a:pt x="24441" y="30264"/>
                          <a:pt x="21950" y="33872"/>
                        </a:cubicBezTo>
                      </a:path>
                      <a:path w="25776" h="33873" stroke="0" extrusionOk="0">
                        <a:moveTo>
                          <a:pt x="0" y="407"/>
                        </a:moveTo>
                        <a:cubicBezTo>
                          <a:pt x="1375" y="136"/>
                          <a:pt x="2774" y="-1"/>
                          <a:pt x="4176" y="0"/>
                        </a:cubicBezTo>
                        <a:cubicBezTo>
                          <a:pt x="16105" y="0"/>
                          <a:pt x="25776" y="9670"/>
                          <a:pt x="25776" y="21600"/>
                        </a:cubicBezTo>
                        <a:cubicBezTo>
                          <a:pt x="25776" y="25984"/>
                          <a:pt x="24441" y="30264"/>
                          <a:pt x="21950" y="33872"/>
                        </a:cubicBezTo>
                        <a:lnTo>
                          <a:pt x="4176" y="21600"/>
                        </a:lnTo>
                        <a:close/>
                      </a:path>
                    </a:pathLst>
                  </a:custGeom>
                  <a:solidFill>
                    <a:srgbClr val="E7EDED"/>
                  </a:solidFill>
                  <a:ln w="3175">
                    <a:solidFill>
                      <a:srgbClr val="6C8F93"/>
                    </a:solidFill>
                    <a:round/>
                    <a:headEnd/>
                    <a:tailEnd/>
                  </a:ln>
                </p:spPr>
                <p:txBody>
                  <a:bodyPr/>
                  <a:lstStyle/>
                  <a:p>
                    <a:endParaRPr lang="en-SG"/>
                  </a:p>
                </p:txBody>
              </p:sp>
              <p:sp>
                <p:nvSpPr>
                  <p:cNvPr id="176204" name="Arc 73"/>
                  <p:cNvSpPr>
                    <a:spLocks/>
                  </p:cNvSpPr>
                  <p:nvPr/>
                </p:nvSpPr>
                <p:spPr bwMode="auto">
                  <a:xfrm>
                    <a:off x="1300" y="2024"/>
                    <a:ext cx="17" cy="14"/>
                  </a:xfrm>
                  <a:custGeom>
                    <a:avLst/>
                    <a:gdLst>
                      <a:gd name="T0" fmla="*/ 0 w 21600"/>
                      <a:gd name="T1" fmla="*/ 0 h 30094"/>
                      <a:gd name="T2" fmla="*/ 0 w 21600"/>
                      <a:gd name="T3" fmla="*/ 0 h 30094"/>
                      <a:gd name="T4" fmla="*/ 0 w 21600"/>
                      <a:gd name="T5" fmla="*/ 0 h 30094"/>
                      <a:gd name="T6" fmla="*/ 0 60000 65536"/>
                      <a:gd name="T7" fmla="*/ 0 60000 65536"/>
                      <a:gd name="T8" fmla="*/ 0 60000 65536"/>
                      <a:gd name="T9" fmla="*/ 0 w 21600"/>
                      <a:gd name="T10" fmla="*/ 0 h 30094"/>
                      <a:gd name="T11" fmla="*/ 21600 w 21600"/>
                      <a:gd name="T12" fmla="*/ 30094 h 30094"/>
                    </a:gdLst>
                    <a:ahLst/>
                    <a:cxnLst>
                      <a:cxn ang="T6">
                        <a:pos x="T0" y="T1"/>
                      </a:cxn>
                      <a:cxn ang="T7">
                        <a:pos x="T2" y="T3"/>
                      </a:cxn>
                      <a:cxn ang="T8">
                        <a:pos x="T4" y="T5"/>
                      </a:cxn>
                    </a:cxnLst>
                    <a:rect l="T9" t="T10" r="T11" b="T12"/>
                    <a:pathLst>
                      <a:path w="21600" h="30094" fill="none" extrusionOk="0">
                        <a:moveTo>
                          <a:pt x="13043" y="-1"/>
                        </a:moveTo>
                        <a:cubicBezTo>
                          <a:pt x="18433" y="4083"/>
                          <a:pt x="21600" y="10454"/>
                          <a:pt x="21600" y="17217"/>
                        </a:cubicBezTo>
                        <a:cubicBezTo>
                          <a:pt x="21600" y="21855"/>
                          <a:pt x="20107" y="26370"/>
                          <a:pt x="17341" y="30093"/>
                        </a:cubicBezTo>
                      </a:path>
                      <a:path w="21600" h="30094" stroke="0" extrusionOk="0">
                        <a:moveTo>
                          <a:pt x="13043" y="-1"/>
                        </a:moveTo>
                        <a:cubicBezTo>
                          <a:pt x="18433" y="4083"/>
                          <a:pt x="21600" y="10454"/>
                          <a:pt x="21600" y="17217"/>
                        </a:cubicBezTo>
                        <a:cubicBezTo>
                          <a:pt x="21600" y="21855"/>
                          <a:pt x="20107" y="26370"/>
                          <a:pt x="17341" y="30093"/>
                        </a:cubicBezTo>
                        <a:lnTo>
                          <a:pt x="0" y="17217"/>
                        </a:lnTo>
                        <a:close/>
                      </a:path>
                    </a:pathLst>
                  </a:custGeom>
                  <a:solidFill>
                    <a:srgbClr val="E7EDED"/>
                  </a:solidFill>
                  <a:ln w="9525">
                    <a:noFill/>
                    <a:round/>
                    <a:headEnd/>
                    <a:tailEnd/>
                  </a:ln>
                </p:spPr>
                <p:txBody>
                  <a:bodyPr/>
                  <a:lstStyle/>
                  <a:p>
                    <a:endParaRPr lang="en-SG"/>
                  </a:p>
                </p:txBody>
              </p:sp>
              <p:sp>
                <p:nvSpPr>
                  <p:cNvPr id="176205" name="Arc 74"/>
                  <p:cNvSpPr>
                    <a:spLocks/>
                  </p:cNvSpPr>
                  <p:nvPr/>
                </p:nvSpPr>
                <p:spPr bwMode="auto">
                  <a:xfrm>
                    <a:off x="1300" y="2025"/>
                    <a:ext cx="16" cy="13"/>
                  </a:xfrm>
                  <a:custGeom>
                    <a:avLst/>
                    <a:gdLst>
                      <a:gd name="T0" fmla="*/ 0 w 21600"/>
                      <a:gd name="T1" fmla="*/ 0 h 30713"/>
                      <a:gd name="T2" fmla="*/ 0 w 21600"/>
                      <a:gd name="T3" fmla="*/ 0 h 30713"/>
                      <a:gd name="T4" fmla="*/ 0 w 21600"/>
                      <a:gd name="T5" fmla="*/ 0 h 30713"/>
                      <a:gd name="T6" fmla="*/ 0 60000 65536"/>
                      <a:gd name="T7" fmla="*/ 0 60000 65536"/>
                      <a:gd name="T8" fmla="*/ 0 60000 65536"/>
                      <a:gd name="T9" fmla="*/ 0 w 21600"/>
                      <a:gd name="T10" fmla="*/ 0 h 30713"/>
                      <a:gd name="T11" fmla="*/ 21600 w 21600"/>
                      <a:gd name="T12" fmla="*/ 30713 h 30713"/>
                    </a:gdLst>
                    <a:ahLst/>
                    <a:cxnLst>
                      <a:cxn ang="T6">
                        <a:pos x="T0" y="T1"/>
                      </a:cxn>
                      <a:cxn ang="T7">
                        <a:pos x="T2" y="T3"/>
                      </a:cxn>
                      <a:cxn ang="T8">
                        <a:pos x="T4" y="T5"/>
                      </a:cxn>
                    </a:cxnLst>
                    <a:rect l="T9" t="T10" r="T11" b="T12"/>
                    <a:pathLst>
                      <a:path w="21600" h="30713" fill="none" extrusionOk="0">
                        <a:moveTo>
                          <a:pt x="12687" y="0"/>
                        </a:moveTo>
                        <a:cubicBezTo>
                          <a:pt x="18286" y="4063"/>
                          <a:pt x="21600" y="10563"/>
                          <a:pt x="21600" y="17481"/>
                        </a:cubicBezTo>
                        <a:cubicBezTo>
                          <a:pt x="21600" y="22271"/>
                          <a:pt x="20007" y="26926"/>
                          <a:pt x="17072" y="30712"/>
                        </a:cubicBezTo>
                      </a:path>
                      <a:path w="21600" h="30713" stroke="0" extrusionOk="0">
                        <a:moveTo>
                          <a:pt x="12687" y="0"/>
                        </a:moveTo>
                        <a:cubicBezTo>
                          <a:pt x="18286" y="4063"/>
                          <a:pt x="21600" y="10563"/>
                          <a:pt x="21600" y="17481"/>
                        </a:cubicBezTo>
                        <a:cubicBezTo>
                          <a:pt x="21600" y="22271"/>
                          <a:pt x="20007" y="26926"/>
                          <a:pt x="17072" y="30712"/>
                        </a:cubicBezTo>
                        <a:lnTo>
                          <a:pt x="0" y="17481"/>
                        </a:lnTo>
                        <a:close/>
                      </a:path>
                    </a:pathLst>
                  </a:custGeom>
                  <a:solidFill>
                    <a:srgbClr val="E7EDED"/>
                  </a:solidFill>
                  <a:ln w="3175">
                    <a:solidFill>
                      <a:srgbClr val="6C8F93"/>
                    </a:solidFill>
                    <a:round/>
                    <a:headEnd/>
                    <a:tailEnd/>
                  </a:ln>
                </p:spPr>
                <p:txBody>
                  <a:bodyPr/>
                  <a:lstStyle/>
                  <a:p>
                    <a:endParaRPr lang="en-SG"/>
                  </a:p>
                </p:txBody>
              </p:sp>
              <p:sp>
                <p:nvSpPr>
                  <p:cNvPr id="176206" name="Arc 75"/>
                  <p:cNvSpPr>
                    <a:spLocks/>
                  </p:cNvSpPr>
                  <p:nvPr/>
                </p:nvSpPr>
                <p:spPr bwMode="auto">
                  <a:xfrm>
                    <a:off x="1294" y="2037"/>
                    <a:ext cx="20" cy="19"/>
                  </a:xfrm>
                  <a:custGeom>
                    <a:avLst/>
                    <a:gdLst>
                      <a:gd name="T0" fmla="*/ 0 w 28231"/>
                      <a:gd name="T1" fmla="*/ 0 h 27833"/>
                      <a:gd name="T2" fmla="*/ 0 w 28231"/>
                      <a:gd name="T3" fmla="*/ 0 h 27833"/>
                      <a:gd name="T4" fmla="*/ 0 w 28231"/>
                      <a:gd name="T5" fmla="*/ 0 h 27833"/>
                      <a:gd name="T6" fmla="*/ 0 60000 65536"/>
                      <a:gd name="T7" fmla="*/ 0 60000 65536"/>
                      <a:gd name="T8" fmla="*/ 0 60000 65536"/>
                      <a:gd name="T9" fmla="*/ 0 w 28231"/>
                      <a:gd name="T10" fmla="*/ 0 h 27833"/>
                      <a:gd name="T11" fmla="*/ 28231 w 28231"/>
                      <a:gd name="T12" fmla="*/ 27833 h 27833"/>
                    </a:gdLst>
                    <a:ahLst/>
                    <a:cxnLst>
                      <a:cxn ang="T6">
                        <a:pos x="T0" y="T1"/>
                      </a:cxn>
                      <a:cxn ang="T7">
                        <a:pos x="T2" y="T3"/>
                      </a:cxn>
                      <a:cxn ang="T8">
                        <a:pos x="T4" y="T5"/>
                      </a:cxn>
                    </a:cxnLst>
                    <a:rect l="T9" t="T10" r="T11" b="T12"/>
                    <a:pathLst>
                      <a:path w="28231" h="27833" fill="none" extrusionOk="0">
                        <a:moveTo>
                          <a:pt x="27312" y="-1"/>
                        </a:moveTo>
                        <a:cubicBezTo>
                          <a:pt x="27921" y="2021"/>
                          <a:pt x="28231" y="4121"/>
                          <a:pt x="28231" y="6233"/>
                        </a:cubicBezTo>
                        <a:cubicBezTo>
                          <a:pt x="28231" y="18162"/>
                          <a:pt x="18560" y="27833"/>
                          <a:pt x="6631" y="27833"/>
                        </a:cubicBezTo>
                        <a:cubicBezTo>
                          <a:pt x="4379" y="27833"/>
                          <a:pt x="2142" y="27481"/>
                          <a:pt x="0" y="26789"/>
                        </a:cubicBezTo>
                      </a:path>
                      <a:path w="28231" h="27833" stroke="0" extrusionOk="0">
                        <a:moveTo>
                          <a:pt x="27312" y="-1"/>
                        </a:moveTo>
                        <a:cubicBezTo>
                          <a:pt x="27921" y="2021"/>
                          <a:pt x="28231" y="4121"/>
                          <a:pt x="28231" y="6233"/>
                        </a:cubicBezTo>
                        <a:cubicBezTo>
                          <a:pt x="28231" y="18162"/>
                          <a:pt x="18560" y="27833"/>
                          <a:pt x="6631" y="27833"/>
                        </a:cubicBezTo>
                        <a:cubicBezTo>
                          <a:pt x="4379" y="27833"/>
                          <a:pt x="2142" y="27481"/>
                          <a:pt x="0" y="26789"/>
                        </a:cubicBezTo>
                        <a:lnTo>
                          <a:pt x="6631" y="6233"/>
                        </a:lnTo>
                        <a:close/>
                      </a:path>
                    </a:pathLst>
                  </a:custGeom>
                  <a:solidFill>
                    <a:srgbClr val="E7EDED"/>
                  </a:solidFill>
                  <a:ln w="9525">
                    <a:noFill/>
                    <a:round/>
                    <a:headEnd/>
                    <a:tailEnd/>
                  </a:ln>
                </p:spPr>
                <p:txBody>
                  <a:bodyPr/>
                  <a:lstStyle/>
                  <a:p>
                    <a:endParaRPr lang="en-SG"/>
                  </a:p>
                </p:txBody>
              </p:sp>
              <p:sp>
                <p:nvSpPr>
                  <p:cNvPr id="176207" name="Arc 76"/>
                  <p:cNvSpPr>
                    <a:spLocks/>
                  </p:cNvSpPr>
                  <p:nvPr/>
                </p:nvSpPr>
                <p:spPr bwMode="auto">
                  <a:xfrm>
                    <a:off x="1295" y="2037"/>
                    <a:ext cx="19" cy="18"/>
                  </a:xfrm>
                  <a:custGeom>
                    <a:avLst/>
                    <a:gdLst>
                      <a:gd name="T0" fmla="*/ 0 w 28217"/>
                      <a:gd name="T1" fmla="*/ 0 h 27846"/>
                      <a:gd name="T2" fmla="*/ 0 w 28217"/>
                      <a:gd name="T3" fmla="*/ 0 h 27846"/>
                      <a:gd name="T4" fmla="*/ 0 w 28217"/>
                      <a:gd name="T5" fmla="*/ 0 h 27846"/>
                      <a:gd name="T6" fmla="*/ 0 60000 65536"/>
                      <a:gd name="T7" fmla="*/ 0 60000 65536"/>
                      <a:gd name="T8" fmla="*/ 0 60000 65536"/>
                      <a:gd name="T9" fmla="*/ 0 w 28217"/>
                      <a:gd name="T10" fmla="*/ 0 h 27846"/>
                      <a:gd name="T11" fmla="*/ 28217 w 28217"/>
                      <a:gd name="T12" fmla="*/ 27846 h 27846"/>
                    </a:gdLst>
                    <a:ahLst/>
                    <a:cxnLst>
                      <a:cxn ang="T6">
                        <a:pos x="T0" y="T1"/>
                      </a:cxn>
                      <a:cxn ang="T7">
                        <a:pos x="T2" y="T3"/>
                      </a:cxn>
                      <a:cxn ang="T8">
                        <a:pos x="T4" y="T5"/>
                      </a:cxn>
                    </a:cxnLst>
                    <a:rect l="T9" t="T10" r="T11" b="T12"/>
                    <a:pathLst>
                      <a:path w="28217" h="27846" fill="none" extrusionOk="0">
                        <a:moveTo>
                          <a:pt x="27294" y="-1"/>
                        </a:moveTo>
                        <a:cubicBezTo>
                          <a:pt x="27906" y="2025"/>
                          <a:pt x="28217" y="4130"/>
                          <a:pt x="28217" y="6246"/>
                        </a:cubicBezTo>
                        <a:cubicBezTo>
                          <a:pt x="28217" y="18175"/>
                          <a:pt x="18546" y="27846"/>
                          <a:pt x="6617" y="27846"/>
                        </a:cubicBezTo>
                        <a:cubicBezTo>
                          <a:pt x="4370" y="27846"/>
                          <a:pt x="2138" y="27495"/>
                          <a:pt x="-1" y="26807"/>
                        </a:cubicBezTo>
                      </a:path>
                      <a:path w="28217" h="27846" stroke="0" extrusionOk="0">
                        <a:moveTo>
                          <a:pt x="27294" y="-1"/>
                        </a:moveTo>
                        <a:cubicBezTo>
                          <a:pt x="27906" y="2025"/>
                          <a:pt x="28217" y="4130"/>
                          <a:pt x="28217" y="6246"/>
                        </a:cubicBezTo>
                        <a:cubicBezTo>
                          <a:pt x="28217" y="18175"/>
                          <a:pt x="18546" y="27846"/>
                          <a:pt x="6617" y="27846"/>
                        </a:cubicBezTo>
                        <a:cubicBezTo>
                          <a:pt x="4370" y="27846"/>
                          <a:pt x="2138" y="27495"/>
                          <a:pt x="-1" y="26807"/>
                        </a:cubicBezTo>
                        <a:lnTo>
                          <a:pt x="6617" y="6246"/>
                        </a:lnTo>
                        <a:close/>
                      </a:path>
                    </a:pathLst>
                  </a:custGeom>
                  <a:solidFill>
                    <a:srgbClr val="E7EDED"/>
                  </a:solidFill>
                  <a:ln w="3175">
                    <a:solidFill>
                      <a:srgbClr val="6C8F93"/>
                    </a:solidFill>
                    <a:round/>
                    <a:headEnd/>
                    <a:tailEnd/>
                  </a:ln>
                </p:spPr>
                <p:txBody>
                  <a:bodyPr/>
                  <a:lstStyle/>
                  <a:p>
                    <a:endParaRPr lang="en-SG"/>
                  </a:p>
                </p:txBody>
              </p:sp>
              <p:sp>
                <p:nvSpPr>
                  <p:cNvPr id="176208" name="Arc 77"/>
                  <p:cNvSpPr>
                    <a:spLocks/>
                  </p:cNvSpPr>
                  <p:nvPr/>
                </p:nvSpPr>
                <p:spPr bwMode="auto">
                  <a:xfrm>
                    <a:off x="1223" y="2024"/>
                    <a:ext cx="10" cy="17"/>
                  </a:xfrm>
                  <a:custGeom>
                    <a:avLst/>
                    <a:gdLst>
                      <a:gd name="T0" fmla="*/ 0 w 21600"/>
                      <a:gd name="T1" fmla="*/ 0 h 41436"/>
                      <a:gd name="T2" fmla="*/ 0 w 21600"/>
                      <a:gd name="T3" fmla="*/ 0 h 41436"/>
                      <a:gd name="T4" fmla="*/ 0 w 21600"/>
                      <a:gd name="T5" fmla="*/ 0 h 41436"/>
                      <a:gd name="T6" fmla="*/ 0 60000 65536"/>
                      <a:gd name="T7" fmla="*/ 0 60000 65536"/>
                      <a:gd name="T8" fmla="*/ 0 60000 65536"/>
                      <a:gd name="T9" fmla="*/ 0 w 21600"/>
                      <a:gd name="T10" fmla="*/ 0 h 41436"/>
                      <a:gd name="T11" fmla="*/ 21600 w 21600"/>
                      <a:gd name="T12" fmla="*/ 41436 h 41436"/>
                    </a:gdLst>
                    <a:ahLst/>
                    <a:cxnLst>
                      <a:cxn ang="T6">
                        <a:pos x="T0" y="T1"/>
                      </a:cxn>
                      <a:cxn ang="T7">
                        <a:pos x="T2" y="T3"/>
                      </a:cxn>
                      <a:cxn ang="T8">
                        <a:pos x="T4" y="T5"/>
                      </a:cxn>
                    </a:cxnLst>
                    <a:rect l="T9" t="T10" r="T11" b="T12"/>
                    <a:pathLst>
                      <a:path w="21600" h="41436" fill="none" extrusionOk="0">
                        <a:moveTo>
                          <a:pt x="13091" y="41435"/>
                        </a:moveTo>
                        <a:cubicBezTo>
                          <a:pt x="5149" y="38031"/>
                          <a:pt x="0" y="30222"/>
                          <a:pt x="0" y="21582"/>
                        </a:cubicBezTo>
                        <a:cubicBezTo>
                          <a:pt x="-1" y="9996"/>
                          <a:pt x="9140" y="473"/>
                          <a:pt x="20717" y="0"/>
                        </a:cubicBezTo>
                      </a:path>
                      <a:path w="21600" h="41436" stroke="0" extrusionOk="0">
                        <a:moveTo>
                          <a:pt x="13091" y="41435"/>
                        </a:moveTo>
                        <a:cubicBezTo>
                          <a:pt x="5149" y="38031"/>
                          <a:pt x="0" y="30222"/>
                          <a:pt x="0" y="21582"/>
                        </a:cubicBezTo>
                        <a:cubicBezTo>
                          <a:pt x="-1" y="9996"/>
                          <a:pt x="9140" y="473"/>
                          <a:pt x="20717" y="0"/>
                        </a:cubicBezTo>
                        <a:lnTo>
                          <a:pt x="21600" y="21582"/>
                        </a:lnTo>
                        <a:close/>
                      </a:path>
                    </a:pathLst>
                  </a:custGeom>
                  <a:solidFill>
                    <a:srgbClr val="E7EDED"/>
                  </a:solidFill>
                  <a:ln w="9525">
                    <a:noFill/>
                    <a:round/>
                    <a:headEnd/>
                    <a:tailEnd/>
                  </a:ln>
                </p:spPr>
                <p:txBody>
                  <a:bodyPr/>
                  <a:lstStyle/>
                  <a:p>
                    <a:endParaRPr lang="en-SG"/>
                  </a:p>
                </p:txBody>
              </p:sp>
              <p:sp>
                <p:nvSpPr>
                  <p:cNvPr id="176209" name="Arc 78"/>
                  <p:cNvSpPr>
                    <a:spLocks/>
                  </p:cNvSpPr>
                  <p:nvPr/>
                </p:nvSpPr>
                <p:spPr bwMode="auto">
                  <a:xfrm>
                    <a:off x="1224" y="2025"/>
                    <a:ext cx="9" cy="15"/>
                  </a:xfrm>
                  <a:custGeom>
                    <a:avLst/>
                    <a:gdLst>
                      <a:gd name="T0" fmla="*/ 0 w 21600"/>
                      <a:gd name="T1" fmla="*/ 0 h 41473"/>
                      <a:gd name="T2" fmla="*/ 0 w 21600"/>
                      <a:gd name="T3" fmla="*/ 0 h 41473"/>
                      <a:gd name="T4" fmla="*/ 0 w 21600"/>
                      <a:gd name="T5" fmla="*/ 0 h 41473"/>
                      <a:gd name="T6" fmla="*/ 0 60000 65536"/>
                      <a:gd name="T7" fmla="*/ 0 60000 65536"/>
                      <a:gd name="T8" fmla="*/ 0 60000 65536"/>
                      <a:gd name="T9" fmla="*/ 0 w 21600"/>
                      <a:gd name="T10" fmla="*/ 0 h 41473"/>
                      <a:gd name="T11" fmla="*/ 21600 w 21600"/>
                      <a:gd name="T12" fmla="*/ 41473 h 41473"/>
                    </a:gdLst>
                    <a:ahLst/>
                    <a:cxnLst>
                      <a:cxn ang="T6">
                        <a:pos x="T0" y="T1"/>
                      </a:cxn>
                      <a:cxn ang="T7">
                        <a:pos x="T2" y="T3"/>
                      </a:cxn>
                      <a:cxn ang="T8">
                        <a:pos x="T4" y="T5"/>
                      </a:cxn>
                    </a:cxnLst>
                    <a:rect l="T9" t="T10" r="T11" b="T12"/>
                    <a:pathLst>
                      <a:path w="21600" h="41473" fill="none" extrusionOk="0">
                        <a:moveTo>
                          <a:pt x="13179" y="41473"/>
                        </a:moveTo>
                        <a:cubicBezTo>
                          <a:pt x="5190" y="38091"/>
                          <a:pt x="0" y="30257"/>
                          <a:pt x="0" y="21582"/>
                        </a:cubicBezTo>
                        <a:cubicBezTo>
                          <a:pt x="-1" y="9991"/>
                          <a:pt x="9147" y="467"/>
                          <a:pt x="20727" y="-1"/>
                        </a:cubicBezTo>
                      </a:path>
                      <a:path w="21600" h="41473" stroke="0" extrusionOk="0">
                        <a:moveTo>
                          <a:pt x="13179" y="41473"/>
                        </a:moveTo>
                        <a:cubicBezTo>
                          <a:pt x="5190" y="38091"/>
                          <a:pt x="0" y="30257"/>
                          <a:pt x="0" y="21582"/>
                        </a:cubicBezTo>
                        <a:cubicBezTo>
                          <a:pt x="-1" y="9991"/>
                          <a:pt x="9147" y="467"/>
                          <a:pt x="20727" y="-1"/>
                        </a:cubicBezTo>
                        <a:lnTo>
                          <a:pt x="21600" y="21582"/>
                        </a:lnTo>
                        <a:close/>
                      </a:path>
                    </a:pathLst>
                  </a:custGeom>
                  <a:solidFill>
                    <a:srgbClr val="E7EDED"/>
                  </a:solidFill>
                  <a:ln w="3175">
                    <a:solidFill>
                      <a:srgbClr val="6C8F93"/>
                    </a:solidFill>
                    <a:round/>
                    <a:headEnd/>
                    <a:tailEnd/>
                  </a:ln>
                </p:spPr>
                <p:txBody>
                  <a:bodyPr/>
                  <a:lstStyle/>
                  <a:p>
                    <a:endParaRPr lang="en-SG"/>
                  </a:p>
                </p:txBody>
              </p:sp>
              <p:sp>
                <p:nvSpPr>
                  <p:cNvPr id="176210" name="Arc 79"/>
                  <p:cNvSpPr>
                    <a:spLocks/>
                  </p:cNvSpPr>
                  <p:nvPr/>
                </p:nvSpPr>
                <p:spPr bwMode="auto">
                  <a:xfrm>
                    <a:off x="1252" y="2048"/>
                    <a:ext cx="42" cy="12"/>
                  </a:xfrm>
                  <a:custGeom>
                    <a:avLst/>
                    <a:gdLst>
                      <a:gd name="T0" fmla="*/ 0 w 38844"/>
                      <a:gd name="T1" fmla="*/ 0 h 21600"/>
                      <a:gd name="T2" fmla="*/ 0 w 38844"/>
                      <a:gd name="T3" fmla="*/ 0 h 21600"/>
                      <a:gd name="T4" fmla="*/ 0 w 38844"/>
                      <a:gd name="T5" fmla="*/ 0 h 21600"/>
                      <a:gd name="T6" fmla="*/ 0 60000 65536"/>
                      <a:gd name="T7" fmla="*/ 0 60000 65536"/>
                      <a:gd name="T8" fmla="*/ 0 60000 65536"/>
                      <a:gd name="T9" fmla="*/ 0 w 38844"/>
                      <a:gd name="T10" fmla="*/ 0 h 21600"/>
                      <a:gd name="T11" fmla="*/ 38844 w 38844"/>
                      <a:gd name="T12" fmla="*/ 21600 h 21600"/>
                    </a:gdLst>
                    <a:ahLst/>
                    <a:cxnLst>
                      <a:cxn ang="T6">
                        <a:pos x="T0" y="T1"/>
                      </a:cxn>
                      <a:cxn ang="T7">
                        <a:pos x="T2" y="T3"/>
                      </a:cxn>
                      <a:cxn ang="T8">
                        <a:pos x="T4" y="T5"/>
                      </a:cxn>
                    </a:cxnLst>
                    <a:rect l="T9" t="T10" r="T11" b="T12"/>
                    <a:pathLst>
                      <a:path w="38844" h="21600" fill="none" extrusionOk="0">
                        <a:moveTo>
                          <a:pt x="38843" y="12211"/>
                        </a:moveTo>
                        <a:cubicBezTo>
                          <a:pt x="34816" y="18087"/>
                          <a:pt x="28150" y="21599"/>
                          <a:pt x="21027" y="21600"/>
                        </a:cubicBezTo>
                        <a:cubicBezTo>
                          <a:pt x="11001" y="21600"/>
                          <a:pt x="2293" y="14701"/>
                          <a:pt x="-1" y="4941"/>
                        </a:cubicBezTo>
                      </a:path>
                      <a:path w="38844" h="21600" stroke="0" extrusionOk="0">
                        <a:moveTo>
                          <a:pt x="38843" y="12211"/>
                        </a:moveTo>
                        <a:cubicBezTo>
                          <a:pt x="34816" y="18087"/>
                          <a:pt x="28150" y="21599"/>
                          <a:pt x="21027" y="21600"/>
                        </a:cubicBezTo>
                        <a:cubicBezTo>
                          <a:pt x="11001" y="21600"/>
                          <a:pt x="2293" y="14701"/>
                          <a:pt x="-1" y="4941"/>
                        </a:cubicBezTo>
                        <a:lnTo>
                          <a:pt x="21027" y="0"/>
                        </a:lnTo>
                        <a:close/>
                      </a:path>
                    </a:pathLst>
                  </a:custGeom>
                  <a:solidFill>
                    <a:srgbClr val="E7EDED"/>
                  </a:solidFill>
                  <a:ln w="9525">
                    <a:noFill/>
                    <a:round/>
                    <a:headEnd/>
                    <a:tailEnd/>
                  </a:ln>
                </p:spPr>
                <p:txBody>
                  <a:bodyPr/>
                  <a:lstStyle/>
                  <a:p>
                    <a:endParaRPr lang="en-SG"/>
                  </a:p>
                </p:txBody>
              </p:sp>
              <p:sp>
                <p:nvSpPr>
                  <p:cNvPr id="176211" name="Arc 80"/>
                  <p:cNvSpPr>
                    <a:spLocks/>
                  </p:cNvSpPr>
                  <p:nvPr/>
                </p:nvSpPr>
                <p:spPr bwMode="auto">
                  <a:xfrm>
                    <a:off x="1253" y="2048"/>
                    <a:ext cx="40" cy="11"/>
                  </a:xfrm>
                  <a:custGeom>
                    <a:avLst/>
                    <a:gdLst>
                      <a:gd name="T0" fmla="*/ 0 w 38540"/>
                      <a:gd name="T1" fmla="*/ 0 h 21600"/>
                      <a:gd name="T2" fmla="*/ 0 w 38540"/>
                      <a:gd name="T3" fmla="*/ 0 h 21600"/>
                      <a:gd name="T4" fmla="*/ 0 w 38540"/>
                      <a:gd name="T5" fmla="*/ 0 h 21600"/>
                      <a:gd name="T6" fmla="*/ 0 60000 65536"/>
                      <a:gd name="T7" fmla="*/ 0 60000 65536"/>
                      <a:gd name="T8" fmla="*/ 0 60000 65536"/>
                      <a:gd name="T9" fmla="*/ 0 w 38540"/>
                      <a:gd name="T10" fmla="*/ 0 h 21600"/>
                      <a:gd name="T11" fmla="*/ 38540 w 38540"/>
                      <a:gd name="T12" fmla="*/ 21600 h 21600"/>
                    </a:gdLst>
                    <a:ahLst/>
                    <a:cxnLst>
                      <a:cxn ang="T6">
                        <a:pos x="T0" y="T1"/>
                      </a:cxn>
                      <a:cxn ang="T7">
                        <a:pos x="T2" y="T3"/>
                      </a:cxn>
                      <a:cxn ang="T8">
                        <a:pos x="T4" y="T5"/>
                      </a:cxn>
                    </a:cxnLst>
                    <a:rect l="T9" t="T10" r="T11" b="T12"/>
                    <a:pathLst>
                      <a:path w="38540" h="21600" fill="none" extrusionOk="0">
                        <a:moveTo>
                          <a:pt x="38539" y="12573"/>
                        </a:moveTo>
                        <a:cubicBezTo>
                          <a:pt x="34483" y="18239"/>
                          <a:pt x="27944" y="21599"/>
                          <a:pt x="20977" y="21600"/>
                        </a:cubicBezTo>
                        <a:cubicBezTo>
                          <a:pt x="11030" y="21600"/>
                          <a:pt x="2370" y="14808"/>
                          <a:pt x="-1" y="5149"/>
                        </a:cubicBezTo>
                      </a:path>
                      <a:path w="38540" h="21600" stroke="0" extrusionOk="0">
                        <a:moveTo>
                          <a:pt x="38539" y="12573"/>
                        </a:moveTo>
                        <a:cubicBezTo>
                          <a:pt x="34483" y="18239"/>
                          <a:pt x="27944" y="21599"/>
                          <a:pt x="20977" y="21600"/>
                        </a:cubicBezTo>
                        <a:cubicBezTo>
                          <a:pt x="11030" y="21600"/>
                          <a:pt x="2370" y="14808"/>
                          <a:pt x="-1" y="5149"/>
                        </a:cubicBezTo>
                        <a:lnTo>
                          <a:pt x="20977" y="0"/>
                        </a:lnTo>
                        <a:close/>
                      </a:path>
                    </a:pathLst>
                  </a:custGeom>
                  <a:solidFill>
                    <a:srgbClr val="E7EDED"/>
                  </a:solidFill>
                  <a:ln w="3175">
                    <a:solidFill>
                      <a:srgbClr val="6C8F93"/>
                    </a:solidFill>
                    <a:round/>
                    <a:headEnd/>
                    <a:tailEnd/>
                  </a:ln>
                </p:spPr>
                <p:txBody>
                  <a:bodyPr/>
                  <a:lstStyle/>
                  <a:p>
                    <a:endParaRPr lang="en-SG"/>
                  </a:p>
                </p:txBody>
              </p:sp>
            </p:grpSp>
          </p:grpSp>
          <p:grpSp>
            <p:nvGrpSpPr>
              <p:cNvPr id="176212" name="Group 81"/>
              <p:cNvGrpSpPr>
                <a:grpSpLocks/>
              </p:cNvGrpSpPr>
              <p:nvPr/>
            </p:nvGrpSpPr>
            <p:grpSpPr bwMode="auto">
              <a:xfrm>
                <a:off x="1709" y="533"/>
                <a:ext cx="169" cy="168"/>
                <a:chOff x="961" y="2167"/>
                <a:chExt cx="169" cy="168"/>
              </a:xfrm>
            </p:grpSpPr>
            <p:sp>
              <p:nvSpPr>
                <p:cNvPr id="176213" name="Freeform 82"/>
                <p:cNvSpPr>
                  <a:spLocks/>
                </p:cNvSpPr>
                <p:nvPr/>
              </p:nvSpPr>
              <p:spPr bwMode="auto">
                <a:xfrm>
                  <a:off x="985" y="2269"/>
                  <a:ext cx="145"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3" y="0"/>
                      </a:lnTo>
                      <a:lnTo>
                        <a:pt x="581" y="0"/>
                      </a:lnTo>
                      <a:lnTo>
                        <a:pt x="516" y="72"/>
                      </a:lnTo>
                      <a:lnTo>
                        <a:pt x="0" y="72"/>
                      </a:lnTo>
                      <a:close/>
                    </a:path>
                  </a:pathLst>
                </a:custGeom>
                <a:solidFill>
                  <a:srgbClr val="C9C9B6"/>
                </a:solidFill>
                <a:ln w="9525">
                  <a:noFill/>
                  <a:round/>
                  <a:headEnd/>
                  <a:tailEnd/>
                </a:ln>
              </p:spPr>
              <p:txBody>
                <a:bodyPr/>
                <a:lstStyle/>
                <a:p>
                  <a:endParaRPr lang="en-SG"/>
                </a:p>
              </p:txBody>
            </p:sp>
            <p:sp>
              <p:nvSpPr>
                <p:cNvPr id="176214" name="Freeform 83"/>
                <p:cNvSpPr>
                  <a:spLocks/>
                </p:cNvSpPr>
                <p:nvPr/>
              </p:nvSpPr>
              <p:spPr bwMode="auto">
                <a:xfrm>
                  <a:off x="985" y="2269"/>
                  <a:ext cx="145"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3" y="0"/>
                      </a:lnTo>
                      <a:lnTo>
                        <a:pt x="581" y="0"/>
                      </a:lnTo>
                      <a:lnTo>
                        <a:pt x="516" y="72"/>
                      </a:lnTo>
                      <a:lnTo>
                        <a:pt x="0" y="72"/>
                      </a:lnTo>
                      <a:close/>
                    </a:path>
                  </a:pathLst>
                </a:custGeom>
                <a:solidFill>
                  <a:srgbClr val="C9C9B6"/>
                </a:solidFill>
                <a:ln w="3175">
                  <a:solidFill>
                    <a:srgbClr val="494936"/>
                  </a:solidFill>
                  <a:round/>
                  <a:headEnd/>
                  <a:tailEnd/>
                </a:ln>
              </p:spPr>
              <p:txBody>
                <a:bodyPr/>
                <a:lstStyle/>
                <a:p>
                  <a:endParaRPr lang="en-SG"/>
                </a:p>
              </p:txBody>
            </p:sp>
            <p:sp>
              <p:nvSpPr>
                <p:cNvPr id="176215" name="Rectangle 84"/>
                <p:cNvSpPr>
                  <a:spLocks noChangeArrowheads="1"/>
                </p:cNvSpPr>
                <p:nvPr/>
              </p:nvSpPr>
              <p:spPr bwMode="auto">
                <a:xfrm>
                  <a:off x="985" y="2287"/>
                  <a:ext cx="129" cy="22"/>
                </a:xfrm>
                <a:prstGeom prst="rect">
                  <a:avLst/>
                </a:prstGeom>
                <a:solidFill>
                  <a:srgbClr val="B7B79D"/>
                </a:solidFill>
                <a:ln w="9525">
                  <a:noFill/>
                  <a:miter lim="800000"/>
                  <a:headEnd/>
                  <a:tailEnd/>
                </a:ln>
              </p:spPr>
              <p:txBody>
                <a:bodyPr/>
                <a:lstStyle/>
                <a:p>
                  <a:endParaRPr lang="en-SG"/>
                </a:p>
              </p:txBody>
            </p:sp>
            <p:sp>
              <p:nvSpPr>
                <p:cNvPr id="176216" name="Rectangle 85"/>
                <p:cNvSpPr>
                  <a:spLocks noChangeArrowheads="1"/>
                </p:cNvSpPr>
                <p:nvPr/>
              </p:nvSpPr>
              <p:spPr bwMode="auto">
                <a:xfrm>
                  <a:off x="986" y="2288"/>
                  <a:ext cx="127" cy="20"/>
                </a:xfrm>
                <a:prstGeom prst="rect">
                  <a:avLst/>
                </a:prstGeom>
                <a:solidFill>
                  <a:srgbClr val="B7B79D"/>
                </a:solidFill>
                <a:ln w="3175">
                  <a:solidFill>
                    <a:srgbClr val="494936"/>
                  </a:solidFill>
                  <a:miter lim="800000"/>
                  <a:headEnd/>
                  <a:tailEnd/>
                </a:ln>
              </p:spPr>
              <p:txBody>
                <a:bodyPr/>
                <a:lstStyle/>
                <a:p>
                  <a:endParaRPr lang="en-SG"/>
                </a:p>
              </p:txBody>
            </p:sp>
            <p:sp>
              <p:nvSpPr>
                <p:cNvPr id="176217" name="Freeform 86"/>
                <p:cNvSpPr>
                  <a:spLocks/>
                </p:cNvSpPr>
                <p:nvPr/>
              </p:nvSpPr>
              <p:spPr bwMode="auto">
                <a:xfrm>
                  <a:off x="1114" y="2269"/>
                  <a:ext cx="16" cy="40"/>
                </a:xfrm>
                <a:custGeom>
                  <a:avLst/>
                  <a:gdLst>
                    <a:gd name="T0" fmla="*/ 0 w 65"/>
                    <a:gd name="T1" fmla="*/ 0 h 160"/>
                    <a:gd name="T2" fmla="*/ 0 w 65"/>
                    <a:gd name="T3" fmla="*/ 0 h 160"/>
                    <a:gd name="T4" fmla="*/ 0 w 65"/>
                    <a:gd name="T5" fmla="*/ 0 h 160"/>
                    <a:gd name="T6" fmla="*/ 0 w 65"/>
                    <a:gd name="T7" fmla="*/ 0 h 160"/>
                    <a:gd name="T8" fmla="*/ 0 w 65"/>
                    <a:gd name="T9" fmla="*/ 0 h 160"/>
                    <a:gd name="T10" fmla="*/ 0 60000 65536"/>
                    <a:gd name="T11" fmla="*/ 0 60000 65536"/>
                    <a:gd name="T12" fmla="*/ 0 60000 65536"/>
                    <a:gd name="T13" fmla="*/ 0 60000 65536"/>
                    <a:gd name="T14" fmla="*/ 0 60000 65536"/>
                    <a:gd name="T15" fmla="*/ 0 w 65"/>
                    <a:gd name="T16" fmla="*/ 0 h 160"/>
                    <a:gd name="T17" fmla="*/ 65 w 65"/>
                    <a:gd name="T18" fmla="*/ 160 h 160"/>
                  </a:gdLst>
                  <a:ahLst/>
                  <a:cxnLst>
                    <a:cxn ang="T10">
                      <a:pos x="T0" y="T1"/>
                    </a:cxn>
                    <a:cxn ang="T11">
                      <a:pos x="T2" y="T3"/>
                    </a:cxn>
                    <a:cxn ang="T12">
                      <a:pos x="T4" y="T5"/>
                    </a:cxn>
                    <a:cxn ang="T13">
                      <a:pos x="T6" y="T7"/>
                    </a:cxn>
                    <a:cxn ang="T14">
                      <a:pos x="T8" y="T9"/>
                    </a:cxn>
                  </a:cxnLst>
                  <a:rect l="T15" t="T16" r="T17" b="T18"/>
                  <a:pathLst>
                    <a:path w="65" h="160">
                      <a:moveTo>
                        <a:pt x="0" y="160"/>
                      </a:moveTo>
                      <a:lnTo>
                        <a:pt x="65" y="96"/>
                      </a:lnTo>
                      <a:lnTo>
                        <a:pt x="65" y="0"/>
                      </a:lnTo>
                      <a:lnTo>
                        <a:pt x="0" y="72"/>
                      </a:lnTo>
                      <a:lnTo>
                        <a:pt x="0" y="160"/>
                      </a:lnTo>
                      <a:close/>
                    </a:path>
                  </a:pathLst>
                </a:custGeom>
                <a:solidFill>
                  <a:srgbClr val="7A7A5A"/>
                </a:solidFill>
                <a:ln w="9525">
                  <a:noFill/>
                  <a:round/>
                  <a:headEnd/>
                  <a:tailEnd/>
                </a:ln>
              </p:spPr>
              <p:txBody>
                <a:bodyPr/>
                <a:lstStyle/>
                <a:p>
                  <a:endParaRPr lang="en-SG"/>
                </a:p>
              </p:txBody>
            </p:sp>
            <p:sp>
              <p:nvSpPr>
                <p:cNvPr id="176218" name="Freeform 87"/>
                <p:cNvSpPr>
                  <a:spLocks/>
                </p:cNvSpPr>
                <p:nvPr/>
              </p:nvSpPr>
              <p:spPr bwMode="auto">
                <a:xfrm>
                  <a:off x="1114" y="2269"/>
                  <a:ext cx="16" cy="40"/>
                </a:xfrm>
                <a:custGeom>
                  <a:avLst/>
                  <a:gdLst>
                    <a:gd name="T0" fmla="*/ 0 w 65"/>
                    <a:gd name="T1" fmla="*/ 0 h 160"/>
                    <a:gd name="T2" fmla="*/ 0 w 65"/>
                    <a:gd name="T3" fmla="*/ 0 h 160"/>
                    <a:gd name="T4" fmla="*/ 0 w 65"/>
                    <a:gd name="T5" fmla="*/ 0 h 160"/>
                    <a:gd name="T6" fmla="*/ 0 w 65"/>
                    <a:gd name="T7" fmla="*/ 0 h 160"/>
                    <a:gd name="T8" fmla="*/ 0 w 65"/>
                    <a:gd name="T9" fmla="*/ 0 h 160"/>
                    <a:gd name="T10" fmla="*/ 0 60000 65536"/>
                    <a:gd name="T11" fmla="*/ 0 60000 65536"/>
                    <a:gd name="T12" fmla="*/ 0 60000 65536"/>
                    <a:gd name="T13" fmla="*/ 0 60000 65536"/>
                    <a:gd name="T14" fmla="*/ 0 60000 65536"/>
                    <a:gd name="T15" fmla="*/ 0 w 65"/>
                    <a:gd name="T16" fmla="*/ 0 h 160"/>
                    <a:gd name="T17" fmla="*/ 65 w 65"/>
                    <a:gd name="T18" fmla="*/ 160 h 160"/>
                  </a:gdLst>
                  <a:ahLst/>
                  <a:cxnLst>
                    <a:cxn ang="T10">
                      <a:pos x="T0" y="T1"/>
                    </a:cxn>
                    <a:cxn ang="T11">
                      <a:pos x="T2" y="T3"/>
                    </a:cxn>
                    <a:cxn ang="T12">
                      <a:pos x="T4" y="T5"/>
                    </a:cxn>
                    <a:cxn ang="T13">
                      <a:pos x="T6" y="T7"/>
                    </a:cxn>
                    <a:cxn ang="T14">
                      <a:pos x="T8" y="T9"/>
                    </a:cxn>
                  </a:cxnLst>
                  <a:rect l="T15" t="T16" r="T17" b="T18"/>
                  <a:pathLst>
                    <a:path w="65" h="160">
                      <a:moveTo>
                        <a:pt x="0" y="160"/>
                      </a:moveTo>
                      <a:lnTo>
                        <a:pt x="65" y="96"/>
                      </a:lnTo>
                      <a:lnTo>
                        <a:pt x="65" y="0"/>
                      </a:lnTo>
                      <a:lnTo>
                        <a:pt x="0" y="72"/>
                      </a:lnTo>
                      <a:lnTo>
                        <a:pt x="0" y="160"/>
                      </a:lnTo>
                      <a:close/>
                    </a:path>
                  </a:pathLst>
                </a:custGeom>
                <a:solidFill>
                  <a:srgbClr val="7A7A5A"/>
                </a:solidFill>
                <a:ln w="3175">
                  <a:solidFill>
                    <a:srgbClr val="494936"/>
                  </a:solidFill>
                  <a:round/>
                  <a:headEnd/>
                  <a:tailEnd/>
                </a:ln>
              </p:spPr>
              <p:txBody>
                <a:bodyPr/>
                <a:lstStyle/>
                <a:p>
                  <a:endParaRPr lang="en-SG"/>
                </a:p>
              </p:txBody>
            </p:sp>
            <p:sp>
              <p:nvSpPr>
                <p:cNvPr id="176219" name="Freeform 88"/>
                <p:cNvSpPr>
                  <a:spLocks/>
                </p:cNvSpPr>
                <p:nvPr/>
              </p:nvSpPr>
              <p:spPr bwMode="auto">
                <a:xfrm>
                  <a:off x="989" y="2269"/>
                  <a:ext cx="139"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7" y="0"/>
                      </a:lnTo>
                      <a:lnTo>
                        <a:pt x="557" y="0"/>
                      </a:lnTo>
                      <a:lnTo>
                        <a:pt x="508" y="56"/>
                      </a:lnTo>
                      <a:lnTo>
                        <a:pt x="0" y="56"/>
                      </a:lnTo>
                      <a:close/>
                    </a:path>
                  </a:pathLst>
                </a:custGeom>
                <a:solidFill>
                  <a:srgbClr val="000000"/>
                </a:solidFill>
                <a:ln w="9525">
                  <a:noFill/>
                  <a:round/>
                  <a:headEnd/>
                  <a:tailEnd/>
                </a:ln>
              </p:spPr>
              <p:txBody>
                <a:bodyPr/>
                <a:lstStyle/>
                <a:p>
                  <a:endParaRPr lang="en-SG"/>
                </a:p>
              </p:txBody>
            </p:sp>
            <p:sp>
              <p:nvSpPr>
                <p:cNvPr id="176220" name="Freeform 89"/>
                <p:cNvSpPr>
                  <a:spLocks/>
                </p:cNvSpPr>
                <p:nvPr/>
              </p:nvSpPr>
              <p:spPr bwMode="auto">
                <a:xfrm>
                  <a:off x="989" y="2269"/>
                  <a:ext cx="139"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7" y="0"/>
                      </a:lnTo>
                      <a:lnTo>
                        <a:pt x="557" y="0"/>
                      </a:lnTo>
                      <a:lnTo>
                        <a:pt x="508" y="56"/>
                      </a:lnTo>
                      <a:lnTo>
                        <a:pt x="0" y="56"/>
                      </a:lnTo>
                      <a:close/>
                    </a:path>
                  </a:pathLst>
                </a:custGeom>
                <a:solidFill>
                  <a:srgbClr val="000000"/>
                </a:solidFill>
                <a:ln w="3175">
                  <a:solidFill>
                    <a:srgbClr val="000000"/>
                  </a:solidFill>
                  <a:round/>
                  <a:headEnd/>
                  <a:tailEnd/>
                </a:ln>
              </p:spPr>
              <p:txBody>
                <a:bodyPr/>
                <a:lstStyle/>
                <a:p>
                  <a:endParaRPr lang="en-SG"/>
                </a:p>
              </p:txBody>
            </p:sp>
            <p:sp>
              <p:nvSpPr>
                <p:cNvPr id="176221" name="Freeform 90"/>
                <p:cNvSpPr>
                  <a:spLocks/>
                </p:cNvSpPr>
                <p:nvPr/>
              </p:nvSpPr>
              <p:spPr bwMode="auto">
                <a:xfrm>
                  <a:off x="987" y="2167"/>
                  <a:ext cx="141"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8" y="0"/>
                      </a:lnTo>
                      <a:lnTo>
                        <a:pt x="565" y="0"/>
                      </a:lnTo>
                      <a:lnTo>
                        <a:pt x="508" y="56"/>
                      </a:lnTo>
                      <a:lnTo>
                        <a:pt x="0" y="56"/>
                      </a:lnTo>
                      <a:close/>
                    </a:path>
                  </a:pathLst>
                </a:custGeom>
                <a:solidFill>
                  <a:srgbClr val="C9C9B6"/>
                </a:solidFill>
                <a:ln w="9525">
                  <a:noFill/>
                  <a:round/>
                  <a:headEnd/>
                  <a:tailEnd/>
                </a:ln>
              </p:spPr>
              <p:txBody>
                <a:bodyPr/>
                <a:lstStyle/>
                <a:p>
                  <a:endParaRPr lang="en-SG"/>
                </a:p>
              </p:txBody>
            </p:sp>
            <p:sp>
              <p:nvSpPr>
                <p:cNvPr id="176222" name="Freeform 91"/>
                <p:cNvSpPr>
                  <a:spLocks/>
                </p:cNvSpPr>
                <p:nvPr/>
              </p:nvSpPr>
              <p:spPr bwMode="auto">
                <a:xfrm>
                  <a:off x="987" y="2167"/>
                  <a:ext cx="141"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8" y="0"/>
                      </a:lnTo>
                      <a:lnTo>
                        <a:pt x="565" y="0"/>
                      </a:lnTo>
                      <a:lnTo>
                        <a:pt x="508" y="56"/>
                      </a:lnTo>
                      <a:lnTo>
                        <a:pt x="0" y="56"/>
                      </a:lnTo>
                      <a:close/>
                    </a:path>
                  </a:pathLst>
                </a:custGeom>
                <a:solidFill>
                  <a:srgbClr val="C9C9B6"/>
                </a:solidFill>
                <a:ln w="3175">
                  <a:solidFill>
                    <a:srgbClr val="494936"/>
                  </a:solidFill>
                  <a:round/>
                  <a:headEnd/>
                  <a:tailEnd/>
                </a:ln>
              </p:spPr>
              <p:txBody>
                <a:bodyPr/>
                <a:lstStyle/>
                <a:p>
                  <a:endParaRPr lang="en-SG"/>
                </a:p>
              </p:txBody>
            </p:sp>
            <p:sp>
              <p:nvSpPr>
                <p:cNvPr id="176223" name="Rectangle 92"/>
                <p:cNvSpPr>
                  <a:spLocks noChangeArrowheads="1"/>
                </p:cNvSpPr>
                <p:nvPr/>
              </p:nvSpPr>
              <p:spPr bwMode="auto">
                <a:xfrm>
                  <a:off x="988" y="2182"/>
                  <a:ext cx="127" cy="98"/>
                </a:xfrm>
                <a:prstGeom prst="rect">
                  <a:avLst/>
                </a:prstGeom>
                <a:solidFill>
                  <a:srgbClr val="B7B79D"/>
                </a:solidFill>
                <a:ln w="3175">
                  <a:solidFill>
                    <a:srgbClr val="494936"/>
                  </a:solidFill>
                  <a:miter lim="800000"/>
                  <a:headEnd/>
                  <a:tailEnd/>
                </a:ln>
              </p:spPr>
              <p:txBody>
                <a:bodyPr/>
                <a:lstStyle/>
                <a:p>
                  <a:endParaRPr lang="en-SG"/>
                </a:p>
              </p:txBody>
            </p:sp>
            <p:sp>
              <p:nvSpPr>
                <p:cNvPr id="176224" name="Rectangle 93"/>
                <p:cNvSpPr>
                  <a:spLocks noChangeArrowheads="1"/>
                </p:cNvSpPr>
                <p:nvPr/>
              </p:nvSpPr>
              <p:spPr bwMode="auto">
                <a:xfrm>
                  <a:off x="998" y="2194"/>
                  <a:ext cx="105" cy="76"/>
                </a:xfrm>
                <a:prstGeom prst="rect">
                  <a:avLst/>
                </a:prstGeom>
                <a:solidFill>
                  <a:srgbClr val="FFFFFF"/>
                </a:solidFill>
                <a:ln w="3175">
                  <a:solidFill>
                    <a:srgbClr val="494936"/>
                  </a:solidFill>
                  <a:miter lim="800000"/>
                  <a:headEnd/>
                  <a:tailEnd/>
                </a:ln>
              </p:spPr>
              <p:txBody>
                <a:bodyPr/>
                <a:lstStyle/>
                <a:p>
                  <a:endParaRPr lang="en-SG"/>
                </a:p>
              </p:txBody>
            </p:sp>
            <p:sp>
              <p:nvSpPr>
                <p:cNvPr id="176225" name="Freeform 94"/>
                <p:cNvSpPr>
                  <a:spLocks/>
                </p:cNvSpPr>
                <p:nvPr/>
              </p:nvSpPr>
              <p:spPr bwMode="auto">
                <a:xfrm>
                  <a:off x="1114" y="2167"/>
                  <a:ext cx="14" cy="112"/>
                </a:xfrm>
                <a:custGeom>
                  <a:avLst/>
                  <a:gdLst>
                    <a:gd name="T0" fmla="*/ 0 w 57"/>
                    <a:gd name="T1" fmla="*/ 0 h 449"/>
                    <a:gd name="T2" fmla="*/ 0 w 57"/>
                    <a:gd name="T3" fmla="*/ 0 h 449"/>
                    <a:gd name="T4" fmla="*/ 0 w 57"/>
                    <a:gd name="T5" fmla="*/ 0 h 449"/>
                    <a:gd name="T6" fmla="*/ 0 w 57"/>
                    <a:gd name="T7" fmla="*/ 0 h 449"/>
                    <a:gd name="T8" fmla="*/ 0 w 57"/>
                    <a:gd name="T9" fmla="*/ 0 h 449"/>
                    <a:gd name="T10" fmla="*/ 0 60000 65536"/>
                    <a:gd name="T11" fmla="*/ 0 60000 65536"/>
                    <a:gd name="T12" fmla="*/ 0 60000 65536"/>
                    <a:gd name="T13" fmla="*/ 0 60000 65536"/>
                    <a:gd name="T14" fmla="*/ 0 60000 65536"/>
                    <a:gd name="T15" fmla="*/ 0 w 57"/>
                    <a:gd name="T16" fmla="*/ 0 h 449"/>
                    <a:gd name="T17" fmla="*/ 57 w 57"/>
                    <a:gd name="T18" fmla="*/ 449 h 449"/>
                  </a:gdLst>
                  <a:ahLst/>
                  <a:cxnLst>
                    <a:cxn ang="T10">
                      <a:pos x="T0" y="T1"/>
                    </a:cxn>
                    <a:cxn ang="T11">
                      <a:pos x="T2" y="T3"/>
                    </a:cxn>
                    <a:cxn ang="T12">
                      <a:pos x="T4" y="T5"/>
                    </a:cxn>
                    <a:cxn ang="T13">
                      <a:pos x="T6" y="T7"/>
                    </a:cxn>
                    <a:cxn ang="T14">
                      <a:pos x="T8" y="T9"/>
                    </a:cxn>
                  </a:cxnLst>
                  <a:rect l="T15" t="T16" r="T17" b="T18"/>
                  <a:pathLst>
                    <a:path w="57" h="449">
                      <a:moveTo>
                        <a:pt x="0" y="449"/>
                      </a:moveTo>
                      <a:lnTo>
                        <a:pt x="57" y="401"/>
                      </a:lnTo>
                      <a:lnTo>
                        <a:pt x="57" y="0"/>
                      </a:lnTo>
                      <a:lnTo>
                        <a:pt x="0" y="56"/>
                      </a:lnTo>
                      <a:lnTo>
                        <a:pt x="0" y="449"/>
                      </a:lnTo>
                      <a:close/>
                    </a:path>
                  </a:pathLst>
                </a:custGeom>
                <a:solidFill>
                  <a:srgbClr val="7A7A5A"/>
                </a:solidFill>
                <a:ln w="9525">
                  <a:noFill/>
                  <a:round/>
                  <a:headEnd/>
                  <a:tailEnd/>
                </a:ln>
              </p:spPr>
              <p:txBody>
                <a:bodyPr/>
                <a:lstStyle/>
                <a:p>
                  <a:endParaRPr lang="en-SG"/>
                </a:p>
              </p:txBody>
            </p:sp>
            <p:sp>
              <p:nvSpPr>
                <p:cNvPr id="176226" name="Freeform 95"/>
                <p:cNvSpPr>
                  <a:spLocks/>
                </p:cNvSpPr>
                <p:nvPr/>
              </p:nvSpPr>
              <p:spPr bwMode="auto">
                <a:xfrm>
                  <a:off x="1114" y="2167"/>
                  <a:ext cx="14" cy="112"/>
                </a:xfrm>
                <a:custGeom>
                  <a:avLst/>
                  <a:gdLst>
                    <a:gd name="T0" fmla="*/ 0 w 57"/>
                    <a:gd name="T1" fmla="*/ 0 h 449"/>
                    <a:gd name="T2" fmla="*/ 0 w 57"/>
                    <a:gd name="T3" fmla="*/ 0 h 449"/>
                    <a:gd name="T4" fmla="*/ 0 w 57"/>
                    <a:gd name="T5" fmla="*/ 0 h 449"/>
                    <a:gd name="T6" fmla="*/ 0 w 57"/>
                    <a:gd name="T7" fmla="*/ 0 h 449"/>
                    <a:gd name="T8" fmla="*/ 0 w 57"/>
                    <a:gd name="T9" fmla="*/ 0 h 449"/>
                    <a:gd name="T10" fmla="*/ 0 60000 65536"/>
                    <a:gd name="T11" fmla="*/ 0 60000 65536"/>
                    <a:gd name="T12" fmla="*/ 0 60000 65536"/>
                    <a:gd name="T13" fmla="*/ 0 60000 65536"/>
                    <a:gd name="T14" fmla="*/ 0 60000 65536"/>
                    <a:gd name="T15" fmla="*/ 0 w 57"/>
                    <a:gd name="T16" fmla="*/ 0 h 449"/>
                    <a:gd name="T17" fmla="*/ 57 w 57"/>
                    <a:gd name="T18" fmla="*/ 449 h 449"/>
                  </a:gdLst>
                  <a:ahLst/>
                  <a:cxnLst>
                    <a:cxn ang="T10">
                      <a:pos x="T0" y="T1"/>
                    </a:cxn>
                    <a:cxn ang="T11">
                      <a:pos x="T2" y="T3"/>
                    </a:cxn>
                    <a:cxn ang="T12">
                      <a:pos x="T4" y="T5"/>
                    </a:cxn>
                    <a:cxn ang="T13">
                      <a:pos x="T6" y="T7"/>
                    </a:cxn>
                    <a:cxn ang="T14">
                      <a:pos x="T8" y="T9"/>
                    </a:cxn>
                  </a:cxnLst>
                  <a:rect l="T15" t="T16" r="T17" b="T18"/>
                  <a:pathLst>
                    <a:path w="57" h="449">
                      <a:moveTo>
                        <a:pt x="0" y="449"/>
                      </a:moveTo>
                      <a:lnTo>
                        <a:pt x="57" y="401"/>
                      </a:lnTo>
                      <a:lnTo>
                        <a:pt x="57" y="0"/>
                      </a:lnTo>
                      <a:lnTo>
                        <a:pt x="0" y="56"/>
                      </a:lnTo>
                      <a:lnTo>
                        <a:pt x="0" y="449"/>
                      </a:lnTo>
                      <a:close/>
                    </a:path>
                  </a:pathLst>
                </a:custGeom>
                <a:solidFill>
                  <a:srgbClr val="7A7A5A"/>
                </a:solidFill>
                <a:ln w="3175">
                  <a:solidFill>
                    <a:srgbClr val="494936"/>
                  </a:solidFill>
                  <a:round/>
                  <a:headEnd/>
                  <a:tailEnd/>
                </a:ln>
              </p:spPr>
              <p:txBody>
                <a:bodyPr/>
                <a:lstStyle/>
                <a:p>
                  <a:endParaRPr lang="en-SG"/>
                </a:p>
              </p:txBody>
            </p:sp>
            <p:sp>
              <p:nvSpPr>
                <p:cNvPr id="176227" name="Freeform 96"/>
                <p:cNvSpPr>
                  <a:spLocks/>
                </p:cNvSpPr>
                <p:nvPr/>
              </p:nvSpPr>
              <p:spPr bwMode="auto">
                <a:xfrm>
                  <a:off x="961" y="2305"/>
                  <a:ext cx="159" cy="24"/>
                </a:xfrm>
                <a:custGeom>
                  <a:avLst/>
                  <a:gdLst>
                    <a:gd name="T0" fmla="*/ 0 w 637"/>
                    <a:gd name="T1" fmla="*/ 0 h 97"/>
                    <a:gd name="T2" fmla="*/ 0 w 637"/>
                    <a:gd name="T3" fmla="*/ 0 h 97"/>
                    <a:gd name="T4" fmla="*/ 0 w 637"/>
                    <a:gd name="T5" fmla="*/ 0 h 97"/>
                    <a:gd name="T6" fmla="*/ 0 w 637"/>
                    <a:gd name="T7" fmla="*/ 0 h 97"/>
                    <a:gd name="T8" fmla="*/ 0 w 637"/>
                    <a:gd name="T9" fmla="*/ 0 h 97"/>
                    <a:gd name="T10" fmla="*/ 0 60000 65536"/>
                    <a:gd name="T11" fmla="*/ 0 60000 65536"/>
                    <a:gd name="T12" fmla="*/ 0 60000 65536"/>
                    <a:gd name="T13" fmla="*/ 0 60000 65536"/>
                    <a:gd name="T14" fmla="*/ 0 60000 65536"/>
                    <a:gd name="T15" fmla="*/ 0 w 637"/>
                    <a:gd name="T16" fmla="*/ 0 h 97"/>
                    <a:gd name="T17" fmla="*/ 637 w 637"/>
                    <a:gd name="T18" fmla="*/ 97 h 97"/>
                  </a:gdLst>
                  <a:ahLst/>
                  <a:cxnLst>
                    <a:cxn ang="T10">
                      <a:pos x="T0" y="T1"/>
                    </a:cxn>
                    <a:cxn ang="T11">
                      <a:pos x="T2" y="T3"/>
                    </a:cxn>
                    <a:cxn ang="T12">
                      <a:pos x="T4" y="T5"/>
                    </a:cxn>
                    <a:cxn ang="T13">
                      <a:pos x="T6" y="T7"/>
                    </a:cxn>
                    <a:cxn ang="T14">
                      <a:pos x="T8" y="T9"/>
                    </a:cxn>
                  </a:cxnLst>
                  <a:rect l="T15" t="T16" r="T17" b="T18"/>
                  <a:pathLst>
                    <a:path w="637" h="97">
                      <a:moveTo>
                        <a:pt x="0" y="97"/>
                      </a:moveTo>
                      <a:lnTo>
                        <a:pt x="81" y="0"/>
                      </a:lnTo>
                      <a:lnTo>
                        <a:pt x="637" y="0"/>
                      </a:lnTo>
                      <a:lnTo>
                        <a:pt x="557" y="97"/>
                      </a:lnTo>
                      <a:lnTo>
                        <a:pt x="0" y="97"/>
                      </a:lnTo>
                      <a:close/>
                    </a:path>
                  </a:pathLst>
                </a:custGeom>
                <a:solidFill>
                  <a:srgbClr val="C9C9B6"/>
                </a:solidFill>
                <a:ln w="9525">
                  <a:noFill/>
                  <a:round/>
                  <a:headEnd/>
                  <a:tailEnd/>
                </a:ln>
              </p:spPr>
              <p:txBody>
                <a:bodyPr/>
                <a:lstStyle/>
                <a:p>
                  <a:endParaRPr lang="en-SG"/>
                </a:p>
              </p:txBody>
            </p:sp>
            <p:sp>
              <p:nvSpPr>
                <p:cNvPr id="176228" name="Freeform 97"/>
                <p:cNvSpPr>
                  <a:spLocks/>
                </p:cNvSpPr>
                <p:nvPr/>
              </p:nvSpPr>
              <p:spPr bwMode="auto">
                <a:xfrm>
                  <a:off x="961" y="2305"/>
                  <a:ext cx="159" cy="24"/>
                </a:xfrm>
                <a:custGeom>
                  <a:avLst/>
                  <a:gdLst>
                    <a:gd name="T0" fmla="*/ 0 w 637"/>
                    <a:gd name="T1" fmla="*/ 0 h 97"/>
                    <a:gd name="T2" fmla="*/ 0 w 637"/>
                    <a:gd name="T3" fmla="*/ 0 h 97"/>
                    <a:gd name="T4" fmla="*/ 0 w 637"/>
                    <a:gd name="T5" fmla="*/ 0 h 97"/>
                    <a:gd name="T6" fmla="*/ 0 w 637"/>
                    <a:gd name="T7" fmla="*/ 0 h 97"/>
                    <a:gd name="T8" fmla="*/ 0 w 637"/>
                    <a:gd name="T9" fmla="*/ 0 h 97"/>
                    <a:gd name="T10" fmla="*/ 0 60000 65536"/>
                    <a:gd name="T11" fmla="*/ 0 60000 65536"/>
                    <a:gd name="T12" fmla="*/ 0 60000 65536"/>
                    <a:gd name="T13" fmla="*/ 0 60000 65536"/>
                    <a:gd name="T14" fmla="*/ 0 60000 65536"/>
                    <a:gd name="T15" fmla="*/ 0 w 637"/>
                    <a:gd name="T16" fmla="*/ 0 h 97"/>
                    <a:gd name="T17" fmla="*/ 637 w 637"/>
                    <a:gd name="T18" fmla="*/ 97 h 97"/>
                  </a:gdLst>
                  <a:ahLst/>
                  <a:cxnLst>
                    <a:cxn ang="T10">
                      <a:pos x="T0" y="T1"/>
                    </a:cxn>
                    <a:cxn ang="T11">
                      <a:pos x="T2" y="T3"/>
                    </a:cxn>
                    <a:cxn ang="T12">
                      <a:pos x="T4" y="T5"/>
                    </a:cxn>
                    <a:cxn ang="T13">
                      <a:pos x="T6" y="T7"/>
                    </a:cxn>
                    <a:cxn ang="T14">
                      <a:pos x="T8" y="T9"/>
                    </a:cxn>
                  </a:cxnLst>
                  <a:rect l="T15" t="T16" r="T17" b="T18"/>
                  <a:pathLst>
                    <a:path w="637" h="97">
                      <a:moveTo>
                        <a:pt x="0" y="97"/>
                      </a:moveTo>
                      <a:lnTo>
                        <a:pt x="81" y="0"/>
                      </a:lnTo>
                      <a:lnTo>
                        <a:pt x="637" y="0"/>
                      </a:lnTo>
                      <a:lnTo>
                        <a:pt x="557" y="97"/>
                      </a:lnTo>
                      <a:lnTo>
                        <a:pt x="0" y="97"/>
                      </a:lnTo>
                      <a:close/>
                    </a:path>
                  </a:pathLst>
                </a:custGeom>
                <a:solidFill>
                  <a:srgbClr val="C9C9B6"/>
                </a:solidFill>
                <a:ln w="3175">
                  <a:solidFill>
                    <a:srgbClr val="494936"/>
                  </a:solidFill>
                  <a:round/>
                  <a:headEnd/>
                  <a:tailEnd/>
                </a:ln>
              </p:spPr>
              <p:txBody>
                <a:bodyPr/>
                <a:lstStyle/>
                <a:p>
                  <a:endParaRPr lang="en-SG"/>
                </a:p>
              </p:txBody>
            </p:sp>
            <p:sp>
              <p:nvSpPr>
                <p:cNvPr id="176229" name="Freeform 98"/>
                <p:cNvSpPr>
                  <a:spLocks/>
                </p:cNvSpPr>
                <p:nvPr/>
              </p:nvSpPr>
              <p:spPr bwMode="auto">
                <a:xfrm>
                  <a:off x="1100" y="2305"/>
                  <a:ext cx="20" cy="30"/>
                </a:xfrm>
                <a:custGeom>
                  <a:avLst/>
                  <a:gdLst>
                    <a:gd name="T0" fmla="*/ 0 w 80"/>
                    <a:gd name="T1" fmla="*/ 0 h 121"/>
                    <a:gd name="T2" fmla="*/ 0 w 80"/>
                    <a:gd name="T3" fmla="*/ 0 h 121"/>
                    <a:gd name="T4" fmla="*/ 0 w 80"/>
                    <a:gd name="T5" fmla="*/ 0 h 121"/>
                    <a:gd name="T6" fmla="*/ 0 w 80"/>
                    <a:gd name="T7" fmla="*/ 0 h 121"/>
                    <a:gd name="T8" fmla="*/ 0 w 80"/>
                    <a:gd name="T9" fmla="*/ 0 h 121"/>
                    <a:gd name="T10" fmla="*/ 0 60000 65536"/>
                    <a:gd name="T11" fmla="*/ 0 60000 65536"/>
                    <a:gd name="T12" fmla="*/ 0 60000 65536"/>
                    <a:gd name="T13" fmla="*/ 0 60000 65536"/>
                    <a:gd name="T14" fmla="*/ 0 60000 65536"/>
                    <a:gd name="T15" fmla="*/ 0 w 80"/>
                    <a:gd name="T16" fmla="*/ 0 h 121"/>
                    <a:gd name="T17" fmla="*/ 80 w 80"/>
                    <a:gd name="T18" fmla="*/ 121 h 121"/>
                  </a:gdLst>
                  <a:ahLst/>
                  <a:cxnLst>
                    <a:cxn ang="T10">
                      <a:pos x="T0" y="T1"/>
                    </a:cxn>
                    <a:cxn ang="T11">
                      <a:pos x="T2" y="T3"/>
                    </a:cxn>
                    <a:cxn ang="T12">
                      <a:pos x="T4" y="T5"/>
                    </a:cxn>
                    <a:cxn ang="T13">
                      <a:pos x="T6" y="T7"/>
                    </a:cxn>
                    <a:cxn ang="T14">
                      <a:pos x="T8" y="T9"/>
                    </a:cxn>
                  </a:cxnLst>
                  <a:rect l="T15" t="T16" r="T17" b="T18"/>
                  <a:pathLst>
                    <a:path w="80" h="121">
                      <a:moveTo>
                        <a:pt x="0" y="121"/>
                      </a:moveTo>
                      <a:lnTo>
                        <a:pt x="80" y="40"/>
                      </a:lnTo>
                      <a:lnTo>
                        <a:pt x="80" y="0"/>
                      </a:lnTo>
                      <a:lnTo>
                        <a:pt x="0" y="105"/>
                      </a:lnTo>
                      <a:lnTo>
                        <a:pt x="0" y="121"/>
                      </a:lnTo>
                      <a:close/>
                    </a:path>
                  </a:pathLst>
                </a:custGeom>
                <a:solidFill>
                  <a:srgbClr val="7A7A5A"/>
                </a:solidFill>
                <a:ln w="9525">
                  <a:noFill/>
                  <a:round/>
                  <a:headEnd/>
                  <a:tailEnd/>
                </a:ln>
              </p:spPr>
              <p:txBody>
                <a:bodyPr/>
                <a:lstStyle/>
                <a:p>
                  <a:endParaRPr lang="en-SG"/>
                </a:p>
              </p:txBody>
            </p:sp>
            <p:sp>
              <p:nvSpPr>
                <p:cNvPr id="176230" name="Freeform 99"/>
                <p:cNvSpPr>
                  <a:spLocks/>
                </p:cNvSpPr>
                <p:nvPr/>
              </p:nvSpPr>
              <p:spPr bwMode="auto">
                <a:xfrm>
                  <a:off x="1100" y="2305"/>
                  <a:ext cx="20" cy="30"/>
                </a:xfrm>
                <a:custGeom>
                  <a:avLst/>
                  <a:gdLst>
                    <a:gd name="T0" fmla="*/ 0 w 80"/>
                    <a:gd name="T1" fmla="*/ 0 h 121"/>
                    <a:gd name="T2" fmla="*/ 0 w 80"/>
                    <a:gd name="T3" fmla="*/ 0 h 121"/>
                    <a:gd name="T4" fmla="*/ 0 w 80"/>
                    <a:gd name="T5" fmla="*/ 0 h 121"/>
                    <a:gd name="T6" fmla="*/ 0 w 80"/>
                    <a:gd name="T7" fmla="*/ 0 h 121"/>
                    <a:gd name="T8" fmla="*/ 0 w 80"/>
                    <a:gd name="T9" fmla="*/ 0 h 121"/>
                    <a:gd name="T10" fmla="*/ 0 60000 65536"/>
                    <a:gd name="T11" fmla="*/ 0 60000 65536"/>
                    <a:gd name="T12" fmla="*/ 0 60000 65536"/>
                    <a:gd name="T13" fmla="*/ 0 60000 65536"/>
                    <a:gd name="T14" fmla="*/ 0 60000 65536"/>
                    <a:gd name="T15" fmla="*/ 0 w 80"/>
                    <a:gd name="T16" fmla="*/ 0 h 121"/>
                    <a:gd name="T17" fmla="*/ 80 w 80"/>
                    <a:gd name="T18" fmla="*/ 121 h 121"/>
                  </a:gdLst>
                  <a:ahLst/>
                  <a:cxnLst>
                    <a:cxn ang="T10">
                      <a:pos x="T0" y="T1"/>
                    </a:cxn>
                    <a:cxn ang="T11">
                      <a:pos x="T2" y="T3"/>
                    </a:cxn>
                    <a:cxn ang="T12">
                      <a:pos x="T4" y="T5"/>
                    </a:cxn>
                    <a:cxn ang="T13">
                      <a:pos x="T6" y="T7"/>
                    </a:cxn>
                    <a:cxn ang="T14">
                      <a:pos x="T8" y="T9"/>
                    </a:cxn>
                  </a:cxnLst>
                  <a:rect l="T15" t="T16" r="T17" b="T18"/>
                  <a:pathLst>
                    <a:path w="80" h="121">
                      <a:moveTo>
                        <a:pt x="0" y="121"/>
                      </a:moveTo>
                      <a:lnTo>
                        <a:pt x="80" y="40"/>
                      </a:lnTo>
                      <a:lnTo>
                        <a:pt x="80" y="0"/>
                      </a:lnTo>
                      <a:lnTo>
                        <a:pt x="0" y="105"/>
                      </a:lnTo>
                      <a:lnTo>
                        <a:pt x="0" y="121"/>
                      </a:lnTo>
                      <a:close/>
                    </a:path>
                  </a:pathLst>
                </a:custGeom>
                <a:solidFill>
                  <a:srgbClr val="7A7A5A"/>
                </a:solidFill>
                <a:ln w="3175">
                  <a:solidFill>
                    <a:srgbClr val="494936"/>
                  </a:solidFill>
                  <a:round/>
                  <a:headEnd/>
                  <a:tailEnd/>
                </a:ln>
              </p:spPr>
              <p:txBody>
                <a:bodyPr/>
                <a:lstStyle/>
                <a:p>
                  <a:endParaRPr lang="en-SG"/>
                </a:p>
              </p:txBody>
            </p:sp>
            <p:sp>
              <p:nvSpPr>
                <p:cNvPr id="176231" name="Rectangle 100"/>
                <p:cNvSpPr>
                  <a:spLocks noChangeArrowheads="1"/>
                </p:cNvSpPr>
                <p:nvPr/>
              </p:nvSpPr>
              <p:spPr bwMode="auto">
                <a:xfrm>
                  <a:off x="961" y="2329"/>
                  <a:ext cx="139" cy="6"/>
                </a:xfrm>
                <a:prstGeom prst="rect">
                  <a:avLst/>
                </a:prstGeom>
                <a:solidFill>
                  <a:srgbClr val="B7B79D"/>
                </a:solidFill>
                <a:ln w="9525">
                  <a:noFill/>
                  <a:miter lim="800000"/>
                  <a:headEnd/>
                  <a:tailEnd/>
                </a:ln>
              </p:spPr>
              <p:txBody>
                <a:bodyPr/>
                <a:lstStyle/>
                <a:p>
                  <a:endParaRPr lang="en-SG"/>
                </a:p>
              </p:txBody>
            </p:sp>
            <p:sp>
              <p:nvSpPr>
                <p:cNvPr id="176232" name="Rectangle 101"/>
                <p:cNvSpPr>
                  <a:spLocks noChangeArrowheads="1"/>
                </p:cNvSpPr>
                <p:nvPr/>
              </p:nvSpPr>
              <p:spPr bwMode="auto">
                <a:xfrm>
                  <a:off x="962" y="2330"/>
                  <a:ext cx="137" cy="4"/>
                </a:xfrm>
                <a:prstGeom prst="rect">
                  <a:avLst/>
                </a:prstGeom>
                <a:solidFill>
                  <a:srgbClr val="B7B79D"/>
                </a:solidFill>
                <a:ln w="3175">
                  <a:solidFill>
                    <a:srgbClr val="494936"/>
                  </a:solidFill>
                  <a:miter lim="800000"/>
                  <a:headEnd/>
                  <a:tailEnd/>
                </a:ln>
              </p:spPr>
              <p:txBody>
                <a:bodyPr/>
                <a:lstStyle/>
                <a:p>
                  <a:endParaRPr lang="en-SG"/>
                </a:p>
              </p:txBody>
            </p:sp>
          </p:grpSp>
          <p:grpSp>
            <p:nvGrpSpPr>
              <p:cNvPr id="176233" name="Group 102"/>
              <p:cNvGrpSpPr>
                <a:grpSpLocks/>
              </p:cNvGrpSpPr>
              <p:nvPr/>
            </p:nvGrpSpPr>
            <p:grpSpPr bwMode="auto">
              <a:xfrm>
                <a:off x="1753" y="571"/>
                <a:ext cx="93" cy="56"/>
                <a:chOff x="1005" y="2205"/>
                <a:chExt cx="93" cy="56"/>
              </a:xfrm>
            </p:grpSpPr>
            <p:grpSp>
              <p:nvGrpSpPr>
                <p:cNvPr id="176234" name="Group 103"/>
                <p:cNvGrpSpPr>
                  <a:grpSpLocks/>
                </p:cNvGrpSpPr>
                <p:nvPr/>
              </p:nvGrpSpPr>
              <p:grpSpPr bwMode="auto">
                <a:xfrm>
                  <a:off x="1005" y="2205"/>
                  <a:ext cx="93" cy="56"/>
                  <a:chOff x="1005" y="2205"/>
                  <a:chExt cx="93" cy="56"/>
                </a:xfrm>
              </p:grpSpPr>
              <p:sp>
                <p:nvSpPr>
                  <p:cNvPr id="176235" name="Oval 104"/>
                  <p:cNvSpPr>
                    <a:spLocks noChangeArrowheads="1"/>
                  </p:cNvSpPr>
                  <p:nvPr/>
                </p:nvSpPr>
                <p:spPr bwMode="auto">
                  <a:xfrm>
                    <a:off x="1037" y="2205"/>
                    <a:ext cx="41" cy="24"/>
                  </a:xfrm>
                  <a:prstGeom prst="ellipse">
                    <a:avLst/>
                  </a:prstGeom>
                  <a:solidFill>
                    <a:srgbClr val="E7EDED"/>
                  </a:solidFill>
                  <a:ln w="9525">
                    <a:noFill/>
                    <a:round/>
                    <a:headEnd/>
                    <a:tailEnd/>
                  </a:ln>
                </p:spPr>
                <p:txBody>
                  <a:bodyPr/>
                  <a:lstStyle/>
                  <a:p>
                    <a:endParaRPr lang="en-SG"/>
                  </a:p>
                </p:txBody>
              </p:sp>
              <p:sp>
                <p:nvSpPr>
                  <p:cNvPr id="176236" name="Oval 105"/>
                  <p:cNvSpPr>
                    <a:spLocks noChangeArrowheads="1"/>
                  </p:cNvSpPr>
                  <p:nvPr/>
                </p:nvSpPr>
                <p:spPr bwMode="auto">
                  <a:xfrm>
                    <a:off x="1015" y="2211"/>
                    <a:ext cx="31" cy="24"/>
                  </a:xfrm>
                  <a:prstGeom prst="ellipse">
                    <a:avLst/>
                  </a:prstGeom>
                  <a:solidFill>
                    <a:srgbClr val="E7EDED"/>
                  </a:solidFill>
                  <a:ln w="9525">
                    <a:noFill/>
                    <a:round/>
                    <a:headEnd/>
                    <a:tailEnd/>
                  </a:ln>
                </p:spPr>
                <p:txBody>
                  <a:bodyPr/>
                  <a:lstStyle/>
                  <a:p>
                    <a:endParaRPr lang="en-SG"/>
                  </a:p>
                </p:txBody>
              </p:sp>
              <p:sp>
                <p:nvSpPr>
                  <p:cNvPr id="176237" name="Oval 106"/>
                  <p:cNvSpPr>
                    <a:spLocks noChangeArrowheads="1"/>
                  </p:cNvSpPr>
                  <p:nvPr/>
                </p:nvSpPr>
                <p:spPr bwMode="auto">
                  <a:xfrm>
                    <a:off x="1005" y="2225"/>
                    <a:ext cx="20" cy="18"/>
                  </a:xfrm>
                  <a:prstGeom prst="ellipse">
                    <a:avLst/>
                  </a:prstGeom>
                  <a:solidFill>
                    <a:srgbClr val="E7EDED"/>
                  </a:solidFill>
                  <a:ln w="9525">
                    <a:noFill/>
                    <a:round/>
                    <a:headEnd/>
                    <a:tailEnd/>
                  </a:ln>
                </p:spPr>
                <p:txBody>
                  <a:bodyPr/>
                  <a:lstStyle/>
                  <a:p>
                    <a:endParaRPr lang="en-SG"/>
                  </a:p>
                </p:txBody>
              </p:sp>
              <p:sp>
                <p:nvSpPr>
                  <p:cNvPr id="176238" name="Oval 107"/>
                  <p:cNvSpPr>
                    <a:spLocks noChangeArrowheads="1"/>
                  </p:cNvSpPr>
                  <p:nvPr/>
                </p:nvSpPr>
                <p:spPr bwMode="auto">
                  <a:xfrm>
                    <a:off x="1011" y="2233"/>
                    <a:ext cx="32" cy="20"/>
                  </a:xfrm>
                  <a:prstGeom prst="ellipse">
                    <a:avLst/>
                  </a:prstGeom>
                  <a:solidFill>
                    <a:srgbClr val="E7EDED"/>
                  </a:solidFill>
                  <a:ln w="9525">
                    <a:noFill/>
                    <a:round/>
                    <a:headEnd/>
                    <a:tailEnd/>
                  </a:ln>
                </p:spPr>
                <p:txBody>
                  <a:bodyPr/>
                  <a:lstStyle/>
                  <a:p>
                    <a:endParaRPr lang="en-SG"/>
                  </a:p>
                </p:txBody>
              </p:sp>
              <p:sp>
                <p:nvSpPr>
                  <p:cNvPr id="176239" name="Oval 108"/>
                  <p:cNvSpPr>
                    <a:spLocks noChangeArrowheads="1"/>
                  </p:cNvSpPr>
                  <p:nvPr/>
                </p:nvSpPr>
                <p:spPr bwMode="auto">
                  <a:xfrm>
                    <a:off x="1033" y="2237"/>
                    <a:ext cx="49" cy="24"/>
                  </a:xfrm>
                  <a:prstGeom prst="ellipse">
                    <a:avLst/>
                  </a:prstGeom>
                  <a:solidFill>
                    <a:srgbClr val="E7EDED"/>
                  </a:solidFill>
                  <a:ln w="9525">
                    <a:noFill/>
                    <a:round/>
                    <a:headEnd/>
                    <a:tailEnd/>
                  </a:ln>
                </p:spPr>
                <p:txBody>
                  <a:bodyPr/>
                  <a:lstStyle/>
                  <a:p>
                    <a:endParaRPr lang="en-SG"/>
                  </a:p>
                </p:txBody>
              </p:sp>
              <p:sp>
                <p:nvSpPr>
                  <p:cNvPr id="176240" name="Oval 109"/>
                  <p:cNvSpPr>
                    <a:spLocks noChangeArrowheads="1"/>
                  </p:cNvSpPr>
                  <p:nvPr/>
                </p:nvSpPr>
                <p:spPr bwMode="auto">
                  <a:xfrm>
                    <a:off x="1064" y="2211"/>
                    <a:ext cx="30" cy="18"/>
                  </a:xfrm>
                  <a:prstGeom prst="ellipse">
                    <a:avLst/>
                  </a:prstGeom>
                  <a:solidFill>
                    <a:srgbClr val="E7EDED"/>
                  </a:solidFill>
                  <a:ln w="9525">
                    <a:noFill/>
                    <a:round/>
                    <a:headEnd/>
                    <a:tailEnd/>
                  </a:ln>
                </p:spPr>
                <p:txBody>
                  <a:bodyPr/>
                  <a:lstStyle/>
                  <a:p>
                    <a:endParaRPr lang="en-SG"/>
                  </a:p>
                </p:txBody>
              </p:sp>
              <p:sp>
                <p:nvSpPr>
                  <p:cNvPr id="176241" name="Oval 110"/>
                  <p:cNvSpPr>
                    <a:spLocks noChangeArrowheads="1"/>
                  </p:cNvSpPr>
                  <p:nvPr/>
                </p:nvSpPr>
                <p:spPr bwMode="auto">
                  <a:xfrm>
                    <a:off x="1068" y="2223"/>
                    <a:ext cx="30" cy="18"/>
                  </a:xfrm>
                  <a:prstGeom prst="ellipse">
                    <a:avLst/>
                  </a:prstGeom>
                  <a:solidFill>
                    <a:srgbClr val="E7EDED"/>
                  </a:solidFill>
                  <a:ln w="9525">
                    <a:noFill/>
                    <a:round/>
                    <a:headEnd/>
                    <a:tailEnd/>
                  </a:ln>
                </p:spPr>
                <p:txBody>
                  <a:bodyPr/>
                  <a:lstStyle/>
                  <a:p>
                    <a:endParaRPr lang="en-SG"/>
                  </a:p>
                </p:txBody>
              </p:sp>
              <p:sp>
                <p:nvSpPr>
                  <p:cNvPr id="176242" name="Oval 111"/>
                  <p:cNvSpPr>
                    <a:spLocks noChangeArrowheads="1"/>
                  </p:cNvSpPr>
                  <p:nvPr/>
                </p:nvSpPr>
                <p:spPr bwMode="auto">
                  <a:xfrm>
                    <a:off x="1066" y="2227"/>
                    <a:ext cx="30" cy="30"/>
                  </a:xfrm>
                  <a:prstGeom prst="ellipse">
                    <a:avLst/>
                  </a:prstGeom>
                  <a:solidFill>
                    <a:srgbClr val="E7EDED"/>
                  </a:solidFill>
                  <a:ln w="9525">
                    <a:noFill/>
                    <a:round/>
                    <a:headEnd/>
                    <a:tailEnd/>
                  </a:ln>
                </p:spPr>
                <p:txBody>
                  <a:bodyPr/>
                  <a:lstStyle/>
                  <a:p>
                    <a:endParaRPr lang="en-SG"/>
                  </a:p>
                </p:txBody>
              </p:sp>
              <p:sp>
                <p:nvSpPr>
                  <p:cNvPr id="176243" name="Oval 112"/>
                  <p:cNvSpPr>
                    <a:spLocks noChangeArrowheads="1"/>
                  </p:cNvSpPr>
                  <p:nvPr/>
                </p:nvSpPr>
                <p:spPr bwMode="auto">
                  <a:xfrm>
                    <a:off x="1021" y="2219"/>
                    <a:ext cx="61" cy="30"/>
                  </a:xfrm>
                  <a:prstGeom prst="ellipse">
                    <a:avLst/>
                  </a:prstGeom>
                  <a:solidFill>
                    <a:srgbClr val="E7EDED"/>
                  </a:solidFill>
                  <a:ln w="9525">
                    <a:noFill/>
                    <a:round/>
                    <a:headEnd/>
                    <a:tailEnd/>
                  </a:ln>
                </p:spPr>
                <p:txBody>
                  <a:bodyPr/>
                  <a:lstStyle/>
                  <a:p>
                    <a:endParaRPr lang="en-SG"/>
                  </a:p>
                </p:txBody>
              </p:sp>
            </p:grpSp>
            <p:grpSp>
              <p:nvGrpSpPr>
                <p:cNvPr id="176244" name="Group 113"/>
                <p:cNvGrpSpPr>
                  <a:grpSpLocks/>
                </p:cNvGrpSpPr>
                <p:nvPr/>
              </p:nvGrpSpPr>
              <p:grpSpPr bwMode="auto">
                <a:xfrm>
                  <a:off x="1005" y="2205"/>
                  <a:ext cx="93" cy="56"/>
                  <a:chOff x="1005" y="2205"/>
                  <a:chExt cx="93" cy="56"/>
                </a:xfrm>
              </p:grpSpPr>
              <p:sp>
                <p:nvSpPr>
                  <p:cNvPr id="176245" name="Arc 114"/>
                  <p:cNvSpPr>
                    <a:spLocks/>
                  </p:cNvSpPr>
                  <p:nvPr/>
                </p:nvSpPr>
                <p:spPr bwMode="auto">
                  <a:xfrm>
                    <a:off x="1039" y="2205"/>
                    <a:ext cx="38" cy="12"/>
                  </a:xfrm>
                  <a:custGeom>
                    <a:avLst/>
                    <a:gdLst>
                      <a:gd name="T0" fmla="*/ 0 w 40079"/>
                      <a:gd name="T1" fmla="*/ 0 h 21600"/>
                      <a:gd name="T2" fmla="*/ 0 w 40079"/>
                      <a:gd name="T3" fmla="*/ 0 h 21600"/>
                      <a:gd name="T4" fmla="*/ 0 w 40079"/>
                      <a:gd name="T5" fmla="*/ 0 h 21600"/>
                      <a:gd name="T6" fmla="*/ 0 60000 65536"/>
                      <a:gd name="T7" fmla="*/ 0 60000 65536"/>
                      <a:gd name="T8" fmla="*/ 0 60000 65536"/>
                      <a:gd name="T9" fmla="*/ 0 w 40079"/>
                      <a:gd name="T10" fmla="*/ 0 h 21600"/>
                      <a:gd name="T11" fmla="*/ 40079 w 40079"/>
                      <a:gd name="T12" fmla="*/ 21600 h 21600"/>
                    </a:gdLst>
                    <a:ahLst/>
                    <a:cxnLst>
                      <a:cxn ang="T6">
                        <a:pos x="T0" y="T1"/>
                      </a:cxn>
                      <a:cxn ang="T7">
                        <a:pos x="T2" y="T3"/>
                      </a:cxn>
                      <a:cxn ang="T8">
                        <a:pos x="T4" y="T5"/>
                      </a:cxn>
                    </a:cxnLst>
                    <a:rect l="T9" t="T10" r="T11" b="T12"/>
                    <a:pathLst>
                      <a:path w="40079" h="21600" fill="none" extrusionOk="0">
                        <a:moveTo>
                          <a:pt x="0" y="14358"/>
                        </a:moveTo>
                        <a:cubicBezTo>
                          <a:pt x="3063" y="5749"/>
                          <a:pt x="11212" y="-1"/>
                          <a:pt x="20350" y="0"/>
                        </a:cubicBezTo>
                        <a:cubicBezTo>
                          <a:pt x="28878" y="0"/>
                          <a:pt x="36608" y="5017"/>
                          <a:pt x="40079" y="12807"/>
                        </a:cubicBezTo>
                      </a:path>
                      <a:path w="40079" h="21600" stroke="0" extrusionOk="0">
                        <a:moveTo>
                          <a:pt x="0" y="14358"/>
                        </a:moveTo>
                        <a:cubicBezTo>
                          <a:pt x="3063" y="5749"/>
                          <a:pt x="11212" y="-1"/>
                          <a:pt x="20350" y="0"/>
                        </a:cubicBezTo>
                        <a:cubicBezTo>
                          <a:pt x="28878" y="0"/>
                          <a:pt x="36608" y="5017"/>
                          <a:pt x="40079" y="12807"/>
                        </a:cubicBezTo>
                        <a:lnTo>
                          <a:pt x="20350" y="21600"/>
                        </a:lnTo>
                        <a:close/>
                      </a:path>
                    </a:pathLst>
                  </a:custGeom>
                  <a:solidFill>
                    <a:srgbClr val="E7EDED"/>
                  </a:solidFill>
                  <a:ln w="9525">
                    <a:noFill/>
                    <a:round/>
                    <a:headEnd/>
                    <a:tailEnd/>
                  </a:ln>
                </p:spPr>
                <p:txBody>
                  <a:bodyPr/>
                  <a:lstStyle/>
                  <a:p>
                    <a:endParaRPr lang="en-SG"/>
                  </a:p>
                </p:txBody>
              </p:sp>
              <p:sp>
                <p:nvSpPr>
                  <p:cNvPr id="176246" name="Arc 115"/>
                  <p:cNvSpPr>
                    <a:spLocks/>
                  </p:cNvSpPr>
                  <p:nvPr/>
                </p:nvSpPr>
                <p:spPr bwMode="auto">
                  <a:xfrm>
                    <a:off x="1040" y="2206"/>
                    <a:ext cx="36" cy="11"/>
                  </a:xfrm>
                  <a:custGeom>
                    <a:avLst/>
                    <a:gdLst>
                      <a:gd name="T0" fmla="*/ 0 w 39867"/>
                      <a:gd name="T1" fmla="*/ 0 h 21600"/>
                      <a:gd name="T2" fmla="*/ 0 w 39867"/>
                      <a:gd name="T3" fmla="*/ 0 h 21600"/>
                      <a:gd name="T4" fmla="*/ 0 w 39867"/>
                      <a:gd name="T5" fmla="*/ 0 h 21600"/>
                      <a:gd name="T6" fmla="*/ 0 60000 65536"/>
                      <a:gd name="T7" fmla="*/ 0 60000 65536"/>
                      <a:gd name="T8" fmla="*/ 0 60000 65536"/>
                      <a:gd name="T9" fmla="*/ 0 w 39867"/>
                      <a:gd name="T10" fmla="*/ 0 h 21600"/>
                      <a:gd name="T11" fmla="*/ 39867 w 39867"/>
                      <a:gd name="T12" fmla="*/ 21600 h 21600"/>
                    </a:gdLst>
                    <a:ahLst/>
                    <a:cxnLst>
                      <a:cxn ang="T6">
                        <a:pos x="T0" y="T1"/>
                      </a:cxn>
                      <a:cxn ang="T7">
                        <a:pos x="T2" y="T3"/>
                      </a:cxn>
                      <a:cxn ang="T8">
                        <a:pos x="T4" y="T5"/>
                      </a:cxn>
                    </a:cxnLst>
                    <a:rect l="T9" t="T10" r="T11" b="T12"/>
                    <a:pathLst>
                      <a:path w="39867" h="21600" fill="none" extrusionOk="0">
                        <a:moveTo>
                          <a:pt x="-1" y="14116"/>
                        </a:moveTo>
                        <a:cubicBezTo>
                          <a:pt x="3132" y="5633"/>
                          <a:pt x="11218" y="-1"/>
                          <a:pt x="20262" y="0"/>
                        </a:cubicBezTo>
                        <a:cubicBezTo>
                          <a:pt x="28681" y="0"/>
                          <a:pt x="36333" y="4892"/>
                          <a:pt x="39867" y="12533"/>
                        </a:cubicBezTo>
                      </a:path>
                      <a:path w="39867" h="21600" stroke="0" extrusionOk="0">
                        <a:moveTo>
                          <a:pt x="-1" y="14116"/>
                        </a:moveTo>
                        <a:cubicBezTo>
                          <a:pt x="3132" y="5633"/>
                          <a:pt x="11218" y="-1"/>
                          <a:pt x="20262" y="0"/>
                        </a:cubicBezTo>
                        <a:cubicBezTo>
                          <a:pt x="28681" y="0"/>
                          <a:pt x="36333" y="4892"/>
                          <a:pt x="39867" y="12533"/>
                        </a:cubicBezTo>
                        <a:lnTo>
                          <a:pt x="20262" y="21600"/>
                        </a:lnTo>
                        <a:close/>
                      </a:path>
                    </a:pathLst>
                  </a:custGeom>
                  <a:solidFill>
                    <a:srgbClr val="E7EDED"/>
                  </a:solidFill>
                  <a:ln w="3175">
                    <a:solidFill>
                      <a:srgbClr val="6C8F93"/>
                    </a:solidFill>
                    <a:round/>
                    <a:headEnd/>
                    <a:tailEnd/>
                  </a:ln>
                </p:spPr>
                <p:txBody>
                  <a:bodyPr/>
                  <a:lstStyle/>
                  <a:p>
                    <a:endParaRPr lang="en-SG"/>
                  </a:p>
                </p:txBody>
              </p:sp>
              <p:sp>
                <p:nvSpPr>
                  <p:cNvPr id="176247" name="Arc 116"/>
                  <p:cNvSpPr>
                    <a:spLocks/>
                  </p:cNvSpPr>
                  <p:nvPr/>
                </p:nvSpPr>
                <p:spPr bwMode="auto">
                  <a:xfrm>
                    <a:off x="1015" y="2211"/>
                    <a:ext cx="23" cy="14"/>
                  </a:xfrm>
                  <a:custGeom>
                    <a:avLst/>
                    <a:gdLst>
                      <a:gd name="T0" fmla="*/ 0 w 31958"/>
                      <a:gd name="T1" fmla="*/ 0 h 25972"/>
                      <a:gd name="T2" fmla="*/ 0 w 31958"/>
                      <a:gd name="T3" fmla="*/ 0 h 25972"/>
                      <a:gd name="T4" fmla="*/ 0 w 31958"/>
                      <a:gd name="T5" fmla="*/ 0 h 25972"/>
                      <a:gd name="T6" fmla="*/ 0 60000 65536"/>
                      <a:gd name="T7" fmla="*/ 0 60000 65536"/>
                      <a:gd name="T8" fmla="*/ 0 60000 65536"/>
                      <a:gd name="T9" fmla="*/ 0 w 31958"/>
                      <a:gd name="T10" fmla="*/ 0 h 25972"/>
                      <a:gd name="T11" fmla="*/ 31958 w 31958"/>
                      <a:gd name="T12" fmla="*/ 25972 h 25972"/>
                    </a:gdLst>
                    <a:ahLst/>
                    <a:cxnLst>
                      <a:cxn ang="T6">
                        <a:pos x="T0" y="T1"/>
                      </a:cxn>
                      <a:cxn ang="T7">
                        <a:pos x="T2" y="T3"/>
                      </a:cxn>
                      <a:cxn ang="T8">
                        <a:pos x="T4" y="T5"/>
                      </a:cxn>
                    </a:cxnLst>
                    <a:rect l="T9" t="T10" r="T11" b="T12"/>
                    <a:pathLst>
                      <a:path w="31958" h="25972" fill="none" extrusionOk="0">
                        <a:moveTo>
                          <a:pt x="447" y="25971"/>
                        </a:moveTo>
                        <a:cubicBezTo>
                          <a:pt x="149" y="24533"/>
                          <a:pt x="0" y="23068"/>
                          <a:pt x="0" y="21600"/>
                        </a:cubicBezTo>
                        <a:cubicBezTo>
                          <a:pt x="0" y="9670"/>
                          <a:pt x="9670" y="0"/>
                          <a:pt x="21600" y="0"/>
                        </a:cubicBezTo>
                        <a:cubicBezTo>
                          <a:pt x="25219" y="-1"/>
                          <a:pt x="28781" y="909"/>
                          <a:pt x="31958" y="2645"/>
                        </a:cubicBezTo>
                      </a:path>
                      <a:path w="31958" h="25972" stroke="0" extrusionOk="0">
                        <a:moveTo>
                          <a:pt x="447" y="25971"/>
                        </a:moveTo>
                        <a:cubicBezTo>
                          <a:pt x="149" y="24533"/>
                          <a:pt x="0" y="23068"/>
                          <a:pt x="0" y="21600"/>
                        </a:cubicBezTo>
                        <a:cubicBezTo>
                          <a:pt x="0" y="9670"/>
                          <a:pt x="9670" y="0"/>
                          <a:pt x="21600" y="0"/>
                        </a:cubicBezTo>
                        <a:cubicBezTo>
                          <a:pt x="25219" y="-1"/>
                          <a:pt x="28781" y="909"/>
                          <a:pt x="31958" y="2645"/>
                        </a:cubicBezTo>
                        <a:lnTo>
                          <a:pt x="21600" y="21600"/>
                        </a:lnTo>
                        <a:close/>
                      </a:path>
                    </a:pathLst>
                  </a:custGeom>
                  <a:solidFill>
                    <a:srgbClr val="E7EDED"/>
                  </a:solidFill>
                  <a:ln w="9525">
                    <a:noFill/>
                    <a:round/>
                    <a:headEnd/>
                    <a:tailEnd/>
                  </a:ln>
                </p:spPr>
                <p:txBody>
                  <a:bodyPr/>
                  <a:lstStyle/>
                  <a:p>
                    <a:endParaRPr lang="en-SG"/>
                  </a:p>
                </p:txBody>
              </p:sp>
              <p:sp>
                <p:nvSpPr>
                  <p:cNvPr id="176248" name="Arc 117"/>
                  <p:cNvSpPr>
                    <a:spLocks/>
                  </p:cNvSpPr>
                  <p:nvPr/>
                </p:nvSpPr>
                <p:spPr bwMode="auto">
                  <a:xfrm>
                    <a:off x="1016" y="2212"/>
                    <a:ext cx="21" cy="13"/>
                  </a:xfrm>
                  <a:custGeom>
                    <a:avLst/>
                    <a:gdLst>
                      <a:gd name="T0" fmla="*/ 0 w 31797"/>
                      <a:gd name="T1" fmla="*/ 0 h 26058"/>
                      <a:gd name="T2" fmla="*/ 0 w 31797"/>
                      <a:gd name="T3" fmla="*/ 0 h 26058"/>
                      <a:gd name="T4" fmla="*/ 0 w 31797"/>
                      <a:gd name="T5" fmla="*/ 0 h 26058"/>
                      <a:gd name="T6" fmla="*/ 0 60000 65536"/>
                      <a:gd name="T7" fmla="*/ 0 60000 65536"/>
                      <a:gd name="T8" fmla="*/ 0 60000 65536"/>
                      <a:gd name="T9" fmla="*/ 0 w 31797"/>
                      <a:gd name="T10" fmla="*/ 0 h 26058"/>
                      <a:gd name="T11" fmla="*/ 31797 w 31797"/>
                      <a:gd name="T12" fmla="*/ 26058 h 26058"/>
                    </a:gdLst>
                    <a:ahLst/>
                    <a:cxnLst>
                      <a:cxn ang="T6">
                        <a:pos x="T0" y="T1"/>
                      </a:cxn>
                      <a:cxn ang="T7">
                        <a:pos x="T2" y="T3"/>
                      </a:cxn>
                      <a:cxn ang="T8">
                        <a:pos x="T4" y="T5"/>
                      </a:cxn>
                    </a:cxnLst>
                    <a:rect l="T9" t="T10" r="T11" b="T12"/>
                    <a:pathLst>
                      <a:path w="31797" h="26058" fill="none" extrusionOk="0">
                        <a:moveTo>
                          <a:pt x="465" y="26057"/>
                        </a:moveTo>
                        <a:cubicBezTo>
                          <a:pt x="155" y="24592"/>
                          <a:pt x="0" y="23098"/>
                          <a:pt x="0" y="21600"/>
                        </a:cubicBezTo>
                        <a:cubicBezTo>
                          <a:pt x="0" y="9670"/>
                          <a:pt x="9670" y="0"/>
                          <a:pt x="21600" y="0"/>
                        </a:cubicBezTo>
                        <a:cubicBezTo>
                          <a:pt x="25157" y="-1"/>
                          <a:pt x="28660" y="878"/>
                          <a:pt x="31796" y="2558"/>
                        </a:cubicBezTo>
                      </a:path>
                      <a:path w="31797" h="26058" stroke="0" extrusionOk="0">
                        <a:moveTo>
                          <a:pt x="465" y="26057"/>
                        </a:moveTo>
                        <a:cubicBezTo>
                          <a:pt x="155" y="24592"/>
                          <a:pt x="0" y="23098"/>
                          <a:pt x="0" y="21600"/>
                        </a:cubicBezTo>
                        <a:cubicBezTo>
                          <a:pt x="0" y="9670"/>
                          <a:pt x="9670" y="0"/>
                          <a:pt x="21600" y="0"/>
                        </a:cubicBezTo>
                        <a:cubicBezTo>
                          <a:pt x="25157" y="-1"/>
                          <a:pt x="28660" y="878"/>
                          <a:pt x="31796" y="2558"/>
                        </a:cubicBezTo>
                        <a:lnTo>
                          <a:pt x="21600" y="21600"/>
                        </a:lnTo>
                        <a:close/>
                      </a:path>
                    </a:pathLst>
                  </a:custGeom>
                  <a:solidFill>
                    <a:srgbClr val="E7EDED"/>
                  </a:solidFill>
                  <a:ln w="3175">
                    <a:solidFill>
                      <a:srgbClr val="6C8F93"/>
                    </a:solidFill>
                    <a:round/>
                    <a:headEnd/>
                    <a:tailEnd/>
                  </a:ln>
                </p:spPr>
                <p:txBody>
                  <a:bodyPr/>
                  <a:lstStyle/>
                  <a:p>
                    <a:endParaRPr lang="en-SG"/>
                  </a:p>
                </p:txBody>
              </p:sp>
              <p:sp>
                <p:nvSpPr>
                  <p:cNvPr id="176249" name="Arc 118"/>
                  <p:cNvSpPr>
                    <a:spLocks/>
                  </p:cNvSpPr>
                  <p:nvPr/>
                </p:nvSpPr>
                <p:spPr bwMode="auto">
                  <a:xfrm>
                    <a:off x="1011" y="2242"/>
                    <a:ext cx="24" cy="11"/>
                  </a:xfrm>
                  <a:custGeom>
                    <a:avLst/>
                    <a:gdLst>
                      <a:gd name="T0" fmla="*/ 0 w 32394"/>
                      <a:gd name="T1" fmla="*/ 0 h 22980"/>
                      <a:gd name="T2" fmla="*/ 0 w 32394"/>
                      <a:gd name="T3" fmla="*/ 0 h 22980"/>
                      <a:gd name="T4" fmla="*/ 0 w 32394"/>
                      <a:gd name="T5" fmla="*/ 0 h 22980"/>
                      <a:gd name="T6" fmla="*/ 0 60000 65536"/>
                      <a:gd name="T7" fmla="*/ 0 60000 65536"/>
                      <a:gd name="T8" fmla="*/ 0 60000 65536"/>
                      <a:gd name="T9" fmla="*/ 0 w 32394"/>
                      <a:gd name="T10" fmla="*/ 0 h 22980"/>
                      <a:gd name="T11" fmla="*/ 32394 w 32394"/>
                      <a:gd name="T12" fmla="*/ 22980 h 22980"/>
                    </a:gdLst>
                    <a:ahLst/>
                    <a:cxnLst>
                      <a:cxn ang="T6">
                        <a:pos x="T0" y="T1"/>
                      </a:cxn>
                      <a:cxn ang="T7">
                        <a:pos x="T2" y="T3"/>
                      </a:cxn>
                      <a:cxn ang="T8">
                        <a:pos x="T4" y="T5"/>
                      </a:cxn>
                    </a:cxnLst>
                    <a:rect l="T9" t="T10" r="T11" b="T12"/>
                    <a:pathLst>
                      <a:path w="32394" h="22980" fill="none" extrusionOk="0">
                        <a:moveTo>
                          <a:pt x="32393" y="20089"/>
                        </a:moveTo>
                        <a:cubicBezTo>
                          <a:pt x="29111" y="21983"/>
                          <a:pt x="25389" y="22979"/>
                          <a:pt x="21600" y="22980"/>
                        </a:cubicBezTo>
                        <a:cubicBezTo>
                          <a:pt x="9670" y="22980"/>
                          <a:pt x="0" y="13309"/>
                          <a:pt x="0" y="1380"/>
                        </a:cubicBezTo>
                        <a:cubicBezTo>
                          <a:pt x="-1" y="919"/>
                          <a:pt x="14" y="459"/>
                          <a:pt x="44" y="0"/>
                        </a:cubicBezTo>
                      </a:path>
                      <a:path w="32394" h="22980" stroke="0" extrusionOk="0">
                        <a:moveTo>
                          <a:pt x="32393" y="20089"/>
                        </a:moveTo>
                        <a:cubicBezTo>
                          <a:pt x="29111" y="21983"/>
                          <a:pt x="25389" y="22979"/>
                          <a:pt x="21600" y="22980"/>
                        </a:cubicBezTo>
                        <a:cubicBezTo>
                          <a:pt x="9670" y="22980"/>
                          <a:pt x="0" y="13309"/>
                          <a:pt x="0" y="1380"/>
                        </a:cubicBezTo>
                        <a:cubicBezTo>
                          <a:pt x="-1" y="919"/>
                          <a:pt x="14" y="459"/>
                          <a:pt x="44" y="0"/>
                        </a:cubicBezTo>
                        <a:lnTo>
                          <a:pt x="21600" y="1380"/>
                        </a:lnTo>
                        <a:close/>
                      </a:path>
                    </a:pathLst>
                  </a:custGeom>
                  <a:solidFill>
                    <a:srgbClr val="E7EDED"/>
                  </a:solidFill>
                  <a:ln w="9525">
                    <a:noFill/>
                    <a:round/>
                    <a:headEnd/>
                    <a:tailEnd/>
                  </a:ln>
                </p:spPr>
                <p:txBody>
                  <a:bodyPr/>
                  <a:lstStyle/>
                  <a:p>
                    <a:endParaRPr lang="en-SG"/>
                  </a:p>
                </p:txBody>
              </p:sp>
              <p:sp>
                <p:nvSpPr>
                  <p:cNvPr id="176250" name="Arc 119"/>
                  <p:cNvSpPr>
                    <a:spLocks/>
                  </p:cNvSpPr>
                  <p:nvPr/>
                </p:nvSpPr>
                <p:spPr bwMode="auto">
                  <a:xfrm>
                    <a:off x="1012" y="2242"/>
                    <a:ext cx="22" cy="10"/>
                  </a:xfrm>
                  <a:custGeom>
                    <a:avLst/>
                    <a:gdLst>
                      <a:gd name="T0" fmla="*/ 0 w 32065"/>
                      <a:gd name="T1" fmla="*/ 0 h 23037"/>
                      <a:gd name="T2" fmla="*/ 0 w 32065"/>
                      <a:gd name="T3" fmla="*/ 0 h 23037"/>
                      <a:gd name="T4" fmla="*/ 0 w 32065"/>
                      <a:gd name="T5" fmla="*/ 0 h 23037"/>
                      <a:gd name="T6" fmla="*/ 0 60000 65536"/>
                      <a:gd name="T7" fmla="*/ 0 60000 65536"/>
                      <a:gd name="T8" fmla="*/ 0 60000 65536"/>
                      <a:gd name="T9" fmla="*/ 0 w 32065"/>
                      <a:gd name="T10" fmla="*/ 0 h 23037"/>
                      <a:gd name="T11" fmla="*/ 32065 w 32065"/>
                      <a:gd name="T12" fmla="*/ 23037 h 23037"/>
                    </a:gdLst>
                    <a:ahLst/>
                    <a:cxnLst>
                      <a:cxn ang="T6">
                        <a:pos x="T0" y="T1"/>
                      </a:cxn>
                      <a:cxn ang="T7">
                        <a:pos x="T2" y="T3"/>
                      </a:cxn>
                      <a:cxn ang="T8">
                        <a:pos x="T4" y="T5"/>
                      </a:cxn>
                    </a:cxnLst>
                    <a:rect l="T9" t="T10" r="T11" b="T12"/>
                    <a:pathLst>
                      <a:path w="32065" h="23037" fill="none" extrusionOk="0">
                        <a:moveTo>
                          <a:pt x="32065" y="20332"/>
                        </a:moveTo>
                        <a:cubicBezTo>
                          <a:pt x="28862" y="22106"/>
                          <a:pt x="25261" y="23036"/>
                          <a:pt x="21600" y="23037"/>
                        </a:cubicBezTo>
                        <a:cubicBezTo>
                          <a:pt x="9670" y="23037"/>
                          <a:pt x="0" y="13366"/>
                          <a:pt x="0" y="1437"/>
                        </a:cubicBezTo>
                        <a:cubicBezTo>
                          <a:pt x="-1" y="957"/>
                          <a:pt x="15" y="478"/>
                          <a:pt x="47" y="-1"/>
                        </a:cubicBezTo>
                      </a:path>
                      <a:path w="32065" h="23037" stroke="0" extrusionOk="0">
                        <a:moveTo>
                          <a:pt x="32065" y="20332"/>
                        </a:moveTo>
                        <a:cubicBezTo>
                          <a:pt x="28862" y="22106"/>
                          <a:pt x="25261" y="23036"/>
                          <a:pt x="21600" y="23037"/>
                        </a:cubicBezTo>
                        <a:cubicBezTo>
                          <a:pt x="9670" y="23037"/>
                          <a:pt x="0" y="13366"/>
                          <a:pt x="0" y="1437"/>
                        </a:cubicBezTo>
                        <a:cubicBezTo>
                          <a:pt x="-1" y="957"/>
                          <a:pt x="15" y="478"/>
                          <a:pt x="47" y="-1"/>
                        </a:cubicBezTo>
                        <a:lnTo>
                          <a:pt x="21600" y="1437"/>
                        </a:lnTo>
                        <a:close/>
                      </a:path>
                    </a:pathLst>
                  </a:custGeom>
                  <a:solidFill>
                    <a:srgbClr val="E7EDED"/>
                  </a:solidFill>
                  <a:ln w="3175">
                    <a:solidFill>
                      <a:srgbClr val="6C8F93"/>
                    </a:solidFill>
                    <a:round/>
                    <a:headEnd/>
                    <a:tailEnd/>
                  </a:ln>
                </p:spPr>
                <p:txBody>
                  <a:bodyPr/>
                  <a:lstStyle/>
                  <a:p>
                    <a:endParaRPr lang="en-SG"/>
                  </a:p>
                </p:txBody>
              </p:sp>
              <p:sp>
                <p:nvSpPr>
                  <p:cNvPr id="176251" name="Arc 120"/>
                  <p:cNvSpPr>
                    <a:spLocks/>
                  </p:cNvSpPr>
                  <p:nvPr/>
                </p:nvSpPr>
                <p:spPr bwMode="auto">
                  <a:xfrm>
                    <a:off x="1076" y="2211"/>
                    <a:ext cx="18" cy="13"/>
                  </a:xfrm>
                  <a:custGeom>
                    <a:avLst/>
                    <a:gdLst>
                      <a:gd name="T0" fmla="*/ 0 w 25836"/>
                      <a:gd name="T1" fmla="*/ 0 h 32090"/>
                      <a:gd name="T2" fmla="*/ 0 w 25836"/>
                      <a:gd name="T3" fmla="*/ 0 h 32090"/>
                      <a:gd name="T4" fmla="*/ 0 w 25836"/>
                      <a:gd name="T5" fmla="*/ 0 h 32090"/>
                      <a:gd name="T6" fmla="*/ 0 60000 65536"/>
                      <a:gd name="T7" fmla="*/ 0 60000 65536"/>
                      <a:gd name="T8" fmla="*/ 0 60000 65536"/>
                      <a:gd name="T9" fmla="*/ 0 w 25836"/>
                      <a:gd name="T10" fmla="*/ 0 h 32090"/>
                      <a:gd name="T11" fmla="*/ 25836 w 25836"/>
                      <a:gd name="T12" fmla="*/ 32090 h 32090"/>
                    </a:gdLst>
                    <a:ahLst/>
                    <a:cxnLst>
                      <a:cxn ang="T6">
                        <a:pos x="T0" y="T1"/>
                      </a:cxn>
                      <a:cxn ang="T7">
                        <a:pos x="T2" y="T3"/>
                      </a:cxn>
                      <a:cxn ang="T8">
                        <a:pos x="T4" y="T5"/>
                      </a:cxn>
                    </a:cxnLst>
                    <a:rect l="T9" t="T10" r="T11" b="T12"/>
                    <a:pathLst>
                      <a:path w="25836" h="32090" fill="none" extrusionOk="0">
                        <a:moveTo>
                          <a:pt x="0" y="419"/>
                        </a:moveTo>
                        <a:cubicBezTo>
                          <a:pt x="1394" y="140"/>
                          <a:pt x="2813" y="-1"/>
                          <a:pt x="4236" y="0"/>
                        </a:cubicBezTo>
                        <a:cubicBezTo>
                          <a:pt x="16165" y="0"/>
                          <a:pt x="25836" y="9670"/>
                          <a:pt x="25836" y="21600"/>
                        </a:cubicBezTo>
                        <a:cubicBezTo>
                          <a:pt x="25836" y="25270"/>
                          <a:pt x="24900" y="28881"/>
                          <a:pt x="23117" y="32089"/>
                        </a:cubicBezTo>
                      </a:path>
                      <a:path w="25836" h="32090" stroke="0" extrusionOk="0">
                        <a:moveTo>
                          <a:pt x="0" y="419"/>
                        </a:moveTo>
                        <a:cubicBezTo>
                          <a:pt x="1394" y="140"/>
                          <a:pt x="2813" y="-1"/>
                          <a:pt x="4236" y="0"/>
                        </a:cubicBezTo>
                        <a:cubicBezTo>
                          <a:pt x="16165" y="0"/>
                          <a:pt x="25836" y="9670"/>
                          <a:pt x="25836" y="21600"/>
                        </a:cubicBezTo>
                        <a:cubicBezTo>
                          <a:pt x="25836" y="25270"/>
                          <a:pt x="24900" y="28881"/>
                          <a:pt x="23117" y="32089"/>
                        </a:cubicBezTo>
                        <a:lnTo>
                          <a:pt x="4236" y="21600"/>
                        </a:lnTo>
                        <a:close/>
                      </a:path>
                    </a:pathLst>
                  </a:custGeom>
                  <a:solidFill>
                    <a:srgbClr val="E7EDED"/>
                  </a:solidFill>
                  <a:ln w="9525">
                    <a:noFill/>
                    <a:round/>
                    <a:headEnd/>
                    <a:tailEnd/>
                  </a:ln>
                </p:spPr>
                <p:txBody>
                  <a:bodyPr/>
                  <a:lstStyle/>
                  <a:p>
                    <a:endParaRPr lang="en-SG"/>
                  </a:p>
                </p:txBody>
              </p:sp>
              <p:sp>
                <p:nvSpPr>
                  <p:cNvPr id="176252" name="Arc 121"/>
                  <p:cNvSpPr>
                    <a:spLocks/>
                  </p:cNvSpPr>
                  <p:nvPr/>
                </p:nvSpPr>
                <p:spPr bwMode="auto">
                  <a:xfrm>
                    <a:off x="1076" y="2212"/>
                    <a:ext cx="17" cy="12"/>
                  </a:xfrm>
                  <a:custGeom>
                    <a:avLst/>
                    <a:gdLst>
                      <a:gd name="T0" fmla="*/ 0 w 25642"/>
                      <a:gd name="T1" fmla="*/ 0 h 32484"/>
                      <a:gd name="T2" fmla="*/ 0 w 25642"/>
                      <a:gd name="T3" fmla="*/ 0 h 32484"/>
                      <a:gd name="T4" fmla="*/ 0 w 25642"/>
                      <a:gd name="T5" fmla="*/ 0 h 32484"/>
                      <a:gd name="T6" fmla="*/ 0 60000 65536"/>
                      <a:gd name="T7" fmla="*/ 0 60000 65536"/>
                      <a:gd name="T8" fmla="*/ 0 60000 65536"/>
                      <a:gd name="T9" fmla="*/ 0 w 25642"/>
                      <a:gd name="T10" fmla="*/ 0 h 32484"/>
                      <a:gd name="T11" fmla="*/ 25642 w 25642"/>
                      <a:gd name="T12" fmla="*/ 32484 h 32484"/>
                    </a:gdLst>
                    <a:ahLst/>
                    <a:cxnLst>
                      <a:cxn ang="T6">
                        <a:pos x="T0" y="T1"/>
                      </a:cxn>
                      <a:cxn ang="T7">
                        <a:pos x="T2" y="T3"/>
                      </a:cxn>
                      <a:cxn ang="T8">
                        <a:pos x="T4" y="T5"/>
                      </a:cxn>
                    </a:cxnLst>
                    <a:rect l="T9" t="T10" r="T11" b="T12"/>
                    <a:pathLst>
                      <a:path w="25642" h="32484" fill="none" extrusionOk="0">
                        <a:moveTo>
                          <a:pt x="0" y="381"/>
                        </a:moveTo>
                        <a:cubicBezTo>
                          <a:pt x="1332" y="127"/>
                          <a:pt x="2685" y="-1"/>
                          <a:pt x="4042" y="0"/>
                        </a:cubicBezTo>
                        <a:cubicBezTo>
                          <a:pt x="15971" y="0"/>
                          <a:pt x="25642" y="9670"/>
                          <a:pt x="25642" y="21600"/>
                        </a:cubicBezTo>
                        <a:cubicBezTo>
                          <a:pt x="25642" y="25424"/>
                          <a:pt x="24626" y="29180"/>
                          <a:pt x="22699" y="32483"/>
                        </a:cubicBezTo>
                      </a:path>
                      <a:path w="25642" h="32484" stroke="0" extrusionOk="0">
                        <a:moveTo>
                          <a:pt x="0" y="381"/>
                        </a:moveTo>
                        <a:cubicBezTo>
                          <a:pt x="1332" y="127"/>
                          <a:pt x="2685" y="-1"/>
                          <a:pt x="4042" y="0"/>
                        </a:cubicBezTo>
                        <a:cubicBezTo>
                          <a:pt x="15971" y="0"/>
                          <a:pt x="25642" y="9670"/>
                          <a:pt x="25642" y="21600"/>
                        </a:cubicBezTo>
                        <a:cubicBezTo>
                          <a:pt x="25642" y="25424"/>
                          <a:pt x="24626" y="29180"/>
                          <a:pt x="22699" y="32483"/>
                        </a:cubicBezTo>
                        <a:lnTo>
                          <a:pt x="4042" y="21600"/>
                        </a:lnTo>
                        <a:close/>
                      </a:path>
                    </a:pathLst>
                  </a:custGeom>
                  <a:solidFill>
                    <a:srgbClr val="E7EDED"/>
                  </a:solidFill>
                  <a:ln w="3175">
                    <a:solidFill>
                      <a:srgbClr val="6C8F93"/>
                    </a:solidFill>
                    <a:round/>
                    <a:headEnd/>
                    <a:tailEnd/>
                  </a:ln>
                </p:spPr>
                <p:txBody>
                  <a:bodyPr/>
                  <a:lstStyle/>
                  <a:p>
                    <a:endParaRPr lang="en-SG"/>
                  </a:p>
                </p:txBody>
              </p:sp>
              <p:sp>
                <p:nvSpPr>
                  <p:cNvPr id="176253" name="Arc 122"/>
                  <p:cNvSpPr>
                    <a:spLocks/>
                  </p:cNvSpPr>
                  <p:nvPr/>
                </p:nvSpPr>
                <p:spPr bwMode="auto">
                  <a:xfrm>
                    <a:off x="1082" y="2225"/>
                    <a:ext cx="16" cy="13"/>
                  </a:xfrm>
                  <a:custGeom>
                    <a:avLst/>
                    <a:gdLst>
                      <a:gd name="T0" fmla="*/ 0 w 21600"/>
                      <a:gd name="T1" fmla="*/ 0 h 28665"/>
                      <a:gd name="T2" fmla="*/ 0 w 21600"/>
                      <a:gd name="T3" fmla="*/ 0 h 28665"/>
                      <a:gd name="T4" fmla="*/ 0 w 21600"/>
                      <a:gd name="T5" fmla="*/ 0 h 28665"/>
                      <a:gd name="T6" fmla="*/ 0 60000 65536"/>
                      <a:gd name="T7" fmla="*/ 0 60000 65536"/>
                      <a:gd name="T8" fmla="*/ 0 60000 65536"/>
                      <a:gd name="T9" fmla="*/ 0 w 21600"/>
                      <a:gd name="T10" fmla="*/ 0 h 28665"/>
                      <a:gd name="T11" fmla="*/ 21600 w 21600"/>
                      <a:gd name="T12" fmla="*/ 28665 h 28665"/>
                    </a:gdLst>
                    <a:ahLst/>
                    <a:cxnLst>
                      <a:cxn ang="T6">
                        <a:pos x="T0" y="T1"/>
                      </a:cxn>
                      <a:cxn ang="T7">
                        <a:pos x="T2" y="T3"/>
                      </a:cxn>
                      <a:cxn ang="T8">
                        <a:pos x="T4" y="T5"/>
                      </a:cxn>
                    </a:cxnLst>
                    <a:rect l="T9" t="T10" r="T11" b="T12"/>
                    <a:pathLst>
                      <a:path w="21600" h="28665" fill="none" extrusionOk="0">
                        <a:moveTo>
                          <a:pt x="13298" y="-1"/>
                        </a:moveTo>
                        <a:cubicBezTo>
                          <a:pt x="18537" y="4093"/>
                          <a:pt x="21600" y="10371"/>
                          <a:pt x="21600" y="17021"/>
                        </a:cubicBezTo>
                        <a:cubicBezTo>
                          <a:pt x="21600" y="21148"/>
                          <a:pt x="20417" y="25188"/>
                          <a:pt x="18192" y="28664"/>
                        </a:cubicBezTo>
                      </a:path>
                      <a:path w="21600" h="28665" stroke="0" extrusionOk="0">
                        <a:moveTo>
                          <a:pt x="13298" y="-1"/>
                        </a:moveTo>
                        <a:cubicBezTo>
                          <a:pt x="18537" y="4093"/>
                          <a:pt x="21600" y="10371"/>
                          <a:pt x="21600" y="17021"/>
                        </a:cubicBezTo>
                        <a:cubicBezTo>
                          <a:pt x="21600" y="21148"/>
                          <a:pt x="20417" y="25188"/>
                          <a:pt x="18192" y="28664"/>
                        </a:cubicBezTo>
                        <a:lnTo>
                          <a:pt x="0" y="17021"/>
                        </a:lnTo>
                        <a:close/>
                      </a:path>
                    </a:pathLst>
                  </a:custGeom>
                  <a:solidFill>
                    <a:srgbClr val="E7EDED"/>
                  </a:solidFill>
                  <a:ln w="9525">
                    <a:noFill/>
                    <a:round/>
                    <a:headEnd/>
                    <a:tailEnd/>
                  </a:ln>
                </p:spPr>
                <p:txBody>
                  <a:bodyPr/>
                  <a:lstStyle/>
                  <a:p>
                    <a:endParaRPr lang="en-SG"/>
                  </a:p>
                </p:txBody>
              </p:sp>
              <p:sp>
                <p:nvSpPr>
                  <p:cNvPr id="176254" name="Arc 123"/>
                  <p:cNvSpPr>
                    <a:spLocks/>
                  </p:cNvSpPr>
                  <p:nvPr/>
                </p:nvSpPr>
                <p:spPr bwMode="auto">
                  <a:xfrm>
                    <a:off x="1082" y="2226"/>
                    <a:ext cx="15" cy="12"/>
                  </a:xfrm>
                  <a:custGeom>
                    <a:avLst/>
                    <a:gdLst>
                      <a:gd name="T0" fmla="*/ 0 w 21600"/>
                      <a:gd name="T1" fmla="*/ 0 h 29262"/>
                      <a:gd name="T2" fmla="*/ 0 w 21600"/>
                      <a:gd name="T3" fmla="*/ 0 h 29262"/>
                      <a:gd name="T4" fmla="*/ 0 w 21600"/>
                      <a:gd name="T5" fmla="*/ 0 h 29262"/>
                      <a:gd name="T6" fmla="*/ 0 60000 65536"/>
                      <a:gd name="T7" fmla="*/ 0 60000 65536"/>
                      <a:gd name="T8" fmla="*/ 0 60000 65536"/>
                      <a:gd name="T9" fmla="*/ 0 w 21600"/>
                      <a:gd name="T10" fmla="*/ 0 h 29262"/>
                      <a:gd name="T11" fmla="*/ 21600 w 21600"/>
                      <a:gd name="T12" fmla="*/ 29262 h 29262"/>
                    </a:gdLst>
                    <a:ahLst/>
                    <a:cxnLst>
                      <a:cxn ang="T6">
                        <a:pos x="T0" y="T1"/>
                      </a:cxn>
                      <a:cxn ang="T7">
                        <a:pos x="T2" y="T3"/>
                      </a:cxn>
                      <a:cxn ang="T8">
                        <a:pos x="T4" y="T5"/>
                      </a:cxn>
                    </a:cxnLst>
                    <a:rect l="T9" t="T10" r="T11" b="T12"/>
                    <a:pathLst>
                      <a:path w="21600" h="29262" fill="none" extrusionOk="0">
                        <a:moveTo>
                          <a:pt x="12959" y="-1"/>
                        </a:moveTo>
                        <a:cubicBezTo>
                          <a:pt x="18399" y="4079"/>
                          <a:pt x="21600" y="10481"/>
                          <a:pt x="21600" y="17280"/>
                        </a:cubicBezTo>
                        <a:cubicBezTo>
                          <a:pt x="21600" y="21544"/>
                          <a:pt x="20337" y="25713"/>
                          <a:pt x="17971" y="29261"/>
                        </a:cubicBezTo>
                      </a:path>
                      <a:path w="21600" h="29262" stroke="0" extrusionOk="0">
                        <a:moveTo>
                          <a:pt x="12959" y="-1"/>
                        </a:moveTo>
                        <a:cubicBezTo>
                          <a:pt x="18399" y="4079"/>
                          <a:pt x="21600" y="10481"/>
                          <a:pt x="21600" y="17280"/>
                        </a:cubicBezTo>
                        <a:cubicBezTo>
                          <a:pt x="21600" y="21544"/>
                          <a:pt x="20337" y="25713"/>
                          <a:pt x="17971" y="29261"/>
                        </a:cubicBezTo>
                        <a:lnTo>
                          <a:pt x="0" y="17280"/>
                        </a:lnTo>
                        <a:close/>
                      </a:path>
                    </a:pathLst>
                  </a:custGeom>
                  <a:solidFill>
                    <a:srgbClr val="E7EDED"/>
                  </a:solidFill>
                  <a:ln w="3175">
                    <a:solidFill>
                      <a:srgbClr val="6C8F93"/>
                    </a:solidFill>
                    <a:round/>
                    <a:headEnd/>
                    <a:tailEnd/>
                  </a:ln>
                </p:spPr>
                <p:txBody>
                  <a:bodyPr/>
                  <a:lstStyle/>
                  <a:p>
                    <a:endParaRPr lang="en-SG"/>
                  </a:p>
                </p:txBody>
              </p:sp>
              <p:sp>
                <p:nvSpPr>
                  <p:cNvPr id="176255" name="Arc 124"/>
                  <p:cNvSpPr>
                    <a:spLocks/>
                  </p:cNvSpPr>
                  <p:nvPr/>
                </p:nvSpPr>
                <p:spPr bwMode="auto">
                  <a:xfrm>
                    <a:off x="1076" y="2237"/>
                    <a:ext cx="20" cy="20"/>
                  </a:xfrm>
                  <a:custGeom>
                    <a:avLst/>
                    <a:gdLst>
                      <a:gd name="T0" fmla="*/ 0 w 28696"/>
                      <a:gd name="T1" fmla="*/ 0 h 28431"/>
                      <a:gd name="T2" fmla="*/ 0 w 28696"/>
                      <a:gd name="T3" fmla="*/ 0 h 28431"/>
                      <a:gd name="T4" fmla="*/ 0 w 28696"/>
                      <a:gd name="T5" fmla="*/ 0 h 28431"/>
                      <a:gd name="T6" fmla="*/ 0 60000 65536"/>
                      <a:gd name="T7" fmla="*/ 0 60000 65536"/>
                      <a:gd name="T8" fmla="*/ 0 60000 65536"/>
                      <a:gd name="T9" fmla="*/ 0 w 28696"/>
                      <a:gd name="T10" fmla="*/ 0 h 28431"/>
                      <a:gd name="T11" fmla="*/ 28696 w 28696"/>
                      <a:gd name="T12" fmla="*/ 28431 h 28431"/>
                    </a:gdLst>
                    <a:ahLst/>
                    <a:cxnLst>
                      <a:cxn ang="T6">
                        <a:pos x="T0" y="T1"/>
                      </a:cxn>
                      <a:cxn ang="T7">
                        <a:pos x="T2" y="T3"/>
                      </a:cxn>
                      <a:cxn ang="T8">
                        <a:pos x="T4" y="T5"/>
                      </a:cxn>
                    </a:cxnLst>
                    <a:rect l="T9" t="T10" r="T11" b="T12"/>
                    <a:pathLst>
                      <a:path w="28696" h="28431" fill="none" extrusionOk="0">
                        <a:moveTo>
                          <a:pt x="27587" y="0"/>
                        </a:moveTo>
                        <a:cubicBezTo>
                          <a:pt x="28321" y="2202"/>
                          <a:pt x="28696" y="4509"/>
                          <a:pt x="28696" y="6831"/>
                        </a:cubicBezTo>
                        <a:cubicBezTo>
                          <a:pt x="28696" y="18760"/>
                          <a:pt x="19025" y="28431"/>
                          <a:pt x="7096" y="28431"/>
                        </a:cubicBezTo>
                        <a:cubicBezTo>
                          <a:pt x="4680" y="28431"/>
                          <a:pt x="2281" y="28025"/>
                          <a:pt x="-1" y="27232"/>
                        </a:cubicBezTo>
                      </a:path>
                      <a:path w="28696" h="28431" stroke="0" extrusionOk="0">
                        <a:moveTo>
                          <a:pt x="27587" y="0"/>
                        </a:moveTo>
                        <a:cubicBezTo>
                          <a:pt x="28321" y="2202"/>
                          <a:pt x="28696" y="4509"/>
                          <a:pt x="28696" y="6831"/>
                        </a:cubicBezTo>
                        <a:cubicBezTo>
                          <a:pt x="28696" y="18760"/>
                          <a:pt x="19025" y="28431"/>
                          <a:pt x="7096" y="28431"/>
                        </a:cubicBezTo>
                        <a:cubicBezTo>
                          <a:pt x="4680" y="28431"/>
                          <a:pt x="2281" y="28025"/>
                          <a:pt x="-1" y="27232"/>
                        </a:cubicBezTo>
                        <a:lnTo>
                          <a:pt x="7096" y="6831"/>
                        </a:lnTo>
                        <a:close/>
                      </a:path>
                    </a:pathLst>
                  </a:custGeom>
                  <a:solidFill>
                    <a:srgbClr val="E7EDED"/>
                  </a:solidFill>
                  <a:ln w="9525">
                    <a:noFill/>
                    <a:round/>
                    <a:headEnd/>
                    <a:tailEnd/>
                  </a:ln>
                </p:spPr>
                <p:txBody>
                  <a:bodyPr/>
                  <a:lstStyle/>
                  <a:p>
                    <a:endParaRPr lang="en-SG"/>
                  </a:p>
                </p:txBody>
              </p:sp>
              <p:sp>
                <p:nvSpPr>
                  <p:cNvPr id="176256" name="Arc 125"/>
                  <p:cNvSpPr>
                    <a:spLocks/>
                  </p:cNvSpPr>
                  <p:nvPr/>
                </p:nvSpPr>
                <p:spPr bwMode="auto">
                  <a:xfrm>
                    <a:off x="1076" y="2238"/>
                    <a:ext cx="19" cy="18"/>
                  </a:xfrm>
                  <a:custGeom>
                    <a:avLst/>
                    <a:gdLst>
                      <a:gd name="T0" fmla="*/ 0 w 28696"/>
                      <a:gd name="T1" fmla="*/ 0 h 28431"/>
                      <a:gd name="T2" fmla="*/ 0 w 28696"/>
                      <a:gd name="T3" fmla="*/ 0 h 28431"/>
                      <a:gd name="T4" fmla="*/ 0 w 28696"/>
                      <a:gd name="T5" fmla="*/ 0 h 28431"/>
                      <a:gd name="T6" fmla="*/ 0 60000 65536"/>
                      <a:gd name="T7" fmla="*/ 0 60000 65536"/>
                      <a:gd name="T8" fmla="*/ 0 60000 65536"/>
                      <a:gd name="T9" fmla="*/ 0 w 28696"/>
                      <a:gd name="T10" fmla="*/ 0 h 28431"/>
                      <a:gd name="T11" fmla="*/ 28696 w 28696"/>
                      <a:gd name="T12" fmla="*/ 28431 h 28431"/>
                    </a:gdLst>
                    <a:ahLst/>
                    <a:cxnLst>
                      <a:cxn ang="T6">
                        <a:pos x="T0" y="T1"/>
                      </a:cxn>
                      <a:cxn ang="T7">
                        <a:pos x="T2" y="T3"/>
                      </a:cxn>
                      <a:cxn ang="T8">
                        <a:pos x="T4" y="T5"/>
                      </a:cxn>
                    </a:cxnLst>
                    <a:rect l="T9" t="T10" r="T11" b="T12"/>
                    <a:pathLst>
                      <a:path w="28696" h="28431" fill="none" extrusionOk="0">
                        <a:moveTo>
                          <a:pt x="27587" y="0"/>
                        </a:moveTo>
                        <a:cubicBezTo>
                          <a:pt x="28321" y="2202"/>
                          <a:pt x="28696" y="4509"/>
                          <a:pt x="28696" y="6831"/>
                        </a:cubicBezTo>
                        <a:cubicBezTo>
                          <a:pt x="28696" y="18760"/>
                          <a:pt x="19025" y="28431"/>
                          <a:pt x="7096" y="28431"/>
                        </a:cubicBezTo>
                        <a:cubicBezTo>
                          <a:pt x="4680" y="28431"/>
                          <a:pt x="2281" y="28025"/>
                          <a:pt x="-1" y="27232"/>
                        </a:cubicBezTo>
                      </a:path>
                      <a:path w="28696" h="28431" stroke="0" extrusionOk="0">
                        <a:moveTo>
                          <a:pt x="27587" y="0"/>
                        </a:moveTo>
                        <a:cubicBezTo>
                          <a:pt x="28321" y="2202"/>
                          <a:pt x="28696" y="4509"/>
                          <a:pt x="28696" y="6831"/>
                        </a:cubicBezTo>
                        <a:cubicBezTo>
                          <a:pt x="28696" y="18760"/>
                          <a:pt x="19025" y="28431"/>
                          <a:pt x="7096" y="28431"/>
                        </a:cubicBezTo>
                        <a:cubicBezTo>
                          <a:pt x="4680" y="28431"/>
                          <a:pt x="2281" y="28025"/>
                          <a:pt x="-1" y="27232"/>
                        </a:cubicBezTo>
                        <a:lnTo>
                          <a:pt x="7096" y="6831"/>
                        </a:lnTo>
                        <a:close/>
                      </a:path>
                    </a:pathLst>
                  </a:custGeom>
                  <a:solidFill>
                    <a:srgbClr val="E7EDED"/>
                  </a:solidFill>
                  <a:ln w="3175">
                    <a:solidFill>
                      <a:srgbClr val="6C8F93"/>
                    </a:solidFill>
                    <a:round/>
                    <a:headEnd/>
                    <a:tailEnd/>
                  </a:ln>
                </p:spPr>
                <p:txBody>
                  <a:bodyPr/>
                  <a:lstStyle/>
                  <a:p>
                    <a:endParaRPr lang="en-SG"/>
                  </a:p>
                </p:txBody>
              </p:sp>
              <p:sp>
                <p:nvSpPr>
                  <p:cNvPr id="176257" name="Arc 126"/>
                  <p:cNvSpPr>
                    <a:spLocks/>
                  </p:cNvSpPr>
                  <p:nvPr/>
                </p:nvSpPr>
                <p:spPr bwMode="auto">
                  <a:xfrm>
                    <a:off x="1005" y="2225"/>
                    <a:ext cx="10" cy="17"/>
                  </a:xfrm>
                  <a:custGeom>
                    <a:avLst/>
                    <a:gdLst>
                      <a:gd name="T0" fmla="*/ 0 w 21600"/>
                      <a:gd name="T1" fmla="*/ 0 h 41281"/>
                      <a:gd name="T2" fmla="*/ 0 w 21600"/>
                      <a:gd name="T3" fmla="*/ 0 h 41281"/>
                      <a:gd name="T4" fmla="*/ 0 w 21600"/>
                      <a:gd name="T5" fmla="*/ 0 h 41281"/>
                      <a:gd name="T6" fmla="*/ 0 60000 65536"/>
                      <a:gd name="T7" fmla="*/ 0 60000 65536"/>
                      <a:gd name="T8" fmla="*/ 0 60000 65536"/>
                      <a:gd name="T9" fmla="*/ 0 w 21600"/>
                      <a:gd name="T10" fmla="*/ 0 h 41281"/>
                      <a:gd name="T11" fmla="*/ 21600 w 21600"/>
                      <a:gd name="T12" fmla="*/ 41281 h 41281"/>
                    </a:gdLst>
                    <a:ahLst/>
                    <a:cxnLst>
                      <a:cxn ang="T6">
                        <a:pos x="T0" y="T1"/>
                      </a:cxn>
                      <a:cxn ang="T7">
                        <a:pos x="T2" y="T3"/>
                      </a:cxn>
                      <a:cxn ang="T8">
                        <a:pos x="T4" y="T5"/>
                      </a:cxn>
                    </a:cxnLst>
                    <a:rect l="T9" t="T10" r="T11" b="T12"/>
                    <a:pathLst>
                      <a:path w="21600" h="41281" fill="none" extrusionOk="0">
                        <a:moveTo>
                          <a:pt x="12736" y="41280"/>
                        </a:moveTo>
                        <a:cubicBezTo>
                          <a:pt x="4984" y="37792"/>
                          <a:pt x="0" y="30082"/>
                          <a:pt x="0" y="21583"/>
                        </a:cubicBezTo>
                        <a:cubicBezTo>
                          <a:pt x="-1" y="9982"/>
                          <a:pt x="9163" y="453"/>
                          <a:pt x="20754" y="-1"/>
                        </a:cubicBezTo>
                      </a:path>
                      <a:path w="21600" h="41281" stroke="0" extrusionOk="0">
                        <a:moveTo>
                          <a:pt x="12736" y="41280"/>
                        </a:moveTo>
                        <a:cubicBezTo>
                          <a:pt x="4984" y="37792"/>
                          <a:pt x="0" y="30082"/>
                          <a:pt x="0" y="21583"/>
                        </a:cubicBezTo>
                        <a:cubicBezTo>
                          <a:pt x="-1" y="9982"/>
                          <a:pt x="9163" y="453"/>
                          <a:pt x="20754" y="-1"/>
                        </a:cubicBezTo>
                        <a:lnTo>
                          <a:pt x="21600" y="21583"/>
                        </a:lnTo>
                        <a:close/>
                      </a:path>
                    </a:pathLst>
                  </a:custGeom>
                  <a:solidFill>
                    <a:srgbClr val="E7EDED"/>
                  </a:solidFill>
                  <a:ln w="9525">
                    <a:noFill/>
                    <a:round/>
                    <a:headEnd/>
                    <a:tailEnd/>
                  </a:ln>
                </p:spPr>
                <p:txBody>
                  <a:bodyPr/>
                  <a:lstStyle/>
                  <a:p>
                    <a:endParaRPr lang="en-SG"/>
                  </a:p>
                </p:txBody>
              </p:sp>
              <p:sp>
                <p:nvSpPr>
                  <p:cNvPr id="176258" name="Arc 127"/>
                  <p:cNvSpPr>
                    <a:spLocks/>
                  </p:cNvSpPr>
                  <p:nvPr/>
                </p:nvSpPr>
                <p:spPr bwMode="auto">
                  <a:xfrm>
                    <a:off x="1006" y="2226"/>
                    <a:ext cx="9" cy="15"/>
                  </a:xfrm>
                  <a:custGeom>
                    <a:avLst/>
                    <a:gdLst>
                      <a:gd name="T0" fmla="*/ 0 w 21600"/>
                      <a:gd name="T1" fmla="*/ 0 h 41322"/>
                      <a:gd name="T2" fmla="*/ 0 w 21600"/>
                      <a:gd name="T3" fmla="*/ 0 h 41322"/>
                      <a:gd name="T4" fmla="*/ 0 w 21600"/>
                      <a:gd name="T5" fmla="*/ 0 h 41322"/>
                      <a:gd name="T6" fmla="*/ 0 60000 65536"/>
                      <a:gd name="T7" fmla="*/ 0 60000 65536"/>
                      <a:gd name="T8" fmla="*/ 0 60000 65536"/>
                      <a:gd name="T9" fmla="*/ 0 w 21600"/>
                      <a:gd name="T10" fmla="*/ 0 h 41322"/>
                      <a:gd name="T11" fmla="*/ 21600 w 21600"/>
                      <a:gd name="T12" fmla="*/ 41322 h 41322"/>
                    </a:gdLst>
                    <a:ahLst/>
                    <a:cxnLst>
                      <a:cxn ang="T6">
                        <a:pos x="T0" y="T1"/>
                      </a:cxn>
                      <a:cxn ang="T7">
                        <a:pos x="T2" y="T3"/>
                      </a:cxn>
                      <a:cxn ang="T8">
                        <a:pos x="T4" y="T5"/>
                      </a:cxn>
                    </a:cxnLst>
                    <a:rect l="T9" t="T10" r="T11" b="T12"/>
                    <a:pathLst>
                      <a:path w="21600" h="41322" fill="none" extrusionOk="0">
                        <a:moveTo>
                          <a:pt x="12826" y="41322"/>
                        </a:moveTo>
                        <a:cubicBezTo>
                          <a:pt x="5026" y="37855"/>
                          <a:pt x="0" y="30119"/>
                          <a:pt x="0" y="21584"/>
                        </a:cubicBezTo>
                        <a:cubicBezTo>
                          <a:pt x="-1" y="9979"/>
                          <a:pt x="9169" y="448"/>
                          <a:pt x="20766" y="0"/>
                        </a:cubicBezTo>
                      </a:path>
                      <a:path w="21600" h="41322" stroke="0" extrusionOk="0">
                        <a:moveTo>
                          <a:pt x="12826" y="41322"/>
                        </a:moveTo>
                        <a:cubicBezTo>
                          <a:pt x="5026" y="37855"/>
                          <a:pt x="0" y="30119"/>
                          <a:pt x="0" y="21584"/>
                        </a:cubicBezTo>
                        <a:cubicBezTo>
                          <a:pt x="-1" y="9979"/>
                          <a:pt x="9169" y="448"/>
                          <a:pt x="20766" y="0"/>
                        </a:cubicBezTo>
                        <a:lnTo>
                          <a:pt x="21600" y="21584"/>
                        </a:lnTo>
                        <a:close/>
                      </a:path>
                    </a:pathLst>
                  </a:custGeom>
                  <a:solidFill>
                    <a:srgbClr val="E7EDED"/>
                  </a:solidFill>
                  <a:ln w="3175">
                    <a:solidFill>
                      <a:srgbClr val="6C8F93"/>
                    </a:solidFill>
                    <a:round/>
                    <a:headEnd/>
                    <a:tailEnd/>
                  </a:ln>
                </p:spPr>
                <p:txBody>
                  <a:bodyPr/>
                  <a:lstStyle/>
                  <a:p>
                    <a:endParaRPr lang="en-SG"/>
                  </a:p>
                </p:txBody>
              </p:sp>
              <p:sp>
                <p:nvSpPr>
                  <p:cNvPr id="176259" name="Arc 128"/>
                  <p:cNvSpPr>
                    <a:spLocks/>
                  </p:cNvSpPr>
                  <p:nvPr/>
                </p:nvSpPr>
                <p:spPr bwMode="auto">
                  <a:xfrm>
                    <a:off x="1034" y="2249"/>
                    <a:ext cx="43" cy="12"/>
                  </a:xfrm>
                  <a:custGeom>
                    <a:avLst/>
                    <a:gdLst>
                      <a:gd name="T0" fmla="*/ 0 w 39157"/>
                      <a:gd name="T1" fmla="*/ 0 h 21600"/>
                      <a:gd name="T2" fmla="*/ 0 w 39157"/>
                      <a:gd name="T3" fmla="*/ 0 h 21600"/>
                      <a:gd name="T4" fmla="*/ 0 w 39157"/>
                      <a:gd name="T5" fmla="*/ 0 h 21600"/>
                      <a:gd name="T6" fmla="*/ 0 60000 65536"/>
                      <a:gd name="T7" fmla="*/ 0 60000 65536"/>
                      <a:gd name="T8" fmla="*/ 0 60000 65536"/>
                      <a:gd name="T9" fmla="*/ 0 w 39157"/>
                      <a:gd name="T10" fmla="*/ 0 h 21600"/>
                      <a:gd name="T11" fmla="*/ 39157 w 39157"/>
                      <a:gd name="T12" fmla="*/ 21600 h 21600"/>
                    </a:gdLst>
                    <a:ahLst/>
                    <a:cxnLst>
                      <a:cxn ang="T6">
                        <a:pos x="T0" y="T1"/>
                      </a:cxn>
                      <a:cxn ang="T7">
                        <a:pos x="T2" y="T3"/>
                      </a:cxn>
                      <a:cxn ang="T8">
                        <a:pos x="T4" y="T5"/>
                      </a:cxn>
                    </a:cxnLst>
                    <a:rect l="T9" t="T10" r="T11" b="T12"/>
                    <a:pathLst>
                      <a:path w="39157" h="21600" fill="none" extrusionOk="0">
                        <a:moveTo>
                          <a:pt x="39156" y="12211"/>
                        </a:moveTo>
                        <a:cubicBezTo>
                          <a:pt x="35129" y="18087"/>
                          <a:pt x="28463" y="21599"/>
                          <a:pt x="21340" y="21600"/>
                        </a:cubicBezTo>
                        <a:cubicBezTo>
                          <a:pt x="10701" y="21600"/>
                          <a:pt x="1646" y="13853"/>
                          <a:pt x="0" y="3342"/>
                        </a:cubicBezTo>
                      </a:path>
                      <a:path w="39157" h="21600" stroke="0" extrusionOk="0">
                        <a:moveTo>
                          <a:pt x="39156" y="12211"/>
                        </a:moveTo>
                        <a:cubicBezTo>
                          <a:pt x="35129" y="18087"/>
                          <a:pt x="28463" y="21599"/>
                          <a:pt x="21340" y="21600"/>
                        </a:cubicBezTo>
                        <a:cubicBezTo>
                          <a:pt x="10701" y="21600"/>
                          <a:pt x="1646" y="13853"/>
                          <a:pt x="0" y="3342"/>
                        </a:cubicBezTo>
                        <a:lnTo>
                          <a:pt x="21340" y="0"/>
                        </a:lnTo>
                        <a:close/>
                      </a:path>
                    </a:pathLst>
                  </a:custGeom>
                  <a:solidFill>
                    <a:srgbClr val="E7EDED"/>
                  </a:solidFill>
                  <a:ln w="9525">
                    <a:noFill/>
                    <a:round/>
                    <a:headEnd/>
                    <a:tailEnd/>
                  </a:ln>
                </p:spPr>
                <p:txBody>
                  <a:bodyPr/>
                  <a:lstStyle/>
                  <a:p>
                    <a:endParaRPr lang="en-SG"/>
                  </a:p>
                </p:txBody>
              </p:sp>
              <p:sp>
                <p:nvSpPr>
                  <p:cNvPr id="176260" name="Arc 129"/>
                  <p:cNvSpPr>
                    <a:spLocks/>
                  </p:cNvSpPr>
                  <p:nvPr/>
                </p:nvSpPr>
                <p:spPr bwMode="auto">
                  <a:xfrm>
                    <a:off x="1035" y="2249"/>
                    <a:ext cx="40" cy="11"/>
                  </a:xfrm>
                  <a:custGeom>
                    <a:avLst/>
                    <a:gdLst>
                      <a:gd name="T0" fmla="*/ 0 w 38879"/>
                      <a:gd name="T1" fmla="*/ 0 h 21600"/>
                      <a:gd name="T2" fmla="*/ 0 w 38879"/>
                      <a:gd name="T3" fmla="*/ 0 h 21600"/>
                      <a:gd name="T4" fmla="*/ 0 w 38879"/>
                      <a:gd name="T5" fmla="*/ 0 h 21600"/>
                      <a:gd name="T6" fmla="*/ 0 60000 65536"/>
                      <a:gd name="T7" fmla="*/ 0 60000 65536"/>
                      <a:gd name="T8" fmla="*/ 0 60000 65536"/>
                      <a:gd name="T9" fmla="*/ 0 w 38879"/>
                      <a:gd name="T10" fmla="*/ 0 h 21600"/>
                      <a:gd name="T11" fmla="*/ 38879 w 38879"/>
                      <a:gd name="T12" fmla="*/ 21600 h 21600"/>
                    </a:gdLst>
                    <a:ahLst/>
                    <a:cxnLst>
                      <a:cxn ang="T6">
                        <a:pos x="T0" y="T1"/>
                      </a:cxn>
                      <a:cxn ang="T7">
                        <a:pos x="T2" y="T3"/>
                      </a:cxn>
                      <a:cxn ang="T8">
                        <a:pos x="T4" y="T5"/>
                      </a:cxn>
                    </a:cxnLst>
                    <a:rect l="T9" t="T10" r="T11" b="T12"/>
                    <a:pathLst>
                      <a:path w="38879" h="21600" fill="none" extrusionOk="0">
                        <a:moveTo>
                          <a:pt x="38878" y="12573"/>
                        </a:moveTo>
                        <a:cubicBezTo>
                          <a:pt x="34822" y="18239"/>
                          <a:pt x="28283" y="21599"/>
                          <a:pt x="21316" y="21600"/>
                        </a:cubicBezTo>
                        <a:cubicBezTo>
                          <a:pt x="10732" y="21600"/>
                          <a:pt x="1708" y="13932"/>
                          <a:pt x="-1" y="3488"/>
                        </a:cubicBezTo>
                      </a:path>
                      <a:path w="38879" h="21600" stroke="0" extrusionOk="0">
                        <a:moveTo>
                          <a:pt x="38878" y="12573"/>
                        </a:moveTo>
                        <a:cubicBezTo>
                          <a:pt x="34822" y="18239"/>
                          <a:pt x="28283" y="21599"/>
                          <a:pt x="21316" y="21600"/>
                        </a:cubicBezTo>
                        <a:cubicBezTo>
                          <a:pt x="10732" y="21600"/>
                          <a:pt x="1708" y="13932"/>
                          <a:pt x="-1" y="3488"/>
                        </a:cubicBezTo>
                        <a:lnTo>
                          <a:pt x="21316" y="0"/>
                        </a:lnTo>
                        <a:close/>
                      </a:path>
                    </a:pathLst>
                  </a:custGeom>
                  <a:solidFill>
                    <a:srgbClr val="E7EDED"/>
                  </a:solidFill>
                  <a:ln w="3175">
                    <a:solidFill>
                      <a:srgbClr val="6C8F93"/>
                    </a:solidFill>
                    <a:round/>
                    <a:headEnd/>
                    <a:tailEnd/>
                  </a:ln>
                </p:spPr>
                <p:txBody>
                  <a:bodyPr/>
                  <a:lstStyle/>
                  <a:p>
                    <a:endParaRPr lang="en-SG"/>
                  </a:p>
                </p:txBody>
              </p:sp>
            </p:grpSp>
          </p:grpSp>
          <p:grpSp>
            <p:nvGrpSpPr>
              <p:cNvPr id="176261" name="Group 130"/>
              <p:cNvGrpSpPr>
                <a:grpSpLocks/>
              </p:cNvGrpSpPr>
              <p:nvPr/>
            </p:nvGrpSpPr>
            <p:grpSpPr bwMode="auto">
              <a:xfrm>
                <a:off x="1523" y="332"/>
                <a:ext cx="170" cy="169"/>
                <a:chOff x="775" y="1966"/>
                <a:chExt cx="170" cy="169"/>
              </a:xfrm>
            </p:grpSpPr>
            <p:sp>
              <p:nvSpPr>
                <p:cNvPr id="176262" name="Freeform 131"/>
                <p:cNvSpPr>
                  <a:spLocks/>
                </p:cNvSpPr>
                <p:nvPr/>
              </p:nvSpPr>
              <p:spPr bwMode="auto">
                <a:xfrm>
                  <a:off x="799" y="2068"/>
                  <a:ext cx="146"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2" y="0"/>
                      </a:lnTo>
                      <a:lnTo>
                        <a:pt x="581" y="0"/>
                      </a:lnTo>
                      <a:lnTo>
                        <a:pt x="516" y="72"/>
                      </a:lnTo>
                      <a:lnTo>
                        <a:pt x="0" y="72"/>
                      </a:lnTo>
                      <a:close/>
                    </a:path>
                  </a:pathLst>
                </a:custGeom>
                <a:solidFill>
                  <a:srgbClr val="C9C9B6"/>
                </a:solidFill>
                <a:ln w="9525">
                  <a:noFill/>
                  <a:round/>
                  <a:headEnd/>
                  <a:tailEnd/>
                </a:ln>
              </p:spPr>
              <p:txBody>
                <a:bodyPr/>
                <a:lstStyle/>
                <a:p>
                  <a:endParaRPr lang="en-SG"/>
                </a:p>
              </p:txBody>
            </p:sp>
            <p:sp>
              <p:nvSpPr>
                <p:cNvPr id="176263" name="Freeform 132"/>
                <p:cNvSpPr>
                  <a:spLocks/>
                </p:cNvSpPr>
                <p:nvPr/>
              </p:nvSpPr>
              <p:spPr bwMode="auto">
                <a:xfrm>
                  <a:off x="799" y="2068"/>
                  <a:ext cx="146"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2" y="0"/>
                      </a:lnTo>
                      <a:lnTo>
                        <a:pt x="581" y="0"/>
                      </a:lnTo>
                      <a:lnTo>
                        <a:pt x="516" y="72"/>
                      </a:lnTo>
                      <a:lnTo>
                        <a:pt x="0" y="72"/>
                      </a:lnTo>
                      <a:close/>
                    </a:path>
                  </a:pathLst>
                </a:custGeom>
                <a:solidFill>
                  <a:srgbClr val="C9C9B6"/>
                </a:solidFill>
                <a:ln w="3175">
                  <a:solidFill>
                    <a:srgbClr val="494936"/>
                  </a:solidFill>
                  <a:round/>
                  <a:headEnd/>
                  <a:tailEnd/>
                </a:ln>
              </p:spPr>
              <p:txBody>
                <a:bodyPr/>
                <a:lstStyle/>
                <a:p>
                  <a:endParaRPr lang="en-SG"/>
                </a:p>
              </p:txBody>
            </p:sp>
            <p:sp>
              <p:nvSpPr>
                <p:cNvPr id="176264" name="Rectangle 133"/>
                <p:cNvSpPr>
                  <a:spLocks noChangeArrowheads="1"/>
                </p:cNvSpPr>
                <p:nvPr/>
              </p:nvSpPr>
              <p:spPr bwMode="auto">
                <a:xfrm>
                  <a:off x="799" y="2086"/>
                  <a:ext cx="130" cy="22"/>
                </a:xfrm>
                <a:prstGeom prst="rect">
                  <a:avLst/>
                </a:prstGeom>
                <a:solidFill>
                  <a:srgbClr val="B7B79D"/>
                </a:solidFill>
                <a:ln w="9525">
                  <a:noFill/>
                  <a:miter lim="800000"/>
                  <a:headEnd/>
                  <a:tailEnd/>
                </a:ln>
              </p:spPr>
              <p:txBody>
                <a:bodyPr/>
                <a:lstStyle/>
                <a:p>
                  <a:endParaRPr lang="en-SG"/>
                </a:p>
              </p:txBody>
            </p:sp>
            <p:sp>
              <p:nvSpPr>
                <p:cNvPr id="176265" name="Rectangle 134"/>
                <p:cNvSpPr>
                  <a:spLocks noChangeArrowheads="1"/>
                </p:cNvSpPr>
                <p:nvPr/>
              </p:nvSpPr>
              <p:spPr bwMode="auto">
                <a:xfrm>
                  <a:off x="800" y="2087"/>
                  <a:ext cx="128" cy="20"/>
                </a:xfrm>
                <a:prstGeom prst="rect">
                  <a:avLst/>
                </a:prstGeom>
                <a:solidFill>
                  <a:srgbClr val="B7B79D"/>
                </a:solidFill>
                <a:ln w="3175">
                  <a:solidFill>
                    <a:srgbClr val="494936"/>
                  </a:solidFill>
                  <a:miter lim="800000"/>
                  <a:headEnd/>
                  <a:tailEnd/>
                </a:ln>
              </p:spPr>
              <p:txBody>
                <a:bodyPr/>
                <a:lstStyle/>
                <a:p>
                  <a:endParaRPr lang="en-SG"/>
                </a:p>
              </p:txBody>
            </p:sp>
            <p:sp>
              <p:nvSpPr>
                <p:cNvPr id="176266" name="Freeform 135"/>
                <p:cNvSpPr>
                  <a:spLocks/>
                </p:cNvSpPr>
                <p:nvPr/>
              </p:nvSpPr>
              <p:spPr bwMode="auto">
                <a:xfrm>
                  <a:off x="929" y="2068"/>
                  <a:ext cx="16" cy="40"/>
                </a:xfrm>
                <a:custGeom>
                  <a:avLst/>
                  <a:gdLst>
                    <a:gd name="T0" fmla="*/ 0 w 65"/>
                    <a:gd name="T1" fmla="*/ 0 h 160"/>
                    <a:gd name="T2" fmla="*/ 0 w 65"/>
                    <a:gd name="T3" fmla="*/ 0 h 160"/>
                    <a:gd name="T4" fmla="*/ 0 w 65"/>
                    <a:gd name="T5" fmla="*/ 0 h 160"/>
                    <a:gd name="T6" fmla="*/ 0 w 65"/>
                    <a:gd name="T7" fmla="*/ 0 h 160"/>
                    <a:gd name="T8" fmla="*/ 0 w 65"/>
                    <a:gd name="T9" fmla="*/ 0 h 160"/>
                    <a:gd name="T10" fmla="*/ 0 60000 65536"/>
                    <a:gd name="T11" fmla="*/ 0 60000 65536"/>
                    <a:gd name="T12" fmla="*/ 0 60000 65536"/>
                    <a:gd name="T13" fmla="*/ 0 60000 65536"/>
                    <a:gd name="T14" fmla="*/ 0 60000 65536"/>
                    <a:gd name="T15" fmla="*/ 0 w 65"/>
                    <a:gd name="T16" fmla="*/ 0 h 160"/>
                    <a:gd name="T17" fmla="*/ 65 w 65"/>
                    <a:gd name="T18" fmla="*/ 160 h 160"/>
                  </a:gdLst>
                  <a:ahLst/>
                  <a:cxnLst>
                    <a:cxn ang="T10">
                      <a:pos x="T0" y="T1"/>
                    </a:cxn>
                    <a:cxn ang="T11">
                      <a:pos x="T2" y="T3"/>
                    </a:cxn>
                    <a:cxn ang="T12">
                      <a:pos x="T4" y="T5"/>
                    </a:cxn>
                    <a:cxn ang="T13">
                      <a:pos x="T6" y="T7"/>
                    </a:cxn>
                    <a:cxn ang="T14">
                      <a:pos x="T8" y="T9"/>
                    </a:cxn>
                  </a:cxnLst>
                  <a:rect l="T15" t="T16" r="T17" b="T18"/>
                  <a:pathLst>
                    <a:path w="65" h="160">
                      <a:moveTo>
                        <a:pt x="0" y="160"/>
                      </a:moveTo>
                      <a:lnTo>
                        <a:pt x="65" y="96"/>
                      </a:lnTo>
                      <a:lnTo>
                        <a:pt x="65" y="0"/>
                      </a:lnTo>
                      <a:lnTo>
                        <a:pt x="0" y="72"/>
                      </a:lnTo>
                      <a:lnTo>
                        <a:pt x="0" y="160"/>
                      </a:lnTo>
                      <a:close/>
                    </a:path>
                  </a:pathLst>
                </a:custGeom>
                <a:solidFill>
                  <a:srgbClr val="7A7A5A"/>
                </a:solidFill>
                <a:ln w="9525">
                  <a:noFill/>
                  <a:round/>
                  <a:headEnd/>
                  <a:tailEnd/>
                </a:ln>
              </p:spPr>
              <p:txBody>
                <a:bodyPr/>
                <a:lstStyle/>
                <a:p>
                  <a:endParaRPr lang="en-SG"/>
                </a:p>
              </p:txBody>
            </p:sp>
            <p:sp>
              <p:nvSpPr>
                <p:cNvPr id="176267" name="Freeform 136"/>
                <p:cNvSpPr>
                  <a:spLocks/>
                </p:cNvSpPr>
                <p:nvPr/>
              </p:nvSpPr>
              <p:spPr bwMode="auto">
                <a:xfrm>
                  <a:off x="929" y="2068"/>
                  <a:ext cx="16" cy="40"/>
                </a:xfrm>
                <a:custGeom>
                  <a:avLst/>
                  <a:gdLst>
                    <a:gd name="T0" fmla="*/ 0 w 65"/>
                    <a:gd name="T1" fmla="*/ 0 h 160"/>
                    <a:gd name="T2" fmla="*/ 0 w 65"/>
                    <a:gd name="T3" fmla="*/ 0 h 160"/>
                    <a:gd name="T4" fmla="*/ 0 w 65"/>
                    <a:gd name="T5" fmla="*/ 0 h 160"/>
                    <a:gd name="T6" fmla="*/ 0 w 65"/>
                    <a:gd name="T7" fmla="*/ 0 h 160"/>
                    <a:gd name="T8" fmla="*/ 0 w 65"/>
                    <a:gd name="T9" fmla="*/ 0 h 160"/>
                    <a:gd name="T10" fmla="*/ 0 60000 65536"/>
                    <a:gd name="T11" fmla="*/ 0 60000 65536"/>
                    <a:gd name="T12" fmla="*/ 0 60000 65536"/>
                    <a:gd name="T13" fmla="*/ 0 60000 65536"/>
                    <a:gd name="T14" fmla="*/ 0 60000 65536"/>
                    <a:gd name="T15" fmla="*/ 0 w 65"/>
                    <a:gd name="T16" fmla="*/ 0 h 160"/>
                    <a:gd name="T17" fmla="*/ 65 w 65"/>
                    <a:gd name="T18" fmla="*/ 160 h 160"/>
                  </a:gdLst>
                  <a:ahLst/>
                  <a:cxnLst>
                    <a:cxn ang="T10">
                      <a:pos x="T0" y="T1"/>
                    </a:cxn>
                    <a:cxn ang="T11">
                      <a:pos x="T2" y="T3"/>
                    </a:cxn>
                    <a:cxn ang="T12">
                      <a:pos x="T4" y="T5"/>
                    </a:cxn>
                    <a:cxn ang="T13">
                      <a:pos x="T6" y="T7"/>
                    </a:cxn>
                    <a:cxn ang="T14">
                      <a:pos x="T8" y="T9"/>
                    </a:cxn>
                  </a:cxnLst>
                  <a:rect l="T15" t="T16" r="T17" b="T18"/>
                  <a:pathLst>
                    <a:path w="65" h="160">
                      <a:moveTo>
                        <a:pt x="0" y="160"/>
                      </a:moveTo>
                      <a:lnTo>
                        <a:pt x="65" y="96"/>
                      </a:lnTo>
                      <a:lnTo>
                        <a:pt x="65" y="0"/>
                      </a:lnTo>
                      <a:lnTo>
                        <a:pt x="0" y="72"/>
                      </a:lnTo>
                      <a:lnTo>
                        <a:pt x="0" y="160"/>
                      </a:lnTo>
                      <a:close/>
                    </a:path>
                  </a:pathLst>
                </a:custGeom>
                <a:solidFill>
                  <a:srgbClr val="7A7A5A"/>
                </a:solidFill>
                <a:ln w="3175">
                  <a:solidFill>
                    <a:srgbClr val="494936"/>
                  </a:solidFill>
                  <a:round/>
                  <a:headEnd/>
                  <a:tailEnd/>
                </a:ln>
              </p:spPr>
              <p:txBody>
                <a:bodyPr/>
                <a:lstStyle/>
                <a:p>
                  <a:endParaRPr lang="en-SG"/>
                </a:p>
              </p:txBody>
            </p:sp>
            <p:sp>
              <p:nvSpPr>
                <p:cNvPr id="176268" name="Freeform 137"/>
                <p:cNvSpPr>
                  <a:spLocks/>
                </p:cNvSpPr>
                <p:nvPr/>
              </p:nvSpPr>
              <p:spPr bwMode="auto">
                <a:xfrm>
                  <a:off x="803" y="2068"/>
                  <a:ext cx="140"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6" y="0"/>
                      </a:lnTo>
                      <a:lnTo>
                        <a:pt x="557" y="0"/>
                      </a:lnTo>
                      <a:lnTo>
                        <a:pt x="508" y="56"/>
                      </a:lnTo>
                      <a:lnTo>
                        <a:pt x="0" y="56"/>
                      </a:lnTo>
                      <a:close/>
                    </a:path>
                  </a:pathLst>
                </a:custGeom>
                <a:solidFill>
                  <a:srgbClr val="000000"/>
                </a:solidFill>
                <a:ln w="9525">
                  <a:noFill/>
                  <a:round/>
                  <a:headEnd/>
                  <a:tailEnd/>
                </a:ln>
              </p:spPr>
              <p:txBody>
                <a:bodyPr/>
                <a:lstStyle/>
                <a:p>
                  <a:endParaRPr lang="en-SG"/>
                </a:p>
              </p:txBody>
            </p:sp>
            <p:sp>
              <p:nvSpPr>
                <p:cNvPr id="176269" name="Freeform 138"/>
                <p:cNvSpPr>
                  <a:spLocks/>
                </p:cNvSpPr>
                <p:nvPr/>
              </p:nvSpPr>
              <p:spPr bwMode="auto">
                <a:xfrm>
                  <a:off x="803" y="2068"/>
                  <a:ext cx="140"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6" y="0"/>
                      </a:lnTo>
                      <a:lnTo>
                        <a:pt x="557" y="0"/>
                      </a:lnTo>
                      <a:lnTo>
                        <a:pt x="508" y="56"/>
                      </a:lnTo>
                      <a:lnTo>
                        <a:pt x="0" y="56"/>
                      </a:lnTo>
                      <a:close/>
                    </a:path>
                  </a:pathLst>
                </a:custGeom>
                <a:solidFill>
                  <a:srgbClr val="000000"/>
                </a:solidFill>
                <a:ln w="3175">
                  <a:solidFill>
                    <a:srgbClr val="000000"/>
                  </a:solidFill>
                  <a:round/>
                  <a:headEnd/>
                  <a:tailEnd/>
                </a:ln>
              </p:spPr>
              <p:txBody>
                <a:bodyPr/>
                <a:lstStyle/>
                <a:p>
                  <a:endParaRPr lang="en-SG"/>
                </a:p>
              </p:txBody>
            </p:sp>
            <p:sp>
              <p:nvSpPr>
                <p:cNvPr id="176270" name="Freeform 139"/>
                <p:cNvSpPr>
                  <a:spLocks/>
                </p:cNvSpPr>
                <p:nvPr/>
              </p:nvSpPr>
              <p:spPr bwMode="auto">
                <a:xfrm>
                  <a:off x="801" y="1966"/>
                  <a:ext cx="142"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8" y="0"/>
                      </a:lnTo>
                      <a:lnTo>
                        <a:pt x="565" y="0"/>
                      </a:lnTo>
                      <a:lnTo>
                        <a:pt x="508" y="56"/>
                      </a:lnTo>
                      <a:lnTo>
                        <a:pt x="0" y="56"/>
                      </a:lnTo>
                      <a:close/>
                    </a:path>
                  </a:pathLst>
                </a:custGeom>
                <a:solidFill>
                  <a:srgbClr val="C9C9B6"/>
                </a:solidFill>
                <a:ln w="9525">
                  <a:noFill/>
                  <a:round/>
                  <a:headEnd/>
                  <a:tailEnd/>
                </a:ln>
              </p:spPr>
              <p:txBody>
                <a:bodyPr/>
                <a:lstStyle/>
                <a:p>
                  <a:endParaRPr lang="en-SG"/>
                </a:p>
              </p:txBody>
            </p:sp>
            <p:sp>
              <p:nvSpPr>
                <p:cNvPr id="176271" name="Freeform 140"/>
                <p:cNvSpPr>
                  <a:spLocks/>
                </p:cNvSpPr>
                <p:nvPr/>
              </p:nvSpPr>
              <p:spPr bwMode="auto">
                <a:xfrm>
                  <a:off x="801" y="1966"/>
                  <a:ext cx="142"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8" y="0"/>
                      </a:lnTo>
                      <a:lnTo>
                        <a:pt x="565" y="0"/>
                      </a:lnTo>
                      <a:lnTo>
                        <a:pt x="508" y="56"/>
                      </a:lnTo>
                      <a:lnTo>
                        <a:pt x="0" y="56"/>
                      </a:lnTo>
                      <a:close/>
                    </a:path>
                  </a:pathLst>
                </a:custGeom>
                <a:solidFill>
                  <a:srgbClr val="C9C9B6"/>
                </a:solidFill>
                <a:ln w="3175">
                  <a:solidFill>
                    <a:srgbClr val="494936"/>
                  </a:solidFill>
                  <a:round/>
                  <a:headEnd/>
                  <a:tailEnd/>
                </a:ln>
              </p:spPr>
              <p:txBody>
                <a:bodyPr/>
                <a:lstStyle/>
                <a:p>
                  <a:endParaRPr lang="en-SG"/>
                </a:p>
              </p:txBody>
            </p:sp>
            <p:sp>
              <p:nvSpPr>
                <p:cNvPr id="176272" name="Rectangle 141"/>
                <p:cNvSpPr>
                  <a:spLocks noChangeArrowheads="1"/>
                </p:cNvSpPr>
                <p:nvPr/>
              </p:nvSpPr>
              <p:spPr bwMode="auto">
                <a:xfrm>
                  <a:off x="802" y="1981"/>
                  <a:ext cx="128" cy="98"/>
                </a:xfrm>
                <a:prstGeom prst="rect">
                  <a:avLst/>
                </a:prstGeom>
                <a:solidFill>
                  <a:srgbClr val="B7B79D"/>
                </a:solidFill>
                <a:ln w="3175">
                  <a:solidFill>
                    <a:srgbClr val="494936"/>
                  </a:solidFill>
                  <a:miter lim="800000"/>
                  <a:headEnd/>
                  <a:tailEnd/>
                </a:ln>
              </p:spPr>
              <p:txBody>
                <a:bodyPr/>
                <a:lstStyle/>
                <a:p>
                  <a:endParaRPr lang="en-SG"/>
                </a:p>
              </p:txBody>
            </p:sp>
            <p:sp>
              <p:nvSpPr>
                <p:cNvPr id="176273" name="Rectangle 142"/>
                <p:cNvSpPr>
                  <a:spLocks noChangeArrowheads="1"/>
                </p:cNvSpPr>
                <p:nvPr/>
              </p:nvSpPr>
              <p:spPr bwMode="auto">
                <a:xfrm>
                  <a:off x="813" y="1993"/>
                  <a:ext cx="104" cy="76"/>
                </a:xfrm>
                <a:prstGeom prst="rect">
                  <a:avLst/>
                </a:prstGeom>
                <a:solidFill>
                  <a:srgbClr val="FFFFFF"/>
                </a:solidFill>
                <a:ln w="3175">
                  <a:solidFill>
                    <a:srgbClr val="494936"/>
                  </a:solidFill>
                  <a:miter lim="800000"/>
                  <a:headEnd/>
                  <a:tailEnd/>
                </a:ln>
              </p:spPr>
              <p:txBody>
                <a:bodyPr/>
                <a:lstStyle/>
                <a:p>
                  <a:endParaRPr lang="en-SG"/>
                </a:p>
              </p:txBody>
            </p:sp>
            <p:sp>
              <p:nvSpPr>
                <p:cNvPr id="176274" name="Freeform 143"/>
                <p:cNvSpPr>
                  <a:spLocks/>
                </p:cNvSpPr>
                <p:nvPr/>
              </p:nvSpPr>
              <p:spPr bwMode="auto">
                <a:xfrm>
                  <a:off x="929" y="1966"/>
                  <a:ext cx="14" cy="112"/>
                </a:xfrm>
                <a:custGeom>
                  <a:avLst/>
                  <a:gdLst>
                    <a:gd name="T0" fmla="*/ 0 w 57"/>
                    <a:gd name="T1" fmla="*/ 0 h 449"/>
                    <a:gd name="T2" fmla="*/ 0 w 57"/>
                    <a:gd name="T3" fmla="*/ 0 h 449"/>
                    <a:gd name="T4" fmla="*/ 0 w 57"/>
                    <a:gd name="T5" fmla="*/ 0 h 449"/>
                    <a:gd name="T6" fmla="*/ 0 w 57"/>
                    <a:gd name="T7" fmla="*/ 0 h 449"/>
                    <a:gd name="T8" fmla="*/ 0 w 57"/>
                    <a:gd name="T9" fmla="*/ 0 h 449"/>
                    <a:gd name="T10" fmla="*/ 0 60000 65536"/>
                    <a:gd name="T11" fmla="*/ 0 60000 65536"/>
                    <a:gd name="T12" fmla="*/ 0 60000 65536"/>
                    <a:gd name="T13" fmla="*/ 0 60000 65536"/>
                    <a:gd name="T14" fmla="*/ 0 60000 65536"/>
                    <a:gd name="T15" fmla="*/ 0 w 57"/>
                    <a:gd name="T16" fmla="*/ 0 h 449"/>
                    <a:gd name="T17" fmla="*/ 57 w 57"/>
                    <a:gd name="T18" fmla="*/ 449 h 449"/>
                  </a:gdLst>
                  <a:ahLst/>
                  <a:cxnLst>
                    <a:cxn ang="T10">
                      <a:pos x="T0" y="T1"/>
                    </a:cxn>
                    <a:cxn ang="T11">
                      <a:pos x="T2" y="T3"/>
                    </a:cxn>
                    <a:cxn ang="T12">
                      <a:pos x="T4" y="T5"/>
                    </a:cxn>
                    <a:cxn ang="T13">
                      <a:pos x="T6" y="T7"/>
                    </a:cxn>
                    <a:cxn ang="T14">
                      <a:pos x="T8" y="T9"/>
                    </a:cxn>
                  </a:cxnLst>
                  <a:rect l="T15" t="T16" r="T17" b="T18"/>
                  <a:pathLst>
                    <a:path w="57" h="449">
                      <a:moveTo>
                        <a:pt x="0" y="449"/>
                      </a:moveTo>
                      <a:lnTo>
                        <a:pt x="57" y="401"/>
                      </a:lnTo>
                      <a:lnTo>
                        <a:pt x="57" y="0"/>
                      </a:lnTo>
                      <a:lnTo>
                        <a:pt x="0" y="56"/>
                      </a:lnTo>
                      <a:lnTo>
                        <a:pt x="0" y="449"/>
                      </a:lnTo>
                      <a:close/>
                    </a:path>
                  </a:pathLst>
                </a:custGeom>
                <a:solidFill>
                  <a:srgbClr val="7A7A5A"/>
                </a:solidFill>
                <a:ln w="9525">
                  <a:noFill/>
                  <a:round/>
                  <a:headEnd/>
                  <a:tailEnd/>
                </a:ln>
              </p:spPr>
              <p:txBody>
                <a:bodyPr/>
                <a:lstStyle/>
                <a:p>
                  <a:endParaRPr lang="en-SG"/>
                </a:p>
              </p:txBody>
            </p:sp>
            <p:sp>
              <p:nvSpPr>
                <p:cNvPr id="176275" name="Freeform 144"/>
                <p:cNvSpPr>
                  <a:spLocks/>
                </p:cNvSpPr>
                <p:nvPr/>
              </p:nvSpPr>
              <p:spPr bwMode="auto">
                <a:xfrm>
                  <a:off x="929" y="1966"/>
                  <a:ext cx="14" cy="112"/>
                </a:xfrm>
                <a:custGeom>
                  <a:avLst/>
                  <a:gdLst>
                    <a:gd name="T0" fmla="*/ 0 w 57"/>
                    <a:gd name="T1" fmla="*/ 0 h 449"/>
                    <a:gd name="T2" fmla="*/ 0 w 57"/>
                    <a:gd name="T3" fmla="*/ 0 h 449"/>
                    <a:gd name="T4" fmla="*/ 0 w 57"/>
                    <a:gd name="T5" fmla="*/ 0 h 449"/>
                    <a:gd name="T6" fmla="*/ 0 w 57"/>
                    <a:gd name="T7" fmla="*/ 0 h 449"/>
                    <a:gd name="T8" fmla="*/ 0 w 57"/>
                    <a:gd name="T9" fmla="*/ 0 h 449"/>
                    <a:gd name="T10" fmla="*/ 0 60000 65536"/>
                    <a:gd name="T11" fmla="*/ 0 60000 65536"/>
                    <a:gd name="T12" fmla="*/ 0 60000 65536"/>
                    <a:gd name="T13" fmla="*/ 0 60000 65536"/>
                    <a:gd name="T14" fmla="*/ 0 60000 65536"/>
                    <a:gd name="T15" fmla="*/ 0 w 57"/>
                    <a:gd name="T16" fmla="*/ 0 h 449"/>
                    <a:gd name="T17" fmla="*/ 57 w 57"/>
                    <a:gd name="T18" fmla="*/ 449 h 449"/>
                  </a:gdLst>
                  <a:ahLst/>
                  <a:cxnLst>
                    <a:cxn ang="T10">
                      <a:pos x="T0" y="T1"/>
                    </a:cxn>
                    <a:cxn ang="T11">
                      <a:pos x="T2" y="T3"/>
                    </a:cxn>
                    <a:cxn ang="T12">
                      <a:pos x="T4" y="T5"/>
                    </a:cxn>
                    <a:cxn ang="T13">
                      <a:pos x="T6" y="T7"/>
                    </a:cxn>
                    <a:cxn ang="T14">
                      <a:pos x="T8" y="T9"/>
                    </a:cxn>
                  </a:cxnLst>
                  <a:rect l="T15" t="T16" r="T17" b="T18"/>
                  <a:pathLst>
                    <a:path w="57" h="449">
                      <a:moveTo>
                        <a:pt x="0" y="449"/>
                      </a:moveTo>
                      <a:lnTo>
                        <a:pt x="57" y="401"/>
                      </a:lnTo>
                      <a:lnTo>
                        <a:pt x="57" y="0"/>
                      </a:lnTo>
                      <a:lnTo>
                        <a:pt x="0" y="56"/>
                      </a:lnTo>
                      <a:lnTo>
                        <a:pt x="0" y="449"/>
                      </a:lnTo>
                      <a:close/>
                    </a:path>
                  </a:pathLst>
                </a:custGeom>
                <a:solidFill>
                  <a:srgbClr val="7A7A5A"/>
                </a:solidFill>
                <a:ln w="3175">
                  <a:solidFill>
                    <a:srgbClr val="494936"/>
                  </a:solidFill>
                  <a:round/>
                  <a:headEnd/>
                  <a:tailEnd/>
                </a:ln>
              </p:spPr>
              <p:txBody>
                <a:bodyPr/>
                <a:lstStyle/>
                <a:p>
                  <a:endParaRPr lang="en-SG"/>
                </a:p>
              </p:txBody>
            </p:sp>
            <p:sp>
              <p:nvSpPr>
                <p:cNvPr id="176276" name="Freeform 145"/>
                <p:cNvSpPr>
                  <a:spLocks/>
                </p:cNvSpPr>
                <p:nvPr/>
              </p:nvSpPr>
              <p:spPr bwMode="auto">
                <a:xfrm>
                  <a:off x="775" y="2104"/>
                  <a:ext cx="160" cy="25"/>
                </a:xfrm>
                <a:custGeom>
                  <a:avLst/>
                  <a:gdLst>
                    <a:gd name="T0" fmla="*/ 0 w 637"/>
                    <a:gd name="T1" fmla="*/ 0 h 96"/>
                    <a:gd name="T2" fmla="*/ 0 w 637"/>
                    <a:gd name="T3" fmla="*/ 0 h 96"/>
                    <a:gd name="T4" fmla="*/ 0 w 637"/>
                    <a:gd name="T5" fmla="*/ 0 h 96"/>
                    <a:gd name="T6" fmla="*/ 0 w 637"/>
                    <a:gd name="T7" fmla="*/ 0 h 96"/>
                    <a:gd name="T8" fmla="*/ 0 w 637"/>
                    <a:gd name="T9" fmla="*/ 0 h 96"/>
                    <a:gd name="T10" fmla="*/ 0 60000 65536"/>
                    <a:gd name="T11" fmla="*/ 0 60000 65536"/>
                    <a:gd name="T12" fmla="*/ 0 60000 65536"/>
                    <a:gd name="T13" fmla="*/ 0 60000 65536"/>
                    <a:gd name="T14" fmla="*/ 0 60000 65536"/>
                    <a:gd name="T15" fmla="*/ 0 w 637"/>
                    <a:gd name="T16" fmla="*/ 0 h 96"/>
                    <a:gd name="T17" fmla="*/ 637 w 637"/>
                    <a:gd name="T18" fmla="*/ 96 h 96"/>
                  </a:gdLst>
                  <a:ahLst/>
                  <a:cxnLst>
                    <a:cxn ang="T10">
                      <a:pos x="T0" y="T1"/>
                    </a:cxn>
                    <a:cxn ang="T11">
                      <a:pos x="T2" y="T3"/>
                    </a:cxn>
                    <a:cxn ang="T12">
                      <a:pos x="T4" y="T5"/>
                    </a:cxn>
                    <a:cxn ang="T13">
                      <a:pos x="T6" y="T7"/>
                    </a:cxn>
                    <a:cxn ang="T14">
                      <a:pos x="T8" y="T9"/>
                    </a:cxn>
                  </a:cxnLst>
                  <a:rect l="T15" t="T16" r="T17" b="T18"/>
                  <a:pathLst>
                    <a:path w="637" h="96">
                      <a:moveTo>
                        <a:pt x="0" y="96"/>
                      </a:moveTo>
                      <a:lnTo>
                        <a:pt x="81" y="0"/>
                      </a:lnTo>
                      <a:lnTo>
                        <a:pt x="637" y="0"/>
                      </a:lnTo>
                      <a:lnTo>
                        <a:pt x="557" y="96"/>
                      </a:lnTo>
                      <a:lnTo>
                        <a:pt x="0" y="96"/>
                      </a:lnTo>
                      <a:close/>
                    </a:path>
                  </a:pathLst>
                </a:custGeom>
                <a:solidFill>
                  <a:srgbClr val="C9C9B6"/>
                </a:solidFill>
                <a:ln w="9525">
                  <a:noFill/>
                  <a:round/>
                  <a:headEnd/>
                  <a:tailEnd/>
                </a:ln>
              </p:spPr>
              <p:txBody>
                <a:bodyPr/>
                <a:lstStyle/>
                <a:p>
                  <a:endParaRPr lang="en-SG"/>
                </a:p>
              </p:txBody>
            </p:sp>
            <p:sp>
              <p:nvSpPr>
                <p:cNvPr id="176277" name="Freeform 146"/>
                <p:cNvSpPr>
                  <a:spLocks/>
                </p:cNvSpPr>
                <p:nvPr/>
              </p:nvSpPr>
              <p:spPr bwMode="auto">
                <a:xfrm>
                  <a:off x="775" y="2104"/>
                  <a:ext cx="160" cy="25"/>
                </a:xfrm>
                <a:custGeom>
                  <a:avLst/>
                  <a:gdLst>
                    <a:gd name="T0" fmla="*/ 0 w 637"/>
                    <a:gd name="T1" fmla="*/ 0 h 96"/>
                    <a:gd name="T2" fmla="*/ 0 w 637"/>
                    <a:gd name="T3" fmla="*/ 0 h 96"/>
                    <a:gd name="T4" fmla="*/ 0 w 637"/>
                    <a:gd name="T5" fmla="*/ 0 h 96"/>
                    <a:gd name="T6" fmla="*/ 0 w 637"/>
                    <a:gd name="T7" fmla="*/ 0 h 96"/>
                    <a:gd name="T8" fmla="*/ 0 w 637"/>
                    <a:gd name="T9" fmla="*/ 0 h 96"/>
                    <a:gd name="T10" fmla="*/ 0 60000 65536"/>
                    <a:gd name="T11" fmla="*/ 0 60000 65536"/>
                    <a:gd name="T12" fmla="*/ 0 60000 65536"/>
                    <a:gd name="T13" fmla="*/ 0 60000 65536"/>
                    <a:gd name="T14" fmla="*/ 0 60000 65536"/>
                    <a:gd name="T15" fmla="*/ 0 w 637"/>
                    <a:gd name="T16" fmla="*/ 0 h 96"/>
                    <a:gd name="T17" fmla="*/ 637 w 637"/>
                    <a:gd name="T18" fmla="*/ 96 h 96"/>
                  </a:gdLst>
                  <a:ahLst/>
                  <a:cxnLst>
                    <a:cxn ang="T10">
                      <a:pos x="T0" y="T1"/>
                    </a:cxn>
                    <a:cxn ang="T11">
                      <a:pos x="T2" y="T3"/>
                    </a:cxn>
                    <a:cxn ang="T12">
                      <a:pos x="T4" y="T5"/>
                    </a:cxn>
                    <a:cxn ang="T13">
                      <a:pos x="T6" y="T7"/>
                    </a:cxn>
                    <a:cxn ang="T14">
                      <a:pos x="T8" y="T9"/>
                    </a:cxn>
                  </a:cxnLst>
                  <a:rect l="T15" t="T16" r="T17" b="T18"/>
                  <a:pathLst>
                    <a:path w="637" h="96">
                      <a:moveTo>
                        <a:pt x="0" y="96"/>
                      </a:moveTo>
                      <a:lnTo>
                        <a:pt x="81" y="0"/>
                      </a:lnTo>
                      <a:lnTo>
                        <a:pt x="637" y="0"/>
                      </a:lnTo>
                      <a:lnTo>
                        <a:pt x="557" y="96"/>
                      </a:lnTo>
                      <a:lnTo>
                        <a:pt x="0" y="96"/>
                      </a:lnTo>
                      <a:close/>
                    </a:path>
                  </a:pathLst>
                </a:custGeom>
                <a:solidFill>
                  <a:srgbClr val="C9C9B6"/>
                </a:solidFill>
                <a:ln w="3175">
                  <a:solidFill>
                    <a:srgbClr val="494936"/>
                  </a:solidFill>
                  <a:round/>
                  <a:headEnd/>
                  <a:tailEnd/>
                </a:ln>
              </p:spPr>
              <p:txBody>
                <a:bodyPr/>
                <a:lstStyle/>
                <a:p>
                  <a:endParaRPr lang="en-SG"/>
                </a:p>
              </p:txBody>
            </p:sp>
            <p:sp>
              <p:nvSpPr>
                <p:cNvPr id="176278" name="Freeform 147"/>
                <p:cNvSpPr>
                  <a:spLocks/>
                </p:cNvSpPr>
                <p:nvPr/>
              </p:nvSpPr>
              <p:spPr bwMode="auto">
                <a:xfrm>
                  <a:off x="914" y="2104"/>
                  <a:ext cx="21" cy="31"/>
                </a:xfrm>
                <a:custGeom>
                  <a:avLst/>
                  <a:gdLst>
                    <a:gd name="T0" fmla="*/ 0 w 80"/>
                    <a:gd name="T1" fmla="*/ 0 h 120"/>
                    <a:gd name="T2" fmla="*/ 0 w 80"/>
                    <a:gd name="T3" fmla="*/ 0 h 120"/>
                    <a:gd name="T4" fmla="*/ 0 w 80"/>
                    <a:gd name="T5" fmla="*/ 0 h 120"/>
                    <a:gd name="T6" fmla="*/ 0 w 80"/>
                    <a:gd name="T7" fmla="*/ 0 h 120"/>
                    <a:gd name="T8" fmla="*/ 0 w 80"/>
                    <a:gd name="T9" fmla="*/ 0 h 120"/>
                    <a:gd name="T10" fmla="*/ 0 60000 65536"/>
                    <a:gd name="T11" fmla="*/ 0 60000 65536"/>
                    <a:gd name="T12" fmla="*/ 0 60000 65536"/>
                    <a:gd name="T13" fmla="*/ 0 60000 65536"/>
                    <a:gd name="T14" fmla="*/ 0 60000 65536"/>
                    <a:gd name="T15" fmla="*/ 0 w 80"/>
                    <a:gd name="T16" fmla="*/ 0 h 120"/>
                    <a:gd name="T17" fmla="*/ 80 w 80"/>
                    <a:gd name="T18" fmla="*/ 120 h 120"/>
                  </a:gdLst>
                  <a:ahLst/>
                  <a:cxnLst>
                    <a:cxn ang="T10">
                      <a:pos x="T0" y="T1"/>
                    </a:cxn>
                    <a:cxn ang="T11">
                      <a:pos x="T2" y="T3"/>
                    </a:cxn>
                    <a:cxn ang="T12">
                      <a:pos x="T4" y="T5"/>
                    </a:cxn>
                    <a:cxn ang="T13">
                      <a:pos x="T6" y="T7"/>
                    </a:cxn>
                    <a:cxn ang="T14">
                      <a:pos x="T8" y="T9"/>
                    </a:cxn>
                  </a:cxnLst>
                  <a:rect l="T15" t="T16" r="T17" b="T18"/>
                  <a:pathLst>
                    <a:path w="80" h="120">
                      <a:moveTo>
                        <a:pt x="0" y="120"/>
                      </a:moveTo>
                      <a:lnTo>
                        <a:pt x="80" y="40"/>
                      </a:lnTo>
                      <a:lnTo>
                        <a:pt x="80" y="0"/>
                      </a:lnTo>
                      <a:lnTo>
                        <a:pt x="0" y="104"/>
                      </a:lnTo>
                      <a:lnTo>
                        <a:pt x="0" y="120"/>
                      </a:lnTo>
                      <a:close/>
                    </a:path>
                  </a:pathLst>
                </a:custGeom>
                <a:solidFill>
                  <a:srgbClr val="7A7A5A"/>
                </a:solidFill>
                <a:ln w="9525">
                  <a:noFill/>
                  <a:round/>
                  <a:headEnd/>
                  <a:tailEnd/>
                </a:ln>
              </p:spPr>
              <p:txBody>
                <a:bodyPr/>
                <a:lstStyle/>
                <a:p>
                  <a:endParaRPr lang="en-SG"/>
                </a:p>
              </p:txBody>
            </p:sp>
            <p:sp>
              <p:nvSpPr>
                <p:cNvPr id="176279" name="Freeform 148"/>
                <p:cNvSpPr>
                  <a:spLocks/>
                </p:cNvSpPr>
                <p:nvPr/>
              </p:nvSpPr>
              <p:spPr bwMode="auto">
                <a:xfrm>
                  <a:off x="914" y="2104"/>
                  <a:ext cx="21" cy="31"/>
                </a:xfrm>
                <a:custGeom>
                  <a:avLst/>
                  <a:gdLst>
                    <a:gd name="T0" fmla="*/ 0 w 80"/>
                    <a:gd name="T1" fmla="*/ 0 h 120"/>
                    <a:gd name="T2" fmla="*/ 0 w 80"/>
                    <a:gd name="T3" fmla="*/ 0 h 120"/>
                    <a:gd name="T4" fmla="*/ 0 w 80"/>
                    <a:gd name="T5" fmla="*/ 0 h 120"/>
                    <a:gd name="T6" fmla="*/ 0 w 80"/>
                    <a:gd name="T7" fmla="*/ 0 h 120"/>
                    <a:gd name="T8" fmla="*/ 0 w 80"/>
                    <a:gd name="T9" fmla="*/ 0 h 120"/>
                    <a:gd name="T10" fmla="*/ 0 60000 65536"/>
                    <a:gd name="T11" fmla="*/ 0 60000 65536"/>
                    <a:gd name="T12" fmla="*/ 0 60000 65536"/>
                    <a:gd name="T13" fmla="*/ 0 60000 65536"/>
                    <a:gd name="T14" fmla="*/ 0 60000 65536"/>
                    <a:gd name="T15" fmla="*/ 0 w 80"/>
                    <a:gd name="T16" fmla="*/ 0 h 120"/>
                    <a:gd name="T17" fmla="*/ 80 w 80"/>
                    <a:gd name="T18" fmla="*/ 120 h 120"/>
                  </a:gdLst>
                  <a:ahLst/>
                  <a:cxnLst>
                    <a:cxn ang="T10">
                      <a:pos x="T0" y="T1"/>
                    </a:cxn>
                    <a:cxn ang="T11">
                      <a:pos x="T2" y="T3"/>
                    </a:cxn>
                    <a:cxn ang="T12">
                      <a:pos x="T4" y="T5"/>
                    </a:cxn>
                    <a:cxn ang="T13">
                      <a:pos x="T6" y="T7"/>
                    </a:cxn>
                    <a:cxn ang="T14">
                      <a:pos x="T8" y="T9"/>
                    </a:cxn>
                  </a:cxnLst>
                  <a:rect l="T15" t="T16" r="T17" b="T18"/>
                  <a:pathLst>
                    <a:path w="80" h="120">
                      <a:moveTo>
                        <a:pt x="0" y="120"/>
                      </a:moveTo>
                      <a:lnTo>
                        <a:pt x="80" y="40"/>
                      </a:lnTo>
                      <a:lnTo>
                        <a:pt x="80" y="0"/>
                      </a:lnTo>
                      <a:lnTo>
                        <a:pt x="0" y="104"/>
                      </a:lnTo>
                      <a:lnTo>
                        <a:pt x="0" y="120"/>
                      </a:lnTo>
                      <a:close/>
                    </a:path>
                  </a:pathLst>
                </a:custGeom>
                <a:solidFill>
                  <a:srgbClr val="7A7A5A"/>
                </a:solidFill>
                <a:ln w="3175">
                  <a:solidFill>
                    <a:srgbClr val="494936"/>
                  </a:solidFill>
                  <a:round/>
                  <a:headEnd/>
                  <a:tailEnd/>
                </a:ln>
              </p:spPr>
              <p:txBody>
                <a:bodyPr/>
                <a:lstStyle/>
                <a:p>
                  <a:endParaRPr lang="en-SG"/>
                </a:p>
              </p:txBody>
            </p:sp>
            <p:sp>
              <p:nvSpPr>
                <p:cNvPr id="176280" name="Rectangle 149"/>
                <p:cNvSpPr>
                  <a:spLocks noChangeArrowheads="1"/>
                </p:cNvSpPr>
                <p:nvPr/>
              </p:nvSpPr>
              <p:spPr bwMode="auto">
                <a:xfrm>
                  <a:off x="775" y="2129"/>
                  <a:ext cx="139" cy="6"/>
                </a:xfrm>
                <a:prstGeom prst="rect">
                  <a:avLst/>
                </a:prstGeom>
                <a:solidFill>
                  <a:srgbClr val="B7B79D"/>
                </a:solidFill>
                <a:ln w="9525">
                  <a:noFill/>
                  <a:miter lim="800000"/>
                  <a:headEnd/>
                  <a:tailEnd/>
                </a:ln>
              </p:spPr>
              <p:txBody>
                <a:bodyPr/>
                <a:lstStyle/>
                <a:p>
                  <a:endParaRPr lang="en-SG"/>
                </a:p>
              </p:txBody>
            </p:sp>
            <p:sp>
              <p:nvSpPr>
                <p:cNvPr id="176281" name="Rectangle 150"/>
                <p:cNvSpPr>
                  <a:spLocks noChangeArrowheads="1"/>
                </p:cNvSpPr>
                <p:nvPr/>
              </p:nvSpPr>
              <p:spPr bwMode="auto">
                <a:xfrm>
                  <a:off x="776" y="2130"/>
                  <a:ext cx="137" cy="4"/>
                </a:xfrm>
                <a:prstGeom prst="rect">
                  <a:avLst/>
                </a:prstGeom>
                <a:solidFill>
                  <a:srgbClr val="B7B79D"/>
                </a:solidFill>
                <a:ln w="3175">
                  <a:solidFill>
                    <a:srgbClr val="494936"/>
                  </a:solidFill>
                  <a:miter lim="800000"/>
                  <a:headEnd/>
                  <a:tailEnd/>
                </a:ln>
              </p:spPr>
              <p:txBody>
                <a:bodyPr/>
                <a:lstStyle/>
                <a:p>
                  <a:endParaRPr lang="en-SG"/>
                </a:p>
              </p:txBody>
            </p:sp>
          </p:grpSp>
          <p:grpSp>
            <p:nvGrpSpPr>
              <p:cNvPr id="176282" name="Group 151"/>
              <p:cNvGrpSpPr>
                <a:grpSpLocks/>
              </p:cNvGrpSpPr>
              <p:nvPr/>
            </p:nvGrpSpPr>
            <p:grpSpPr bwMode="auto">
              <a:xfrm>
                <a:off x="1568" y="370"/>
                <a:ext cx="92" cy="56"/>
                <a:chOff x="820" y="2004"/>
                <a:chExt cx="92" cy="56"/>
              </a:xfrm>
            </p:grpSpPr>
            <p:grpSp>
              <p:nvGrpSpPr>
                <p:cNvPr id="176283" name="Group 152"/>
                <p:cNvGrpSpPr>
                  <a:grpSpLocks/>
                </p:cNvGrpSpPr>
                <p:nvPr/>
              </p:nvGrpSpPr>
              <p:grpSpPr bwMode="auto">
                <a:xfrm>
                  <a:off x="820" y="2004"/>
                  <a:ext cx="92" cy="56"/>
                  <a:chOff x="820" y="2004"/>
                  <a:chExt cx="92" cy="56"/>
                </a:xfrm>
              </p:grpSpPr>
              <p:sp>
                <p:nvSpPr>
                  <p:cNvPr id="176284" name="Oval 153"/>
                  <p:cNvSpPr>
                    <a:spLocks noChangeArrowheads="1"/>
                  </p:cNvSpPr>
                  <p:nvPr/>
                </p:nvSpPr>
                <p:spPr bwMode="auto">
                  <a:xfrm>
                    <a:off x="852" y="2004"/>
                    <a:ext cx="40" cy="24"/>
                  </a:xfrm>
                  <a:prstGeom prst="ellipse">
                    <a:avLst/>
                  </a:prstGeom>
                  <a:solidFill>
                    <a:srgbClr val="E7EDED"/>
                  </a:solidFill>
                  <a:ln w="9525">
                    <a:noFill/>
                    <a:round/>
                    <a:headEnd/>
                    <a:tailEnd/>
                  </a:ln>
                </p:spPr>
                <p:txBody>
                  <a:bodyPr/>
                  <a:lstStyle/>
                  <a:p>
                    <a:endParaRPr lang="en-SG"/>
                  </a:p>
                </p:txBody>
              </p:sp>
              <p:sp>
                <p:nvSpPr>
                  <p:cNvPr id="176285" name="Oval 154"/>
                  <p:cNvSpPr>
                    <a:spLocks noChangeArrowheads="1"/>
                  </p:cNvSpPr>
                  <p:nvPr/>
                </p:nvSpPr>
                <p:spPr bwMode="auto">
                  <a:xfrm>
                    <a:off x="830" y="2010"/>
                    <a:ext cx="30" cy="24"/>
                  </a:xfrm>
                  <a:prstGeom prst="ellipse">
                    <a:avLst/>
                  </a:prstGeom>
                  <a:solidFill>
                    <a:srgbClr val="E7EDED"/>
                  </a:solidFill>
                  <a:ln w="9525">
                    <a:noFill/>
                    <a:round/>
                    <a:headEnd/>
                    <a:tailEnd/>
                  </a:ln>
                </p:spPr>
                <p:txBody>
                  <a:bodyPr/>
                  <a:lstStyle/>
                  <a:p>
                    <a:endParaRPr lang="en-SG"/>
                  </a:p>
                </p:txBody>
              </p:sp>
              <p:sp>
                <p:nvSpPr>
                  <p:cNvPr id="176286" name="Oval 155"/>
                  <p:cNvSpPr>
                    <a:spLocks noChangeArrowheads="1"/>
                  </p:cNvSpPr>
                  <p:nvPr/>
                </p:nvSpPr>
                <p:spPr bwMode="auto">
                  <a:xfrm>
                    <a:off x="820" y="2024"/>
                    <a:ext cx="20" cy="18"/>
                  </a:xfrm>
                  <a:prstGeom prst="ellipse">
                    <a:avLst/>
                  </a:prstGeom>
                  <a:solidFill>
                    <a:srgbClr val="E7EDED"/>
                  </a:solidFill>
                  <a:ln w="9525">
                    <a:noFill/>
                    <a:round/>
                    <a:headEnd/>
                    <a:tailEnd/>
                  </a:ln>
                </p:spPr>
                <p:txBody>
                  <a:bodyPr/>
                  <a:lstStyle/>
                  <a:p>
                    <a:endParaRPr lang="en-SG"/>
                  </a:p>
                </p:txBody>
              </p:sp>
              <p:sp>
                <p:nvSpPr>
                  <p:cNvPr id="176287" name="Oval 156"/>
                  <p:cNvSpPr>
                    <a:spLocks noChangeArrowheads="1"/>
                  </p:cNvSpPr>
                  <p:nvPr/>
                </p:nvSpPr>
                <p:spPr bwMode="auto">
                  <a:xfrm>
                    <a:off x="826" y="2032"/>
                    <a:ext cx="32" cy="20"/>
                  </a:xfrm>
                  <a:prstGeom prst="ellipse">
                    <a:avLst/>
                  </a:prstGeom>
                  <a:solidFill>
                    <a:srgbClr val="E7EDED"/>
                  </a:solidFill>
                  <a:ln w="9525">
                    <a:noFill/>
                    <a:round/>
                    <a:headEnd/>
                    <a:tailEnd/>
                  </a:ln>
                </p:spPr>
                <p:txBody>
                  <a:bodyPr/>
                  <a:lstStyle/>
                  <a:p>
                    <a:endParaRPr lang="en-SG"/>
                  </a:p>
                </p:txBody>
              </p:sp>
              <p:sp>
                <p:nvSpPr>
                  <p:cNvPr id="176288" name="Oval 157"/>
                  <p:cNvSpPr>
                    <a:spLocks noChangeArrowheads="1"/>
                  </p:cNvSpPr>
                  <p:nvPr/>
                </p:nvSpPr>
                <p:spPr bwMode="auto">
                  <a:xfrm>
                    <a:off x="848" y="2036"/>
                    <a:ext cx="48" cy="24"/>
                  </a:xfrm>
                  <a:prstGeom prst="ellipse">
                    <a:avLst/>
                  </a:prstGeom>
                  <a:solidFill>
                    <a:srgbClr val="E7EDED"/>
                  </a:solidFill>
                  <a:ln w="9525">
                    <a:noFill/>
                    <a:round/>
                    <a:headEnd/>
                    <a:tailEnd/>
                  </a:ln>
                </p:spPr>
                <p:txBody>
                  <a:bodyPr/>
                  <a:lstStyle/>
                  <a:p>
                    <a:endParaRPr lang="en-SG"/>
                  </a:p>
                </p:txBody>
              </p:sp>
              <p:sp>
                <p:nvSpPr>
                  <p:cNvPr id="176289" name="Oval 158"/>
                  <p:cNvSpPr>
                    <a:spLocks noChangeArrowheads="1"/>
                  </p:cNvSpPr>
                  <p:nvPr/>
                </p:nvSpPr>
                <p:spPr bwMode="auto">
                  <a:xfrm>
                    <a:off x="878" y="2010"/>
                    <a:ext cx="30" cy="18"/>
                  </a:xfrm>
                  <a:prstGeom prst="ellipse">
                    <a:avLst/>
                  </a:prstGeom>
                  <a:solidFill>
                    <a:srgbClr val="E7EDED"/>
                  </a:solidFill>
                  <a:ln w="9525">
                    <a:noFill/>
                    <a:round/>
                    <a:headEnd/>
                    <a:tailEnd/>
                  </a:ln>
                </p:spPr>
                <p:txBody>
                  <a:bodyPr/>
                  <a:lstStyle/>
                  <a:p>
                    <a:endParaRPr lang="en-SG"/>
                  </a:p>
                </p:txBody>
              </p:sp>
              <p:sp>
                <p:nvSpPr>
                  <p:cNvPr id="176290" name="Oval 159"/>
                  <p:cNvSpPr>
                    <a:spLocks noChangeArrowheads="1"/>
                  </p:cNvSpPr>
                  <p:nvPr/>
                </p:nvSpPr>
                <p:spPr bwMode="auto">
                  <a:xfrm>
                    <a:off x="882" y="2022"/>
                    <a:ext cx="30" cy="18"/>
                  </a:xfrm>
                  <a:prstGeom prst="ellipse">
                    <a:avLst/>
                  </a:prstGeom>
                  <a:solidFill>
                    <a:srgbClr val="E7EDED"/>
                  </a:solidFill>
                  <a:ln w="9525">
                    <a:noFill/>
                    <a:round/>
                    <a:headEnd/>
                    <a:tailEnd/>
                  </a:ln>
                </p:spPr>
                <p:txBody>
                  <a:bodyPr/>
                  <a:lstStyle/>
                  <a:p>
                    <a:endParaRPr lang="en-SG"/>
                  </a:p>
                </p:txBody>
              </p:sp>
              <p:sp>
                <p:nvSpPr>
                  <p:cNvPr id="176291" name="Oval 160"/>
                  <p:cNvSpPr>
                    <a:spLocks noChangeArrowheads="1"/>
                  </p:cNvSpPr>
                  <p:nvPr/>
                </p:nvSpPr>
                <p:spPr bwMode="auto">
                  <a:xfrm>
                    <a:off x="880" y="2026"/>
                    <a:ext cx="30" cy="30"/>
                  </a:xfrm>
                  <a:prstGeom prst="ellipse">
                    <a:avLst/>
                  </a:prstGeom>
                  <a:solidFill>
                    <a:srgbClr val="E7EDED"/>
                  </a:solidFill>
                  <a:ln w="9525">
                    <a:noFill/>
                    <a:round/>
                    <a:headEnd/>
                    <a:tailEnd/>
                  </a:ln>
                </p:spPr>
                <p:txBody>
                  <a:bodyPr/>
                  <a:lstStyle/>
                  <a:p>
                    <a:endParaRPr lang="en-SG"/>
                  </a:p>
                </p:txBody>
              </p:sp>
              <p:sp>
                <p:nvSpPr>
                  <p:cNvPr id="176292" name="Oval 161"/>
                  <p:cNvSpPr>
                    <a:spLocks noChangeArrowheads="1"/>
                  </p:cNvSpPr>
                  <p:nvPr/>
                </p:nvSpPr>
                <p:spPr bwMode="auto">
                  <a:xfrm>
                    <a:off x="836" y="2018"/>
                    <a:ext cx="60" cy="30"/>
                  </a:xfrm>
                  <a:prstGeom prst="ellipse">
                    <a:avLst/>
                  </a:prstGeom>
                  <a:solidFill>
                    <a:srgbClr val="E7EDED"/>
                  </a:solidFill>
                  <a:ln w="9525">
                    <a:noFill/>
                    <a:round/>
                    <a:headEnd/>
                    <a:tailEnd/>
                  </a:ln>
                </p:spPr>
                <p:txBody>
                  <a:bodyPr/>
                  <a:lstStyle/>
                  <a:p>
                    <a:endParaRPr lang="en-SG"/>
                  </a:p>
                </p:txBody>
              </p:sp>
            </p:grpSp>
            <p:grpSp>
              <p:nvGrpSpPr>
                <p:cNvPr id="176293" name="Group 162"/>
                <p:cNvGrpSpPr>
                  <a:grpSpLocks/>
                </p:cNvGrpSpPr>
                <p:nvPr/>
              </p:nvGrpSpPr>
              <p:grpSpPr bwMode="auto">
                <a:xfrm>
                  <a:off x="820" y="2004"/>
                  <a:ext cx="92" cy="56"/>
                  <a:chOff x="820" y="2004"/>
                  <a:chExt cx="92" cy="56"/>
                </a:xfrm>
              </p:grpSpPr>
              <p:sp>
                <p:nvSpPr>
                  <p:cNvPr id="176294" name="Arc 163"/>
                  <p:cNvSpPr>
                    <a:spLocks/>
                  </p:cNvSpPr>
                  <p:nvPr/>
                </p:nvSpPr>
                <p:spPr bwMode="auto">
                  <a:xfrm>
                    <a:off x="853" y="2004"/>
                    <a:ext cx="38" cy="12"/>
                  </a:xfrm>
                  <a:custGeom>
                    <a:avLst/>
                    <a:gdLst>
                      <a:gd name="T0" fmla="*/ 0 w 41217"/>
                      <a:gd name="T1" fmla="*/ 0 h 21600"/>
                      <a:gd name="T2" fmla="*/ 0 w 41217"/>
                      <a:gd name="T3" fmla="*/ 0 h 21600"/>
                      <a:gd name="T4" fmla="*/ 0 w 41217"/>
                      <a:gd name="T5" fmla="*/ 0 h 21600"/>
                      <a:gd name="T6" fmla="*/ 0 60000 65536"/>
                      <a:gd name="T7" fmla="*/ 0 60000 65536"/>
                      <a:gd name="T8" fmla="*/ 0 60000 65536"/>
                      <a:gd name="T9" fmla="*/ 0 w 41217"/>
                      <a:gd name="T10" fmla="*/ 0 h 21600"/>
                      <a:gd name="T11" fmla="*/ 41217 w 41217"/>
                      <a:gd name="T12" fmla="*/ 21600 h 21600"/>
                    </a:gdLst>
                    <a:ahLst/>
                    <a:cxnLst>
                      <a:cxn ang="T6">
                        <a:pos x="T0" y="T1"/>
                      </a:cxn>
                      <a:cxn ang="T7">
                        <a:pos x="T2" y="T3"/>
                      </a:cxn>
                      <a:cxn ang="T8">
                        <a:pos x="T4" y="T5"/>
                      </a:cxn>
                    </a:cxnLst>
                    <a:rect l="T9" t="T10" r="T11" b="T12"/>
                    <a:pathLst>
                      <a:path w="41217" h="21600" fill="none" extrusionOk="0">
                        <a:moveTo>
                          <a:pt x="-1" y="15818"/>
                        </a:moveTo>
                        <a:cubicBezTo>
                          <a:pt x="2596" y="6470"/>
                          <a:pt x="11109" y="-1"/>
                          <a:pt x="20812" y="0"/>
                        </a:cubicBezTo>
                        <a:cubicBezTo>
                          <a:pt x="30010" y="0"/>
                          <a:pt x="38199" y="5825"/>
                          <a:pt x="41216" y="14515"/>
                        </a:cubicBezTo>
                      </a:path>
                      <a:path w="41217" h="21600" stroke="0" extrusionOk="0">
                        <a:moveTo>
                          <a:pt x="-1" y="15818"/>
                        </a:moveTo>
                        <a:cubicBezTo>
                          <a:pt x="2596" y="6470"/>
                          <a:pt x="11109" y="-1"/>
                          <a:pt x="20812" y="0"/>
                        </a:cubicBezTo>
                        <a:cubicBezTo>
                          <a:pt x="30010" y="0"/>
                          <a:pt x="38199" y="5825"/>
                          <a:pt x="41216" y="14515"/>
                        </a:cubicBezTo>
                        <a:lnTo>
                          <a:pt x="20812" y="21600"/>
                        </a:lnTo>
                        <a:close/>
                      </a:path>
                    </a:pathLst>
                  </a:custGeom>
                  <a:solidFill>
                    <a:srgbClr val="E7EDED"/>
                  </a:solidFill>
                  <a:ln w="9525">
                    <a:noFill/>
                    <a:round/>
                    <a:headEnd/>
                    <a:tailEnd/>
                  </a:ln>
                </p:spPr>
                <p:txBody>
                  <a:bodyPr/>
                  <a:lstStyle/>
                  <a:p>
                    <a:endParaRPr lang="en-SG"/>
                  </a:p>
                </p:txBody>
              </p:sp>
              <p:sp>
                <p:nvSpPr>
                  <p:cNvPr id="176295" name="Arc 164"/>
                  <p:cNvSpPr>
                    <a:spLocks/>
                  </p:cNvSpPr>
                  <p:nvPr/>
                </p:nvSpPr>
                <p:spPr bwMode="auto">
                  <a:xfrm>
                    <a:off x="854" y="2005"/>
                    <a:ext cx="36" cy="11"/>
                  </a:xfrm>
                  <a:custGeom>
                    <a:avLst/>
                    <a:gdLst>
                      <a:gd name="T0" fmla="*/ 0 w 41081"/>
                      <a:gd name="T1" fmla="*/ 0 h 21600"/>
                      <a:gd name="T2" fmla="*/ 0 w 41081"/>
                      <a:gd name="T3" fmla="*/ 0 h 21600"/>
                      <a:gd name="T4" fmla="*/ 0 w 41081"/>
                      <a:gd name="T5" fmla="*/ 0 h 21600"/>
                      <a:gd name="T6" fmla="*/ 0 60000 65536"/>
                      <a:gd name="T7" fmla="*/ 0 60000 65536"/>
                      <a:gd name="T8" fmla="*/ 0 60000 65536"/>
                      <a:gd name="T9" fmla="*/ 0 w 41081"/>
                      <a:gd name="T10" fmla="*/ 0 h 21600"/>
                      <a:gd name="T11" fmla="*/ 41081 w 41081"/>
                      <a:gd name="T12" fmla="*/ 21600 h 21600"/>
                    </a:gdLst>
                    <a:ahLst/>
                    <a:cxnLst>
                      <a:cxn ang="T6">
                        <a:pos x="T0" y="T1"/>
                      </a:cxn>
                      <a:cxn ang="T7">
                        <a:pos x="T2" y="T3"/>
                      </a:cxn>
                      <a:cxn ang="T8">
                        <a:pos x="T4" y="T5"/>
                      </a:cxn>
                    </a:cxnLst>
                    <a:rect l="T9" t="T10" r="T11" b="T12"/>
                    <a:pathLst>
                      <a:path w="41081" h="21600" fill="none" extrusionOk="0">
                        <a:moveTo>
                          <a:pt x="0" y="15624"/>
                        </a:moveTo>
                        <a:cubicBezTo>
                          <a:pt x="2663" y="6372"/>
                          <a:pt x="11129" y="-1"/>
                          <a:pt x="20757" y="0"/>
                        </a:cubicBezTo>
                        <a:cubicBezTo>
                          <a:pt x="29866" y="0"/>
                          <a:pt x="37996" y="5714"/>
                          <a:pt x="41081" y="14285"/>
                        </a:cubicBezTo>
                      </a:path>
                      <a:path w="41081" h="21600" stroke="0" extrusionOk="0">
                        <a:moveTo>
                          <a:pt x="0" y="15624"/>
                        </a:moveTo>
                        <a:cubicBezTo>
                          <a:pt x="2663" y="6372"/>
                          <a:pt x="11129" y="-1"/>
                          <a:pt x="20757" y="0"/>
                        </a:cubicBezTo>
                        <a:cubicBezTo>
                          <a:pt x="29866" y="0"/>
                          <a:pt x="37996" y="5714"/>
                          <a:pt x="41081" y="14285"/>
                        </a:cubicBezTo>
                        <a:lnTo>
                          <a:pt x="20757" y="21600"/>
                        </a:lnTo>
                        <a:close/>
                      </a:path>
                    </a:pathLst>
                  </a:custGeom>
                  <a:solidFill>
                    <a:srgbClr val="E7EDED"/>
                  </a:solidFill>
                  <a:ln w="3175">
                    <a:solidFill>
                      <a:srgbClr val="6C8F93"/>
                    </a:solidFill>
                    <a:round/>
                    <a:headEnd/>
                    <a:tailEnd/>
                  </a:ln>
                </p:spPr>
                <p:txBody>
                  <a:bodyPr/>
                  <a:lstStyle/>
                  <a:p>
                    <a:endParaRPr lang="en-SG"/>
                  </a:p>
                </p:txBody>
              </p:sp>
              <p:sp>
                <p:nvSpPr>
                  <p:cNvPr id="176296" name="Arc 165"/>
                  <p:cNvSpPr>
                    <a:spLocks/>
                  </p:cNvSpPr>
                  <p:nvPr/>
                </p:nvSpPr>
                <p:spPr bwMode="auto">
                  <a:xfrm>
                    <a:off x="830" y="2010"/>
                    <a:ext cx="23" cy="14"/>
                  </a:xfrm>
                  <a:custGeom>
                    <a:avLst/>
                    <a:gdLst>
                      <a:gd name="T0" fmla="*/ 0 w 33372"/>
                      <a:gd name="T1" fmla="*/ 0 h 25836"/>
                      <a:gd name="T2" fmla="*/ 0 w 33372"/>
                      <a:gd name="T3" fmla="*/ 0 h 25836"/>
                      <a:gd name="T4" fmla="*/ 0 w 33372"/>
                      <a:gd name="T5" fmla="*/ 0 h 25836"/>
                      <a:gd name="T6" fmla="*/ 0 60000 65536"/>
                      <a:gd name="T7" fmla="*/ 0 60000 65536"/>
                      <a:gd name="T8" fmla="*/ 0 60000 65536"/>
                      <a:gd name="T9" fmla="*/ 0 w 33372"/>
                      <a:gd name="T10" fmla="*/ 0 h 25836"/>
                      <a:gd name="T11" fmla="*/ 33372 w 33372"/>
                      <a:gd name="T12" fmla="*/ 25836 h 25836"/>
                    </a:gdLst>
                    <a:ahLst/>
                    <a:cxnLst>
                      <a:cxn ang="T6">
                        <a:pos x="T0" y="T1"/>
                      </a:cxn>
                      <a:cxn ang="T7">
                        <a:pos x="T2" y="T3"/>
                      </a:cxn>
                      <a:cxn ang="T8">
                        <a:pos x="T4" y="T5"/>
                      </a:cxn>
                    </a:cxnLst>
                    <a:rect l="T9" t="T10" r="T11" b="T12"/>
                    <a:pathLst>
                      <a:path w="33372" h="25836" fill="none" extrusionOk="0">
                        <a:moveTo>
                          <a:pt x="419" y="25835"/>
                        </a:moveTo>
                        <a:cubicBezTo>
                          <a:pt x="140" y="24441"/>
                          <a:pt x="0" y="23022"/>
                          <a:pt x="0" y="21600"/>
                        </a:cubicBezTo>
                        <a:cubicBezTo>
                          <a:pt x="0" y="9670"/>
                          <a:pt x="9670" y="0"/>
                          <a:pt x="21600" y="0"/>
                        </a:cubicBezTo>
                        <a:cubicBezTo>
                          <a:pt x="25779" y="-1"/>
                          <a:pt x="29868" y="1212"/>
                          <a:pt x="33372" y="3489"/>
                        </a:cubicBezTo>
                      </a:path>
                      <a:path w="33372" h="25836" stroke="0" extrusionOk="0">
                        <a:moveTo>
                          <a:pt x="419" y="25835"/>
                        </a:moveTo>
                        <a:cubicBezTo>
                          <a:pt x="140" y="24441"/>
                          <a:pt x="0" y="23022"/>
                          <a:pt x="0" y="21600"/>
                        </a:cubicBezTo>
                        <a:cubicBezTo>
                          <a:pt x="0" y="9670"/>
                          <a:pt x="9670" y="0"/>
                          <a:pt x="21600" y="0"/>
                        </a:cubicBezTo>
                        <a:cubicBezTo>
                          <a:pt x="25779" y="-1"/>
                          <a:pt x="29868" y="1212"/>
                          <a:pt x="33372" y="3489"/>
                        </a:cubicBezTo>
                        <a:lnTo>
                          <a:pt x="21600" y="21600"/>
                        </a:lnTo>
                        <a:close/>
                      </a:path>
                    </a:pathLst>
                  </a:custGeom>
                  <a:solidFill>
                    <a:srgbClr val="E7EDED"/>
                  </a:solidFill>
                  <a:ln w="9525">
                    <a:noFill/>
                    <a:round/>
                    <a:headEnd/>
                    <a:tailEnd/>
                  </a:ln>
                </p:spPr>
                <p:txBody>
                  <a:bodyPr/>
                  <a:lstStyle/>
                  <a:p>
                    <a:endParaRPr lang="en-SG"/>
                  </a:p>
                </p:txBody>
              </p:sp>
              <p:sp>
                <p:nvSpPr>
                  <p:cNvPr id="176297" name="Arc 166"/>
                  <p:cNvSpPr>
                    <a:spLocks/>
                  </p:cNvSpPr>
                  <p:nvPr/>
                </p:nvSpPr>
                <p:spPr bwMode="auto">
                  <a:xfrm>
                    <a:off x="831" y="2011"/>
                    <a:ext cx="22" cy="13"/>
                  </a:xfrm>
                  <a:custGeom>
                    <a:avLst/>
                    <a:gdLst>
                      <a:gd name="T0" fmla="*/ 0 w 33223"/>
                      <a:gd name="T1" fmla="*/ 0 h 25910"/>
                      <a:gd name="T2" fmla="*/ 0 w 33223"/>
                      <a:gd name="T3" fmla="*/ 0 h 25910"/>
                      <a:gd name="T4" fmla="*/ 0 w 33223"/>
                      <a:gd name="T5" fmla="*/ 0 h 25910"/>
                      <a:gd name="T6" fmla="*/ 0 60000 65536"/>
                      <a:gd name="T7" fmla="*/ 0 60000 65536"/>
                      <a:gd name="T8" fmla="*/ 0 60000 65536"/>
                      <a:gd name="T9" fmla="*/ 0 w 33223"/>
                      <a:gd name="T10" fmla="*/ 0 h 25910"/>
                      <a:gd name="T11" fmla="*/ 33223 w 33223"/>
                      <a:gd name="T12" fmla="*/ 25910 h 25910"/>
                    </a:gdLst>
                    <a:ahLst/>
                    <a:cxnLst>
                      <a:cxn ang="T6">
                        <a:pos x="T0" y="T1"/>
                      </a:cxn>
                      <a:cxn ang="T7">
                        <a:pos x="T2" y="T3"/>
                      </a:cxn>
                      <a:cxn ang="T8">
                        <a:pos x="T4" y="T5"/>
                      </a:cxn>
                    </a:cxnLst>
                    <a:rect l="T9" t="T10" r="T11" b="T12"/>
                    <a:pathLst>
                      <a:path w="33223" h="25910" fill="none" extrusionOk="0">
                        <a:moveTo>
                          <a:pt x="434" y="25909"/>
                        </a:moveTo>
                        <a:cubicBezTo>
                          <a:pt x="145" y="24491"/>
                          <a:pt x="0" y="23047"/>
                          <a:pt x="0" y="21600"/>
                        </a:cubicBezTo>
                        <a:cubicBezTo>
                          <a:pt x="0" y="9670"/>
                          <a:pt x="9670" y="0"/>
                          <a:pt x="21600" y="0"/>
                        </a:cubicBezTo>
                        <a:cubicBezTo>
                          <a:pt x="25718" y="-1"/>
                          <a:pt x="29751" y="1177"/>
                          <a:pt x="33223" y="3393"/>
                        </a:cubicBezTo>
                      </a:path>
                      <a:path w="33223" h="25910" stroke="0" extrusionOk="0">
                        <a:moveTo>
                          <a:pt x="434" y="25909"/>
                        </a:moveTo>
                        <a:cubicBezTo>
                          <a:pt x="145" y="24491"/>
                          <a:pt x="0" y="23047"/>
                          <a:pt x="0" y="21600"/>
                        </a:cubicBezTo>
                        <a:cubicBezTo>
                          <a:pt x="0" y="9670"/>
                          <a:pt x="9670" y="0"/>
                          <a:pt x="21600" y="0"/>
                        </a:cubicBezTo>
                        <a:cubicBezTo>
                          <a:pt x="25718" y="-1"/>
                          <a:pt x="29751" y="1177"/>
                          <a:pt x="33223" y="3393"/>
                        </a:cubicBezTo>
                        <a:lnTo>
                          <a:pt x="21600" y="21600"/>
                        </a:lnTo>
                        <a:close/>
                      </a:path>
                    </a:pathLst>
                  </a:custGeom>
                  <a:solidFill>
                    <a:srgbClr val="E7EDED"/>
                  </a:solidFill>
                  <a:ln w="3175">
                    <a:solidFill>
                      <a:srgbClr val="6C8F93"/>
                    </a:solidFill>
                    <a:round/>
                    <a:headEnd/>
                    <a:tailEnd/>
                  </a:ln>
                </p:spPr>
                <p:txBody>
                  <a:bodyPr/>
                  <a:lstStyle/>
                  <a:p>
                    <a:endParaRPr lang="en-SG"/>
                  </a:p>
                </p:txBody>
              </p:sp>
              <p:sp>
                <p:nvSpPr>
                  <p:cNvPr id="176298" name="Arc 167"/>
                  <p:cNvSpPr>
                    <a:spLocks/>
                  </p:cNvSpPr>
                  <p:nvPr/>
                </p:nvSpPr>
                <p:spPr bwMode="auto">
                  <a:xfrm>
                    <a:off x="826" y="2042"/>
                    <a:ext cx="24" cy="10"/>
                  </a:xfrm>
                  <a:custGeom>
                    <a:avLst/>
                    <a:gdLst>
                      <a:gd name="T0" fmla="*/ 0 w 31800"/>
                      <a:gd name="T1" fmla="*/ 0 h 21600"/>
                      <a:gd name="T2" fmla="*/ 0 w 31800"/>
                      <a:gd name="T3" fmla="*/ 0 h 21600"/>
                      <a:gd name="T4" fmla="*/ 0 w 31800"/>
                      <a:gd name="T5" fmla="*/ 0 h 21600"/>
                      <a:gd name="T6" fmla="*/ 0 60000 65536"/>
                      <a:gd name="T7" fmla="*/ 0 60000 65536"/>
                      <a:gd name="T8" fmla="*/ 0 60000 65536"/>
                      <a:gd name="T9" fmla="*/ 0 w 31800"/>
                      <a:gd name="T10" fmla="*/ 0 h 21600"/>
                      <a:gd name="T11" fmla="*/ 31800 w 31800"/>
                      <a:gd name="T12" fmla="*/ 21600 h 21600"/>
                    </a:gdLst>
                    <a:ahLst/>
                    <a:cxnLst>
                      <a:cxn ang="T6">
                        <a:pos x="T0" y="T1"/>
                      </a:cxn>
                      <a:cxn ang="T7">
                        <a:pos x="T2" y="T3"/>
                      </a:cxn>
                      <a:cxn ang="T8">
                        <a:pos x="T4" y="T5"/>
                      </a:cxn>
                    </a:cxnLst>
                    <a:rect l="T9" t="T10" r="T11" b="T12"/>
                    <a:pathLst>
                      <a:path w="31800" h="21600" fill="none" extrusionOk="0">
                        <a:moveTo>
                          <a:pt x="31799" y="19039"/>
                        </a:moveTo>
                        <a:cubicBezTo>
                          <a:pt x="28662" y="20720"/>
                          <a:pt x="25158" y="21599"/>
                          <a:pt x="21600" y="21600"/>
                        </a:cubicBezTo>
                        <a:cubicBezTo>
                          <a:pt x="9670" y="21600"/>
                          <a:pt x="0" y="11929"/>
                          <a:pt x="0" y="0"/>
                        </a:cubicBezTo>
                      </a:path>
                      <a:path w="31800" h="21600" stroke="0" extrusionOk="0">
                        <a:moveTo>
                          <a:pt x="31799" y="19039"/>
                        </a:moveTo>
                        <a:cubicBezTo>
                          <a:pt x="28662" y="20720"/>
                          <a:pt x="25158" y="21599"/>
                          <a:pt x="21600" y="21600"/>
                        </a:cubicBezTo>
                        <a:cubicBezTo>
                          <a:pt x="9670" y="21600"/>
                          <a:pt x="0" y="11929"/>
                          <a:pt x="0" y="0"/>
                        </a:cubicBezTo>
                        <a:lnTo>
                          <a:pt x="21600" y="0"/>
                        </a:lnTo>
                        <a:close/>
                      </a:path>
                    </a:pathLst>
                  </a:custGeom>
                  <a:solidFill>
                    <a:srgbClr val="E7EDED"/>
                  </a:solidFill>
                  <a:ln w="9525">
                    <a:noFill/>
                    <a:round/>
                    <a:headEnd/>
                    <a:tailEnd/>
                  </a:ln>
                </p:spPr>
                <p:txBody>
                  <a:bodyPr/>
                  <a:lstStyle/>
                  <a:p>
                    <a:endParaRPr lang="en-SG"/>
                  </a:p>
                </p:txBody>
              </p:sp>
              <p:sp>
                <p:nvSpPr>
                  <p:cNvPr id="176299" name="Arc 168"/>
                  <p:cNvSpPr>
                    <a:spLocks/>
                  </p:cNvSpPr>
                  <p:nvPr/>
                </p:nvSpPr>
                <p:spPr bwMode="auto">
                  <a:xfrm>
                    <a:off x="827" y="2042"/>
                    <a:ext cx="22" cy="9"/>
                  </a:xfrm>
                  <a:custGeom>
                    <a:avLst/>
                    <a:gdLst>
                      <a:gd name="T0" fmla="*/ 0 w 31479"/>
                      <a:gd name="T1" fmla="*/ 0 h 21600"/>
                      <a:gd name="T2" fmla="*/ 0 w 31479"/>
                      <a:gd name="T3" fmla="*/ 0 h 21600"/>
                      <a:gd name="T4" fmla="*/ 0 w 31479"/>
                      <a:gd name="T5" fmla="*/ 0 h 21600"/>
                      <a:gd name="T6" fmla="*/ 0 60000 65536"/>
                      <a:gd name="T7" fmla="*/ 0 60000 65536"/>
                      <a:gd name="T8" fmla="*/ 0 60000 65536"/>
                      <a:gd name="T9" fmla="*/ 0 w 31479"/>
                      <a:gd name="T10" fmla="*/ 0 h 21600"/>
                      <a:gd name="T11" fmla="*/ 31479 w 31479"/>
                      <a:gd name="T12" fmla="*/ 21600 h 21600"/>
                    </a:gdLst>
                    <a:ahLst/>
                    <a:cxnLst>
                      <a:cxn ang="T6">
                        <a:pos x="T0" y="T1"/>
                      </a:cxn>
                      <a:cxn ang="T7">
                        <a:pos x="T2" y="T3"/>
                      </a:cxn>
                      <a:cxn ang="T8">
                        <a:pos x="T4" y="T5"/>
                      </a:cxn>
                    </a:cxnLst>
                    <a:rect l="T9" t="T10" r="T11" b="T12"/>
                    <a:pathLst>
                      <a:path w="31479" h="21600" fill="none" extrusionOk="0">
                        <a:moveTo>
                          <a:pt x="31478" y="19208"/>
                        </a:moveTo>
                        <a:cubicBezTo>
                          <a:pt x="28422" y="20780"/>
                          <a:pt x="25036" y="21599"/>
                          <a:pt x="21600" y="21600"/>
                        </a:cubicBezTo>
                        <a:cubicBezTo>
                          <a:pt x="9670" y="21600"/>
                          <a:pt x="0" y="11929"/>
                          <a:pt x="0" y="0"/>
                        </a:cubicBezTo>
                      </a:path>
                      <a:path w="31479" h="21600" stroke="0" extrusionOk="0">
                        <a:moveTo>
                          <a:pt x="31478" y="19208"/>
                        </a:moveTo>
                        <a:cubicBezTo>
                          <a:pt x="28422" y="20780"/>
                          <a:pt x="25036" y="21599"/>
                          <a:pt x="21600" y="21600"/>
                        </a:cubicBezTo>
                        <a:cubicBezTo>
                          <a:pt x="9670" y="21600"/>
                          <a:pt x="0" y="11929"/>
                          <a:pt x="0" y="0"/>
                        </a:cubicBezTo>
                        <a:lnTo>
                          <a:pt x="21600" y="0"/>
                        </a:lnTo>
                        <a:close/>
                      </a:path>
                    </a:pathLst>
                  </a:custGeom>
                  <a:solidFill>
                    <a:srgbClr val="E7EDED"/>
                  </a:solidFill>
                  <a:ln w="3175">
                    <a:solidFill>
                      <a:srgbClr val="6C8F93"/>
                    </a:solidFill>
                    <a:round/>
                    <a:headEnd/>
                    <a:tailEnd/>
                  </a:ln>
                </p:spPr>
                <p:txBody>
                  <a:bodyPr/>
                  <a:lstStyle/>
                  <a:p>
                    <a:endParaRPr lang="en-SG"/>
                  </a:p>
                </p:txBody>
              </p:sp>
              <p:sp>
                <p:nvSpPr>
                  <p:cNvPr id="176300" name="Arc 169"/>
                  <p:cNvSpPr>
                    <a:spLocks/>
                  </p:cNvSpPr>
                  <p:nvPr/>
                </p:nvSpPr>
                <p:spPr bwMode="auto">
                  <a:xfrm>
                    <a:off x="890" y="2010"/>
                    <a:ext cx="18" cy="14"/>
                  </a:xfrm>
                  <a:custGeom>
                    <a:avLst/>
                    <a:gdLst>
                      <a:gd name="T0" fmla="*/ 0 w 26126"/>
                      <a:gd name="T1" fmla="*/ 0 h 32795"/>
                      <a:gd name="T2" fmla="*/ 0 w 26126"/>
                      <a:gd name="T3" fmla="*/ 0 h 32795"/>
                      <a:gd name="T4" fmla="*/ 0 w 26126"/>
                      <a:gd name="T5" fmla="*/ 0 h 32795"/>
                      <a:gd name="T6" fmla="*/ 0 60000 65536"/>
                      <a:gd name="T7" fmla="*/ 0 60000 65536"/>
                      <a:gd name="T8" fmla="*/ 0 60000 65536"/>
                      <a:gd name="T9" fmla="*/ 0 w 26126"/>
                      <a:gd name="T10" fmla="*/ 0 h 32795"/>
                      <a:gd name="T11" fmla="*/ 26126 w 26126"/>
                      <a:gd name="T12" fmla="*/ 32795 h 32795"/>
                    </a:gdLst>
                    <a:ahLst/>
                    <a:cxnLst>
                      <a:cxn ang="T6">
                        <a:pos x="T0" y="T1"/>
                      </a:cxn>
                      <a:cxn ang="T7">
                        <a:pos x="T2" y="T3"/>
                      </a:cxn>
                      <a:cxn ang="T8">
                        <a:pos x="T4" y="T5"/>
                      </a:cxn>
                    </a:cxnLst>
                    <a:rect l="T9" t="T10" r="T11" b="T12"/>
                    <a:pathLst>
                      <a:path w="26126" h="32795" fill="none" extrusionOk="0">
                        <a:moveTo>
                          <a:pt x="0" y="479"/>
                        </a:moveTo>
                        <a:cubicBezTo>
                          <a:pt x="1487" y="160"/>
                          <a:pt x="3004" y="-1"/>
                          <a:pt x="4526" y="0"/>
                        </a:cubicBezTo>
                        <a:cubicBezTo>
                          <a:pt x="16455" y="0"/>
                          <a:pt x="26126" y="9670"/>
                          <a:pt x="26126" y="21600"/>
                        </a:cubicBezTo>
                        <a:cubicBezTo>
                          <a:pt x="26126" y="25547"/>
                          <a:pt x="25044" y="29419"/>
                          <a:pt x="22998" y="32795"/>
                        </a:cubicBezTo>
                      </a:path>
                      <a:path w="26126" h="32795" stroke="0" extrusionOk="0">
                        <a:moveTo>
                          <a:pt x="0" y="479"/>
                        </a:moveTo>
                        <a:cubicBezTo>
                          <a:pt x="1487" y="160"/>
                          <a:pt x="3004" y="-1"/>
                          <a:pt x="4526" y="0"/>
                        </a:cubicBezTo>
                        <a:cubicBezTo>
                          <a:pt x="16455" y="0"/>
                          <a:pt x="26126" y="9670"/>
                          <a:pt x="26126" y="21600"/>
                        </a:cubicBezTo>
                        <a:cubicBezTo>
                          <a:pt x="26126" y="25547"/>
                          <a:pt x="25044" y="29419"/>
                          <a:pt x="22998" y="32795"/>
                        </a:cubicBezTo>
                        <a:lnTo>
                          <a:pt x="4526" y="21600"/>
                        </a:lnTo>
                        <a:close/>
                      </a:path>
                    </a:pathLst>
                  </a:custGeom>
                  <a:solidFill>
                    <a:srgbClr val="E7EDED"/>
                  </a:solidFill>
                  <a:ln w="9525">
                    <a:noFill/>
                    <a:round/>
                    <a:headEnd/>
                    <a:tailEnd/>
                  </a:ln>
                </p:spPr>
                <p:txBody>
                  <a:bodyPr/>
                  <a:lstStyle/>
                  <a:p>
                    <a:endParaRPr lang="en-SG"/>
                  </a:p>
                </p:txBody>
              </p:sp>
              <p:sp>
                <p:nvSpPr>
                  <p:cNvPr id="176301" name="Arc 170"/>
                  <p:cNvSpPr>
                    <a:spLocks/>
                  </p:cNvSpPr>
                  <p:nvPr/>
                </p:nvSpPr>
                <p:spPr bwMode="auto">
                  <a:xfrm>
                    <a:off x="890" y="2011"/>
                    <a:ext cx="17" cy="12"/>
                  </a:xfrm>
                  <a:custGeom>
                    <a:avLst/>
                    <a:gdLst>
                      <a:gd name="T0" fmla="*/ 0 w 25919"/>
                      <a:gd name="T1" fmla="*/ 0 h 33197"/>
                      <a:gd name="T2" fmla="*/ 0 w 25919"/>
                      <a:gd name="T3" fmla="*/ 0 h 33197"/>
                      <a:gd name="T4" fmla="*/ 0 w 25919"/>
                      <a:gd name="T5" fmla="*/ 0 h 33197"/>
                      <a:gd name="T6" fmla="*/ 0 60000 65536"/>
                      <a:gd name="T7" fmla="*/ 0 60000 65536"/>
                      <a:gd name="T8" fmla="*/ 0 60000 65536"/>
                      <a:gd name="T9" fmla="*/ 0 w 25919"/>
                      <a:gd name="T10" fmla="*/ 0 h 33197"/>
                      <a:gd name="T11" fmla="*/ 25919 w 25919"/>
                      <a:gd name="T12" fmla="*/ 33197 h 33197"/>
                    </a:gdLst>
                    <a:ahLst/>
                    <a:cxnLst>
                      <a:cxn ang="T6">
                        <a:pos x="T0" y="T1"/>
                      </a:cxn>
                      <a:cxn ang="T7">
                        <a:pos x="T2" y="T3"/>
                      </a:cxn>
                      <a:cxn ang="T8">
                        <a:pos x="T4" y="T5"/>
                      </a:cxn>
                    </a:cxnLst>
                    <a:rect l="T9" t="T10" r="T11" b="T12"/>
                    <a:pathLst>
                      <a:path w="25919" h="33197" fill="none" extrusionOk="0">
                        <a:moveTo>
                          <a:pt x="0" y="436"/>
                        </a:moveTo>
                        <a:cubicBezTo>
                          <a:pt x="1421" y="146"/>
                          <a:pt x="2868" y="-1"/>
                          <a:pt x="4319" y="0"/>
                        </a:cubicBezTo>
                        <a:cubicBezTo>
                          <a:pt x="16248" y="0"/>
                          <a:pt x="25919" y="9670"/>
                          <a:pt x="25919" y="21600"/>
                        </a:cubicBezTo>
                        <a:cubicBezTo>
                          <a:pt x="25919" y="25708"/>
                          <a:pt x="24747" y="29731"/>
                          <a:pt x="22541" y="33196"/>
                        </a:cubicBezTo>
                      </a:path>
                      <a:path w="25919" h="33197" stroke="0" extrusionOk="0">
                        <a:moveTo>
                          <a:pt x="0" y="436"/>
                        </a:moveTo>
                        <a:cubicBezTo>
                          <a:pt x="1421" y="146"/>
                          <a:pt x="2868" y="-1"/>
                          <a:pt x="4319" y="0"/>
                        </a:cubicBezTo>
                        <a:cubicBezTo>
                          <a:pt x="16248" y="0"/>
                          <a:pt x="25919" y="9670"/>
                          <a:pt x="25919" y="21600"/>
                        </a:cubicBezTo>
                        <a:cubicBezTo>
                          <a:pt x="25919" y="25708"/>
                          <a:pt x="24747" y="29731"/>
                          <a:pt x="22541" y="33196"/>
                        </a:cubicBezTo>
                        <a:lnTo>
                          <a:pt x="4319" y="21600"/>
                        </a:lnTo>
                        <a:close/>
                      </a:path>
                    </a:pathLst>
                  </a:custGeom>
                  <a:solidFill>
                    <a:srgbClr val="E7EDED"/>
                  </a:solidFill>
                  <a:ln w="3175">
                    <a:solidFill>
                      <a:srgbClr val="6C8F93"/>
                    </a:solidFill>
                    <a:round/>
                    <a:headEnd/>
                    <a:tailEnd/>
                  </a:ln>
                </p:spPr>
                <p:txBody>
                  <a:bodyPr/>
                  <a:lstStyle/>
                  <a:p>
                    <a:endParaRPr lang="en-SG"/>
                  </a:p>
                </p:txBody>
              </p:sp>
              <p:sp>
                <p:nvSpPr>
                  <p:cNvPr id="176302" name="Arc 171"/>
                  <p:cNvSpPr>
                    <a:spLocks/>
                  </p:cNvSpPr>
                  <p:nvPr/>
                </p:nvSpPr>
                <p:spPr bwMode="auto">
                  <a:xfrm>
                    <a:off x="896" y="2024"/>
                    <a:ext cx="16" cy="13"/>
                  </a:xfrm>
                  <a:custGeom>
                    <a:avLst/>
                    <a:gdLst>
                      <a:gd name="T0" fmla="*/ 0 w 21600"/>
                      <a:gd name="T1" fmla="*/ 0 h 28809"/>
                      <a:gd name="T2" fmla="*/ 0 w 21600"/>
                      <a:gd name="T3" fmla="*/ 0 h 28809"/>
                      <a:gd name="T4" fmla="*/ 0 w 21600"/>
                      <a:gd name="T5" fmla="*/ 0 h 28809"/>
                      <a:gd name="T6" fmla="*/ 0 60000 65536"/>
                      <a:gd name="T7" fmla="*/ 0 60000 65536"/>
                      <a:gd name="T8" fmla="*/ 0 60000 65536"/>
                      <a:gd name="T9" fmla="*/ 0 w 21600"/>
                      <a:gd name="T10" fmla="*/ 0 h 28809"/>
                      <a:gd name="T11" fmla="*/ 21600 w 21600"/>
                      <a:gd name="T12" fmla="*/ 28809 h 28809"/>
                    </a:gdLst>
                    <a:ahLst/>
                    <a:cxnLst>
                      <a:cxn ang="T6">
                        <a:pos x="T0" y="T1"/>
                      </a:cxn>
                      <a:cxn ang="T7">
                        <a:pos x="T2" y="T3"/>
                      </a:cxn>
                      <a:cxn ang="T8">
                        <a:pos x="T4" y="T5"/>
                      </a:cxn>
                    </a:cxnLst>
                    <a:rect l="T9" t="T10" r="T11" b="T12"/>
                    <a:pathLst>
                      <a:path w="21600" h="28809" fill="none" extrusionOk="0">
                        <a:moveTo>
                          <a:pt x="13827" y="0"/>
                        </a:moveTo>
                        <a:cubicBezTo>
                          <a:pt x="18752" y="4104"/>
                          <a:pt x="21600" y="10183"/>
                          <a:pt x="21600" y="16594"/>
                        </a:cubicBezTo>
                        <a:cubicBezTo>
                          <a:pt x="21600" y="20954"/>
                          <a:pt x="20280" y="25212"/>
                          <a:pt x="17814" y="28809"/>
                        </a:cubicBezTo>
                      </a:path>
                      <a:path w="21600" h="28809" stroke="0" extrusionOk="0">
                        <a:moveTo>
                          <a:pt x="13827" y="0"/>
                        </a:moveTo>
                        <a:cubicBezTo>
                          <a:pt x="18752" y="4104"/>
                          <a:pt x="21600" y="10183"/>
                          <a:pt x="21600" y="16594"/>
                        </a:cubicBezTo>
                        <a:cubicBezTo>
                          <a:pt x="21600" y="20954"/>
                          <a:pt x="20280" y="25212"/>
                          <a:pt x="17814" y="28809"/>
                        </a:cubicBezTo>
                        <a:lnTo>
                          <a:pt x="0" y="16594"/>
                        </a:lnTo>
                        <a:close/>
                      </a:path>
                    </a:pathLst>
                  </a:custGeom>
                  <a:solidFill>
                    <a:srgbClr val="E7EDED"/>
                  </a:solidFill>
                  <a:ln w="9525">
                    <a:noFill/>
                    <a:round/>
                    <a:headEnd/>
                    <a:tailEnd/>
                  </a:ln>
                </p:spPr>
                <p:txBody>
                  <a:bodyPr/>
                  <a:lstStyle/>
                  <a:p>
                    <a:endParaRPr lang="en-SG"/>
                  </a:p>
                </p:txBody>
              </p:sp>
              <p:sp>
                <p:nvSpPr>
                  <p:cNvPr id="176303" name="Arc 172"/>
                  <p:cNvSpPr>
                    <a:spLocks/>
                  </p:cNvSpPr>
                  <p:nvPr/>
                </p:nvSpPr>
                <p:spPr bwMode="auto">
                  <a:xfrm>
                    <a:off x="896" y="2025"/>
                    <a:ext cx="15" cy="12"/>
                  </a:xfrm>
                  <a:custGeom>
                    <a:avLst/>
                    <a:gdLst>
                      <a:gd name="T0" fmla="*/ 0 w 21600"/>
                      <a:gd name="T1" fmla="*/ 0 h 29422"/>
                      <a:gd name="T2" fmla="*/ 0 w 21600"/>
                      <a:gd name="T3" fmla="*/ 0 h 29422"/>
                      <a:gd name="T4" fmla="*/ 0 w 21600"/>
                      <a:gd name="T5" fmla="*/ 0 h 29422"/>
                      <a:gd name="T6" fmla="*/ 0 60000 65536"/>
                      <a:gd name="T7" fmla="*/ 0 60000 65536"/>
                      <a:gd name="T8" fmla="*/ 0 60000 65536"/>
                      <a:gd name="T9" fmla="*/ 0 w 21600"/>
                      <a:gd name="T10" fmla="*/ 0 h 29422"/>
                      <a:gd name="T11" fmla="*/ 21600 w 21600"/>
                      <a:gd name="T12" fmla="*/ 29422 h 29422"/>
                    </a:gdLst>
                    <a:ahLst/>
                    <a:cxnLst>
                      <a:cxn ang="T6">
                        <a:pos x="T0" y="T1"/>
                      </a:cxn>
                      <a:cxn ang="T7">
                        <a:pos x="T2" y="T3"/>
                      </a:cxn>
                      <a:cxn ang="T8">
                        <a:pos x="T4" y="T5"/>
                      </a:cxn>
                    </a:cxnLst>
                    <a:rect l="T9" t="T10" r="T11" b="T12"/>
                    <a:pathLst>
                      <a:path w="21600" h="29422" fill="none" extrusionOk="0">
                        <a:moveTo>
                          <a:pt x="13493" y="-1"/>
                        </a:moveTo>
                        <a:cubicBezTo>
                          <a:pt x="18617" y="4099"/>
                          <a:pt x="21600" y="10305"/>
                          <a:pt x="21600" y="16867"/>
                        </a:cubicBezTo>
                        <a:cubicBezTo>
                          <a:pt x="21600" y="21368"/>
                          <a:pt x="20193" y="25758"/>
                          <a:pt x="17576" y="29421"/>
                        </a:cubicBezTo>
                      </a:path>
                      <a:path w="21600" h="29422" stroke="0" extrusionOk="0">
                        <a:moveTo>
                          <a:pt x="13493" y="-1"/>
                        </a:moveTo>
                        <a:cubicBezTo>
                          <a:pt x="18617" y="4099"/>
                          <a:pt x="21600" y="10305"/>
                          <a:pt x="21600" y="16867"/>
                        </a:cubicBezTo>
                        <a:cubicBezTo>
                          <a:pt x="21600" y="21368"/>
                          <a:pt x="20193" y="25758"/>
                          <a:pt x="17576" y="29421"/>
                        </a:cubicBezTo>
                        <a:lnTo>
                          <a:pt x="0" y="16867"/>
                        </a:lnTo>
                        <a:close/>
                      </a:path>
                    </a:pathLst>
                  </a:custGeom>
                  <a:solidFill>
                    <a:srgbClr val="E7EDED"/>
                  </a:solidFill>
                  <a:ln w="3175">
                    <a:solidFill>
                      <a:srgbClr val="6C8F93"/>
                    </a:solidFill>
                    <a:round/>
                    <a:headEnd/>
                    <a:tailEnd/>
                  </a:ln>
                </p:spPr>
                <p:txBody>
                  <a:bodyPr/>
                  <a:lstStyle/>
                  <a:p>
                    <a:endParaRPr lang="en-SG"/>
                  </a:p>
                </p:txBody>
              </p:sp>
              <p:sp>
                <p:nvSpPr>
                  <p:cNvPr id="176304" name="Arc 173"/>
                  <p:cNvSpPr>
                    <a:spLocks/>
                  </p:cNvSpPr>
                  <p:nvPr/>
                </p:nvSpPr>
                <p:spPr bwMode="auto">
                  <a:xfrm>
                    <a:off x="890" y="2037"/>
                    <a:ext cx="20" cy="19"/>
                  </a:xfrm>
                  <a:custGeom>
                    <a:avLst/>
                    <a:gdLst>
                      <a:gd name="T0" fmla="*/ 0 w 28431"/>
                      <a:gd name="T1" fmla="*/ 0 h 27648"/>
                      <a:gd name="T2" fmla="*/ 0 w 28431"/>
                      <a:gd name="T3" fmla="*/ 0 h 27648"/>
                      <a:gd name="T4" fmla="*/ 0 w 28431"/>
                      <a:gd name="T5" fmla="*/ 0 h 27648"/>
                      <a:gd name="T6" fmla="*/ 0 60000 65536"/>
                      <a:gd name="T7" fmla="*/ 0 60000 65536"/>
                      <a:gd name="T8" fmla="*/ 0 60000 65536"/>
                      <a:gd name="T9" fmla="*/ 0 w 28431"/>
                      <a:gd name="T10" fmla="*/ 0 h 27648"/>
                      <a:gd name="T11" fmla="*/ 28431 w 28431"/>
                      <a:gd name="T12" fmla="*/ 27648 h 27648"/>
                    </a:gdLst>
                    <a:ahLst/>
                    <a:cxnLst>
                      <a:cxn ang="T6">
                        <a:pos x="T0" y="T1"/>
                      </a:cxn>
                      <a:cxn ang="T7">
                        <a:pos x="T2" y="T3"/>
                      </a:cxn>
                      <a:cxn ang="T8">
                        <a:pos x="T4" y="T5"/>
                      </a:cxn>
                    </a:cxnLst>
                    <a:rect l="T9" t="T10" r="T11" b="T12"/>
                    <a:pathLst>
                      <a:path w="28431" h="27648" fill="none" extrusionOk="0">
                        <a:moveTo>
                          <a:pt x="27566" y="-1"/>
                        </a:moveTo>
                        <a:cubicBezTo>
                          <a:pt x="28140" y="1964"/>
                          <a:pt x="28431" y="4001"/>
                          <a:pt x="28431" y="6048"/>
                        </a:cubicBezTo>
                        <a:cubicBezTo>
                          <a:pt x="28431" y="17977"/>
                          <a:pt x="18760" y="27648"/>
                          <a:pt x="6831" y="27648"/>
                        </a:cubicBezTo>
                        <a:cubicBezTo>
                          <a:pt x="4509" y="27648"/>
                          <a:pt x="2202" y="27273"/>
                          <a:pt x="0" y="26539"/>
                        </a:cubicBezTo>
                      </a:path>
                      <a:path w="28431" h="27648" stroke="0" extrusionOk="0">
                        <a:moveTo>
                          <a:pt x="27566" y="-1"/>
                        </a:moveTo>
                        <a:cubicBezTo>
                          <a:pt x="28140" y="1964"/>
                          <a:pt x="28431" y="4001"/>
                          <a:pt x="28431" y="6048"/>
                        </a:cubicBezTo>
                        <a:cubicBezTo>
                          <a:pt x="28431" y="17977"/>
                          <a:pt x="18760" y="27648"/>
                          <a:pt x="6831" y="27648"/>
                        </a:cubicBezTo>
                        <a:cubicBezTo>
                          <a:pt x="4509" y="27648"/>
                          <a:pt x="2202" y="27273"/>
                          <a:pt x="0" y="26539"/>
                        </a:cubicBezTo>
                        <a:lnTo>
                          <a:pt x="6831" y="6048"/>
                        </a:lnTo>
                        <a:close/>
                      </a:path>
                    </a:pathLst>
                  </a:custGeom>
                  <a:solidFill>
                    <a:srgbClr val="E7EDED"/>
                  </a:solidFill>
                  <a:ln w="9525">
                    <a:noFill/>
                    <a:round/>
                    <a:headEnd/>
                    <a:tailEnd/>
                  </a:ln>
                </p:spPr>
                <p:txBody>
                  <a:bodyPr/>
                  <a:lstStyle/>
                  <a:p>
                    <a:endParaRPr lang="en-SG"/>
                  </a:p>
                </p:txBody>
              </p:sp>
              <p:sp>
                <p:nvSpPr>
                  <p:cNvPr id="176305" name="Arc 174"/>
                  <p:cNvSpPr>
                    <a:spLocks/>
                  </p:cNvSpPr>
                  <p:nvPr/>
                </p:nvSpPr>
                <p:spPr bwMode="auto">
                  <a:xfrm>
                    <a:off x="891" y="2037"/>
                    <a:ext cx="18" cy="18"/>
                  </a:xfrm>
                  <a:custGeom>
                    <a:avLst/>
                    <a:gdLst>
                      <a:gd name="T0" fmla="*/ 0 w 28431"/>
                      <a:gd name="T1" fmla="*/ 0 h 27648"/>
                      <a:gd name="T2" fmla="*/ 0 w 28431"/>
                      <a:gd name="T3" fmla="*/ 0 h 27648"/>
                      <a:gd name="T4" fmla="*/ 0 w 28431"/>
                      <a:gd name="T5" fmla="*/ 0 h 27648"/>
                      <a:gd name="T6" fmla="*/ 0 60000 65536"/>
                      <a:gd name="T7" fmla="*/ 0 60000 65536"/>
                      <a:gd name="T8" fmla="*/ 0 60000 65536"/>
                      <a:gd name="T9" fmla="*/ 0 w 28431"/>
                      <a:gd name="T10" fmla="*/ 0 h 27648"/>
                      <a:gd name="T11" fmla="*/ 28431 w 28431"/>
                      <a:gd name="T12" fmla="*/ 27648 h 27648"/>
                    </a:gdLst>
                    <a:ahLst/>
                    <a:cxnLst>
                      <a:cxn ang="T6">
                        <a:pos x="T0" y="T1"/>
                      </a:cxn>
                      <a:cxn ang="T7">
                        <a:pos x="T2" y="T3"/>
                      </a:cxn>
                      <a:cxn ang="T8">
                        <a:pos x="T4" y="T5"/>
                      </a:cxn>
                    </a:cxnLst>
                    <a:rect l="T9" t="T10" r="T11" b="T12"/>
                    <a:pathLst>
                      <a:path w="28431" h="27648" fill="none" extrusionOk="0">
                        <a:moveTo>
                          <a:pt x="27566" y="-1"/>
                        </a:moveTo>
                        <a:cubicBezTo>
                          <a:pt x="28140" y="1964"/>
                          <a:pt x="28431" y="4001"/>
                          <a:pt x="28431" y="6048"/>
                        </a:cubicBezTo>
                        <a:cubicBezTo>
                          <a:pt x="28431" y="17977"/>
                          <a:pt x="18760" y="27648"/>
                          <a:pt x="6831" y="27648"/>
                        </a:cubicBezTo>
                        <a:cubicBezTo>
                          <a:pt x="4509" y="27648"/>
                          <a:pt x="2202" y="27273"/>
                          <a:pt x="0" y="26539"/>
                        </a:cubicBezTo>
                      </a:path>
                      <a:path w="28431" h="27648" stroke="0" extrusionOk="0">
                        <a:moveTo>
                          <a:pt x="27566" y="-1"/>
                        </a:moveTo>
                        <a:cubicBezTo>
                          <a:pt x="28140" y="1964"/>
                          <a:pt x="28431" y="4001"/>
                          <a:pt x="28431" y="6048"/>
                        </a:cubicBezTo>
                        <a:cubicBezTo>
                          <a:pt x="28431" y="17977"/>
                          <a:pt x="18760" y="27648"/>
                          <a:pt x="6831" y="27648"/>
                        </a:cubicBezTo>
                        <a:cubicBezTo>
                          <a:pt x="4509" y="27648"/>
                          <a:pt x="2202" y="27273"/>
                          <a:pt x="0" y="26539"/>
                        </a:cubicBezTo>
                        <a:lnTo>
                          <a:pt x="6831" y="6048"/>
                        </a:lnTo>
                        <a:close/>
                      </a:path>
                    </a:pathLst>
                  </a:custGeom>
                  <a:solidFill>
                    <a:srgbClr val="E7EDED"/>
                  </a:solidFill>
                  <a:ln w="3175">
                    <a:solidFill>
                      <a:srgbClr val="6C8F93"/>
                    </a:solidFill>
                    <a:round/>
                    <a:headEnd/>
                    <a:tailEnd/>
                  </a:ln>
                </p:spPr>
                <p:txBody>
                  <a:bodyPr/>
                  <a:lstStyle/>
                  <a:p>
                    <a:endParaRPr lang="en-SG"/>
                  </a:p>
                </p:txBody>
              </p:sp>
              <p:sp>
                <p:nvSpPr>
                  <p:cNvPr id="176306" name="Arc 175"/>
                  <p:cNvSpPr>
                    <a:spLocks/>
                  </p:cNvSpPr>
                  <p:nvPr/>
                </p:nvSpPr>
                <p:spPr bwMode="auto">
                  <a:xfrm>
                    <a:off x="820" y="2024"/>
                    <a:ext cx="10" cy="17"/>
                  </a:xfrm>
                  <a:custGeom>
                    <a:avLst/>
                    <a:gdLst>
                      <a:gd name="T0" fmla="*/ 0 w 21600"/>
                      <a:gd name="T1" fmla="*/ 0 h 41382"/>
                      <a:gd name="T2" fmla="*/ 0 w 21600"/>
                      <a:gd name="T3" fmla="*/ 0 h 41382"/>
                      <a:gd name="T4" fmla="*/ 0 w 21600"/>
                      <a:gd name="T5" fmla="*/ 0 h 41382"/>
                      <a:gd name="T6" fmla="*/ 0 60000 65536"/>
                      <a:gd name="T7" fmla="*/ 0 60000 65536"/>
                      <a:gd name="T8" fmla="*/ 0 60000 65536"/>
                      <a:gd name="T9" fmla="*/ 0 w 21600"/>
                      <a:gd name="T10" fmla="*/ 0 h 41382"/>
                      <a:gd name="T11" fmla="*/ 21600 w 21600"/>
                      <a:gd name="T12" fmla="*/ 41382 h 41382"/>
                    </a:gdLst>
                    <a:ahLst/>
                    <a:cxnLst>
                      <a:cxn ang="T6">
                        <a:pos x="T0" y="T1"/>
                      </a:cxn>
                      <a:cxn ang="T7">
                        <a:pos x="T2" y="T3"/>
                      </a:cxn>
                      <a:cxn ang="T8">
                        <a:pos x="T4" y="T5"/>
                      </a:cxn>
                    </a:cxnLst>
                    <a:rect l="T9" t="T10" r="T11" b="T12"/>
                    <a:pathLst>
                      <a:path w="21600" h="41382" fill="none" extrusionOk="0">
                        <a:moveTo>
                          <a:pt x="13091" y="41381"/>
                        </a:moveTo>
                        <a:cubicBezTo>
                          <a:pt x="5149" y="37977"/>
                          <a:pt x="0" y="30168"/>
                          <a:pt x="0" y="21528"/>
                        </a:cubicBezTo>
                        <a:cubicBezTo>
                          <a:pt x="-1" y="10281"/>
                          <a:pt x="8629" y="916"/>
                          <a:pt x="19838" y="-1"/>
                        </a:cubicBezTo>
                      </a:path>
                      <a:path w="21600" h="41382" stroke="0" extrusionOk="0">
                        <a:moveTo>
                          <a:pt x="13091" y="41381"/>
                        </a:moveTo>
                        <a:cubicBezTo>
                          <a:pt x="5149" y="37977"/>
                          <a:pt x="0" y="30168"/>
                          <a:pt x="0" y="21528"/>
                        </a:cubicBezTo>
                        <a:cubicBezTo>
                          <a:pt x="-1" y="10281"/>
                          <a:pt x="8629" y="916"/>
                          <a:pt x="19838" y="-1"/>
                        </a:cubicBezTo>
                        <a:lnTo>
                          <a:pt x="21600" y="21528"/>
                        </a:lnTo>
                        <a:close/>
                      </a:path>
                    </a:pathLst>
                  </a:custGeom>
                  <a:solidFill>
                    <a:srgbClr val="E7EDED"/>
                  </a:solidFill>
                  <a:ln w="9525">
                    <a:noFill/>
                    <a:round/>
                    <a:headEnd/>
                    <a:tailEnd/>
                  </a:ln>
                </p:spPr>
                <p:txBody>
                  <a:bodyPr/>
                  <a:lstStyle/>
                  <a:p>
                    <a:endParaRPr lang="en-SG"/>
                  </a:p>
                </p:txBody>
              </p:sp>
              <p:sp>
                <p:nvSpPr>
                  <p:cNvPr id="176307" name="Arc 176"/>
                  <p:cNvSpPr>
                    <a:spLocks/>
                  </p:cNvSpPr>
                  <p:nvPr/>
                </p:nvSpPr>
                <p:spPr bwMode="auto">
                  <a:xfrm>
                    <a:off x="821" y="2025"/>
                    <a:ext cx="9" cy="15"/>
                  </a:xfrm>
                  <a:custGeom>
                    <a:avLst/>
                    <a:gdLst>
                      <a:gd name="T0" fmla="*/ 0 w 21600"/>
                      <a:gd name="T1" fmla="*/ 0 h 41421"/>
                      <a:gd name="T2" fmla="*/ 0 w 21600"/>
                      <a:gd name="T3" fmla="*/ 0 h 41421"/>
                      <a:gd name="T4" fmla="*/ 0 w 21600"/>
                      <a:gd name="T5" fmla="*/ 0 h 41421"/>
                      <a:gd name="T6" fmla="*/ 0 60000 65536"/>
                      <a:gd name="T7" fmla="*/ 0 60000 65536"/>
                      <a:gd name="T8" fmla="*/ 0 60000 65536"/>
                      <a:gd name="T9" fmla="*/ 0 w 21600"/>
                      <a:gd name="T10" fmla="*/ 0 h 41421"/>
                      <a:gd name="T11" fmla="*/ 21600 w 21600"/>
                      <a:gd name="T12" fmla="*/ 41421 h 41421"/>
                    </a:gdLst>
                    <a:ahLst/>
                    <a:cxnLst>
                      <a:cxn ang="T6">
                        <a:pos x="T0" y="T1"/>
                      </a:cxn>
                      <a:cxn ang="T7">
                        <a:pos x="T2" y="T3"/>
                      </a:cxn>
                      <a:cxn ang="T8">
                        <a:pos x="T4" y="T5"/>
                      </a:cxn>
                    </a:cxnLst>
                    <a:rect l="T9" t="T10" r="T11" b="T12"/>
                    <a:pathLst>
                      <a:path w="21600" h="41421" fill="none" extrusionOk="0">
                        <a:moveTo>
                          <a:pt x="13179" y="41421"/>
                        </a:moveTo>
                        <a:cubicBezTo>
                          <a:pt x="5190" y="38039"/>
                          <a:pt x="0" y="30205"/>
                          <a:pt x="0" y="21530"/>
                        </a:cubicBezTo>
                        <a:cubicBezTo>
                          <a:pt x="-1" y="10275"/>
                          <a:pt x="8641" y="906"/>
                          <a:pt x="19860" y="0"/>
                        </a:cubicBezTo>
                      </a:path>
                      <a:path w="21600" h="41421" stroke="0" extrusionOk="0">
                        <a:moveTo>
                          <a:pt x="13179" y="41421"/>
                        </a:moveTo>
                        <a:cubicBezTo>
                          <a:pt x="5190" y="38039"/>
                          <a:pt x="0" y="30205"/>
                          <a:pt x="0" y="21530"/>
                        </a:cubicBezTo>
                        <a:cubicBezTo>
                          <a:pt x="-1" y="10275"/>
                          <a:pt x="8641" y="906"/>
                          <a:pt x="19860" y="0"/>
                        </a:cubicBezTo>
                        <a:lnTo>
                          <a:pt x="21600" y="21530"/>
                        </a:lnTo>
                        <a:close/>
                      </a:path>
                    </a:pathLst>
                  </a:custGeom>
                  <a:solidFill>
                    <a:srgbClr val="E7EDED"/>
                  </a:solidFill>
                  <a:ln w="3175">
                    <a:solidFill>
                      <a:srgbClr val="6C8F93"/>
                    </a:solidFill>
                    <a:round/>
                    <a:headEnd/>
                    <a:tailEnd/>
                  </a:ln>
                </p:spPr>
                <p:txBody>
                  <a:bodyPr/>
                  <a:lstStyle/>
                  <a:p>
                    <a:endParaRPr lang="en-SG"/>
                  </a:p>
                </p:txBody>
              </p:sp>
              <p:sp>
                <p:nvSpPr>
                  <p:cNvPr id="176308" name="Arc 177"/>
                  <p:cNvSpPr>
                    <a:spLocks/>
                  </p:cNvSpPr>
                  <p:nvPr/>
                </p:nvSpPr>
                <p:spPr bwMode="auto">
                  <a:xfrm>
                    <a:off x="849" y="2048"/>
                    <a:ext cx="42" cy="12"/>
                  </a:xfrm>
                  <a:custGeom>
                    <a:avLst/>
                    <a:gdLst>
                      <a:gd name="T0" fmla="*/ 0 w 39208"/>
                      <a:gd name="T1" fmla="*/ 0 h 21600"/>
                      <a:gd name="T2" fmla="*/ 0 w 39208"/>
                      <a:gd name="T3" fmla="*/ 0 h 21600"/>
                      <a:gd name="T4" fmla="*/ 0 w 39208"/>
                      <a:gd name="T5" fmla="*/ 0 h 21600"/>
                      <a:gd name="T6" fmla="*/ 0 60000 65536"/>
                      <a:gd name="T7" fmla="*/ 0 60000 65536"/>
                      <a:gd name="T8" fmla="*/ 0 60000 65536"/>
                      <a:gd name="T9" fmla="*/ 0 w 39208"/>
                      <a:gd name="T10" fmla="*/ 0 h 21600"/>
                      <a:gd name="T11" fmla="*/ 39208 w 39208"/>
                      <a:gd name="T12" fmla="*/ 21600 h 21600"/>
                    </a:gdLst>
                    <a:ahLst/>
                    <a:cxnLst>
                      <a:cxn ang="T6">
                        <a:pos x="T0" y="T1"/>
                      </a:cxn>
                      <a:cxn ang="T7">
                        <a:pos x="T2" y="T3"/>
                      </a:cxn>
                      <a:cxn ang="T8">
                        <a:pos x="T4" y="T5"/>
                      </a:cxn>
                    </a:cxnLst>
                    <a:rect l="T9" t="T10" r="T11" b="T12"/>
                    <a:pathLst>
                      <a:path w="39208" h="21600" fill="none" extrusionOk="0">
                        <a:moveTo>
                          <a:pt x="39208" y="11629"/>
                        </a:moveTo>
                        <a:cubicBezTo>
                          <a:pt x="35239" y="17840"/>
                          <a:pt x="28377" y="21599"/>
                          <a:pt x="21006" y="21600"/>
                        </a:cubicBezTo>
                        <a:cubicBezTo>
                          <a:pt x="11015" y="21600"/>
                          <a:pt x="2328" y="14748"/>
                          <a:pt x="0" y="5032"/>
                        </a:cubicBezTo>
                      </a:path>
                      <a:path w="39208" h="21600" stroke="0" extrusionOk="0">
                        <a:moveTo>
                          <a:pt x="39208" y="11629"/>
                        </a:moveTo>
                        <a:cubicBezTo>
                          <a:pt x="35239" y="17840"/>
                          <a:pt x="28377" y="21599"/>
                          <a:pt x="21006" y="21600"/>
                        </a:cubicBezTo>
                        <a:cubicBezTo>
                          <a:pt x="11015" y="21600"/>
                          <a:pt x="2328" y="14748"/>
                          <a:pt x="0" y="5032"/>
                        </a:cubicBezTo>
                        <a:lnTo>
                          <a:pt x="21006" y="0"/>
                        </a:lnTo>
                        <a:close/>
                      </a:path>
                    </a:pathLst>
                  </a:custGeom>
                  <a:solidFill>
                    <a:srgbClr val="E7EDED"/>
                  </a:solidFill>
                  <a:ln w="9525">
                    <a:noFill/>
                    <a:round/>
                    <a:headEnd/>
                    <a:tailEnd/>
                  </a:ln>
                </p:spPr>
                <p:txBody>
                  <a:bodyPr/>
                  <a:lstStyle/>
                  <a:p>
                    <a:endParaRPr lang="en-SG"/>
                  </a:p>
                </p:txBody>
              </p:sp>
              <p:sp>
                <p:nvSpPr>
                  <p:cNvPr id="176309" name="Arc 178"/>
                  <p:cNvSpPr>
                    <a:spLocks/>
                  </p:cNvSpPr>
                  <p:nvPr/>
                </p:nvSpPr>
                <p:spPr bwMode="auto">
                  <a:xfrm>
                    <a:off x="850" y="2048"/>
                    <a:ext cx="40" cy="11"/>
                  </a:xfrm>
                  <a:custGeom>
                    <a:avLst/>
                    <a:gdLst>
                      <a:gd name="T0" fmla="*/ 0 w 38927"/>
                      <a:gd name="T1" fmla="*/ 0 h 21600"/>
                      <a:gd name="T2" fmla="*/ 0 w 38927"/>
                      <a:gd name="T3" fmla="*/ 0 h 21600"/>
                      <a:gd name="T4" fmla="*/ 0 w 38927"/>
                      <a:gd name="T5" fmla="*/ 0 h 21600"/>
                      <a:gd name="T6" fmla="*/ 0 60000 65536"/>
                      <a:gd name="T7" fmla="*/ 0 60000 65536"/>
                      <a:gd name="T8" fmla="*/ 0 60000 65536"/>
                      <a:gd name="T9" fmla="*/ 0 w 38927"/>
                      <a:gd name="T10" fmla="*/ 0 h 21600"/>
                      <a:gd name="T11" fmla="*/ 38927 w 38927"/>
                      <a:gd name="T12" fmla="*/ 21600 h 21600"/>
                    </a:gdLst>
                    <a:ahLst/>
                    <a:cxnLst>
                      <a:cxn ang="T6">
                        <a:pos x="T0" y="T1"/>
                      </a:cxn>
                      <a:cxn ang="T7">
                        <a:pos x="T2" y="T3"/>
                      </a:cxn>
                      <a:cxn ang="T8">
                        <a:pos x="T4" y="T5"/>
                      </a:cxn>
                    </a:cxnLst>
                    <a:rect l="T9" t="T10" r="T11" b="T12"/>
                    <a:pathLst>
                      <a:path w="38927" h="21600" fill="none" extrusionOk="0">
                        <a:moveTo>
                          <a:pt x="38926" y="11981"/>
                        </a:moveTo>
                        <a:cubicBezTo>
                          <a:pt x="34920" y="17990"/>
                          <a:pt x="28176" y="21599"/>
                          <a:pt x="20955" y="21600"/>
                        </a:cubicBezTo>
                        <a:cubicBezTo>
                          <a:pt x="11043" y="21600"/>
                          <a:pt x="2403" y="14854"/>
                          <a:pt x="-1" y="5239"/>
                        </a:cubicBezTo>
                      </a:path>
                      <a:path w="38927" h="21600" stroke="0" extrusionOk="0">
                        <a:moveTo>
                          <a:pt x="38926" y="11981"/>
                        </a:moveTo>
                        <a:cubicBezTo>
                          <a:pt x="34920" y="17990"/>
                          <a:pt x="28176" y="21599"/>
                          <a:pt x="20955" y="21600"/>
                        </a:cubicBezTo>
                        <a:cubicBezTo>
                          <a:pt x="11043" y="21600"/>
                          <a:pt x="2403" y="14854"/>
                          <a:pt x="-1" y="5239"/>
                        </a:cubicBezTo>
                        <a:lnTo>
                          <a:pt x="20955" y="0"/>
                        </a:lnTo>
                        <a:close/>
                      </a:path>
                    </a:pathLst>
                  </a:custGeom>
                  <a:solidFill>
                    <a:srgbClr val="E7EDED"/>
                  </a:solidFill>
                  <a:ln w="3175">
                    <a:solidFill>
                      <a:srgbClr val="6C8F93"/>
                    </a:solidFill>
                    <a:round/>
                    <a:headEnd/>
                    <a:tailEnd/>
                  </a:ln>
                </p:spPr>
                <p:txBody>
                  <a:bodyPr/>
                  <a:lstStyle/>
                  <a:p>
                    <a:endParaRPr lang="en-SG"/>
                  </a:p>
                </p:txBody>
              </p:sp>
            </p:grpSp>
          </p:grpSp>
        </p:grpSp>
        <p:grpSp>
          <p:nvGrpSpPr>
            <p:cNvPr id="176310" name="Group 356"/>
            <p:cNvGrpSpPr>
              <a:grpSpLocks/>
            </p:cNvGrpSpPr>
            <p:nvPr/>
          </p:nvGrpSpPr>
          <p:grpSpPr bwMode="auto">
            <a:xfrm>
              <a:off x="1073" y="1143"/>
              <a:ext cx="1136" cy="1024"/>
              <a:chOff x="1358" y="1894"/>
              <a:chExt cx="2981" cy="1793"/>
            </a:xfrm>
          </p:grpSpPr>
          <p:sp>
            <p:nvSpPr>
              <p:cNvPr id="176311" name="Oval 357"/>
              <p:cNvSpPr>
                <a:spLocks noChangeArrowheads="1"/>
              </p:cNvSpPr>
              <p:nvPr/>
            </p:nvSpPr>
            <p:spPr bwMode="auto">
              <a:xfrm>
                <a:off x="2376" y="1894"/>
                <a:ext cx="1299" cy="742"/>
              </a:xfrm>
              <a:prstGeom prst="ellipse">
                <a:avLst/>
              </a:prstGeom>
              <a:solidFill>
                <a:srgbClr val="B6C7C9"/>
              </a:solidFill>
              <a:ln w="9525">
                <a:noFill/>
                <a:round/>
                <a:headEnd/>
                <a:tailEnd/>
              </a:ln>
            </p:spPr>
            <p:txBody>
              <a:bodyPr/>
              <a:lstStyle/>
              <a:p>
                <a:endParaRPr lang="en-SG"/>
              </a:p>
            </p:txBody>
          </p:sp>
          <p:sp>
            <p:nvSpPr>
              <p:cNvPr id="176312" name="Oval 358"/>
              <p:cNvSpPr>
                <a:spLocks noChangeArrowheads="1"/>
              </p:cNvSpPr>
              <p:nvPr/>
            </p:nvSpPr>
            <p:spPr bwMode="auto">
              <a:xfrm>
                <a:off x="1662" y="2088"/>
                <a:ext cx="996" cy="742"/>
              </a:xfrm>
              <a:prstGeom prst="ellipse">
                <a:avLst/>
              </a:prstGeom>
              <a:solidFill>
                <a:srgbClr val="B6C7C9"/>
              </a:solidFill>
              <a:ln w="9525">
                <a:noFill/>
                <a:round/>
                <a:headEnd/>
                <a:tailEnd/>
              </a:ln>
            </p:spPr>
            <p:txBody>
              <a:bodyPr/>
              <a:lstStyle/>
              <a:p>
                <a:endParaRPr lang="en-SG"/>
              </a:p>
            </p:txBody>
          </p:sp>
          <p:sp>
            <p:nvSpPr>
              <p:cNvPr id="176313" name="Oval 359"/>
              <p:cNvSpPr>
                <a:spLocks noChangeArrowheads="1"/>
              </p:cNvSpPr>
              <p:nvPr/>
            </p:nvSpPr>
            <p:spPr bwMode="auto">
              <a:xfrm>
                <a:off x="1358" y="2535"/>
                <a:ext cx="672" cy="605"/>
              </a:xfrm>
              <a:prstGeom prst="ellipse">
                <a:avLst/>
              </a:prstGeom>
              <a:solidFill>
                <a:srgbClr val="B6C7C9"/>
              </a:solidFill>
              <a:ln w="9525">
                <a:noFill/>
                <a:round/>
                <a:headEnd/>
                <a:tailEnd/>
              </a:ln>
            </p:spPr>
            <p:txBody>
              <a:bodyPr/>
              <a:lstStyle/>
              <a:p>
                <a:endParaRPr lang="en-SG"/>
              </a:p>
            </p:txBody>
          </p:sp>
          <p:sp>
            <p:nvSpPr>
              <p:cNvPr id="176314" name="Oval 360"/>
              <p:cNvSpPr>
                <a:spLocks noChangeArrowheads="1"/>
              </p:cNvSpPr>
              <p:nvPr/>
            </p:nvSpPr>
            <p:spPr bwMode="auto">
              <a:xfrm>
                <a:off x="1561" y="2801"/>
                <a:ext cx="1010" cy="656"/>
              </a:xfrm>
              <a:prstGeom prst="ellipse">
                <a:avLst/>
              </a:prstGeom>
              <a:solidFill>
                <a:srgbClr val="B6C7C9"/>
              </a:solidFill>
              <a:ln w="9525">
                <a:noFill/>
                <a:round/>
                <a:headEnd/>
                <a:tailEnd/>
              </a:ln>
            </p:spPr>
            <p:txBody>
              <a:bodyPr/>
              <a:lstStyle/>
              <a:p>
                <a:endParaRPr lang="en-SG"/>
              </a:p>
            </p:txBody>
          </p:sp>
          <p:sp>
            <p:nvSpPr>
              <p:cNvPr id="176315" name="Oval 361"/>
              <p:cNvSpPr>
                <a:spLocks noChangeArrowheads="1"/>
              </p:cNvSpPr>
              <p:nvPr/>
            </p:nvSpPr>
            <p:spPr bwMode="auto">
              <a:xfrm>
                <a:off x="2275" y="2909"/>
                <a:ext cx="1509" cy="778"/>
              </a:xfrm>
              <a:prstGeom prst="ellipse">
                <a:avLst/>
              </a:prstGeom>
              <a:solidFill>
                <a:srgbClr val="B6C7C9"/>
              </a:solidFill>
              <a:ln w="9525">
                <a:noFill/>
                <a:round/>
                <a:headEnd/>
                <a:tailEnd/>
              </a:ln>
            </p:spPr>
            <p:txBody>
              <a:bodyPr/>
              <a:lstStyle/>
              <a:p>
                <a:endParaRPr lang="en-SG"/>
              </a:p>
            </p:txBody>
          </p:sp>
          <p:sp>
            <p:nvSpPr>
              <p:cNvPr id="176316" name="Oval 362"/>
              <p:cNvSpPr>
                <a:spLocks noChangeArrowheads="1"/>
              </p:cNvSpPr>
              <p:nvPr/>
            </p:nvSpPr>
            <p:spPr bwMode="auto">
              <a:xfrm>
                <a:off x="3235" y="2110"/>
                <a:ext cx="967" cy="583"/>
              </a:xfrm>
              <a:prstGeom prst="ellipse">
                <a:avLst/>
              </a:prstGeom>
              <a:solidFill>
                <a:srgbClr val="B6C7C9"/>
              </a:solidFill>
              <a:ln w="9525">
                <a:noFill/>
                <a:round/>
                <a:headEnd/>
                <a:tailEnd/>
              </a:ln>
            </p:spPr>
            <p:txBody>
              <a:bodyPr/>
              <a:lstStyle/>
              <a:p>
                <a:endParaRPr lang="en-SG"/>
              </a:p>
            </p:txBody>
          </p:sp>
          <p:sp>
            <p:nvSpPr>
              <p:cNvPr id="176317" name="Oval 363"/>
              <p:cNvSpPr>
                <a:spLocks noChangeArrowheads="1"/>
              </p:cNvSpPr>
              <p:nvPr/>
            </p:nvSpPr>
            <p:spPr bwMode="auto">
              <a:xfrm>
                <a:off x="3379" y="2484"/>
                <a:ext cx="960" cy="584"/>
              </a:xfrm>
              <a:prstGeom prst="ellipse">
                <a:avLst/>
              </a:prstGeom>
              <a:solidFill>
                <a:srgbClr val="B6C7C9"/>
              </a:solidFill>
              <a:ln w="9525">
                <a:noFill/>
                <a:round/>
                <a:headEnd/>
                <a:tailEnd/>
              </a:ln>
            </p:spPr>
            <p:txBody>
              <a:bodyPr/>
              <a:lstStyle/>
              <a:p>
                <a:endParaRPr lang="en-SG"/>
              </a:p>
            </p:txBody>
          </p:sp>
          <p:sp>
            <p:nvSpPr>
              <p:cNvPr id="176318" name="Oval 364"/>
              <p:cNvSpPr>
                <a:spLocks noChangeArrowheads="1"/>
              </p:cNvSpPr>
              <p:nvPr/>
            </p:nvSpPr>
            <p:spPr bwMode="auto">
              <a:xfrm>
                <a:off x="3293" y="2607"/>
                <a:ext cx="953" cy="958"/>
              </a:xfrm>
              <a:prstGeom prst="ellipse">
                <a:avLst/>
              </a:prstGeom>
              <a:solidFill>
                <a:srgbClr val="B6C7C9"/>
              </a:solidFill>
              <a:ln w="9525">
                <a:noFill/>
                <a:round/>
                <a:headEnd/>
                <a:tailEnd/>
              </a:ln>
            </p:spPr>
            <p:txBody>
              <a:bodyPr/>
              <a:lstStyle/>
              <a:p>
                <a:endParaRPr lang="en-SG"/>
              </a:p>
            </p:txBody>
          </p:sp>
          <p:sp>
            <p:nvSpPr>
              <p:cNvPr id="176319" name="Oval 365"/>
              <p:cNvSpPr>
                <a:spLocks noChangeArrowheads="1"/>
              </p:cNvSpPr>
              <p:nvPr/>
            </p:nvSpPr>
            <p:spPr bwMode="auto">
              <a:xfrm>
                <a:off x="1900" y="2319"/>
                <a:ext cx="1934" cy="958"/>
              </a:xfrm>
              <a:prstGeom prst="ellipse">
                <a:avLst/>
              </a:prstGeom>
              <a:solidFill>
                <a:srgbClr val="B6C7C9"/>
              </a:solidFill>
              <a:ln w="9525">
                <a:noFill/>
                <a:round/>
                <a:headEnd/>
                <a:tailEnd/>
              </a:ln>
            </p:spPr>
            <p:txBody>
              <a:bodyPr/>
              <a:lstStyle/>
              <a:p>
                <a:endParaRPr lang="en-SG"/>
              </a:p>
            </p:txBody>
          </p:sp>
        </p:grpSp>
        <p:grpSp>
          <p:nvGrpSpPr>
            <p:cNvPr id="176320" name="Group 366"/>
            <p:cNvGrpSpPr>
              <a:grpSpLocks/>
            </p:cNvGrpSpPr>
            <p:nvPr/>
          </p:nvGrpSpPr>
          <p:grpSpPr bwMode="auto">
            <a:xfrm>
              <a:off x="2163" y="1202"/>
              <a:ext cx="1521" cy="1059"/>
              <a:chOff x="1358" y="1894"/>
              <a:chExt cx="2981" cy="1793"/>
            </a:xfrm>
          </p:grpSpPr>
          <p:sp>
            <p:nvSpPr>
              <p:cNvPr id="176321" name="Oval 367"/>
              <p:cNvSpPr>
                <a:spLocks noChangeArrowheads="1"/>
              </p:cNvSpPr>
              <p:nvPr/>
            </p:nvSpPr>
            <p:spPr bwMode="auto">
              <a:xfrm>
                <a:off x="2376" y="1894"/>
                <a:ext cx="1299" cy="742"/>
              </a:xfrm>
              <a:prstGeom prst="ellipse">
                <a:avLst/>
              </a:prstGeom>
              <a:solidFill>
                <a:srgbClr val="B6C7C9"/>
              </a:solidFill>
              <a:ln w="9525">
                <a:noFill/>
                <a:round/>
                <a:headEnd/>
                <a:tailEnd/>
              </a:ln>
            </p:spPr>
            <p:txBody>
              <a:bodyPr/>
              <a:lstStyle/>
              <a:p>
                <a:endParaRPr lang="en-SG"/>
              </a:p>
            </p:txBody>
          </p:sp>
          <p:sp>
            <p:nvSpPr>
              <p:cNvPr id="176322" name="Oval 368"/>
              <p:cNvSpPr>
                <a:spLocks noChangeArrowheads="1"/>
              </p:cNvSpPr>
              <p:nvPr/>
            </p:nvSpPr>
            <p:spPr bwMode="auto">
              <a:xfrm>
                <a:off x="1662" y="2088"/>
                <a:ext cx="996" cy="742"/>
              </a:xfrm>
              <a:prstGeom prst="ellipse">
                <a:avLst/>
              </a:prstGeom>
              <a:solidFill>
                <a:srgbClr val="B6C7C9"/>
              </a:solidFill>
              <a:ln w="9525">
                <a:noFill/>
                <a:round/>
                <a:headEnd/>
                <a:tailEnd/>
              </a:ln>
            </p:spPr>
            <p:txBody>
              <a:bodyPr/>
              <a:lstStyle/>
              <a:p>
                <a:endParaRPr lang="en-SG"/>
              </a:p>
            </p:txBody>
          </p:sp>
          <p:sp>
            <p:nvSpPr>
              <p:cNvPr id="176323" name="Oval 369"/>
              <p:cNvSpPr>
                <a:spLocks noChangeArrowheads="1"/>
              </p:cNvSpPr>
              <p:nvPr/>
            </p:nvSpPr>
            <p:spPr bwMode="auto">
              <a:xfrm>
                <a:off x="1358" y="2535"/>
                <a:ext cx="672" cy="605"/>
              </a:xfrm>
              <a:prstGeom prst="ellipse">
                <a:avLst/>
              </a:prstGeom>
              <a:solidFill>
                <a:srgbClr val="B6C7C9"/>
              </a:solidFill>
              <a:ln w="9525">
                <a:noFill/>
                <a:round/>
                <a:headEnd/>
                <a:tailEnd/>
              </a:ln>
            </p:spPr>
            <p:txBody>
              <a:bodyPr/>
              <a:lstStyle/>
              <a:p>
                <a:endParaRPr lang="en-SG"/>
              </a:p>
            </p:txBody>
          </p:sp>
          <p:sp>
            <p:nvSpPr>
              <p:cNvPr id="176324" name="Oval 370"/>
              <p:cNvSpPr>
                <a:spLocks noChangeArrowheads="1"/>
              </p:cNvSpPr>
              <p:nvPr/>
            </p:nvSpPr>
            <p:spPr bwMode="auto">
              <a:xfrm>
                <a:off x="1561" y="2801"/>
                <a:ext cx="1010" cy="656"/>
              </a:xfrm>
              <a:prstGeom prst="ellipse">
                <a:avLst/>
              </a:prstGeom>
              <a:solidFill>
                <a:srgbClr val="B6C7C9"/>
              </a:solidFill>
              <a:ln w="9525">
                <a:noFill/>
                <a:round/>
                <a:headEnd/>
                <a:tailEnd/>
              </a:ln>
            </p:spPr>
            <p:txBody>
              <a:bodyPr/>
              <a:lstStyle/>
              <a:p>
                <a:endParaRPr lang="en-SG"/>
              </a:p>
            </p:txBody>
          </p:sp>
          <p:sp>
            <p:nvSpPr>
              <p:cNvPr id="176325" name="Oval 371"/>
              <p:cNvSpPr>
                <a:spLocks noChangeArrowheads="1"/>
              </p:cNvSpPr>
              <p:nvPr/>
            </p:nvSpPr>
            <p:spPr bwMode="auto">
              <a:xfrm>
                <a:off x="2275" y="2909"/>
                <a:ext cx="1509" cy="778"/>
              </a:xfrm>
              <a:prstGeom prst="ellipse">
                <a:avLst/>
              </a:prstGeom>
              <a:solidFill>
                <a:srgbClr val="B6C7C9"/>
              </a:solidFill>
              <a:ln w="9525">
                <a:noFill/>
                <a:round/>
                <a:headEnd/>
                <a:tailEnd/>
              </a:ln>
            </p:spPr>
            <p:txBody>
              <a:bodyPr/>
              <a:lstStyle/>
              <a:p>
                <a:endParaRPr lang="en-SG"/>
              </a:p>
            </p:txBody>
          </p:sp>
          <p:sp>
            <p:nvSpPr>
              <p:cNvPr id="176326" name="Oval 372"/>
              <p:cNvSpPr>
                <a:spLocks noChangeArrowheads="1"/>
              </p:cNvSpPr>
              <p:nvPr/>
            </p:nvSpPr>
            <p:spPr bwMode="auto">
              <a:xfrm>
                <a:off x="3235" y="2110"/>
                <a:ext cx="967" cy="583"/>
              </a:xfrm>
              <a:prstGeom prst="ellipse">
                <a:avLst/>
              </a:prstGeom>
              <a:solidFill>
                <a:srgbClr val="B6C7C9"/>
              </a:solidFill>
              <a:ln w="9525">
                <a:noFill/>
                <a:round/>
                <a:headEnd/>
                <a:tailEnd/>
              </a:ln>
            </p:spPr>
            <p:txBody>
              <a:bodyPr/>
              <a:lstStyle/>
              <a:p>
                <a:endParaRPr lang="en-SG"/>
              </a:p>
            </p:txBody>
          </p:sp>
          <p:sp>
            <p:nvSpPr>
              <p:cNvPr id="176327" name="Oval 373"/>
              <p:cNvSpPr>
                <a:spLocks noChangeArrowheads="1"/>
              </p:cNvSpPr>
              <p:nvPr/>
            </p:nvSpPr>
            <p:spPr bwMode="auto">
              <a:xfrm>
                <a:off x="3379" y="2484"/>
                <a:ext cx="960" cy="584"/>
              </a:xfrm>
              <a:prstGeom prst="ellipse">
                <a:avLst/>
              </a:prstGeom>
              <a:solidFill>
                <a:srgbClr val="B6C7C9"/>
              </a:solidFill>
              <a:ln w="9525">
                <a:noFill/>
                <a:round/>
                <a:headEnd/>
                <a:tailEnd/>
              </a:ln>
            </p:spPr>
            <p:txBody>
              <a:bodyPr/>
              <a:lstStyle/>
              <a:p>
                <a:endParaRPr lang="en-SG"/>
              </a:p>
            </p:txBody>
          </p:sp>
          <p:sp>
            <p:nvSpPr>
              <p:cNvPr id="176328" name="Oval 374"/>
              <p:cNvSpPr>
                <a:spLocks noChangeArrowheads="1"/>
              </p:cNvSpPr>
              <p:nvPr/>
            </p:nvSpPr>
            <p:spPr bwMode="auto">
              <a:xfrm>
                <a:off x="3293" y="2607"/>
                <a:ext cx="953" cy="958"/>
              </a:xfrm>
              <a:prstGeom prst="ellipse">
                <a:avLst/>
              </a:prstGeom>
              <a:solidFill>
                <a:srgbClr val="B6C7C9"/>
              </a:solidFill>
              <a:ln w="9525">
                <a:noFill/>
                <a:round/>
                <a:headEnd/>
                <a:tailEnd/>
              </a:ln>
            </p:spPr>
            <p:txBody>
              <a:bodyPr/>
              <a:lstStyle/>
              <a:p>
                <a:endParaRPr lang="en-SG"/>
              </a:p>
            </p:txBody>
          </p:sp>
          <p:sp>
            <p:nvSpPr>
              <p:cNvPr id="176329" name="Oval 375"/>
              <p:cNvSpPr>
                <a:spLocks noChangeArrowheads="1"/>
              </p:cNvSpPr>
              <p:nvPr/>
            </p:nvSpPr>
            <p:spPr bwMode="auto">
              <a:xfrm>
                <a:off x="1900" y="2319"/>
                <a:ext cx="1934" cy="958"/>
              </a:xfrm>
              <a:prstGeom prst="ellipse">
                <a:avLst/>
              </a:prstGeom>
              <a:solidFill>
                <a:srgbClr val="B6C7C9"/>
              </a:solidFill>
              <a:ln w="9525">
                <a:noFill/>
                <a:round/>
                <a:headEnd/>
                <a:tailEnd/>
              </a:ln>
            </p:spPr>
            <p:txBody>
              <a:bodyPr/>
              <a:lstStyle/>
              <a:p>
                <a:endParaRPr lang="en-SG"/>
              </a:p>
            </p:txBody>
          </p:sp>
        </p:grpSp>
        <p:grpSp>
          <p:nvGrpSpPr>
            <p:cNvPr id="176330" name="Group 376"/>
            <p:cNvGrpSpPr>
              <a:grpSpLocks/>
            </p:cNvGrpSpPr>
            <p:nvPr/>
          </p:nvGrpSpPr>
          <p:grpSpPr bwMode="auto">
            <a:xfrm>
              <a:off x="2184" y="1221"/>
              <a:ext cx="1508" cy="1077"/>
              <a:chOff x="1358" y="1886"/>
              <a:chExt cx="2989" cy="1810"/>
            </a:xfrm>
          </p:grpSpPr>
          <p:sp>
            <p:nvSpPr>
              <p:cNvPr id="176331" name="Arc 377"/>
              <p:cNvSpPr>
                <a:spLocks/>
              </p:cNvSpPr>
              <p:nvPr/>
            </p:nvSpPr>
            <p:spPr bwMode="auto">
              <a:xfrm>
                <a:off x="2404" y="1886"/>
                <a:ext cx="1247" cy="375"/>
              </a:xfrm>
              <a:custGeom>
                <a:avLst/>
                <a:gdLst>
                  <a:gd name="T0" fmla="*/ 0 w 40985"/>
                  <a:gd name="T1" fmla="*/ 0 h 21600"/>
                  <a:gd name="T2" fmla="*/ 0 w 40985"/>
                  <a:gd name="T3" fmla="*/ 0 h 21600"/>
                  <a:gd name="T4" fmla="*/ 0 w 40985"/>
                  <a:gd name="T5" fmla="*/ 0 h 21600"/>
                  <a:gd name="T6" fmla="*/ 0 60000 65536"/>
                  <a:gd name="T7" fmla="*/ 0 60000 65536"/>
                  <a:gd name="T8" fmla="*/ 0 60000 65536"/>
                  <a:gd name="T9" fmla="*/ 0 w 40985"/>
                  <a:gd name="T10" fmla="*/ 0 h 21600"/>
                  <a:gd name="T11" fmla="*/ 40985 w 40985"/>
                  <a:gd name="T12" fmla="*/ 21600 h 21600"/>
                </a:gdLst>
                <a:ahLst/>
                <a:cxnLst>
                  <a:cxn ang="T6">
                    <a:pos x="T0" y="T1"/>
                  </a:cxn>
                  <a:cxn ang="T7">
                    <a:pos x="T2" y="T3"/>
                  </a:cxn>
                  <a:cxn ang="T8">
                    <a:pos x="T4" y="T5"/>
                  </a:cxn>
                </a:cxnLst>
                <a:rect l="T9" t="T10" r="T11" b="T12"/>
                <a:pathLst>
                  <a:path w="40985" h="21600" fill="none" extrusionOk="0">
                    <a:moveTo>
                      <a:pt x="0" y="15316"/>
                    </a:moveTo>
                    <a:cubicBezTo>
                      <a:pt x="2766" y="6218"/>
                      <a:pt x="11157" y="-1"/>
                      <a:pt x="20666" y="0"/>
                    </a:cubicBezTo>
                    <a:cubicBezTo>
                      <a:pt x="29769" y="0"/>
                      <a:pt x="37896" y="5708"/>
                      <a:pt x="40984" y="14272"/>
                    </a:cubicBezTo>
                  </a:path>
                  <a:path w="40985" h="21600" stroke="0" extrusionOk="0">
                    <a:moveTo>
                      <a:pt x="0" y="15316"/>
                    </a:moveTo>
                    <a:cubicBezTo>
                      <a:pt x="2766" y="6218"/>
                      <a:pt x="11157" y="-1"/>
                      <a:pt x="20666" y="0"/>
                    </a:cubicBezTo>
                    <a:cubicBezTo>
                      <a:pt x="29769" y="0"/>
                      <a:pt x="37896" y="5708"/>
                      <a:pt x="40984" y="14272"/>
                    </a:cubicBezTo>
                    <a:lnTo>
                      <a:pt x="20666" y="21600"/>
                    </a:lnTo>
                    <a:close/>
                  </a:path>
                </a:pathLst>
              </a:custGeom>
              <a:solidFill>
                <a:srgbClr val="B6C7C9"/>
              </a:solidFill>
              <a:ln w="9525">
                <a:noFill/>
                <a:round/>
                <a:headEnd/>
                <a:tailEnd/>
              </a:ln>
            </p:spPr>
            <p:txBody>
              <a:bodyPr/>
              <a:lstStyle/>
              <a:p>
                <a:endParaRPr lang="en-SG"/>
              </a:p>
            </p:txBody>
          </p:sp>
          <p:sp>
            <p:nvSpPr>
              <p:cNvPr id="176332" name="Arc 378"/>
              <p:cNvSpPr>
                <a:spLocks/>
              </p:cNvSpPr>
              <p:nvPr/>
            </p:nvSpPr>
            <p:spPr bwMode="auto">
              <a:xfrm>
                <a:off x="2412" y="1893"/>
                <a:ext cx="1232" cy="368"/>
              </a:xfrm>
              <a:custGeom>
                <a:avLst/>
                <a:gdLst>
                  <a:gd name="T0" fmla="*/ 0 w 40951"/>
                  <a:gd name="T1" fmla="*/ 0 h 21600"/>
                  <a:gd name="T2" fmla="*/ 0 w 40951"/>
                  <a:gd name="T3" fmla="*/ 0 h 21600"/>
                  <a:gd name="T4" fmla="*/ 0 w 40951"/>
                  <a:gd name="T5" fmla="*/ 0 h 21600"/>
                  <a:gd name="T6" fmla="*/ 0 60000 65536"/>
                  <a:gd name="T7" fmla="*/ 0 60000 65536"/>
                  <a:gd name="T8" fmla="*/ 0 60000 65536"/>
                  <a:gd name="T9" fmla="*/ 0 w 40951"/>
                  <a:gd name="T10" fmla="*/ 0 h 21600"/>
                  <a:gd name="T11" fmla="*/ 40951 w 40951"/>
                  <a:gd name="T12" fmla="*/ 21600 h 21600"/>
                </a:gdLst>
                <a:ahLst/>
                <a:cxnLst>
                  <a:cxn ang="T6">
                    <a:pos x="T0" y="T1"/>
                  </a:cxn>
                  <a:cxn ang="T7">
                    <a:pos x="T2" y="T3"/>
                  </a:cxn>
                  <a:cxn ang="T8">
                    <a:pos x="T4" y="T5"/>
                  </a:cxn>
                </a:cxnLst>
                <a:rect l="T9" t="T10" r="T11" b="T12"/>
                <a:pathLst>
                  <a:path w="40951" h="21600" fill="none" extrusionOk="0">
                    <a:moveTo>
                      <a:pt x="-1" y="15268"/>
                    </a:moveTo>
                    <a:cubicBezTo>
                      <a:pt x="2781" y="6195"/>
                      <a:pt x="11160" y="-1"/>
                      <a:pt x="20651" y="0"/>
                    </a:cubicBezTo>
                    <a:cubicBezTo>
                      <a:pt x="29734" y="0"/>
                      <a:pt x="37847" y="5683"/>
                      <a:pt x="40951" y="14219"/>
                    </a:cubicBezTo>
                  </a:path>
                  <a:path w="40951" h="21600" stroke="0" extrusionOk="0">
                    <a:moveTo>
                      <a:pt x="-1" y="15268"/>
                    </a:moveTo>
                    <a:cubicBezTo>
                      <a:pt x="2781" y="6195"/>
                      <a:pt x="11160" y="-1"/>
                      <a:pt x="20651" y="0"/>
                    </a:cubicBezTo>
                    <a:cubicBezTo>
                      <a:pt x="29734" y="0"/>
                      <a:pt x="37847" y="5683"/>
                      <a:pt x="40951" y="14219"/>
                    </a:cubicBezTo>
                    <a:lnTo>
                      <a:pt x="20651" y="21600"/>
                    </a:lnTo>
                    <a:close/>
                  </a:path>
                </a:pathLst>
              </a:custGeom>
              <a:solidFill>
                <a:srgbClr val="B6C7C9"/>
              </a:solidFill>
              <a:ln w="22225">
                <a:solidFill>
                  <a:srgbClr val="6C8F93"/>
                </a:solidFill>
                <a:round/>
                <a:headEnd/>
                <a:tailEnd/>
              </a:ln>
            </p:spPr>
            <p:txBody>
              <a:bodyPr/>
              <a:lstStyle/>
              <a:p>
                <a:endParaRPr lang="en-SG"/>
              </a:p>
            </p:txBody>
          </p:sp>
          <p:sp>
            <p:nvSpPr>
              <p:cNvPr id="176333" name="Arc 379"/>
              <p:cNvSpPr>
                <a:spLocks/>
              </p:cNvSpPr>
              <p:nvPr/>
            </p:nvSpPr>
            <p:spPr bwMode="auto">
              <a:xfrm>
                <a:off x="1662" y="2081"/>
                <a:ext cx="766" cy="446"/>
              </a:xfrm>
              <a:custGeom>
                <a:avLst/>
                <a:gdLst>
                  <a:gd name="T0" fmla="*/ 0 w 33007"/>
                  <a:gd name="T1" fmla="*/ 0 h 25698"/>
                  <a:gd name="T2" fmla="*/ 0 w 33007"/>
                  <a:gd name="T3" fmla="*/ 0 h 25698"/>
                  <a:gd name="T4" fmla="*/ 0 w 33007"/>
                  <a:gd name="T5" fmla="*/ 0 h 25698"/>
                  <a:gd name="T6" fmla="*/ 0 60000 65536"/>
                  <a:gd name="T7" fmla="*/ 0 60000 65536"/>
                  <a:gd name="T8" fmla="*/ 0 60000 65536"/>
                  <a:gd name="T9" fmla="*/ 0 w 33007"/>
                  <a:gd name="T10" fmla="*/ 0 h 25698"/>
                  <a:gd name="T11" fmla="*/ 33007 w 33007"/>
                  <a:gd name="T12" fmla="*/ 25698 h 25698"/>
                </a:gdLst>
                <a:ahLst/>
                <a:cxnLst>
                  <a:cxn ang="T6">
                    <a:pos x="T0" y="T1"/>
                  </a:cxn>
                  <a:cxn ang="T7">
                    <a:pos x="T2" y="T3"/>
                  </a:cxn>
                  <a:cxn ang="T8">
                    <a:pos x="T4" y="T5"/>
                  </a:cxn>
                </a:cxnLst>
                <a:rect l="T9" t="T10" r="T11" b="T12"/>
                <a:pathLst>
                  <a:path w="33007" h="25698" fill="none" extrusionOk="0">
                    <a:moveTo>
                      <a:pt x="392" y="25697"/>
                    </a:moveTo>
                    <a:cubicBezTo>
                      <a:pt x="131" y="24347"/>
                      <a:pt x="0" y="22975"/>
                      <a:pt x="0" y="21600"/>
                    </a:cubicBezTo>
                    <a:cubicBezTo>
                      <a:pt x="0" y="9670"/>
                      <a:pt x="9670" y="0"/>
                      <a:pt x="21600" y="0"/>
                    </a:cubicBezTo>
                    <a:cubicBezTo>
                      <a:pt x="25631" y="-1"/>
                      <a:pt x="29583" y="1128"/>
                      <a:pt x="33007" y="3257"/>
                    </a:cubicBezTo>
                  </a:path>
                  <a:path w="33007" h="25698" stroke="0" extrusionOk="0">
                    <a:moveTo>
                      <a:pt x="392" y="25697"/>
                    </a:moveTo>
                    <a:cubicBezTo>
                      <a:pt x="131" y="24347"/>
                      <a:pt x="0" y="22975"/>
                      <a:pt x="0" y="21600"/>
                    </a:cubicBezTo>
                    <a:cubicBezTo>
                      <a:pt x="0" y="9670"/>
                      <a:pt x="9670" y="0"/>
                      <a:pt x="21600" y="0"/>
                    </a:cubicBezTo>
                    <a:cubicBezTo>
                      <a:pt x="25631" y="-1"/>
                      <a:pt x="29583" y="1128"/>
                      <a:pt x="33007" y="3257"/>
                    </a:cubicBezTo>
                    <a:lnTo>
                      <a:pt x="21600" y="21600"/>
                    </a:lnTo>
                    <a:close/>
                  </a:path>
                </a:pathLst>
              </a:custGeom>
              <a:solidFill>
                <a:srgbClr val="B6C7C9"/>
              </a:solidFill>
              <a:ln w="9525">
                <a:noFill/>
                <a:round/>
                <a:headEnd/>
                <a:tailEnd/>
              </a:ln>
            </p:spPr>
            <p:txBody>
              <a:bodyPr/>
              <a:lstStyle/>
              <a:p>
                <a:endParaRPr lang="en-SG"/>
              </a:p>
            </p:txBody>
          </p:sp>
          <p:sp>
            <p:nvSpPr>
              <p:cNvPr id="176334" name="Arc 380"/>
              <p:cNvSpPr>
                <a:spLocks/>
              </p:cNvSpPr>
              <p:nvPr/>
            </p:nvSpPr>
            <p:spPr bwMode="auto">
              <a:xfrm>
                <a:off x="1669" y="2088"/>
                <a:ext cx="755" cy="438"/>
              </a:xfrm>
              <a:custGeom>
                <a:avLst/>
                <a:gdLst>
                  <a:gd name="T0" fmla="*/ 0 w 32968"/>
                  <a:gd name="T1" fmla="*/ 0 h 25717"/>
                  <a:gd name="T2" fmla="*/ 0 w 32968"/>
                  <a:gd name="T3" fmla="*/ 0 h 25717"/>
                  <a:gd name="T4" fmla="*/ 0 w 32968"/>
                  <a:gd name="T5" fmla="*/ 0 h 25717"/>
                  <a:gd name="T6" fmla="*/ 0 60000 65536"/>
                  <a:gd name="T7" fmla="*/ 0 60000 65536"/>
                  <a:gd name="T8" fmla="*/ 0 60000 65536"/>
                  <a:gd name="T9" fmla="*/ 0 w 32968"/>
                  <a:gd name="T10" fmla="*/ 0 h 25717"/>
                  <a:gd name="T11" fmla="*/ 32968 w 32968"/>
                  <a:gd name="T12" fmla="*/ 25717 h 25717"/>
                </a:gdLst>
                <a:ahLst/>
                <a:cxnLst>
                  <a:cxn ang="T6">
                    <a:pos x="T0" y="T1"/>
                  </a:cxn>
                  <a:cxn ang="T7">
                    <a:pos x="T2" y="T3"/>
                  </a:cxn>
                  <a:cxn ang="T8">
                    <a:pos x="T4" y="T5"/>
                  </a:cxn>
                </a:cxnLst>
                <a:rect l="T9" t="T10" r="T11" b="T12"/>
                <a:pathLst>
                  <a:path w="32968" h="25717" fill="none" extrusionOk="0">
                    <a:moveTo>
                      <a:pt x="395" y="25717"/>
                    </a:moveTo>
                    <a:cubicBezTo>
                      <a:pt x="132" y="24360"/>
                      <a:pt x="0" y="22981"/>
                      <a:pt x="0" y="21600"/>
                    </a:cubicBezTo>
                    <a:cubicBezTo>
                      <a:pt x="0" y="9670"/>
                      <a:pt x="9670" y="0"/>
                      <a:pt x="21600" y="0"/>
                    </a:cubicBezTo>
                    <a:cubicBezTo>
                      <a:pt x="25616" y="-1"/>
                      <a:pt x="29552" y="1119"/>
                      <a:pt x="32967" y="3233"/>
                    </a:cubicBezTo>
                  </a:path>
                  <a:path w="32968" h="25717" stroke="0" extrusionOk="0">
                    <a:moveTo>
                      <a:pt x="395" y="25717"/>
                    </a:moveTo>
                    <a:cubicBezTo>
                      <a:pt x="132" y="24360"/>
                      <a:pt x="0" y="22981"/>
                      <a:pt x="0" y="21600"/>
                    </a:cubicBezTo>
                    <a:cubicBezTo>
                      <a:pt x="0" y="9670"/>
                      <a:pt x="9670" y="0"/>
                      <a:pt x="21600" y="0"/>
                    </a:cubicBezTo>
                    <a:cubicBezTo>
                      <a:pt x="25616" y="-1"/>
                      <a:pt x="29552" y="1119"/>
                      <a:pt x="32967" y="3233"/>
                    </a:cubicBezTo>
                    <a:lnTo>
                      <a:pt x="21600" y="21600"/>
                    </a:lnTo>
                    <a:close/>
                  </a:path>
                </a:pathLst>
              </a:custGeom>
              <a:solidFill>
                <a:srgbClr val="B6C7C9"/>
              </a:solidFill>
              <a:ln w="22225">
                <a:solidFill>
                  <a:srgbClr val="6C8F93"/>
                </a:solidFill>
                <a:round/>
                <a:headEnd/>
                <a:tailEnd/>
              </a:ln>
            </p:spPr>
            <p:txBody>
              <a:bodyPr/>
              <a:lstStyle/>
              <a:p>
                <a:endParaRPr lang="en-SG"/>
              </a:p>
            </p:txBody>
          </p:sp>
          <p:sp>
            <p:nvSpPr>
              <p:cNvPr id="176335" name="Arc 381"/>
              <p:cNvSpPr>
                <a:spLocks/>
              </p:cNvSpPr>
              <p:nvPr/>
            </p:nvSpPr>
            <p:spPr bwMode="auto">
              <a:xfrm>
                <a:off x="1553" y="3120"/>
                <a:ext cx="773" cy="345"/>
              </a:xfrm>
              <a:custGeom>
                <a:avLst/>
                <a:gdLst>
                  <a:gd name="T0" fmla="*/ 0 w 32097"/>
                  <a:gd name="T1" fmla="*/ 0 h 21984"/>
                  <a:gd name="T2" fmla="*/ 0 w 32097"/>
                  <a:gd name="T3" fmla="*/ 0 h 21984"/>
                  <a:gd name="T4" fmla="*/ 0 w 32097"/>
                  <a:gd name="T5" fmla="*/ 0 h 21984"/>
                  <a:gd name="T6" fmla="*/ 0 60000 65536"/>
                  <a:gd name="T7" fmla="*/ 0 60000 65536"/>
                  <a:gd name="T8" fmla="*/ 0 60000 65536"/>
                  <a:gd name="T9" fmla="*/ 0 w 32097"/>
                  <a:gd name="T10" fmla="*/ 0 h 21984"/>
                  <a:gd name="T11" fmla="*/ 32097 w 32097"/>
                  <a:gd name="T12" fmla="*/ 21984 h 21984"/>
                </a:gdLst>
                <a:ahLst/>
                <a:cxnLst>
                  <a:cxn ang="T6">
                    <a:pos x="T0" y="T1"/>
                  </a:cxn>
                  <a:cxn ang="T7">
                    <a:pos x="T2" y="T3"/>
                  </a:cxn>
                  <a:cxn ang="T8">
                    <a:pos x="T4" y="T5"/>
                  </a:cxn>
                </a:cxnLst>
                <a:rect l="T9" t="T10" r="T11" b="T12"/>
                <a:pathLst>
                  <a:path w="32097" h="21984" fill="none" extrusionOk="0">
                    <a:moveTo>
                      <a:pt x="32096" y="19261"/>
                    </a:moveTo>
                    <a:cubicBezTo>
                      <a:pt x="28886" y="21047"/>
                      <a:pt x="25273" y="21983"/>
                      <a:pt x="21600" y="21984"/>
                    </a:cubicBezTo>
                    <a:cubicBezTo>
                      <a:pt x="9670" y="21984"/>
                      <a:pt x="0" y="12313"/>
                      <a:pt x="0" y="384"/>
                    </a:cubicBezTo>
                    <a:cubicBezTo>
                      <a:pt x="-1" y="255"/>
                      <a:pt x="1" y="127"/>
                      <a:pt x="3" y="0"/>
                    </a:cubicBezTo>
                  </a:path>
                  <a:path w="32097" h="21984" stroke="0" extrusionOk="0">
                    <a:moveTo>
                      <a:pt x="32096" y="19261"/>
                    </a:moveTo>
                    <a:cubicBezTo>
                      <a:pt x="28886" y="21047"/>
                      <a:pt x="25273" y="21983"/>
                      <a:pt x="21600" y="21984"/>
                    </a:cubicBezTo>
                    <a:cubicBezTo>
                      <a:pt x="9670" y="21984"/>
                      <a:pt x="0" y="12313"/>
                      <a:pt x="0" y="384"/>
                    </a:cubicBezTo>
                    <a:cubicBezTo>
                      <a:pt x="-1" y="255"/>
                      <a:pt x="1" y="127"/>
                      <a:pt x="3" y="0"/>
                    </a:cubicBezTo>
                    <a:lnTo>
                      <a:pt x="21600" y="384"/>
                    </a:lnTo>
                    <a:close/>
                  </a:path>
                </a:pathLst>
              </a:custGeom>
              <a:solidFill>
                <a:srgbClr val="B6C7C9"/>
              </a:solidFill>
              <a:ln w="9525">
                <a:noFill/>
                <a:round/>
                <a:headEnd/>
                <a:tailEnd/>
              </a:ln>
            </p:spPr>
            <p:txBody>
              <a:bodyPr/>
              <a:lstStyle/>
              <a:p>
                <a:endParaRPr lang="en-SG"/>
              </a:p>
            </p:txBody>
          </p:sp>
          <p:sp>
            <p:nvSpPr>
              <p:cNvPr id="176336" name="Arc 382"/>
              <p:cNvSpPr>
                <a:spLocks/>
              </p:cNvSpPr>
              <p:nvPr/>
            </p:nvSpPr>
            <p:spPr bwMode="auto">
              <a:xfrm>
                <a:off x="1560" y="3120"/>
                <a:ext cx="761" cy="337"/>
              </a:xfrm>
              <a:custGeom>
                <a:avLst/>
                <a:gdLst>
                  <a:gd name="T0" fmla="*/ 0 w 32039"/>
                  <a:gd name="T1" fmla="*/ 0 h 21986"/>
                  <a:gd name="T2" fmla="*/ 0 w 32039"/>
                  <a:gd name="T3" fmla="*/ 0 h 21986"/>
                  <a:gd name="T4" fmla="*/ 0 w 32039"/>
                  <a:gd name="T5" fmla="*/ 0 h 21986"/>
                  <a:gd name="T6" fmla="*/ 0 60000 65536"/>
                  <a:gd name="T7" fmla="*/ 0 60000 65536"/>
                  <a:gd name="T8" fmla="*/ 0 60000 65536"/>
                  <a:gd name="T9" fmla="*/ 0 w 32039"/>
                  <a:gd name="T10" fmla="*/ 0 h 21986"/>
                  <a:gd name="T11" fmla="*/ 32039 w 32039"/>
                  <a:gd name="T12" fmla="*/ 21986 h 21986"/>
                </a:gdLst>
                <a:ahLst/>
                <a:cxnLst>
                  <a:cxn ang="T6">
                    <a:pos x="T0" y="T1"/>
                  </a:cxn>
                  <a:cxn ang="T7">
                    <a:pos x="T2" y="T3"/>
                  </a:cxn>
                  <a:cxn ang="T8">
                    <a:pos x="T4" y="T5"/>
                  </a:cxn>
                </a:cxnLst>
                <a:rect l="T9" t="T10" r="T11" b="T12"/>
                <a:pathLst>
                  <a:path w="32039" h="21986" fill="none" extrusionOk="0">
                    <a:moveTo>
                      <a:pt x="32038" y="19295"/>
                    </a:moveTo>
                    <a:cubicBezTo>
                      <a:pt x="28842" y="21060"/>
                      <a:pt x="25251" y="21985"/>
                      <a:pt x="21600" y="21986"/>
                    </a:cubicBezTo>
                    <a:cubicBezTo>
                      <a:pt x="9670" y="21986"/>
                      <a:pt x="0" y="12315"/>
                      <a:pt x="0" y="386"/>
                    </a:cubicBezTo>
                    <a:cubicBezTo>
                      <a:pt x="-1" y="257"/>
                      <a:pt x="1" y="128"/>
                      <a:pt x="3" y="0"/>
                    </a:cubicBezTo>
                  </a:path>
                  <a:path w="32039" h="21986" stroke="0" extrusionOk="0">
                    <a:moveTo>
                      <a:pt x="32038" y="19295"/>
                    </a:moveTo>
                    <a:cubicBezTo>
                      <a:pt x="28842" y="21060"/>
                      <a:pt x="25251" y="21985"/>
                      <a:pt x="21600" y="21986"/>
                    </a:cubicBezTo>
                    <a:cubicBezTo>
                      <a:pt x="9670" y="21986"/>
                      <a:pt x="0" y="12315"/>
                      <a:pt x="0" y="386"/>
                    </a:cubicBezTo>
                    <a:cubicBezTo>
                      <a:pt x="-1" y="257"/>
                      <a:pt x="1" y="128"/>
                      <a:pt x="3" y="0"/>
                    </a:cubicBezTo>
                    <a:lnTo>
                      <a:pt x="21600" y="386"/>
                    </a:lnTo>
                    <a:close/>
                  </a:path>
                </a:pathLst>
              </a:custGeom>
              <a:solidFill>
                <a:srgbClr val="B6C7C9"/>
              </a:solidFill>
              <a:ln w="22225">
                <a:solidFill>
                  <a:srgbClr val="6C8F93"/>
                </a:solidFill>
                <a:round/>
                <a:headEnd/>
                <a:tailEnd/>
              </a:ln>
            </p:spPr>
            <p:txBody>
              <a:bodyPr/>
              <a:lstStyle/>
              <a:p>
                <a:endParaRPr lang="en-SG"/>
              </a:p>
            </p:txBody>
          </p:sp>
          <p:sp>
            <p:nvSpPr>
              <p:cNvPr id="176337" name="Arc 383"/>
              <p:cNvSpPr>
                <a:spLocks/>
              </p:cNvSpPr>
              <p:nvPr/>
            </p:nvSpPr>
            <p:spPr bwMode="auto">
              <a:xfrm>
                <a:off x="3626" y="2103"/>
                <a:ext cx="584" cy="427"/>
              </a:xfrm>
              <a:custGeom>
                <a:avLst/>
                <a:gdLst>
                  <a:gd name="T0" fmla="*/ 0 w 26070"/>
                  <a:gd name="T1" fmla="*/ 0 h 31631"/>
                  <a:gd name="T2" fmla="*/ 0 w 26070"/>
                  <a:gd name="T3" fmla="*/ 0 h 31631"/>
                  <a:gd name="T4" fmla="*/ 0 w 26070"/>
                  <a:gd name="T5" fmla="*/ 0 h 31631"/>
                  <a:gd name="T6" fmla="*/ 0 60000 65536"/>
                  <a:gd name="T7" fmla="*/ 0 60000 65536"/>
                  <a:gd name="T8" fmla="*/ 0 60000 65536"/>
                  <a:gd name="T9" fmla="*/ 0 w 26070"/>
                  <a:gd name="T10" fmla="*/ 0 h 31631"/>
                  <a:gd name="T11" fmla="*/ 26070 w 26070"/>
                  <a:gd name="T12" fmla="*/ 31631 h 31631"/>
                </a:gdLst>
                <a:ahLst/>
                <a:cxnLst>
                  <a:cxn ang="T6">
                    <a:pos x="T0" y="T1"/>
                  </a:cxn>
                  <a:cxn ang="T7">
                    <a:pos x="T2" y="T3"/>
                  </a:cxn>
                  <a:cxn ang="T8">
                    <a:pos x="T4" y="T5"/>
                  </a:cxn>
                </a:cxnLst>
                <a:rect l="T9" t="T10" r="T11" b="T12"/>
                <a:pathLst>
                  <a:path w="26070" h="31631" fill="none" extrusionOk="0">
                    <a:moveTo>
                      <a:pt x="-1" y="467"/>
                    </a:moveTo>
                    <a:cubicBezTo>
                      <a:pt x="1469" y="156"/>
                      <a:pt x="2967" y="-1"/>
                      <a:pt x="4470" y="0"/>
                    </a:cubicBezTo>
                    <a:cubicBezTo>
                      <a:pt x="16399" y="0"/>
                      <a:pt x="26070" y="9670"/>
                      <a:pt x="26070" y="21600"/>
                    </a:cubicBezTo>
                    <a:cubicBezTo>
                      <a:pt x="26070" y="25094"/>
                      <a:pt x="25222" y="28536"/>
                      <a:pt x="23599" y="31631"/>
                    </a:cubicBezTo>
                  </a:path>
                  <a:path w="26070" h="31631" stroke="0" extrusionOk="0">
                    <a:moveTo>
                      <a:pt x="-1" y="467"/>
                    </a:moveTo>
                    <a:cubicBezTo>
                      <a:pt x="1469" y="156"/>
                      <a:pt x="2967" y="-1"/>
                      <a:pt x="4470" y="0"/>
                    </a:cubicBezTo>
                    <a:cubicBezTo>
                      <a:pt x="16399" y="0"/>
                      <a:pt x="26070" y="9670"/>
                      <a:pt x="26070" y="21600"/>
                    </a:cubicBezTo>
                    <a:cubicBezTo>
                      <a:pt x="26070" y="25094"/>
                      <a:pt x="25222" y="28536"/>
                      <a:pt x="23599" y="31631"/>
                    </a:cubicBezTo>
                    <a:lnTo>
                      <a:pt x="4470" y="21600"/>
                    </a:lnTo>
                    <a:close/>
                  </a:path>
                </a:pathLst>
              </a:custGeom>
              <a:solidFill>
                <a:srgbClr val="B6C7C9"/>
              </a:solidFill>
              <a:ln w="9525">
                <a:noFill/>
                <a:round/>
                <a:headEnd/>
                <a:tailEnd/>
              </a:ln>
            </p:spPr>
            <p:txBody>
              <a:bodyPr/>
              <a:lstStyle/>
              <a:p>
                <a:endParaRPr lang="en-SG"/>
              </a:p>
            </p:txBody>
          </p:sp>
          <p:sp>
            <p:nvSpPr>
              <p:cNvPr id="176338" name="Arc 384"/>
              <p:cNvSpPr>
                <a:spLocks/>
              </p:cNvSpPr>
              <p:nvPr/>
            </p:nvSpPr>
            <p:spPr bwMode="auto">
              <a:xfrm>
                <a:off x="3628" y="2110"/>
                <a:ext cx="574" cy="418"/>
              </a:xfrm>
              <a:custGeom>
                <a:avLst/>
                <a:gdLst>
                  <a:gd name="T0" fmla="*/ 0 w 26029"/>
                  <a:gd name="T1" fmla="*/ 0 h 31708"/>
                  <a:gd name="T2" fmla="*/ 0 w 26029"/>
                  <a:gd name="T3" fmla="*/ 0 h 31708"/>
                  <a:gd name="T4" fmla="*/ 0 w 26029"/>
                  <a:gd name="T5" fmla="*/ 0 h 31708"/>
                  <a:gd name="T6" fmla="*/ 0 60000 65536"/>
                  <a:gd name="T7" fmla="*/ 0 60000 65536"/>
                  <a:gd name="T8" fmla="*/ 0 60000 65536"/>
                  <a:gd name="T9" fmla="*/ 0 w 26029"/>
                  <a:gd name="T10" fmla="*/ 0 h 31708"/>
                  <a:gd name="T11" fmla="*/ 26029 w 26029"/>
                  <a:gd name="T12" fmla="*/ 31708 h 31708"/>
                </a:gdLst>
                <a:ahLst/>
                <a:cxnLst>
                  <a:cxn ang="T6">
                    <a:pos x="T0" y="T1"/>
                  </a:cxn>
                  <a:cxn ang="T7">
                    <a:pos x="T2" y="T3"/>
                  </a:cxn>
                  <a:cxn ang="T8">
                    <a:pos x="T4" y="T5"/>
                  </a:cxn>
                </a:cxnLst>
                <a:rect l="T9" t="T10" r="T11" b="T12"/>
                <a:pathLst>
                  <a:path w="26029" h="31708" fill="none" extrusionOk="0">
                    <a:moveTo>
                      <a:pt x="-1" y="458"/>
                    </a:moveTo>
                    <a:cubicBezTo>
                      <a:pt x="1456" y="153"/>
                      <a:pt x="2940" y="-1"/>
                      <a:pt x="4429" y="0"/>
                    </a:cubicBezTo>
                    <a:cubicBezTo>
                      <a:pt x="16358" y="0"/>
                      <a:pt x="26029" y="9670"/>
                      <a:pt x="26029" y="21600"/>
                    </a:cubicBezTo>
                    <a:cubicBezTo>
                      <a:pt x="26029" y="25123"/>
                      <a:pt x="25166" y="28593"/>
                      <a:pt x="23517" y="31707"/>
                    </a:cubicBezTo>
                  </a:path>
                  <a:path w="26029" h="31708" stroke="0" extrusionOk="0">
                    <a:moveTo>
                      <a:pt x="-1" y="458"/>
                    </a:moveTo>
                    <a:cubicBezTo>
                      <a:pt x="1456" y="153"/>
                      <a:pt x="2940" y="-1"/>
                      <a:pt x="4429" y="0"/>
                    </a:cubicBezTo>
                    <a:cubicBezTo>
                      <a:pt x="16358" y="0"/>
                      <a:pt x="26029" y="9670"/>
                      <a:pt x="26029" y="21600"/>
                    </a:cubicBezTo>
                    <a:cubicBezTo>
                      <a:pt x="26029" y="25123"/>
                      <a:pt x="25166" y="28593"/>
                      <a:pt x="23517" y="31707"/>
                    </a:cubicBezTo>
                    <a:lnTo>
                      <a:pt x="4429" y="21600"/>
                    </a:lnTo>
                    <a:close/>
                  </a:path>
                </a:pathLst>
              </a:custGeom>
              <a:solidFill>
                <a:srgbClr val="B6C7C9"/>
              </a:solidFill>
              <a:ln w="22225">
                <a:solidFill>
                  <a:srgbClr val="6C8F93"/>
                </a:solidFill>
                <a:round/>
                <a:headEnd/>
                <a:tailEnd/>
              </a:ln>
            </p:spPr>
            <p:txBody>
              <a:bodyPr/>
              <a:lstStyle/>
              <a:p>
                <a:endParaRPr lang="en-SG"/>
              </a:p>
            </p:txBody>
          </p:sp>
          <p:sp>
            <p:nvSpPr>
              <p:cNvPr id="176339" name="Arc 385"/>
              <p:cNvSpPr>
                <a:spLocks/>
              </p:cNvSpPr>
              <p:nvPr/>
            </p:nvSpPr>
            <p:spPr bwMode="auto">
              <a:xfrm>
                <a:off x="3791" y="2534"/>
                <a:ext cx="556" cy="428"/>
              </a:xfrm>
              <a:custGeom>
                <a:avLst/>
                <a:gdLst>
                  <a:gd name="T0" fmla="*/ 0 w 21600"/>
                  <a:gd name="T1" fmla="*/ 0 h 29154"/>
                  <a:gd name="T2" fmla="*/ 0 w 21600"/>
                  <a:gd name="T3" fmla="*/ 0 h 29154"/>
                  <a:gd name="T4" fmla="*/ 0 w 21600"/>
                  <a:gd name="T5" fmla="*/ 0 h 29154"/>
                  <a:gd name="T6" fmla="*/ 0 60000 65536"/>
                  <a:gd name="T7" fmla="*/ 0 60000 65536"/>
                  <a:gd name="T8" fmla="*/ 0 60000 65536"/>
                  <a:gd name="T9" fmla="*/ 0 w 21600"/>
                  <a:gd name="T10" fmla="*/ 0 h 29154"/>
                  <a:gd name="T11" fmla="*/ 21600 w 21600"/>
                  <a:gd name="T12" fmla="*/ 29154 h 29154"/>
                </a:gdLst>
                <a:ahLst/>
                <a:cxnLst>
                  <a:cxn ang="T6">
                    <a:pos x="T0" y="T1"/>
                  </a:cxn>
                  <a:cxn ang="T7">
                    <a:pos x="T2" y="T3"/>
                  </a:cxn>
                  <a:cxn ang="T8">
                    <a:pos x="T4" y="T5"/>
                  </a:cxn>
                </a:cxnLst>
                <a:rect l="T9" t="T10" r="T11" b="T12"/>
                <a:pathLst>
                  <a:path w="21600" h="29154" fill="none" extrusionOk="0">
                    <a:moveTo>
                      <a:pt x="13583" y="0"/>
                    </a:moveTo>
                    <a:cubicBezTo>
                      <a:pt x="18654" y="4101"/>
                      <a:pt x="21600" y="10273"/>
                      <a:pt x="21600" y="16794"/>
                    </a:cubicBezTo>
                    <a:cubicBezTo>
                      <a:pt x="21600" y="21214"/>
                      <a:pt x="20243" y="25528"/>
                      <a:pt x="17714" y="29154"/>
                    </a:cubicBezTo>
                  </a:path>
                  <a:path w="21600" h="29154" stroke="0" extrusionOk="0">
                    <a:moveTo>
                      <a:pt x="13583" y="0"/>
                    </a:moveTo>
                    <a:cubicBezTo>
                      <a:pt x="18654" y="4101"/>
                      <a:pt x="21600" y="10273"/>
                      <a:pt x="21600" y="16794"/>
                    </a:cubicBezTo>
                    <a:cubicBezTo>
                      <a:pt x="21600" y="21214"/>
                      <a:pt x="20243" y="25528"/>
                      <a:pt x="17714" y="29154"/>
                    </a:cubicBezTo>
                    <a:lnTo>
                      <a:pt x="0" y="16794"/>
                    </a:lnTo>
                    <a:close/>
                  </a:path>
                </a:pathLst>
              </a:custGeom>
              <a:solidFill>
                <a:srgbClr val="B6C7C9"/>
              </a:solidFill>
              <a:ln w="9525">
                <a:noFill/>
                <a:round/>
                <a:headEnd/>
                <a:tailEnd/>
              </a:ln>
            </p:spPr>
            <p:txBody>
              <a:bodyPr/>
              <a:lstStyle/>
              <a:p>
                <a:endParaRPr lang="en-SG"/>
              </a:p>
            </p:txBody>
          </p:sp>
          <p:sp>
            <p:nvSpPr>
              <p:cNvPr id="176340" name="Arc 386"/>
              <p:cNvSpPr>
                <a:spLocks/>
              </p:cNvSpPr>
              <p:nvPr/>
            </p:nvSpPr>
            <p:spPr bwMode="auto">
              <a:xfrm>
                <a:off x="3791" y="2538"/>
                <a:ext cx="549" cy="420"/>
              </a:xfrm>
              <a:custGeom>
                <a:avLst/>
                <a:gdLst>
                  <a:gd name="T0" fmla="*/ 0 w 21600"/>
                  <a:gd name="T1" fmla="*/ 0 h 29298"/>
                  <a:gd name="T2" fmla="*/ 0 w 21600"/>
                  <a:gd name="T3" fmla="*/ 0 h 29298"/>
                  <a:gd name="T4" fmla="*/ 0 w 21600"/>
                  <a:gd name="T5" fmla="*/ 0 h 29298"/>
                  <a:gd name="T6" fmla="*/ 0 60000 65536"/>
                  <a:gd name="T7" fmla="*/ 0 60000 65536"/>
                  <a:gd name="T8" fmla="*/ 0 60000 65536"/>
                  <a:gd name="T9" fmla="*/ 0 w 21600"/>
                  <a:gd name="T10" fmla="*/ 0 h 29298"/>
                  <a:gd name="T11" fmla="*/ 21600 w 21600"/>
                  <a:gd name="T12" fmla="*/ 29298 h 29298"/>
                </a:gdLst>
                <a:ahLst/>
                <a:cxnLst>
                  <a:cxn ang="T6">
                    <a:pos x="T0" y="T1"/>
                  </a:cxn>
                  <a:cxn ang="T7">
                    <a:pos x="T2" y="T3"/>
                  </a:cxn>
                  <a:cxn ang="T8">
                    <a:pos x="T4" y="T5"/>
                  </a:cxn>
                </a:cxnLst>
                <a:rect l="T9" t="T10" r="T11" b="T12"/>
                <a:pathLst>
                  <a:path w="21600" h="29298" fill="none" extrusionOk="0">
                    <a:moveTo>
                      <a:pt x="13504" y="0"/>
                    </a:moveTo>
                    <a:cubicBezTo>
                      <a:pt x="18621" y="4099"/>
                      <a:pt x="21600" y="10301"/>
                      <a:pt x="21600" y="16858"/>
                    </a:cubicBezTo>
                    <a:cubicBezTo>
                      <a:pt x="21600" y="21311"/>
                      <a:pt x="20223" y="25656"/>
                      <a:pt x="17658" y="29298"/>
                    </a:cubicBezTo>
                  </a:path>
                  <a:path w="21600" h="29298" stroke="0" extrusionOk="0">
                    <a:moveTo>
                      <a:pt x="13504" y="0"/>
                    </a:moveTo>
                    <a:cubicBezTo>
                      <a:pt x="18621" y="4099"/>
                      <a:pt x="21600" y="10301"/>
                      <a:pt x="21600" y="16858"/>
                    </a:cubicBezTo>
                    <a:cubicBezTo>
                      <a:pt x="21600" y="21311"/>
                      <a:pt x="20223" y="25656"/>
                      <a:pt x="17658" y="29298"/>
                    </a:cubicBezTo>
                    <a:lnTo>
                      <a:pt x="0" y="16858"/>
                    </a:lnTo>
                    <a:close/>
                  </a:path>
                </a:pathLst>
              </a:custGeom>
              <a:solidFill>
                <a:srgbClr val="B6C7C9"/>
              </a:solidFill>
              <a:ln w="22225">
                <a:solidFill>
                  <a:srgbClr val="6C8F93"/>
                </a:solidFill>
                <a:round/>
                <a:headEnd/>
                <a:tailEnd/>
              </a:ln>
            </p:spPr>
            <p:txBody>
              <a:bodyPr/>
              <a:lstStyle/>
              <a:p>
                <a:endParaRPr lang="en-SG"/>
              </a:p>
            </p:txBody>
          </p:sp>
          <p:sp>
            <p:nvSpPr>
              <p:cNvPr id="176341" name="Arc 387"/>
              <p:cNvSpPr>
                <a:spLocks/>
              </p:cNvSpPr>
              <p:nvPr/>
            </p:nvSpPr>
            <p:spPr bwMode="auto">
              <a:xfrm>
                <a:off x="3609" y="2973"/>
                <a:ext cx="651" cy="607"/>
              </a:xfrm>
              <a:custGeom>
                <a:avLst/>
                <a:gdLst>
                  <a:gd name="T0" fmla="*/ 0 w 28655"/>
                  <a:gd name="T1" fmla="*/ 0 h 27157"/>
                  <a:gd name="T2" fmla="*/ 0 w 28655"/>
                  <a:gd name="T3" fmla="*/ 0 h 27157"/>
                  <a:gd name="T4" fmla="*/ 0 w 28655"/>
                  <a:gd name="T5" fmla="*/ 0 h 27157"/>
                  <a:gd name="T6" fmla="*/ 0 60000 65536"/>
                  <a:gd name="T7" fmla="*/ 0 60000 65536"/>
                  <a:gd name="T8" fmla="*/ 0 60000 65536"/>
                  <a:gd name="T9" fmla="*/ 0 w 28655"/>
                  <a:gd name="T10" fmla="*/ 0 h 27157"/>
                  <a:gd name="T11" fmla="*/ 28655 w 28655"/>
                  <a:gd name="T12" fmla="*/ 27157 h 27157"/>
                </a:gdLst>
                <a:ahLst/>
                <a:cxnLst>
                  <a:cxn ang="T6">
                    <a:pos x="T0" y="T1"/>
                  </a:cxn>
                  <a:cxn ang="T7">
                    <a:pos x="T2" y="T3"/>
                  </a:cxn>
                  <a:cxn ang="T8">
                    <a:pos x="T4" y="T5"/>
                  </a:cxn>
                </a:cxnLst>
                <a:rect l="T9" t="T10" r="T11" b="T12"/>
                <a:pathLst>
                  <a:path w="28655" h="27157" fill="none" extrusionOk="0">
                    <a:moveTo>
                      <a:pt x="27927" y="0"/>
                    </a:moveTo>
                    <a:cubicBezTo>
                      <a:pt x="28410" y="1812"/>
                      <a:pt x="28655" y="3680"/>
                      <a:pt x="28655" y="5557"/>
                    </a:cubicBezTo>
                    <a:cubicBezTo>
                      <a:pt x="28655" y="17486"/>
                      <a:pt x="18984" y="27157"/>
                      <a:pt x="7055" y="27157"/>
                    </a:cubicBezTo>
                    <a:cubicBezTo>
                      <a:pt x="4653" y="27157"/>
                      <a:pt x="2269" y="26756"/>
                      <a:pt x="-1" y="25972"/>
                    </a:cubicBezTo>
                  </a:path>
                  <a:path w="28655" h="27157" stroke="0" extrusionOk="0">
                    <a:moveTo>
                      <a:pt x="27927" y="0"/>
                    </a:moveTo>
                    <a:cubicBezTo>
                      <a:pt x="28410" y="1812"/>
                      <a:pt x="28655" y="3680"/>
                      <a:pt x="28655" y="5557"/>
                    </a:cubicBezTo>
                    <a:cubicBezTo>
                      <a:pt x="28655" y="17486"/>
                      <a:pt x="18984" y="27157"/>
                      <a:pt x="7055" y="27157"/>
                    </a:cubicBezTo>
                    <a:cubicBezTo>
                      <a:pt x="4653" y="27157"/>
                      <a:pt x="2269" y="26756"/>
                      <a:pt x="-1" y="25972"/>
                    </a:cubicBezTo>
                    <a:lnTo>
                      <a:pt x="7055" y="5557"/>
                    </a:lnTo>
                    <a:close/>
                  </a:path>
                </a:pathLst>
              </a:custGeom>
              <a:solidFill>
                <a:srgbClr val="B6C7C9"/>
              </a:solidFill>
              <a:ln w="9525">
                <a:noFill/>
                <a:round/>
                <a:headEnd/>
                <a:tailEnd/>
              </a:ln>
            </p:spPr>
            <p:txBody>
              <a:bodyPr/>
              <a:lstStyle/>
              <a:p>
                <a:endParaRPr lang="en-SG"/>
              </a:p>
            </p:txBody>
          </p:sp>
          <p:sp>
            <p:nvSpPr>
              <p:cNvPr id="176342" name="Arc 388"/>
              <p:cNvSpPr>
                <a:spLocks/>
              </p:cNvSpPr>
              <p:nvPr/>
            </p:nvSpPr>
            <p:spPr bwMode="auto">
              <a:xfrm>
                <a:off x="3611" y="2975"/>
                <a:ext cx="642" cy="598"/>
              </a:xfrm>
              <a:custGeom>
                <a:avLst/>
                <a:gdLst>
                  <a:gd name="T0" fmla="*/ 0 w 28653"/>
                  <a:gd name="T1" fmla="*/ 0 h 27158"/>
                  <a:gd name="T2" fmla="*/ 0 w 28653"/>
                  <a:gd name="T3" fmla="*/ 0 h 27158"/>
                  <a:gd name="T4" fmla="*/ 0 w 28653"/>
                  <a:gd name="T5" fmla="*/ 0 h 27158"/>
                  <a:gd name="T6" fmla="*/ 0 60000 65536"/>
                  <a:gd name="T7" fmla="*/ 0 60000 65536"/>
                  <a:gd name="T8" fmla="*/ 0 60000 65536"/>
                  <a:gd name="T9" fmla="*/ 0 w 28653"/>
                  <a:gd name="T10" fmla="*/ 0 h 27158"/>
                  <a:gd name="T11" fmla="*/ 28653 w 28653"/>
                  <a:gd name="T12" fmla="*/ 27158 h 27158"/>
                </a:gdLst>
                <a:ahLst/>
                <a:cxnLst>
                  <a:cxn ang="T6">
                    <a:pos x="T0" y="T1"/>
                  </a:cxn>
                  <a:cxn ang="T7">
                    <a:pos x="T2" y="T3"/>
                  </a:cxn>
                  <a:cxn ang="T8">
                    <a:pos x="T4" y="T5"/>
                  </a:cxn>
                </a:cxnLst>
                <a:rect l="T9" t="T10" r="T11" b="T12"/>
                <a:pathLst>
                  <a:path w="28653" h="27158" fill="none" extrusionOk="0">
                    <a:moveTo>
                      <a:pt x="27925" y="0"/>
                    </a:moveTo>
                    <a:cubicBezTo>
                      <a:pt x="28408" y="1813"/>
                      <a:pt x="28653" y="3681"/>
                      <a:pt x="28653" y="5558"/>
                    </a:cubicBezTo>
                    <a:cubicBezTo>
                      <a:pt x="28653" y="17487"/>
                      <a:pt x="18982" y="27158"/>
                      <a:pt x="7053" y="27158"/>
                    </a:cubicBezTo>
                    <a:cubicBezTo>
                      <a:pt x="4652" y="27158"/>
                      <a:pt x="2268" y="26757"/>
                      <a:pt x="-1" y="25974"/>
                    </a:cubicBezTo>
                  </a:path>
                  <a:path w="28653" h="27158" stroke="0" extrusionOk="0">
                    <a:moveTo>
                      <a:pt x="27925" y="0"/>
                    </a:moveTo>
                    <a:cubicBezTo>
                      <a:pt x="28408" y="1813"/>
                      <a:pt x="28653" y="3681"/>
                      <a:pt x="28653" y="5558"/>
                    </a:cubicBezTo>
                    <a:cubicBezTo>
                      <a:pt x="28653" y="17487"/>
                      <a:pt x="18982" y="27158"/>
                      <a:pt x="7053" y="27158"/>
                    </a:cubicBezTo>
                    <a:cubicBezTo>
                      <a:pt x="4652" y="27158"/>
                      <a:pt x="2268" y="26757"/>
                      <a:pt x="-1" y="25974"/>
                    </a:cubicBezTo>
                    <a:lnTo>
                      <a:pt x="7053" y="5558"/>
                    </a:lnTo>
                    <a:close/>
                  </a:path>
                </a:pathLst>
              </a:custGeom>
              <a:solidFill>
                <a:srgbClr val="B6C7C9"/>
              </a:solidFill>
              <a:ln w="22225">
                <a:solidFill>
                  <a:srgbClr val="6C8F93"/>
                </a:solidFill>
                <a:round/>
                <a:headEnd/>
                <a:tailEnd/>
              </a:ln>
            </p:spPr>
            <p:txBody>
              <a:bodyPr/>
              <a:lstStyle/>
              <a:p>
                <a:endParaRPr lang="en-SG"/>
              </a:p>
            </p:txBody>
          </p:sp>
          <p:sp>
            <p:nvSpPr>
              <p:cNvPr id="176343" name="Arc 389"/>
              <p:cNvSpPr>
                <a:spLocks/>
              </p:cNvSpPr>
              <p:nvPr/>
            </p:nvSpPr>
            <p:spPr bwMode="auto">
              <a:xfrm>
                <a:off x="1358" y="2529"/>
                <a:ext cx="354" cy="592"/>
              </a:xfrm>
              <a:custGeom>
                <a:avLst/>
                <a:gdLst>
                  <a:gd name="T0" fmla="*/ 0 w 21600"/>
                  <a:gd name="T1" fmla="*/ 0 h 41297"/>
                  <a:gd name="T2" fmla="*/ 0 w 21600"/>
                  <a:gd name="T3" fmla="*/ 0 h 41297"/>
                  <a:gd name="T4" fmla="*/ 0 w 21600"/>
                  <a:gd name="T5" fmla="*/ 0 h 41297"/>
                  <a:gd name="T6" fmla="*/ 0 60000 65536"/>
                  <a:gd name="T7" fmla="*/ 0 60000 65536"/>
                  <a:gd name="T8" fmla="*/ 0 60000 65536"/>
                  <a:gd name="T9" fmla="*/ 0 w 21600"/>
                  <a:gd name="T10" fmla="*/ 0 h 41297"/>
                  <a:gd name="T11" fmla="*/ 21600 w 21600"/>
                  <a:gd name="T12" fmla="*/ 41297 h 41297"/>
                </a:gdLst>
                <a:ahLst/>
                <a:cxnLst>
                  <a:cxn ang="T6">
                    <a:pos x="T0" y="T1"/>
                  </a:cxn>
                  <a:cxn ang="T7">
                    <a:pos x="T2" y="T3"/>
                  </a:cxn>
                  <a:cxn ang="T8">
                    <a:pos x="T4" y="T5"/>
                  </a:cxn>
                </a:cxnLst>
                <a:rect l="T9" t="T10" r="T11" b="T12"/>
                <a:pathLst>
                  <a:path w="21600" h="41297" fill="none" extrusionOk="0">
                    <a:moveTo>
                      <a:pt x="12844" y="41297"/>
                    </a:moveTo>
                    <a:cubicBezTo>
                      <a:pt x="5035" y="37834"/>
                      <a:pt x="0" y="30094"/>
                      <a:pt x="0" y="21551"/>
                    </a:cubicBezTo>
                    <a:cubicBezTo>
                      <a:pt x="-1" y="10187"/>
                      <a:pt x="8803" y="767"/>
                      <a:pt x="20141" y="0"/>
                    </a:cubicBezTo>
                  </a:path>
                  <a:path w="21600" h="41297" stroke="0" extrusionOk="0">
                    <a:moveTo>
                      <a:pt x="12844" y="41297"/>
                    </a:moveTo>
                    <a:cubicBezTo>
                      <a:pt x="5035" y="37834"/>
                      <a:pt x="0" y="30094"/>
                      <a:pt x="0" y="21551"/>
                    </a:cubicBezTo>
                    <a:cubicBezTo>
                      <a:pt x="-1" y="10187"/>
                      <a:pt x="8803" y="767"/>
                      <a:pt x="20141" y="0"/>
                    </a:cubicBezTo>
                    <a:lnTo>
                      <a:pt x="21600" y="21551"/>
                    </a:lnTo>
                    <a:close/>
                  </a:path>
                </a:pathLst>
              </a:custGeom>
              <a:solidFill>
                <a:srgbClr val="B6C7C9"/>
              </a:solidFill>
              <a:ln w="9525">
                <a:noFill/>
                <a:round/>
                <a:headEnd/>
                <a:tailEnd/>
              </a:ln>
            </p:spPr>
            <p:txBody>
              <a:bodyPr/>
              <a:lstStyle/>
              <a:p>
                <a:endParaRPr lang="en-SG"/>
              </a:p>
            </p:txBody>
          </p:sp>
          <p:sp>
            <p:nvSpPr>
              <p:cNvPr id="176344" name="Arc 390"/>
              <p:cNvSpPr>
                <a:spLocks/>
              </p:cNvSpPr>
              <p:nvPr/>
            </p:nvSpPr>
            <p:spPr bwMode="auto">
              <a:xfrm>
                <a:off x="1365" y="2536"/>
                <a:ext cx="347" cy="578"/>
              </a:xfrm>
              <a:custGeom>
                <a:avLst/>
                <a:gdLst>
                  <a:gd name="T0" fmla="*/ 0 w 21600"/>
                  <a:gd name="T1" fmla="*/ 0 h 41307"/>
                  <a:gd name="T2" fmla="*/ 0 w 21600"/>
                  <a:gd name="T3" fmla="*/ 0 h 41307"/>
                  <a:gd name="T4" fmla="*/ 0 w 21600"/>
                  <a:gd name="T5" fmla="*/ 0 h 41307"/>
                  <a:gd name="T6" fmla="*/ 0 60000 65536"/>
                  <a:gd name="T7" fmla="*/ 0 60000 65536"/>
                  <a:gd name="T8" fmla="*/ 0 60000 65536"/>
                  <a:gd name="T9" fmla="*/ 0 w 21600"/>
                  <a:gd name="T10" fmla="*/ 0 h 41307"/>
                  <a:gd name="T11" fmla="*/ 21600 w 21600"/>
                  <a:gd name="T12" fmla="*/ 41307 h 41307"/>
                </a:gdLst>
                <a:ahLst/>
                <a:cxnLst>
                  <a:cxn ang="T6">
                    <a:pos x="T0" y="T1"/>
                  </a:cxn>
                  <a:cxn ang="T7">
                    <a:pos x="T2" y="T3"/>
                  </a:cxn>
                  <a:cxn ang="T8">
                    <a:pos x="T4" y="T5"/>
                  </a:cxn>
                </a:cxnLst>
                <a:rect l="T9" t="T10" r="T11" b="T12"/>
                <a:pathLst>
                  <a:path w="21600" h="41307" fill="none" extrusionOk="0">
                    <a:moveTo>
                      <a:pt x="12867" y="41306"/>
                    </a:moveTo>
                    <a:cubicBezTo>
                      <a:pt x="5045" y="37849"/>
                      <a:pt x="0" y="30102"/>
                      <a:pt x="0" y="21551"/>
                    </a:cubicBezTo>
                    <a:cubicBezTo>
                      <a:pt x="-1" y="10186"/>
                      <a:pt x="8806" y="765"/>
                      <a:pt x="20145" y="-1"/>
                    </a:cubicBezTo>
                  </a:path>
                  <a:path w="21600" h="41307" stroke="0" extrusionOk="0">
                    <a:moveTo>
                      <a:pt x="12867" y="41306"/>
                    </a:moveTo>
                    <a:cubicBezTo>
                      <a:pt x="5045" y="37849"/>
                      <a:pt x="0" y="30102"/>
                      <a:pt x="0" y="21551"/>
                    </a:cubicBezTo>
                    <a:cubicBezTo>
                      <a:pt x="-1" y="10186"/>
                      <a:pt x="8806" y="765"/>
                      <a:pt x="20145" y="-1"/>
                    </a:cubicBezTo>
                    <a:lnTo>
                      <a:pt x="21600" y="21551"/>
                    </a:lnTo>
                    <a:close/>
                  </a:path>
                </a:pathLst>
              </a:custGeom>
              <a:solidFill>
                <a:srgbClr val="B6C7C9"/>
              </a:solidFill>
              <a:ln w="22225">
                <a:solidFill>
                  <a:srgbClr val="6C8F93"/>
                </a:solidFill>
                <a:round/>
                <a:headEnd/>
                <a:tailEnd/>
              </a:ln>
            </p:spPr>
            <p:txBody>
              <a:bodyPr/>
              <a:lstStyle/>
              <a:p>
                <a:endParaRPr lang="en-SG"/>
              </a:p>
            </p:txBody>
          </p:sp>
          <p:sp>
            <p:nvSpPr>
              <p:cNvPr id="176345" name="Arc 391"/>
              <p:cNvSpPr>
                <a:spLocks/>
              </p:cNvSpPr>
              <p:nvPr/>
            </p:nvSpPr>
            <p:spPr bwMode="auto">
              <a:xfrm>
                <a:off x="2293" y="3335"/>
                <a:ext cx="1344" cy="361"/>
              </a:xfrm>
              <a:custGeom>
                <a:avLst/>
                <a:gdLst>
                  <a:gd name="T0" fmla="*/ 0 w 39224"/>
                  <a:gd name="T1" fmla="*/ 0 h 21600"/>
                  <a:gd name="T2" fmla="*/ 0 w 39224"/>
                  <a:gd name="T3" fmla="*/ 0 h 21600"/>
                  <a:gd name="T4" fmla="*/ 0 w 39224"/>
                  <a:gd name="T5" fmla="*/ 0 h 21600"/>
                  <a:gd name="T6" fmla="*/ 0 60000 65536"/>
                  <a:gd name="T7" fmla="*/ 0 60000 65536"/>
                  <a:gd name="T8" fmla="*/ 0 60000 65536"/>
                  <a:gd name="T9" fmla="*/ 0 w 39224"/>
                  <a:gd name="T10" fmla="*/ 0 h 21600"/>
                  <a:gd name="T11" fmla="*/ 39224 w 39224"/>
                  <a:gd name="T12" fmla="*/ 21600 h 21600"/>
                </a:gdLst>
                <a:ahLst/>
                <a:cxnLst>
                  <a:cxn ang="T6">
                    <a:pos x="T0" y="T1"/>
                  </a:cxn>
                  <a:cxn ang="T7">
                    <a:pos x="T2" y="T3"/>
                  </a:cxn>
                  <a:cxn ang="T8">
                    <a:pos x="T4" y="T5"/>
                  </a:cxn>
                </a:cxnLst>
                <a:rect l="T9" t="T10" r="T11" b="T12"/>
                <a:pathLst>
                  <a:path w="39224" h="21600" fill="none" extrusionOk="0">
                    <a:moveTo>
                      <a:pt x="39224" y="12019"/>
                    </a:moveTo>
                    <a:cubicBezTo>
                      <a:pt x="35214" y="18006"/>
                      <a:pt x="28483" y="21599"/>
                      <a:pt x="21277" y="21600"/>
                    </a:cubicBezTo>
                    <a:cubicBezTo>
                      <a:pt x="10782" y="21600"/>
                      <a:pt x="1807" y="14057"/>
                      <a:pt x="-1" y="3720"/>
                    </a:cubicBezTo>
                  </a:path>
                  <a:path w="39224" h="21600" stroke="0" extrusionOk="0">
                    <a:moveTo>
                      <a:pt x="39224" y="12019"/>
                    </a:moveTo>
                    <a:cubicBezTo>
                      <a:pt x="35214" y="18006"/>
                      <a:pt x="28483" y="21599"/>
                      <a:pt x="21277" y="21600"/>
                    </a:cubicBezTo>
                    <a:cubicBezTo>
                      <a:pt x="10782" y="21600"/>
                      <a:pt x="1807" y="14057"/>
                      <a:pt x="-1" y="3720"/>
                    </a:cubicBezTo>
                    <a:lnTo>
                      <a:pt x="21277" y="0"/>
                    </a:lnTo>
                    <a:close/>
                  </a:path>
                </a:pathLst>
              </a:custGeom>
              <a:solidFill>
                <a:srgbClr val="B6C7C9"/>
              </a:solidFill>
              <a:ln w="9525">
                <a:noFill/>
                <a:round/>
                <a:headEnd/>
                <a:tailEnd/>
              </a:ln>
            </p:spPr>
            <p:txBody>
              <a:bodyPr/>
              <a:lstStyle/>
              <a:p>
                <a:endParaRPr lang="en-SG"/>
              </a:p>
            </p:txBody>
          </p:sp>
          <p:sp>
            <p:nvSpPr>
              <p:cNvPr id="176346" name="Arc 392"/>
              <p:cNvSpPr>
                <a:spLocks/>
              </p:cNvSpPr>
              <p:nvPr/>
            </p:nvSpPr>
            <p:spPr bwMode="auto">
              <a:xfrm>
                <a:off x="2300" y="3335"/>
                <a:ext cx="1329" cy="354"/>
              </a:xfrm>
              <a:custGeom>
                <a:avLst/>
                <a:gdLst>
                  <a:gd name="T0" fmla="*/ 0 w 39161"/>
                  <a:gd name="T1" fmla="*/ 0 h 21600"/>
                  <a:gd name="T2" fmla="*/ 0 w 39161"/>
                  <a:gd name="T3" fmla="*/ 0 h 21600"/>
                  <a:gd name="T4" fmla="*/ 0 w 39161"/>
                  <a:gd name="T5" fmla="*/ 0 h 21600"/>
                  <a:gd name="T6" fmla="*/ 0 60000 65536"/>
                  <a:gd name="T7" fmla="*/ 0 60000 65536"/>
                  <a:gd name="T8" fmla="*/ 0 60000 65536"/>
                  <a:gd name="T9" fmla="*/ 0 w 39161"/>
                  <a:gd name="T10" fmla="*/ 0 h 21600"/>
                  <a:gd name="T11" fmla="*/ 39161 w 39161"/>
                  <a:gd name="T12" fmla="*/ 21600 h 21600"/>
                </a:gdLst>
                <a:ahLst/>
                <a:cxnLst>
                  <a:cxn ang="T6">
                    <a:pos x="T0" y="T1"/>
                  </a:cxn>
                  <a:cxn ang="T7">
                    <a:pos x="T2" y="T3"/>
                  </a:cxn>
                  <a:cxn ang="T8">
                    <a:pos x="T4" y="T5"/>
                  </a:cxn>
                </a:cxnLst>
                <a:rect l="T9" t="T10" r="T11" b="T12"/>
                <a:pathLst>
                  <a:path w="39161" h="21600" fill="none" extrusionOk="0">
                    <a:moveTo>
                      <a:pt x="39161" y="12103"/>
                    </a:moveTo>
                    <a:cubicBezTo>
                      <a:pt x="35143" y="18042"/>
                      <a:pt x="28441" y="21599"/>
                      <a:pt x="21271" y="21600"/>
                    </a:cubicBezTo>
                    <a:cubicBezTo>
                      <a:pt x="10790" y="21600"/>
                      <a:pt x="1822" y="14076"/>
                      <a:pt x="0" y="3755"/>
                    </a:cubicBezTo>
                  </a:path>
                  <a:path w="39161" h="21600" stroke="0" extrusionOk="0">
                    <a:moveTo>
                      <a:pt x="39161" y="12103"/>
                    </a:moveTo>
                    <a:cubicBezTo>
                      <a:pt x="35143" y="18042"/>
                      <a:pt x="28441" y="21599"/>
                      <a:pt x="21271" y="21600"/>
                    </a:cubicBezTo>
                    <a:cubicBezTo>
                      <a:pt x="10790" y="21600"/>
                      <a:pt x="1822" y="14076"/>
                      <a:pt x="0" y="3755"/>
                    </a:cubicBezTo>
                    <a:lnTo>
                      <a:pt x="21271" y="0"/>
                    </a:lnTo>
                    <a:close/>
                  </a:path>
                </a:pathLst>
              </a:custGeom>
              <a:solidFill>
                <a:srgbClr val="B6C7C9"/>
              </a:solidFill>
              <a:ln w="22225">
                <a:solidFill>
                  <a:srgbClr val="6C8F93"/>
                </a:solidFill>
                <a:round/>
                <a:headEnd/>
                <a:tailEnd/>
              </a:ln>
            </p:spPr>
            <p:txBody>
              <a:bodyPr/>
              <a:lstStyle/>
              <a:p>
                <a:endParaRPr lang="en-SG"/>
              </a:p>
            </p:txBody>
          </p:sp>
        </p:grpSp>
        <p:grpSp>
          <p:nvGrpSpPr>
            <p:cNvPr id="176347" name="Group 393"/>
            <p:cNvGrpSpPr>
              <a:grpSpLocks/>
            </p:cNvGrpSpPr>
            <p:nvPr/>
          </p:nvGrpSpPr>
          <p:grpSpPr bwMode="auto">
            <a:xfrm>
              <a:off x="1073" y="1143"/>
              <a:ext cx="1136" cy="1042"/>
              <a:chOff x="1358" y="1886"/>
              <a:chExt cx="2989" cy="1810"/>
            </a:xfrm>
          </p:grpSpPr>
          <p:sp>
            <p:nvSpPr>
              <p:cNvPr id="176348" name="Arc 394"/>
              <p:cNvSpPr>
                <a:spLocks/>
              </p:cNvSpPr>
              <p:nvPr/>
            </p:nvSpPr>
            <p:spPr bwMode="auto">
              <a:xfrm>
                <a:off x="2404" y="1886"/>
                <a:ext cx="1247" cy="375"/>
              </a:xfrm>
              <a:custGeom>
                <a:avLst/>
                <a:gdLst>
                  <a:gd name="T0" fmla="*/ 0 w 40985"/>
                  <a:gd name="T1" fmla="*/ 0 h 21600"/>
                  <a:gd name="T2" fmla="*/ 0 w 40985"/>
                  <a:gd name="T3" fmla="*/ 0 h 21600"/>
                  <a:gd name="T4" fmla="*/ 0 w 40985"/>
                  <a:gd name="T5" fmla="*/ 0 h 21600"/>
                  <a:gd name="T6" fmla="*/ 0 60000 65536"/>
                  <a:gd name="T7" fmla="*/ 0 60000 65536"/>
                  <a:gd name="T8" fmla="*/ 0 60000 65536"/>
                  <a:gd name="T9" fmla="*/ 0 w 40985"/>
                  <a:gd name="T10" fmla="*/ 0 h 21600"/>
                  <a:gd name="T11" fmla="*/ 40985 w 40985"/>
                  <a:gd name="T12" fmla="*/ 21600 h 21600"/>
                </a:gdLst>
                <a:ahLst/>
                <a:cxnLst>
                  <a:cxn ang="T6">
                    <a:pos x="T0" y="T1"/>
                  </a:cxn>
                  <a:cxn ang="T7">
                    <a:pos x="T2" y="T3"/>
                  </a:cxn>
                  <a:cxn ang="T8">
                    <a:pos x="T4" y="T5"/>
                  </a:cxn>
                </a:cxnLst>
                <a:rect l="T9" t="T10" r="T11" b="T12"/>
                <a:pathLst>
                  <a:path w="40985" h="21600" fill="none" extrusionOk="0">
                    <a:moveTo>
                      <a:pt x="0" y="15316"/>
                    </a:moveTo>
                    <a:cubicBezTo>
                      <a:pt x="2766" y="6218"/>
                      <a:pt x="11157" y="-1"/>
                      <a:pt x="20666" y="0"/>
                    </a:cubicBezTo>
                    <a:cubicBezTo>
                      <a:pt x="29769" y="0"/>
                      <a:pt x="37896" y="5708"/>
                      <a:pt x="40984" y="14272"/>
                    </a:cubicBezTo>
                  </a:path>
                  <a:path w="40985" h="21600" stroke="0" extrusionOk="0">
                    <a:moveTo>
                      <a:pt x="0" y="15316"/>
                    </a:moveTo>
                    <a:cubicBezTo>
                      <a:pt x="2766" y="6218"/>
                      <a:pt x="11157" y="-1"/>
                      <a:pt x="20666" y="0"/>
                    </a:cubicBezTo>
                    <a:cubicBezTo>
                      <a:pt x="29769" y="0"/>
                      <a:pt x="37896" y="5708"/>
                      <a:pt x="40984" y="14272"/>
                    </a:cubicBezTo>
                    <a:lnTo>
                      <a:pt x="20666" y="21600"/>
                    </a:lnTo>
                    <a:close/>
                  </a:path>
                </a:pathLst>
              </a:custGeom>
              <a:solidFill>
                <a:srgbClr val="B6C7C9"/>
              </a:solidFill>
              <a:ln w="9525">
                <a:noFill/>
                <a:round/>
                <a:headEnd/>
                <a:tailEnd/>
              </a:ln>
            </p:spPr>
            <p:txBody>
              <a:bodyPr/>
              <a:lstStyle/>
              <a:p>
                <a:endParaRPr lang="en-SG"/>
              </a:p>
            </p:txBody>
          </p:sp>
          <p:sp>
            <p:nvSpPr>
              <p:cNvPr id="176349" name="Arc 395"/>
              <p:cNvSpPr>
                <a:spLocks/>
              </p:cNvSpPr>
              <p:nvPr/>
            </p:nvSpPr>
            <p:spPr bwMode="auto">
              <a:xfrm>
                <a:off x="2412" y="1893"/>
                <a:ext cx="1232" cy="368"/>
              </a:xfrm>
              <a:custGeom>
                <a:avLst/>
                <a:gdLst>
                  <a:gd name="T0" fmla="*/ 0 w 40951"/>
                  <a:gd name="T1" fmla="*/ 0 h 21600"/>
                  <a:gd name="T2" fmla="*/ 0 w 40951"/>
                  <a:gd name="T3" fmla="*/ 0 h 21600"/>
                  <a:gd name="T4" fmla="*/ 0 w 40951"/>
                  <a:gd name="T5" fmla="*/ 0 h 21600"/>
                  <a:gd name="T6" fmla="*/ 0 60000 65536"/>
                  <a:gd name="T7" fmla="*/ 0 60000 65536"/>
                  <a:gd name="T8" fmla="*/ 0 60000 65536"/>
                  <a:gd name="T9" fmla="*/ 0 w 40951"/>
                  <a:gd name="T10" fmla="*/ 0 h 21600"/>
                  <a:gd name="T11" fmla="*/ 40951 w 40951"/>
                  <a:gd name="T12" fmla="*/ 21600 h 21600"/>
                </a:gdLst>
                <a:ahLst/>
                <a:cxnLst>
                  <a:cxn ang="T6">
                    <a:pos x="T0" y="T1"/>
                  </a:cxn>
                  <a:cxn ang="T7">
                    <a:pos x="T2" y="T3"/>
                  </a:cxn>
                  <a:cxn ang="T8">
                    <a:pos x="T4" y="T5"/>
                  </a:cxn>
                </a:cxnLst>
                <a:rect l="T9" t="T10" r="T11" b="T12"/>
                <a:pathLst>
                  <a:path w="40951" h="21600" fill="none" extrusionOk="0">
                    <a:moveTo>
                      <a:pt x="-1" y="15268"/>
                    </a:moveTo>
                    <a:cubicBezTo>
                      <a:pt x="2781" y="6195"/>
                      <a:pt x="11160" y="-1"/>
                      <a:pt x="20651" y="0"/>
                    </a:cubicBezTo>
                    <a:cubicBezTo>
                      <a:pt x="29734" y="0"/>
                      <a:pt x="37847" y="5683"/>
                      <a:pt x="40951" y="14219"/>
                    </a:cubicBezTo>
                  </a:path>
                  <a:path w="40951" h="21600" stroke="0" extrusionOk="0">
                    <a:moveTo>
                      <a:pt x="-1" y="15268"/>
                    </a:moveTo>
                    <a:cubicBezTo>
                      <a:pt x="2781" y="6195"/>
                      <a:pt x="11160" y="-1"/>
                      <a:pt x="20651" y="0"/>
                    </a:cubicBezTo>
                    <a:cubicBezTo>
                      <a:pt x="29734" y="0"/>
                      <a:pt x="37847" y="5683"/>
                      <a:pt x="40951" y="14219"/>
                    </a:cubicBezTo>
                    <a:lnTo>
                      <a:pt x="20651" y="21600"/>
                    </a:lnTo>
                    <a:close/>
                  </a:path>
                </a:pathLst>
              </a:custGeom>
              <a:solidFill>
                <a:srgbClr val="B6C7C9"/>
              </a:solidFill>
              <a:ln w="22225">
                <a:solidFill>
                  <a:srgbClr val="6C8F93"/>
                </a:solidFill>
                <a:round/>
                <a:headEnd/>
                <a:tailEnd/>
              </a:ln>
            </p:spPr>
            <p:txBody>
              <a:bodyPr/>
              <a:lstStyle/>
              <a:p>
                <a:endParaRPr lang="en-SG"/>
              </a:p>
            </p:txBody>
          </p:sp>
          <p:sp>
            <p:nvSpPr>
              <p:cNvPr id="176350" name="Arc 396"/>
              <p:cNvSpPr>
                <a:spLocks/>
              </p:cNvSpPr>
              <p:nvPr/>
            </p:nvSpPr>
            <p:spPr bwMode="auto">
              <a:xfrm>
                <a:off x="1662" y="2081"/>
                <a:ext cx="766" cy="446"/>
              </a:xfrm>
              <a:custGeom>
                <a:avLst/>
                <a:gdLst>
                  <a:gd name="T0" fmla="*/ 0 w 33007"/>
                  <a:gd name="T1" fmla="*/ 0 h 25698"/>
                  <a:gd name="T2" fmla="*/ 0 w 33007"/>
                  <a:gd name="T3" fmla="*/ 0 h 25698"/>
                  <a:gd name="T4" fmla="*/ 0 w 33007"/>
                  <a:gd name="T5" fmla="*/ 0 h 25698"/>
                  <a:gd name="T6" fmla="*/ 0 60000 65536"/>
                  <a:gd name="T7" fmla="*/ 0 60000 65536"/>
                  <a:gd name="T8" fmla="*/ 0 60000 65536"/>
                  <a:gd name="T9" fmla="*/ 0 w 33007"/>
                  <a:gd name="T10" fmla="*/ 0 h 25698"/>
                  <a:gd name="T11" fmla="*/ 33007 w 33007"/>
                  <a:gd name="T12" fmla="*/ 25698 h 25698"/>
                </a:gdLst>
                <a:ahLst/>
                <a:cxnLst>
                  <a:cxn ang="T6">
                    <a:pos x="T0" y="T1"/>
                  </a:cxn>
                  <a:cxn ang="T7">
                    <a:pos x="T2" y="T3"/>
                  </a:cxn>
                  <a:cxn ang="T8">
                    <a:pos x="T4" y="T5"/>
                  </a:cxn>
                </a:cxnLst>
                <a:rect l="T9" t="T10" r="T11" b="T12"/>
                <a:pathLst>
                  <a:path w="33007" h="25698" fill="none" extrusionOk="0">
                    <a:moveTo>
                      <a:pt x="392" y="25697"/>
                    </a:moveTo>
                    <a:cubicBezTo>
                      <a:pt x="131" y="24347"/>
                      <a:pt x="0" y="22975"/>
                      <a:pt x="0" y="21600"/>
                    </a:cubicBezTo>
                    <a:cubicBezTo>
                      <a:pt x="0" y="9670"/>
                      <a:pt x="9670" y="0"/>
                      <a:pt x="21600" y="0"/>
                    </a:cubicBezTo>
                    <a:cubicBezTo>
                      <a:pt x="25631" y="-1"/>
                      <a:pt x="29583" y="1128"/>
                      <a:pt x="33007" y="3257"/>
                    </a:cubicBezTo>
                  </a:path>
                  <a:path w="33007" h="25698" stroke="0" extrusionOk="0">
                    <a:moveTo>
                      <a:pt x="392" y="25697"/>
                    </a:moveTo>
                    <a:cubicBezTo>
                      <a:pt x="131" y="24347"/>
                      <a:pt x="0" y="22975"/>
                      <a:pt x="0" y="21600"/>
                    </a:cubicBezTo>
                    <a:cubicBezTo>
                      <a:pt x="0" y="9670"/>
                      <a:pt x="9670" y="0"/>
                      <a:pt x="21600" y="0"/>
                    </a:cubicBezTo>
                    <a:cubicBezTo>
                      <a:pt x="25631" y="-1"/>
                      <a:pt x="29583" y="1128"/>
                      <a:pt x="33007" y="3257"/>
                    </a:cubicBezTo>
                    <a:lnTo>
                      <a:pt x="21600" y="21600"/>
                    </a:lnTo>
                    <a:close/>
                  </a:path>
                </a:pathLst>
              </a:custGeom>
              <a:solidFill>
                <a:srgbClr val="B6C7C9"/>
              </a:solidFill>
              <a:ln w="9525">
                <a:noFill/>
                <a:round/>
                <a:headEnd/>
                <a:tailEnd/>
              </a:ln>
            </p:spPr>
            <p:txBody>
              <a:bodyPr/>
              <a:lstStyle/>
              <a:p>
                <a:endParaRPr lang="en-SG"/>
              </a:p>
            </p:txBody>
          </p:sp>
          <p:sp>
            <p:nvSpPr>
              <p:cNvPr id="176351" name="Arc 397"/>
              <p:cNvSpPr>
                <a:spLocks/>
              </p:cNvSpPr>
              <p:nvPr/>
            </p:nvSpPr>
            <p:spPr bwMode="auto">
              <a:xfrm>
                <a:off x="1669" y="2088"/>
                <a:ext cx="755" cy="438"/>
              </a:xfrm>
              <a:custGeom>
                <a:avLst/>
                <a:gdLst>
                  <a:gd name="T0" fmla="*/ 0 w 32968"/>
                  <a:gd name="T1" fmla="*/ 0 h 25717"/>
                  <a:gd name="T2" fmla="*/ 0 w 32968"/>
                  <a:gd name="T3" fmla="*/ 0 h 25717"/>
                  <a:gd name="T4" fmla="*/ 0 w 32968"/>
                  <a:gd name="T5" fmla="*/ 0 h 25717"/>
                  <a:gd name="T6" fmla="*/ 0 60000 65536"/>
                  <a:gd name="T7" fmla="*/ 0 60000 65536"/>
                  <a:gd name="T8" fmla="*/ 0 60000 65536"/>
                  <a:gd name="T9" fmla="*/ 0 w 32968"/>
                  <a:gd name="T10" fmla="*/ 0 h 25717"/>
                  <a:gd name="T11" fmla="*/ 32968 w 32968"/>
                  <a:gd name="T12" fmla="*/ 25717 h 25717"/>
                </a:gdLst>
                <a:ahLst/>
                <a:cxnLst>
                  <a:cxn ang="T6">
                    <a:pos x="T0" y="T1"/>
                  </a:cxn>
                  <a:cxn ang="T7">
                    <a:pos x="T2" y="T3"/>
                  </a:cxn>
                  <a:cxn ang="T8">
                    <a:pos x="T4" y="T5"/>
                  </a:cxn>
                </a:cxnLst>
                <a:rect l="T9" t="T10" r="T11" b="T12"/>
                <a:pathLst>
                  <a:path w="32968" h="25717" fill="none" extrusionOk="0">
                    <a:moveTo>
                      <a:pt x="395" y="25717"/>
                    </a:moveTo>
                    <a:cubicBezTo>
                      <a:pt x="132" y="24360"/>
                      <a:pt x="0" y="22981"/>
                      <a:pt x="0" y="21600"/>
                    </a:cubicBezTo>
                    <a:cubicBezTo>
                      <a:pt x="0" y="9670"/>
                      <a:pt x="9670" y="0"/>
                      <a:pt x="21600" y="0"/>
                    </a:cubicBezTo>
                    <a:cubicBezTo>
                      <a:pt x="25616" y="-1"/>
                      <a:pt x="29552" y="1119"/>
                      <a:pt x="32967" y="3233"/>
                    </a:cubicBezTo>
                  </a:path>
                  <a:path w="32968" h="25717" stroke="0" extrusionOk="0">
                    <a:moveTo>
                      <a:pt x="395" y="25717"/>
                    </a:moveTo>
                    <a:cubicBezTo>
                      <a:pt x="132" y="24360"/>
                      <a:pt x="0" y="22981"/>
                      <a:pt x="0" y="21600"/>
                    </a:cubicBezTo>
                    <a:cubicBezTo>
                      <a:pt x="0" y="9670"/>
                      <a:pt x="9670" y="0"/>
                      <a:pt x="21600" y="0"/>
                    </a:cubicBezTo>
                    <a:cubicBezTo>
                      <a:pt x="25616" y="-1"/>
                      <a:pt x="29552" y="1119"/>
                      <a:pt x="32967" y="3233"/>
                    </a:cubicBezTo>
                    <a:lnTo>
                      <a:pt x="21600" y="21600"/>
                    </a:lnTo>
                    <a:close/>
                  </a:path>
                </a:pathLst>
              </a:custGeom>
              <a:solidFill>
                <a:srgbClr val="B6C7C9"/>
              </a:solidFill>
              <a:ln w="22225">
                <a:solidFill>
                  <a:srgbClr val="6C8F93"/>
                </a:solidFill>
                <a:round/>
                <a:headEnd/>
                <a:tailEnd/>
              </a:ln>
            </p:spPr>
            <p:txBody>
              <a:bodyPr/>
              <a:lstStyle/>
              <a:p>
                <a:endParaRPr lang="en-SG"/>
              </a:p>
            </p:txBody>
          </p:sp>
          <p:sp>
            <p:nvSpPr>
              <p:cNvPr id="176352" name="Arc 398"/>
              <p:cNvSpPr>
                <a:spLocks/>
              </p:cNvSpPr>
              <p:nvPr/>
            </p:nvSpPr>
            <p:spPr bwMode="auto">
              <a:xfrm>
                <a:off x="1553" y="3120"/>
                <a:ext cx="773" cy="345"/>
              </a:xfrm>
              <a:custGeom>
                <a:avLst/>
                <a:gdLst>
                  <a:gd name="T0" fmla="*/ 0 w 32097"/>
                  <a:gd name="T1" fmla="*/ 0 h 21984"/>
                  <a:gd name="T2" fmla="*/ 0 w 32097"/>
                  <a:gd name="T3" fmla="*/ 0 h 21984"/>
                  <a:gd name="T4" fmla="*/ 0 w 32097"/>
                  <a:gd name="T5" fmla="*/ 0 h 21984"/>
                  <a:gd name="T6" fmla="*/ 0 60000 65536"/>
                  <a:gd name="T7" fmla="*/ 0 60000 65536"/>
                  <a:gd name="T8" fmla="*/ 0 60000 65536"/>
                  <a:gd name="T9" fmla="*/ 0 w 32097"/>
                  <a:gd name="T10" fmla="*/ 0 h 21984"/>
                  <a:gd name="T11" fmla="*/ 32097 w 32097"/>
                  <a:gd name="T12" fmla="*/ 21984 h 21984"/>
                </a:gdLst>
                <a:ahLst/>
                <a:cxnLst>
                  <a:cxn ang="T6">
                    <a:pos x="T0" y="T1"/>
                  </a:cxn>
                  <a:cxn ang="T7">
                    <a:pos x="T2" y="T3"/>
                  </a:cxn>
                  <a:cxn ang="T8">
                    <a:pos x="T4" y="T5"/>
                  </a:cxn>
                </a:cxnLst>
                <a:rect l="T9" t="T10" r="T11" b="T12"/>
                <a:pathLst>
                  <a:path w="32097" h="21984" fill="none" extrusionOk="0">
                    <a:moveTo>
                      <a:pt x="32096" y="19261"/>
                    </a:moveTo>
                    <a:cubicBezTo>
                      <a:pt x="28886" y="21047"/>
                      <a:pt x="25273" y="21983"/>
                      <a:pt x="21600" y="21984"/>
                    </a:cubicBezTo>
                    <a:cubicBezTo>
                      <a:pt x="9670" y="21984"/>
                      <a:pt x="0" y="12313"/>
                      <a:pt x="0" y="384"/>
                    </a:cubicBezTo>
                    <a:cubicBezTo>
                      <a:pt x="-1" y="255"/>
                      <a:pt x="1" y="127"/>
                      <a:pt x="3" y="0"/>
                    </a:cubicBezTo>
                  </a:path>
                  <a:path w="32097" h="21984" stroke="0" extrusionOk="0">
                    <a:moveTo>
                      <a:pt x="32096" y="19261"/>
                    </a:moveTo>
                    <a:cubicBezTo>
                      <a:pt x="28886" y="21047"/>
                      <a:pt x="25273" y="21983"/>
                      <a:pt x="21600" y="21984"/>
                    </a:cubicBezTo>
                    <a:cubicBezTo>
                      <a:pt x="9670" y="21984"/>
                      <a:pt x="0" y="12313"/>
                      <a:pt x="0" y="384"/>
                    </a:cubicBezTo>
                    <a:cubicBezTo>
                      <a:pt x="-1" y="255"/>
                      <a:pt x="1" y="127"/>
                      <a:pt x="3" y="0"/>
                    </a:cubicBezTo>
                    <a:lnTo>
                      <a:pt x="21600" y="384"/>
                    </a:lnTo>
                    <a:close/>
                  </a:path>
                </a:pathLst>
              </a:custGeom>
              <a:solidFill>
                <a:srgbClr val="B6C7C9"/>
              </a:solidFill>
              <a:ln w="9525">
                <a:noFill/>
                <a:round/>
                <a:headEnd/>
                <a:tailEnd/>
              </a:ln>
            </p:spPr>
            <p:txBody>
              <a:bodyPr/>
              <a:lstStyle/>
              <a:p>
                <a:endParaRPr lang="en-SG"/>
              </a:p>
            </p:txBody>
          </p:sp>
          <p:sp>
            <p:nvSpPr>
              <p:cNvPr id="176353" name="Arc 399"/>
              <p:cNvSpPr>
                <a:spLocks/>
              </p:cNvSpPr>
              <p:nvPr/>
            </p:nvSpPr>
            <p:spPr bwMode="auto">
              <a:xfrm>
                <a:off x="1560" y="3120"/>
                <a:ext cx="761" cy="337"/>
              </a:xfrm>
              <a:custGeom>
                <a:avLst/>
                <a:gdLst>
                  <a:gd name="T0" fmla="*/ 0 w 32039"/>
                  <a:gd name="T1" fmla="*/ 0 h 21986"/>
                  <a:gd name="T2" fmla="*/ 0 w 32039"/>
                  <a:gd name="T3" fmla="*/ 0 h 21986"/>
                  <a:gd name="T4" fmla="*/ 0 w 32039"/>
                  <a:gd name="T5" fmla="*/ 0 h 21986"/>
                  <a:gd name="T6" fmla="*/ 0 60000 65536"/>
                  <a:gd name="T7" fmla="*/ 0 60000 65536"/>
                  <a:gd name="T8" fmla="*/ 0 60000 65536"/>
                  <a:gd name="T9" fmla="*/ 0 w 32039"/>
                  <a:gd name="T10" fmla="*/ 0 h 21986"/>
                  <a:gd name="T11" fmla="*/ 32039 w 32039"/>
                  <a:gd name="T12" fmla="*/ 21986 h 21986"/>
                </a:gdLst>
                <a:ahLst/>
                <a:cxnLst>
                  <a:cxn ang="T6">
                    <a:pos x="T0" y="T1"/>
                  </a:cxn>
                  <a:cxn ang="T7">
                    <a:pos x="T2" y="T3"/>
                  </a:cxn>
                  <a:cxn ang="T8">
                    <a:pos x="T4" y="T5"/>
                  </a:cxn>
                </a:cxnLst>
                <a:rect l="T9" t="T10" r="T11" b="T12"/>
                <a:pathLst>
                  <a:path w="32039" h="21986" fill="none" extrusionOk="0">
                    <a:moveTo>
                      <a:pt x="32038" y="19295"/>
                    </a:moveTo>
                    <a:cubicBezTo>
                      <a:pt x="28842" y="21060"/>
                      <a:pt x="25251" y="21985"/>
                      <a:pt x="21600" y="21986"/>
                    </a:cubicBezTo>
                    <a:cubicBezTo>
                      <a:pt x="9670" y="21986"/>
                      <a:pt x="0" y="12315"/>
                      <a:pt x="0" y="386"/>
                    </a:cubicBezTo>
                    <a:cubicBezTo>
                      <a:pt x="-1" y="257"/>
                      <a:pt x="1" y="128"/>
                      <a:pt x="3" y="0"/>
                    </a:cubicBezTo>
                  </a:path>
                  <a:path w="32039" h="21986" stroke="0" extrusionOk="0">
                    <a:moveTo>
                      <a:pt x="32038" y="19295"/>
                    </a:moveTo>
                    <a:cubicBezTo>
                      <a:pt x="28842" y="21060"/>
                      <a:pt x="25251" y="21985"/>
                      <a:pt x="21600" y="21986"/>
                    </a:cubicBezTo>
                    <a:cubicBezTo>
                      <a:pt x="9670" y="21986"/>
                      <a:pt x="0" y="12315"/>
                      <a:pt x="0" y="386"/>
                    </a:cubicBezTo>
                    <a:cubicBezTo>
                      <a:pt x="-1" y="257"/>
                      <a:pt x="1" y="128"/>
                      <a:pt x="3" y="0"/>
                    </a:cubicBezTo>
                    <a:lnTo>
                      <a:pt x="21600" y="386"/>
                    </a:lnTo>
                    <a:close/>
                  </a:path>
                </a:pathLst>
              </a:custGeom>
              <a:solidFill>
                <a:srgbClr val="B6C7C9"/>
              </a:solidFill>
              <a:ln w="22225">
                <a:solidFill>
                  <a:srgbClr val="6C8F93"/>
                </a:solidFill>
                <a:round/>
                <a:headEnd/>
                <a:tailEnd/>
              </a:ln>
            </p:spPr>
            <p:txBody>
              <a:bodyPr/>
              <a:lstStyle/>
              <a:p>
                <a:endParaRPr lang="en-SG"/>
              </a:p>
            </p:txBody>
          </p:sp>
          <p:sp>
            <p:nvSpPr>
              <p:cNvPr id="176354" name="Arc 400"/>
              <p:cNvSpPr>
                <a:spLocks/>
              </p:cNvSpPr>
              <p:nvPr/>
            </p:nvSpPr>
            <p:spPr bwMode="auto">
              <a:xfrm>
                <a:off x="3626" y="2103"/>
                <a:ext cx="584" cy="427"/>
              </a:xfrm>
              <a:custGeom>
                <a:avLst/>
                <a:gdLst>
                  <a:gd name="T0" fmla="*/ 0 w 26070"/>
                  <a:gd name="T1" fmla="*/ 0 h 31631"/>
                  <a:gd name="T2" fmla="*/ 0 w 26070"/>
                  <a:gd name="T3" fmla="*/ 0 h 31631"/>
                  <a:gd name="T4" fmla="*/ 0 w 26070"/>
                  <a:gd name="T5" fmla="*/ 0 h 31631"/>
                  <a:gd name="T6" fmla="*/ 0 60000 65536"/>
                  <a:gd name="T7" fmla="*/ 0 60000 65536"/>
                  <a:gd name="T8" fmla="*/ 0 60000 65536"/>
                  <a:gd name="T9" fmla="*/ 0 w 26070"/>
                  <a:gd name="T10" fmla="*/ 0 h 31631"/>
                  <a:gd name="T11" fmla="*/ 26070 w 26070"/>
                  <a:gd name="T12" fmla="*/ 31631 h 31631"/>
                </a:gdLst>
                <a:ahLst/>
                <a:cxnLst>
                  <a:cxn ang="T6">
                    <a:pos x="T0" y="T1"/>
                  </a:cxn>
                  <a:cxn ang="T7">
                    <a:pos x="T2" y="T3"/>
                  </a:cxn>
                  <a:cxn ang="T8">
                    <a:pos x="T4" y="T5"/>
                  </a:cxn>
                </a:cxnLst>
                <a:rect l="T9" t="T10" r="T11" b="T12"/>
                <a:pathLst>
                  <a:path w="26070" h="31631" fill="none" extrusionOk="0">
                    <a:moveTo>
                      <a:pt x="-1" y="467"/>
                    </a:moveTo>
                    <a:cubicBezTo>
                      <a:pt x="1469" y="156"/>
                      <a:pt x="2967" y="-1"/>
                      <a:pt x="4470" y="0"/>
                    </a:cubicBezTo>
                    <a:cubicBezTo>
                      <a:pt x="16399" y="0"/>
                      <a:pt x="26070" y="9670"/>
                      <a:pt x="26070" y="21600"/>
                    </a:cubicBezTo>
                    <a:cubicBezTo>
                      <a:pt x="26070" y="25094"/>
                      <a:pt x="25222" y="28536"/>
                      <a:pt x="23599" y="31631"/>
                    </a:cubicBezTo>
                  </a:path>
                  <a:path w="26070" h="31631" stroke="0" extrusionOk="0">
                    <a:moveTo>
                      <a:pt x="-1" y="467"/>
                    </a:moveTo>
                    <a:cubicBezTo>
                      <a:pt x="1469" y="156"/>
                      <a:pt x="2967" y="-1"/>
                      <a:pt x="4470" y="0"/>
                    </a:cubicBezTo>
                    <a:cubicBezTo>
                      <a:pt x="16399" y="0"/>
                      <a:pt x="26070" y="9670"/>
                      <a:pt x="26070" y="21600"/>
                    </a:cubicBezTo>
                    <a:cubicBezTo>
                      <a:pt x="26070" y="25094"/>
                      <a:pt x="25222" y="28536"/>
                      <a:pt x="23599" y="31631"/>
                    </a:cubicBezTo>
                    <a:lnTo>
                      <a:pt x="4470" y="21600"/>
                    </a:lnTo>
                    <a:close/>
                  </a:path>
                </a:pathLst>
              </a:custGeom>
              <a:solidFill>
                <a:srgbClr val="B6C7C9"/>
              </a:solidFill>
              <a:ln w="9525">
                <a:noFill/>
                <a:round/>
                <a:headEnd/>
                <a:tailEnd/>
              </a:ln>
            </p:spPr>
            <p:txBody>
              <a:bodyPr/>
              <a:lstStyle/>
              <a:p>
                <a:endParaRPr lang="en-SG"/>
              </a:p>
            </p:txBody>
          </p:sp>
          <p:sp>
            <p:nvSpPr>
              <p:cNvPr id="176355" name="Arc 401"/>
              <p:cNvSpPr>
                <a:spLocks/>
              </p:cNvSpPr>
              <p:nvPr/>
            </p:nvSpPr>
            <p:spPr bwMode="auto">
              <a:xfrm>
                <a:off x="3628" y="2110"/>
                <a:ext cx="574" cy="418"/>
              </a:xfrm>
              <a:custGeom>
                <a:avLst/>
                <a:gdLst>
                  <a:gd name="T0" fmla="*/ 0 w 26029"/>
                  <a:gd name="T1" fmla="*/ 0 h 31708"/>
                  <a:gd name="T2" fmla="*/ 0 w 26029"/>
                  <a:gd name="T3" fmla="*/ 0 h 31708"/>
                  <a:gd name="T4" fmla="*/ 0 w 26029"/>
                  <a:gd name="T5" fmla="*/ 0 h 31708"/>
                  <a:gd name="T6" fmla="*/ 0 60000 65536"/>
                  <a:gd name="T7" fmla="*/ 0 60000 65536"/>
                  <a:gd name="T8" fmla="*/ 0 60000 65536"/>
                  <a:gd name="T9" fmla="*/ 0 w 26029"/>
                  <a:gd name="T10" fmla="*/ 0 h 31708"/>
                  <a:gd name="T11" fmla="*/ 26029 w 26029"/>
                  <a:gd name="T12" fmla="*/ 31708 h 31708"/>
                </a:gdLst>
                <a:ahLst/>
                <a:cxnLst>
                  <a:cxn ang="T6">
                    <a:pos x="T0" y="T1"/>
                  </a:cxn>
                  <a:cxn ang="T7">
                    <a:pos x="T2" y="T3"/>
                  </a:cxn>
                  <a:cxn ang="T8">
                    <a:pos x="T4" y="T5"/>
                  </a:cxn>
                </a:cxnLst>
                <a:rect l="T9" t="T10" r="T11" b="T12"/>
                <a:pathLst>
                  <a:path w="26029" h="31708" fill="none" extrusionOk="0">
                    <a:moveTo>
                      <a:pt x="-1" y="458"/>
                    </a:moveTo>
                    <a:cubicBezTo>
                      <a:pt x="1456" y="153"/>
                      <a:pt x="2940" y="-1"/>
                      <a:pt x="4429" y="0"/>
                    </a:cubicBezTo>
                    <a:cubicBezTo>
                      <a:pt x="16358" y="0"/>
                      <a:pt x="26029" y="9670"/>
                      <a:pt x="26029" y="21600"/>
                    </a:cubicBezTo>
                    <a:cubicBezTo>
                      <a:pt x="26029" y="25123"/>
                      <a:pt x="25166" y="28593"/>
                      <a:pt x="23517" y="31707"/>
                    </a:cubicBezTo>
                  </a:path>
                  <a:path w="26029" h="31708" stroke="0" extrusionOk="0">
                    <a:moveTo>
                      <a:pt x="-1" y="458"/>
                    </a:moveTo>
                    <a:cubicBezTo>
                      <a:pt x="1456" y="153"/>
                      <a:pt x="2940" y="-1"/>
                      <a:pt x="4429" y="0"/>
                    </a:cubicBezTo>
                    <a:cubicBezTo>
                      <a:pt x="16358" y="0"/>
                      <a:pt x="26029" y="9670"/>
                      <a:pt x="26029" y="21600"/>
                    </a:cubicBezTo>
                    <a:cubicBezTo>
                      <a:pt x="26029" y="25123"/>
                      <a:pt x="25166" y="28593"/>
                      <a:pt x="23517" y="31707"/>
                    </a:cubicBezTo>
                    <a:lnTo>
                      <a:pt x="4429" y="21600"/>
                    </a:lnTo>
                    <a:close/>
                  </a:path>
                </a:pathLst>
              </a:custGeom>
              <a:solidFill>
                <a:srgbClr val="B6C7C9"/>
              </a:solidFill>
              <a:ln w="22225">
                <a:solidFill>
                  <a:srgbClr val="6C8F93"/>
                </a:solidFill>
                <a:round/>
                <a:headEnd/>
                <a:tailEnd/>
              </a:ln>
            </p:spPr>
            <p:txBody>
              <a:bodyPr/>
              <a:lstStyle/>
              <a:p>
                <a:endParaRPr lang="en-SG"/>
              </a:p>
            </p:txBody>
          </p:sp>
          <p:sp>
            <p:nvSpPr>
              <p:cNvPr id="176356" name="Arc 402"/>
              <p:cNvSpPr>
                <a:spLocks/>
              </p:cNvSpPr>
              <p:nvPr/>
            </p:nvSpPr>
            <p:spPr bwMode="auto">
              <a:xfrm>
                <a:off x="3791" y="2534"/>
                <a:ext cx="556" cy="428"/>
              </a:xfrm>
              <a:custGeom>
                <a:avLst/>
                <a:gdLst>
                  <a:gd name="T0" fmla="*/ 0 w 21600"/>
                  <a:gd name="T1" fmla="*/ 0 h 29154"/>
                  <a:gd name="T2" fmla="*/ 0 w 21600"/>
                  <a:gd name="T3" fmla="*/ 0 h 29154"/>
                  <a:gd name="T4" fmla="*/ 0 w 21600"/>
                  <a:gd name="T5" fmla="*/ 0 h 29154"/>
                  <a:gd name="T6" fmla="*/ 0 60000 65536"/>
                  <a:gd name="T7" fmla="*/ 0 60000 65536"/>
                  <a:gd name="T8" fmla="*/ 0 60000 65536"/>
                  <a:gd name="T9" fmla="*/ 0 w 21600"/>
                  <a:gd name="T10" fmla="*/ 0 h 29154"/>
                  <a:gd name="T11" fmla="*/ 21600 w 21600"/>
                  <a:gd name="T12" fmla="*/ 29154 h 29154"/>
                </a:gdLst>
                <a:ahLst/>
                <a:cxnLst>
                  <a:cxn ang="T6">
                    <a:pos x="T0" y="T1"/>
                  </a:cxn>
                  <a:cxn ang="T7">
                    <a:pos x="T2" y="T3"/>
                  </a:cxn>
                  <a:cxn ang="T8">
                    <a:pos x="T4" y="T5"/>
                  </a:cxn>
                </a:cxnLst>
                <a:rect l="T9" t="T10" r="T11" b="T12"/>
                <a:pathLst>
                  <a:path w="21600" h="29154" fill="none" extrusionOk="0">
                    <a:moveTo>
                      <a:pt x="13583" y="0"/>
                    </a:moveTo>
                    <a:cubicBezTo>
                      <a:pt x="18654" y="4101"/>
                      <a:pt x="21600" y="10273"/>
                      <a:pt x="21600" y="16794"/>
                    </a:cubicBezTo>
                    <a:cubicBezTo>
                      <a:pt x="21600" y="21214"/>
                      <a:pt x="20243" y="25528"/>
                      <a:pt x="17714" y="29154"/>
                    </a:cubicBezTo>
                  </a:path>
                  <a:path w="21600" h="29154" stroke="0" extrusionOk="0">
                    <a:moveTo>
                      <a:pt x="13583" y="0"/>
                    </a:moveTo>
                    <a:cubicBezTo>
                      <a:pt x="18654" y="4101"/>
                      <a:pt x="21600" y="10273"/>
                      <a:pt x="21600" y="16794"/>
                    </a:cubicBezTo>
                    <a:cubicBezTo>
                      <a:pt x="21600" y="21214"/>
                      <a:pt x="20243" y="25528"/>
                      <a:pt x="17714" y="29154"/>
                    </a:cubicBezTo>
                    <a:lnTo>
                      <a:pt x="0" y="16794"/>
                    </a:lnTo>
                    <a:close/>
                  </a:path>
                </a:pathLst>
              </a:custGeom>
              <a:solidFill>
                <a:srgbClr val="B6C7C9"/>
              </a:solidFill>
              <a:ln w="9525">
                <a:noFill/>
                <a:round/>
                <a:headEnd/>
                <a:tailEnd/>
              </a:ln>
            </p:spPr>
            <p:txBody>
              <a:bodyPr/>
              <a:lstStyle/>
              <a:p>
                <a:endParaRPr lang="en-SG"/>
              </a:p>
            </p:txBody>
          </p:sp>
          <p:sp>
            <p:nvSpPr>
              <p:cNvPr id="176357" name="Arc 403"/>
              <p:cNvSpPr>
                <a:spLocks/>
              </p:cNvSpPr>
              <p:nvPr/>
            </p:nvSpPr>
            <p:spPr bwMode="auto">
              <a:xfrm>
                <a:off x="3791" y="2538"/>
                <a:ext cx="549" cy="420"/>
              </a:xfrm>
              <a:custGeom>
                <a:avLst/>
                <a:gdLst>
                  <a:gd name="T0" fmla="*/ 0 w 21600"/>
                  <a:gd name="T1" fmla="*/ 0 h 29298"/>
                  <a:gd name="T2" fmla="*/ 0 w 21600"/>
                  <a:gd name="T3" fmla="*/ 0 h 29298"/>
                  <a:gd name="T4" fmla="*/ 0 w 21600"/>
                  <a:gd name="T5" fmla="*/ 0 h 29298"/>
                  <a:gd name="T6" fmla="*/ 0 60000 65536"/>
                  <a:gd name="T7" fmla="*/ 0 60000 65536"/>
                  <a:gd name="T8" fmla="*/ 0 60000 65536"/>
                  <a:gd name="T9" fmla="*/ 0 w 21600"/>
                  <a:gd name="T10" fmla="*/ 0 h 29298"/>
                  <a:gd name="T11" fmla="*/ 21600 w 21600"/>
                  <a:gd name="T12" fmla="*/ 29298 h 29298"/>
                </a:gdLst>
                <a:ahLst/>
                <a:cxnLst>
                  <a:cxn ang="T6">
                    <a:pos x="T0" y="T1"/>
                  </a:cxn>
                  <a:cxn ang="T7">
                    <a:pos x="T2" y="T3"/>
                  </a:cxn>
                  <a:cxn ang="T8">
                    <a:pos x="T4" y="T5"/>
                  </a:cxn>
                </a:cxnLst>
                <a:rect l="T9" t="T10" r="T11" b="T12"/>
                <a:pathLst>
                  <a:path w="21600" h="29298" fill="none" extrusionOk="0">
                    <a:moveTo>
                      <a:pt x="13504" y="0"/>
                    </a:moveTo>
                    <a:cubicBezTo>
                      <a:pt x="18621" y="4099"/>
                      <a:pt x="21600" y="10301"/>
                      <a:pt x="21600" y="16858"/>
                    </a:cubicBezTo>
                    <a:cubicBezTo>
                      <a:pt x="21600" y="21311"/>
                      <a:pt x="20223" y="25656"/>
                      <a:pt x="17658" y="29298"/>
                    </a:cubicBezTo>
                  </a:path>
                  <a:path w="21600" h="29298" stroke="0" extrusionOk="0">
                    <a:moveTo>
                      <a:pt x="13504" y="0"/>
                    </a:moveTo>
                    <a:cubicBezTo>
                      <a:pt x="18621" y="4099"/>
                      <a:pt x="21600" y="10301"/>
                      <a:pt x="21600" y="16858"/>
                    </a:cubicBezTo>
                    <a:cubicBezTo>
                      <a:pt x="21600" y="21311"/>
                      <a:pt x="20223" y="25656"/>
                      <a:pt x="17658" y="29298"/>
                    </a:cubicBezTo>
                    <a:lnTo>
                      <a:pt x="0" y="16858"/>
                    </a:lnTo>
                    <a:close/>
                  </a:path>
                </a:pathLst>
              </a:custGeom>
              <a:solidFill>
                <a:srgbClr val="B6C7C9"/>
              </a:solidFill>
              <a:ln w="22225">
                <a:solidFill>
                  <a:srgbClr val="6C8F93"/>
                </a:solidFill>
                <a:round/>
                <a:headEnd/>
                <a:tailEnd/>
              </a:ln>
            </p:spPr>
            <p:txBody>
              <a:bodyPr/>
              <a:lstStyle/>
              <a:p>
                <a:endParaRPr lang="en-SG"/>
              </a:p>
            </p:txBody>
          </p:sp>
          <p:sp>
            <p:nvSpPr>
              <p:cNvPr id="176358" name="Arc 404"/>
              <p:cNvSpPr>
                <a:spLocks/>
              </p:cNvSpPr>
              <p:nvPr/>
            </p:nvSpPr>
            <p:spPr bwMode="auto">
              <a:xfrm>
                <a:off x="3609" y="2973"/>
                <a:ext cx="651" cy="607"/>
              </a:xfrm>
              <a:custGeom>
                <a:avLst/>
                <a:gdLst>
                  <a:gd name="T0" fmla="*/ 0 w 28655"/>
                  <a:gd name="T1" fmla="*/ 0 h 27157"/>
                  <a:gd name="T2" fmla="*/ 0 w 28655"/>
                  <a:gd name="T3" fmla="*/ 0 h 27157"/>
                  <a:gd name="T4" fmla="*/ 0 w 28655"/>
                  <a:gd name="T5" fmla="*/ 0 h 27157"/>
                  <a:gd name="T6" fmla="*/ 0 60000 65536"/>
                  <a:gd name="T7" fmla="*/ 0 60000 65536"/>
                  <a:gd name="T8" fmla="*/ 0 60000 65536"/>
                  <a:gd name="T9" fmla="*/ 0 w 28655"/>
                  <a:gd name="T10" fmla="*/ 0 h 27157"/>
                  <a:gd name="T11" fmla="*/ 28655 w 28655"/>
                  <a:gd name="T12" fmla="*/ 27157 h 27157"/>
                </a:gdLst>
                <a:ahLst/>
                <a:cxnLst>
                  <a:cxn ang="T6">
                    <a:pos x="T0" y="T1"/>
                  </a:cxn>
                  <a:cxn ang="T7">
                    <a:pos x="T2" y="T3"/>
                  </a:cxn>
                  <a:cxn ang="T8">
                    <a:pos x="T4" y="T5"/>
                  </a:cxn>
                </a:cxnLst>
                <a:rect l="T9" t="T10" r="T11" b="T12"/>
                <a:pathLst>
                  <a:path w="28655" h="27157" fill="none" extrusionOk="0">
                    <a:moveTo>
                      <a:pt x="27927" y="0"/>
                    </a:moveTo>
                    <a:cubicBezTo>
                      <a:pt x="28410" y="1812"/>
                      <a:pt x="28655" y="3680"/>
                      <a:pt x="28655" y="5557"/>
                    </a:cubicBezTo>
                    <a:cubicBezTo>
                      <a:pt x="28655" y="17486"/>
                      <a:pt x="18984" y="27157"/>
                      <a:pt x="7055" y="27157"/>
                    </a:cubicBezTo>
                    <a:cubicBezTo>
                      <a:pt x="4653" y="27157"/>
                      <a:pt x="2269" y="26756"/>
                      <a:pt x="-1" y="25972"/>
                    </a:cubicBezTo>
                  </a:path>
                  <a:path w="28655" h="27157" stroke="0" extrusionOk="0">
                    <a:moveTo>
                      <a:pt x="27927" y="0"/>
                    </a:moveTo>
                    <a:cubicBezTo>
                      <a:pt x="28410" y="1812"/>
                      <a:pt x="28655" y="3680"/>
                      <a:pt x="28655" y="5557"/>
                    </a:cubicBezTo>
                    <a:cubicBezTo>
                      <a:pt x="28655" y="17486"/>
                      <a:pt x="18984" y="27157"/>
                      <a:pt x="7055" y="27157"/>
                    </a:cubicBezTo>
                    <a:cubicBezTo>
                      <a:pt x="4653" y="27157"/>
                      <a:pt x="2269" y="26756"/>
                      <a:pt x="-1" y="25972"/>
                    </a:cubicBezTo>
                    <a:lnTo>
                      <a:pt x="7055" y="5557"/>
                    </a:lnTo>
                    <a:close/>
                  </a:path>
                </a:pathLst>
              </a:custGeom>
              <a:solidFill>
                <a:srgbClr val="B6C7C9"/>
              </a:solidFill>
              <a:ln w="9525">
                <a:noFill/>
                <a:round/>
                <a:headEnd/>
                <a:tailEnd/>
              </a:ln>
            </p:spPr>
            <p:txBody>
              <a:bodyPr/>
              <a:lstStyle/>
              <a:p>
                <a:endParaRPr lang="en-SG"/>
              </a:p>
            </p:txBody>
          </p:sp>
          <p:sp>
            <p:nvSpPr>
              <p:cNvPr id="176359" name="Arc 405"/>
              <p:cNvSpPr>
                <a:spLocks/>
              </p:cNvSpPr>
              <p:nvPr/>
            </p:nvSpPr>
            <p:spPr bwMode="auto">
              <a:xfrm>
                <a:off x="3611" y="2975"/>
                <a:ext cx="642" cy="598"/>
              </a:xfrm>
              <a:custGeom>
                <a:avLst/>
                <a:gdLst>
                  <a:gd name="T0" fmla="*/ 0 w 28653"/>
                  <a:gd name="T1" fmla="*/ 0 h 27158"/>
                  <a:gd name="T2" fmla="*/ 0 w 28653"/>
                  <a:gd name="T3" fmla="*/ 0 h 27158"/>
                  <a:gd name="T4" fmla="*/ 0 w 28653"/>
                  <a:gd name="T5" fmla="*/ 0 h 27158"/>
                  <a:gd name="T6" fmla="*/ 0 60000 65536"/>
                  <a:gd name="T7" fmla="*/ 0 60000 65536"/>
                  <a:gd name="T8" fmla="*/ 0 60000 65536"/>
                  <a:gd name="T9" fmla="*/ 0 w 28653"/>
                  <a:gd name="T10" fmla="*/ 0 h 27158"/>
                  <a:gd name="T11" fmla="*/ 28653 w 28653"/>
                  <a:gd name="T12" fmla="*/ 27158 h 27158"/>
                </a:gdLst>
                <a:ahLst/>
                <a:cxnLst>
                  <a:cxn ang="T6">
                    <a:pos x="T0" y="T1"/>
                  </a:cxn>
                  <a:cxn ang="T7">
                    <a:pos x="T2" y="T3"/>
                  </a:cxn>
                  <a:cxn ang="T8">
                    <a:pos x="T4" y="T5"/>
                  </a:cxn>
                </a:cxnLst>
                <a:rect l="T9" t="T10" r="T11" b="T12"/>
                <a:pathLst>
                  <a:path w="28653" h="27158" fill="none" extrusionOk="0">
                    <a:moveTo>
                      <a:pt x="27925" y="0"/>
                    </a:moveTo>
                    <a:cubicBezTo>
                      <a:pt x="28408" y="1813"/>
                      <a:pt x="28653" y="3681"/>
                      <a:pt x="28653" y="5558"/>
                    </a:cubicBezTo>
                    <a:cubicBezTo>
                      <a:pt x="28653" y="17487"/>
                      <a:pt x="18982" y="27158"/>
                      <a:pt x="7053" y="27158"/>
                    </a:cubicBezTo>
                    <a:cubicBezTo>
                      <a:pt x="4652" y="27158"/>
                      <a:pt x="2268" y="26757"/>
                      <a:pt x="-1" y="25974"/>
                    </a:cubicBezTo>
                  </a:path>
                  <a:path w="28653" h="27158" stroke="0" extrusionOk="0">
                    <a:moveTo>
                      <a:pt x="27925" y="0"/>
                    </a:moveTo>
                    <a:cubicBezTo>
                      <a:pt x="28408" y="1813"/>
                      <a:pt x="28653" y="3681"/>
                      <a:pt x="28653" y="5558"/>
                    </a:cubicBezTo>
                    <a:cubicBezTo>
                      <a:pt x="28653" y="17487"/>
                      <a:pt x="18982" y="27158"/>
                      <a:pt x="7053" y="27158"/>
                    </a:cubicBezTo>
                    <a:cubicBezTo>
                      <a:pt x="4652" y="27158"/>
                      <a:pt x="2268" y="26757"/>
                      <a:pt x="-1" y="25974"/>
                    </a:cubicBezTo>
                    <a:lnTo>
                      <a:pt x="7053" y="5558"/>
                    </a:lnTo>
                    <a:close/>
                  </a:path>
                </a:pathLst>
              </a:custGeom>
              <a:solidFill>
                <a:srgbClr val="B6C7C9"/>
              </a:solidFill>
              <a:ln w="22225">
                <a:solidFill>
                  <a:srgbClr val="6C8F93"/>
                </a:solidFill>
                <a:round/>
                <a:headEnd/>
                <a:tailEnd/>
              </a:ln>
            </p:spPr>
            <p:txBody>
              <a:bodyPr/>
              <a:lstStyle/>
              <a:p>
                <a:endParaRPr lang="en-SG"/>
              </a:p>
            </p:txBody>
          </p:sp>
          <p:sp>
            <p:nvSpPr>
              <p:cNvPr id="176360" name="Arc 406"/>
              <p:cNvSpPr>
                <a:spLocks/>
              </p:cNvSpPr>
              <p:nvPr/>
            </p:nvSpPr>
            <p:spPr bwMode="auto">
              <a:xfrm>
                <a:off x="1358" y="2529"/>
                <a:ext cx="354" cy="592"/>
              </a:xfrm>
              <a:custGeom>
                <a:avLst/>
                <a:gdLst>
                  <a:gd name="T0" fmla="*/ 0 w 21600"/>
                  <a:gd name="T1" fmla="*/ 0 h 41297"/>
                  <a:gd name="T2" fmla="*/ 0 w 21600"/>
                  <a:gd name="T3" fmla="*/ 0 h 41297"/>
                  <a:gd name="T4" fmla="*/ 0 w 21600"/>
                  <a:gd name="T5" fmla="*/ 0 h 41297"/>
                  <a:gd name="T6" fmla="*/ 0 60000 65536"/>
                  <a:gd name="T7" fmla="*/ 0 60000 65536"/>
                  <a:gd name="T8" fmla="*/ 0 60000 65536"/>
                  <a:gd name="T9" fmla="*/ 0 w 21600"/>
                  <a:gd name="T10" fmla="*/ 0 h 41297"/>
                  <a:gd name="T11" fmla="*/ 21600 w 21600"/>
                  <a:gd name="T12" fmla="*/ 41297 h 41297"/>
                </a:gdLst>
                <a:ahLst/>
                <a:cxnLst>
                  <a:cxn ang="T6">
                    <a:pos x="T0" y="T1"/>
                  </a:cxn>
                  <a:cxn ang="T7">
                    <a:pos x="T2" y="T3"/>
                  </a:cxn>
                  <a:cxn ang="T8">
                    <a:pos x="T4" y="T5"/>
                  </a:cxn>
                </a:cxnLst>
                <a:rect l="T9" t="T10" r="T11" b="T12"/>
                <a:pathLst>
                  <a:path w="21600" h="41297" fill="none" extrusionOk="0">
                    <a:moveTo>
                      <a:pt x="12844" y="41297"/>
                    </a:moveTo>
                    <a:cubicBezTo>
                      <a:pt x="5035" y="37834"/>
                      <a:pt x="0" y="30094"/>
                      <a:pt x="0" y="21551"/>
                    </a:cubicBezTo>
                    <a:cubicBezTo>
                      <a:pt x="-1" y="10187"/>
                      <a:pt x="8803" y="767"/>
                      <a:pt x="20141" y="0"/>
                    </a:cubicBezTo>
                  </a:path>
                  <a:path w="21600" h="41297" stroke="0" extrusionOk="0">
                    <a:moveTo>
                      <a:pt x="12844" y="41297"/>
                    </a:moveTo>
                    <a:cubicBezTo>
                      <a:pt x="5035" y="37834"/>
                      <a:pt x="0" y="30094"/>
                      <a:pt x="0" y="21551"/>
                    </a:cubicBezTo>
                    <a:cubicBezTo>
                      <a:pt x="-1" y="10187"/>
                      <a:pt x="8803" y="767"/>
                      <a:pt x="20141" y="0"/>
                    </a:cubicBezTo>
                    <a:lnTo>
                      <a:pt x="21600" y="21551"/>
                    </a:lnTo>
                    <a:close/>
                  </a:path>
                </a:pathLst>
              </a:custGeom>
              <a:solidFill>
                <a:srgbClr val="B6C7C9"/>
              </a:solidFill>
              <a:ln w="9525">
                <a:noFill/>
                <a:round/>
                <a:headEnd/>
                <a:tailEnd/>
              </a:ln>
            </p:spPr>
            <p:txBody>
              <a:bodyPr/>
              <a:lstStyle/>
              <a:p>
                <a:endParaRPr lang="en-SG"/>
              </a:p>
            </p:txBody>
          </p:sp>
          <p:sp>
            <p:nvSpPr>
              <p:cNvPr id="176361" name="Arc 407"/>
              <p:cNvSpPr>
                <a:spLocks/>
              </p:cNvSpPr>
              <p:nvPr/>
            </p:nvSpPr>
            <p:spPr bwMode="auto">
              <a:xfrm>
                <a:off x="1365" y="2536"/>
                <a:ext cx="347" cy="578"/>
              </a:xfrm>
              <a:custGeom>
                <a:avLst/>
                <a:gdLst>
                  <a:gd name="T0" fmla="*/ 0 w 21600"/>
                  <a:gd name="T1" fmla="*/ 0 h 41307"/>
                  <a:gd name="T2" fmla="*/ 0 w 21600"/>
                  <a:gd name="T3" fmla="*/ 0 h 41307"/>
                  <a:gd name="T4" fmla="*/ 0 w 21600"/>
                  <a:gd name="T5" fmla="*/ 0 h 41307"/>
                  <a:gd name="T6" fmla="*/ 0 60000 65536"/>
                  <a:gd name="T7" fmla="*/ 0 60000 65536"/>
                  <a:gd name="T8" fmla="*/ 0 60000 65536"/>
                  <a:gd name="T9" fmla="*/ 0 w 21600"/>
                  <a:gd name="T10" fmla="*/ 0 h 41307"/>
                  <a:gd name="T11" fmla="*/ 21600 w 21600"/>
                  <a:gd name="T12" fmla="*/ 41307 h 41307"/>
                </a:gdLst>
                <a:ahLst/>
                <a:cxnLst>
                  <a:cxn ang="T6">
                    <a:pos x="T0" y="T1"/>
                  </a:cxn>
                  <a:cxn ang="T7">
                    <a:pos x="T2" y="T3"/>
                  </a:cxn>
                  <a:cxn ang="T8">
                    <a:pos x="T4" y="T5"/>
                  </a:cxn>
                </a:cxnLst>
                <a:rect l="T9" t="T10" r="T11" b="T12"/>
                <a:pathLst>
                  <a:path w="21600" h="41307" fill="none" extrusionOk="0">
                    <a:moveTo>
                      <a:pt x="12867" y="41306"/>
                    </a:moveTo>
                    <a:cubicBezTo>
                      <a:pt x="5045" y="37849"/>
                      <a:pt x="0" y="30102"/>
                      <a:pt x="0" y="21551"/>
                    </a:cubicBezTo>
                    <a:cubicBezTo>
                      <a:pt x="-1" y="10186"/>
                      <a:pt x="8806" y="765"/>
                      <a:pt x="20145" y="-1"/>
                    </a:cubicBezTo>
                  </a:path>
                  <a:path w="21600" h="41307" stroke="0" extrusionOk="0">
                    <a:moveTo>
                      <a:pt x="12867" y="41306"/>
                    </a:moveTo>
                    <a:cubicBezTo>
                      <a:pt x="5045" y="37849"/>
                      <a:pt x="0" y="30102"/>
                      <a:pt x="0" y="21551"/>
                    </a:cubicBezTo>
                    <a:cubicBezTo>
                      <a:pt x="-1" y="10186"/>
                      <a:pt x="8806" y="765"/>
                      <a:pt x="20145" y="-1"/>
                    </a:cubicBezTo>
                    <a:lnTo>
                      <a:pt x="21600" y="21551"/>
                    </a:lnTo>
                    <a:close/>
                  </a:path>
                </a:pathLst>
              </a:custGeom>
              <a:solidFill>
                <a:srgbClr val="B6C7C9"/>
              </a:solidFill>
              <a:ln w="22225">
                <a:solidFill>
                  <a:srgbClr val="6C8F93"/>
                </a:solidFill>
                <a:round/>
                <a:headEnd/>
                <a:tailEnd/>
              </a:ln>
            </p:spPr>
            <p:txBody>
              <a:bodyPr/>
              <a:lstStyle/>
              <a:p>
                <a:endParaRPr lang="en-SG"/>
              </a:p>
            </p:txBody>
          </p:sp>
          <p:sp>
            <p:nvSpPr>
              <p:cNvPr id="176362" name="Arc 408"/>
              <p:cNvSpPr>
                <a:spLocks/>
              </p:cNvSpPr>
              <p:nvPr/>
            </p:nvSpPr>
            <p:spPr bwMode="auto">
              <a:xfrm>
                <a:off x="2293" y="3335"/>
                <a:ext cx="1344" cy="361"/>
              </a:xfrm>
              <a:custGeom>
                <a:avLst/>
                <a:gdLst>
                  <a:gd name="T0" fmla="*/ 0 w 39224"/>
                  <a:gd name="T1" fmla="*/ 0 h 21600"/>
                  <a:gd name="T2" fmla="*/ 0 w 39224"/>
                  <a:gd name="T3" fmla="*/ 0 h 21600"/>
                  <a:gd name="T4" fmla="*/ 0 w 39224"/>
                  <a:gd name="T5" fmla="*/ 0 h 21600"/>
                  <a:gd name="T6" fmla="*/ 0 60000 65536"/>
                  <a:gd name="T7" fmla="*/ 0 60000 65536"/>
                  <a:gd name="T8" fmla="*/ 0 60000 65536"/>
                  <a:gd name="T9" fmla="*/ 0 w 39224"/>
                  <a:gd name="T10" fmla="*/ 0 h 21600"/>
                  <a:gd name="T11" fmla="*/ 39224 w 39224"/>
                  <a:gd name="T12" fmla="*/ 21600 h 21600"/>
                </a:gdLst>
                <a:ahLst/>
                <a:cxnLst>
                  <a:cxn ang="T6">
                    <a:pos x="T0" y="T1"/>
                  </a:cxn>
                  <a:cxn ang="T7">
                    <a:pos x="T2" y="T3"/>
                  </a:cxn>
                  <a:cxn ang="T8">
                    <a:pos x="T4" y="T5"/>
                  </a:cxn>
                </a:cxnLst>
                <a:rect l="T9" t="T10" r="T11" b="T12"/>
                <a:pathLst>
                  <a:path w="39224" h="21600" fill="none" extrusionOk="0">
                    <a:moveTo>
                      <a:pt x="39224" y="12019"/>
                    </a:moveTo>
                    <a:cubicBezTo>
                      <a:pt x="35214" y="18006"/>
                      <a:pt x="28483" y="21599"/>
                      <a:pt x="21277" y="21600"/>
                    </a:cubicBezTo>
                    <a:cubicBezTo>
                      <a:pt x="10782" y="21600"/>
                      <a:pt x="1807" y="14057"/>
                      <a:pt x="-1" y="3720"/>
                    </a:cubicBezTo>
                  </a:path>
                  <a:path w="39224" h="21600" stroke="0" extrusionOk="0">
                    <a:moveTo>
                      <a:pt x="39224" y="12019"/>
                    </a:moveTo>
                    <a:cubicBezTo>
                      <a:pt x="35214" y="18006"/>
                      <a:pt x="28483" y="21599"/>
                      <a:pt x="21277" y="21600"/>
                    </a:cubicBezTo>
                    <a:cubicBezTo>
                      <a:pt x="10782" y="21600"/>
                      <a:pt x="1807" y="14057"/>
                      <a:pt x="-1" y="3720"/>
                    </a:cubicBezTo>
                    <a:lnTo>
                      <a:pt x="21277" y="0"/>
                    </a:lnTo>
                    <a:close/>
                  </a:path>
                </a:pathLst>
              </a:custGeom>
              <a:solidFill>
                <a:srgbClr val="B6C7C9"/>
              </a:solidFill>
              <a:ln w="9525">
                <a:noFill/>
                <a:round/>
                <a:headEnd/>
                <a:tailEnd/>
              </a:ln>
            </p:spPr>
            <p:txBody>
              <a:bodyPr/>
              <a:lstStyle/>
              <a:p>
                <a:endParaRPr lang="en-SG"/>
              </a:p>
            </p:txBody>
          </p:sp>
          <p:sp>
            <p:nvSpPr>
              <p:cNvPr id="176363" name="Arc 409"/>
              <p:cNvSpPr>
                <a:spLocks/>
              </p:cNvSpPr>
              <p:nvPr/>
            </p:nvSpPr>
            <p:spPr bwMode="auto">
              <a:xfrm>
                <a:off x="2300" y="3335"/>
                <a:ext cx="1329" cy="354"/>
              </a:xfrm>
              <a:custGeom>
                <a:avLst/>
                <a:gdLst>
                  <a:gd name="T0" fmla="*/ 0 w 39161"/>
                  <a:gd name="T1" fmla="*/ 0 h 21600"/>
                  <a:gd name="T2" fmla="*/ 0 w 39161"/>
                  <a:gd name="T3" fmla="*/ 0 h 21600"/>
                  <a:gd name="T4" fmla="*/ 0 w 39161"/>
                  <a:gd name="T5" fmla="*/ 0 h 21600"/>
                  <a:gd name="T6" fmla="*/ 0 60000 65536"/>
                  <a:gd name="T7" fmla="*/ 0 60000 65536"/>
                  <a:gd name="T8" fmla="*/ 0 60000 65536"/>
                  <a:gd name="T9" fmla="*/ 0 w 39161"/>
                  <a:gd name="T10" fmla="*/ 0 h 21600"/>
                  <a:gd name="T11" fmla="*/ 39161 w 39161"/>
                  <a:gd name="T12" fmla="*/ 21600 h 21600"/>
                </a:gdLst>
                <a:ahLst/>
                <a:cxnLst>
                  <a:cxn ang="T6">
                    <a:pos x="T0" y="T1"/>
                  </a:cxn>
                  <a:cxn ang="T7">
                    <a:pos x="T2" y="T3"/>
                  </a:cxn>
                  <a:cxn ang="T8">
                    <a:pos x="T4" y="T5"/>
                  </a:cxn>
                </a:cxnLst>
                <a:rect l="T9" t="T10" r="T11" b="T12"/>
                <a:pathLst>
                  <a:path w="39161" h="21600" fill="none" extrusionOk="0">
                    <a:moveTo>
                      <a:pt x="39161" y="12103"/>
                    </a:moveTo>
                    <a:cubicBezTo>
                      <a:pt x="35143" y="18042"/>
                      <a:pt x="28441" y="21599"/>
                      <a:pt x="21271" y="21600"/>
                    </a:cubicBezTo>
                    <a:cubicBezTo>
                      <a:pt x="10790" y="21600"/>
                      <a:pt x="1822" y="14076"/>
                      <a:pt x="0" y="3755"/>
                    </a:cubicBezTo>
                  </a:path>
                  <a:path w="39161" h="21600" stroke="0" extrusionOk="0">
                    <a:moveTo>
                      <a:pt x="39161" y="12103"/>
                    </a:moveTo>
                    <a:cubicBezTo>
                      <a:pt x="35143" y="18042"/>
                      <a:pt x="28441" y="21599"/>
                      <a:pt x="21271" y="21600"/>
                    </a:cubicBezTo>
                    <a:cubicBezTo>
                      <a:pt x="10790" y="21600"/>
                      <a:pt x="1822" y="14076"/>
                      <a:pt x="0" y="3755"/>
                    </a:cubicBezTo>
                    <a:lnTo>
                      <a:pt x="21271" y="0"/>
                    </a:lnTo>
                    <a:close/>
                  </a:path>
                </a:pathLst>
              </a:custGeom>
              <a:solidFill>
                <a:srgbClr val="B6C7C9"/>
              </a:solidFill>
              <a:ln w="22225">
                <a:solidFill>
                  <a:srgbClr val="6C8F93"/>
                </a:solidFill>
                <a:round/>
                <a:headEnd/>
                <a:tailEnd/>
              </a:ln>
            </p:spPr>
            <p:txBody>
              <a:bodyPr/>
              <a:lstStyle/>
              <a:p>
                <a:endParaRPr lang="en-SG"/>
              </a:p>
            </p:txBody>
          </p:sp>
        </p:grpSp>
        <p:sp>
          <p:nvSpPr>
            <p:cNvPr id="66970" name="Line 410"/>
            <p:cNvSpPr>
              <a:spLocks noChangeShapeType="1"/>
            </p:cNvSpPr>
            <p:nvPr/>
          </p:nvSpPr>
          <p:spPr bwMode="auto">
            <a:xfrm>
              <a:off x="1270" y="1316"/>
              <a:ext cx="177" cy="313"/>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p>
          </p:txBody>
        </p:sp>
        <p:sp>
          <p:nvSpPr>
            <p:cNvPr id="66971" name="Line 411"/>
            <p:cNvSpPr>
              <a:spLocks noChangeShapeType="1"/>
            </p:cNvSpPr>
            <p:nvPr/>
          </p:nvSpPr>
          <p:spPr bwMode="auto">
            <a:xfrm flipH="1">
              <a:off x="1476" y="1490"/>
              <a:ext cx="384" cy="139"/>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p>
          </p:txBody>
        </p:sp>
        <p:sp>
          <p:nvSpPr>
            <p:cNvPr id="66972" name="Line 412"/>
            <p:cNvSpPr>
              <a:spLocks noChangeShapeType="1"/>
            </p:cNvSpPr>
            <p:nvPr/>
          </p:nvSpPr>
          <p:spPr bwMode="auto">
            <a:xfrm flipH="1" flipV="1">
              <a:off x="1447" y="1664"/>
              <a:ext cx="265" cy="278"/>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p>
          </p:txBody>
        </p:sp>
        <p:sp>
          <p:nvSpPr>
            <p:cNvPr id="66973" name="Line 413"/>
            <p:cNvSpPr>
              <a:spLocks noChangeShapeType="1"/>
            </p:cNvSpPr>
            <p:nvPr/>
          </p:nvSpPr>
          <p:spPr bwMode="auto">
            <a:xfrm flipH="1" flipV="1">
              <a:off x="1889" y="1490"/>
              <a:ext cx="322" cy="97"/>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p>
          </p:txBody>
        </p:sp>
        <p:sp>
          <p:nvSpPr>
            <p:cNvPr id="66974" name="Line 414"/>
            <p:cNvSpPr>
              <a:spLocks noChangeShapeType="1"/>
            </p:cNvSpPr>
            <p:nvPr/>
          </p:nvSpPr>
          <p:spPr bwMode="auto">
            <a:xfrm flipH="1">
              <a:off x="1712" y="1635"/>
              <a:ext cx="499" cy="272"/>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p>
          </p:txBody>
        </p:sp>
        <p:sp>
          <p:nvSpPr>
            <p:cNvPr id="66975" name="Line 415"/>
            <p:cNvSpPr>
              <a:spLocks noChangeShapeType="1"/>
            </p:cNvSpPr>
            <p:nvPr/>
          </p:nvSpPr>
          <p:spPr bwMode="auto">
            <a:xfrm flipH="1">
              <a:off x="2320" y="1445"/>
              <a:ext cx="649" cy="71"/>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p>
          </p:txBody>
        </p:sp>
        <p:sp>
          <p:nvSpPr>
            <p:cNvPr id="66976" name="Line 416"/>
            <p:cNvSpPr>
              <a:spLocks noChangeShapeType="1"/>
            </p:cNvSpPr>
            <p:nvPr/>
          </p:nvSpPr>
          <p:spPr bwMode="auto">
            <a:xfrm flipH="1" flipV="1">
              <a:off x="2349" y="1516"/>
              <a:ext cx="236" cy="417"/>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p>
          </p:txBody>
        </p:sp>
        <p:sp>
          <p:nvSpPr>
            <p:cNvPr id="66977" name="Line 417"/>
            <p:cNvSpPr>
              <a:spLocks noChangeShapeType="1"/>
            </p:cNvSpPr>
            <p:nvPr/>
          </p:nvSpPr>
          <p:spPr bwMode="auto">
            <a:xfrm flipH="1" flipV="1">
              <a:off x="2349" y="1480"/>
              <a:ext cx="355" cy="208"/>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p>
          </p:txBody>
        </p:sp>
        <p:sp>
          <p:nvSpPr>
            <p:cNvPr id="66978" name="Line 418"/>
            <p:cNvSpPr>
              <a:spLocks noChangeShapeType="1"/>
            </p:cNvSpPr>
            <p:nvPr/>
          </p:nvSpPr>
          <p:spPr bwMode="auto">
            <a:xfrm flipH="1" flipV="1">
              <a:off x="2704" y="1688"/>
              <a:ext cx="708" cy="35"/>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p>
          </p:txBody>
        </p:sp>
        <p:sp>
          <p:nvSpPr>
            <p:cNvPr id="66979" name="Line 419"/>
            <p:cNvSpPr>
              <a:spLocks noChangeShapeType="1"/>
            </p:cNvSpPr>
            <p:nvPr/>
          </p:nvSpPr>
          <p:spPr bwMode="auto">
            <a:xfrm flipH="1" flipV="1">
              <a:off x="2998" y="1445"/>
              <a:ext cx="325" cy="105"/>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p>
          </p:txBody>
        </p:sp>
        <p:sp>
          <p:nvSpPr>
            <p:cNvPr id="66980" name="Line 420"/>
            <p:cNvSpPr>
              <a:spLocks noChangeShapeType="1"/>
            </p:cNvSpPr>
            <p:nvPr/>
          </p:nvSpPr>
          <p:spPr bwMode="auto">
            <a:xfrm flipH="1">
              <a:off x="2585" y="1967"/>
              <a:ext cx="649" cy="0"/>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p>
          </p:txBody>
        </p:sp>
        <p:sp>
          <p:nvSpPr>
            <p:cNvPr id="66981" name="Line 421"/>
            <p:cNvSpPr>
              <a:spLocks noChangeShapeType="1"/>
            </p:cNvSpPr>
            <p:nvPr/>
          </p:nvSpPr>
          <p:spPr bwMode="auto">
            <a:xfrm flipV="1">
              <a:off x="3264" y="1723"/>
              <a:ext cx="177" cy="244"/>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p>
          </p:txBody>
        </p:sp>
        <p:sp>
          <p:nvSpPr>
            <p:cNvPr id="66982" name="Line 422"/>
            <p:cNvSpPr>
              <a:spLocks noChangeShapeType="1"/>
            </p:cNvSpPr>
            <p:nvPr/>
          </p:nvSpPr>
          <p:spPr bwMode="auto">
            <a:xfrm flipH="1" flipV="1">
              <a:off x="3352" y="1550"/>
              <a:ext cx="89" cy="173"/>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p>
          </p:txBody>
        </p:sp>
        <p:sp>
          <p:nvSpPr>
            <p:cNvPr id="66983" name="Line 423"/>
            <p:cNvSpPr>
              <a:spLocks noChangeShapeType="1"/>
            </p:cNvSpPr>
            <p:nvPr/>
          </p:nvSpPr>
          <p:spPr bwMode="auto">
            <a:xfrm flipH="1">
              <a:off x="3317" y="1875"/>
              <a:ext cx="288" cy="145"/>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p>
          </p:txBody>
        </p:sp>
        <p:pic>
          <p:nvPicPr>
            <p:cNvPr id="176378" name="Picture 424"/>
            <p:cNvPicPr>
              <a:picLocks noChangeArrowheads="1"/>
            </p:cNvPicPr>
            <p:nvPr/>
          </p:nvPicPr>
          <p:blipFill>
            <a:blip r:embed="rId4" cstate="print"/>
            <a:srcRect/>
            <a:stretch>
              <a:fillRect/>
            </a:stretch>
          </p:blipFill>
          <p:spPr bwMode="auto">
            <a:xfrm>
              <a:off x="1128" y="1246"/>
              <a:ext cx="230" cy="167"/>
            </a:xfrm>
            <a:prstGeom prst="rect">
              <a:avLst/>
            </a:prstGeom>
            <a:noFill/>
            <a:ln w="12700">
              <a:noFill/>
              <a:miter lim="800000"/>
              <a:headEnd/>
              <a:tailEnd/>
            </a:ln>
          </p:spPr>
        </p:pic>
        <p:sp>
          <p:nvSpPr>
            <p:cNvPr id="66985" name="Line 425"/>
            <p:cNvSpPr>
              <a:spLocks noChangeShapeType="1"/>
            </p:cNvSpPr>
            <p:nvPr/>
          </p:nvSpPr>
          <p:spPr bwMode="auto">
            <a:xfrm flipV="1">
              <a:off x="1063" y="1664"/>
              <a:ext cx="384" cy="104"/>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p>
          </p:txBody>
        </p:sp>
        <p:pic>
          <p:nvPicPr>
            <p:cNvPr id="176380" name="Picture 426"/>
            <p:cNvPicPr>
              <a:picLocks noChangeArrowheads="1"/>
            </p:cNvPicPr>
            <p:nvPr/>
          </p:nvPicPr>
          <p:blipFill>
            <a:blip r:embed="rId5" cstate="print"/>
            <a:srcRect/>
            <a:stretch>
              <a:fillRect/>
            </a:stretch>
          </p:blipFill>
          <p:spPr bwMode="auto">
            <a:xfrm>
              <a:off x="1330" y="1580"/>
              <a:ext cx="230" cy="165"/>
            </a:xfrm>
            <a:prstGeom prst="rect">
              <a:avLst/>
            </a:prstGeom>
            <a:noFill/>
            <a:ln w="12700">
              <a:noFill/>
              <a:miter lim="800000"/>
              <a:headEnd/>
              <a:tailEnd/>
            </a:ln>
          </p:spPr>
        </p:pic>
        <p:pic>
          <p:nvPicPr>
            <p:cNvPr id="176381" name="Picture 427"/>
            <p:cNvPicPr>
              <a:picLocks noChangeArrowheads="1"/>
            </p:cNvPicPr>
            <p:nvPr/>
          </p:nvPicPr>
          <p:blipFill>
            <a:blip r:embed="rId5" cstate="print"/>
            <a:srcRect/>
            <a:stretch>
              <a:fillRect/>
            </a:stretch>
          </p:blipFill>
          <p:spPr bwMode="auto">
            <a:xfrm>
              <a:off x="1748" y="1429"/>
              <a:ext cx="230" cy="166"/>
            </a:xfrm>
            <a:prstGeom prst="rect">
              <a:avLst/>
            </a:prstGeom>
            <a:noFill/>
            <a:ln w="12700">
              <a:noFill/>
              <a:miter lim="800000"/>
              <a:headEnd/>
              <a:tailEnd/>
            </a:ln>
          </p:spPr>
        </p:pic>
        <p:pic>
          <p:nvPicPr>
            <p:cNvPr id="176382" name="Picture 428"/>
            <p:cNvPicPr>
              <a:picLocks noChangeArrowheads="1"/>
            </p:cNvPicPr>
            <p:nvPr/>
          </p:nvPicPr>
          <p:blipFill>
            <a:blip r:embed="rId5" cstate="print"/>
            <a:srcRect/>
            <a:stretch>
              <a:fillRect/>
            </a:stretch>
          </p:blipFill>
          <p:spPr bwMode="auto">
            <a:xfrm>
              <a:off x="1594" y="1880"/>
              <a:ext cx="232" cy="166"/>
            </a:xfrm>
            <a:prstGeom prst="rect">
              <a:avLst/>
            </a:prstGeom>
            <a:noFill/>
            <a:ln w="12700">
              <a:noFill/>
              <a:miter lim="800000"/>
              <a:headEnd/>
              <a:tailEnd/>
            </a:ln>
          </p:spPr>
        </p:pic>
        <p:pic>
          <p:nvPicPr>
            <p:cNvPr id="176383" name="Picture 429"/>
            <p:cNvPicPr>
              <a:picLocks noChangeArrowheads="1"/>
            </p:cNvPicPr>
            <p:nvPr/>
          </p:nvPicPr>
          <p:blipFill>
            <a:blip r:embed="rId5" cstate="print"/>
            <a:srcRect/>
            <a:stretch>
              <a:fillRect/>
            </a:stretch>
          </p:blipFill>
          <p:spPr bwMode="auto">
            <a:xfrm>
              <a:off x="2482" y="1901"/>
              <a:ext cx="248" cy="166"/>
            </a:xfrm>
            <a:prstGeom prst="rect">
              <a:avLst/>
            </a:prstGeom>
            <a:noFill/>
            <a:ln w="12700">
              <a:noFill/>
              <a:miter lim="800000"/>
              <a:headEnd/>
              <a:tailEnd/>
            </a:ln>
          </p:spPr>
        </p:pic>
        <p:pic>
          <p:nvPicPr>
            <p:cNvPr id="176384" name="Picture 430"/>
            <p:cNvPicPr>
              <a:picLocks noChangeArrowheads="1"/>
            </p:cNvPicPr>
            <p:nvPr/>
          </p:nvPicPr>
          <p:blipFill>
            <a:blip r:embed="rId5" cstate="print"/>
            <a:srcRect/>
            <a:stretch>
              <a:fillRect/>
            </a:stretch>
          </p:blipFill>
          <p:spPr bwMode="auto">
            <a:xfrm>
              <a:off x="2556" y="1619"/>
              <a:ext cx="247" cy="164"/>
            </a:xfrm>
            <a:prstGeom prst="rect">
              <a:avLst/>
            </a:prstGeom>
            <a:noFill/>
            <a:ln w="12700">
              <a:noFill/>
              <a:miter lim="800000"/>
              <a:headEnd/>
              <a:tailEnd/>
            </a:ln>
          </p:spPr>
        </p:pic>
        <p:pic>
          <p:nvPicPr>
            <p:cNvPr id="176385" name="Picture 431"/>
            <p:cNvPicPr>
              <a:picLocks noChangeArrowheads="1"/>
            </p:cNvPicPr>
            <p:nvPr/>
          </p:nvPicPr>
          <p:blipFill>
            <a:blip r:embed="rId5" cstate="print"/>
            <a:srcRect/>
            <a:stretch>
              <a:fillRect/>
            </a:stretch>
          </p:blipFill>
          <p:spPr bwMode="auto">
            <a:xfrm>
              <a:off x="2810" y="1384"/>
              <a:ext cx="247" cy="166"/>
            </a:xfrm>
            <a:prstGeom prst="rect">
              <a:avLst/>
            </a:prstGeom>
            <a:noFill/>
            <a:ln w="12700">
              <a:noFill/>
              <a:miter lim="800000"/>
              <a:headEnd/>
              <a:tailEnd/>
            </a:ln>
          </p:spPr>
        </p:pic>
        <p:pic>
          <p:nvPicPr>
            <p:cNvPr id="176386" name="Picture 432"/>
            <p:cNvPicPr>
              <a:picLocks noChangeArrowheads="1"/>
            </p:cNvPicPr>
            <p:nvPr/>
          </p:nvPicPr>
          <p:blipFill>
            <a:blip r:embed="rId5" cstate="print"/>
            <a:srcRect/>
            <a:stretch>
              <a:fillRect/>
            </a:stretch>
          </p:blipFill>
          <p:spPr bwMode="auto">
            <a:xfrm>
              <a:off x="3193" y="1477"/>
              <a:ext cx="248" cy="164"/>
            </a:xfrm>
            <a:prstGeom prst="rect">
              <a:avLst/>
            </a:prstGeom>
            <a:noFill/>
            <a:ln w="12700">
              <a:noFill/>
              <a:miter lim="800000"/>
              <a:headEnd/>
              <a:tailEnd/>
            </a:ln>
          </p:spPr>
        </p:pic>
        <p:pic>
          <p:nvPicPr>
            <p:cNvPr id="176387" name="Picture 433"/>
            <p:cNvPicPr>
              <a:picLocks noChangeArrowheads="1"/>
            </p:cNvPicPr>
            <p:nvPr/>
          </p:nvPicPr>
          <p:blipFill>
            <a:blip r:embed="rId5" cstate="print"/>
            <a:srcRect/>
            <a:stretch>
              <a:fillRect/>
            </a:stretch>
          </p:blipFill>
          <p:spPr bwMode="auto">
            <a:xfrm>
              <a:off x="3095" y="1929"/>
              <a:ext cx="248" cy="165"/>
            </a:xfrm>
            <a:prstGeom prst="rect">
              <a:avLst/>
            </a:prstGeom>
            <a:noFill/>
            <a:ln w="12700">
              <a:noFill/>
              <a:miter lim="800000"/>
              <a:headEnd/>
              <a:tailEnd/>
            </a:ln>
          </p:spPr>
        </p:pic>
        <p:pic>
          <p:nvPicPr>
            <p:cNvPr id="176388" name="Picture 434"/>
            <p:cNvPicPr>
              <a:picLocks noChangeArrowheads="1"/>
            </p:cNvPicPr>
            <p:nvPr/>
          </p:nvPicPr>
          <p:blipFill>
            <a:blip r:embed="rId5" cstate="print"/>
            <a:srcRect/>
            <a:stretch>
              <a:fillRect/>
            </a:stretch>
          </p:blipFill>
          <p:spPr bwMode="auto">
            <a:xfrm>
              <a:off x="3274" y="1674"/>
              <a:ext cx="247" cy="165"/>
            </a:xfrm>
            <a:prstGeom prst="rect">
              <a:avLst/>
            </a:prstGeom>
            <a:noFill/>
            <a:ln w="12700">
              <a:noFill/>
              <a:miter lim="800000"/>
              <a:headEnd/>
              <a:tailEnd/>
            </a:ln>
          </p:spPr>
        </p:pic>
        <p:sp>
          <p:nvSpPr>
            <p:cNvPr id="176389" name="Text Box 435"/>
            <p:cNvSpPr txBox="1">
              <a:spLocks noChangeArrowheads="1"/>
            </p:cNvSpPr>
            <p:nvPr/>
          </p:nvSpPr>
          <p:spPr bwMode="auto">
            <a:xfrm>
              <a:off x="2634" y="851"/>
              <a:ext cx="926" cy="212"/>
            </a:xfrm>
            <a:prstGeom prst="rect">
              <a:avLst/>
            </a:prstGeom>
            <a:noFill/>
            <a:ln w="19050">
              <a:noFill/>
              <a:miter lim="800000"/>
              <a:headEnd/>
              <a:tailEnd/>
            </a:ln>
          </p:spPr>
          <p:txBody>
            <a:bodyPr wrap="none" lIns="91557" tIns="45781" rIns="91557" bIns="45781">
              <a:spAutoFit/>
            </a:bodyPr>
            <a:lstStyle/>
            <a:p>
              <a:pPr algn="l" defTabSz="915988"/>
              <a:r>
                <a:rPr lang="en-US" sz="1600">
                  <a:latin typeface="Arial" charset="0"/>
                </a:rPr>
                <a:t>Backbone</a:t>
              </a:r>
              <a:r>
                <a:rPr lang="en-US" altLang="zh-CN" sz="1600">
                  <a:latin typeface="Arial" charset="0"/>
                  <a:ea typeface="宋体" pitchFamily="2" charset="-122"/>
                </a:rPr>
                <a:t> ISP</a:t>
              </a:r>
              <a:endParaRPr lang="en-US" sz="1600">
                <a:latin typeface="Arial" charset="0"/>
              </a:endParaRPr>
            </a:p>
          </p:txBody>
        </p:sp>
        <p:sp>
          <p:nvSpPr>
            <p:cNvPr id="176390" name="Text Box 436"/>
            <p:cNvSpPr txBox="1">
              <a:spLocks noChangeArrowheads="1"/>
            </p:cNvSpPr>
            <p:nvPr/>
          </p:nvSpPr>
          <p:spPr bwMode="auto">
            <a:xfrm>
              <a:off x="1579" y="868"/>
              <a:ext cx="297" cy="192"/>
            </a:xfrm>
            <a:prstGeom prst="rect">
              <a:avLst/>
            </a:prstGeom>
            <a:noFill/>
            <a:ln w="19050">
              <a:noFill/>
              <a:miter lim="800000"/>
              <a:headEnd/>
              <a:tailEnd/>
            </a:ln>
          </p:spPr>
          <p:txBody>
            <a:bodyPr wrap="none" lIns="91557" tIns="45781" rIns="91557" bIns="45781">
              <a:spAutoFit/>
            </a:bodyPr>
            <a:lstStyle/>
            <a:p>
              <a:pPr defTabSz="915988"/>
              <a:r>
                <a:rPr lang="en-US" sz="1400">
                  <a:latin typeface="Arial" charset="0"/>
                </a:rPr>
                <a:t>ISP</a:t>
              </a:r>
            </a:p>
          </p:txBody>
        </p:sp>
        <p:pic>
          <p:nvPicPr>
            <p:cNvPr id="176391" name="Picture 438"/>
            <p:cNvPicPr>
              <a:picLocks noChangeArrowheads="1"/>
            </p:cNvPicPr>
            <p:nvPr/>
          </p:nvPicPr>
          <p:blipFill>
            <a:blip r:embed="rId6" cstate="print"/>
            <a:srcRect/>
            <a:stretch>
              <a:fillRect/>
            </a:stretch>
          </p:blipFill>
          <p:spPr bwMode="auto">
            <a:xfrm>
              <a:off x="2163" y="1491"/>
              <a:ext cx="230" cy="164"/>
            </a:xfrm>
            <a:prstGeom prst="rect">
              <a:avLst/>
            </a:prstGeom>
            <a:noFill/>
            <a:ln w="12700">
              <a:noFill/>
              <a:miter lim="800000"/>
              <a:headEnd/>
              <a:tailEnd/>
            </a:ln>
          </p:spPr>
        </p:pic>
        <p:grpSp>
          <p:nvGrpSpPr>
            <p:cNvPr id="176392" name="Group 439"/>
            <p:cNvGrpSpPr>
              <a:grpSpLocks/>
            </p:cNvGrpSpPr>
            <p:nvPr/>
          </p:nvGrpSpPr>
          <p:grpSpPr bwMode="auto">
            <a:xfrm>
              <a:off x="3701" y="1154"/>
              <a:ext cx="1136" cy="1025"/>
              <a:chOff x="1358" y="1894"/>
              <a:chExt cx="2981" cy="1793"/>
            </a:xfrm>
          </p:grpSpPr>
          <p:sp>
            <p:nvSpPr>
              <p:cNvPr id="176393" name="Oval 440"/>
              <p:cNvSpPr>
                <a:spLocks noChangeArrowheads="1"/>
              </p:cNvSpPr>
              <p:nvPr/>
            </p:nvSpPr>
            <p:spPr bwMode="auto">
              <a:xfrm>
                <a:off x="2376" y="1894"/>
                <a:ext cx="1299" cy="742"/>
              </a:xfrm>
              <a:prstGeom prst="ellipse">
                <a:avLst/>
              </a:prstGeom>
              <a:solidFill>
                <a:srgbClr val="B6C7C9"/>
              </a:solidFill>
              <a:ln w="9525">
                <a:noFill/>
                <a:round/>
                <a:headEnd/>
                <a:tailEnd/>
              </a:ln>
            </p:spPr>
            <p:txBody>
              <a:bodyPr/>
              <a:lstStyle/>
              <a:p>
                <a:endParaRPr lang="en-SG"/>
              </a:p>
            </p:txBody>
          </p:sp>
          <p:sp>
            <p:nvSpPr>
              <p:cNvPr id="176394" name="Oval 441"/>
              <p:cNvSpPr>
                <a:spLocks noChangeArrowheads="1"/>
              </p:cNvSpPr>
              <p:nvPr/>
            </p:nvSpPr>
            <p:spPr bwMode="auto">
              <a:xfrm>
                <a:off x="1662" y="2088"/>
                <a:ext cx="996" cy="742"/>
              </a:xfrm>
              <a:prstGeom prst="ellipse">
                <a:avLst/>
              </a:prstGeom>
              <a:solidFill>
                <a:srgbClr val="B6C7C9"/>
              </a:solidFill>
              <a:ln w="9525">
                <a:noFill/>
                <a:round/>
                <a:headEnd/>
                <a:tailEnd/>
              </a:ln>
            </p:spPr>
            <p:txBody>
              <a:bodyPr/>
              <a:lstStyle/>
              <a:p>
                <a:endParaRPr lang="en-SG"/>
              </a:p>
            </p:txBody>
          </p:sp>
          <p:sp>
            <p:nvSpPr>
              <p:cNvPr id="176395" name="Oval 442"/>
              <p:cNvSpPr>
                <a:spLocks noChangeArrowheads="1"/>
              </p:cNvSpPr>
              <p:nvPr/>
            </p:nvSpPr>
            <p:spPr bwMode="auto">
              <a:xfrm>
                <a:off x="1358" y="2535"/>
                <a:ext cx="672" cy="605"/>
              </a:xfrm>
              <a:prstGeom prst="ellipse">
                <a:avLst/>
              </a:prstGeom>
              <a:solidFill>
                <a:srgbClr val="B6C7C9"/>
              </a:solidFill>
              <a:ln w="9525">
                <a:noFill/>
                <a:round/>
                <a:headEnd/>
                <a:tailEnd/>
              </a:ln>
            </p:spPr>
            <p:txBody>
              <a:bodyPr/>
              <a:lstStyle/>
              <a:p>
                <a:endParaRPr lang="en-SG"/>
              </a:p>
            </p:txBody>
          </p:sp>
          <p:sp>
            <p:nvSpPr>
              <p:cNvPr id="176396" name="Oval 443"/>
              <p:cNvSpPr>
                <a:spLocks noChangeArrowheads="1"/>
              </p:cNvSpPr>
              <p:nvPr/>
            </p:nvSpPr>
            <p:spPr bwMode="auto">
              <a:xfrm>
                <a:off x="1561" y="2801"/>
                <a:ext cx="1010" cy="656"/>
              </a:xfrm>
              <a:prstGeom prst="ellipse">
                <a:avLst/>
              </a:prstGeom>
              <a:solidFill>
                <a:srgbClr val="B6C7C9"/>
              </a:solidFill>
              <a:ln w="9525">
                <a:noFill/>
                <a:round/>
                <a:headEnd/>
                <a:tailEnd/>
              </a:ln>
            </p:spPr>
            <p:txBody>
              <a:bodyPr/>
              <a:lstStyle/>
              <a:p>
                <a:endParaRPr lang="en-SG"/>
              </a:p>
            </p:txBody>
          </p:sp>
          <p:sp>
            <p:nvSpPr>
              <p:cNvPr id="176397" name="Oval 444"/>
              <p:cNvSpPr>
                <a:spLocks noChangeArrowheads="1"/>
              </p:cNvSpPr>
              <p:nvPr/>
            </p:nvSpPr>
            <p:spPr bwMode="auto">
              <a:xfrm>
                <a:off x="2275" y="2909"/>
                <a:ext cx="1509" cy="778"/>
              </a:xfrm>
              <a:prstGeom prst="ellipse">
                <a:avLst/>
              </a:prstGeom>
              <a:solidFill>
                <a:srgbClr val="B6C7C9"/>
              </a:solidFill>
              <a:ln w="9525">
                <a:noFill/>
                <a:round/>
                <a:headEnd/>
                <a:tailEnd/>
              </a:ln>
            </p:spPr>
            <p:txBody>
              <a:bodyPr/>
              <a:lstStyle/>
              <a:p>
                <a:endParaRPr lang="en-SG"/>
              </a:p>
            </p:txBody>
          </p:sp>
          <p:sp>
            <p:nvSpPr>
              <p:cNvPr id="176398" name="Oval 445"/>
              <p:cNvSpPr>
                <a:spLocks noChangeArrowheads="1"/>
              </p:cNvSpPr>
              <p:nvPr/>
            </p:nvSpPr>
            <p:spPr bwMode="auto">
              <a:xfrm>
                <a:off x="3235" y="2110"/>
                <a:ext cx="967" cy="583"/>
              </a:xfrm>
              <a:prstGeom prst="ellipse">
                <a:avLst/>
              </a:prstGeom>
              <a:solidFill>
                <a:srgbClr val="B6C7C9"/>
              </a:solidFill>
              <a:ln w="9525">
                <a:noFill/>
                <a:round/>
                <a:headEnd/>
                <a:tailEnd/>
              </a:ln>
            </p:spPr>
            <p:txBody>
              <a:bodyPr/>
              <a:lstStyle/>
              <a:p>
                <a:endParaRPr lang="en-SG"/>
              </a:p>
            </p:txBody>
          </p:sp>
          <p:sp>
            <p:nvSpPr>
              <p:cNvPr id="176399" name="Oval 446"/>
              <p:cNvSpPr>
                <a:spLocks noChangeArrowheads="1"/>
              </p:cNvSpPr>
              <p:nvPr/>
            </p:nvSpPr>
            <p:spPr bwMode="auto">
              <a:xfrm>
                <a:off x="3379" y="2484"/>
                <a:ext cx="960" cy="584"/>
              </a:xfrm>
              <a:prstGeom prst="ellipse">
                <a:avLst/>
              </a:prstGeom>
              <a:solidFill>
                <a:srgbClr val="B6C7C9"/>
              </a:solidFill>
              <a:ln w="9525">
                <a:noFill/>
                <a:round/>
                <a:headEnd/>
                <a:tailEnd/>
              </a:ln>
            </p:spPr>
            <p:txBody>
              <a:bodyPr/>
              <a:lstStyle/>
              <a:p>
                <a:endParaRPr lang="en-SG"/>
              </a:p>
            </p:txBody>
          </p:sp>
          <p:sp>
            <p:nvSpPr>
              <p:cNvPr id="176400" name="Oval 447"/>
              <p:cNvSpPr>
                <a:spLocks noChangeArrowheads="1"/>
              </p:cNvSpPr>
              <p:nvPr/>
            </p:nvSpPr>
            <p:spPr bwMode="auto">
              <a:xfrm>
                <a:off x="3293" y="2607"/>
                <a:ext cx="953" cy="958"/>
              </a:xfrm>
              <a:prstGeom prst="ellipse">
                <a:avLst/>
              </a:prstGeom>
              <a:solidFill>
                <a:srgbClr val="B6C7C9"/>
              </a:solidFill>
              <a:ln w="9525">
                <a:noFill/>
                <a:round/>
                <a:headEnd/>
                <a:tailEnd/>
              </a:ln>
            </p:spPr>
            <p:txBody>
              <a:bodyPr/>
              <a:lstStyle/>
              <a:p>
                <a:endParaRPr lang="en-SG"/>
              </a:p>
            </p:txBody>
          </p:sp>
          <p:sp>
            <p:nvSpPr>
              <p:cNvPr id="176401" name="Oval 448"/>
              <p:cNvSpPr>
                <a:spLocks noChangeArrowheads="1"/>
              </p:cNvSpPr>
              <p:nvPr/>
            </p:nvSpPr>
            <p:spPr bwMode="auto">
              <a:xfrm>
                <a:off x="1900" y="2319"/>
                <a:ext cx="1934" cy="958"/>
              </a:xfrm>
              <a:prstGeom prst="ellipse">
                <a:avLst/>
              </a:prstGeom>
              <a:solidFill>
                <a:srgbClr val="B6C7C9"/>
              </a:solidFill>
              <a:ln w="9525">
                <a:noFill/>
                <a:round/>
                <a:headEnd/>
                <a:tailEnd/>
              </a:ln>
            </p:spPr>
            <p:txBody>
              <a:bodyPr/>
              <a:lstStyle/>
              <a:p>
                <a:endParaRPr lang="en-SG"/>
              </a:p>
            </p:txBody>
          </p:sp>
        </p:grpSp>
        <p:grpSp>
          <p:nvGrpSpPr>
            <p:cNvPr id="176402" name="Group 449"/>
            <p:cNvGrpSpPr>
              <a:grpSpLocks/>
            </p:cNvGrpSpPr>
            <p:nvPr/>
          </p:nvGrpSpPr>
          <p:grpSpPr bwMode="auto">
            <a:xfrm>
              <a:off x="3701" y="1154"/>
              <a:ext cx="1136" cy="1043"/>
              <a:chOff x="1358" y="1886"/>
              <a:chExt cx="2989" cy="1810"/>
            </a:xfrm>
          </p:grpSpPr>
          <p:sp>
            <p:nvSpPr>
              <p:cNvPr id="176403" name="Arc 450"/>
              <p:cNvSpPr>
                <a:spLocks/>
              </p:cNvSpPr>
              <p:nvPr/>
            </p:nvSpPr>
            <p:spPr bwMode="auto">
              <a:xfrm>
                <a:off x="2404" y="1886"/>
                <a:ext cx="1247" cy="375"/>
              </a:xfrm>
              <a:custGeom>
                <a:avLst/>
                <a:gdLst>
                  <a:gd name="T0" fmla="*/ 0 w 40985"/>
                  <a:gd name="T1" fmla="*/ 0 h 21600"/>
                  <a:gd name="T2" fmla="*/ 0 w 40985"/>
                  <a:gd name="T3" fmla="*/ 0 h 21600"/>
                  <a:gd name="T4" fmla="*/ 0 w 40985"/>
                  <a:gd name="T5" fmla="*/ 0 h 21600"/>
                  <a:gd name="T6" fmla="*/ 0 60000 65536"/>
                  <a:gd name="T7" fmla="*/ 0 60000 65536"/>
                  <a:gd name="T8" fmla="*/ 0 60000 65536"/>
                  <a:gd name="T9" fmla="*/ 0 w 40985"/>
                  <a:gd name="T10" fmla="*/ 0 h 21600"/>
                  <a:gd name="T11" fmla="*/ 40985 w 40985"/>
                  <a:gd name="T12" fmla="*/ 21600 h 21600"/>
                </a:gdLst>
                <a:ahLst/>
                <a:cxnLst>
                  <a:cxn ang="T6">
                    <a:pos x="T0" y="T1"/>
                  </a:cxn>
                  <a:cxn ang="T7">
                    <a:pos x="T2" y="T3"/>
                  </a:cxn>
                  <a:cxn ang="T8">
                    <a:pos x="T4" y="T5"/>
                  </a:cxn>
                </a:cxnLst>
                <a:rect l="T9" t="T10" r="T11" b="T12"/>
                <a:pathLst>
                  <a:path w="40985" h="21600" fill="none" extrusionOk="0">
                    <a:moveTo>
                      <a:pt x="0" y="15316"/>
                    </a:moveTo>
                    <a:cubicBezTo>
                      <a:pt x="2766" y="6218"/>
                      <a:pt x="11157" y="-1"/>
                      <a:pt x="20666" y="0"/>
                    </a:cubicBezTo>
                    <a:cubicBezTo>
                      <a:pt x="29769" y="0"/>
                      <a:pt x="37896" y="5708"/>
                      <a:pt x="40984" y="14272"/>
                    </a:cubicBezTo>
                  </a:path>
                  <a:path w="40985" h="21600" stroke="0" extrusionOk="0">
                    <a:moveTo>
                      <a:pt x="0" y="15316"/>
                    </a:moveTo>
                    <a:cubicBezTo>
                      <a:pt x="2766" y="6218"/>
                      <a:pt x="11157" y="-1"/>
                      <a:pt x="20666" y="0"/>
                    </a:cubicBezTo>
                    <a:cubicBezTo>
                      <a:pt x="29769" y="0"/>
                      <a:pt x="37896" y="5708"/>
                      <a:pt x="40984" y="14272"/>
                    </a:cubicBezTo>
                    <a:lnTo>
                      <a:pt x="20666" y="21600"/>
                    </a:lnTo>
                    <a:close/>
                  </a:path>
                </a:pathLst>
              </a:custGeom>
              <a:solidFill>
                <a:srgbClr val="B6C7C9"/>
              </a:solidFill>
              <a:ln w="9525">
                <a:noFill/>
                <a:round/>
                <a:headEnd/>
                <a:tailEnd/>
              </a:ln>
            </p:spPr>
            <p:txBody>
              <a:bodyPr/>
              <a:lstStyle/>
              <a:p>
                <a:endParaRPr lang="en-SG"/>
              </a:p>
            </p:txBody>
          </p:sp>
          <p:sp>
            <p:nvSpPr>
              <p:cNvPr id="176404" name="Arc 451"/>
              <p:cNvSpPr>
                <a:spLocks/>
              </p:cNvSpPr>
              <p:nvPr/>
            </p:nvSpPr>
            <p:spPr bwMode="auto">
              <a:xfrm>
                <a:off x="2412" y="1893"/>
                <a:ext cx="1232" cy="368"/>
              </a:xfrm>
              <a:custGeom>
                <a:avLst/>
                <a:gdLst>
                  <a:gd name="T0" fmla="*/ 0 w 40951"/>
                  <a:gd name="T1" fmla="*/ 0 h 21600"/>
                  <a:gd name="T2" fmla="*/ 0 w 40951"/>
                  <a:gd name="T3" fmla="*/ 0 h 21600"/>
                  <a:gd name="T4" fmla="*/ 0 w 40951"/>
                  <a:gd name="T5" fmla="*/ 0 h 21600"/>
                  <a:gd name="T6" fmla="*/ 0 60000 65536"/>
                  <a:gd name="T7" fmla="*/ 0 60000 65536"/>
                  <a:gd name="T8" fmla="*/ 0 60000 65536"/>
                  <a:gd name="T9" fmla="*/ 0 w 40951"/>
                  <a:gd name="T10" fmla="*/ 0 h 21600"/>
                  <a:gd name="T11" fmla="*/ 40951 w 40951"/>
                  <a:gd name="T12" fmla="*/ 21600 h 21600"/>
                </a:gdLst>
                <a:ahLst/>
                <a:cxnLst>
                  <a:cxn ang="T6">
                    <a:pos x="T0" y="T1"/>
                  </a:cxn>
                  <a:cxn ang="T7">
                    <a:pos x="T2" y="T3"/>
                  </a:cxn>
                  <a:cxn ang="T8">
                    <a:pos x="T4" y="T5"/>
                  </a:cxn>
                </a:cxnLst>
                <a:rect l="T9" t="T10" r="T11" b="T12"/>
                <a:pathLst>
                  <a:path w="40951" h="21600" fill="none" extrusionOk="0">
                    <a:moveTo>
                      <a:pt x="-1" y="15268"/>
                    </a:moveTo>
                    <a:cubicBezTo>
                      <a:pt x="2781" y="6195"/>
                      <a:pt x="11160" y="-1"/>
                      <a:pt x="20651" y="0"/>
                    </a:cubicBezTo>
                    <a:cubicBezTo>
                      <a:pt x="29734" y="0"/>
                      <a:pt x="37847" y="5683"/>
                      <a:pt x="40951" y="14219"/>
                    </a:cubicBezTo>
                  </a:path>
                  <a:path w="40951" h="21600" stroke="0" extrusionOk="0">
                    <a:moveTo>
                      <a:pt x="-1" y="15268"/>
                    </a:moveTo>
                    <a:cubicBezTo>
                      <a:pt x="2781" y="6195"/>
                      <a:pt x="11160" y="-1"/>
                      <a:pt x="20651" y="0"/>
                    </a:cubicBezTo>
                    <a:cubicBezTo>
                      <a:pt x="29734" y="0"/>
                      <a:pt x="37847" y="5683"/>
                      <a:pt x="40951" y="14219"/>
                    </a:cubicBezTo>
                    <a:lnTo>
                      <a:pt x="20651" y="21600"/>
                    </a:lnTo>
                    <a:close/>
                  </a:path>
                </a:pathLst>
              </a:custGeom>
              <a:solidFill>
                <a:srgbClr val="B6C7C9"/>
              </a:solidFill>
              <a:ln w="22225">
                <a:solidFill>
                  <a:srgbClr val="6C8F93"/>
                </a:solidFill>
                <a:round/>
                <a:headEnd/>
                <a:tailEnd/>
              </a:ln>
            </p:spPr>
            <p:txBody>
              <a:bodyPr/>
              <a:lstStyle/>
              <a:p>
                <a:endParaRPr lang="en-SG"/>
              </a:p>
            </p:txBody>
          </p:sp>
          <p:sp>
            <p:nvSpPr>
              <p:cNvPr id="176405" name="Arc 452"/>
              <p:cNvSpPr>
                <a:spLocks/>
              </p:cNvSpPr>
              <p:nvPr/>
            </p:nvSpPr>
            <p:spPr bwMode="auto">
              <a:xfrm>
                <a:off x="1662" y="2081"/>
                <a:ext cx="766" cy="446"/>
              </a:xfrm>
              <a:custGeom>
                <a:avLst/>
                <a:gdLst>
                  <a:gd name="T0" fmla="*/ 0 w 33007"/>
                  <a:gd name="T1" fmla="*/ 0 h 25698"/>
                  <a:gd name="T2" fmla="*/ 0 w 33007"/>
                  <a:gd name="T3" fmla="*/ 0 h 25698"/>
                  <a:gd name="T4" fmla="*/ 0 w 33007"/>
                  <a:gd name="T5" fmla="*/ 0 h 25698"/>
                  <a:gd name="T6" fmla="*/ 0 60000 65536"/>
                  <a:gd name="T7" fmla="*/ 0 60000 65536"/>
                  <a:gd name="T8" fmla="*/ 0 60000 65536"/>
                  <a:gd name="T9" fmla="*/ 0 w 33007"/>
                  <a:gd name="T10" fmla="*/ 0 h 25698"/>
                  <a:gd name="T11" fmla="*/ 33007 w 33007"/>
                  <a:gd name="T12" fmla="*/ 25698 h 25698"/>
                </a:gdLst>
                <a:ahLst/>
                <a:cxnLst>
                  <a:cxn ang="T6">
                    <a:pos x="T0" y="T1"/>
                  </a:cxn>
                  <a:cxn ang="T7">
                    <a:pos x="T2" y="T3"/>
                  </a:cxn>
                  <a:cxn ang="T8">
                    <a:pos x="T4" y="T5"/>
                  </a:cxn>
                </a:cxnLst>
                <a:rect l="T9" t="T10" r="T11" b="T12"/>
                <a:pathLst>
                  <a:path w="33007" h="25698" fill="none" extrusionOk="0">
                    <a:moveTo>
                      <a:pt x="392" y="25697"/>
                    </a:moveTo>
                    <a:cubicBezTo>
                      <a:pt x="131" y="24347"/>
                      <a:pt x="0" y="22975"/>
                      <a:pt x="0" y="21600"/>
                    </a:cubicBezTo>
                    <a:cubicBezTo>
                      <a:pt x="0" y="9670"/>
                      <a:pt x="9670" y="0"/>
                      <a:pt x="21600" y="0"/>
                    </a:cubicBezTo>
                    <a:cubicBezTo>
                      <a:pt x="25631" y="-1"/>
                      <a:pt x="29583" y="1128"/>
                      <a:pt x="33007" y="3257"/>
                    </a:cubicBezTo>
                  </a:path>
                  <a:path w="33007" h="25698" stroke="0" extrusionOk="0">
                    <a:moveTo>
                      <a:pt x="392" y="25697"/>
                    </a:moveTo>
                    <a:cubicBezTo>
                      <a:pt x="131" y="24347"/>
                      <a:pt x="0" y="22975"/>
                      <a:pt x="0" y="21600"/>
                    </a:cubicBezTo>
                    <a:cubicBezTo>
                      <a:pt x="0" y="9670"/>
                      <a:pt x="9670" y="0"/>
                      <a:pt x="21600" y="0"/>
                    </a:cubicBezTo>
                    <a:cubicBezTo>
                      <a:pt x="25631" y="-1"/>
                      <a:pt x="29583" y="1128"/>
                      <a:pt x="33007" y="3257"/>
                    </a:cubicBezTo>
                    <a:lnTo>
                      <a:pt x="21600" y="21600"/>
                    </a:lnTo>
                    <a:close/>
                  </a:path>
                </a:pathLst>
              </a:custGeom>
              <a:solidFill>
                <a:srgbClr val="B6C7C9"/>
              </a:solidFill>
              <a:ln w="9525">
                <a:noFill/>
                <a:round/>
                <a:headEnd/>
                <a:tailEnd/>
              </a:ln>
            </p:spPr>
            <p:txBody>
              <a:bodyPr/>
              <a:lstStyle/>
              <a:p>
                <a:endParaRPr lang="en-SG"/>
              </a:p>
            </p:txBody>
          </p:sp>
          <p:sp>
            <p:nvSpPr>
              <p:cNvPr id="176406" name="Arc 453"/>
              <p:cNvSpPr>
                <a:spLocks/>
              </p:cNvSpPr>
              <p:nvPr/>
            </p:nvSpPr>
            <p:spPr bwMode="auto">
              <a:xfrm>
                <a:off x="1669" y="2088"/>
                <a:ext cx="755" cy="438"/>
              </a:xfrm>
              <a:custGeom>
                <a:avLst/>
                <a:gdLst>
                  <a:gd name="T0" fmla="*/ 0 w 32968"/>
                  <a:gd name="T1" fmla="*/ 0 h 25717"/>
                  <a:gd name="T2" fmla="*/ 0 w 32968"/>
                  <a:gd name="T3" fmla="*/ 0 h 25717"/>
                  <a:gd name="T4" fmla="*/ 0 w 32968"/>
                  <a:gd name="T5" fmla="*/ 0 h 25717"/>
                  <a:gd name="T6" fmla="*/ 0 60000 65536"/>
                  <a:gd name="T7" fmla="*/ 0 60000 65536"/>
                  <a:gd name="T8" fmla="*/ 0 60000 65536"/>
                  <a:gd name="T9" fmla="*/ 0 w 32968"/>
                  <a:gd name="T10" fmla="*/ 0 h 25717"/>
                  <a:gd name="T11" fmla="*/ 32968 w 32968"/>
                  <a:gd name="T12" fmla="*/ 25717 h 25717"/>
                </a:gdLst>
                <a:ahLst/>
                <a:cxnLst>
                  <a:cxn ang="T6">
                    <a:pos x="T0" y="T1"/>
                  </a:cxn>
                  <a:cxn ang="T7">
                    <a:pos x="T2" y="T3"/>
                  </a:cxn>
                  <a:cxn ang="T8">
                    <a:pos x="T4" y="T5"/>
                  </a:cxn>
                </a:cxnLst>
                <a:rect l="T9" t="T10" r="T11" b="T12"/>
                <a:pathLst>
                  <a:path w="32968" h="25717" fill="none" extrusionOk="0">
                    <a:moveTo>
                      <a:pt x="395" y="25717"/>
                    </a:moveTo>
                    <a:cubicBezTo>
                      <a:pt x="132" y="24360"/>
                      <a:pt x="0" y="22981"/>
                      <a:pt x="0" y="21600"/>
                    </a:cubicBezTo>
                    <a:cubicBezTo>
                      <a:pt x="0" y="9670"/>
                      <a:pt x="9670" y="0"/>
                      <a:pt x="21600" y="0"/>
                    </a:cubicBezTo>
                    <a:cubicBezTo>
                      <a:pt x="25616" y="-1"/>
                      <a:pt x="29552" y="1119"/>
                      <a:pt x="32967" y="3233"/>
                    </a:cubicBezTo>
                  </a:path>
                  <a:path w="32968" h="25717" stroke="0" extrusionOk="0">
                    <a:moveTo>
                      <a:pt x="395" y="25717"/>
                    </a:moveTo>
                    <a:cubicBezTo>
                      <a:pt x="132" y="24360"/>
                      <a:pt x="0" y="22981"/>
                      <a:pt x="0" y="21600"/>
                    </a:cubicBezTo>
                    <a:cubicBezTo>
                      <a:pt x="0" y="9670"/>
                      <a:pt x="9670" y="0"/>
                      <a:pt x="21600" y="0"/>
                    </a:cubicBezTo>
                    <a:cubicBezTo>
                      <a:pt x="25616" y="-1"/>
                      <a:pt x="29552" y="1119"/>
                      <a:pt x="32967" y="3233"/>
                    </a:cubicBezTo>
                    <a:lnTo>
                      <a:pt x="21600" y="21600"/>
                    </a:lnTo>
                    <a:close/>
                  </a:path>
                </a:pathLst>
              </a:custGeom>
              <a:solidFill>
                <a:srgbClr val="B6C7C9"/>
              </a:solidFill>
              <a:ln w="22225">
                <a:solidFill>
                  <a:srgbClr val="6C8F93"/>
                </a:solidFill>
                <a:round/>
                <a:headEnd/>
                <a:tailEnd/>
              </a:ln>
            </p:spPr>
            <p:txBody>
              <a:bodyPr/>
              <a:lstStyle/>
              <a:p>
                <a:endParaRPr lang="en-SG"/>
              </a:p>
            </p:txBody>
          </p:sp>
          <p:sp>
            <p:nvSpPr>
              <p:cNvPr id="176407" name="Arc 454"/>
              <p:cNvSpPr>
                <a:spLocks/>
              </p:cNvSpPr>
              <p:nvPr/>
            </p:nvSpPr>
            <p:spPr bwMode="auto">
              <a:xfrm>
                <a:off x="1553" y="3120"/>
                <a:ext cx="773" cy="345"/>
              </a:xfrm>
              <a:custGeom>
                <a:avLst/>
                <a:gdLst>
                  <a:gd name="T0" fmla="*/ 0 w 32097"/>
                  <a:gd name="T1" fmla="*/ 0 h 21984"/>
                  <a:gd name="T2" fmla="*/ 0 w 32097"/>
                  <a:gd name="T3" fmla="*/ 0 h 21984"/>
                  <a:gd name="T4" fmla="*/ 0 w 32097"/>
                  <a:gd name="T5" fmla="*/ 0 h 21984"/>
                  <a:gd name="T6" fmla="*/ 0 60000 65536"/>
                  <a:gd name="T7" fmla="*/ 0 60000 65536"/>
                  <a:gd name="T8" fmla="*/ 0 60000 65536"/>
                  <a:gd name="T9" fmla="*/ 0 w 32097"/>
                  <a:gd name="T10" fmla="*/ 0 h 21984"/>
                  <a:gd name="T11" fmla="*/ 32097 w 32097"/>
                  <a:gd name="T12" fmla="*/ 21984 h 21984"/>
                </a:gdLst>
                <a:ahLst/>
                <a:cxnLst>
                  <a:cxn ang="T6">
                    <a:pos x="T0" y="T1"/>
                  </a:cxn>
                  <a:cxn ang="T7">
                    <a:pos x="T2" y="T3"/>
                  </a:cxn>
                  <a:cxn ang="T8">
                    <a:pos x="T4" y="T5"/>
                  </a:cxn>
                </a:cxnLst>
                <a:rect l="T9" t="T10" r="T11" b="T12"/>
                <a:pathLst>
                  <a:path w="32097" h="21984" fill="none" extrusionOk="0">
                    <a:moveTo>
                      <a:pt x="32096" y="19261"/>
                    </a:moveTo>
                    <a:cubicBezTo>
                      <a:pt x="28886" y="21047"/>
                      <a:pt x="25273" y="21983"/>
                      <a:pt x="21600" y="21984"/>
                    </a:cubicBezTo>
                    <a:cubicBezTo>
                      <a:pt x="9670" y="21984"/>
                      <a:pt x="0" y="12313"/>
                      <a:pt x="0" y="384"/>
                    </a:cubicBezTo>
                    <a:cubicBezTo>
                      <a:pt x="-1" y="255"/>
                      <a:pt x="1" y="127"/>
                      <a:pt x="3" y="0"/>
                    </a:cubicBezTo>
                  </a:path>
                  <a:path w="32097" h="21984" stroke="0" extrusionOk="0">
                    <a:moveTo>
                      <a:pt x="32096" y="19261"/>
                    </a:moveTo>
                    <a:cubicBezTo>
                      <a:pt x="28886" y="21047"/>
                      <a:pt x="25273" y="21983"/>
                      <a:pt x="21600" y="21984"/>
                    </a:cubicBezTo>
                    <a:cubicBezTo>
                      <a:pt x="9670" y="21984"/>
                      <a:pt x="0" y="12313"/>
                      <a:pt x="0" y="384"/>
                    </a:cubicBezTo>
                    <a:cubicBezTo>
                      <a:pt x="-1" y="255"/>
                      <a:pt x="1" y="127"/>
                      <a:pt x="3" y="0"/>
                    </a:cubicBezTo>
                    <a:lnTo>
                      <a:pt x="21600" y="384"/>
                    </a:lnTo>
                    <a:close/>
                  </a:path>
                </a:pathLst>
              </a:custGeom>
              <a:solidFill>
                <a:srgbClr val="B6C7C9"/>
              </a:solidFill>
              <a:ln w="9525">
                <a:noFill/>
                <a:round/>
                <a:headEnd/>
                <a:tailEnd/>
              </a:ln>
            </p:spPr>
            <p:txBody>
              <a:bodyPr/>
              <a:lstStyle/>
              <a:p>
                <a:endParaRPr lang="en-SG"/>
              </a:p>
            </p:txBody>
          </p:sp>
          <p:sp>
            <p:nvSpPr>
              <p:cNvPr id="176408" name="Arc 455"/>
              <p:cNvSpPr>
                <a:spLocks/>
              </p:cNvSpPr>
              <p:nvPr/>
            </p:nvSpPr>
            <p:spPr bwMode="auto">
              <a:xfrm>
                <a:off x="1560" y="3120"/>
                <a:ext cx="761" cy="337"/>
              </a:xfrm>
              <a:custGeom>
                <a:avLst/>
                <a:gdLst>
                  <a:gd name="T0" fmla="*/ 0 w 32039"/>
                  <a:gd name="T1" fmla="*/ 0 h 21986"/>
                  <a:gd name="T2" fmla="*/ 0 w 32039"/>
                  <a:gd name="T3" fmla="*/ 0 h 21986"/>
                  <a:gd name="T4" fmla="*/ 0 w 32039"/>
                  <a:gd name="T5" fmla="*/ 0 h 21986"/>
                  <a:gd name="T6" fmla="*/ 0 60000 65536"/>
                  <a:gd name="T7" fmla="*/ 0 60000 65536"/>
                  <a:gd name="T8" fmla="*/ 0 60000 65536"/>
                  <a:gd name="T9" fmla="*/ 0 w 32039"/>
                  <a:gd name="T10" fmla="*/ 0 h 21986"/>
                  <a:gd name="T11" fmla="*/ 32039 w 32039"/>
                  <a:gd name="T12" fmla="*/ 21986 h 21986"/>
                </a:gdLst>
                <a:ahLst/>
                <a:cxnLst>
                  <a:cxn ang="T6">
                    <a:pos x="T0" y="T1"/>
                  </a:cxn>
                  <a:cxn ang="T7">
                    <a:pos x="T2" y="T3"/>
                  </a:cxn>
                  <a:cxn ang="T8">
                    <a:pos x="T4" y="T5"/>
                  </a:cxn>
                </a:cxnLst>
                <a:rect l="T9" t="T10" r="T11" b="T12"/>
                <a:pathLst>
                  <a:path w="32039" h="21986" fill="none" extrusionOk="0">
                    <a:moveTo>
                      <a:pt x="32038" y="19295"/>
                    </a:moveTo>
                    <a:cubicBezTo>
                      <a:pt x="28842" y="21060"/>
                      <a:pt x="25251" y="21985"/>
                      <a:pt x="21600" y="21986"/>
                    </a:cubicBezTo>
                    <a:cubicBezTo>
                      <a:pt x="9670" y="21986"/>
                      <a:pt x="0" y="12315"/>
                      <a:pt x="0" y="386"/>
                    </a:cubicBezTo>
                    <a:cubicBezTo>
                      <a:pt x="-1" y="257"/>
                      <a:pt x="1" y="128"/>
                      <a:pt x="3" y="0"/>
                    </a:cubicBezTo>
                  </a:path>
                  <a:path w="32039" h="21986" stroke="0" extrusionOk="0">
                    <a:moveTo>
                      <a:pt x="32038" y="19295"/>
                    </a:moveTo>
                    <a:cubicBezTo>
                      <a:pt x="28842" y="21060"/>
                      <a:pt x="25251" y="21985"/>
                      <a:pt x="21600" y="21986"/>
                    </a:cubicBezTo>
                    <a:cubicBezTo>
                      <a:pt x="9670" y="21986"/>
                      <a:pt x="0" y="12315"/>
                      <a:pt x="0" y="386"/>
                    </a:cubicBezTo>
                    <a:cubicBezTo>
                      <a:pt x="-1" y="257"/>
                      <a:pt x="1" y="128"/>
                      <a:pt x="3" y="0"/>
                    </a:cubicBezTo>
                    <a:lnTo>
                      <a:pt x="21600" y="386"/>
                    </a:lnTo>
                    <a:close/>
                  </a:path>
                </a:pathLst>
              </a:custGeom>
              <a:solidFill>
                <a:srgbClr val="B6C7C9"/>
              </a:solidFill>
              <a:ln w="22225">
                <a:solidFill>
                  <a:srgbClr val="6C8F93"/>
                </a:solidFill>
                <a:round/>
                <a:headEnd/>
                <a:tailEnd/>
              </a:ln>
            </p:spPr>
            <p:txBody>
              <a:bodyPr/>
              <a:lstStyle/>
              <a:p>
                <a:endParaRPr lang="en-SG"/>
              </a:p>
            </p:txBody>
          </p:sp>
          <p:sp>
            <p:nvSpPr>
              <p:cNvPr id="176409" name="Arc 456"/>
              <p:cNvSpPr>
                <a:spLocks/>
              </p:cNvSpPr>
              <p:nvPr/>
            </p:nvSpPr>
            <p:spPr bwMode="auto">
              <a:xfrm>
                <a:off x="3626" y="2103"/>
                <a:ext cx="584" cy="427"/>
              </a:xfrm>
              <a:custGeom>
                <a:avLst/>
                <a:gdLst>
                  <a:gd name="T0" fmla="*/ 0 w 26070"/>
                  <a:gd name="T1" fmla="*/ 0 h 31631"/>
                  <a:gd name="T2" fmla="*/ 0 w 26070"/>
                  <a:gd name="T3" fmla="*/ 0 h 31631"/>
                  <a:gd name="T4" fmla="*/ 0 w 26070"/>
                  <a:gd name="T5" fmla="*/ 0 h 31631"/>
                  <a:gd name="T6" fmla="*/ 0 60000 65536"/>
                  <a:gd name="T7" fmla="*/ 0 60000 65536"/>
                  <a:gd name="T8" fmla="*/ 0 60000 65536"/>
                  <a:gd name="T9" fmla="*/ 0 w 26070"/>
                  <a:gd name="T10" fmla="*/ 0 h 31631"/>
                  <a:gd name="T11" fmla="*/ 26070 w 26070"/>
                  <a:gd name="T12" fmla="*/ 31631 h 31631"/>
                </a:gdLst>
                <a:ahLst/>
                <a:cxnLst>
                  <a:cxn ang="T6">
                    <a:pos x="T0" y="T1"/>
                  </a:cxn>
                  <a:cxn ang="T7">
                    <a:pos x="T2" y="T3"/>
                  </a:cxn>
                  <a:cxn ang="T8">
                    <a:pos x="T4" y="T5"/>
                  </a:cxn>
                </a:cxnLst>
                <a:rect l="T9" t="T10" r="T11" b="T12"/>
                <a:pathLst>
                  <a:path w="26070" h="31631" fill="none" extrusionOk="0">
                    <a:moveTo>
                      <a:pt x="-1" y="467"/>
                    </a:moveTo>
                    <a:cubicBezTo>
                      <a:pt x="1469" y="156"/>
                      <a:pt x="2967" y="-1"/>
                      <a:pt x="4470" y="0"/>
                    </a:cubicBezTo>
                    <a:cubicBezTo>
                      <a:pt x="16399" y="0"/>
                      <a:pt x="26070" y="9670"/>
                      <a:pt x="26070" y="21600"/>
                    </a:cubicBezTo>
                    <a:cubicBezTo>
                      <a:pt x="26070" y="25094"/>
                      <a:pt x="25222" y="28536"/>
                      <a:pt x="23599" y="31631"/>
                    </a:cubicBezTo>
                  </a:path>
                  <a:path w="26070" h="31631" stroke="0" extrusionOk="0">
                    <a:moveTo>
                      <a:pt x="-1" y="467"/>
                    </a:moveTo>
                    <a:cubicBezTo>
                      <a:pt x="1469" y="156"/>
                      <a:pt x="2967" y="-1"/>
                      <a:pt x="4470" y="0"/>
                    </a:cubicBezTo>
                    <a:cubicBezTo>
                      <a:pt x="16399" y="0"/>
                      <a:pt x="26070" y="9670"/>
                      <a:pt x="26070" y="21600"/>
                    </a:cubicBezTo>
                    <a:cubicBezTo>
                      <a:pt x="26070" y="25094"/>
                      <a:pt x="25222" y="28536"/>
                      <a:pt x="23599" y="31631"/>
                    </a:cubicBezTo>
                    <a:lnTo>
                      <a:pt x="4470" y="21600"/>
                    </a:lnTo>
                    <a:close/>
                  </a:path>
                </a:pathLst>
              </a:custGeom>
              <a:solidFill>
                <a:srgbClr val="B6C7C9"/>
              </a:solidFill>
              <a:ln w="9525">
                <a:noFill/>
                <a:round/>
                <a:headEnd/>
                <a:tailEnd/>
              </a:ln>
            </p:spPr>
            <p:txBody>
              <a:bodyPr/>
              <a:lstStyle/>
              <a:p>
                <a:endParaRPr lang="en-SG"/>
              </a:p>
            </p:txBody>
          </p:sp>
          <p:sp>
            <p:nvSpPr>
              <p:cNvPr id="176410" name="Arc 457"/>
              <p:cNvSpPr>
                <a:spLocks/>
              </p:cNvSpPr>
              <p:nvPr/>
            </p:nvSpPr>
            <p:spPr bwMode="auto">
              <a:xfrm>
                <a:off x="3628" y="2110"/>
                <a:ext cx="574" cy="418"/>
              </a:xfrm>
              <a:custGeom>
                <a:avLst/>
                <a:gdLst>
                  <a:gd name="T0" fmla="*/ 0 w 26029"/>
                  <a:gd name="T1" fmla="*/ 0 h 31708"/>
                  <a:gd name="T2" fmla="*/ 0 w 26029"/>
                  <a:gd name="T3" fmla="*/ 0 h 31708"/>
                  <a:gd name="T4" fmla="*/ 0 w 26029"/>
                  <a:gd name="T5" fmla="*/ 0 h 31708"/>
                  <a:gd name="T6" fmla="*/ 0 60000 65536"/>
                  <a:gd name="T7" fmla="*/ 0 60000 65536"/>
                  <a:gd name="T8" fmla="*/ 0 60000 65536"/>
                  <a:gd name="T9" fmla="*/ 0 w 26029"/>
                  <a:gd name="T10" fmla="*/ 0 h 31708"/>
                  <a:gd name="T11" fmla="*/ 26029 w 26029"/>
                  <a:gd name="T12" fmla="*/ 31708 h 31708"/>
                </a:gdLst>
                <a:ahLst/>
                <a:cxnLst>
                  <a:cxn ang="T6">
                    <a:pos x="T0" y="T1"/>
                  </a:cxn>
                  <a:cxn ang="T7">
                    <a:pos x="T2" y="T3"/>
                  </a:cxn>
                  <a:cxn ang="T8">
                    <a:pos x="T4" y="T5"/>
                  </a:cxn>
                </a:cxnLst>
                <a:rect l="T9" t="T10" r="T11" b="T12"/>
                <a:pathLst>
                  <a:path w="26029" h="31708" fill="none" extrusionOk="0">
                    <a:moveTo>
                      <a:pt x="-1" y="458"/>
                    </a:moveTo>
                    <a:cubicBezTo>
                      <a:pt x="1456" y="153"/>
                      <a:pt x="2940" y="-1"/>
                      <a:pt x="4429" y="0"/>
                    </a:cubicBezTo>
                    <a:cubicBezTo>
                      <a:pt x="16358" y="0"/>
                      <a:pt x="26029" y="9670"/>
                      <a:pt x="26029" y="21600"/>
                    </a:cubicBezTo>
                    <a:cubicBezTo>
                      <a:pt x="26029" y="25123"/>
                      <a:pt x="25166" y="28593"/>
                      <a:pt x="23517" y="31707"/>
                    </a:cubicBezTo>
                  </a:path>
                  <a:path w="26029" h="31708" stroke="0" extrusionOk="0">
                    <a:moveTo>
                      <a:pt x="-1" y="458"/>
                    </a:moveTo>
                    <a:cubicBezTo>
                      <a:pt x="1456" y="153"/>
                      <a:pt x="2940" y="-1"/>
                      <a:pt x="4429" y="0"/>
                    </a:cubicBezTo>
                    <a:cubicBezTo>
                      <a:pt x="16358" y="0"/>
                      <a:pt x="26029" y="9670"/>
                      <a:pt x="26029" y="21600"/>
                    </a:cubicBezTo>
                    <a:cubicBezTo>
                      <a:pt x="26029" y="25123"/>
                      <a:pt x="25166" y="28593"/>
                      <a:pt x="23517" y="31707"/>
                    </a:cubicBezTo>
                    <a:lnTo>
                      <a:pt x="4429" y="21600"/>
                    </a:lnTo>
                    <a:close/>
                  </a:path>
                </a:pathLst>
              </a:custGeom>
              <a:solidFill>
                <a:srgbClr val="B6C7C9"/>
              </a:solidFill>
              <a:ln w="22225">
                <a:solidFill>
                  <a:srgbClr val="6C8F93"/>
                </a:solidFill>
                <a:round/>
                <a:headEnd/>
                <a:tailEnd/>
              </a:ln>
            </p:spPr>
            <p:txBody>
              <a:bodyPr/>
              <a:lstStyle/>
              <a:p>
                <a:endParaRPr lang="en-SG"/>
              </a:p>
            </p:txBody>
          </p:sp>
          <p:sp>
            <p:nvSpPr>
              <p:cNvPr id="176411" name="Arc 458"/>
              <p:cNvSpPr>
                <a:spLocks/>
              </p:cNvSpPr>
              <p:nvPr/>
            </p:nvSpPr>
            <p:spPr bwMode="auto">
              <a:xfrm>
                <a:off x="3791" y="2534"/>
                <a:ext cx="556" cy="428"/>
              </a:xfrm>
              <a:custGeom>
                <a:avLst/>
                <a:gdLst>
                  <a:gd name="T0" fmla="*/ 0 w 21600"/>
                  <a:gd name="T1" fmla="*/ 0 h 29154"/>
                  <a:gd name="T2" fmla="*/ 0 w 21600"/>
                  <a:gd name="T3" fmla="*/ 0 h 29154"/>
                  <a:gd name="T4" fmla="*/ 0 w 21600"/>
                  <a:gd name="T5" fmla="*/ 0 h 29154"/>
                  <a:gd name="T6" fmla="*/ 0 60000 65536"/>
                  <a:gd name="T7" fmla="*/ 0 60000 65536"/>
                  <a:gd name="T8" fmla="*/ 0 60000 65536"/>
                  <a:gd name="T9" fmla="*/ 0 w 21600"/>
                  <a:gd name="T10" fmla="*/ 0 h 29154"/>
                  <a:gd name="T11" fmla="*/ 21600 w 21600"/>
                  <a:gd name="T12" fmla="*/ 29154 h 29154"/>
                </a:gdLst>
                <a:ahLst/>
                <a:cxnLst>
                  <a:cxn ang="T6">
                    <a:pos x="T0" y="T1"/>
                  </a:cxn>
                  <a:cxn ang="T7">
                    <a:pos x="T2" y="T3"/>
                  </a:cxn>
                  <a:cxn ang="T8">
                    <a:pos x="T4" y="T5"/>
                  </a:cxn>
                </a:cxnLst>
                <a:rect l="T9" t="T10" r="T11" b="T12"/>
                <a:pathLst>
                  <a:path w="21600" h="29154" fill="none" extrusionOk="0">
                    <a:moveTo>
                      <a:pt x="13583" y="0"/>
                    </a:moveTo>
                    <a:cubicBezTo>
                      <a:pt x="18654" y="4101"/>
                      <a:pt x="21600" y="10273"/>
                      <a:pt x="21600" y="16794"/>
                    </a:cubicBezTo>
                    <a:cubicBezTo>
                      <a:pt x="21600" y="21214"/>
                      <a:pt x="20243" y="25528"/>
                      <a:pt x="17714" y="29154"/>
                    </a:cubicBezTo>
                  </a:path>
                  <a:path w="21600" h="29154" stroke="0" extrusionOk="0">
                    <a:moveTo>
                      <a:pt x="13583" y="0"/>
                    </a:moveTo>
                    <a:cubicBezTo>
                      <a:pt x="18654" y="4101"/>
                      <a:pt x="21600" y="10273"/>
                      <a:pt x="21600" y="16794"/>
                    </a:cubicBezTo>
                    <a:cubicBezTo>
                      <a:pt x="21600" y="21214"/>
                      <a:pt x="20243" y="25528"/>
                      <a:pt x="17714" y="29154"/>
                    </a:cubicBezTo>
                    <a:lnTo>
                      <a:pt x="0" y="16794"/>
                    </a:lnTo>
                    <a:close/>
                  </a:path>
                </a:pathLst>
              </a:custGeom>
              <a:solidFill>
                <a:srgbClr val="B6C7C9"/>
              </a:solidFill>
              <a:ln w="9525">
                <a:noFill/>
                <a:round/>
                <a:headEnd/>
                <a:tailEnd/>
              </a:ln>
            </p:spPr>
            <p:txBody>
              <a:bodyPr/>
              <a:lstStyle/>
              <a:p>
                <a:endParaRPr lang="en-SG"/>
              </a:p>
            </p:txBody>
          </p:sp>
          <p:sp>
            <p:nvSpPr>
              <p:cNvPr id="176412" name="Arc 459"/>
              <p:cNvSpPr>
                <a:spLocks/>
              </p:cNvSpPr>
              <p:nvPr/>
            </p:nvSpPr>
            <p:spPr bwMode="auto">
              <a:xfrm>
                <a:off x="3791" y="2538"/>
                <a:ext cx="549" cy="420"/>
              </a:xfrm>
              <a:custGeom>
                <a:avLst/>
                <a:gdLst>
                  <a:gd name="T0" fmla="*/ 0 w 21600"/>
                  <a:gd name="T1" fmla="*/ 0 h 29298"/>
                  <a:gd name="T2" fmla="*/ 0 w 21600"/>
                  <a:gd name="T3" fmla="*/ 0 h 29298"/>
                  <a:gd name="T4" fmla="*/ 0 w 21600"/>
                  <a:gd name="T5" fmla="*/ 0 h 29298"/>
                  <a:gd name="T6" fmla="*/ 0 60000 65536"/>
                  <a:gd name="T7" fmla="*/ 0 60000 65536"/>
                  <a:gd name="T8" fmla="*/ 0 60000 65536"/>
                  <a:gd name="T9" fmla="*/ 0 w 21600"/>
                  <a:gd name="T10" fmla="*/ 0 h 29298"/>
                  <a:gd name="T11" fmla="*/ 21600 w 21600"/>
                  <a:gd name="T12" fmla="*/ 29298 h 29298"/>
                </a:gdLst>
                <a:ahLst/>
                <a:cxnLst>
                  <a:cxn ang="T6">
                    <a:pos x="T0" y="T1"/>
                  </a:cxn>
                  <a:cxn ang="T7">
                    <a:pos x="T2" y="T3"/>
                  </a:cxn>
                  <a:cxn ang="T8">
                    <a:pos x="T4" y="T5"/>
                  </a:cxn>
                </a:cxnLst>
                <a:rect l="T9" t="T10" r="T11" b="T12"/>
                <a:pathLst>
                  <a:path w="21600" h="29298" fill="none" extrusionOk="0">
                    <a:moveTo>
                      <a:pt x="13504" y="0"/>
                    </a:moveTo>
                    <a:cubicBezTo>
                      <a:pt x="18621" y="4099"/>
                      <a:pt x="21600" y="10301"/>
                      <a:pt x="21600" y="16858"/>
                    </a:cubicBezTo>
                    <a:cubicBezTo>
                      <a:pt x="21600" y="21311"/>
                      <a:pt x="20223" y="25656"/>
                      <a:pt x="17658" y="29298"/>
                    </a:cubicBezTo>
                  </a:path>
                  <a:path w="21600" h="29298" stroke="0" extrusionOk="0">
                    <a:moveTo>
                      <a:pt x="13504" y="0"/>
                    </a:moveTo>
                    <a:cubicBezTo>
                      <a:pt x="18621" y="4099"/>
                      <a:pt x="21600" y="10301"/>
                      <a:pt x="21600" y="16858"/>
                    </a:cubicBezTo>
                    <a:cubicBezTo>
                      <a:pt x="21600" y="21311"/>
                      <a:pt x="20223" y="25656"/>
                      <a:pt x="17658" y="29298"/>
                    </a:cubicBezTo>
                    <a:lnTo>
                      <a:pt x="0" y="16858"/>
                    </a:lnTo>
                    <a:close/>
                  </a:path>
                </a:pathLst>
              </a:custGeom>
              <a:solidFill>
                <a:srgbClr val="B6C7C9"/>
              </a:solidFill>
              <a:ln w="22225">
                <a:solidFill>
                  <a:srgbClr val="6C8F93"/>
                </a:solidFill>
                <a:round/>
                <a:headEnd/>
                <a:tailEnd/>
              </a:ln>
            </p:spPr>
            <p:txBody>
              <a:bodyPr/>
              <a:lstStyle/>
              <a:p>
                <a:endParaRPr lang="en-SG"/>
              </a:p>
            </p:txBody>
          </p:sp>
          <p:sp>
            <p:nvSpPr>
              <p:cNvPr id="176413" name="Arc 460"/>
              <p:cNvSpPr>
                <a:spLocks/>
              </p:cNvSpPr>
              <p:nvPr/>
            </p:nvSpPr>
            <p:spPr bwMode="auto">
              <a:xfrm>
                <a:off x="3609" y="2973"/>
                <a:ext cx="651" cy="607"/>
              </a:xfrm>
              <a:custGeom>
                <a:avLst/>
                <a:gdLst>
                  <a:gd name="T0" fmla="*/ 0 w 28655"/>
                  <a:gd name="T1" fmla="*/ 0 h 27157"/>
                  <a:gd name="T2" fmla="*/ 0 w 28655"/>
                  <a:gd name="T3" fmla="*/ 0 h 27157"/>
                  <a:gd name="T4" fmla="*/ 0 w 28655"/>
                  <a:gd name="T5" fmla="*/ 0 h 27157"/>
                  <a:gd name="T6" fmla="*/ 0 60000 65536"/>
                  <a:gd name="T7" fmla="*/ 0 60000 65536"/>
                  <a:gd name="T8" fmla="*/ 0 60000 65536"/>
                  <a:gd name="T9" fmla="*/ 0 w 28655"/>
                  <a:gd name="T10" fmla="*/ 0 h 27157"/>
                  <a:gd name="T11" fmla="*/ 28655 w 28655"/>
                  <a:gd name="T12" fmla="*/ 27157 h 27157"/>
                </a:gdLst>
                <a:ahLst/>
                <a:cxnLst>
                  <a:cxn ang="T6">
                    <a:pos x="T0" y="T1"/>
                  </a:cxn>
                  <a:cxn ang="T7">
                    <a:pos x="T2" y="T3"/>
                  </a:cxn>
                  <a:cxn ang="T8">
                    <a:pos x="T4" y="T5"/>
                  </a:cxn>
                </a:cxnLst>
                <a:rect l="T9" t="T10" r="T11" b="T12"/>
                <a:pathLst>
                  <a:path w="28655" h="27157" fill="none" extrusionOk="0">
                    <a:moveTo>
                      <a:pt x="27927" y="0"/>
                    </a:moveTo>
                    <a:cubicBezTo>
                      <a:pt x="28410" y="1812"/>
                      <a:pt x="28655" y="3680"/>
                      <a:pt x="28655" y="5557"/>
                    </a:cubicBezTo>
                    <a:cubicBezTo>
                      <a:pt x="28655" y="17486"/>
                      <a:pt x="18984" y="27157"/>
                      <a:pt x="7055" y="27157"/>
                    </a:cubicBezTo>
                    <a:cubicBezTo>
                      <a:pt x="4653" y="27157"/>
                      <a:pt x="2269" y="26756"/>
                      <a:pt x="-1" y="25972"/>
                    </a:cubicBezTo>
                  </a:path>
                  <a:path w="28655" h="27157" stroke="0" extrusionOk="0">
                    <a:moveTo>
                      <a:pt x="27927" y="0"/>
                    </a:moveTo>
                    <a:cubicBezTo>
                      <a:pt x="28410" y="1812"/>
                      <a:pt x="28655" y="3680"/>
                      <a:pt x="28655" y="5557"/>
                    </a:cubicBezTo>
                    <a:cubicBezTo>
                      <a:pt x="28655" y="17486"/>
                      <a:pt x="18984" y="27157"/>
                      <a:pt x="7055" y="27157"/>
                    </a:cubicBezTo>
                    <a:cubicBezTo>
                      <a:pt x="4653" y="27157"/>
                      <a:pt x="2269" y="26756"/>
                      <a:pt x="-1" y="25972"/>
                    </a:cubicBezTo>
                    <a:lnTo>
                      <a:pt x="7055" y="5557"/>
                    </a:lnTo>
                    <a:close/>
                  </a:path>
                </a:pathLst>
              </a:custGeom>
              <a:solidFill>
                <a:srgbClr val="B6C7C9"/>
              </a:solidFill>
              <a:ln w="9525">
                <a:noFill/>
                <a:round/>
                <a:headEnd/>
                <a:tailEnd/>
              </a:ln>
            </p:spPr>
            <p:txBody>
              <a:bodyPr/>
              <a:lstStyle/>
              <a:p>
                <a:endParaRPr lang="en-SG"/>
              </a:p>
            </p:txBody>
          </p:sp>
          <p:sp>
            <p:nvSpPr>
              <p:cNvPr id="176414" name="Arc 461"/>
              <p:cNvSpPr>
                <a:spLocks/>
              </p:cNvSpPr>
              <p:nvPr/>
            </p:nvSpPr>
            <p:spPr bwMode="auto">
              <a:xfrm>
                <a:off x="3611" y="2975"/>
                <a:ext cx="642" cy="598"/>
              </a:xfrm>
              <a:custGeom>
                <a:avLst/>
                <a:gdLst>
                  <a:gd name="T0" fmla="*/ 0 w 28653"/>
                  <a:gd name="T1" fmla="*/ 0 h 27158"/>
                  <a:gd name="T2" fmla="*/ 0 w 28653"/>
                  <a:gd name="T3" fmla="*/ 0 h 27158"/>
                  <a:gd name="T4" fmla="*/ 0 w 28653"/>
                  <a:gd name="T5" fmla="*/ 0 h 27158"/>
                  <a:gd name="T6" fmla="*/ 0 60000 65536"/>
                  <a:gd name="T7" fmla="*/ 0 60000 65536"/>
                  <a:gd name="T8" fmla="*/ 0 60000 65536"/>
                  <a:gd name="T9" fmla="*/ 0 w 28653"/>
                  <a:gd name="T10" fmla="*/ 0 h 27158"/>
                  <a:gd name="T11" fmla="*/ 28653 w 28653"/>
                  <a:gd name="T12" fmla="*/ 27158 h 27158"/>
                </a:gdLst>
                <a:ahLst/>
                <a:cxnLst>
                  <a:cxn ang="T6">
                    <a:pos x="T0" y="T1"/>
                  </a:cxn>
                  <a:cxn ang="T7">
                    <a:pos x="T2" y="T3"/>
                  </a:cxn>
                  <a:cxn ang="T8">
                    <a:pos x="T4" y="T5"/>
                  </a:cxn>
                </a:cxnLst>
                <a:rect l="T9" t="T10" r="T11" b="T12"/>
                <a:pathLst>
                  <a:path w="28653" h="27158" fill="none" extrusionOk="0">
                    <a:moveTo>
                      <a:pt x="27925" y="0"/>
                    </a:moveTo>
                    <a:cubicBezTo>
                      <a:pt x="28408" y="1813"/>
                      <a:pt x="28653" y="3681"/>
                      <a:pt x="28653" y="5558"/>
                    </a:cubicBezTo>
                    <a:cubicBezTo>
                      <a:pt x="28653" y="17487"/>
                      <a:pt x="18982" y="27158"/>
                      <a:pt x="7053" y="27158"/>
                    </a:cubicBezTo>
                    <a:cubicBezTo>
                      <a:pt x="4652" y="27158"/>
                      <a:pt x="2268" y="26757"/>
                      <a:pt x="-1" y="25974"/>
                    </a:cubicBezTo>
                  </a:path>
                  <a:path w="28653" h="27158" stroke="0" extrusionOk="0">
                    <a:moveTo>
                      <a:pt x="27925" y="0"/>
                    </a:moveTo>
                    <a:cubicBezTo>
                      <a:pt x="28408" y="1813"/>
                      <a:pt x="28653" y="3681"/>
                      <a:pt x="28653" y="5558"/>
                    </a:cubicBezTo>
                    <a:cubicBezTo>
                      <a:pt x="28653" y="17487"/>
                      <a:pt x="18982" y="27158"/>
                      <a:pt x="7053" y="27158"/>
                    </a:cubicBezTo>
                    <a:cubicBezTo>
                      <a:pt x="4652" y="27158"/>
                      <a:pt x="2268" y="26757"/>
                      <a:pt x="-1" y="25974"/>
                    </a:cubicBezTo>
                    <a:lnTo>
                      <a:pt x="7053" y="5558"/>
                    </a:lnTo>
                    <a:close/>
                  </a:path>
                </a:pathLst>
              </a:custGeom>
              <a:solidFill>
                <a:srgbClr val="B6C7C9"/>
              </a:solidFill>
              <a:ln w="22225">
                <a:solidFill>
                  <a:srgbClr val="6C8F93"/>
                </a:solidFill>
                <a:round/>
                <a:headEnd/>
                <a:tailEnd/>
              </a:ln>
            </p:spPr>
            <p:txBody>
              <a:bodyPr/>
              <a:lstStyle/>
              <a:p>
                <a:endParaRPr lang="en-SG"/>
              </a:p>
            </p:txBody>
          </p:sp>
          <p:sp>
            <p:nvSpPr>
              <p:cNvPr id="176415" name="Arc 462"/>
              <p:cNvSpPr>
                <a:spLocks/>
              </p:cNvSpPr>
              <p:nvPr/>
            </p:nvSpPr>
            <p:spPr bwMode="auto">
              <a:xfrm>
                <a:off x="1358" y="2529"/>
                <a:ext cx="354" cy="592"/>
              </a:xfrm>
              <a:custGeom>
                <a:avLst/>
                <a:gdLst>
                  <a:gd name="T0" fmla="*/ 0 w 21600"/>
                  <a:gd name="T1" fmla="*/ 0 h 41297"/>
                  <a:gd name="T2" fmla="*/ 0 w 21600"/>
                  <a:gd name="T3" fmla="*/ 0 h 41297"/>
                  <a:gd name="T4" fmla="*/ 0 w 21600"/>
                  <a:gd name="T5" fmla="*/ 0 h 41297"/>
                  <a:gd name="T6" fmla="*/ 0 60000 65536"/>
                  <a:gd name="T7" fmla="*/ 0 60000 65536"/>
                  <a:gd name="T8" fmla="*/ 0 60000 65536"/>
                  <a:gd name="T9" fmla="*/ 0 w 21600"/>
                  <a:gd name="T10" fmla="*/ 0 h 41297"/>
                  <a:gd name="T11" fmla="*/ 21600 w 21600"/>
                  <a:gd name="T12" fmla="*/ 41297 h 41297"/>
                </a:gdLst>
                <a:ahLst/>
                <a:cxnLst>
                  <a:cxn ang="T6">
                    <a:pos x="T0" y="T1"/>
                  </a:cxn>
                  <a:cxn ang="T7">
                    <a:pos x="T2" y="T3"/>
                  </a:cxn>
                  <a:cxn ang="T8">
                    <a:pos x="T4" y="T5"/>
                  </a:cxn>
                </a:cxnLst>
                <a:rect l="T9" t="T10" r="T11" b="T12"/>
                <a:pathLst>
                  <a:path w="21600" h="41297" fill="none" extrusionOk="0">
                    <a:moveTo>
                      <a:pt x="12844" y="41297"/>
                    </a:moveTo>
                    <a:cubicBezTo>
                      <a:pt x="5035" y="37834"/>
                      <a:pt x="0" y="30094"/>
                      <a:pt x="0" y="21551"/>
                    </a:cubicBezTo>
                    <a:cubicBezTo>
                      <a:pt x="-1" y="10187"/>
                      <a:pt x="8803" y="767"/>
                      <a:pt x="20141" y="0"/>
                    </a:cubicBezTo>
                  </a:path>
                  <a:path w="21600" h="41297" stroke="0" extrusionOk="0">
                    <a:moveTo>
                      <a:pt x="12844" y="41297"/>
                    </a:moveTo>
                    <a:cubicBezTo>
                      <a:pt x="5035" y="37834"/>
                      <a:pt x="0" y="30094"/>
                      <a:pt x="0" y="21551"/>
                    </a:cubicBezTo>
                    <a:cubicBezTo>
                      <a:pt x="-1" y="10187"/>
                      <a:pt x="8803" y="767"/>
                      <a:pt x="20141" y="0"/>
                    </a:cubicBezTo>
                    <a:lnTo>
                      <a:pt x="21600" y="21551"/>
                    </a:lnTo>
                    <a:close/>
                  </a:path>
                </a:pathLst>
              </a:custGeom>
              <a:solidFill>
                <a:srgbClr val="B6C7C9"/>
              </a:solidFill>
              <a:ln w="9525">
                <a:noFill/>
                <a:round/>
                <a:headEnd/>
                <a:tailEnd/>
              </a:ln>
            </p:spPr>
            <p:txBody>
              <a:bodyPr/>
              <a:lstStyle/>
              <a:p>
                <a:endParaRPr lang="en-SG"/>
              </a:p>
            </p:txBody>
          </p:sp>
          <p:sp>
            <p:nvSpPr>
              <p:cNvPr id="176416" name="Arc 463"/>
              <p:cNvSpPr>
                <a:spLocks/>
              </p:cNvSpPr>
              <p:nvPr/>
            </p:nvSpPr>
            <p:spPr bwMode="auto">
              <a:xfrm>
                <a:off x="1365" y="2536"/>
                <a:ext cx="347" cy="578"/>
              </a:xfrm>
              <a:custGeom>
                <a:avLst/>
                <a:gdLst>
                  <a:gd name="T0" fmla="*/ 0 w 21600"/>
                  <a:gd name="T1" fmla="*/ 0 h 41307"/>
                  <a:gd name="T2" fmla="*/ 0 w 21600"/>
                  <a:gd name="T3" fmla="*/ 0 h 41307"/>
                  <a:gd name="T4" fmla="*/ 0 w 21600"/>
                  <a:gd name="T5" fmla="*/ 0 h 41307"/>
                  <a:gd name="T6" fmla="*/ 0 60000 65536"/>
                  <a:gd name="T7" fmla="*/ 0 60000 65536"/>
                  <a:gd name="T8" fmla="*/ 0 60000 65536"/>
                  <a:gd name="T9" fmla="*/ 0 w 21600"/>
                  <a:gd name="T10" fmla="*/ 0 h 41307"/>
                  <a:gd name="T11" fmla="*/ 21600 w 21600"/>
                  <a:gd name="T12" fmla="*/ 41307 h 41307"/>
                </a:gdLst>
                <a:ahLst/>
                <a:cxnLst>
                  <a:cxn ang="T6">
                    <a:pos x="T0" y="T1"/>
                  </a:cxn>
                  <a:cxn ang="T7">
                    <a:pos x="T2" y="T3"/>
                  </a:cxn>
                  <a:cxn ang="T8">
                    <a:pos x="T4" y="T5"/>
                  </a:cxn>
                </a:cxnLst>
                <a:rect l="T9" t="T10" r="T11" b="T12"/>
                <a:pathLst>
                  <a:path w="21600" h="41307" fill="none" extrusionOk="0">
                    <a:moveTo>
                      <a:pt x="12867" y="41306"/>
                    </a:moveTo>
                    <a:cubicBezTo>
                      <a:pt x="5045" y="37849"/>
                      <a:pt x="0" y="30102"/>
                      <a:pt x="0" y="21551"/>
                    </a:cubicBezTo>
                    <a:cubicBezTo>
                      <a:pt x="-1" y="10186"/>
                      <a:pt x="8806" y="765"/>
                      <a:pt x="20145" y="-1"/>
                    </a:cubicBezTo>
                  </a:path>
                  <a:path w="21600" h="41307" stroke="0" extrusionOk="0">
                    <a:moveTo>
                      <a:pt x="12867" y="41306"/>
                    </a:moveTo>
                    <a:cubicBezTo>
                      <a:pt x="5045" y="37849"/>
                      <a:pt x="0" y="30102"/>
                      <a:pt x="0" y="21551"/>
                    </a:cubicBezTo>
                    <a:cubicBezTo>
                      <a:pt x="-1" y="10186"/>
                      <a:pt x="8806" y="765"/>
                      <a:pt x="20145" y="-1"/>
                    </a:cubicBezTo>
                    <a:lnTo>
                      <a:pt x="21600" y="21551"/>
                    </a:lnTo>
                    <a:close/>
                  </a:path>
                </a:pathLst>
              </a:custGeom>
              <a:solidFill>
                <a:srgbClr val="B6C7C9"/>
              </a:solidFill>
              <a:ln w="22225">
                <a:solidFill>
                  <a:srgbClr val="6C8F93"/>
                </a:solidFill>
                <a:round/>
                <a:headEnd/>
                <a:tailEnd/>
              </a:ln>
            </p:spPr>
            <p:txBody>
              <a:bodyPr/>
              <a:lstStyle/>
              <a:p>
                <a:endParaRPr lang="en-SG"/>
              </a:p>
            </p:txBody>
          </p:sp>
          <p:sp>
            <p:nvSpPr>
              <p:cNvPr id="176417" name="Arc 464"/>
              <p:cNvSpPr>
                <a:spLocks/>
              </p:cNvSpPr>
              <p:nvPr/>
            </p:nvSpPr>
            <p:spPr bwMode="auto">
              <a:xfrm>
                <a:off x="2293" y="3335"/>
                <a:ext cx="1344" cy="361"/>
              </a:xfrm>
              <a:custGeom>
                <a:avLst/>
                <a:gdLst>
                  <a:gd name="T0" fmla="*/ 0 w 39224"/>
                  <a:gd name="T1" fmla="*/ 0 h 21600"/>
                  <a:gd name="T2" fmla="*/ 0 w 39224"/>
                  <a:gd name="T3" fmla="*/ 0 h 21600"/>
                  <a:gd name="T4" fmla="*/ 0 w 39224"/>
                  <a:gd name="T5" fmla="*/ 0 h 21600"/>
                  <a:gd name="T6" fmla="*/ 0 60000 65536"/>
                  <a:gd name="T7" fmla="*/ 0 60000 65536"/>
                  <a:gd name="T8" fmla="*/ 0 60000 65536"/>
                  <a:gd name="T9" fmla="*/ 0 w 39224"/>
                  <a:gd name="T10" fmla="*/ 0 h 21600"/>
                  <a:gd name="T11" fmla="*/ 39224 w 39224"/>
                  <a:gd name="T12" fmla="*/ 21600 h 21600"/>
                </a:gdLst>
                <a:ahLst/>
                <a:cxnLst>
                  <a:cxn ang="T6">
                    <a:pos x="T0" y="T1"/>
                  </a:cxn>
                  <a:cxn ang="T7">
                    <a:pos x="T2" y="T3"/>
                  </a:cxn>
                  <a:cxn ang="T8">
                    <a:pos x="T4" y="T5"/>
                  </a:cxn>
                </a:cxnLst>
                <a:rect l="T9" t="T10" r="T11" b="T12"/>
                <a:pathLst>
                  <a:path w="39224" h="21600" fill="none" extrusionOk="0">
                    <a:moveTo>
                      <a:pt x="39224" y="12019"/>
                    </a:moveTo>
                    <a:cubicBezTo>
                      <a:pt x="35214" y="18006"/>
                      <a:pt x="28483" y="21599"/>
                      <a:pt x="21277" y="21600"/>
                    </a:cubicBezTo>
                    <a:cubicBezTo>
                      <a:pt x="10782" y="21600"/>
                      <a:pt x="1807" y="14057"/>
                      <a:pt x="-1" y="3720"/>
                    </a:cubicBezTo>
                  </a:path>
                  <a:path w="39224" h="21600" stroke="0" extrusionOk="0">
                    <a:moveTo>
                      <a:pt x="39224" y="12019"/>
                    </a:moveTo>
                    <a:cubicBezTo>
                      <a:pt x="35214" y="18006"/>
                      <a:pt x="28483" y="21599"/>
                      <a:pt x="21277" y="21600"/>
                    </a:cubicBezTo>
                    <a:cubicBezTo>
                      <a:pt x="10782" y="21600"/>
                      <a:pt x="1807" y="14057"/>
                      <a:pt x="-1" y="3720"/>
                    </a:cubicBezTo>
                    <a:lnTo>
                      <a:pt x="21277" y="0"/>
                    </a:lnTo>
                    <a:close/>
                  </a:path>
                </a:pathLst>
              </a:custGeom>
              <a:solidFill>
                <a:srgbClr val="B6C7C9"/>
              </a:solidFill>
              <a:ln w="9525">
                <a:noFill/>
                <a:round/>
                <a:headEnd/>
                <a:tailEnd/>
              </a:ln>
            </p:spPr>
            <p:txBody>
              <a:bodyPr/>
              <a:lstStyle/>
              <a:p>
                <a:endParaRPr lang="en-SG"/>
              </a:p>
            </p:txBody>
          </p:sp>
          <p:sp>
            <p:nvSpPr>
              <p:cNvPr id="176418" name="Arc 465"/>
              <p:cNvSpPr>
                <a:spLocks/>
              </p:cNvSpPr>
              <p:nvPr/>
            </p:nvSpPr>
            <p:spPr bwMode="auto">
              <a:xfrm>
                <a:off x="2300" y="3335"/>
                <a:ext cx="1329" cy="354"/>
              </a:xfrm>
              <a:custGeom>
                <a:avLst/>
                <a:gdLst>
                  <a:gd name="T0" fmla="*/ 0 w 39161"/>
                  <a:gd name="T1" fmla="*/ 0 h 21600"/>
                  <a:gd name="T2" fmla="*/ 0 w 39161"/>
                  <a:gd name="T3" fmla="*/ 0 h 21600"/>
                  <a:gd name="T4" fmla="*/ 0 w 39161"/>
                  <a:gd name="T5" fmla="*/ 0 h 21600"/>
                  <a:gd name="T6" fmla="*/ 0 60000 65536"/>
                  <a:gd name="T7" fmla="*/ 0 60000 65536"/>
                  <a:gd name="T8" fmla="*/ 0 60000 65536"/>
                  <a:gd name="T9" fmla="*/ 0 w 39161"/>
                  <a:gd name="T10" fmla="*/ 0 h 21600"/>
                  <a:gd name="T11" fmla="*/ 39161 w 39161"/>
                  <a:gd name="T12" fmla="*/ 21600 h 21600"/>
                </a:gdLst>
                <a:ahLst/>
                <a:cxnLst>
                  <a:cxn ang="T6">
                    <a:pos x="T0" y="T1"/>
                  </a:cxn>
                  <a:cxn ang="T7">
                    <a:pos x="T2" y="T3"/>
                  </a:cxn>
                  <a:cxn ang="T8">
                    <a:pos x="T4" y="T5"/>
                  </a:cxn>
                </a:cxnLst>
                <a:rect l="T9" t="T10" r="T11" b="T12"/>
                <a:pathLst>
                  <a:path w="39161" h="21600" fill="none" extrusionOk="0">
                    <a:moveTo>
                      <a:pt x="39161" y="12103"/>
                    </a:moveTo>
                    <a:cubicBezTo>
                      <a:pt x="35143" y="18042"/>
                      <a:pt x="28441" y="21599"/>
                      <a:pt x="21271" y="21600"/>
                    </a:cubicBezTo>
                    <a:cubicBezTo>
                      <a:pt x="10790" y="21600"/>
                      <a:pt x="1822" y="14076"/>
                      <a:pt x="0" y="3755"/>
                    </a:cubicBezTo>
                  </a:path>
                  <a:path w="39161" h="21600" stroke="0" extrusionOk="0">
                    <a:moveTo>
                      <a:pt x="39161" y="12103"/>
                    </a:moveTo>
                    <a:cubicBezTo>
                      <a:pt x="35143" y="18042"/>
                      <a:pt x="28441" y="21599"/>
                      <a:pt x="21271" y="21600"/>
                    </a:cubicBezTo>
                    <a:cubicBezTo>
                      <a:pt x="10790" y="21600"/>
                      <a:pt x="1822" y="14076"/>
                      <a:pt x="0" y="3755"/>
                    </a:cubicBezTo>
                    <a:lnTo>
                      <a:pt x="21271" y="0"/>
                    </a:lnTo>
                    <a:close/>
                  </a:path>
                </a:pathLst>
              </a:custGeom>
              <a:solidFill>
                <a:srgbClr val="B6C7C9"/>
              </a:solidFill>
              <a:ln w="22225">
                <a:solidFill>
                  <a:srgbClr val="6C8F93"/>
                </a:solidFill>
                <a:round/>
                <a:headEnd/>
                <a:tailEnd/>
              </a:ln>
            </p:spPr>
            <p:txBody>
              <a:bodyPr/>
              <a:lstStyle/>
              <a:p>
                <a:endParaRPr lang="en-SG"/>
              </a:p>
            </p:txBody>
          </p:sp>
        </p:grpSp>
        <p:sp>
          <p:nvSpPr>
            <p:cNvPr id="67026" name="Line 466"/>
            <p:cNvSpPr>
              <a:spLocks noChangeShapeType="1"/>
            </p:cNvSpPr>
            <p:nvPr/>
          </p:nvSpPr>
          <p:spPr bwMode="auto">
            <a:xfrm flipH="1">
              <a:off x="4104" y="1502"/>
              <a:ext cx="383" cy="140"/>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p>
          </p:txBody>
        </p:sp>
        <p:sp>
          <p:nvSpPr>
            <p:cNvPr id="67027" name="Line 467"/>
            <p:cNvSpPr>
              <a:spLocks noChangeShapeType="1"/>
            </p:cNvSpPr>
            <p:nvPr/>
          </p:nvSpPr>
          <p:spPr bwMode="auto">
            <a:xfrm flipH="1" flipV="1">
              <a:off x="4075" y="1676"/>
              <a:ext cx="265" cy="278"/>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p>
          </p:txBody>
        </p:sp>
        <p:sp>
          <p:nvSpPr>
            <p:cNvPr id="67028" name="Line 468"/>
            <p:cNvSpPr>
              <a:spLocks noChangeShapeType="1"/>
            </p:cNvSpPr>
            <p:nvPr/>
          </p:nvSpPr>
          <p:spPr bwMode="auto">
            <a:xfrm flipH="1" flipV="1">
              <a:off x="4517" y="1502"/>
              <a:ext cx="265" cy="487"/>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p>
          </p:txBody>
        </p:sp>
        <p:sp>
          <p:nvSpPr>
            <p:cNvPr id="67029" name="Line 469"/>
            <p:cNvSpPr>
              <a:spLocks noChangeShapeType="1"/>
            </p:cNvSpPr>
            <p:nvPr/>
          </p:nvSpPr>
          <p:spPr bwMode="auto">
            <a:xfrm flipH="1" flipV="1">
              <a:off x="4340" y="1920"/>
              <a:ext cx="442" cy="69"/>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p>
          </p:txBody>
        </p:sp>
        <p:sp>
          <p:nvSpPr>
            <p:cNvPr id="67030" name="Line 470"/>
            <p:cNvSpPr>
              <a:spLocks noChangeShapeType="1"/>
            </p:cNvSpPr>
            <p:nvPr/>
          </p:nvSpPr>
          <p:spPr bwMode="auto">
            <a:xfrm flipV="1">
              <a:off x="3690" y="1676"/>
              <a:ext cx="385" cy="104"/>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p>
          </p:txBody>
        </p:sp>
        <p:pic>
          <p:nvPicPr>
            <p:cNvPr id="176424" name="Picture 471"/>
            <p:cNvPicPr>
              <a:picLocks noChangeArrowheads="1"/>
            </p:cNvPicPr>
            <p:nvPr/>
          </p:nvPicPr>
          <p:blipFill>
            <a:blip r:embed="rId5" cstate="print"/>
            <a:srcRect/>
            <a:stretch>
              <a:fillRect/>
            </a:stretch>
          </p:blipFill>
          <p:spPr bwMode="auto">
            <a:xfrm>
              <a:off x="3958" y="1592"/>
              <a:ext cx="230" cy="165"/>
            </a:xfrm>
            <a:prstGeom prst="rect">
              <a:avLst/>
            </a:prstGeom>
            <a:noFill/>
            <a:ln w="12700">
              <a:noFill/>
              <a:miter lim="800000"/>
              <a:headEnd/>
              <a:tailEnd/>
            </a:ln>
          </p:spPr>
        </p:pic>
        <p:pic>
          <p:nvPicPr>
            <p:cNvPr id="176425" name="Picture 472"/>
            <p:cNvPicPr>
              <a:picLocks noChangeArrowheads="1"/>
            </p:cNvPicPr>
            <p:nvPr/>
          </p:nvPicPr>
          <p:blipFill>
            <a:blip r:embed="rId5" cstate="print"/>
            <a:srcRect/>
            <a:stretch>
              <a:fillRect/>
            </a:stretch>
          </p:blipFill>
          <p:spPr bwMode="auto">
            <a:xfrm>
              <a:off x="4222" y="1892"/>
              <a:ext cx="231" cy="166"/>
            </a:xfrm>
            <a:prstGeom prst="rect">
              <a:avLst/>
            </a:prstGeom>
            <a:noFill/>
            <a:ln w="12700">
              <a:noFill/>
              <a:miter lim="800000"/>
              <a:headEnd/>
              <a:tailEnd/>
            </a:ln>
          </p:spPr>
        </p:pic>
        <p:sp>
          <p:nvSpPr>
            <p:cNvPr id="176426" name="Text Box 473"/>
            <p:cNvSpPr txBox="1">
              <a:spLocks noChangeArrowheads="1"/>
            </p:cNvSpPr>
            <p:nvPr/>
          </p:nvSpPr>
          <p:spPr bwMode="auto">
            <a:xfrm>
              <a:off x="4235" y="830"/>
              <a:ext cx="297" cy="192"/>
            </a:xfrm>
            <a:prstGeom prst="rect">
              <a:avLst/>
            </a:prstGeom>
            <a:noFill/>
            <a:ln w="19050">
              <a:noFill/>
              <a:miter lim="800000"/>
              <a:headEnd/>
              <a:tailEnd/>
            </a:ln>
          </p:spPr>
          <p:txBody>
            <a:bodyPr wrap="none" lIns="91557" tIns="45781" rIns="91557" bIns="45781">
              <a:spAutoFit/>
            </a:bodyPr>
            <a:lstStyle/>
            <a:p>
              <a:pPr defTabSz="915988"/>
              <a:r>
                <a:rPr lang="en-US" altLang="zh-CN" sz="1400">
                  <a:latin typeface="Arial" charset="0"/>
                  <a:ea typeface="宋体" pitchFamily="2" charset="-122"/>
                </a:rPr>
                <a:t>ISP</a:t>
              </a:r>
              <a:endParaRPr lang="en-US" sz="1400">
                <a:latin typeface="Arial" charset="0"/>
              </a:endParaRPr>
            </a:p>
          </p:txBody>
        </p:sp>
        <p:pic>
          <p:nvPicPr>
            <p:cNvPr id="176427" name="Picture 474"/>
            <p:cNvPicPr>
              <a:picLocks noChangeArrowheads="1"/>
            </p:cNvPicPr>
            <p:nvPr/>
          </p:nvPicPr>
          <p:blipFill>
            <a:blip r:embed="rId7" cstate="print"/>
            <a:srcRect/>
            <a:stretch>
              <a:fillRect/>
            </a:stretch>
          </p:blipFill>
          <p:spPr bwMode="auto">
            <a:xfrm>
              <a:off x="3557" y="1731"/>
              <a:ext cx="230" cy="166"/>
            </a:xfrm>
            <a:prstGeom prst="rect">
              <a:avLst/>
            </a:prstGeom>
            <a:noFill/>
            <a:ln w="12700">
              <a:noFill/>
              <a:miter lim="800000"/>
              <a:headEnd/>
              <a:tailEnd/>
            </a:ln>
          </p:spPr>
        </p:pic>
        <p:pic>
          <p:nvPicPr>
            <p:cNvPr id="176428" name="Picture 475"/>
            <p:cNvPicPr>
              <a:picLocks noChangeArrowheads="1"/>
            </p:cNvPicPr>
            <p:nvPr/>
          </p:nvPicPr>
          <p:blipFill>
            <a:blip r:embed="rId8" cstate="print"/>
            <a:srcRect/>
            <a:stretch>
              <a:fillRect/>
            </a:stretch>
          </p:blipFill>
          <p:spPr bwMode="auto">
            <a:xfrm>
              <a:off x="4647" y="1892"/>
              <a:ext cx="231" cy="166"/>
            </a:xfrm>
            <a:prstGeom prst="rect">
              <a:avLst/>
            </a:prstGeom>
            <a:noFill/>
            <a:ln w="12700">
              <a:noFill/>
              <a:miter lim="800000"/>
              <a:headEnd/>
              <a:tailEnd/>
            </a:ln>
          </p:spPr>
        </p:pic>
        <p:sp>
          <p:nvSpPr>
            <p:cNvPr id="67036" name="Line 476"/>
            <p:cNvSpPr>
              <a:spLocks noChangeShapeType="1"/>
            </p:cNvSpPr>
            <p:nvPr/>
          </p:nvSpPr>
          <p:spPr bwMode="auto">
            <a:xfrm flipH="1">
              <a:off x="4464" y="1301"/>
              <a:ext cx="289" cy="193"/>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p>
          </p:txBody>
        </p:sp>
        <p:pic>
          <p:nvPicPr>
            <p:cNvPr id="176430" name="Picture 477"/>
            <p:cNvPicPr>
              <a:picLocks noChangeArrowheads="1"/>
            </p:cNvPicPr>
            <p:nvPr/>
          </p:nvPicPr>
          <p:blipFill>
            <a:blip r:embed="rId9" cstate="print"/>
            <a:srcRect/>
            <a:stretch>
              <a:fillRect/>
            </a:stretch>
          </p:blipFill>
          <p:spPr bwMode="auto">
            <a:xfrm>
              <a:off x="4620" y="1246"/>
              <a:ext cx="231" cy="165"/>
            </a:xfrm>
            <a:prstGeom prst="rect">
              <a:avLst/>
            </a:prstGeom>
            <a:noFill/>
            <a:ln w="12700">
              <a:noFill/>
              <a:miter lim="800000"/>
              <a:headEnd/>
              <a:tailEnd/>
            </a:ln>
          </p:spPr>
        </p:pic>
        <p:pic>
          <p:nvPicPr>
            <p:cNvPr id="176431" name="Picture 478"/>
            <p:cNvPicPr>
              <a:picLocks noChangeArrowheads="1"/>
            </p:cNvPicPr>
            <p:nvPr/>
          </p:nvPicPr>
          <p:blipFill>
            <a:blip r:embed="rId5" cstate="print"/>
            <a:srcRect/>
            <a:stretch>
              <a:fillRect/>
            </a:stretch>
          </p:blipFill>
          <p:spPr bwMode="auto">
            <a:xfrm>
              <a:off x="4375" y="1441"/>
              <a:ext cx="230" cy="166"/>
            </a:xfrm>
            <a:prstGeom prst="rect">
              <a:avLst/>
            </a:prstGeom>
            <a:noFill/>
            <a:ln w="12700">
              <a:noFill/>
              <a:miter lim="800000"/>
              <a:headEnd/>
              <a:tailEnd/>
            </a:ln>
          </p:spPr>
        </p:pic>
        <p:pic>
          <p:nvPicPr>
            <p:cNvPr id="176432" name="Picture 437"/>
            <p:cNvPicPr>
              <a:picLocks noChangeArrowheads="1"/>
            </p:cNvPicPr>
            <p:nvPr/>
          </p:nvPicPr>
          <p:blipFill>
            <a:blip r:embed="rId10" cstate="print"/>
            <a:srcRect/>
            <a:stretch>
              <a:fillRect/>
            </a:stretch>
          </p:blipFill>
          <p:spPr bwMode="auto">
            <a:xfrm>
              <a:off x="964" y="1732"/>
              <a:ext cx="231" cy="165"/>
            </a:xfrm>
            <a:prstGeom prst="rect">
              <a:avLst/>
            </a:prstGeom>
            <a:noFill/>
            <a:ln w="12700">
              <a:noFill/>
              <a:miter lim="800000"/>
              <a:headEnd/>
              <a:tailEnd/>
            </a:ln>
          </p:spPr>
        </p:pic>
        <p:graphicFrame>
          <p:nvGraphicFramePr>
            <p:cNvPr id="176433" name="Object 498"/>
            <p:cNvGraphicFramePr>
              <a:graphicFrameLocks noChangeAspect="1"/>
            </p:cNvGraphicFramePr>
            <p:nvPr/>
          </p:nvGraphicFramePr>
          <p:xfrm>
            <a:off x="0" y="1876"/>
            <a:ext cx="1401" cy="987"/>
          </p:xfrm>
          <a:graphic>
            <a:graphicData uri="http://schemas.openxmlformats.org/presentationml/2006/ole">
              <p:oleObj spid="_x0000_s176433" name="Photo Editor Photo" r:id="rId11" imgW="5668166" imgH="3990476" progId="">
                <p:embed/>
              </p:oleObj>
            </a:graphicData>
          </a:graphic>
        </p:graphicFrame>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smtClean="0"/>
              <a:t>Mạng máy tính</a:t>
            </a:r>
            <a:endParaRPr lang="en-SG" smtClean="0"/>
          </a:p>
        </p:txBody>
      </p:sp>
      <p:sp>
        <p:nvSpPr>
          <p:cNvPr id="174084" name="Freeform 4"/>
          <p:cNvSpPr>
            <a:spLocks noEditPoints="1"/>
          </p:cNvSpPr>
          <p:nvPr/>
        </p:nvSpPr>
        <p:spPr bwMode="auto">
          <a:xfrm>
            <a:off x="1809750" y="3094038"/>
            <a:ext cx="2378075" cy="34925"/>
          </a:xfrm>
          <a:custGeom>
            <a:avLst/>
            <a:gdLst>
              <a:gd name="T0" fmla="*/ 2147483647 w 1500"/>
              <a:gd name="T1" fmla="*/ 2147483647 h 22"/>
              <a:gd name="T2" fmla="*/ 2147483647 w 1500"/>
              <a:gd name="T3" fmla="*/ 2147483647 h 22"/>
              <a:gd name="T4" fmla="*/ 2147483647 w 1500"/>
              <a:gd name="T5" fmla="*/ 0 h 22"/>
              <a:gd name="T6" fmla="*/ 2147483647 w 1500"/>
              <a:gd name="T7" fmla="*/ 2147483647 h 22"/>
              <a:gd name="T8" fmla="*/ 2147483647 w 1500"/>
              <a:gd name="T9" fmla="*/ 2147483647 h 22"/>
              <a:gd name="T10" fmla="*/ 2147483647 w 1500"/>
              <a:gd name="T11" fmla="*/ 2147483647 h 22"/>
              <a:gd name="T12" fmla="*/ 2147483647 w 1500"/>
              <a:gd name="T13" fmla="*/ 2147483647 h 22"/>
              <a:gd name="T14" fmla="*/ 2147483647 w 1500"/>
              <a:gd name="T15" fmla="*/ 2147483647 h 22"/>
              <a:gd name="T16" fmla="*/ 2147483647 w 1500"/>
              <a:gd name="T17" fmla="*/ 2147483647 h 22"/>
              <a:gd name="T18" fmla="*/ 0 w 1500"/>
              <a:gd name="T19" fmla="*/ 2147483647 h 22"/>
              <a:gd name="T20" fmla="*/ 2147483647 w 1500"/>
              <a:gd name="T21" fmla="*/ 2147483647 h 22"/>
              <a:gd name="T22" fmla="*/ 2147483647 w 1500"/>
              <a:gd name="T23" fmla="*/ 2147483647 h 22"/>
              <a:gd name="T24" fmla="*/ 2147483647 w 1500"/>
              <a:gd name="T25" fmla="*/ 2147483647 h 22"/>
              <a:gd name="T26" fmla="*/ 2147483647 w 1500"/>
              <a:gd name="T27" fmla="*/ 2147483647 h 22"/>
              <a:gd name="T28" fmla="*/ 2147483647 w 1500"/>
              <a:gd name="T29" fmla="*/ 2147483647 h 22"/>
              <a:gd name="T30" fmla="*/ 2147483647 w 1500"/>
              <a:gd name="T31" fmla="*/ 0 h 22"/>
              <a:gd name="T32" fmla="*/ 2147483647 w 1500"/>
              <a:gd name="T33" fmla="*/ 2147483647 h 22"/>
              <a:gd name="T34" fmla="*/ 0 w 1500"/>
              <a:gd name="T35" fmla="*/ 2147483647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22"/>
              <a:gd name="T56" fmla="*/ 1500 w 1500"/>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22">
                <a:moveTo>
                  <a:pt x="1500" y="10"/>
                </a:moveTo>
                <a:lnTo>
                  <a:pt x="1498" y="2"/>
                </a:lnTo>
                <a:lnTo>
                  <a:pt x="1490" y="0"/>
                </a:lnTo>
                <a:lnTo>
                  <a:pt x="1482" y="2"/>
                </a:lnTo>
                <a:lnTo>
                  <a:pt x="1478" y="10"/>
                </a:lnTo>
                <a:lnTo>
                  <a:pt x="1482" y="18"/>
                </a:lnTo>
                <a:lnTo>
                  <a:pt x="1490" y="22"/>
                </a:lnTo>
                <a:lnTo>
                  <a:pt x="1498" y="18"/>
                </a:lnTo>
                <a:lnTo>
                  <a:pt x="1500" y="10"/>
                </a:lnTo>
                <a:close/>
                <a:moveTo>
                  <a:pt x="0" y="10"/>
                </a:moveTo>
                <a:lnTo>
                  <a:pt x="2" y="18"/>
                </a:lnTo>
                <a:lnTo>
                  <a:pt x="10" y="22"/>
                </a:lnTo>
                <a:lnTo>
                  <a:pt x="18" y="18"/>
                </a:lnTo>
                <a:lnTo>
                  <a:pt x="21" y="10"/>
                </a:lnTo>
                <a:lnTo>
                  <a:pt x="18" y="2"/>
                </a:lnTo>
                <a:lnTo>
                  <a:pt x="10" y="0"/>
                </a:lnTo>
                <a:lnTo>
                  <a:pt x="2" y="2"/>
                </a:lnTo>
                <a:lnTo>
                  <a:pt x="0" y="10"/>
                </a:lnTo>
                <a:close/>
              </a:path>
            </a:pathLst>
          </a:custGeom>
          <a:solidFill>
            <a:srgbClr val="FFFFFF"/>
          </a:solidFill>
          <a:ln w="28575">
            <a:solidFill>
              <a:srgbClr val="FFFFFF"/>
            </a:solidFill>
            <a:round/>
            <a:headEnd/>
            <a:tailEnd/>
          </a:ln>
        </p:spPr>
        <p:txBody>
          <a:bodyPr lIns="91294" tIns="45647" rIns="91294" bIns="45647"/>
          <a:lstStyle/>
          <a:p>
            <a:endParaRPr lang="en-SG" sz="2400"/>
          </a:p>
        </p:txBody>
      </p:sp>
      <p:sp>
        <p:nvSpPr>
          <p:cNvPr id="174085" name="Line 5"/>
          <p:cNvSpPr>
            <a:spLocks noChangeShapeType="1"/>
          </p:cNvSpPr>
          <p:nvPr/>
        </p:nvSpPr>
        <p:spPr bwMode="auto">
          <a:xfrm flipH="1">
            <a:off x="1843088" y="3109913"/>
            <a:ext cx="2309812" cy="1587"/>
          </a:xfrm>
          <a:prstGeom prst="line">
            <a:avLst/>
          </a:prstGeom>
          <a:noFill/>
          <a:ln w="28575">
            <a:solidFill>
              <a:srgbClr val="FFFFFF"/>
            </a:solidFill>
            <a:round/>
            <a:headEnd/>
            <a:tailEnd/>
          </a:ln>
        </p:spPr>
        <p:txBody>
          <a:bodyPr lIns="91294" tIns="45647" rIns="91294" bIns="45647"/>
          <a:lstStyle/>
          <a:p>
            <a:endParaRPr lang="en-US"/>
          </a:p>
        </p:txBody>
      </p:sp>
      <p:sp>
        <p:nvSpPr>
          <p:cNvPr id="174086" name="Freeform 6"/>
          <p:cNvSpPr>
            <a:spLocks noEditPoints="1"/>
          </p:cNvSpPr>
          <p:nvPr/>
        </p:nvSpPr>
        <p:spPr bwMode="auto">
          <a:xfrm>
            <a:off x="1809750" y="4122738"/>
            <a:ext cx="2378075" cy="638175"/>
          </a:xfrm>
          <a:custGeom>
            <a:avLst/>
            <a:gdLst>
              <a:gd name="T0" fmla="*/ 0 w 1500"/>
              <a:gd name="T1" fmla="*/ 2147483647 h 403"/>
              <a:gd name="T2" fmla="*/ 2147483647 w 1500"/>
              <a:gd name="T3" fmla="*/ 2147483647 h 403"/>
              <a:gd name="T4" fmla="*/ 2147483647 w 1500"/>
              <a:gd name="T5" fmla="*/ 2147483647 h 403"/>
              <a:gd name="T6" fmla="*/ 2147483647 w 1500"/>
              <a:gd name="T7" fmla="*/ 2147483647 h 403"/>
              <a:gd name="T8" fmla="*/ 2147483647 w 1500"/>
              <a:gd name="T9" fmla="*/ 2147483647 h 403"/>
              <a:gd name="T10" fmla="*/ 2147483647 w 1500"/>
              <a:gd name="T11" fmla="*/ 2147483647 h 403"/>
              <a:gd name="T12" fmla="*/ 2147483647 w 1500"/>
              <a:gd name="T13" fmla="*/ 2147483647 h 403"/>
              <a:gd name="T14" fmla="*/ 0 w 1500"/>
              <a:gd name="T15" fmla="*/ 2147483647 h 403"/>
              <a:gd name="T16" fmla="*/ 0 w 1500"/>
              <a:gd name="T17" fmla="*/ 2147483647 h 403"/>
              <a:gd name="T18" fmla="*/ 2147483647 w 1500"/>
              <a:gd name="T19" fmla="*/ 2147483647 h 403"/>
              <a:gd name="T20" fmla="*/ 2147483647 w 1500"/>
              <a:gd name="T21" fmla="*/ 2147483647 h 403"/>
              <a:gd name="T22" fmla="*/ 2147483647 w 1500"/>
              <a:gd name="T23" fmla="*/ 0 h 403"/>
              <a:gd name="T24" fmla="*/ 2147483647 w 1500"/>
              <a:gd name="T25" fmla="*/ 2147483647 h 403"/>
              <a:gd name="T26" fmla="*/ 2147483647 w 1500"/>
              <a:gd name="T27" fmla="*/ 2147483647 h 403"/>
              <a:gd name="T28" fmla="*/ 2147483647 w 1500"/>
              <a:gd name="T29" fmla="*/ 2147483647 h 403"/>
              <a:gd name="T30" fmla="*/ 2147483647 w 1500"/>
              <a:gd name="T31" fmla="*/ 2147483647 h 403"/>
              <a:gd name="T32" fmla="*/ 2147483647 w 1500"/>
              <a:gd name="T33" fmla="*/ 2147483647 h 403"/>
              <a:gd name="T34" fmla="*/ 2147483647 w 1500"/>
              <a:gd name="T35" fmla="*/ 2147483647 h 40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403"/>
              <a:gd name="T56" fmla="*/ 1500 w 1500"/>
              <a:gd name="T57" fmla="*/ 403 h 40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403">
                <a:moveTo>
                  <a:pt x="0" y="395"/>
                </a:moveTo>
                <a:lnTo>
                  <a:pt x="4" y="403"/>
                </a:lnTo>
                <a:lnTo>
                  <a:pt x="14" y="403"/>
                </a:lnTo>
                <a:lnTo>
                  <a:pt x="20" y="399"/>
                </a:lnTo>
                <a:lnTo>
                  <a:pt x="21" y="391"/>
                </a:lnTo>
                <a:lnTo>
                  <a:pt x="16" y="383"/>
                </a:lnTo>
                <a:lnTo>
                  <a:pt x="8" y="381"/>
                </a:lnTo>
                <a:lnTo>
                  <a:pt x="0" y="387"/>
                </a:lnTo>
                <a:lnTo>
                  <a:pt x="0" y="395"/>
                </a:lnTo>
                <a:close/>
                <a:moveTo>
                  <a:pt x="1500" y="8"/>
                </a:moveTo>
                <a:lnTo>
                  <a:pt x="1496" y="2"/>
                </a:lnTo>
                <a:lnTo>
                  <a:pt x="1486" y="0"/>
                </a:lnTo>
                <a:lnTo>
                  <a:pt x="1480" y="6"/>
                </a:lnTo>
                <a:lnTo>
                  <a:pt x="1478" y="14"/>
                </a:lnTo>
                <a:lnTo>
                  <a:pt x="1484" y="22"/>
                </a:lnTo>
                <a:lnTo>
                  <a:pt x="1492" y="22"/>
                </a:lnTo>
                <a:lnTo>
                  <a:pt x="1500" y="18"/>
                </a:lnTo>
                <a:lnTo>
                  <a:pt x="1500" y="8"/>
                </a:lnTo>
                <a:close/>
              </a:path>
            </a:pathLst>
          </a:custGeom>
          <a:solidFill>
            <a:srgbClr val="FFFFFF"/>
          </a:solidFill>
          <a:ln w="28575">
            <a:solidFill>
              <a:srgbClr val="FFFFFF"/>
            </a:solidFill>
            <a:round/>
            <a:headEnd/>
            <a:tailEnd/>
          </a:ln>
        </p:spPr>
        <p:txBody>
          <a:bodyPr lIns="91294" tIns="45647" rIns="91294" bIns="45647"/>
          <a:lstStyle/>
          <a:p>
            <a:endParaRPr lang="en-SG" sz="2400"/>
          </a:p>
        </p:txBody>
      </p:sp>
      <p:sp>
        <p:nvSpPr>
          <p:cNvPr id="174087" name="Line 7"/>
          <p:cNvSpPr>
            <a:spLocks noChangeShapeType="1"/>
          </p:cNvSpPr>
          <p:nvPr/>
        </p:nvSpPr>
        <p:spPr bwMode="auto">
          <a:xfrm flipV="1">
            <a:off x="1843088" y="4144963"/>
            <a:ext cx="2309812" cy="596900"/>
          </a:xfrm>
          <a:prstGeom prst="line">
            <a:avLst/>
          </a:prstGeom>
          <a:noFill/>
          <a:ln w="28575">
            <a:solidFill>
              <a:srgbClr val="FFFFFF"/>
            </a:solidFill>
            <a:round/>
            <a:headEnd/>
            <a:tailEnd/>
          </a:ln>
        </p:spPr>
        <p:txBody>
          <a:bodyPr lIns="91294" tIns="45647" rIns="91294" bIns="45647"/>
          <a:lstStyle/>
          <a:p>
            <a:endParaRPr lang="en-US"/>
          </a:p>
        </p:txBody>
      </p:sp>
      <p:sp>
        <p:nvSpPr>
          <p:cNvPr id="174088" name="Freeform 8"/>
          <p:cNvSpPr>
            <a:spLocks noEditPoints="1"/>
          </p:cNvSpPr>
          <p:nvPr/>
        </p:nvSpPr>
        <p:spPr bwMode="auto">
          <a:xfrm>
            <a:off x="1809750" y="4725988"/>
            <a:ext cx="2378075" cy="604837"/>
          </a:xfrm>
          <a:custGeom>
            <a:avLst/>
            <a:gdLst>
              <a:gd name="T0" fmla="*/ 0 w 1500"/>
              <a:gd name="T1" fmla="*/ 2147483647 h 381"/>
              <a:gd name="T2" fmla="*/ 2147483647 w 1500"/>
              <a:gd name="T3" fmla="*/ 2147483647 h 381"/>
              <a:gd name="T4" fmla="*/ 2147483647 w 1500"/>
              <a:gd name="T5" fmla="*/ 2147483647 h 381"/>
              <a:gd name="T6" fmla="*/ 2147483647 w 1500"/>
              <a:gd name="T7" fmla="*/ 2147483647 h 381"/>
              <a:gd name="T8" fmla="*/ 2147483647 w 1500"/>
              <a:gd name="T9" fmla="*/ 2147483647 h 381"/>
              <a:gd name="T10" fmla="*/ 2147483647 w 1500"/>
              <a:gd name="T11" fmla="*/ 2147483647 h 381"/>
              <a:gd name="T12" fmla="*/ 2147483647 w 1500"/>
              <a:gd name="T13" fmla="*/ 0 h 381"/>
              <a:gd name="T14" fmla="*/ 2147483647 w 1500"/>
              <a:gd name="T15" fmla="*/ 2147483647 h 381"/>
              <a:gd name="T16" fmla="*/ 0 w 1500"/>
              <a:gd name="T17" fmla="*/ 2147483647 h 381"/>
              <a:gd name="T18" fmla="*/ 2147483647 w 1500"/>
              <a:gd name="T19" fmla="*/ 2147483647 h 381"/>
              <a:gd name="T20" fmla="*/ 2147483647 w 1500"/>
              <a:gd name="T21" fmla="*/ 2147483647 h 381"/>
              <a:gd name="T22" fmla="*/ 2147483647 w 1500"/>
              <a:gd name="T23" fmla="*/ 2147483647 h 381"/>
              <a:gd name="T24" fmla="*/ 2147483647 w 1500"/>
              <a:gd name="T25" fmla="*/ 2147483647 h 381"/>
              <a:gd name="T26" fmla="*/ 2147483647 w 1500"/>
              <a:gd name="T27" fmla="*/ 2147483647 h 381"/>
              <a:gd name="T28" fmla="*/ 2147483647 w 1500"/>
              <a:gd name="T29" fmla="*/ 2147483647 h 381"/>
              <a:gd name="T30" fmla="*/ 2147483647 w 1500"/>
              <a:gd name="T31" fmla="*/ 2147483647 h 381"/>
              <a:gd name="T32" fmla="*/ 2147483647 w 1500"/>
              <a:gd name="T33" fmla="*/ 2147483647 h 381"/>
              <a:gd name="T34" fmla="*/ 2147483647 w 1500"/>
              <a:gd name="T35" fmla="*/ 2147483647 h 38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381"/>
              <a:gd name="T56" fmla="*/ 1500 w 1500"/>
              <a:gd name="T57" fmla="*/ 381 h 38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381">
                <a:moveTo>
                  <a:pt x="0" y="10"/>
                </a:moveTo>
                <a:lnTo>
                  <a:pt x="2" y="18"/>
                </a:lnTo>
                <a:lnTo>
                  <a:pt x="8" y="22"/>
                </a:lnTo>
                <a:lnTo>
                  <a:pt x="16" y="22"/>
                </a:lnTo>
                <a:lnTo>
                  <a:pt x="21" y="14"/>
                </a:lnTo>
                <a:lnTo>
                  <a:pt x="20" y="6"/>
                </a:lnTo>
                <a:lnTo>
                  <a:pt x="14" y="0"/>
                </a:lnTo>
                <a:lnTo>
                  <a:pt x="4" y="2"/>
                </a:lnTo>
                <a:lnTo>
                  <a:pt x="0" y="10"/>
                </a:lnTo>
                <a:close/>
                <a:moveTo>
                  <a:pt x="1500" y="373"/>
                </a:moveTo>
                <a:lnTo>
                  <a:pt x="1500" y="365"/>
                </a:lnTo>
                <a:lnTo>
                  <a:pt x="1492" y="359"/>
                </a:lnTo>
                <a:lnTo>
                  <a:pt x="1484" y="361"/>
                </a:lnTo>
                <a:lnTo>
                  <a:pt x="1478" y="369"/>
                </a:lnTo>
                <a:lnTo>
                  <a:pt x="1480" y="377"/>
                </a:lnTo>
                <a:lnTo>
                  <a:pt x="1486" y="381"/>
                </a:lnTo>
                <a:lnTo>
                  <a:pt x="1496" y="381"/>
                </a:lnTo>
                <a:lnTo>
                  <a:pt x="1500" y="373"/>
                </a:lnTo>
                <a:close/>
              </a:path>
            </a:pathLst>
          </a:custGeom>
          <a:solidFill>
            <a:srgbClr val="FFFFFF"/>
          </a:solidFill>
          <a:ln w="28575">
            <a:solidFill>
              <a:srgbClr val="FFFFFF"/>
            </a:solidFill>
            <a:round/>
            <a:headEnd/>
            <a:tailEnd/>
          </a:ln>
        </p:spPr>
        <p:txBody>
          <a:bodyPr lIns="91294" tIns="45647" rIns="91294" bIns="45647"/>
          <a:lstStyle/>
          <a:p>
            <a:endParaRPr lang="en-SG" sz="2400"/>
          </a:p>
        </p:txBody>
      </p:sp>
      <p:sp>
        <p:nvSpPr>
          <p:cNvPr id="174089" name="Line 9"/>
          <p:cNvSpPr>
            <a:spLocks noChangeShapeType="1"/>
          </p:cNvSpPr>
          <p:nvPr/>
        </p:nvSpPr>
        <p:spPr bwMode="auto">
          <a:xfrm>
            <a:off x="1843088" y="4748213"/>
            <a:ext cx="2309812" cy="563562"/>
          </a:xfrm>
          <a:prstGeom prst="line">
            <a:avLst/>
          </a:prstGeom>
          <a:noFill/>
          <a:ln w="28575">
            <a:solidFill>
              <a:srgbClr val="FFFFFF"/>
            </a:solidFill>
            <a:round/>
            <a:headEnd/>
            <a:tailEnd/>
          </a:ln>
        </p:spPr>
        <p:txBody>
          <a:bodyPr lIns="91294" tIns="45647" rIns="91294" bIns="45647"/>
          <a:lstStyle/>
          <a:p>
            <a:endParaRPr lang="en-US"/>
          </a:p>
        </p:txBody>
      </p:sp>
      <p:sp>
        <p:nvSpPr>
          <p:cNvPr id="174090" name="Freeform 10"/>
          <p:cNvSpPr>
            <a:spLocks noEditPoints="1"/>
          </p:cNvSpPr>
          <p:nvPr/>
        </p:nvSpPr>
        <p:spPr bwMode="auto">
          <a:xfrm>
            <a:off x="4152900" y="3094038"/>
            <a:ext cx="2632075" cy="461962"/>
          </a:xfrm>
          <a:custGeom>
            <a:avLst/>
            <a:gdLst>
              <a:gd name="T0" fmla="*/ 0 w 1660"/>
              <a:gd name="T1" fmla="*/ 2147483647 h 291"/>
              <a:gd name="T2" fmla="*/ 2147483647 w 1660"/>
              <a:gd name="T3" fmla="*/ 2147483647 h 291"/>
              <a:gd name="T4" fmla="*/ 2147483647 w 1660"/>
              <a:gd name="T5" fmla="*/ 2147483647 h 291"/>
              <a:gd name="T6" fmla="*/ 2147483647 w 1660"/>
              <a:gd name="T7" fmla="*/ 2147483647 h 291"/>
              <a:gd name="T8" fmla="*/ 2147483647 w 1660"/>
              <a:gd name="T9" fmla="*/ 2147483647 h 291"/>
              <a:gd name="T10" fmla="*/ 2147483647 w 1660"/>
              <a:gd name="T11" fmla="*/ 2147483647 h 291"/>
              <a:gd name="T12" fmla="*/ 2147483647 w 1660"/>
              <a:gd name="T13" fmla="*/ 0 h 291"/>
              <a:gd name="T14" fmla="*/ 2147483647 w 1660"/>
              <a:gd name="T15" fmla="*/ 2147483647 h 291"/>
              <a:gd name="T16" fmla="*/ 0 w 1660"/>
              <a:gd name="T17" fmla="*/ 2147483647 h 291"/>
              <a:gd name="T18" fmla="*/ 2147483647 w 1660"/>
              <a:gd name="T19" fmla="*/ 2147483647 h 291"/>
              <a:gd name="T20" fmla="*/ 2147483647 w 1660"/>
              <a:gd name="T21" fmla="*/ 2147483647 h 291"/>
              <a:gd name="T22" fmla="*/ 2147483647 w 1660"/>
              <a:gd name="T23" fmla="*/ 2147483647 h 291"/>
              <a:gd name="T24" fmla="*/ 2147483647 w 1660"/>
              <a:gd name="T25" fmla="*/ 2147483647 h 291"/>
              <a:gd name="T26" fmla="*/ 2147483647 w 1660"/>
              <a:gd name="T27" fmla="*/ 2147483647 h 291"/>
              <a:gd name="T28" fmla="*/ 2147483647 w 1660"/>
              <a:gd name="T29" fmla="*/ 2147483647 h 291"/>
              <a:gd name="T30" fmla="*/ 2147483647 w 1660"/>
              <a:gd name="T31" fmla="*/ 2147483647 h 291"/>
              <a:gd name="T32" fmla="*/ 2147483647 w 1660"/>
              <a:gd name="T33" fmla="*/ 2147483647 h 291"/>
              <a:gd name="T34" fmla="*/ 2147483647 w 1660"/>
              <a:gd name="T35" fmla="*/ 2147483647 h 29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60"/>
              <a:gd name="T55" fmla="*/ 0 h 291"/>
              <a:gd name="T56" fmla="*/ 1660 w 1660"/>
              <a:gd name="T57" fmla="*/ 291 h 29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60" h="291">
                <a:moveTo>
                  <a:pt x="0" y="10"/>
                </a:moveTo>
                <a:lnTo>
                  <a:pt x="2" y="18"/>
                </a:lnTo>
                <a:lnTo>
                  <a:pt x="10" y="22"/>
                </a:lnTo>
                <a:lnTo>
                  <a:pt x="18" y="20"/>
                </a:lnTo>
                <a:lnTo>
                  <a:pt x="22" y="12"/>
                </a:lnTo>
                <a:lnTo>
                  <a:pt x="20" y="4"/>
                </a:lnTo>
                <a:lnTo>
                  <a:pt x="14" y="0"/>
                </a:lnTo>
                <a:lnTo>
                  <a:pt x="6" y="2"/>
                </a:lnTo>
                <a:lnTo>
                  <a:pt x="0" y="10"/>
                </a:lnTo>
                <a:close/>
                <a:moveTo>
                  <a:pt x="1660" y="281"/>
                </a:moveTo>
                <a:lnTo>
                  <a:pt x="1658" y="273"/>
                </a:lnTo>
                <a:lnTo>
                  <a:pt x="1650" y="269"/>
                </a:lnTo>
                <a:lnTo>
                  <a:pt x="1642" y="271"/>
                </a:lnTo>
                <a:lnTo>
                  <a:pt x="1638" y="279"/>
                </a:lnTo>
                <a:lnTo>
                  <a:pt x="1638" y="287"/>
                </a:lnTo>
                <a:lnTo>
                  <a:pt x="1646" y="291"/>
                </a:lnTo>
                <a:lnTo>
                  <a:pt x="1654" y="289"/>
                </a:lnTo>
                <a:lnTo>
                  <a:pt x="1660" y="281"/>
                </a:lnTo>
                <a:close/>
              </a:path>
            </a:pathLst>
          </a:custGeom>
          <a:solidFill>
            <a:srgbClr val="FFFFFF"/>
          </a:solidFill>
          <a:ln w="28575">
            <a:solidFill>
              <a:srgbClr val="FFFFFF"/>
            </a:solidFill>
            <a:round/>
            <a:headEnd/>
            <a:tailEnd/>
          </a:ln>
        </p:spPr>
        <p:txBody>
          <a:bodyPr lIns="91294" tIns="45647" rIns="91294" bIns="45647"/>
          <a:lstStyle/>
          <a:p>
            <a:endParaRPr lang="en-SG" sz="2400"/>
          </a:p>
        </p:txBody>
      </p:sp>
      <p:sp>
        <p:nvSpPr>
          <p:cNvPr id="174091" name="Line 11"/>
          <p:cNvSpPr>
            <a:spLocks noChangeShapeType="1"/>
          </p:cNvSpPr>
          <p:nvPr/>
        </p:nvSpPr>
        <p:spPr bwMode="auto">
          <a:xfrm>
            <a:off x="4187825" y="3113088"/>
            <a:ext cx="2562225" cy="423862"/>
          </a:xfrm>
          <a:prstGeom prst="line">
            <a:avLst/>
          </a:prstGeom>
          <a:noFill/>
          <a:ln w="28575">
            <a:solidFill>
              <a:srgbClr val="FFFFFF"/>
            </a:solidFill>
            <a:round/>
            <a:headEnd/>
            <a:tailEnd/>
          </a:ln>
        </p:spPr>
        <p:txBody>
          <a:bodyPr lIns="91294" tIns="45647" rIns="91294" bIns="45647"/>
          <a:lstStyle/>
          <a:p>
            <a:endParaRPr lang="en-US"/>
          </a:p>
        </p:txBody>
      </p:sp>
      <p:sp>
        <p:nvSpPr>
          <p:cNvPr id="174092" name="Freeform 12"/>
          <p:cNvSpPr>
            <a:spLocks noEditPoints="1"/>
          </p:cNvSpPr>
          <p:nvPr/>
        </p:nvSpPr>
        <p:spPr bwMode="auto">
          <a:xfrm>
            <a:off x="4152900" y="3521075"/>
            <a:ext cx="2632075" cy="636588"/>
          </a:xfrm>
          <a:custGeom>
            <a:avLst/>
            <a:gdLst>
              <a:gd name="T0" fmla="*/ 2147483647 w 1660"/>
              <a:gd name="T1" fmla="*/ 2147483647 h 402"/>
              <a:gd name="T2" fmla="*/ 2147483647 w 1660"/>
              <a:gd name="T3" fmla="*/ 2147483647 h 402"/>
              <a:gd name="T4" fmla="*/ 2147483647 w 1660"/>
              <a:gd name="T5" fmla="*/ 0 h 402"/>
              <a:gd name="T6" fmla="*/ 2147483647 w 1660"/>
              <a:gd name="T7" fmla="*/ 2147483647 h 402"/>
              <a:gd name="T8" fmla="*/ 2147483647 w 1660"/>
              <a:gd name="T9" fmla="*/ 2147483647 h 402"/>
              <a:gd name="T10" fmla="*/ 2147483647 w 1660"/>
              <a:gd name="T11" fmla="*/ 2147483647 h 402"/>
              <a:gd name="T12" fmla="*/ 2147483647 w 1660"/>
              <a:gd name="T13" fmla="*/ 2147483647 h 402"/>
              <a:gd name="T14" fmla="*/ 2147483647 w 1660"/>
              <a:gd name="T15" fmla="*/ 2147483647 h 402"/>
              <a:gd name="T16" fmla="*/ 2147483647 w 1660"/>
              <a:gd name="T17" fmla="*/ 2147483647 h 402"/>
              <a:gd name="T18" fmla="*/ 0 w 1660"/>
              <a:gd name="T19" fmla="*/ 2147483647 h 402"/>
              <a:gd name="T20" fmla="*/ 2147483647 w 1660"/>
              <a:gd name="T21" fmla="*/ 2147483647 h 402"/>
              <a:gd name="T22" fmla="*/ 2147483647 w 1660"/>
              <a:gd name="T23" fmla="*/ 2147483647 h 402"/>
              <a:gd name="T24" fmla="*/ 2147483647 w 1660"/>
              <a:gd name="T25" fmla="*/ 2147483647 h 402"/>
              <a:gd name="T26" fmla="*/ 2147483647 w 1660"/>
              <a:gd name="T27" fmla="*/ 2147483647 h 402"/>
              <a:gd name="T28" fmla="*/ 2147483647 w 1660"/>
              <a:gd name="T29" fmla="*/ 2147483647 h 402"/>
              <a:gd name="T30" fmla="*/ 2147483647 w 1660"/>
              <a:gd name="T31" fmla="*/ 2147483647 h 402"/>
              <a:gd name="T32" fmla="*/ 2147483647 w 1660"/>
              <a:gd name="T33" fmla="*/ 2147483647 h 402"/>
              <a:gd name="T34" fmla="*/ 0 w 1660"/>
              <a:gd name="T35" fmla="*/ 2147483647 h 4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60"/>
              <a:gd name="T55" fmla="*/ 0 h 402"/>
              <a:gd name="T56" fmla="*/ 1660 w 1660"/>
              <a:gd name="T57" fmla="*/ 402 h 40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60" h="402">
                <a:moveTo>
                  <a:pt x="1660" y="8"/>
                </a:moveTo>
                <a:lnTo>
                  <a:pt x="1654" y="2"/>
                </a:lnTo>
                <a:lnTo>
                  <a:pt x="1646" y="0"/>
                </a:lnTo>
                <a:lnTo>
                  <a:pt x="1638" y="4"/>
                </a:lnTo>
                <a:lnTo>
                  <a:pt x="1638" y="14"/>
                </a:lnTo>
                <a:lnTo>
                  <a:pt x="1642" y="20"/>
                </a:lnTo>
                <a:lnTo>
                  <a:pt x="1650" y="22"/>
                </a:lnTo>
                <a:lnTo>
                  <a:pt x="1658" y="16"/>
                </a:lnTo>
                <a:lnTo>
                  <a:pt x="1660" y="8"/>
                </a:lnTo>
                <a:close/>
                <a:moveTo>
                  <a:pt x="0" y="394"/>
                </a:moveTo>
                <a:lnTo>
                  <a:pt x="6" y="400"/>
                </a:lnTo>
                <a:lnTo>
                  <a:pt x="14" y="402"/>
                </a:lnTo>
                <a:lnTo>
                  <a:pt x="22" y="398"/>
                </a:lnTo>
                <a:lnTo>
                  <a:pt x="22" y="388"/>
                </a:lnTo>
                <a:lnTo>
                  <a:pt x="18" y="382"/>
                </a:lnTo>
                <a:lnTo>
                  <a:pt x="10" y="380"/>
                </a:lnTo>
                <a:lnTo>
                  <a:pt x="2" y="386"/>
                </a:lnTo>
                <a:lnTo>
                  <a:pt x="0" y="394"/>
                </a:lnTo>
                <a:close/>
              </a:path>
            </a:pathLst>
          </a:custGeom>
          <a:solidFill>
            <a:srgbClr val="FFFFFF"/>
          </a:solidFill>
          <a:ln w="28575">
            <a:solidFill>
              <a:srgbClr val="FFFFFF"/>
            </a:solidFill>
            <a:round/>
            <a:headEnd/>
            <a:tailEnd/>
          </a:ln>
        </p:spPr>
        <p:txBody>
          <a:bodyPr lIns="91294" tIns="45647" rIns="91294" bIns="45647"/>
          <a:lstStyle/>
          <a:p>
            <a:endParaRPr lang="en-SG" sz="2400"/>
          </a:p>
        </p:txBody>
      </p:sp>
      <p:sp>
        <p:nvSpPr>
          <p:cNvPr id="174093" name="Line 13"/>
          <p:cNvSpPr>
            <a:spLocks noChangeShapeType="1"/>
          </p:cNvSpPr>
          <p:nvPr/>
        </p:nvSpPr>
        <p:spPr bwMode="auto">
          <a:xfrm flipH="1">
            <a:off x="4187825" y="3543300"/>
            <a:ext cx="2562225" cy="592138"/>
          </a:xfrm>
          <a:prstGeom prst="line">
            <a:avLst/>
          </a:prstGeom>
          <a:noFill/>
          <a:ln w="28575">
            <a:solidFill>
              <a:srgbClr val="FFFFFF"/>
            </a:solidFill>
            <a:round/>
            <a:headEnd/>
            <a:tailEnd/>
          </a:ln>
        </p:spPr>
        <p:txBody>
          <a:bodyPr lIns="91294" tIns="45647" rIns="91294" bIns="45647"/>
          <a:lstStyle/>
          <a:p>
            <a:endParaRPr lang="en-US"/>
          </a:p>
        </p:txBody>
      </p:sp>
      <p:sp>
        <p:nvSpPr>
          <p:cNvPr id="174094" name="Freeform 14"/>
          <p:cNvSpPr>
            <a:spLocks noEditPoints="1"/>
          </p:cNvSpPr>
          <p:nvPr/>
        </p:nvSpPr>
        <p:spPr bwMode="auto">
          <a:xfrm>
            <a:off x="4152900" y="5295900"/>
            <a:ext cx="2347913" cy="38100"/>
          </a:xfrm>
          <a:custGeom>
            <a:avLst/>
            <a:gdLst>
              <a:gd name="T0" fmla="*/ 0 w 1481"/>
              <a:gd name="T1" fmla="*/ 2147483647 h 24"/>
              <a:gd name="T2" fmla="*/ 2147483647 w 1481"/>
              <a:gd name="T3" fmla="*/ 2147483647 h 24"/>
              <a:gd name="T4" fmla="*/ 2147483647 w 1481"/>
              <a:gd name="T5" fmla="*/ 2147483647 h 24"/>
              <a:gd name="T6" fmla="*/ 2147483647 w 1481"/>
              <a:gd name="T7" fmla="*/ 2147483647 h 24"/>
              <a:gd name="T8" fmla="*/ 2147483647 w 1481"/>
              <a:gd name="T9" fmla="*/ 2147483647 h 24"/>
              <a:gd name="T10" fmla="*/ 2147483647 w 1481"/>
              <a:gd name="T11" fmla="*/ 2147483647 h 24"/>
              <a:gd name="T12" fmla="*/ 2147483647 w 1481"/>
              <a:gd name="T13" fmla="*/ 0 h 24"/>
              <a:gd name="T14" fmla="*/ 2147483647 w 1481"/>
              <a:gd name="T15" fmla="*/ 2147483647 h 24"/>
              <a:gd name="T16" fmla="*/ 0 w 1481"/>
              <a:gd name="T17" fmla="*/ 2147483647 h 24"/>
              <a:gd name="T18" fmla="*/ 2147483647 w 1481"/>
              <a:gd name="T19" fmla="*/ 2147483647 h 24"/>
              <a:gd name="T20" fmla="*/ 2147483647 w 1481"/>
              <a:gd name="T21" fmla="*/ 2147483647 h 24"/>
              <a:gd name="T22" fmla="*/ 2147483647 w 1481"/>
              <a:gd name="T23" fmla="*/ 0 h 24"/>
              <a:gd name="T24" fmla="*/ 2147483647 w 1481"/>
              <a:gd name="T25" fmla="*/ 2147483647 h 24"/>
              <a:gd name="T26" fmla="*/ 2147483647 w 1481"/>
              <a:gd name="T27" fmla="*/ 2147483647 h 24"/>
              <a:gd name="T28" fmla="*/ 2147483647 w 1481"/>
              <a:gd name="T29" fmla="*/ 2147483647 h 24"/>
              <a:gd name="T30" fmla="*/ 2147483647 w 1481"/>
              <a:gd name="T31" fmla="*/ 2147483647 h 24"/>
              <a:gd name="T32" fmla="*/ 2147483647 w 1481"/>
              <a:gd name="T33" fmla="*/ 2147483647 h 24"/>
              <a:gd name="T34" fmla="*/ 2147483647 w 1481"/>
              <a:gd name="T35" fmla="*/ 2147483647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81"/>
              <a:gd name="T55" fmla="*/ 0 h 24"/>
              <a:gd name="T56" fmla="*/ 1481 w 1481"/>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81" h="24">
                <a:moveTo>
                  <a:pt x="0" y="12"/>
                </a:moveTo>
                <a:lnTo>
                  <a:pt x="4" y="20"/>
                </a:lnTo>
                <a:lnTo>
                  <a:pt x="12" y="24"/>
                </a:lnTo>
                <a:lnTo>
                  <a:pt x="20" y="20"/>
                </a:lnTo>
                <a:lnTo>
                  <a:pt x="22" y="12"/>
                </a:lnTo>
                <a:lnTo>
                  <a:pt x="20" y="4"/>
                </a:lnTo>
                <a:lnTo>
                  <a:pt x="12" y="0"/>
                </a:lnTo>
                <a:lnTo>
                  <a:pt x="4" y="4"/>
                </a:lnTo>
                <a:lnTo>
                  <a:pt x="0" y="12"/>
                </a:lnTo>
                <a:close/>
                <a:moveTo>
                  <a:pt x="1481" y="12"/>
                </a:moveTo>
                <a:lnTo>
                  <a:pt x="1477" y="4"/>
                </a:lnTo>
                <a:lnTo>
                  <a:pt x="1469" y="0"/>
                </a:lnTo>
                <a:lnTo>
                  <a:pt x="1461" y="4"/>
                </a:lnTo>
                <a:lnTo>
                  <a:pt x="1457" y="12"/>
                </a:lnTo>
                <a:lnTo>
                  <a:pt x="1461" y="20"/>
                </a:lnTo>
                <a:lnTo>
                  <a:pt x="1469" y="24"/>
                </a:lnTo>
                <a:lnTo>
                  <a:pt x="1477" y="20"/>
                </a:lnTo>
                <a:lnTo>
                  <a:pt x="1481" y="12"/>
                </a:lnTo>
                <a:close/>
              </a:path>
            </a:pathLst>
          </a:custGeom>
          <a:solidFill>
            <a:srgbClr val="FFFFFF"/>
          </a:solidFill>
          <a:ln w="28575">
            <a:solidFill>
              <a:srgbClr val="FFFFFF"/>
            </a:solidFill>
            <a:round/>
            <a:headEnd/>
            <a:tailEnd/>
          </a:ln>
        </p:spPr>
        <p:txBody>
          <a:bodyPr lIns="91294" tIns="45647" rIns="91294" bIns="45647"/>
          <a:lstStyle/>
          <a:p>
            <a:endParaRPr lang="en-SG" sz="2400"/>
          </a:p>
        </p:txBody>
      </p:sp>
      <p:sp>
        <p:nvSpPr>
          <p:cNvPr id="174095" name="Line 15"/>
          <p:cNvSpPr>
            <a:spLocks noChangeShapeType="1"/>
          </p:cNvSpPr>
          <p:nvPr/>
        </p:nvSpPr>
        <p:spPr bwMode="auto">
          <a:xfrm>
            <a:off x="4187825" y="5314950"/>
            <a:ext cx="2274888" cy="1588"/>
          </a:xfrm>
          <a:prstGeom prst="line">
            <a:avLst/>
          </a:prstGeom>
          <a:noFill/>
          <a:ln w="28575">
            <a:solidFill>
              <a:srgbClr val="FFFFFF"/>
            </a:solidFill>
            <a:round/>
            <a:headEnd/>
            <a:tailEnd/>
          </a:ln>
        </p:spPr>
        <p:txBody>
          <a:bodyPr lIns="91294" tIns="45647" rIns="91294" bIns="45647"/>
          <a:lstStyle/>
          <a:p>
            <a:endParaRPr lang="en-US"/>
          </a:p>
        </p:txBody>
      </p:sp>
      <p:sp>
        <p:nvSpPr>
          <p:cNvPr id="174096" name="Line 16"/>
          <p:cNvSpPr>
            <a:spLocks noChangeShapeType="1"/>
          </p:cNvSpPr>
          <p:nvPr/>
        </p:nvSpPr>
        <p:spPr bwMode="auto">
          <a:xfrm flipH="1" flipV="1">
            <a:off x="6481763" y="5314950"/>
            <a:ext cx="1244600" cy="22225"/>
          </a:xfrm>
          <a:prstGeom prst="line">
            <a:avLst/>
          </a:prstGeom>
          <a:noFill/>
          <a:ln w="28575">
            <a:solidFill>
              <a:srgbClr val="FFFFFF"/>
            </a:solidFill>
            <a:round/>
            <a:headEnd/>
            <a:tailEnd/>
          </a:ln>
        </p:spPr>
        <p:txBody>
          <a:bodyPr lIns="91294" tIns="45647" rIns="91294" bIns="45647"/>
          <a:lstStyle/>
          <a:p>
            <a:endParaRPr lang="en-US"/>
          </a:p>
        </p:txBody>
      </p:sp>
      <p:sp>
        <p:nvSpPr>
          <p:cNvPr id="174097" name="Line 17"/>
          <p:cNvSpPr>
            <a:spLocks noChangeShapeType="1"/>
          </p:cNvSpPr>
          <p:nvPr/>
        </p:nvSpPr>
        <p:spPr bwMode="auto">
          <a:xfrm>
            <a:off x="4171950" y="2255838"/>
            <a:ext cx="1588" cy="854075"/>
          </a:xfrm>
          <a:prstGeom prst="line">
            <a:avLst/>
          </a:prstGeom>
          <a:noFill/>
          <a:ln w="28575">
            <a:solidFill>
              <a:srgbClr val="FFFFFF"/>
            </a:solidFill>
            <a:round/>
            <a:headEnd/>
            <a:tailEnd/>
          </a:ln>
        </p:spPr>
        <p:txBody>
          <a:bodyPr lIns="91294" tIns="45647" rIns="91294" bIns="45647"/>
          <a:lstStyle/>
          <a:p>
            <a:endParaRPr lang="en-US"/>
          </a:p>
        </p:txBody>
      </p:sp>
      <p:sp>
        <p:nvSpPr>
          <p:cNvPr id="174098" name="Line 18"/>
          <p:cNvSpPr>
            <a:spLocks noChangeShapeType="1"/>
          </p:cNvSpPr>
          <p:nvPr/>
        </p:nvSpPr>
        <p:spPr bwMode="auto">
          <a:xfrm>
            <a:off x="760413" y="2730500"/>
            <a:ext cx="1065212" cy="379413"/>
          </a:xfrm>
          <a:prstGeom prst="line">
            <a:avLst/>
          </a:prstGeom>
          <a:noFill/>
          <a:ln w="28575">
            <a:solidFill>
              <a:srgbClr val="FFFFFF"/>
            </a:solidFill>
            <a:round/>
            <a:headEnd/>
            <a:tailEnd/>
          </a:ln>
        </p:spPr>
        <p:txBody>
          <a:bodyPr lIns="91294" tIns="45647" rIns="91294" bIns="45647"/>
          <a:lstStyle/>
          <a:p>
            <a:endParaRPr lang="en-US"/>
          </a:p>
        </p:txBody>
      </p:sp>
      <p:sp>
        <p:nvSpPr>
          <p:cNvPr id="174099" name="Line 19"/>
          <p:cNvSpPr>
            <a:spLocks noChangeShapeType="1"/>
          </p:cNvSpPr>
          <p:nvPr/>
        </p:nvSpPr>
        <p:spPr bwMode="auto">
          <a:xfrm flipV="1">
            <a:off x="760413" y="4745038"/>
            <a:ext cx="1065212" cy="592137"/>
          </a:xfrm>
          <a:prstGeom prst="line">
            <a:avLst/>
          </a:prstGeom>
          <a:noFill/>
          <a:ln w="28575">
            <a:solidFill>
              <a:srgbClr val="FFFFFF"/>
            </a:solidFill>
            <a:round/>
            <a:headEnd/>
            <a:tailEnd/>
          </a:ln>
        </p:spPr>
        <p:txBody>
          <a:bodyPr lIns="91294" tIns="45647" rIns="91294" bIns="45647"/>
          <a:lstStyle/>
          <a:p>
            <a:endParaRPr lang="en-US"/>
          </a:p>
        </p:txBody>
      </p:sp>
      <p:sp>
        <p:nvSpPr>
          <p:cNvPr id="174100" name="Line 20"/>
          <p:cNvSpPr>
            <a:spLocks noChangeShapeType="1"/>
          </p:cNvSpPr>
          <p:nvPr/>
        </p:nvSpPr>
        <p:spPr bwMode="auto">
          <a:xfrm flipH="1">
            <a:off x="6765925" y="2755900"/>
            <a:ext cx="817563" cy="781050"/>
          </a:xfrm>
          <a:prstGeom prst="line">
            <a:avLst/>
          </a:prstGeom>
          <a:noFill/>
          <a:ln w="28575">
            <a:solidFill>
              <a:srgbClr val="FFFFFF"/>
            </a:solidFill>
            <a:round/>
            <a:headEnd/>
            <a:tailEnd/>
          </a:ln>
        </p:spPr>
        <p:txBody>
          <a:bodyPr lIns="91294" tIns="45647" rIns="91294" bIns="45647"/>
          <a:lstStyle/>
          <a:p>
            <a:endParaRPr lang="en-US"/>
          </a:p>
        </p:txBody>
      </p:sp>
      <p:sp>
        <p:nvSpPr>
          <p:cNvPr id="174101" name="Rectangle 21"/>
          <p:cNvSpPr>
            <a:spLocks noChangeArrowheads="1"/>
          </p:cNvSpPr>
          <p:nvPr/>
        </p:nvSpPr>
        <p:spPr bwMode="auto">
          <a:xfrm>
            <a:off x="2306638" y="2967038"/>
            <a:ext cx="304800" cy="455612"/>
          </a:xfrm>
          <a:prstGeom prst="rect">
            <a:avLst/>
          </a:prstGeom>
          <a:solidFill>
            <a:schemeClr val="bg2"/>
          </a:solidFill>
          <a:ln w="9525">
            <a:miter lim="800000"/>
            <a:headEnd/>
            <a:tailEnd/>
          </a:ln>
          <a:scene3d>
            <a:camera prst="legacyObliqueTopLeft"/>
            <a:lightRig rig="legacyFlat3" dir="t"/>
          </a:scene3d>
          <a:sp3d extrusionH="125400" prstMaterial="legacyMatte">
            <a:bevelT w="13500" h="13500" prst="angle"/>
            <a:bevelB w="13500" h="13500" prst="angle"/>
            <a:extrusionClr>
              <a:schemeClr val="bg2"/>
            </a:extrusionClr>
          </a:sp3d>
        </p:spPr>
        <p:txBody>
          <a:bodyPr wrap="none" lIns="90343" tIns="44379" rIns="90343" bIns="44379" anchor="ctr">
            <a:flatTx/>
          </a:bodyPr>
          <a:lstStyle/>
          <a:p>
            <a:endParaRPr lang="en-SG" sz="2400"/>
          </a:p>
        </p:txBody>
      </p:sp>
      <p:sp>
        <p:nvSpPr>
          <p:cNvPr id="174102" name="Rectangle 22"/>
          <p:cNvSpPr>
            <a:spLocks noChangeArrowheads="1"/>
          </p:cNvSpPr>
          <p:nvPr/>
        </p:nvSpPr>
        <p:spPr bwMode="auto">
          <a:xfrm>
            <a:off x="2230438" y="4640263"/>
            <a:ext cx="304800" cy="455612"/>
          </a:xfrm>
          <a:prstGeom prst="rect">
            <a:avLst/>
          </a:prstGeom>
          <a:solidFill>
            <a:schemeClr val="bg2"/>
          </a:solidFill>
          <a:ln w="9525">
            <a:miter lim="800000"/>
            <a:headEnd/>
            <a:tailEnd/>
          </a:ln>
          <a:scene3d>
            <a:camera prst="legacyObliqueTopLeft"/>
            <a:lightRig rig="legacyFlat3" dir="t"/>
          </a:scene3d>
          <a:sp3d extrusionH="125400" prstMaterial="legacyMatte">
            <a:bevelT w="13500" h="13500" prst="angle"/>
            <a:bevelB w="13500" h="13500" prst="angle"/>
            <a:extrusionClr>
              <a:schemeClr val="bg2"/>
            </a:extrusionClr>
          </a:sp3d>
        </p:spPr>
        <p:txBody>
          <a:bodyPr wrap="none" lIns="90343" tIns="44379" rIns="90343" bIns="44379" anchor="ctr">
            <a:flatTx/>
          </a:bodyPr>
          <a:lstStyle/>
          <a:p>
            <a:endParaRPr lang="en-SG" sz="2400"/>
          </a:p>
        </p:txBody>
      </p:sp>
      <p:sp>
        <p:nvSpPr>
          <p:cNvPr id="174103" name="Rectangle 23"/>
          <p:cNvSpPr>
            <a:spLocks noChangeArrowheads="1"/>
          </p:cNvSpPr>
          <p:nvPr/>
        </p:nvSpPr>
        <p:spPr bwMode="auto">
          <a:xfrm>
            <a:off x="4437063" y="2890838"/>
            <a:ext cx="304800" cy="455612"/>
          </a:xfrm>
          <a:prstGeom prst="rect">
            <a:avLst/>
          </a:prstGeom>
          <a:solidFill>
            <a:schemeClr val="bg2"/>
          </a:solidFill>
          <a:ln w="9525">
            <a:miter lim="800000"/>
            <a:headEnd/>
            <a:tailEnd/>
          </a:ln>
          <a:scene3d>
            <a:camera prst="legacyObliqueTopLeft"/>
            <a:lightRig rig="legacyFlat3" dir="t"/>
          </a:scene3d>
          <a:sp3d extrusionH="125400" prstMaterial="legacyMatte">
            <a:bevelT w="13500" h="13500" prst="angle"/>
            <a:bevelB w="13500" h="13500" prst="angle"/>
            <a:extrusionClr>
              <a:schemeClr val="bg2"/>
            </a:extrusionClr>
          </a:sp3d>
        </p:spPr>
        <p:txBody>
          <a:bodyPr wrap="none" lIns="90343" tIns="44379" rIns="90343" bIns="44379" anchor="ctr">
            <a:flatTx/>
          </a:bodyPr>
          <a:lstStyle/>
          <a:p>
            <a:endParaRPr lang="en-SG" sz="2400"/>
          </a:p>
        </p:txBody>
      </p:sp>
      <p:sp>
        <p:nvSpPr>
          <p:cNvPr id="174104" name="Rectangle 24"/>
          <p:cNvSpPr>
            <a:spLocks noChangeArrowheads="1"/>
          </p:cNvSpPr>
          <p:nvPr/>
        </p:nvSpPr>
        <p:spPr bwMode="auto">
          <a:xfrm>
            <a:off x="4437063" y="3878263"/>
            <a:ext cx="304800" cy="457200"/>
          </a:xfrm>
          <a:prstGeom prst="rect">
            <a:avLst/>
          </a:prstGeom>
          <a:solidFill>
            <a:schemeClr val="bg2"/>
          </a:solidFill>
          <a:ln w="9525">
            <a:miter lim="800000"/>
            <a:headEnd/>
            <a:tailEnd/>
          </a:ln>
          <a:scene3d>
            <a:camera prst="legacyObliqueTopLeft"/>
            <a:lightRig rig="legacyFlat3" dir="t"/>
          </a:scene3d>
          <a:sp3d extrusionH="125400" prstMaterial="legacyMatte">
            <a:bevelT w="13500" h="13500" prst="angle"/>
            <a:bevelB w="13500" h="13500" prst="angle"/>
            <a:extrusionClr>
              <a:schemeClr val="bg2"/>
            </a:extrusionClr>
          </a:sp3d>
        </p:spPr>
        <p:txBody>
          <a:bodyPr wrap="none" lIns="90343" tIns="44379" rIns="90343" bIns="44379" anchor="ctr">
            <a:flatTx/>
          </a:bodyPr>
          <a:lstStyle/>
          <a:p>
            <a:endParaRPr lang="en-SG" sz="2400"/>
          </a:p>
        </p:txBody>
      </p:sp>
      <p:sp>
        <p:nvSpPr>
          <p:cNvPr id="174105" name="Rectangle 25"/>
          <p:cNvSpPr>
            <a:spLocks noChangeArrowheads="1"/>
          </p:cNvSpPr>
          <p:nvPr/>
        </p:nvSpPr>
        <p:spPr bwMode="auto">
          <a:xfrm>
            <a:off x="4437063" y="5172075"/>
            <a:ext cx="304800" cy="455613"/>
          </a:xfrm>
          <a:prstGeom prst="rect">
            <a:avLst/>
          </a:prstGeom>
          <a:solidFill>
            <a:schemeClr val="bg2"/>
          </a:solidFill>
          <a:ln w="9525">
            <a:miter lim="800000"/>
            <a:headEnd/>
            <a:tailEnd/>
          </a:ln>
          <a:scene3d>
            <a:camera prst="legacyObliqueTopLeft"/>
            <a:lightRig rig="legacyFlat3" dir="t"/>
          </a:scene3d>
          <a:sp3d extrusionH="125400" prstMaterial="legacyMatte">
            <a:bevelT w="13500" h="13500" prst="angle"/>
            <a:bevelB w="13500" h="13500" prst="angle"/>
            <a:extrusionClr>
              <a:schemeClr val="bg2"/>
            </a:extrusionClr>
          </a:sp3d>
        </p:spPr>
        <p:txBody>
          <a:bodyPr wrap="none" lIns="90343" tIns="44379" rIns="90343" bIns="44379" anchor="ctr">
            <a:flatTx/>
          </a:bodyPr>
          <a:lstStyle/>
          <a:p>
            <a:endParaRPr lang="en-SG" sz="2400"/>
          </a:p>
        </p:txBody>
      </p:sp>
      <p:sp>
        <p:nvSpPr>
          <p:cNvPr id="174106" name="Rectangle 26"/>
          <p:cNvSpPr>
            <a:spLocks noChangeArrowheads="1"/>
          </p:cNvSpPr>
          <p:nvPr/>
        </p:nvSpPr>
        <p:spPr bwMode="auto">
          <a:xfrm>
            <a:off x="7024688" y="3346450"/>
            <a:ext cx="304800" cy="457200"/>
          </a:xfrm>
          <a:prstGeom prst="rect">
            <a:avLst/>
          </a:prstGeom>
          <a:solidFill>
            <a:schemeClr val="bg2"/>
          </a:solidFill>
          <a:ln w="9525">
            <a:miter lim="800000"/>
            <a:headEnd/>
            <a:tailEnd/>
          </a:ln>
          <a:scene3d>
            <a:camera prst="legacyObliqueTopLeft"/>
            <a:lightRig rig="legacyFlat3" dir="t"/>
          </a:scene3d>
          <a:sp3d extrusionH="125400" prstMaterial="legacyMatte">
            <a:bevelT w="13500" h="13500" prst="angle"/>
            <a:bevelB w="13500" h="13500" prst="angle"/>
            <a:extrusionClr>
              <a:schemeClr val="bg2"/>
            </a:extrusionClr>
          </a:sp3d>
        </p:spPr>
        <p:txBody>
          <a:bodyPr wrap="none" lIns="90343" tIns="44379" rIns="90343" bIns="44379" anchor="ctr">
            <a:flatTx/>
          </a:bodyPr>
          <a:lstStyle/>
          <a:p>
            <a:endParaRPr lang="en-SG" sz="2400"/>
          </a:p>
        </p:txBody>
      </p:sp>
      <p:sp>
        <p:nvSpPr>
          <p:cNvPr id="174107" name="Rectangle 27"/>
          <p:cNvSpPr>
            <a:spLocks noChangeArrowheads="1"/>
          </p:cNvSpPr>
          <p:nvPr/>
        </p:nvSpPr>
        <p:spPr bwMode="auto">
          <a:xfrm>
            <a:off x="6719888" y="5095875"/>
            <a:ext cx="304800" cy="457200"/>
          </a:xfrm>
          <a:prstGeom prst="rect">
            <a:avLst/>
          </a:prstGeom>
          <a:solidFill>
            <a:schemeClr val="bg2"/>
          </a:solidFill>
          <a:ln w="9525">
            <a:miter lim="800000"/>
            <a:headEnd/>
            <a:tailEnd/>
          </a:ln>
          <a:scene3d>
            <a:camera prst="legacyObliqueTopLeft"/>
            <a:lightRig rig="legacyFlat3" dir="t"/>
          </a:scene3d>
          <a:sp3d extrusionH="125400" prstMaterial="legacyMatte">
            <a:bevelT w="13500" h="13500" prst="angle"/>
            <a:bevelB w="13500" h="13500" prst="angle"/>
            <a:extrusionClr>
              <a:schemeClr val="bg2"/>
            </a:extrusionClr>
          </a:sp3d>
        </p:spPr>
        <p:txBody>
          <a:bodyPr wrap="none" lIns="90343" tIns="44379" rIns="90343" bIns="44379" anchor="ctr">
            <a:flatTx/>
          </a:bodyPr>
          <a:lstStyle/>
          <a:p>
            <a:endParaRPr lang="en-SG" sz="2400"/>
          </a:p>
        </p:txBody>
      </p:sp>
      <p:grpSp>
        <p:nvGrpSpPr>
          <p:cNvPr id="174108" name="Group 28"/>
          <p:cNvGrpSpPr>
            <a:grpSpLocks/>
          </p:cNvGrpSpPr>
          <p:nvPr/>
        </p:nvGrpSpPr>
        <p:grpSpPr bwMode="auto">
          <a:xfrm>
            <a:off x="1089025" y="2509838"/>
            <a:ext cx="454025" cy="457200"/>
            <a:chOff x="712" y="2330"/>
            <a:chExt cx="286" cy="288"/>
          </a:xfrm>
        </p:grpSpPr>
        <p:sp>
          <p:nvSpPr>
            <p:cNvPr id="174109" name="Freeform 29"/>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SG" sz="2400"/>
            </a:p>
          </p:txBody>
        </p:sp>
        <p:sp>
          <p:nvSpPr>
            <p:cNvPr id="174110" name="Line 30"/>
            <p:cNvSpPr>
              <a:spLocks noChangeShapeType="1"/>
            </p:cNvSpPr>
            <p:nvPr/>
          </p:nvSpPr>
          <p:spPr bwMode="auto">
            <a:xfrm>
              <a:off x="774" y="2518"/>
              <a:ext cx="161" cy="1"/>
            </a:xfrm>
            <a:prstGeom prst="line">
              <a:avLst/>
            </a:prstGeom>
            <a:noFill/>
            <a:ln w="11113">
              <a:solidFill>
                <a:srgbClr val="000000"/>
              </a:solidFill>
              <a:round/>
              <a:headEnd/>
              <a:tailEnd/>
            </a:ln>
          </p:spPr>
          <p:txBody>
            <a:bodyPr/>
            <a:lstStyle/>
            <a:p>
              <a:endParaRPr lang="en-US"/>
            </a:p>
          </p:txBody>
        </p:sp>
        <p:sp>
          <p:nvSpPr>
            <p:cNvPr id="174111" name="Line 31"/>
            <p:cNvSpPr>
              <a:spLocks noChangeShapeType="1"/>
            </p:cNvSpPr>
            <p:nvPr/>
          </p:nvSpPr>
          <p:spPr bwMode="auto">
            <a:xfrm>
              <a:off x="774" y="2505"/>
              <a:ext cx="161" cy="1"/>
            </a:xfrm>
            <a:prstGeom prst="line">
              <a:avLst/>
            </a:prstGeom>
            <a:noFill/>
            <a:ln w="11113">
              <a:solidFill>
                <a:srgbClr val="000000"/>
              </a:solidFill>
              <a:round/>
              <a:headEnd/>
              <a:tailEnd/>
            </a:ln>
          </p:spPr>
          <p:txBody>
            <a:bodyPr/>
            <a:lstStyle/>
            <a:p>
              <a:endParaRPr lang="en-US"/>
            </a:p>
          </p:txBody>
        </p:sp>
        <p:sp>
          <p:nvSpPr>
            <p:cNvPr id="174112" name="Freeform 32"/>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SG" sz="2400"/>
            </a:p>
          </p:txBody>
        </p:sp>
        <p:sp>
          <p:nvSpPr>
            <p:cNvPr id="174113" name="Line 33"/>
            <p:cNvSpPr>
              <a:spLocks noChangeShapeType="1"/>
            </p:cNvSpPr>
            <p:nvPr/>
          </p:nvSpPr>
          <p:spPr bwMode="auto">
            <a:xfrm>
              <a:off x="859" y="2555"/>
              <a:ext cx="94" cy="1"/>
            </a:xfrm>
            <a:prstGeom prst="line">
              <a:avLst/>
            </a:prstGeom>
            <a:noFill/>
            <a:ln w="4763">
              <a:solidFill>
                <a:srgbClr val="000000"/>
              </a:solidFill>
              <a:round/>
              <a:headEnd/>
              <a:tailEnd/>
            </a:ln>
          </p:spPr>
          <p:txBody>
            <a:bodyPr/>
            <a:lstStyle/>
            <a:p>
              <a:endParaRPr lang="en-US"/>
            </a:p>
          </p:txBody>
        </p:sp>
        <p:sp>
          <p:nvSpPr>
            <p:cNvPr id="174114" name="Line 34"/>
            <p:cNvSpPr>
              <a:spLocks noChangeShapeType="1"/>
            </p:cNvSpPr>
            <p:nvPr/>
          </p:nvSpPr>
          <p:spPr bwMode="auto">
            <a:xfrm>
              <a:off x="859" y="2582"/>
              <a:ext cx="94" cy="1"/>
            </a:xfrm>
            <a:prstGeom prst="line">
              <a:avLst/>
            </a:prstGeom>
            <a:noFill/>
            <a:ln w="4763">
              <a:solidFill>
                <a:srgbClr val="000000"/>
              </a:solidFill>
              <a:round/>
              <a:headEnd/>
              <a:tailEnd/>
            </a:ln>
          </p:spPr>
          <p:txBody>
            <a:bodyPr/>
            <a:lstStyle/>
            <a:p>
              <a:endParaRPr lang="en-US"/>
            </a:p>
          </p:txBody>
        </p:sp>
        <p:sp>
          <p:nvSpPr>
            <p:cNvPr id="174115" name="Line 35"/>
            <p:cNvSpPr>
              <a:spLocks noChangeShapeType="1"/>
            </p:cNvSpPr>
            <p:nvPr/>
          </p:nvSpPr>
          <p:spPr bwMode="auto">
            <a:xfrm>
              <a:off x="863" y="2568"/>
              <a:ext cx="85" cy="1"/>
            </a:xfrm>
            <a:prstGeom prst="line">
              <a:avLst/>
            </a:prstGeom>
            <a:noFill/>
            <a:ln w="4763">
              <a:solidFill>
                <a:srgbClr val="000000"/>
              </a:solidFill>
              <a:round/>
              <a:headEnd/>
              <a:tailEnd/>
            </a:ln>
          </p:spPr>
          <p:txBody>
            <a:bodyPr/>
            <a:lstStyle/>
            <a:p>
              <a:endParaRPr lang="en-US"/>
            </a:p>
          </p:txBody>
        </p:sp>
        <p:sp>
          <p:nvSpPr>
            <p:cNvPr id="174116" name="Rectangle 36"/>
            <p:cNvSpPr>
              <a:spLocks noChangeArrowheads="1"/>
            </p:cNvSpPr>
            <p:nvPr/>
          </p:nvSpPr>
          <p:spPr bwMode="auto">
            <a:xfrm>
              <a:off x="913" y="2560"/>
              <a:ext cx="26" cy="17"/>
            </a:xfrm>
            <a:prstGeom prst="rect">
              <a:avLst/>
            </a:prstGeom>
            <a:noFill/>
            <a:ln w="4763">
              <a:solidFill>
                <a:srgbClr val="000000"/>
              </a:solidFill>
              <a:miter lim="800000"/>
              <a:headEnd/>
              <a:tailEnd/>
            </a:ln>
          </p:spPr>
          <p:txBody>
            <a:bodyPr/>
            <a:lstStyle/>
            <a:p>
              <a:endParaRPr lang="en-SG" sz="2400"/>
            </a:p>
          </p:txBody>
        </p:sp>
        <p:sp>
          <p:nvSpPr>
            <p:cNvPr id="174117" name="Freeform 37"/>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SG" sz="2400"/>
            </a:p>
          </p:txBody>
        </p:sp>
        <p:sp>
          <p:nvSpPr>
            <p:cNvPr id="174118" name="Line 38"/>
            <p:cNvSpPr>
              <a:spLocks noChangeShapeType="1"/>
            </p:cNvSpPr>
            <p:nvPr/>
          </p:nvSpPr>
          <p:spPr bwMode="auto">
            <a:xfrm>
              <a:off x="747" y="2495"/>
              <a:ext cx="214" cy="1"/>
            </a:xfrm>
            <a:prstGeom prst="line">
              <a:avLst/>
            </a:prstGeom>
            <a:noFill/>
            <a:ln w="4763">
              <a:solidFill>
                <a:srgbClr val="000000"/>
              </a:solidFill>
              <a:round/>
              <a:headEnd/>
              <a:tailEnd/>
            </a:ln>
          </p:spPr>
          <p:txBody>
            <a:bodyPr/>
            <a:lstStyle/>
            <a:p>
              <a:endParaRPr lang="en-US"/>
            </a:p>
          </p:txBody>
        </p:sp>
        <p:sp>
          <p:nvSpPr>
            <p:cNvPr id="174119" name="Line 39"/>
            <p:cNvSpPr>
              <a:spLocks noChangeShapeType="1"/>
            </p:cNvSpPr>
            <p:nvPr/>
          </p:nvSpPr>
          <p:spPr bwMode="auto">
            <a:xfrm flipV="1">
              <a:off x="801" y="2495"/>
              <a:ext cx="1" cy="10"/>
            </a:xfrm>
            <a:prstGeom prst="line">
              <a:avLst/>
            </a:prstGeom>
            <a:noFill/>
            <a:ln w="4763">
              <a:solidFill>
                <a:srgbClr val="000000"/>
              </a:solidFill>
              <a:round/>
              <a:headEnd/>
              <a:tailEnd/>
            </a:ln>
          </p:spPr>
          <p:txBody>
            <a:bodyPr/>
            <a:lstStyle/>
            <a:p>
              <a:endParaRPr lang="en-US"/>
            </a:p>
          </p:txBody>
        </p:sp>
        <p:sp>
          <p:nvSpPr>
            <p:cNvPr id="174120" name="Line 40"/>
            <p:cNvSpPr>
              <a:spLocks noChangeShapeType="1"/>
            </p:cNvSpPr>
            <p:nvPr/>
          </p:nvSpPr>
          <p:spPr bwMode="auto">
            <a:xfrm flipV="1">
              <a:off x="855" y="2495"/>
              <a:ext cx="1" cy="10"/>
            </a:xfrm>
            <a:prstGeom prst="line">
              <a:avLst/>
            </a:prstGeom>
            <a:noFill/>
            <a:ln w="4763">
              <a:solidFill>
                <a:srgbClr val="000000"/>
              </a:solidFill>
              <a:round/>
              <a:headEnd/>
              <a:tailEnd/>
            </a:ln>
          </p:spPr>
          <p:txBody>
            <a:bodyPr/>
            <a:lstStyle/>
            <a:p>
              <a:endParaRPr lang="en-US"/>
            </a:p>
          </p:txBody>
        </p:sp>
      </p:grpSp>
      <p:grpSp>
        <p:nvGrpSpPr>
          <p:cNvPr id="174121" name="Group 41"/>
          <p:cNvGrpSpPr>
            <a:grpSpLocks/>
          </p:cNvGrpSpPr>
          <p:nvPr/>
        </p:nvGrpSpPr>
        <p:grpSpPr bwMode="auto">
          <a:xfrm>
            <a:off x="1165225" y="4867275"/>
            <a:ext cx="454025" cy="457200"/>
            <a:chOff x="712" y="2330"/>
            <a:chExt cx="286" cy="288"/>
          </a:xfrm>
        </p:grpSpPr>
        <p:sp>
          <p:nvSpPr>
            <p:cNvPr id="174122" name="Freeform 42"/>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SG" sz="2400"/>
            </a:p>
          </p:txBody>
        </p:sp>
        <p:sp>
          <p:nvSpPr>
            <p:cNvPr id="174123" name="Line 43"/>
            <p:cNvSpPr>
              <a:spLocks noChangeShapeType="1"/>
            </p:cNvSpPr>
            <p:nvPr/>
          </p:nvSpPr>
          <p:spPr bwMode="auto">
            <a:xfrm>
              <a:off x="774" y="2518"/>
              <a:ext cx="161" cy="1"/>
            </a:xfrm>
            <a:prstGeom prst="line">
              <a:avLst/>
            </a:prstGeom>
            <a:noFill/>
            <a:ln w="11113">
              <a:solidFill>
                <a:srgbClr val="000000"/>
              </a:solidFill>
              <a:round/>
              <a:headEnd/>
              <a:tailEnd/>
            </a:ln>
          </p:spPr>
          <p:txBody>
            <a:bodyPr/>
            <a:lstStyle/>
            <a:p>
              <a:endParaRPr lang="en-US"/>
            </a:p>
          </p:txBody>
        </p:sp>
        <p:sp>
          <p:nvSpPr>
            <p:cNvPr id="174124" name="Line 44"/>
            <p:cNvSpPr>
              <a:spLocks noChangeShapeType="1"/>
            </p:cNvSpPr>
            <p:nvPr/>
          </p:nvSpPr>
          <p:spPr bwMode="auto">
            <a:xfrm>
              <a:off x="774" y="2505"/>
              <a:ext cx="161" cy="1"/>
            </a:xfrm>
            <a:prstGeom prst="line">
              <a:avLst/>
            </a:prstGeom>
            <a:noFill/>
            <a:ln w="11113">
              <a:solidFill>
                <a:srgbClr val="000000"/>
              </a:solidFill>
              <a:round/>
              <a:headEnd/>
              <a:tailEnd/>
            </a:ln>
          </p:spPr>
          <p:txBody>
            <a:bodyPr/>
            <a:lstStyle/>
            <a:p>
              <a:endParaRPr lang="en-US"/>
            </a:p>
          </p:txBody>
        </p:sp>
        <p:sp>
          <p:nvSpPr>
            <p:cNvPr id="174125" name="Freeform 45"/>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SG" sz="2400"/>
            </a:p>
          </p:txBody>
        </p:sp>
        <p:sp>
          <p:nvSpPr>
            <p:cNvPr id="174126" name="Line 46"/>
            <p:cNvSpPr>
              <a:spLocks noChangeShapeType="1"/>
            </p:cNvSpPr>
            <p:nvPr/>
          </p:nvSpPr>
          <p:spPr bwMode="auto">
            <a:xfrm>
              <a:off x="859" y="2555"/>
              <a:ext cx="94" cy="1"/>
            </a:xfrm>
            <a:prstGeom prst="line">
              <a:avLst/>
            </a:prstGeom>
            <a:noFill/>
            <a:ln w="4763">
              <a:solidFill>
                <a:srgbClr val="000000"/>
              </a:solidFill>
              <a:round/>
              <a:headEnd/>
              <a:tailEnd/>
            </a:ln>
          </p:spPr>
          <p:txBody>
            <a:bodyPr/>
            <a:lstStyle/>
            <a:p>
              <a:endParaRPr lang="en-US"/>
            </a:p>
          </p:txBody>
        </p:sp>
        <p:sp>
          <p:nvSpPr>
            <p:cNvPr id="174127" name="Line 47"/>
            <p:cNvSpPr>
              <a:spLocks noChangeShapeType="1"/>
            </p:cNvSpPr>
            <p:nvPr/>
          </p:nvSpPr>
          <p:spPr bwMode="auto">
            <a:xfrm>
              <a:off x="859" y="2582"/>
              <a:ext cx="94" cy="1"/>
            </a:xfrm>
            <a:prstGeom prst="line">
              <a:avLst/>
            </a:prstGeom>
            <a:noFill/>
            <a:ln w="4763">
              <a:solidFill>
                <a:srgbClr val="000000"/>
              </a:solidFill>
              <a:round/>
              <a:headEnd/>
              <a:tailEnd/>
            </a:ln>
          </p:spPr>
          <p:txBody>
            <a:bodyPr/>
            <a:lstStyle/>
            <a:p>
              <a:endParaRPr lang="en-US"/>
            </a:p>
          </p:txBody>
        </p:sp>
        <p:sp>
          <p:nvSpPr>
            <p:cNvPr id="174128" name="Line 48"/>
            <p:cNvSpPr>
              <a:spLocks noChangeShapeType="1"/>
            </p:cNvSpPr>
            <p:nvPr/>
          </p:nvSpPr>
          <p:spPr bwMode="auto">
            <a:xfrm>
              <a:off x="863" y="2568"/>
              <a:ext cx="85" cy="1"/>
            </a:xfrm>
            <a:prstGeom prst="line">
              <a:avLst/>
            </a:prstGeom>
            <a:noFill/>
            <a:ln w="4763">
              <a:solidFill>
                <a:srgbClr val="000000"/>
              </a:solidFill>
              <a:round/>
              <a:headEnd/>
              <a:tailEnd/>
            </a:ln>
          </p:spPr>
          <p:txBody>
            <a:bodyPr/>
            <a:lstStyle/>
            <a:p>
              <a:endParaRPr lang="en-US"/>
            </a:p>
          </p:txBody>
        </p:sp>
        <p:sp>
          <p:nvSpPr>
            <p:cNvPr id="174129" name="Rectangle 49"/>
            <p:cNvSpPr>
              <a:spLocks noChangeArrowheads="1"/>
            </p:cNvSpPr>
            <p:nvPr/>
          </p:nvSpPr>
          <p:spPr bwMode="auto">
            <a:xfrm>
              <a:off x="913" y="2560"/>
              <a:ext cx="26" cy="17"/>
            </a:xfrm>
            <a:prstGeom prst="rect">
              <a:avLst/>
            </a:prstGeom>
            <a:noFill/>
            <a:ln w="4763">
              <a:solidFill>
                <a:srgbClr val="000000"/>
              </a:solidFill>
              <a:miter lim="800000"/>
              <a:headEnd/>
              <a:tailEnd/>
            </a:ln>
          </p:spPr>
          <p:txBody>
            <a:bodyPr/>
            <a:lstStyle/>
            <a:p>
              <a:endParaRPr lang="en-SG" sz="2400"/>
            </a:p>
          </p:txBody>
        </p:sp>
        <p:sp>
          <p:nvSpPr>
            <p:cNvPr id="174130" name="Freeform 50"/>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SG" sz="2400"/>
            </a:p>
          </p:txBody>
        </p:sp>
        <p:sp>
          <p:nvSpPr>
            <p:cNvPr id="174131" name="Line 51"/>
            <p:cNvSpPr>
              <a:spLocks noChangeShapeType="1"/>
            </p:cNvSpPr>
            <p:nvPr/>
          </p:nvSpPr>
          <p:spPr bwMode="auto">
            <a:xfrm>
              <a:off x="747" y="2495"/>
              <a:ext cx="214" cy="1"/>
            </a:xfrm>
            <a:prstGeom prst="line">
              <a:avLst/>
            </a:prstGeom>
            <a:noFill/>
            <a:ln w="4763">
              <a:solidFill>
                <a:srgbClr val="000000"/>
              </a:solidFill>
              <a:round/>
              <a:headEnd/>
              <a:tailEnd/>
            </a:ln>
          </p:spPr>
          <p:txBody>
            <a:bodyPr/>
            <a:lstStyle/>
            <a:p>
              <a:endParaRPr lang="en-US"/>
            </a:p>
          </p:txBody>
        </p:sp>
        <p:sp>
          <p:nvSpPr>
            <p:cNvPr id="174132" name="Line 52"/>
            <p:cNvSpPr>
              <a:spLocks noChangeShapeType="1"/>
            </p:cNvSpPr>
            <p:nvPr/>
          </p:nvSpPr>
          <p:spPr bwMode="auto">
            <a:xfrm flipV="1">
              <a:off x="801" y="2495"/>
              <a:ext cx="1" cy="10"/>
            </a:xfrm>
            <a:prstGeom prst="line">
              <a:avLst/>
            </a:prstGeom>
            <a:noFill/>
            <a:ln w="4763">
              <a:solidFill>
                <a:srgbClr val="000000"/>
              </a:solidFill>
              <a:round/>
              <a:headEnd/>
              <a:tailEnd/>
            </a:ln>
          </p:spPr>
          <p:txBody>
            <a:bodyPr/>
            <a:lstStyle/>
            <a:p>
              <a:endParaRPr lang="en-US"/>
            </a:p>
          </p:txBody>
        </p:sp>
        <p:sp>
          <p:nvSpPr>
            <p:cNvPr id="174133" name="Line 53"/>
            <p:cNvSpPr>
              <a:spLocks noChangeShapeType="1"/>
            </p:cNvSpPr>
            <p:nvPr/>
          </p:nvSpPr>
          <p:spPr bwMode="auto">
            <a:xfrm flipV="1">
              <a:off x="855" y="2495"/>
              <a:ext cx="1" cy="10"/>
            </a:xfrm>
            <a:prstGeom prst="line">
              <a:avLst/>
            </a:prstGeom>
            <a:noFill/>
            <a:ln w="4763">
              <a:solidFill>
                <a:srgbClr val="000000"/>
              </a:solidFill>
              <a:round/>
              <a:headEnd/>
              <a:tailEnd/>
            </a:ln>
          </p:spPr>
          <p:txBody>
            <a:bodyPr/>
            <a:lstStyle/>
            <a:p>
              <a:endParaRPr lang="en-US"/>
            </a:p>
          </p:txBody>
        </p:sp>
      </p:grpSp>
      <p:grpSp>
        <p:nvGrpSpPr>
          <p:cNvPr id="174134" name="Group 54"/>
          <p:cNvGrpSpPr>
            <a:grpSpLocks/>
          </p:cNvGrpSpPr>
          <p:nvPr/>
        </p:nvGrpSpPr>
        <p:grpSpPr bwMode="auto">
          <a:xfrm>
            <a:off x="4513263" y="2054225"/>
            <a:ext cx="454025" cy="455613"/>
            <a:chOff x="712" y="2330"/>
            <a:chExt cx="286" cy="288"/>
          </a:xfrm>
        </p:grpSpPr>
        <p:sp>
          <p:nvSpPr>
            <p:cNvPr id="174135" name="Freeform 55"/>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SG" sz="2400"/>
            </a:p>
          </p:txBody>
        </p:sp>
        <p:sp>
          <p:nvSpPr>
            <p:cNvPr id="174136" name="Line 56"/>
            <p:cNvSpPr>
              <a:spLocks noChangeShapeType="1"/>
            </p:cNvSpPr>
            <p:nvPr/>
          </p:nvSpPr>
          <p:spPr bwMode="auto">
            <a:xfrm>
              <a:off x="774" y="2518"/>
              <a:ext cx="161" cy="1"/>
            </a:xfrm>
            <a:prstGeom prst="line">
              <a:avLst/>
            </a:prstGeom>
            <a:noFill/>
            <a:ln w="11113">
              <a:solidFill>
                <a:srgbClr val="000000"/>
              </a:solidFill>
              <a:round/>
              <a:headEnd/>
              <a:tailEnd/>
            </a:ln>
          </p:spPr>
          <p:txBody>
            <a:bodyPr/>
            <a:lstStyle/>
            <a:p>
              <a:endParaRPr lang="en-US"/>
            </a:p>
          </p:txBody>
        </p:sp>
        <p:sp>
          <p:nvSpPr>
            <p:cNvPr id="174137" name="Line 57"/>
            <p:cNvSpPr>
              <a:spLocks noChangeShapeType="1"/>
            </p:cNvSpPr>
            <p:nvPr/>
          </p:nvSpPr>
          <p:spPr bwMode="auto">
            <a:xfrm>
              <a:off x="774" y="2505"/>
              <a:ext cx="161" cy="1"/>
            </a:xfrm>
            <a:prstGeom prst="line">
              <a:avLst/>
            </a:prstGeom>
            <a:noFill/>
            <a:ln w="11113">
              <a:solidFill>
                <a:srgbClr val="000000"/>
              </a:solidFill>
              <a:round/>
              <a:headEnd/>
              <a:tailEnd/>
            </a:ln>
          </p:spPr>
          <p:txBody>
            <a:bodyPr/>
            <a:lstStyle/>
            <a:p>
              <a:endParaRPr lang="en-US"/>
            </a:p>
          </p:txBody>
        </p:sp>
        <p:sp>
          <p:nvSpPr>
            <p:cNvPr id="174138" name="Freeform 58"/>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SG" sz="2400"/>
            </a:p>
          </p:txBody>
        </p:sp>
        <p:sp>
          <p:nvSpPr>
            <p:cNvPr id="174139" name="Line 59"/>
            <p:cNvSpPr>
              <a:spLocks noChangeShapeType="1"/>
            </p:cNvSpPr>
            <p:nvPr/>
          </p:nvSpPr>
          <p:spPr bwMode="auto">
            <a:xfrm>
              <a:off x="859" y="2555"/>
              <a:ext cx="94" cy="1"/>
            </a:xfrm>
            <a:prstGeom prst="line">
              <a:avLst/>
            </a:prstGeom>
            <a:noFill/>
            <a:ln w="4763">
              <a:solidFill>
                <a:srgbClr val="000000"/>
              </a:solidFill>
              <a:round/>
              <a:headEnd/>
              <a:tailEnd/>
            </a:ln>
          </p:spPr>
          <p:txBody>
            <a:bodyPr/>
            <a:lstStyle/>
            <a:p>
              <a:endParaRPr lang="en-US"/>
            </a:p>
          </p:txBody>
        </p:sp>
        <p:sp>
          <p:nvSpPr>
            <p:cNvPr id="174140" name="Line 60"/>
            <p:cNvSpPr>
              <a:spLocks noChangeShapeType="1"/>
            </p:cNvSpPr>
            <p:nvPr/>
          </p:nvSpPr>
          <p:spPr bwMode="auto">
            <a:xfrm>
              <a:off x="859" y="2582"/>
              <a:ext cx="94" cy="1"/>
            </a:xfrm>
            <a:prstGeom prst="line">
              <a:avLst/>
            </a:prstGeom>
            <a:noFill/>
            <a:ln w="4763">
              <a:solidFill>
                <a:srgbClr val="000000"/>
              </a:solidFill>
              <a:round/>
              <a:headEnd/>
              <a:tailEnd/>
            </a:ln>
          </p:spPr>
          <p:txBody>
            <a:bodyPr/>
            <a:lstStyle/>
            <a:p>
              <a:endParaRPr lang="en-US"/>
            </a:p>
          </p:txBody>
        </p:sp>
        <p:sp>
          <p:nvSpPr>
            <p:cNvPr id="174141" name="Line 61"/>
            <p:cNvSpPr>
              <a:spLocks noChangeShapeType="1"/>
            </p:cNvSpPr>
            <p:nvPr/>
          </p:nvSpPr>
          <p:spPr bwMode="auto">
            <a:xfrm>
              <a:off x="863" y="2568"/>
              <a:ext cx="85" cy="1"/>
            </a:xfrm>
            <a:prstGeom prst="line">
              <a:avLst/>
            </a:prstGeom>
            <a:noFill/>
            <a:ln w="4763">
              <a:solidFill>
                <a:srgbClr val="000000"/>
              </a:solidFill>
              <a:round/>
              <a:headEnd/>
              <a:tailEnd/>
            </a:ln>
          </p:spPr>
          <p:txBody>
            <a:bodyPr/>
            <a:lstStyle/>
            <a:p>
              <a:endParaRPr lang="en-US"/>
            </a:p>
          </p:txBody>
        </p:sp>
        <p:sp>
          <p:nvSpPr>
            <p:cNvPr id="174142" name="Rectangle 62"/>
            <p:cNvSpPr>
              <a:spLocks noChangeArrowheads="1"/>
            </p:cNvSpPr>
            <p:nvPr/>
          </p:nvSpPr>
          <p:spPr bwMode="auto">
            <a:xfrm>
              <a:off x="913" y="2560"/>
              <a:ext cx="26" cy="17"/>
            </a:xfrm>
            <a:prstGeom prst="rect">
              <a:avLst/>
            </a:prstGeom>
            <a:noFill/>
            <a:ln w="4763">
              <a:solidFill>
                <a:srgbClr val="000000"/>
              </a:solidFill>
              <a:miter lim="800000"/>
              <a:headEnd/>
              <a:tailEnd/>
            </a:ln>
          </p:spPr>
          <p:txBody>
            <a:bodyPr/>
            <a:lstStyle/>
            <a:p>
              <a:endParaRPr lang="en-SG" sz="2400"/>
            </a:p>
          </p:txBody>
        </p:sp>
        <p:sp>
          <p:nvSpPr>
            <p:cNvPr id="174143" name="Freeform 63"/>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SG" sz="2400"/>
            </a:p>
          </p:txBody>
        </p:sp>
        <p:sp>
          <p:nvSpPr>
            <p:cNvPr id="174144" name="Line 64"/>
            <p:cNvSpPr>
              <a:spLocks noChangeShapeType="1"/>
            </p:cNvSpPr>
            <p:nvPr/>
          </p:nvSpPr>
          <p:spPr bwMode="auto">
            <a:xfrm>
              <a:off x="747" y="2495"/>
              <a:ext cx="214" cy="1"/>
            </a:xfrm>
            <a:prstGeom prst="line">
              <a:avLst/>
            </a:prstGeom>
            <a:noFill/>
            <a:ln w="4763">
              <a:solidFill>
                <a:srgbClr val="000000"/>
              </a:solidFill>
              <a:round/>
              <a:headEnd/>
              <a:tailEnd/>
            </a:ln>
          </p:spPr>
          <p:txBody>
            <a:bodyPr/>
            <a:lstStyle/>
            <a:p>
              <a:endParaRPr lang="en-US"/>
            </a:p>
          </p:txBody>
        </p:sp>
        <p:sp>
          <p:nvSpPr>
            <p:cNvPr id="174145" name="Line 65"/>
            <p:cNvSpPr>
              <a:spLocks noChangeShapeType="1"/>
            </p:cNvSpPr>
            <p:nvPr/>
          </p:nvSpPr>
          <p:spPr bwMode="auto">
            <a:xfrm flipV="1">
              <a:off x="801" y="2495"/>
              <a:ext cx="1" cy="10"/>
            </a:xfrm>
            <a:prstGeom prst="line">
              <a:avLst/>
            </a:prstGeom>
            <a:noFill/>
            <a:ln w="4763">
              <a:solidFill>
                <a:srgbClr val="000000"/>
              </a:solidFill>
              <a:round/>
              <a:headEnd/>
              <a:tailEnd/>
            </a:ln>
          </p:spPr>
          <p:txBody>
            <a:bodyPr/>
            <a:lstStyle/>
            <a:p>
              <a:endParaRPr lang="en-US"/>
            </a:p>
          </p:txBody>
        </p:sp>
        <p:sp>
          <p:nvSpPr>
            <p:cNvPr id="174146" name="Line 66"/>
            <p:cNvSpPr>
              <a:spLocks noChangeShapeType="1"/>
            </p:cNvSpPr>
            <p:nvPr/>
          </p:nvSpPr>
          <p:spPr bwMode="auto">
            <a:xfrm flipV="1">
              <a:off x="855" y="2495"/>
              <a:ext cx="1" cy="10"/>
            </a:xfrm>
            <a:prstGeom prst="line">
              <a:avLst/>
            </a:prstGeom>
            <a:noFill/>
            <a:ln w="4763">
              <a:solidFill>
                <a:srgbClr val="000000"/>
              </a:solidFill>
              <a:round/>
              <a:headEnd/>
              <a:tailEnd/>
            </a:ln>
          </p:spPr>
          <p:txBody>
            <a:bodyPr/>
            <a:lstStyle/>
            <a:p>
              <a:endParaRPr lang="en-US"/>
            </a:p>
          </p:txBody>
        </p:sp>
      </p:grpSp>
      <p:grpSp>
        <p:nvGrpSpPr>
          <p:cNvPr id="174147" name="Group 67"/>
          <p:cNvGrpSpPr>
            <a:grpSpLocks/>
          </p:cNvGrpSpPr>
          <p:nvPr/>
        </p:nvGrpSpPr>
        <p:grpSpPr bwMode="auto">
          <a:xfrm>
            <a:off x="7785100" y="2509838"/>
            <a:ext cx="454025" cy="457200"/>
            <a:chOff x="712" y="2330"/>
            <a:chExt cx="286" cy="288"/>
          </a:xfrm>
        </p:grpSpPr>
        <p:sp>
          <p:nvSpPr>
            <p:cNvPr id="174148" name="Freeform 68"/>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SG" sz="2400"/>
            </a:p>
          </p:txBody>
        </p:sp>
        <p:sp>
          <p:nvSpPr>
            <p:cNvPr id="174149" name="Line 69"/>
            <p:cNvSpPr>
              <a:spLocks noChangeShapeType="1"/>
            </p:cNvSpPr>
            <p:nvPr/>
          </p:nvSpPr>
          <p:spPr bwMode="auto">
            <a:xfrm>
              <a:off x="774" y="2518"/>
              <a:ext cx="161" cy="1"/>
            </a:xfrm>
            <a:prstGeom prst="line">
              <a:avLst/>
            </a:prstGeom>
            <a:noFill/>
            <a:ln w="11113">
              <a:solidFill>
                <a:srgbClr val="000000"/>
              </a:solidFill>
              <a:round/>
              <a:headEnd/>
              <a:tailEnd/>
            </a:ln>
          </p:spPr>
          <p:txBody>
            <a:bodyPr/>
            <a:lstStyle/>
            <a:p>
              <a:endParaRPr lang="en-US"/>
            </a:p>
          </p:txBody>
        </p:sp>
        <p:sp>
          <p:nvSpPr>
            <p:cNvPr id="174150" name="Line 70"/>
            <p:cNvSpPr>
              <a:spLocks noChangeShapeType="1"/>
            </p:cNvSpPr>
            <p:nvPr/>
          </p:nvSpPr>
          <p:spPr bwMode="auto">
            <a:xfrm>
              <a:off x="774" y="2505"/>
              <a:ext cx="161" cy="1"/>
            </a:xfrm>
            <a:prstGeom prst="line">
              <a:avLst/>
            </a:prstGeom>
            <a:noFill/>
            <a:ln w="11113">
              <a:solidFill>
                <a:srgbClr val="000000"/>
              </a:solidFill>
              <a:round/>
              <a:headEnd/>
              <a:tailEnd/>
            </a:ln>
          </p:spPr>
          <p:txBody>
            <a:bodyPr/>
            <a:lstStyle/>
            <a:p>
              <a:endParaRPr lang="en-US"/>
            </a:p>
          </p:txBody>
        </p:sp>
        <p:sp>
          <p:nvSpPr>
            <p:cNvPr id="174151" name="Freeform 71"/>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SG" sz="2400"/>
            </a:p>
          </p:txBody>
        </p:sp>
        <p:sp>
          <p:nvSpPr>
            <p:cNvPr id="174152" name="Line 72"/>
            <p:cNvSpPr>
              <a:spLocks noChangeShapeType="1"/>
            </p:cNvSpPr>
            <p:nvPr/>
          </p:nvSpPr>
          <p:spPr bwMode="auto">
            <a:xfrm>
              <a:off x="859" y="2555"/>
              <a:ext cx="94" cy="1"/>
            </a:xfrm>
            <a:prstGeom prst="line">
              <a:avLst/>
            </a:prstGeom>
            <a:noFill/>
            <a:ln w="4763">
              <a:solidFill>
                <a:srgbClr val="000000"/>
              </a:solidFill>
              <a:round/>
              <a:headEnd/>
              <a:tailEnd/>
            </a:ln>
          </p:spPr>
          <p:txBody>
            <a:bodyPr/>
            <a:lstStyle/>
            <a:p>
              <a:endParaRPr lang="en-US"/>
            </a:p>
          </p:txBody>
        </p:sp>
        <p:sp>
          <p:nvSpPr>
            <p:cNvPr id="174153" name="Line 73"/>
            <p:cNvSpPr>
              <a:spLocks noChangeShapeType="1"/>
            </p:cNvSpPr>
            <p:nvPr/>
          </p:nvSpPr>
          <p:spPr bwMode="auto">
            <a:xfrm>
              <a:off x="859" y="2582"/>
              <a:ext cx="94" cy="1"/>
            </a:xfrm>
            <a:prstGeom prst="line">
              <a:avLst/>
            </a:prstGeom>
            <a:noFill/>
            <a:ln w="4763">
              <a:solidFill>
                <a:srgbClr val="000000"/>
              </a:solidFill>
              <a:round/>
              <a:headEnd/>
              <a:tailEnd/>
            </a:ln>
          </p:spPr>
          <p:txBody>
            <a:bodyPr/>
            <a:lstStyle/>
            <a:p>
              <a:endParaRPr lang="en-US"/>
            </a:p>
          </p:txBody>
        </p:sp>
        <p:sp>
          <p:nvSpPr>
            <p:cNvPr id="174154" name="Line 74"/>
            <p:cNvSpPr>
              <a:spLocks noChangeShapeType="1"/>
            </p:cNvSpPr>
            <p:nvPr/>
          </p:nvSpPr>
          <p:spPr bwMode="auto">
            <a:xfrm>
              <a:off x="863" y="2568"/>
              <a:ext cx="85" cy="1"/>
            </a:xfrm>
            <a:prstGeom prst="line">
              <a:avLst/>
            </a:prstGeom>
            <a:noFill/>
            <a:ln w="4763">
              <a:solidFill>
                <a:srgbClr val="000000"/>
              </a:solidFill>
              <a:round/>
              <a:headEnd/>
              <a:tailEnd/>
            </a:ln>
          </p:spPr>
          <p:txBody>
            <a:bodyPr/>
            <a:lstStyle/>
            <a:p>
              <a:endParaRPr lang="en-US"/>
            </a:p>
          </p:txBody>
        </p:sp>
        <p:sp>
          <p:nvSpPr>
            <p:cNvPr id="174155" name="Rectangle 75"/>
            <p:cNvSpPr>
              <a:spLocks noChangeArrowheads="1"/>
            </p:cNvSpPr>
            <p:nvPr/>
          </p:nvSpPr>
          <p:spPr bwMode="auto">
            <a:xfrm>
              <a:off x="913" y="2560"/>
              <a:ext cx="26" cy="17"/>
            </a:xfrm>
            <a:prstGeom prst="rect">
              <a:avLst/>
            </a:prstGeom>
            <a:noFill/>
            <a:ln w="4763">
              <a:solidFill>
                <a:srgbClr val="000000"/>
              </a:solidFill>
              <a:miter lim="800000"/>
              <a:headEnd/>
              <a:tailEnd/>
            </a:ln>
          </p:spPr>
          <p:txBody>
            <a:bodyPr/>
            <a:lstStyle/>
            <a:p>
              <a:endParaRPr lang="en-SG" sz="2400"/>
            </a:p>
          </p:txBody>
        </p:sp>
        <p:sp>
          <p:nvSpPr>
            <p:cNvPr id="174156" name="Freeform 76"/>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SG" sz="2400"/>
            </a:p>
          </p:txBody>
        </p:sp>
        <p:sp>
          <p:nvSpPr>
            <p:cNvPr id="174157" name="Line 77"/>
            <p:cNvSpPr>
              <a:spLocks noChangeShapeType="1"/>
            </p:cNvSpPr>
            <p:nvPr/>
          </p:nvSpPr>
          <p:spPr bwMode="auto">
            <a:xfrm>
              <a:off x="747" y="2495"/>
              <a:ext cx="214" cy="1"/>
            </a:xfrm>
            <a:prstGeom prst="line">
              <a:avLst/>
            </a:prstGeom>
            <a:noFill/>
            <a:ln w="4763">
              <a:solidFill>
                <a:srgbClr val="000000"/>
              </a:solidFill>
              <a:round/>
              <a:headEnd/>
              <a:tailEnd/>
            </a:ln>
          </p:spPr>
          <p:txBody>
            <a:bodyPr/>
            <a:lstStyle/>
            <a:p>
              <a:endParaRPr lang="en-US"/>
            </a:p>
          </p:txBody>
        </p:sp>
        <p:sp>
          <p:nvSpPr>
            <p:cNvPr id="174158" name="Line 78"/>
            <p:cNvSpPr>
              <a:spLocks noChangeShapeType="1"/>
            </p:cNvSpPr>
            <p:nvPr/>
          </p:nvSpPr>
          <p:spPr bwMode="auto">
            <a:xfrm flipV="1">
              <a:off x="801" y="2495"/>
              <a:ext cx="1" cy="10"/>
            </a:xfrm>
            <a:prstGeom prst="line">
              <a:avLst/>
            </a:prstGeom>
            <a:noFill/>
            <a:ln w="4763">
              <a:solidFill>
                <a:srgbClr val="000000"/>
              </a:solidFill>
              <a:round/>
              <a:headEnd/>
              <a:tailEnd/>
            </a:ln>
          </p:spPr>
          <p:txBody>
            <a:bodyPr/>
            <a:lstStyle/>
            <a:p>
              <a:endParaRPr lang="en-US"/>
            </a:p>
          </p:txBody>
        </p:sp>
        <p:sp>
          <p:nvSpPr>
            <p:cNvPr id="174159" name="Line 79"/>
            <p:cNvSpPr>
              <a:spLocks noChangeShapeType="1"/>
            </p:cNvSpPr>
            <p:nvPr/>
          </p:nvSpPr>
          <p:spPr bwMode="auto">
            <a:xfrm flipV="1">
              <a:off x="855" y="2495"/>
              <a:ext cx="1" cy="10"/>
            </a:xfrm>
            <a:prstGeom prst="line">
              <a:avLst/>
            </a:prstGeom>
            <a:noFill/>
            <a:ln w="4763">
              <a:solidFill>
                <a:srgbClr val="000000"/>
              </a:solidFill>
              <a:round/>
              <a:headEnd/>
              <a:tailEnd/>
            </a:ln>
          </p:spPr>
          <p:txBody>
            <a:bodyPr/>
            <a:lstStyle/>
            <a:p>
              <a:endParaRPr lang="en-US"/>
            </a:p>
          </p:txBody>
        </p:sp>
      </p:grpSp>
      <p:grpSp>
        <p:nvGrpSpPr>
          <p:cNvPr id="174160" name="Group 80"/>
          <p:cNvGrpSpPr>
            <a:grpSpLocks/>
          </p:cNvGrpSpPr>
          <p:nvPr/>
        </p:nvGrpSpPr>
        <p:grpSpPr bwMode="auto">
          <a:xfrm>
            <a:off x="8093075" y="5019675"/>
            <a:ext cx="454025" cy="457200"/>
            <a:chOff x="712" y="2330"/>
            <a:chExt cx="286" cy="288"/>
          </a:xfrm>
        </p:grpSpPr>
        <p:sp>
          <p:nvSpPr>
            <p:cNvPr id="174161" name="Freeform 81"/>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SG" sz="2400"/>
            </a:p>
          </p:txBody>
        </p:sp>
        <p:sp>
          <p:nvSpPr>
            <p:cNvPr id="174162" name="Line 82"/>
            <p:cNvSpPr>
              <a:spLocks noChangeShapeType="1"/>
            </p:cNvSpPr>
            <p:nvPr/>
          </p:nvSpPr>
          <p:spPr bwMode="auto">
            <a:xfrm>
              <a:off x="774" y="2518"/>
              <a:ext cx="161" cy="1"/>
            </a:xfrm>
            <a:prstGeom prst="line">
              <a:avLst/>
            </a:prstGeom>
            <a:noFill/>
            <a:ln w="11113">
              <a:solidFill>
                <a:srgbClr val="000000"/>
              </a:solidFill>
              <a:round/>
              <a:headEnd/>
              <a:tailEnd/>
            </a:ln>
          </p:spPr>
          <p:txBody>
            <a:bodyPr/>
            <a:lstStyle/>
            <a:p>
              <a:endParaRPr lang="en-US"/>
            </a:p>
          </p:txBody>
        </p:sp>
        <p:sp>
          <p:nvSpPr>
            <p:cNvPr id="174163" name="Line 83"/>
            <p:cNvSpPr>
              <a:spLocks noChangeShapeType="1"/>
            </p:cNvSpPr>
            <p:nvPr/>
          </p:nvSpPr>
          <p:spPr bwMode="auto">
            <a:xfrm>
              <a:off x="774" y="2505"/>
              <a:ext cx="161" cy="1"/>
            </a:xfrm>
            <a:prstGeom prst="line">
              <a:avLst/>
            </a:prstGeom>
            <a:noFill/>
            <a:ln w="11113">
              <a:solidFill>
                <a:srgbClr val="000000"/>
              </a:solidFill>
              <a:round/>
              <a:headEnd/>
              <a:tailEnd/>
            </a:ln>
          </p:spPr>
          <p:txBody>
            <a:bodyPr/>
            <a:lstStyle/>
            <a:p>
              <a:endParaRPr lang="en-US"/>
            </a:p>
          </p:txBody>
        </p:sp>
        <p:sp>
          <p:nvSpPr>
            <p:cNvPr id="174164" name="Freeform 84"/>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SG" sz="2400"/>
            </a:p>
          </p:txBody>
        </p:sp>
        <p:sp>
          <p:nvSpPr>
            <p:cNvPr id="174165" name="Line 85"/>
            <p:cNvSpPr>
              <a:spLocks noChangeShapeType="1"/>
            </p:cNvSpPr>
            <p:nvPr/>
          </p:nvSpPr>
          <p:spPr bwMode="auto">
            <a:xfrm>
              <a:off x="859" y="2555"/>
              <a:ext cx="94" cy="1"/>
            </a:xfrm>
            <a:prstGeom prst="line">
              <a:avLst/>
            </a:prstGeom>
            <a:noFill/>
            <a:ln w="4763">
              <a:solidFill>
                <a:srgbClr val="000000"/>
              </a:solidFill>
              <a:round/>
              <a:headEnd/>
              <a:tailEnd/>
            </a:ln>
          </p:spPr>
          <p:txBody>
            <a:bodyPr/>
            <a:lstStyle/>
            <a:p>
              <a:endParaRPr lang="en-US"/>
            </a:p>
          </p:txBody>
        </p:sp>
        <p:sp>
          <p:nvSpPr>
            <p:cNvPr id="174166" name="Line 86"/>
            <p:cNvSpPr>
              <a:spLocks noChangeShapeType="1"/>
            </p:cNvSpPr>
            <p:nvPr/>
          </p:nvSpPr>
          <p:spPr bwMode="auto">
            <a:xfrm>
              <a:off x="859" y="2582"/>
              <a:ext cx="94" cy="1"/>
            </a:xfrm>
            <a:prstGeom prst="line">
              <a:avLst/>
            </a:prstGeom>
            <a:noFill/>
            <a:ln w="4763">
              <a:solidFill>
                <a:srgbClr val="000000"/>
              </a:solidFill>
              <a:round/>
              <a:headEnd/>
              <a:tailEnd/>
            </a:ln>
          </p:spPr>
          <p:txBody>
            <a:bodyPr/>
            <a:lstStyle/>
            <a:p>
              <a:endParaRPr lang="en-US"/>
            </a:p>
          </p:txBody>
        </p:sp>
        <p:sp>
          <p:nvSpPr>
            <p:cNvPr id="174167" name="Line 87"/>
            <p:cNvSpPr>
              <a:spLocks noChangeShapeType="1"/>
            </p:cNvSpPr>
            <p:nvPr/>
          </p:nvSpPr>
          <p:spPr bwMode="auto">
            <a:xfrm>
              <a:off x="863" y="2568"/>
              <a:ext cx="85" cy="1"/>
            </a:xfrm>
            <a:prstGeom prst="line">
              <a:avLst/>
            </a:prstGeom>
            <a:noFill/>
            <a:ln w="4763">
              <a:solidFill>
                <a:srgbClr val="000000"/>
              </a:solidFill>
              <a:round/>
              <a:headEnd/>
              <a:tailEnd/>
            </a:ln>
          </p:spPr>
          <p:txBody>
            <a:bodyPr/>
            <a:lstStyle/>
            <a:p>
              <a:endParaRPr lang="en-US"/>
            </a:p>
          </p:txBody>
        </p:sp>
        <p:sp>
          <p:nvSpPr>
            <p:cNvPr id="174168" name="Rectangle 88"/>
            <p:cNvSpPr>
              <a:spLocks noChangeArrowheads="1"/>
            </p:cNvSpPr>
            <p:nvPr/>
          </p:nvSpPr>
          <p:spPr bwMode="auto">
            <a:xfrm>
              <a:off x="913" y="2560"/>
              <a:ext cx="26" cy="17"/>
            </a:xfrm>
            <a:prstGeom prst="rect">
              <a:avLst/>
            </a:prstGeom>
            <a:noFill/>
            <a:ln w="4763">
              <a:solidFill>
                <a:srgbClr val="000000"/>
              </a:solidFill>
              <a:miter lim="800000"/>
              <a:headEnd/>
              <a:tailEnd/>
            </a:ln>
          </p:spPr>
          <p:txBody>
            <a:bodyPr/>
            <a:lstStyle/>
            <a:p>
              <a:endParaRPr lang="en-SG" sz="2400"/>
            </a:p>
          </p:txBody>
        </p:sp>
        <p:sp>
          <p:nvSpPr>
            <p:cNvPr id="174169" name="Freeform 89"/>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SG" sz="2400"/>
            </a:p>
          </p:txBody>
        </p:sp>
        <p:sp>
          <p:nvSpPr>
            <p:cNvPr id="174170" name="Line 90"/>
            <p:cNvSpPr>
              <a:spLocks noChangeShapeType="1"/>
            </p:cNvSpPr>
            <p:nvPr/>
          </p:nvSpPr>
          <p:spPr bwMode="auto">
            <a:xfrm>
              <a:off x="747" y="2495"/>
              <a:ext cx="214" cy="1"/>
            </a:xfrm>
            <a:prstGeom prst="line">
              <a:avLst/>
            </a:prstGeom>
            <a:noFill/>
            <a:ln w="4763">
              <a:solidFill>
                <a:srgbClr val="000000"/>
              </a:solidFill>
              <a:round/>
              <a:headEnd/>
              <a:tailEnd/>
            </a:ln>
          </p:spPr>
          <p:txBody>
            <a:bodyPr/>
            <a:lstStyle/>
            <a:p>
              <a:endParaRPr lang="en-US"/>
            </a:p>
          </p:txBody>
        </p:sp>
        <p:sp>
          <p:nvSpPr>
            <p:cNvPr id="174171" name="Line 91"/>
            <p:cNvSpPr>
              <a:spLocks noChangeShapeType="1"/>
            </p:cNvSpPr>
            <p:nvPr/>
          </p:nvSpPr>
          <p:spPr bwMode="auto">
            <a:xfrm flipV="1">
              <a:off x="801" y="2495"/>
              <a:ext cx="1" cy="10"/>
            </a:xfrm>
            <a:prstGeom prst="line">
              <a:avLst/>
            </a:prstGeom>
            <a:noFill/>
            <a:ln w="4763">
              <a:solidFill>
                <a:srgbClr val="000000"/>
              </a:solidFill>
              <a:round/>
              <a:headEnd/>
              <a:tailEnd/>
            </a:ln>
          </p:spPr>
          <p:txBody>
            <a:bodyPr/>
            <a:lstStyle/>
            <a:p>
              <a:endParaRPr lang="en-US"/>
            </a:p>
          </p:txBody>
        </p:sp>
        <p:sp>
          <p:nvSpPr>
            <p:cNvPr id="174172" name="Line 92"/>
            <p:cNvSpPr>
              <a:spLocks noChangeShapeType="1"/>
            </p:cNvSpPr>
            <p:nvPr/>
          </p:nvSpPr>
          <p:spPr bwMode="auto">
            <a:xfrm flipV="1">
              <a:off x="855" y="2495"/>
              <a:ext cx="1" cy="10"/>
            </a:xfrm>
            <a:prstGeom prst="line">
              <a:avLst/>
            </a:prstGeom>
            <a:noFill/>
            <a:ln w="4763">
              <a:solidFill>
                <a:srgbClr val="000000"/>
              </a:solidFill>
              <a:round/>
              <a:headEnd/>
              <a:tailEnd/>
            </a:ln>
          </p:spPr>
          <p:txBody>
            <a:bodyPr/>
            <a:lstStyle/>
            <a:p>
              <a:endParaRPr lang="en-US"/>
            </a:p>
          </p:txBody>
        </p:sp>
      </p:grpSp>
      <p:cxnSp>
        <p:nvCxnSpPr>
          <p:cNvPr id="174173" name="AutoShape 93"/>
          <p:cNvCxnSpPr>
            <a:cxnSpLocks noChangeShapeType="1"/>
            <a:stCxn id="174101" idx="3"/>
            <a:endCxn id="174103" idx="1"/>
          </p:cNvCxnSpPr>
          <p:nvPr/>
        </p:nvCxnSpPr>
        <p:spPr bwMode="auto">
          <a:xfrm flipV="1">
            <a:off x="2611438" y="3117850"/>
            <a:ext cx="1825625" cy="76200"/>
          </a:xfrm>
          <a:prstGeom prst="straightConnector1">
            <a:avLst/>
          </a:prstGeom>
          <a:noFill/>
          <a:ln w="25400">
            <a:solidFill>
              <a:schemeClr val="tx1"/>
            </a:solidFill>
            <a:round/>
            <a:headEnd/>
            <a:tailEnd/>
          </a:ln>
        </p:spPr>
      </p:cxnSp>
      <p:cxnSp>
        <p:nvCxnSpPr>
          <p:cNvPr id="174174" name="AutoShape 94"/>
          <p:cNvCxnSpPr>
            <a:cxnSpLocks noChangeShapeType="1"/>
            <a:stCxn id="174101" idx="3"/>
            <a:endCxn id="174104" idx="1"/>
          </p:cNvCxnSpPr>
          <p:nvPr/>
        </p:nvCxnSpPr>
        <p:spPr bwMode="auto">
          <a:xfrm>
            <a:off x="2611438" y="3194050"/>
            <a:ext cx="1825625" cy="912813"/>
          </a:xfrm>
          <a:prstGeom prst="straightConnector1">
            <a:avLst/>
          </a:prstGeom>
          <a:noFill/>
          <a:ln w="25400">
            <a:solidFill>
              <a:schemeClr val="tx1"/>
            </a:solidFill>
            <a:round/>
            <a:headEnd/>
            <a:tailEnd/>
          </a:ln>
        </p:spPr>
      </p:cxnSp>
      <p:cxnSp>
        <p:nvCxnSpPr>
          <p:cNvPr id="174175" name="AutoShape 95"/>
          <p:cNvCxnSpPr>
            <a:cxnSpLocks noChangeShapeType="1"/>
            <a:stCxn id="174102" idx="3"/>
            <a:endCxn id="174104" idx="1"/>
          </p:cNvCxnSpPr>
          <p:nvPr/>
        </p:nvCxnSpPr>
        <p:spPr bwMode="auto">
          <a:xfrm flipV="1">
            <a:off x="2535238" y="4106863"/>
            <a:ext cx="1901825" cy="760412"/>
          </a:xfrm>
          <a:prstGeom prst="straightConnector1">
            <a:avLst/>
          </a:prstGeom>
          <a:noFill/>
          <a:ln w="25400">
            <a:solidFill>
              <a:schemeClr val="tx1"/>
            </a:solidFill>
            <a:round/>
            <a:headEnd/>
            <a:tailEnd/>
          </a:ln>
        </p:spPr>
      </p:cxnSp>
      <p:cxnSp>
        <p:nvCxnSpPr>
          <p:cNvPr id="174176" name="AutoShape 96"/>
          <p:cNvCxnSpPr>
            <a:cxnSpLocks noChangeShapeType="1"/>
            <a:stCxn id="174102" idx="3"/>
            <a:endCxn id="174105" idx="1"/>
          </p:cNvCxnSpPr>
          <p:nvPr/>
        </p:nvCxnSpPr>
        <p:spPr bwMode="auto">
          <a:xfrm>
            <a:off x="2535238" y="4867275"/>
            <a:ext cx="1901825" cy="533400"/>
          </a:xfrm>
          <a:prstGeom prst="straightConnector1">
            <a:avLst/>
          </a:prstGeom>
          <a:noFill/>
          <a:ln w="25400">
            <a:solidFill>
              <a:schemeClr val="tx1"/>
            </a:solidFill>
            <a:round/>
            <a:headEnd/>
            <a:tailEnd/>
          </a:ln>
        </p:spPr>
      </p:cxnSp>
      <p:cxnSp>
        <p:nvCxnSpPr>
          <p:cNvPr id="174177" name="AutoShape 97"/>
          <p:cNvCxnSpPr>
            <a:cxnSpLocks noChangeShapeType="1"/>
            <a:stCxn id="174104" idx="3"/>
            <a:endCxn id="174106" idx="1"/>
          </p:cNvCxnSpPr>
          <p:nvPr/>
        </p:nvCxnSpPr>
        <p:spPr bwMode="auto">
          <a:xfrm flipV="1">
            <a:off x="4741863" y="3575050"/>
            <a:ext cx="2282825" cy="531813"/>
          </a:xfrm>
          <a:prstGeom prst="straightConnector1">
            <a:avLst/>
          </a:prstGeom>
          <a:noFill/>
          <a:ln w="25400">
            <a:solidFill>
              <a:schemeClr val="tx1"/>
            </a:solidFill>
            <a:round/>
            <a:headEnd/>
            <a:tailEnd/>
          </a:ln>
        </p:spPr>
      </p:cxnSp>
      <p:cxnSp>
        <p:nvCxnSpPr>
          <p:cNvPr id="174178" name="AutoShape 98"/>
          <p:cNvCxnSpPr>
            <a:cxnSpLocks noChangeShapeType="1"/>
            <a:stCxn id="174105" idx="3"/>
            <a:endCxn id="174107" idx="1"/>
          </p:cNvCxnSpPr>
          <p:nvPr/>
        </p:nvCxnSpPr>
        <p:spPr bwMode="auto">
          <a:xfrm flipV="1">
            <a:off x="4741863" y="5324475"/>
            <a:ext cx="1978025" cy="76200"/>
          </a:xfrm>
          <a:prstGeom prst="straightConnector1">
            <a:avLst/>
          </a:prstGeom>
          <a:noFill/>
          <a:ln w="25400">
            <a:solidFill>
              <a:schemeClr val="tx1"/>
            </a:solidFill>
            <a:round/>
            <a:headEnd/>
            <a:tailEnd/>
          </a:ln>
        </p:spPr>
      </p:cxnSp>
      <p:cxnSp>
        <p:nvCxnSpPr>
          <p:cNvPr id="174179" name="AutoShape 99"/>
          <p:cNvCxnSpPr>
            <a:cxnSpLocks noChangeShapeType="1"/>
            <a:stCxn id="174107" idx="0"/>
            <a:endCxn id="174106" idx="2"/>
          </p:cNvCxnSpPr>
          <p:nvPr/>
        </p:nvCxnSpPr>
        <p:spPr bwMode="auto">
          <a:xfrm flipV="1">
            <a:off x="6872288" y="3803650"/>
            <a:ext cx="304800" cy="1292225"/>
          </a:xfrm>
          <a:prstGeom prst="straightConnector1">
            <a:avLst/>
          </a:prstGeom>
          <a:noFill/>
          <a:ln w="25400">
            <a:solidFill>
              <a:schemeClr val="tx1"/>
            </a:solidFill>
            <a:round/>
            <a:headEnd/>
            <a:tailEnd/>
          </a:ln>
        </p:spPr>
      </p:cxnSp>
      <p:cxnSp>
        <p:nvCxnSpPr>
          <p:cNvPr id="174180" name="AutoShape 100"/>
          <p:cNvCxnSpPr>
            <a:cxnSpLocks noChangeShapeType="1"/>
            <a:stCxn id="174102" idx="0"/>
            <a:endCxn id="174101" idx="2"/>
          </p:cNvCxnSpPr>
          <p:nvPr/>
        </p:nvCxnSpPr>
        <p:spPr bwMode="auto">
          <a:xfrm flipV="1">
            <a:off x="2382838" y="3422650"/>
            <a:ext cx="76200" cy="1217613"/>
          </a:xfrm>
          <a:prstGeom prst="straightConnector1">
            <a:avLst/>
          </a:prstGeom>
          <a:noFill/>
          <a:ln w="25400">
            <a:solidFill>
              <a:schemeClr val="tx1"/>
            </a:solidFill>
            <a:round/>
            <a:headEnd/>
            <a:tailEnd/>
          </a:ln>
        </p:spPr>
      </p:cxnSp>
      <p:cxnSp>
        <p:nvCxnSpPr>
          <p:cNvPr id="174181" name="AutoShape 101"/>
          <p:cNvCxnSpPr>
            <a:cxnSpLocks noChangeShapeType="1"/>
            <a:stCxn id="174103" idx="3"/>
            <a:endCxn id="174106" idx="1"/>
          </p:cNvCxnSpPr>
          <p:nvPr/>
        </p:nvCxnSpPr>
        <p:spPr bwMode="auto">
          <a:xfrm>
            <a:off x="4741863" y="3117850"/>
            <a:ext cx="2282825" cy="457200"/>
          </a:xfrm>
          <a:prstGeom prst="straightConnector1">
            <a:avLst/>
          </a:prstGeom>
          <a:noFill/>
          <a:ln w="25400">
            <a:solidFill>
              <a:schemeClr val="tx1"/>
            </a:solidFill>
            <a:round/>
            <a:headEnd/>
            <a:tailEnd/>
          </a:ln>
        </p:spPr>
      </p:cxnSp>
      <p:cxnSp>
        <p:nvCxnSpPr>
          <p:cNvPr id="174182" name="AutoShape 102"/>
          <p:cNvCxnSpPr>
            <a:cxnSpLocks noChangeShapeType="1"/>
            <a:stCxn id="174117" idx="35"/>
            <a:endCxn id="174101" idx="1"/>
          </p:cNvCxnSpPr>
          <p:nvPr/>
        </p:nvCxnSpPr>
        <p:spPr bwMode="auto">
          <a:xfrm>
            <a:off x="1528763" y="2844800"/>
            <a:ext cx="777875" cy="349250"/>
          </a:xfrm>
          <a:prstGeom prst="straightConnector1">
            <a:avLst/>
          </a:prstGeom>
          <a:noFill/>
          <a:ln w="25400">
            <a:solidFill>
              <a:schemeClr val="tx1"/>
            </a:solidFill>
            <a:round/>
            <a:headEnd/>
            <a:tailEnd/>
          </a:ln>
        </p:spPr>
      </p:cxnSp>
      <p:cxnSp>
        <p:nvCxnSpPr>
          <p:cNvPr id="174183" name="AutoShape 103"/>
          <p:cNvCxnSpPr>
            <a:cxnSpLocks noChangeShapeType="1"/>
            <a:stCxn id="174130" idx="31"/>
            <a:endCxn id="174102" idx="1"/>
          </p:cNvCxnSpPr>
          <p:nvPr/>
        </p:nvCxnSpPr>
        <p:spPr bwMode="auto">
          <a:xfrm flipV="1">
            <a:off x="1604963" y="4867275"/>
            <a:ext cx="625475" cy="314325"/>
          </a:xfrm>
          <a:prstGeom prst="straightConnector1">
            <a:avLst/>
          </a:prstGeom>
          <a:noFill/>
          <a:ln w="25400">
            <a:solidFill>
              <a:schemeClr val="tx1"/>
            </a:solidFill>
            <a:round/>
            <a:headEnd/>
            <a:tailEnd/>
          </a:ln>
        </p:spPr>
      </p:cxnSp>
      <p:cxnSp>
        <p:nvCxnSpPr>
          <p:cNvPr id="174184" name="AutoShape 104"/>
          <p:cNvCxnSpPr>
            <a:cxnSpLocks noChangeShapeType="1"/>
            <a:stCxn id="174103" idx="0"/>
            <a:endCxn id="174138" idx="4"/>
          </p:cNvCxnSpPr>
          <p:nvPr/>
        </p:nvCxnSpPr>
        <p:spPr bwMode="auto">
          <a:xfrm flipV="1">
            <a:off x="4589463" y="2495550"/>
            <a:ext cx="157162" cy="395288"/>
          </a:xfrm>
          <a:prstGeom prst="straightConnector1">
            <a:avLst/>
          </a:prstGeom>
          <a:noFill/>
          <a:ln w="25400">
            <a:solidFill>
              <a:schemeClr val="tx1"/>
            </a:solidFill>
            <a:round/>
            <a:headEnd/>
            <a:tailEnd/>
          </a:ln>
        </p:spPr>
      </p:cxnSp>
      <p:cxnSp>
        <p:nvCxnSpPr>
          <p:cNvPr id="174185" name="AutoShape 105"/>
          <p:cNvCxnSpPr>
            <a:cxnSpLocks noChangeShapeType="1"/>
            <a:stCxn id="174107" idx="3"/>
            <a:endCxn id="174169" idx="23"/>
          </p:cNvCxnSpPr>
          <p:nvPr/>
        </p:nvCxnSpPr>
        <p:spPr bwMode="auto">
          <a:xfrm>
            <a:off x="7024688" y="5324475"/>
            <a:ext cx="1081087" cy="22225"/>
          </a:xfrm>
          <a:prstGeom prst="straightConnector1">
            <a:avLst/>
          </a:prstGeom>
          <a:noFill/>
          <a:ln w="25400">
            <a:solidFill>
              <a:schemeClr val="tx1"/>
            </a:solidFill>
            <a:round/>
            <a:headEnd/>
            <a:tailEnd/>
          </a:ln>
        </p:spPr>
      </p:cxnSp>
      <p:cxnSp>
        <p:nvCxnSpPr>
          <p:cNvPr id="174186" name="AutoShape 106"/>
          <p:cNvCxnSpPr>
            <a:cxnSpLocks noChangeShapeType="1"/>
            <a:stCxn id="174106" idx="3"/>
            <a:endCxn id="174148" idx="2"/>
          </p:cNvCxnSpPr>
          <p:nvPr/>
        </p:nvCxnSpPr>
        <p:spPr bwMode="auto">
          <a:xfrm flipV="1">
            <a:off x="7329488" y="2967038"/>
            <a:ext cx="455612" cy="608012"/>
          </a:xfrm>
          <a:prstGeom prst="straightConnector1">
            <a:avLst/>
          </a:prstGeom>
          <a:noFill/>
          <a:ln w="25400">
            <a:solidFill>
              <a:schemeClr val="tx1"/>
            </a:solidFill>
            <a:round/>
            <a:headEnd/>
            <a:tailEnd/>
          </a:ln>
        </p:spPr>
      </p:cxnSp>
      <p:sp>
        <p:nvSpPr>
          <p:cNvPr id="174187" name="Text Box 107"/>
          <p:cNvSpPr txBox="1">
            <a:spLocks noChangeArrowheads="1"/>
          </p:cNvSpPr>
          <p:nvPr/>
        </p:nvSpPr>
        <p:spPr bwMode="auto">
          <a:xfrm>
            <a:off x="936625" y="2205038"/>
            <a:ext cx="711200" cy="306387"/>
          </a:xfrm>
          <a:prstGeom prst="rect">
            <a:avLst/>
          </a:prstGeom>
          <a:noFill/>
          <a:ln w="25400">
            <a:noFill/>
            <a:miter lim="800000"/>
            <a:headEnd/>
            <a:tailEnd/>
          </a:ln>
        </p:spPr>
        <p:txBody>
          <a:bodyPr wrap="none" lIns="90315" tIns="44367" rIns="90315" bIns="44367">
            <a:spAutoFit/>
          </a:bodyPr>
          <a:lstStyle/>
          <a:p>
            <a:r>
              <a:rPr lang="en-US" sz="1400">
                <a:latin typeface="Arial" charset="0"/>
              </a:rPr>
              <a:t>Host A</a:t>
            </a:r>
          </a:p>
        </p:txBody>
      </p:sp>
      <p:sp>
        <p:nvSpPr>
          <p:cNvPr id="174188" name="Text Box 108"/>
          <p:cNvSpPr txBox="1">
            <a:spLocks noChangeArrowheads="1"/>
          </p:cNvSpPr>
          <p:nvPr/>
        </p:nvSpPr>
        <p:spPr bwMode="auto">
          <a:xfrm>
            <a:off x="984250" y="4567238"/>
            <a:ext cx="720725" cy="304800"/>
          </a:xfrm>
          <a:prstGeom prst="rect">
            <a:avLst/>
          </a:prstGeom>
          <a:noFill/>
          <a:ln w="25400">
            <a:noFill/>
            <a:miter lim="800000"/>
            <a:headEnd/>
            <a:tailEnd/>
          </a:ln>
        </p:spPr>
        <p:txBody>
          <a:bodyPr wrap="none" lIns="90315" tIns="44367" rIns="90315" bIns="44367">
            <a:spAutoFit/>
          </a:bodyPr>
          <a:lstStyle/>
          <a:p>
            <a:r>
              <a:rPr lang="en-US" sz="1400">
                <a:latin typeface="Arial" charset="0"/>
              </a:rPr>
              <a:t>Host B</a:t>
            </a:r>
          </a:p>
        </p:txBody>
      </p:sp>
      <p:sp>
        <p:nvSpPr>
          <p:cNvPr id="174189" name="Text Box 109"/>
          <p:cNvSpPr txBox="1">
            <a:spLocks noChangeArrowheads="1"/>
          </p:cNvSpPr>
          <p:nvPr/>
        </p:nvSpPr>
        <p:spPr bwMode="auto">
          <a:xfrm>
            <a:off x="7861300" y="4714875"/>
            <a:ext cx="720725" cy="304800"/>
          </a:xfrm>
          <a:prstGeom prst="rect">
            <a:avLst/>
          </a:prstGeom>
          <a:noFill/>
          <a:ln w="25400">
            <a:noFill/>
            <a:miter lim="800000"/>
            <a:headEnd/>
            <a:tailEnd/>
          </a:ln>
        </p:spPr>
        <p:txBody>
          <a:bodyPr wrap="none" lIns="90315" tIns="44367" rIns="90315" bIns="44367">
            <a:spAutoFit/>
          </a:bodyPr>
          <a:lstStyle/>
          <a:p>
            <a:r>
              <a:rPr lang="en-US" sz="1400">
                <a:latin typeface="Arial" charset="0"/>
              </a:rPr>
              <a:t>Host E</a:t>
            </a:r>
          </a:p>
        </p:txBody>
      </p:sp>
      <p:sp>
        <p:nvSpPr>
          <p:cNvPr id="174190" name="Text Box 110"/>
          <p:cNvSpPr txBox="1">
            <a:spLocks noChangeArrowheads="1"/>
          </p:cNvSpPr>
          <p:nvPr/>
        </p:nvSpPr>
        <p:spPr bwMode="auto">
          <a:xfrm>
            <a:off x="7523163" y="2133600"/>
            <a:ext cx="731837" cy="304800"/>
          </a:xfrm>
          <a:prstGeom prst="rect">
            <a:avLst/>
          </a:prstGeom>
          <a:noFill/>
          <a:ln w="25400">
            <a:noFill/>
            <a:miter lim="800000"/>
            <a:headEnd/>
            <a:tailEnd/>
          </a:ln>
        </p:spPr>
        <p:txBody>
          <a:bodyPr wrap="none" lIns="90315" tIns="44367" rIns="90315" bIns="44367">
            <a:spAutoFit/>
          </a:bodyPr>
          <a:lstStyle/>
          <a:p>
            <a:r>
              <a:rPr lang="en-US" sz="1400">
                <a:latin typeface="Arial" charset="0"/>
              </a:rPr>
              <a:t>Host D</a:t>
            </a:r>
          </a:p>
        </p:txBody>
      </p:sp>
      <p:sp>
        <p:nvSpPr>
          <p:cNvPr id="174191" name="Text Box 111"/>
          <p:cNvSpPr txBox="1">
            <a:spLocks noChangeArrowheads="1"/>
          </p:cNvSpPr>
          <p:nvPr/>
        </p:nvSpPr>
        <p:spPr bwMode="auto">
          <a:xfrm>
            <a:off x="4356100" y="1749425"/>
            <a:ext cx="730250" cy="304800"/>
          </a:xfrm>
          <a:prstGeom prst="rect">
            <a:avLst/>
          </a:prstGeom>
          <a:noFill/>
          <a:ln w="25400">
            <a:noFill/>
            <a:miter lim="800000"/>
            <a:headEnd/>
            <a:tailEnd/>
          </a:ln>
        </p:spPr>
        <p:txBody>
          <a:bodyPr wrap="none" lIns="90315" tIns="44367" rIns="90315" bIns="44367">
            <a:spAutoFit/>
          </a:bodyPr>
          <a:lstStyle/>
          <a:p>
            <a:r>
              <a:rPr lang="en-US" sz="1400">
                <a:latin typeface="Arial" charset="0"/>
              </a:rPr>
              <a:t>Host C</a:t>
            </a:r>
          </a:p>
        </p:txBody>
      </p:sp>
      <p:sp>
        <p:nvSpPr>
          <p:cNvPr id="174192" name="Text Box 112"/>
          <p:cNvSpPr txBox="1">
            <a:spLocks noChangeArrowheads="1"/>
          </p:cNvSpPr>
          <p:nvPr/>
        </p:nvSpPr>
        <p:spPr bwMode="auto">
          <a:xfrm>
            <a:off x="2011363" y="2665413"/>
            <a:ext cx="760412" cy="304800"/>
          </a:xfrm>
          <a:prstGeom prst="rect">
            <a:avLst/>
          </a:prstGeom>
          <a:noFill/>
          <a:ln w="25400">
            <a:noFill/>
            <a:miter lim="800000"/>
            <a:headEnd/>
            <a:tailEnd/>
          </a:ln>
        </p:spPr>
        <p:txBody>
          <a:bodyPr wrap="none" lIns="90315" tIns="44367" rIns="90315" bIns="44367">
            <a:spAutoFit/>
          </a:bodyPr>
          <a:lstStyle/>
          <a:p>
            <a:r>
              <a:rPr lang="en-US" sz="1400">
                <a:latin typeface="Arial" charset="0"/>
              </a:rPr>
              <a:t>Node 1</a:t>
            </a:r>
          </a:p>
        </p:txBody>
      </p:sp>
      <p:sp>
        <p:nvSpPr>
          <p:cNvPr id="174193" name="Text Box 113"/>
          <p:cNvSpPr txBox="1">
            <a:spLocks noChangeArrowheads="1"/>
          </p:cNvSpPr>
          <p:nvPr/>
        </p:nvSpPr>
        <p:spPr bwMode="auto">
          <a:xfrm>
            <a:off x="3676650" y="2738438"/>
            <a:ext cx="758825" cy="304800"/>
          </a:xfrm>
          <a:prstGeom prst="rect">
            <a:avLst/>
          </a:prstGeom>
          <a:noFill/>
          <a:ln w="25400">
            <a:noFill/>
            <a:miter lim="800000"/>
            <a:headEnd/>
            <a:tailEnd/>
          </a:ln>
        </p:spPr>
        <p:txBody>
          <a:bodyPr wrap="none" lIns="90315" tIns="44367" rIns="90315" bIns="44367">
            <a:spAutoFit/>
          </a:bodyPr>
          <a:lstStyle/>
          <a:p>
            <a:r>
              <a:rPr lang="en-US" sz="1400">
                <a:latin typeface="Arial" charset="0"/>
              </a:rPr>
              <a:t>Node 2</a:t>
            </a:r>
          </a:p>
        </p:txBody>
      </p:sp>
      <p:sp>
        <p:nvSpPr>
          <p:cNvPr id="174194" name="Text Box 114"/>
          <p:cNvSpPr txBox="1">
            <a:spLocks noChangeArrowheads="1"/>
          </p:cNvSpPr>
          <p:nvPr/>
        </p:nvSpPr>
        <p:spPr bwMode="auto">
          <a:xfrm>
            <a:off x="6729413" y="3044825"/>
            <a:ext cx="760412" cy="306388"/>
          </a:xfrm>
          <a:prstGeom prst="rect">
            <a:avLst/>
          </a:prstGeom>
          <a:noFill/>
          <a:ln w="25400">
            <a:noFill/>
            <a:miter lim="800000"/>
            <a:headEnd/>
            <a:tailEnd/>
          </a:ln>
        </p:spPr>
        <p:txBody>
          <a:bodyPr wrap="none" lIns="90315" tIns="44367" rIns="90315" bIns="44367">
            <a:spAutoFit/>
          </a:bodyPr>
          <a:lstStyle/>
          <a:p>
            <a:r>
              <a:rPr lang="en-US" sz="1400">
                <a:latin typeface="Arial" charset="0"/>
              </a:rPr>
              <a:t>Node 3</a:t>
            </a:r>
          </a:p>
        </p:txBody>
      </p:sp>
      <p:sp>
        <p:nvSpPr>
          <p:cNvPr id="174195" name="Text Box 115"/>
          <p:cNvSpPr txBox="1">
            <a:spLocks noChangeArrowheads="1"/>
          </p:cNvSpPr>
          <p:nvPr/>
        </p:nvSpPr>
        <p:spPr bwMode="auto">
          <a:xfrm>
            <a:off x="2011363" y="5099050"/>
            <a:ext cx="760412" cy="304800"/>
          </a:xfrm>
          <a:prstGeom prst="rect">
            <a:avLst/>
          </a:prstGeom>
          <a:noFill/>
          <a:ln w="25400">
            <a:noFill/>
            <a:miter lim="800000"/>
            <a:headEnd/>
            <a:tailEnd/>
          </a:ln>
        </p:spPr>
        <p:txBody>
          <a:bodyPr wrap="none" lIns="90315" tIns="44367" rIns="90315" bIns="44367">
            <a:spAutoFit/>
          </a:bodyPr>
          <a:lstStyle/>
          <a:p>
            <a:r>
              <a:rPr lang="en-US" sz="1400">
                <a:latin typeface="Arial" charset="0"/>
              </a:rPr>
              <a:t>Node 4</a:t>
            </a:r>
          </a:p>
        </p:txBody>
      </p:sp>
      <p:sp>
        <p:nvSpPr>
          <p:cNvPr id="174196" name="Text Box 116"/>
          <p:cNvSpPr txBox="1">
            <a:spLocks noChangeArrowheads="1"/>
          </p:cNvSpPr>
          <p:nvPr/>
        </p:nvSpPr>
        <p:spPr bwMode="auto">
          <a:xfrm>
            <a:off x="4132263" y="3578225"/>
            <a:ext cx="760412" cy="304800"/>
          </a:xfrm>
          <a:prstGeom prst="rect">
            <a:avLst/>
          </a:prstGeom>
          <a:noFill/>
          <a:ln w="25400">
            <a:noFill/>
            <a:miter lim="800000"/>
            <a:headEnd/>
            <a:tailEnd/>
          </a:ln>
        </p:spPr>
        <p:txBody>
          <a:bodyPr wrap="none" lIns="90315" tIns="44367" rIns="90315" bIns="44367">
            <a:spAutoFit/>
          </a:bodyPr>
          <a:lstStyle/>
          <a:p>
            <a:r>
              <a:rPr lang="en-US" sz="1400">
                <a:latin typeface="Arial" charset="0"/>
              </a:rPr>
              <a:t>Node 5</a:t>
            </a:r>
          </a:p>
        </p:txBody>
      </p:sp>
      <p:sp>
        <p:nvSpPr>
          <p:cNvPr id="174197" name="Text Box 117"/>
          <p:cNvSpPr txBox="1">
            <a:spLocks noChangeArrowheads="1"/>
          </p:cNvSpPr>
          <p:nvPr/>
        </p:nvSpPr>
        <p:spPr bwMode="auto">
          <a:xfrm>
            <a:off x="4141788" y="4870450"/>
            <a:ext cx="760412" cy="304800"/>
          </a:xfrm>
          <a:prstGeom prst="rect">
            <a:avLst/>
          </a:prstGeom>
          <a:noFill/>
          <a:ln w="25400">
            <a:noFill/>
            <a:miter lim="800000"/>
            <a:headEnd/>
            <a:tailEnd/>
          </a:ln>
        </p:spPr>
        <p:txBody>
          <a:bodyPr wrap="none" lIns="90315" tIns="44367" rIns="90315" bIns="44367">
            <a:spAutoFit/>
          </a:bodyPr>
          <a:lstStyle/>
          <a:p>
            <a:r>
              <a:rPr lang="en-US" sz="1400">
                <a:latin typeface="Arial" charset="0"/>
              </a:rPr>
              <a:t>Node 6</a:t>
            </a:r>
          </a:p>
        </p:txBody>
      </p:sp>
      <p:sp>
        <p:nvSpPr>
          <p:cNvPr id="174198" name="Text Box 118"/>
          <p:cNvSpPr txBox="1">
            <a:spLocks noChangeArrowheads="1"/>
          </p:cNvSpPr>
          <p:nvPr/>
        </p:nvSpPr>
        <p:spPr bwMode="auto">
          <a:xfrm>
            <a:off x="6111875" y="4794250"/>
            <a:ext cx="758825" cy="306388"/>
          </a:xfrm>
          <a:prstGeom prst="rect">
            <a:avLst/>
          </a:prstGeom>
          <a:noFill/>
          <a:ln w="25400">
            <a:noFill/>
            <a:miter lim="800000"/>
            <a:headEnd/>
            <a:tailEnd/>
          </a:ln>
        </p:spPr>
        <p:txBody>
          <a:bodyPr wrap="none" lIns="90315" tIns="44367" rIns="90315" bIns="44367">
            <a:spAutoFit/>
          </a:bodyPr>
          <a:lstStyle/>
          <a:p>
            <a:r>
              <a:rPr lang="en-US" sz="1400">
                <a:latin typeface="Arial" charset="0"/>
              </a:rPr>
              <a:t>Node 7</a:t>
            </a:r>
          </a:p>
        </p:txBody>
      </p:sp>
      <p:sp>
        <p:nvSpPr>
          <p:cNvPr id="174199" name="Rectangle 119"/>
          <p:cNvSpPr>
            <a:spLocks noChangeArrowheads="1"/>
          </p:cNvSpPr>
          <p:nvPr/>
        </p:nvSpPr>
        <p:spPr bwMode="auto">
          <a:xfrm>
            <a:off x="1773238" y="4943475"/>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p>
            <a:endParaRPr lang="en-SG" sz="2400"/>
          </a:p>
        </p:txBody>
      </p:sp>
      <p:sp>
        <p:nvSpPr>
          <p:cNvPr id="174200" name="Rectangle 120"/>
          <p:cNvSpPr>
            <a:spLocks noChangeArrowheads="1"/>
          </p:cNvSpPr>
          <p:nvPr/>
        </p:nvSpPr>
        <p:spPr bwMode="auto">
          <a:xfrm>
            <a:off x="3524250" y="4335463"/>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p>
            <a:endParaRPr lang="en-SG" sz="2400"/>
          </a:p>
        </p:txBody>
      </p:sp>
      <p:sp>
        <p:nvSpPr>
          <p:cNvPr id="174201" name="Rectangle 121"/>
          <p:cNvSpPr>
            <a:spLocks noChangeArrowheads="1"/>
          </p:cNvSpPr>
          <p:nvPr/>
        </p:nvSpPr>
        <p:spPr bwMode="auto">
          <a:xfrm>
            <a:off x="5883275" y="3727450"/>
            <a:ext cx="304800" cy="150813"/>
          </a:xfrm>
          <a:prstGeom prst="rect">
            <a:avLst/>
          </a:prstGeom>
          <a:solidFill>
            <a:schemeClr val="accent2"/>
          </a:solidFill>
          <a:ln w="12700">
            <a:solidFill>
              <a:schemeClr val="tx2"/>
            </a:solidFill>
            <a:miter lim="800000"/>
            <a:headEnd/>
            <a:tailEnd/>
          </a:ln>
        </p:spPr>
        <p:txBody>
          <a:bodyPr wrap="none" lIns="90343" tIns="44379" rIns="90343" bIns="44379" anchor="ctr"/>
          <a:lstStyle/>
          <a:p>
            <a:endParaRPr lang="en-SG" sz="2400"/>
          </a:p>
        </p:txBody>
      </p:sp>
      <p:sp>
        <p:nvSpPr>
          <p:cNvPr id="174202" name="Rectangle 122"/>
          <p:cNvSpPr>
            <a:spLocks noChangeArrowheads="1"/>
          </p:cNvSpPr>
          <p:nvPr/>
        </p:nvSpPr>
        <p:spPr bwMode="auto">
          <a:xfrm>
            <a:off x="7480300" y="2967038"/>
            <a:ext cx="304800" cy="150812"/>
          </a:xfrm>
          <a:prstGeom prst="rect">
            <a:avLst/>
          </a:prstGeom>
          <a:solidFill>
            <a:schemeClr val="accent2"/>
          </a:solidFill>
          <a:ln w="12700">
            <a:solidFill>
              <a:schemeClr val="tx2"/>
            </a:solidFill>
            <a:miter lim="800000"/>
            <a:headEnd/>
            <a:tailEnd/>
          </a:ln>
        </p:spPr>
        <p:txBody>
          <a:bodyPr wrap="none" lIns="90343" tIns="44379" rIns="90343" bIns="44379" anchor="ctr"/>
          <a:lstStyle/>
          <a:p>
            <a:endParaRPr lang="en-SG" sz="2400"/>
          </a:p>
        </p:txBody>
      </p:sp>
      <p:sp>
        <p:nvSpPr>
          <p:cNvPr id="174203" name="Rectangle 123"/>
          <p:cNvSpPr>
            <a:spLocks noChangeArrowheads="1"/>
          </p:cNvSpPr>
          <p:nvPr/>
        </p:nvSpPr>
        <p:spPr bwMode="auto">
          <a:xfrm>
            <a:off x="1698625" y="2967038"/>
            <a:ext cx="303213" cy="150812"/>
          </a:xfrm>
          <a:prstGeom prst="rect">
            <a:avLst/>
          </a:prstGeom>
          <a:solidFill>
            <a:schemeClr val="accent1"/>
          </a:solidFill>
          <a:ln w="12700">
            <a:solidFill>
              <a:schemeClr val="accent1"/>
            </a:solidFill>
            <a:miter lim="800000"/>
            <a:headEnd/>
            <a:tailEnd/>
          </a:ln>
        </p:spPr>
        <p:txBody>
          <a:bodyPr wrap="none" lIns="90343" tIns="44379" rIns="90343" bIns="44379" anchor="ctr"/>
          <a:lstStyle/>
          <a:p>
            <a:endParaRPr lang="en-SG" sz="2400"/>
          </a:p>
        </p:txBody>
      </p:sp>
      <p:sp>
        <p:nvSpPr>
          <p:cNvPr id="174204" name="Rectangle 124"/>
          <p:cNvSpPr>
            <a:spLocks noChangeArrowheads="1"/>
          </p:cNvSpPr>
          <p:nvPr/>
        </p:nvSpPr>
        <p:spPr bwMode="auto">
          <a:xfrm>
            <a:off x="2990850" y="3422650"/>
            <a:ext cx="304800"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p>
            <a:endParaRPr lang="en-SG" sz="2400"/>
          </a:p>
        </p:txBody>
      </p:sp>
      <p:sp>
        <p:nvSpPr>
          <p:cNvPr id="174205" name="Rectangle 125"/>
          <p:cNvSpPr>
            <a:spLocks noChangeArrowheads="1"/>
          </p:cNvSpPr>
          <p:nvPr/>
        </p:nvSpPr>
        <p:spPr bwMode="auto">
          <a:xfrm>
            <a:off x="5122863" y="3878263"/>
            <a:ext cx="303212"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p>
            <a:endParaRPr lang="en-SG" sz="2400"/>
          </a:p>
        </p:txBody>
      </p:sp>
      <p:sp>
        <p:nvSpPr>
          <p:cNvPr id="174206" name="Rectangle 126"/>
          <p:cNvSpPr>
            <a:spLocks noChangeArrowheads="1"/>
          </p:cNvSpPr>
          <p:nvPr/>
        </p:nvSpPr>
        <p:spPr bwMode="auto">
          <a:xfrm>
            <a:off x="7405688" y="3270250"/>
            <a:ext cx="303212"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p>
            <a:endParaRPr lang="en-SG" sz="2400"/>
          </a:p>
        </p:txBody>
      </p:sp>
      <p:sp>
        <p:nvSpPr>
          <p:cNvPr id="174207" name="Freeform 127"/>
          <p:cNvSpPr>
            <a:spLocks/>
          </p:cNvSpPr>
          <p:nvPr/>
        </p:nvSpPr>
        <p:spPr bwMode="auto">
          <a:xfrm>
            <a:off x="1522413" y="2890838"/>
            <a:ext cx="6391275" cy="1292225"/>
          </a:xfrm>
          <a:custGeom>
            <a:avLst/>
            <a:gdLst>
              <a:gd name="T0" fmla="*/ 0 w 4032"/>
              <a:gd name="T1" fmla="*/ 0 h 816"/>
              <a:gd name="T2" fmla="*/ 2147483647 w 4032"/>
              <a:gd name="T3" fmla="*/ 2147483647 h 816"/>
              <a:gd name="T4" fmla="*/ 2147483647 w 4032"/>
              <a:gd name="T5" fmla="*/ 2147483647 h 816"/>
              <a:gd name="T6" fmla="*/ 2147483647 w 4032"/>
              <a:gd name="T7" fmla="*/ 2147483647 h 816"/>
              <a:gd name="T8" fmla="*/ 2147483647 w 4032"/>
              <a:gd name="T9" fmla="*/ 2147483647 h 816"/>
              <a:gd name="T10" fmla="*/ 2147483647 w 4032"/>
              <a:gd name="T11" fmla="*/ 2147483647 h 816"/>
              <a:gd name="T12" fmla="*/ 2147483647 w 4032"/>
              <a:gd name="T13" fmla="*/ 2147483647 h 816"/>
              <a:gd name="T14" fmla="*/ 2147483647 w 4032"/>
              <a:gd name="T15" fmla="*/ 2147483647 h 816"/>
              <a:gd name="T16" fmla="*/ 0 60000 65536"/>
              <a:gd name="T17" fmla="*/ 0 60000 65536"/>
              <a:gd name="T18" fmla="*/ 0 60000 65536"/>
              <a:gd name="T19" fmla="*/ 0 60000 65536"/>
              <a:gd name="T20" fmla="*/ 0 60000 65536"/>
              <a:gd name="T21" fmla="*/ 0 60000 65536"/>
              <a:gd name="T22" fmla="*/ 0 60000 65536"/>
              <a:gd name="T23" fmla="*/ 0 60000 65536"/>
              <a:gd name="T24" fmla="*/ 0 w 4032"/>
              <a:gd name="T25" fmla="*/ 0 h 816"/>
              <a:gd name="T26" fmla="*/ 4032 w 4032"/>
              <a:gd name="T27" fmla="*/ 816 h 8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32" h="816">
                <a:moveTo>
                  <a:pt x="0" y="0"/>
                </a:moveTo>
                <a:lnTo>
                  <a:pt x="480" y="240"/>
                </a:lnTo>
                <a:lnTo>
                  <a:pt x="672" y="240"/>
                </a:lnTo>
                <a:lnTo>
                  <a:pt x="1776" y="816"/>
                </a:lnTo>
                <a:lnTo>
                  <a:pt x="2016" y="816"/>
                </a:lnTo>
                <a:lnTo>
                  <a:pt x="3456" y="480"/>
                </a:lnTo>
                <a:lnTo>
                  <a:pt x="3648" y="480"/>
                </a:lnTo>
                <a:lnTo>
                  <a:pt x="4032" y="48"/>
                </a:lnTo>
              </a:path>
            </a:pathLst>
          </a:custGeom>
          <a:noFill/>
          <a:ln w="12700">
            <a:solidFill>
              <a:schemeClr val="accent1"/>
            </a:solidFill>
            <a:prstDash val="dash"/>
            <a:round/>
            <a:headEnd/>
            <a:tailEnd type="triangle" w="med" len="med"/>
          </a:ln>
        </p:spPr>
        <p:txBody>
          <a:bodyPr lIns="90343" tIns="44379" rIns="90343" bIns="44379"/>
          <a:lstStyle/>
          <a:p>
            <a:endParaRPr lang="en-SG" sz="2400"/>
          </a:p>
        </p:txBody>
      </p:sp>
      <p:sp>
        <p:nvSpPr>
          <p:cNvPr id="174208" name="Freeform 128"/>
          <p:cNvSpPr>
            <a:spLocks/>
          </p:cNvSpPr>
          <p:nvPr/>
        </p:nvSpPr>
        <p:spPr bwMode="auto">
          <a:xfrm>
            <a:off x="1598613" y="2967038"/>
            <a:ext cx="6391275" cy="2281237"/>
          </a:xfrm>
          <a:custGeom>
            <a:avLst/>
            <a:gdLst>
              <a:gd name="T0" fmla="*/ 0 w 4032"/>
              <a:gd name="T1" fmla="*/ 2147483647 h 1440"/>
              <a:gd name="T2" fmla="*/ 2147483647 w 4032"/>
              <a:gd name="T3" fmla="*/ 2147483647 h 1440"/>
              <a:gd name="T4" fmla="*/ 2147483647 w 4032"/>
              <a:gd name="T5" fmla="*/ 2147483647 h 1440"/>
              <a:gd name="T6" fmla="*/ 2147483647 w 4032"/>
              <a:gd name="T7" fmla="*/ 2147483647 h 1440"/>
              <a:gd name="T8" fmla="*/ 2147483647 w 4032"/>
              <a:gd name="T9" fmla="*/ 2147483647 h 1440"/>
              <a:gd name="T10" fmla="*/ 2147483647 w 4032"/>
              <a:gd name="T11" fmla="*/ 2147483647 h 1440"/>
              <a:gd name="T12" fmla="*/ 2147483647 w 4032"/>
              <a:gd name="T13" fmla="*/ 2147483647 h 1440"/>
              <a:gd name="T14" fmla="*/ 2147483647 w 4032"/>
              <a:gd name="T15" fmla="*/ 0 h 1440"/>
              <a:gd name="T16" fmla="*/ 0 60000 65536"/>
              <a:gd name="T17" fmla="*/ 0 60000 65536"/>
              <a:gd name="T18" fmla="*/ 0 60000 65536"/>
              <a:gd name="T19" fmla="*/ 0 60000 65536"/>
              <a:gd name="T20" fmla="*/ 0 60000 65536"/>
              <a:gd name="T21" fmla="*/ 0 60000 65536"/>
              <a:gd name="T22" fmla="*/ 0 60000 65536"/>
              <a:gd name="T23" fmla="*/ 0 60000 65536"/>
              <a:gd name="T24" fmla="*/ 0 w 4032"/>
              <a:gd name="T25" fmla="*/ 0 h 1440"/>
              <a:gd name="T26" fmla="*/ 4032 w 4032"/>
              <a:gd name="T27" fmla="*/ 1440 h 14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32" h="1440">
                <a:moveTo>
                  <a:pt x="0" y="1440"/>
                </a:moveTo>
                <a:lnTo>
                  <a:pt x="384" y="1248"/>
                </a:lnTo>
                <a:lnTo>
                  <a:pt x="576" y="1248"/>
                </a:lnTo>
                <a:lnTo>
                  <a:pt x="1728" y="816"/>
                </a:lnTo>
                <a:lnTo>
                  <a:pt x="1968" y="816"/>
                </a:lnTo>
                <a:lnTo>
                  <a:pt x="3408" y="480"/>
                </a:lnTo>
                <a:lnTo>
                  <a:pt x="3600" y="480"/>
                </a:lnTo>
                <a:lnTo>
                  <a:pt x="4032" y="0"/>
                </a:lnTo>
              </a:path>
            </a:pathLst>
          </a:custGeom>
          <a:noFill/>
          <a:ln w="12700">
            <a:solidFill>
              <a:schemeClr val="accent2"/>
            </a:solidFill>
            <a:prstDash val="dash"/>
            <a:round/>
            <a:headEnd/>
            <a:tailEnd type="triangle" w="med" len="med"/>
          </a:ln>
        </p:spPr>
        <p:txBody>
          <a:bodyPr lIns="90343" tIns="44379" rIns="90343" bIns="44379"/>
          <a:lstStyle/>
          <a:p>
            <a:endParaRPr lang="en-SG" sz="2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smtClean="0"/>
              <a:t>Mạng máy tính</a:t>
            </a:r>
            <a:endParaRPr lang="en-SG" smtClean="0"/>
          </a:p>
        </p:txBody>
      </p:sp>
      <p:sp>
        <p:nvSpPr>
          <p:cNvPr id="175108" name="Freeform 4"/>
          <p:cNvSpPr>
            <a:spLocks noEditPoints="1"/>
          </p:cNvSpPr>
          <p:nvPr/>
        </p:nvSpPr>
        <p:spPr bwMode="auto">
          <a:xfrm>
            <a:off x="1809750" y="3094038"/>
            <a:ext cx="2378075" cy="34925"/>
          </a:xfrm>
          <a:custGeom>
            <a:avLst/>
            <a:gdLst>
              <a:gd name="T0" fmla="*/ 2147483647 w 1500"/>
              <a:gd name="T1" fmla="*/ 2147483647 h 22"/>
              <a:gd name="T2" fmla="*/ 2147483647 w 1500"/>
              <a:gd name="T3" fmla="*/ 2147483647 h 22"/>
              <a:gd name="T4" fmla="*/ 2147483647 w 1500"/>
              <a:gd name="T5" fmla="*/ 0 h 22"/>
              <a:gd name="T6" fmla="*/ 2147483647 w 1500"/>
              <a:gd name="T7" fmla="*/ 2147483647 h 22"/>
              <a:gd name="T8" fmla="*/ 2147483647 w 1500"/>
              <a:gd name="T9" fmla="*/ 2147483647 h 22"/>
              <a:gd name="T10" fmla="*/ 2147483647 w 1500"/>
              <a:gd name="T11" fmla="*/ 2147483647 h 22"/>
              <a:gd name="T12" fmla="*/ 2147483647 w 1500"/>
              <a:gd name="T13" fmla="*/ 2147483647 h 22"/>
              <a:gd name="T14" fmla="*/ 2147483647 w 1500"/>
              <a:gd name="T15" fmla="*/ 2147483647 h 22"/>
              <a:gd name="T16" fmla="*/ 2147483647 w 1500"/>
              <a:gd name="T17" fmla="*/ 2147483647 h 22"/>
              <a:gd name="T18" fmla="*/ 0 w 1500"/>
              <a:gd name="T19" fmla="*/ 2147483647 h 22"/>
              <a:gd name="T20" fmla="*/ 2147483647 w 1500"/>
              <a:gd name="T21" fmla="*/ 2147483647 h 22"/>
              <a:gd name="T22" fmla="*/ 2147483647 w 1500"/>
              <a:gd name="T23" fmla="*/ 2147483647 h 22"/>
              <a:gd name="T24" fmla="*/ 2147483647 w 1500"/>
              <a:gd name="T25" fmla="*/ 2147483647 h 22"/>
              <a:gd name="T26" fmla="*/ 2147483647 w 1500"/>
              <a:gd name="T27" fmla="*/ 2147483647 h 22"/>
              <a:gd name="T28" fmla="*/ 2147483647 w 1500"/>
              <a:gd name="T29" fmla="*/ 2147483647 h 22"/>
              <a:gd name="T30" fmla="*/ 2147483647 w 1500"/>
              <a:gd name="T31" fmla="*/ 0 h 22"/>
              <a:gd name="T32" fmla="*/ 2147483647 w 1500"/>
              <a:gd name="T33" fmla="*/ 2147483647 h 22"/>
              <a:gd name="T34" fmla="*/ 0 w 1500"/>
              <a:gd name="T35" fmla="*/ 2147483647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22"/>
              <a:gd name="T56" fmla="*/ 1500 w 1500"/>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22">
                <a:moveTo>
                  <a:pt x="1500" y="10"/>
                </a:moveTo>
                <a:lnTo>
                  <a:pt x="1498" y="2"/>
                </a:lnTo>
                <a:lnTo>
                  <a:pt x="1490" y="0"/>
                </a:lnTo>
                <a:lnTo>
                  <a:pt x="1482" y="2"/>
                </a:lnTo>
                <a:lnTo>
                  <a:pt x="1478" y="10"/>
                </a:lnTo>
                <a:lnTo>
                  <a:pt x="1482" y="18"/>
                </a:lnTo>
                <a:lnTo>
                  <a:pt x="1490" y="22"/>
                </a:lnTo>
                <a:lnTo>
                  <a:pt x="1498" y="18"/>
                </a:lnTo>
                <a:lnTo>
                  <a:pt x="1500" y="10"/>
                </a:lnTo>
                <a:close/>
                <a:moveTo>
                  <a:pt x="0" y="10"/>
                </a:moveTo>
                <a:lnTo>
                  <a:pt x="2" y="18"/>
                </a:lnTo>
                <a:lnTo>
                  <a:pt x="10" y="22"/>
                </a:lnTo>
                <a:lnTo>
                  <a:pt x="18" y="18"/>
                </a:lnTo>
                <a:lnTo>
                  <a:pt x="21" y="10"/>
                </a:lnTo>
                <a:lnTo>
                  <a:pt x="18" y="2"/>
                </a:lnTo>
                <a:lnTo>
                  <a:pt x="10" y="0"/>
                </a:lnTo>
                <a:lnTo>
                  <a:pt x="2" y="2"/>
                </a:lnTo>
                <a:lnTo>
                  <a:pt x="0" y="10"/>
                </a:lnTo>
                <a:close/>
              </a:path>
            </a:pathLst>
          </a:custGeom>
          <a:solidFill>
            <a:srgbClr val="FFFFFF"/>
          </a:solidFill>
          <a:ln w="28575">
            <a:solidFill>
              <a:srgbClr val="FFFFFF"/>
            </a:solidFill>
            <a:round/>
            <a:headEnd/>
            <a:tailEnd/>
          </a:ln>
        </p:spPr>
        <p:txBody>
          <a:bodyPr lIns="91294" tIns="45647" rIns="91294" bIns="45647"/>
          <a:lstStyle/>
          <a:p>
            <a:endParaRPr lang="en-SG" sz="2400"/>
          </a:p>
        </p:txBody>
      </p:sp>
      <p:sp>
        <p:nvSpPr>
          <p:cNvPr id="175109" name="Line 5"/>
          <p:cNvSpPr>
            <a:spLocks noChangeShapeType="1"/>
          </p:cNvSpPr>
          <p:nvPr/>
        </p:nvSpPr>
        <p:spPr bwMode="auto">
          <a:xfrm flipH="1">
            <a:off x="1843088" y="3109913"/>
            <a:ext cx="2309812" cy="1587"/>
          </a:xfrm>
          <a:prstGeom prst="line">
            <a:avLst/>
          </a:prstGeom>
          <a:noFill/>
          <a:ln w="28575">
            <a:solidFill>
              <a:srgbClr val="FFFFFF"/>
            </a:solidFill>
            <a:round/>
            <a:headEnd/>
            <a:tailEnd/>
          </a:ln>
        </p:spPr>
        <p:txBody>
          <a:bodyPr lIns="91294" tIns="45647" rIns="91294" bIns="45647"/>
          <a:lstStyle/>
          <a:p>
            <a:endParaRPr lang="en-US"/>
          </a:p>
        </p:txBody>
      </p:sp>
      <p:sp>
        <p:nvSpPr>
          <p:cNvPr id="175110" name="Freeform 6"/>
          <p:cNvSpPr>
            <a:spLocks noEditPoints="1"/>
          </p:cNvSpPr>
          <p:nvPr/>
        </p:nvSpPr>
        <p:spPr bwMode="auto">
          <a:xfrm>
            <a:off x="1809750" y="4122738"/>
            <a:ext cx="2378075" cy="638175"/>
          </a:xfrm>
          <a:custGeom>
            <a:avLst/>
            <a:gdLst>
              <a:gd name="T0" fmla="*/ 0 w 1500"/>
              <a:gd name="T1" fmla="*/ 2147483647 h 403"/>
              <a:gd name="T2" fmla="*/ 2147483647 w 1500"/>
              <a:gd name="T3" fmla="*/ 2147483647 h 403"/>
              <a:gd name="T4" fmla="*/ 2147483647 w 1500"/>
              <a:gd name="T5" fmla="*/ 2147483647 h 403"/>
              <a:gd name="T6" fmla="*/ 2147483647 w 1500"/>
              <a:gd name="T7" fmla="*/ 2147483647 h 403"/>
              <a:gd name="T8" fmla="*/ 2147483647 w 1500"/>
              <a:gd name="T9" fmla="*/ 2147483647 h 403"/>
              <a:gd name="T10" fmla="*/ 2147483647 w 1500"/>
              <a:gd name="T11" fmla="*/ 2147483647 h 403"/>
              <a:gd name="T12" fmla="*/ 2147483647 w 1500"/>
              <a:gd name="T13" fmla="*/ 2147483647 h 403"/>
              <a:gd name="T14" fmla="*/ 0 w 1500"/>
              <a:gd name="T15" fmla="*/ 2147483647 h 403"/>
              <a:gd name="T16" fmla="*/ 0 w 1500"/>
              <a:gd name="T17" fmla="*/ 2147483647 h 403"/>
              <a:gd name="T18" fmla="*/ 2147483647 w 1500"/>
              <a:gd name="T19" fmla="*/ 2147483647 h 403"/>
              <a:gd name="T20" fmla="*/ 2147483647 w 1500"/>
              <a:gd name="T21" fmla="*/ 2147483647 h 403"/>
              <a:gd name="T22" fmla="*/ 2147483647 w 1500"/>
              <a:gd name="T23" fmla="*/ 0 h 403"/>
              <a:gd name="T24" fmla="*/ 2147483647 w 1500"/>
              <a:gd name="T25" fmla="*/ 2147483647 h 403"/>
              <a:gd name="T26" fmla="*/ 2147483647 w 1500"/>
              <a:gd name="T27" fmla="*/ 2147483647 h 403"/>
              <a:gd name="T28" fmla="*/ 2147483647 w 1500"/>
              <a:gd name="T29" fmla="*/ 2147483647 h 403"/>
              <a:gd name="T30" fmla="*/ 2147483647 w 1500"/>
              <a:gd name="T31" fmla="*/ 2147483647 h 403"/>
              <a:gd name="T32" fmla="*/ 2147483647 w 1500"/>
              <a:gd name="T33" fmla="*/ 2147483647 h 403"/>
              <a:gd name="T34" fmla="*/ 2147483647 w 1500"/>
              <a:gd name="T35" fmla="*/ 2147483647 h 40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403"/>
              <a:gd name="T56" fmla="*/ 1500 w 1500"/>
              <a:gd name="T57" fmla="*/ 403 h 40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403">
                <a:moveTo>
                  <a:pt x="0" y="395"/>
                </a:moveTo>
                <a:lnTo>
                  <a:pt x="4" y="403"/>
                </a:lnTo>
                <a:lnTo>
                  <a:pt x="14" y="403"/>
                </a:lnTo>
                <a:lnTo>
                  <a:pt x="20" y="399"/>
                </a:lnTo>
                <a:lnTo>
                  <a:pt x="21" y="391"/>
                </a:lnTo>
                <a:lnTo>
                  <a:pt x="16" y="383"/>
                </a:lnTo>
                <a:lnTo>
                  <a:pt x="8" y="381"/>
                </a:lnTo>
                <a:lnTo>
                  <a:pt x="0" y="387"/>
                </a:lnTo>
                <a:lnTo>
                  <a:pt x="0" y="395"/>
                </a:lnTo>
                <a:close/>
                <a:moveTo>
                  <a:pt x="1500" y="8"/>
                </a:moveTo>
                <a:lnTo>
                  <a:pt x="1496" y="2"/>
                </a:lnTo>
                <a:lnTo>
                  <a:pt x="1486" y="0"/>
                </a:lnTo>
                <a:lnTo>
                  <a:pt x="1480" y="6"/>
                </a:lnTo>
                <a:lnTo>
                  <a:pt x="1478" y="14"/>
                </a:lnTo>
                <a:lnTo>
                  <a:pt x="1484" y="22"/>
                </a:lnTo>
                <a:lnTo>
                  <a:pt x="1492" y="22"/>
                </a:lnTo>
                <a:lnTo>
                  <a:pt x="1500" y="18"/>
                </a:lnTo>
                <a:lnTo>
                  <a:pt x="1500" y="8"/>
                </a:lnTo>
                <a:close/>
              </a:path>
            </a:pathLst>
          </a:custGeom>
          <a:solidFill>
            <a:srgbClr val="FFFFFF"/>
          </a:solidFill>
          <a:ln w="28575">
            <a:solidFill>
              <a:srgbClr val="FFFFFF"/>
            </a:solidFill>
            <a:round/>
            <a:headEnd/>
            <a:tailEnd/>
          </a:ln>
        </p:spPr>
        <p:txBody>
          <a:bodyPr lIns="91294" tIns="45647" rIns="91294" bIns="45647"/>
          <a:lstStyle/>
          <a:p>
            <a:endParaRPr lang="en-SG" sz="2400"/>
          </a:p>
        </p:txBody>
      </p:sp>
      <p:sp>
        <p:nvSpPr>
          <p:cNvPr id="175111" name="Line 7"/>
          <p:cNvSpPr>
            <a:spLocks noChangeShapeType="1"/>
          </p:cNvSpPr>
          <p:nvPr/>
        </p:nvSpPr>
        <p:spPr bwMode="auto">
          <a:xfrm flipV="1">
            <a:off x="1843088" y="4144963"/>
            <a:ext cx="2309812" cy="596900"/>
          </a:xfrm>
          <a:prstGeom prst="line">
            <a:avLst/>
          </a:prstGeom>
          <a:noFill/>
          <a:ln w="28575">
            <a:solidFill>
              <a:srgbClr val="FFFFFF"/>
            </a:solidFill>
            <a:round/>
            <a:headEnd/>
            <a:tailEnd/>
          </a:ln>
        </p:spPr>
        <p:txBody>
          <a:bodyPr lIns="91294" tIns="45647" rIns="91294" bIns="45647"/>
          <a:lstStyle/>
          <a:p>
            <a:endParaRPr lang="en-US"/>
          </a:p>
        </p:txBody>
      </p:sp>
      <p:sp>
        <p:nvSpPr>
          <p:cNvPr id="175112" name="Freeform 8"/>
          <p:cNvSpPr>
            <a:spLocks noEditPoints="1"/>
          </p:cNvSpPr>
          <p:nvPr/>
        </p:nvSpPr>
        <p:spPr bwMode="auto">
          <a:xfrm>
            <a:off x="1809750" y="4725988"/>
            <a:ext cx="2378075" cy="604837"/>
          </a:xfrm>
          <a:custGeom>
            <a:avLst/>
            <a:gdLst>
              <a:gd name="T0" fmla="*/ 0 w 1500"/>
              <a:gd name="T1" fmla="*/ 2147483647 h 381"/>
              <a:gd name="T2" fmla="*/ 2147483647 w 1500"/>
              <a:gd name="T3" fmla="*/ 2147483647 h 381"/>
              <a:gd name="T4" fmla="*/ 2147483647 w 1500"/>
              <a:gd name="T5" fmla="*/ 2147483647 h 381"/>
              <a:gd name="T6" fmla="*/ 2147483647 w 1500"/>
              <a:gd name="T7" fmla="*/ 2147483647 h 381"/>
              <a:gd name="T8" fmla="*/ 2147483647 w 1500"/>
              <a:gd name="T9" fmla="*/ 2147483647 h 381"/>
              <a:gd name="T10" fmla="*/ 2147483647 w 1500"/>
              <a:gd name="T11" fmla="*/ 2147483647 h 381"/>
              <a:gd name="T12" fmla="*/ 2147483647 w 1500"/>
              <a:gd name="T13" fmla="*/ 0 h 381"/>
              <a:gd name="T14" fmla="*/ 2147483647 w 1500"/>
              <a:gd name="T15" fmla="*/ 2147483647 h 381"/>
              <a:gd name="T16" fmla="*/ 0 w 1500"/>
              <a:gd name="T17" fmla="*/ 2147483647 h 381"/>
              <a:gd name="T18" fmla="*/ 2147483647 w 1500"/>
              <a:gd name="T19" fmla="*/ 2147483647 h 381"/>
              <a:gd name="T20" fmla="*/ 2147483647 w 1500"/>
              <a:gd name="T21" fmla="*/ 2147483647 h 381"/>
              <a:gd name="T22" fmla="*/ 2147483647 w 1500"/>
              <a:gd name="T23" fmla="*/ 2147483647 h 381"/>
              <a:gd name="T24" fmla="*/ 2147483647 w 1500"/>
              <a:gd name="T25" fmla="*/ 2147483647 h 381"/>
              <a:gd name="T26" fmla="*/ 2147483647 w 1500"/>
              <a:gd name="T27" fmla="*/ 2147483647 h 381"/>
              <a:gd name="T28" fmla="*/ 2147483647 w 1500"/>
              <a:gd name="T29" fmla="*/ 2147483647 h 381"/>
              <a:gd name="T30" fmla="*/ 2147483647 w 1500"/>
              <a:gd name="T31" fmla="*/ 2147483647 h 381"/>
              <a:gd name="T32" fmla="*/ 2147483647 w 1500"/>
              <a:gd name="T33" fmla="*/ 2147483647 h 381"/>
              <a:gd name="T34" fmla="*/ 2147483647 w 1500"/>
              <a:gd name="T35" fmla="*/ 2147483647 h 38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381"/>
              <a:gd name="T56" fmla="*/ 1500 w 1500"/>
              <a:gd name="T57" fmla="*/ 381 h 38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381">
                <a:moveTo>
                  <a:pt x="0" y="10"/>
                </a:moveTo>
                <a:lnTo>
                  <a:pt x="2" y="18"/>
                </a:lnTo>
                <a:lnTo>
                  <a:pt x="8" y="22"/>
                </a:lnTo>
                <a:lnTo>
                  <a:pt x="16" y="22"/>
                </a:lnTo>
                <a:lnTo>
                  <a:pt x="21" y="14"/>
                </a:lnTo>
                <a:lnTo>
                  <a:pt x="20" y="6"/>
                </a:lnTo>
                <a:lnTo>
                  <a:pt x="14" y="0"/>
                </a:lnTo>
                <a:lnTo>
                  <a:pt x="4" y="2"/>
                </a:lnTo>
                <a:lnTo>
                  <a:pt x="0" y="10"/>
                </a:lnTo>
                <a:close/>
                <a:moveTo>
                  <a:pt x="1500" y="373"/>
                </a:moveTo>
                <a:lnTo>
                  <a:pt x="1500" y="365"/>
                </a:lnTo>
                <a:lnTo>
                  <a:pt x="1492" y="359"/>
                </a:lnTo>
                <a:lnTo>
                  <a:pt x="1484" y="361"/>
                </a:lnTo>
                <a:lnTo>
                  <a:pt x="1478" y="369"/>
                </a:lnTo>
                <a:lnTo>
                  <a:pt x="1480" y="377"/>
                </a:lnTo>
                <a:lnTo>
                  <a:pt x="1486" y="381"/>
                </a:lnTo>
                <a:lnTo>
                  <a:pt x="1496" y="381"/>
                </a:lnTo>
                <a:lnTo>
                  <a:pt x="1500" y="373"/>
                </a:lnTo>
                <a:close/>
              </a:path>
            </a:pathLst>
          </a:custGeom>
          <a:solidFill>
            <a:srgbClr val="FFFFFF"/>
          </a:solidFill>
          <a:ln w="28575">
            <a:solidFill>
              <a:srgbClr val="FFFFFF"/>
            </a:solidFill>
            <a:round/>
            <a:headEnd/>
            <a:tailEnd/>
          </a:ln>
        </p:spPr>
        <p:txBody>
          <a:bodyPr lIns="91294" tIns="45647" rIns="91294" bIns="45647"/>
          <a:lstStyle/>
          <a:p>
            <a:endParaRPr lang="en-SG" sz="2400"/>
          </a:p>
        </p:txBody>
      </p:sp>
      <p:sp>
        <p:nvSpPr>
          <p:cNvPr id="175113" name="Line 9"/>
          <p:cNvSpPr>
            <a:spLocks noChangeShapeType="1"/>
          </p:cNvSpPr>
          <p:nvPr/>
        </p:nvSpPr>
        <p:spPr bwMode="auto">
          <a:xfrm>
            <a:off x="1843088" y="4748213"/>
            <a:ext cx="2309812" cy="563562"/>
          </a:xfrm>
          <a:prstGeom prst="line">
            <a:avLst/>
          </a:prstGeom>
          <a:noFill/>
          <a:ln w="28575">
            <a:solidFill>
              <a:srgbClr val="FFFFFF"/>
            </a:solidFill>
            <a:round/>
            <a:headEnd/>
            <a:tailEnd/>
          </a:ln>
        </p:spPr>
        <p:txBody>
          <a:bodyPr lIns="91294" tIns="45647" rIns="91294" bIns="45647"/>
          <a:lstStyle/>
          <a:p>
            <a:endParaRPr lang="en-US"/>
          </a:p>
        </p:txBody>
      </p:sp>
      <p:sp>
        <p:nvSpPr>
          <p:cNvPr id="175114" name="Freeform 10"/>
          <p:cNvSpPr>
            <a:spLocks noEditPoints="1"/>
          </p:cNvSpPr>
          <p:nvPr/>
        </p:nvSpPr>
        <p:spPr bwMode="auto">
          <a:xfrm>
            <a:off x="4152900" y="3094038"/>
            <a:ext cx="2632075" cy="461962"/>
          </a:xfrm>
          <a:custGeom>
            <a:avLst/>
            <a:gdLst>
              <a:gd name="T0" fmla="*/ 0 w 1660"/>
              <a:gd name="T1" fmla="*/ 2147483647 h 291"/>
              <a:gd name="T2" fmla="*/ 2147483647 w 1660"/>
              <a:gd name="T3" fmla="*/ 2147483647 h 291"/>
              <a:gd name="T4" fmla="*/ 2147483647 w 1660"/>
              <a:gd name="T5" fmla="*/ 2147483647 h 291"/>
              <a:gd name="T6" fmla="*/ 2147483647 w 1660"/>
              <a:gd name="T7" fmla="*/ 2147483647 h 291"/>
              <a:gd name="T8" fmla="*/ 2147483647 w 1660"/>
              <a:gd name="T9" fmla="*/ 2147483647 h 291"/>
              <a:gd name="T10" fmla="*/ 2147483647 w 1660"/>
              <a:gd name="T11" fmla="*/ 2147483647 h 291"/>
              <a:gd name="T12" fmla="*/ 2147483647 w 1660"/>
              <a:gd name="T13" fmla="*/ 0 h 291"/>
              <a:gd name="T14" fmla="*/ 2147483647 w 1660"/>
              <a:gd name="T15" fmla="*/ 2147483647 h 291"/>
              <a:gd name="T16" fmla="*/ 0 w 1660"/>
              <a:gd name="T17" fmla="*/ 2147483647 h 291"/>
              <a:gd name="T18" fmla="*/ 2147483647 w 1660"/>
              <a:gd name="T19" fmla="*/ 2147483647 h 291"/>
              <a:gd name="T20" fmla="*/ 2147483647 w 1660"/>
              <a:gd name="T21" fmla="*/ 2147483647 h 291"/>
              <a:gd name="T22" fmla="*/ 2147483647 w 1660"/>
              <a:gd name="T23" fmla="*/ 2147483647 h 291"/>
              <a:gd name="T24" fmla="*/ 2147483647 w 1660"/>
              <a:gd name="T25" fmla="*/ 2147483647 h 291"/>
              <a:gd name="T26" fmla="*/ 2147483647 w 1660"/>
              <a:gd name="T27" fmla="*/ 2147483647 h 291"/>
              <a:gd name="T28" fmla="*/ 2147483647 w 1660"/>
              <a:gd name="T29" fmla="*/ 2147483647 h 291"/>
              <a:gd name="T30" fmla="*/ 2147483647 w 1660"/>
              <a:gd name="T31" fmla="*/ 2147483647 h 291"/>
              <a:gd name="T32" fmla="*/ 2147483647 w 1660"/>
              <a:gd name="T33" fmla="*/ 2147483647 h 291"/>
              <a:gd name="T34" fmla="*/ 2147483647 w 1660"/>
              <a:gd name="T35" fmla="*/ 2147483647 h 29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60"/>
              <a:gd name="T55" fmla="*/ 0 h 291"/>
              <a:gd name="T56" fmla="*/ 1660 w 1660"/>
              <a:gd name="T57" fmla="*/ 291 h 29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60" h="291">
                <a:moveTo>
                  <a:pt x="0" y="10"/>
                </a:moveTo>
                <a:lnTo>
                  <a:pt x="2" y="18"/>
                </a:lnTo>
                <a:lnTo>
                  <a:pt x="10" y="22"/>
                </a:lnTo>
                <a:lnTo>
                  <a:pt x="18" y="20"/>
                </a:lnTo>
                <a:lnTo>
                  <a:pt x="22" y="12"/>
                </a:lnTo>
                <a:lnTo>
                  <a:pt x="20" y="4"/>
                </a:lnTo>
                <a:lnTo>
                  <a:pt x="14" y="0"/>
                </a:lnTo>
                <a:lnTo>
                  <a:pt x="6" y="2"/>
                </a:lnTo>
                <a:lnTo>
                  <a:pt x="0" y="10"/>
                </a:lnTo>
                <a:close/>
                <a:moveTo>
                  <a:pt x="1660" y="281"/>
                </a:moveTo>
                <a:lnTo>
                  <a:pt x="1658" y="273"/>
                </a:lnTo>
                <a:lnTo>
                  <a:pt x="1650" y="269"/>
                </a:lnTo>
                <a:lnTo>
                  <a:pt x="1642" y="271"/>
                </a:lnTo>
                <a:lnTo>
                  <a:pt x="1638" y="279"/>
                </a:lnTo>
                <a:lnTo>
                  <a:pt x="1638" y="287"/>
                </a:lnTo>
                <a:lnTo>
                  <a:pt x="1646" y="291"/>
                </a:lnTo>
                <a:lnTo>
                  <a:pt x="1654" y="289"/>
                </a:lnTo>
                <a:lnTo>
                  <a:pt x="1660" y="281"/>
                </a:lnTo>
                <a:close/>
              </a:path>
            </a:pathLst>
          </a:custGeom>
          <a:solidFill>
            <a:srgbClr val="FFFFFF"/>
          </a:solidFill>
          <a:ln w="28575">
            <a:solidFill>
              <a:srgbClr val="FFFFFF"/>
            </a:solidFill>
            <a:round/>
            <a:headEnd/>
            <a:tailEnd/>
          </a:ln>
        </p:spPr>
        <p:txBody>
          <a:bodyPr lIns="91294" tIns="45647" rIns="91294" bIns="45647"/>
          <a:lstStyle/>
          <a:p>
            <a:endParaRPr lang="en-SG" sz="2400"/>
          </a:p>
        </p:txBody>
      </p:sp>
      <p:sp>
        <p:nvSpPr>
          <p:cNvPr id="175115" name="Line 11"/>
          <p:cNvSpPr>
            <a:spLocks noChangeShapeType="1"/>
          </p:cNvSpPr>
          <p:nvPr/>
        </p:nvSpPr>
        <p:spPr bwMode="auto">
          <a:xfrm>
            <a:off x="4187825" y="3113088"/>
            <a:ext cx="2562225" cy="423862"/>
          </a:xfrm>
          <a:prstGeom prst="line">
            <a:avLst/>
          </a:prstGeom>
          <a:noFill/>
          <a:ln w="28575">
            <a:solidFill>
              <a:srgbClr val="FFFFFF"/>
            </a:solidFill>
            <a:round/>
            <a:headEnd/>
            <a:tailEnd/>
          </a:ln>
        </p:spPr>
        <p:txBody>
          <a:bodyPr lIns="91294" tIns="45647" rIns="91294" bIns="45647"/>
          <a:lstStyle/>
          <a:p>
            <a:endParaRPr lang="en-US"/>
          </a:p>
        </p:txBody>
      </p:sp>
      <p:sp>
        <p:nvSpPr>
          <p:cNvPr id="175116" name="Freeform 12"/>
          <p:cNvSpPr>
            <a:spLocks noEditPoints="1"/>
          </p:cNvSpPr>
          <p:nvPr/>
        </p:nvSpPr>
        <p:spPr bwMode="auto">
          <a:xfrm>
            <a:off x="4152900" y="3521075"/>
            <a:ext cx="2632075" cy="636588"/>
          </a:xfrm>
          <a:custGeom>
            <a:avLst/>
            <a:gdLst>
              <a:gd name="T0" fmla="*/ 2147483647 w 1660"/>
              <a:gd name="T1" fmla="*/ 2147483647 h 402"/>
              <a:gd name="T2" fmla="*/ 2147483647 w 1660"/>
              <a:gd name="T3" fmla="*/ 2147483647 h 402"/>
              <a:gd name="T4" fmla="*/ 2147483647 w 1660"/>
              <a:gd name="T5" fmla="*/ 0 h 402"/>
              <a:gd name="T6" fmla="*/ 2147483647 w 1660"/>
              <a:gd name="T7" fmla="*/ 2147483647 h 402"/>
              <a:gd name="T8" fmla="*/ 2147483647 w 1660"/>
              <a:gd name="T9" fmla="*/ 2147483647 h 402"/>
              <a:gd name="T10" fmla="*/ 2147483647 w 1660"/>
              <a:gd name="T11" fmla="*/ 2147483647 h 402"/>
              <a:gd name="T12" fmla="*/ 2147483647 w 1660"/>
              <a:gd name="T13" fmla="*/ 2147483647 h 402"/>
              <a:gd name="T14" fmla="*/ 2147483647 w 1660"/>
              <a:gd name="T15" fmla="*/ 2147483647 h 402"/>
              <a:gd name="T16" fmla="*/ 2147483647 w 1660"/>
              <a:gd name="T17" fmla="*/ 2147483647 h 402"/>
              <a:gd name="T18" fmla="*/ 0 w 1660"/>
              <a:gd name="T19" fmla="*/ 2147483647 h 402"/>
              <a:gd name="T20" fmla="*/ 2147483647 w 1660"/>
              <a:gd name="T21" fmla="*/ 2147483647 h 402"/>
              <a:gd name="T22" fmla="*/ 2147483647 w 1660"/>
              <a:gd name="T23" fmla="*/ 2147483647 h 402"/>
              <a:gd name="T24" fmla="*/ 2147483647 w 1660"/>
              <a:gd name="T25" fmla="*/ 2147483647 h 402"/>
              <a:gd name="T26" fmla="*/ 2147483647 w 1660"/>
              <a:gd name="T27" fmla="*/ 2147483647 h 402"/>
              <a:gd name="T28" fmla="*/ 2147483647 w 1660"/>
              <a:gd name="T29" fmla="*/ 2147483647 h 402"/>
              <a:gd name="T30" fmla="*/ 2147483647 w 1660"/>
              <a:gd name="T31" fmla="*/ 2147483647 h 402"/>
              <a:gd name="T32" fmla="*/ 2147483647 w 1660"/>
              <a:gd name="T33" fmla="*/ 2147483647 h 402"/>
              <a:gd name="T34" fmla="*/ 0 w 1660"/>
              <a:gd name="T35" fmla="*/ 2147483647 h 4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60"/>
              <a:gd name="T55" fmla="*/ 0 h 402"/>
              <a:gd name="T56" fmla="*/ 1660 w 1660"/>
              <a:gd name="T57" fmla="*/ 402 h 40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60" h="402">
                <a:moveTo>
                  <a:pt x="1660" y="8"/>
                </a:moveTo>
                <a:lnTo>
                  <a:pt x="1654" y="2"/>
                </a:lnTo>
                <a:lnTo>
                  <a:pt x="1646" y="0"/>
                </a:lnTo>
                <a:lnTo>
                  <a:pt x="1638" y="4"/>
                </a:lnTo>
                <a:lnTo>
                  <a:pt x="1638" y="14"/>
                </a:lnTo>
                <a:lnTo>
                  <a:pt x="1642" y="20"/>
                </a:lnTo>
                <a:lnTo>
                  <a:pt x="1650" y="22"/>
                </a:lnTo>
                <a:lnTo>
                  <a:pt x="1658" y="16"/>
                </a:lnTo>
                <a:lnTo>
                  <a:pt x="1660" y="8"/>
                </a:lnTo>
                <a:close/>
                <a:moveTo>
                  <a:pt x="0" y="394"/>
                </a:moveTo>
                <a:lnTo>
                  <a:pt x="6" y="400"/>
                </a:lnTo>
                <a:lnTo>
                  <a:pt x="14" y="402"/>
                </a:lnTo>
                <a:lnTo>
                  <a:pt x="22" y="398"/>
                </a:lnTo>
                <a:lnTo>
                  <a:pt x="22" y="388"/>
                </a:lnTo>
                <a:lnTo>
                  <a:pt x="18" y="382"/>
                </a:lnTo>
                <a:lnTo>
                  <a:pt x="10" y="380"/>
                </a:lnTo>
                <a:lnTo>
                  <a:pt x="2" y="386"/>
                </a:lnTo>
                <a:lnTo>
                  <a:pt x="0" y="394"/>
                </a:lnTo>
                <a:close/>
              </a:path>
            </a:pathLst>
          </a:custGeom>
          <a:solidFill>
            <a:srgbClr val="FFFFFF"/>
          </a:solidFill>
          <a:ln w="28575">
            <a:solidFill>
              <a:srgbClr val="FFFFFF"/>
            </a:solidFill>
            <a:round/>
            <a:headEnd/>
            <a:tailEnd/>
          </a:ln>
        </p:spPr>
        <p:txBody>
          <a:bodyPr lIns="91294" tIns="45647" rIns="91294" bIns="45647"/>
          <a:lstStyle/>
          <a:p>
            <a:endParaRPr lang="en-SG" sz="2400"/>
          </a:p>
        </p:txBody>
      </p:sp>
      <p:sp>
        <p:nvSpPr>
          <p:cNvPr id="175117" name="Line 13"/>
          <p:cNvSpPr>
            <a:spLocks noChangeShapeType="1"/>
          </p:cNvSpPr>
          <p:nvPr/>
        </p:nvSpPr>
        <p:spPr bwMode="auto">
          <a:xfrm flipH="1">
            <a:off x="4187825" y="3543300"/>
            <a:ext cx="2562225" cy="592138"/>
          </a:xfrm>
          <a:prstGeom prst="line">
            <a:avLst/>
          </a:prstGeom>
          <a:noFill/>
          <a:ln w="28575">
            <a:solidFill>
              <a:srgbClr val="FFFFFF"/>
            </a:solidFill>
            <a:round/>
            <a:headEnd/>
            <a:tailEnd/>
          </a:ln>
        </p:spPr>
        <p:txBody>
          <a:bodyPr lIns="91294" tIns="45647" rIns="91294" bIns="45647"/>
          <a:lstStyle/>
          <a:p>
            <a:endParaRPr lang="en-US"/>
          </a:p>
        </p:txBody>
      </p:sp>
      <p:sp>
        <p:nvSpPr>
          <p:cNvPr id="175118" name="Freeform 14"/>
          <p:cNvSpPr>
            <a:spLocks noEditPoints="1"/>
          </p:cNvSpPr>
          <p:nvPr/>
        </p:nvSpPr>
        <p:spPr bwMode="auto">
          <a:xfrm>
            <a:off x="4152900" y="5295900"/>
            <a:ext cx="2347913" cy="38100"/>
          </a:xfrm>
          <a:custGeom>
            <a:avLst/>
            <a:gdLst>
              <a:gd name="T0" fmla="*/ 0 w 1481"/>
              <a:gd name="T1" fmla="*/ 2147483647 h 24"/>
              <a:gd name="T2" fmla="*/ 2147483647 w 1481"/>
              <a:gd name="T3" fmla="*/ 2147483647 h 24"/>
              <a:gd name="T4" fmla="*/ 2147483647 w 1481"/>
              <a:gd name="T5" fmla="*/ 2147483647 h 24"/>
              <a:gd name="T6" fmla="*/ 2147483647 w 1481"/>
              <a:gd name="T7" fmla="*/ 2147483647 h 24"/>
              <a:gd name="T8" fmla="*/ 2147483647 w 1481"/>
              <a:gd name="T9" fmla="*/ 2147483647 h 24"/>
              <a:gd name="T10" fmla="*/ 2147483647 w 1481"/>
              <a:gd name="T11" fmla="*/ 2147483647 h 24"/>
              <a:gd name="T12" fmla="*/ 2147483647 w 1481"/>
              <a:gd name="T13" fmla="*/ 0 h 24"/>
              <a:gd name="T14" fmla="*/ 2147483647 w 1481"/>
              <a:gd name="T15" fmla="*/ 2147483647 h 24"/>
              <a:gd name="T16" fmla="*/ 0 w 1481"/>
              <a:gd name="T17" fmla="*/ 2147483647 h 24"/>
              <a:gd name="T18" fmla="*/ 2147483647 w 1481"/>
              <a:gd name="T19" fmla="*/ 2147483647 h 24"/>
              <a:gd name="T20" fmla="*/ 2147483647 w 1481"/>
              <a:gd name="T21" fmla="*/ 2147483647 h 24"/>
              <a:gd name="T22" fmla="*/ 2147483647 w 1481"/>
              <a:gd name="T23" fmla="*/ 0 h 24"/>
              <a:gd name="T24" fmla="*/ 2147483647 w 1481"/>
              <a:gd name="T25" fmla="*/ 2147483647 h 24"/>
              <a:gd name="T26" fmla="*/ 2147483647 w 1481"/>
              <a:gd name="T27" fmla="*/ 2147483647 h 24"/>
              <a:gd name="T28" fmla="*/ 2147483647 w 1481"/>
              <a:gd name="T29" fmla="*/ 2147483647 h 24"/>
              <a:gd name="T30" fmla="*/ 2147483647 w 1481"/>
              <a:gd name="T31" fmla="*/ 2147483647 h 24"/>
              <a:gd name="T32" fmla="*/ 2147483647 w 1481"/>
              <a:gd name="T33" fmla="*/ 2147483647 h 24"/>
              <a:gd name="T34" fmla="*/ 2147483647 w 1481"/>
              <a:gd name="T35" fmla="*/ 2147483647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81"/>
              <a:gd name="T55" fmla="*/ 0 h 24"/>
              <a:gd name="T56" fmla="*/ 1481 w 1481"/>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81" h="24">
                <a:moveTo>
                  <a:pt x="0" y="12"/>
                </a:moveTo>
                <a:lnTo>
                  <a:pt x="4" y="20"/>
                </a:lnTo>
                <a:lnTo>
                  <a:pt x="12" y="24"/>
                </a:lnTo>
                <a:lnTo>
                  <a:pt x="20" y="20"/>
                </a:lnTo>
                <a:lnTo>
                  <a:pt x="22" y="12"/>
                </a:lnTo>
                <a:lnTo>
                  <a:pt x="20" y="4"/>
                </a:lnTo>
                <a:lnTo>
                  <a:pt x="12" y="0"/>
                </a:lnTo>
                <a:lnTo>
                  <a:pt x="4" y="4"/>
                </a:lnTo>
                <a:lnTo>
                  <a:pt x="0" y="12"/>
                </a:lnTo>
                <a:close/>
                <a:moveTo>
                  <a:pt x="1481" y="12"/>
                </a:moveTo>
                <a:lnTo>
                  <a:pt x="1477" y="4"/>
                </a:lnTo>
                <a:lnTo>
                  <a:pt x="1469" y="0"/>
                </a:lnTo>
                <a:lnTo>
                  <a:pt x="1461" y="4"/>
                </a:lnTo>
                <a:lnTo>
                  <a:pt x="1457" y="12"/>
                </a:lnTo>
                <a:lnTo>
                  <a:pt x="1461" y="20"/>
                </a:lnTo>
                <a:lnTo>
                  <a:pt x="1469" y="24"/>
                </a:lnTo>
                <a:lnTo>
                  <a:pt x="1477" y="20"/>
                </a:lnTo>
                <a:lnTo>
                  <a:pt x="1481" y="12"/>
                </a:lnTo>
                <a:close/>
              </a:path>
            </a:pathLst>
          </a:custGeom>
          <a:solidFill>
            <a:srgbClr val="FFFFFF"/>
          </a:solidFill>
          <a:ln w="28575">
            <a:solidFill>
              <a:srgbClr val="FFFFFF"/>
            </a:solidFill>
            <a:round/>
            <a:headEnd/>
            <a:tailEnd/>
          </a:ln>
        </p:spPr>
        <p:txBody>
          <a:bodyPr lIns="91294" tIns="45647" rIns="91294" bIns="45647"/>
          <a:lstStyle/>
          <a:p>
            <a:endParaRPr lang="en-SG" sz="2400"/>
          </a:p>
        </p:txBody>
      </p:sp>
      <p:sp>
        <p:nvSpPr>
          <p:cNvPr id="175119" name="Line 15"/>
          <p:cNvSpPr>
            <a:spLocks noChangeShapeType="1"/>
          </p:cNvSpPr>
          <p:nvPr/>
        </p:nvSpPr>
        <p:spPr bwMode="auto">
          <a:xfrm>
            <a:off x="4187825" y="5314950"/>
            <a:ext cx="2274888" cy="1588"/>
          </a:xfrm>
          <a:prstGeom prst="line">
            <a:avLst/>
          </a:prstGeom>
          <a:noFill/>
          <a:ln w="28575">
            <a:solidFill>
              <a:srgbClr val="FFFFFF"/>
            </a:solidFill>
            <a:round/>
            <a:headEnd/>
            <a:tailEnd/>
          </a:ln>
        </p:spPr>
        <p:txBody>
          <a:bodyPr lIns="91294" tIns="45647" rIns="91294" bIns="45647"/>
          <a:lstStyle/>
          <a:p>
            <a:endParaRPr lang="en-US"/>
          </a:p>
        </p:txBody>
      </p:sp>
      <p:sp>
        <p:nvSpPr>
          <p:cNvPr id="175120" name="Line 16"/>
          <p:cNvSpPr>
            <a:spLocks noChangeShapeType="1"/>
          </p:cNvSpPr>
          <p:nvPr/>
        </p:nvSpPr>
        <p:spPr bwMode="auto">
          <a:xfrm flipH="1" flipV="1">
            <a:off x="6481763" y="5314950"/>
            <a:ext cx="1244600" cy="22225"/>
          </a:xfrm>
          <a:prstGeom prst="line">
            <a:avLst/>
          </a:prstGeom>
          <a:noFill/>
          <a:ln w="28575">
            <a:solidFill>
              <a:srgbClr val="FFFFFF"/>
            </a:solidFill>
            <a:round/>
            <a:headEnd/>
            <a:tailEnd/>
          </a:ln>
        </p:spPr>
        <p:txBody>
          <a:bodyPr lIns="91294" tIns="45647" rIns="91294" bIns="45647"/>
          <a:lstStyle/>
          <a:p>
            <a:endParaRPr lang="en-US"/>
          </a:p>
        </p:txBody>
      </p:sp>
      <p:sp>
        <p:nvSpPr>
          <p:cNvPr id="175121" name="Line 17"/>
          <p:cNvSpPr>
            <a:spLocks noChangeShapeType="1"/>
          </p:cNvSpPr>
          <p:nvPr/>
        </p:nvSpPr>
        <p:spPr bwMode="auto">
          <a:xfrm>
            <a:off x="4171950" y="2255838"/>
            <a:ext cx="1588" cy="854075"/>
          </a:xfrm>
          <a:prstGeom prst="line">
            <a:avLst/>
          </a:prstGeom>
          <a:noFill/>
          <a:ln w="28575">
            <a:solidFill>
              <a:srgbClr val="FFFFFF"/>
            </a:solidFill>
            <a:round/>
            <a:headEnd/>
            <a:tailEnd/>
          </a:ln>
        </p:spPr>
        <p:txBody>
          <a:bodyPr lIns="91294" tIns="45647" rIns="91294" bIns="45647"/>
          <a:lstStyle/>
          <a:p>
            <a:endParaRPr lang="en-US"/>
          </a:p>
        </p:txBody>
      </p:sp>
      <p:sp>
        <p:nvSpPr>
          <p:cNvPr id="175122" name="Line 18"/>
          <p:cNvSpPr>
            <a:spLocks noChangeShapeType="1"/>
          </p:cNvSpPr>
          <p:nvPr/>
        </p:nvSpPr>
        <p:spPr bwMode="auto">
          <a:xfrm>
            <a:off x="760413" y="2730500"/>
            <a:ext cx="1065212" cy="379413"/>
          </a:xfrm>
          <a:prstGeom prst="line">
            <a:avLst/>
          </a:prstGeom>
          <a:noFill/>
          <a:ln w="28575">
            <a:solidFill>
              <a:srgbClr val="FFFFFF"/>
            </a:solidFill>
            <a:round/>
            <a:headEnd/>
            <a:tailEnd/>
          </a:ln>
        </p:spPr>
        <p:txBody>
          <a:bodyPr lIns="91294" tIns="45647" rIns="91294" bIns="45647"/>
          <a:lstStyle/>
          <a:p>
            <a:endParaRPr lang="en-US"/>
          </a:p>
        </p:txBody>
      </p:sp>
      <p:sp>
        <p:nvSpPr>
          <p:cNvPr id="175123" name="Line 19"/>
          <p:cNvSpPr>
            <a:spLocks noChangeShapeType="1"/>
          </p:cNvSpPr>
          <p:nvPr/>
        </p:nvSpPr>
        <p:spPr bwMode="auto">
          <a:xfrm flipV="1">
            <a:off x="760413" y="4745038"/>
            <a:ext cx="1065212" cy="592137"/>
          </a:xfrm>
          <a:prstGeom prst="line">
            <a:avLst/>
          </a:prstGeom>
          <a:noFill/>
          <a:ln w="28575">
            <a:solidFill>
              <a:srgbClr val="FFFFFF"/>
            </a:solidFill>
            <a:round/>
            <a:headEnd/>
            <a:tailEnd/>
          </a:ln>
        </p:spPr>
        <p:txBody>
          <a:bodyPr lIns="91294" tIns="45647" rIns="91294" bIns="45647"/>
          <a:lstStyle/>
          <a:p>
            <a:endParaRPr lang="en-US"/>
          </a:p>
        </p:txBody>
      </p:sp>
      <p:sp>
        <p:nvSpPr>
          <p:cNvPr id="175124" name="Line 20"/>
          <p:cNvSpPr>
            <a:spLocks noChangeShapeType="1"/>
          </p:cNvSpPr>
          <p:nvPr/>
        </p:nvSpPr>
        <p:spPr bwMode="auto">
          <a:xfrm flipH="1">
            <a:off x="6765925" y="2755900"/>
            <a:ext cx="817563" cy="781050"/>
          </a:xfrm>
          <a:prstGeom prst="line">
            <a:avLst/>
          </a:prstGeom>
          <a:noFill/>
          <a:ln w="28575">
            <a:solidFill>
              <a:srgbClr val="FFFFFF"/>
            </a:solidFill>
            <a:round/>
            <a:headEnd/>
            <a:tailEnd/>
          </a:ln>
        </p:spPr>
        <p:txBody>
          <a:bodyPr lIns="91294" tIns="45647" rIns="91294" bIns="45647"/>
          <a:lstStyle/>
          <a:p>
            <a:endParaRPr lang="en-US"/>
          </a:p>
        </p:txBody>
      </p:sp>
      <p:sp>
        <p:nvSpPr>
          <p:cNvPr id="175125" name="Rectangle 21"/>
          <p:cNvSpPr>
            <a:spLocks noChangeArrowheads="1"/>
          </p:cNvSpPr>
          <p:nvPr/>
        </p:nvSpPr>
        <p:spPr bwMode="auto">
          <a:xfrm>
            <a:off x="2306638" y="2967038"/>
            <a:ext cx="304800" cy="455612"/>
          </a:xfrm>
          <a:prstGeom prst="rect">
            <a:avLst/>
          </a:prstGeom>
          <a:solidFill>
            <a:schemeClr val="bg2"/>
          </a:solidFill>
          <a:ln w="9525">
            <a:miter lim="800000"/>
            <a:headEnd/>
            <a:tailEnd/>
          </a:ln>
          <a:scene3d>
            <a:camera prst="legacyObliqueTopLeft"/>
            <a:lightRig rig="legacyFlat3" dir="t"/>
          </a:scene3d>
          <a:sp3d extrusionH="125400" prstMaterial="legacyMatte">
            <a:bevelT w="13500" h="13500" prst="angle"/>
            <a:bevelB w="13500" h="13500" prst="angle"/>
            <a:extrusionClr>
              <a:schemeClr val="bg2"/>
            </a:extrusionClr>
          </a:sp3d>
        </p:spPr>
        <p:txBody>
          <a:bodyPr wrap="none" lIns="90343" tIns="44379" rIns="90343" bIns="44379" anchor="ctr">
            <a:flatTx/>
          </a:bodyPr>
          <a:lstStyle/>
          <a:p>
            <a:endParaRPr lang="en-SG" sz="2400"/>
          </a:p>
        </p:txBody>
      </p:sp>
      <p:sp>
        <p:nvSpPr>
          <p:cNvPr id="175126" name="Rectangle 22"/>
          <p:cNvSpPr>
            <a:spLocks noChangeArrowheads="1"/>
          </p:cNvSpPr>
          <p:nvPr/>
        </p:nvSpPr>
        <p:spPr bwMode="auto">
          <a:xfrm>
            <a:off x="2230438" y="4640263"/>
            <a:ext cx="304800" cy="455612"/>
          </a:xfrm>
          <a:prstGeom prst="rect">
            <a:avLst/>
          </a:prstGeom>
          <a:solidFill>
            <a:schemeClr val="bg2"/>
          </a:solidFill>
          <a:ln w="9525">
            <a:miter lim="800000"/>
            <a:headEnd/>
            <a:tailEnd/>
          </a:ln>
          <a:scene3d>
            <a:camera prst="legacyObliqueTopLeft"/>
            <a:lightRig rig="legacyFlat3" dir="t"/>
          </a:scene3d>
          <a:sp3d extrusionH="125400" prstMaterial="legacyMatte">
            <a:bevelT w="13500" h="13500" prst="angle"/>
            <a:bevelB w="13500" h="13500" prst="angle"/>
            <a:extrusionClr>
              <a:schemeClr val="bg2"/>
            </a:extrusionClr>
          </a:sp3d>
        </p:spPr>
        <p:txBody>
          <a:bodyPr wrap="none" lIns="90343" tIns="44379" rIns="90343" bIns="44379" anchor="ctr">
            <a:flatTx/>
          </a:bodyPr>
          <a:lstStyle/>
          <a:p>
            <a:endParaRPr lang="en-SG" sz="2400"/>
          </a:p>
        </p:txBody>
      </p:sp>
      <p:sp>
        <p:nvSpPr>
          <p:cNvPr id="175127" name="Rectangle 23"/>
          <p:cNvSpPr>
            <a:spLocks noChangeArrowheads="1"/>
          </p:cNvSpPr>
          <p:nvPr/>
        </p:nvSpPr>
        <p:spPr bwMode="auto">
          <a:xfrm>
            <a:off x="4437063" y="2890838"/>
            <a:ext cx="304800" cy="455612"/>
          </a:xfrm>
          <a:prstGeom prst="rect">
            <a:avLst/>
          </a:prstGeom>
          <a:solidFill>
            <a:schemeClr val="bg2"/>
          </a:solidFill>
          <a:ln w="9525">
            <a:miter lim="800000"/>
            <a:headEnd/>
            <a:tailEnd/>
          </a:ln>
          <a:scene3d>
            <a:camera prst="legacyObliqueTopLeft"/>
            <a:lightRig rig="legacyFlat3" dir="t"/>
          </a:scene3d>
          <a:sp3d extrusionH="125400" prstMaterial="legacyMatte">
            <a:bevelT w="13500" h="13500" prst="angle"/>
            <a:bevelB w="13500" h="13500" prst="angle"/>
            <a:extrusionClr>
              <a:schemeClr val="bg2"/>
            </a:extrusionClr>
          </a:sp3d>
        </p:spPr>
        <p:txBody>
          <a:bodyPr wrap="none" lIns="90343" tIns="44379" rIns="90343" bIns="44379" anchor="ctr">
            <a:flatTx/>
          </a:bodyPr>
          <a:lstStyle/>
          <a:p>
            <a:endParaRPr lang="en-SG" sz="2400"/>
          </a:p>
        </p:txBody>
      </p:sp>
      <p:sp>
        <p:nvSpPr>
          <p:cNvPr id="175128" name="Rectangle 24"/>
          <p:cNvSpPr>
            <a:spLocks noChangeArrowheads="1"/>
          </p:cNvSpPr>
          <p:nvPr/>
        </p:nvSpPr>
        <p:spPr bwMode="auto">
          <a:xfrm>
            <a:off x="4437063" y="3878263"/>
            <a:ext cx="304800" cy="457200"/>
          </a:xfrm>
          <a:prstGeom prst="rect">
            <a:avLst/>
          </a:prstGeom>
          <a:solidFill>
            <a:schemeClr val="bg2"/>
          </a:solidFill>
          <a:ln w="9525">
            <a:miter lim="800000"/>
            <a:headEnd/>
            <a:tailEnd/>
          </a:ln>
          <a:scene3d>
            <a:camera prst="legacyObliqueTopLeft"/>
            <a:lightRig rig="legacyFlat3" dir="t"/>
          </a:scene3d>
          <a:sp3d extrusionH="125400" prstMaterial="legacyMatte">
            <a:bevelT w="13500" h="13500" prst="angle"/>
            <a:bevelB w="13500" h="13500" prst="angle"/>
            <a:extrusionClr>
              <a:schemeClr val="bg2"/>
            </a:extrusionClr>
          </a:sp3d>
        </p:spPr>
        <p:txBody>
          <a:bodyPr wrap="none" lIns="90343" tIns="44379" rIns="90343" bIns="44379" anchor="ctr">
            <a:flatTx/>
          </a:bodyPr>
          <a:lstStyle/>
          <a:p>
            <a:endParaRPr lang="en-SG" sz="2400"/>
          </a:p>
        </p:txBody>
      </p:sp>
      <p:sp>
        <p:nvSpPr>
          <p:cNvPr id="175129" name="Rectangle 26"/>
          <p:cNvSpPr>
            <a:spLocks noChangeArrowheads="1"/>
          </p:cNvSpPr>
          <p:nvPr/>
        </p:nvSpPr>
        <p:spPr bwMode="auto">
          <a:xfrm>
            <a:off x="7024688" y="3346450"/>
            <a:ext cx="304800" cy="457200"/>
          </a:xfrm>
          <a:prstGeom prst="rect">
            <a:avLst/>
          </a:prstGeom>
          <a:solidFill>
            <a:schemeClr val="bg2"/>
          </a:solidFill>
          <a:ln w="9525">
            <a:miter lim="800000"/>
            <a:headEnd/>
            <a:tailEnd/>
          </a:ln>
          <a:scene3d>
            <a:camera prst="legacyObliqueTopLeft"/>
            <a:lightRig rig="legacyFlat3" dir="t"/>
          </a:scene3d>
          <a:sp3d extrusionH="125400" prstMaterial="legacyMatte">
            <a:bevelT w="13500" h="13500" prst="angle"/>
            <a:bevelB w="13500" h="13500" prst="angle"/>
            <a:extrusionClr>
              <a:schemeClr val="bg2"/>
            </a:extrusionClr>
          </a:sp3d>
        </p:spPr>
        <p:txBody>
          <a:bodyPr wrap="none" lIns="90343" tIns="44379" rIns="90343" bIns="44379" anchor="ctr">
            <a:flatTx/>
          </a:bodyPr>
          <a:lstStyle/>
          <a:p>
            <a:endParaRPr lang="en-SG" sz="2400"/>
          </a:p>
        </p:txBody>
      </p:sp>
      <p:sp>
        <p:nvSpPr>
          <p:cNvPr id="175130" name="Rectangle 27"/>
          <p:cNvSpPr>
            <a:spLocks noChangeArrowheads="1"/>
          </p:cNvSpPr>
          <p:nvPr/>
        </p:nvSpPr>
        <p:spPr bwMode="auto">
          <a:xfrm>
            <a:off x="6719888" y="5095875"/>
            <a:ext cx="304800" cy="457200"/>
          </a:xfrm>
          <a:prstGeom prst="rect">
            <a:avLst/>
          </a:prstGeom>
          <a:solidFill>
            <a:schemeClr val="bg2"/>
          </a:solidFill>
          <a:ln w="9525">
            <a:miter lim="800000"/>
            <a:headEnd/>
            <a:tailEnd/>
          </a:ln>
          <a:scene3d>
            <a:camera prst="legacyObliqueTopLeft"/>
            <a:lightRig rig="legacyFlat3" dir="t"/>
          </a:scene3d>
          <a:sp3d extrusionH="125400" prstMaterial="legacyMatte">
            <a:bevelT w="13500" h="13500" prst="angle"/>
            <a:bevelB w="13500" h="13500" prst="angle"/>
            <a:extrusionClr>
              <a:schemeClr val="bg2"/>
            </a:extrusionClr>
          </a:sp3d>
        </p:spPr>
        <p:txBody>
          <a:bodyPr wrap="none" lIns="90343" tIns="44379" rIns="90343" bIns="44379" anchor="ctr">
            <a:flatTx/>
          </a:bodyPr>
          <a:lstStyle/>
          <a:p>
            <a:endParaRPr lang="en-SG" sz="2400"/>
          </a:p>
        </p:txBody>
      </p:sp>
      <p:grpSp>
        <p:nvGrpSpPr>
          <p:cNvPr id="175131" name="Group 28"/>
          <p:cNvGrpSpPr>
            <a:grpSpLocks/>
          </p:cNvGrpSpPr>
          <p:nvPr/>
        </p:nvGrpSpPr>
        <p:grpSpPr bwMode="auto">
          <a:xfrm>
            <a:off x="1089025" y="2509838"/>
            <a:ext cx="454025" cy="457200"/>
            <a:chOff x="712" y="2330"/>
            <a:chExt cx="286" cy="288"/>
          </a:xfrm>
        </p:grpSpPr>
        <p:sp>
          <p:nvSpPr>
            <p:cNvPr id="175132" name="Freeform 29"/>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SG" sz="2400"/>
            </a:p>
          </p:txBody>
        </p:sp>
        <p:sp>
          <p:nvSpPr>
            <p:cNvPr id="175133" name="Line 30"/>
            <p:cNvSpPr>
              <a:spLocks noChangeShapeType="1"/>
            </p:cNvSpPr>
            <p:nvPr/>
          </p:nvSpPr>
          <p:spPr bwMode="auto">
            <a:xfrm>
              <a:off x="774" y="2518"/>
              <a:ext cx="161" cy="1"/>
            </a:xfrm>
            <a:prstGeom prst="line">
              <a:avLst/>
            </a:prstGeom>
            <a:noFill/>
            <a:ln w="11113">
              <a:solidFill>
                <a:srgbClr val="000000"/>
              </a:solidFill>
              <a:round/>
              <a:headEnd/>
              <a:tailEnd/>
            </a:ln>
          </p:spPr>
          <p:txBody>
            <a:bodyPr/>
            <a:lstStyle/>
            <a:p>
              <a:endParaRPr lang="en-US"/>
            </a:p>
          </p:txBody>
        </p:sp>
        <p:sp>
          <p:nvSpPr>
            <p:cNvPr id="175134" name="Line 31"/>
            <p:cNvSpPr>
              <a:spLocks noChangeShapeType="1"/>
            </p:cNvSpPr>
            <p:nvPr/>
          </p:nvSpPr>
          <p:spPr bwMode="auto">
            <a:xfrm>
              <a:off x="774" y="2505"/>
              <a:ext cx="161" cy="1"/>
            </a:xfrm>
            <a:prstGeom prst="line">
              <a:avLst/>
            </a:prstGeom>
            <a:noFill/>
            <a:ln w="11113">
              <a:solidFill>
                <a:srgbClr val="000000"/>
              </a:solidFill>
              <a:round/>
              <a:headEnd/>
              <a:tailEnd/>
            </a:ln>
          </p:spPr>
          <p:txBody>
            <a:bodyPr/>
            <a:lstStyle/>
            <a:p>
              <a:endParaRPr lang="en-US"/>
            </a:p>
          </p:txBody>
        </p:sp>
        <p:sp>
          <p:nvSpPr>
            <p:cNvPr id="175135" name="Freeform 32"/>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SG" sz="2400"/>
            </a:p>
          </p:txBody>
        </p:sp>
        <p:sp>
          <p:nvSpPr>
            <p:cNvPr id="175136" name="Line 33"/>
            <p:cNvSpPr>
              <a:spLocks noChangeShapeType="1"/>
            </p:cNvSpPr>
            <p:nvPr/>
          </p:nvSpPr>
          <p:spPr bwMode="auto">
            <a:xfrm>
              <a:off x="859" y="2555"/>
              <a:ext cx="94" cy="1"/>
            </a:xfrm>
            <a:prstGeom prst="line">
              <a:avLst/>
            </a:prstGeom>
            <a:noFill/>
            <a:ln w="4763">
              <a:solidFill>
                <a:srgbClr val="000000"/>
              </a:solidFill>
              <a:round/>
              <a:headEnd/>
              <a:tailEnd/>
            </a:ln>
          </p:spPr>
          <p:txBody>
            <a:bodyPr/>
            <a:lstStyle/>
            <a:p>
              <a:endParaRPr lang="en-US"/>
            </a:p>
          </p:txBody>
        </p:sp>
        <p:sp>
          <p:nvSpPr>
            <p:cNvPr id="175137" name="Line 34"/>
            <p:cNvSpPr>
              <a:spLocks noChangeShapeType="1"/>
            </p:cNvSpPr>
            <p:nvPr/>
          </p:nvSpPr>
          <p:spPr bwMode="auto">
            <a:xfrm>
              <a:off x="859" y="2582"/>
              <a:ext cx="94" cy="1"/>
            </a:xfrm>
            <a:prstGeom prst="line">
              <a:avLst/>
            </a:prstGeom>
            <a:noFill/>
            <a:ln w="4763">
              <a:solidFill>
                <a:srgbClr val="000000"/>
              </a:solidFill>
              <a:round/>
              <a:headEnd/>
              <a:tailEnd/>
            </a:ln>
          </p:spPr>
          <p:txBody>
            <a:bodyPr/>
            <a:lstStyle/>
            <a:p>
              <a:endParaRPr lang="en-US"/>
            </a:p>
          </p:txBody>
        </p:sp>
        <p:sp>
          <p:nvSpPr>
            <p:cNvPr id="175138" name="Line 35"/>
            <p:cNvSpPr>
              <a:spLocks noChangeShapeType="1"/>
            </p:cNvSpPr>
            <p:nvPr/>
          </p:nvSpPr>
          <p:spPr bwMode="auto">
            <a:xfrm>
              <a:off x="863" y="2568"/>
              <a:ext cx="85" cy="1"/>
            </a:xfrm>
            <a:prstGeom prst="line">
              <a:avLst/>
            </a:prstGeom>
            <a:noFill/>
            <a:ln w="4763">
              <a:solidFill>
                <a:srgbClr val="000000"/>
              </a:solidFill>
              <a:round/>
              <a:headEnd/>
              <a:tailEnd/>
            </a:ln>
          </p:spPr>
          <p:txBody>
            <a:bodyPr/>
            <a:lstStyle/>
            <a:p>
              <a:endParaRPr lang="en-US"/>
            </a:p>
          </p:txBody>
        </p:sp>
        <p:sp>
          <p:nvSpPr>
            <p:cNvPr id="175139" name="Rectangle 36"/>
            <p:cNvSpPr>
              <a:spLocks noChangeArrowheads="1"/>
            </p:cNvSpPr>
            <p:nvPr/>
          </p:nvSpPr>
          <p:spPr bwMode="auto">
            <a:xfrm>
              <a:off x="913" y="2560"/>
              <a:ext cx="26" cy="17"/>
            </a:xfrm>
            <a:prstGeom prst="rect">
              <a:avLst/>
            </a:prstGeom>
            <a:noFill/>
            <a:ln w="4763">
              <a:solidFill>
                <a:srgbClr val="000000"/>
              </a:solidFill>
              <a:miter lim="800000"/>
              <a:headEnd/>
              <a:tailEnd/>
            </a:ln>
          </p:spPr>
          <p:txBody>
            <a:bodyPr/>
            <a:lstStyle/>
            <a:p>
              <a:endParaRPr lang="en-SG" sz="2400"/>
            </a:p>
          </p:txBody>
        </p:sp>
        <p:sp>
          <p:nvSpPr>
            <p:cNvPr id="175140" name="Freeform 37"/>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SG" sz="2400"/>
            </a:p>
          </p:txBody>
        </p:sp>
        <p:sp>
          <p:nvSpPr>
            <p:cNvPr id="175141" name="Line 38"/>
            <p:cNvSpPr>
              <a:spLocks noChangeShapeType="1"/>
            </p:cNvSpPr>
            <p:nvPr/>
          </p:nvSpPr>
          <p:spPr bwMode="auto">
            <a:xfrm>
              <a:off x="747" y="2495"/>
              <a:ext cx="214" cy="1"/>
            </a:xfrm>
            <a:prstGeom prst="line">
              <a:avLst/>
            </a:prstGeom>
            <a:noFill/>
            <a:ln w="4763">
              <a:solidFill>
                <a:srgbClr val="000000"/>
              </a:solidFill>
              <a:round/>
              <a:headEnd/>
              <a:tailEnd/>
            </a:ln>
          </p:spPr>
          <p:txBody>
            <a:bodyPr/>
            <a:lstStyle/>
            <a:p>
              <a:endParaRPr lang="en-US"/>
            </a:p>
          </p:txBody>
        </p:sp>
        <p:sp>
          <p:nvSpPr>
            <p:cNvPr id="175142" name="Line 39"/>
            <p:cNvSpPr>
              <a:spLocks noChangeShapeType="1"/>
            </p:cNvSpPr>
            <p:nvPr/>
          </p:nvSpPr>
          <p:spPr bwMode="auto">
            <a:xfrm flipV="1">
              <a:off x="801" y="2495"/>
              <a:ext cx="1" cy="10"/>
            </a:xfrm>
            <a:prstGeom prst="line">
              <a:avLst/>
            </a:prstGeom>
            <a:noFill/>
            <a:ln w="4763">
              <a:solidFill>
                <a:srgbClr val="000000"/>
              </a:solidFill>
              <a:round/>
              <a:headEnd/>
              <a:tailEnd/>
            </a:ln>
          </p:spPr>
          <p:txBody>
            <a:bodyPr/>
            <a:lstStyle/>
            <a:p>
              <a:endParaRPr lang="en-US"/>
            </a:p>
          </p:txBody>
        </p:sp>
        <p:sp>
          <p:nvSpPr>
            <p:cNvPr id="175143" name="Line 40"/>
            <p:cNvSpPr>
              <a:spLocks noChangeShapeType="1"/>
            </p:cNvSpPr>
            <p:nvPr/>
          </p:nvSpPr>
          <p:spPr bwMode="auto">
            <a:xfrm flipV="1">
              <a:off x="855" y="2495"/>
              <a:ext cx="1" cy="10"/>
            </a:xfrm>
            <a:prstGeom prst="line">
              <a:avLst/>
            </a:prstGeom>
            <a:noFill/>
            <a:ln w="4763">
              <a:solidFill>
                <a:srgbClr val="000000"/>
              </a:solidFill>
              <a:round/>
              <a:headEnd/>
              <a:tailEnd/>
            </a:ln>
          </p:spPr>
          <p:txBody>
            <a:bodyPr/>
            <a:lstStyle/>
            <a:p>
              <a:endParaRPr lang="en-US"/>
            </a:p>
          </p:txBody>
        </p:sp>
      </p:grpSp>
      <p:grpSp>
        <p:nvGrpSpPr>
          <p:cNvPr id="175144" name="Group 41"/>
          <p:cNvGrpSpPr>
            <a:grpSpLocks/>
          </p:cNvGrpSpPr>
          <p:nvPr/>
        </p:nvGrpSpPr>
        <p:grpSpPr bwMode="auto">
          <a:xfrm>
            <a:off x="1165225" y="4867275"/>
            <a:ext cx="454025" cy="457200"/>
            <a:chOff x="712" y="2330"/>
            <a:chExt cx="286" cy="288"/>
          </a:xfrm>
        </p:grpSpPr>
        <p:sp>
          <p:nvSpPr>
            <p:cNvPr id="175145" name="Freeform 42"/>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SG" sz="2400"/>
            </a:p>
          </p:txBody>
        </p:sp>
        <p:sp>
          <p:nvSpPr>
            <p:cNvPr id="175146" name="Line 43"/>
            <p:cNvSpPr>
              <a:spLocks noChangeShapeType="1"/>
            </p:cNvSpPr>
            <p:nvPr/>
          </p:nvSpPr>
          <p:spPr bwMode="auto">
            <a:xfrm>
              <a:off x="774" y="2518"/>
              <a:ext cx="161" cy="1"/>
            </a:xfrm>
            <a:prstGeom prst="line">
              <a:avLst/>
            </a:prstGeom>
            <a:noFill/>
            <a:ln w="11113">
              <a:solidFill>
                <a:srgbClr val="000000"/>
              </a:solidFill>
              <a:round/>
              <a:headEnd/>
              <a:tailEnd/>
            </a:ln>
          </p:spPr>
          <p:txBody>
            <a:bodyPr/>
            <a:lstStyle/>
            <a:p>
              <a:endParaRPr lang="en-US"/>
            </a:p>
          </p:txBody>
        </p:sp>
        <p:sp>
          <p:nvSpPr>
            <p:cNvPr id="175147" name="Line 44"/>
            <p:cNvSpPr>
              <a:spLocks noChangeShapeType="1"/>
            </p:cNvSpPr>
            <p:nvPr/>
          </p:nvSpPr>
          <p:spPr bwMode="auto">
            <a:xfrm>
              <a:off x="774" y="2505"/>
              <a:ext cx="161" cy="1"/>
            </a:xfrm>
            <a:prstGeom prst="line">
              <a:avLst/>
            </a:prstGeom>
            <a:noFill/>
            <a:ln w="11113">
              <a:solidFill>
                <a:srgbClr val="000000"/>
              </a:solidFill>
              <a:round/>
              <a:headEnd/>
              <a:tailEnd/>
            </a:ln>
          </p:spPr>
          <p:txBody>
            <a:bodyPr/>
            <a:lstStyle/>
            <a:p>
              <a:endParaRPr lang="en-US"/>
            </a:p>
          </p:txBody>
        </p:sp>
        <p:sp>
          <p:nvSpPr>
            <p:cNvPr id="175148" name="Freeform 45"/>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SG" sz="2400"/>
            </a:p>
          </p:txBody>
        </p:sp>
        <p:sp>
          <p:nvSpPr>
            <p:cNvPr id="175149" name="Line 46"/>
            <p:cNvSpPr>
              <a:spLocks noChangeShapeType="1"/>
            </p:cNvSpPr>
            <p:nvPr/>
          </p:nvSpPr>
          <p:spPr bwMode="auto">
            <a:xfrm>
              <a:off x="859" y="2555"/>
              <a:ext cx="94" cy="1"/>
            </a:xfrm>
            <a:prstGeom prst="line">
              <a:avLst/>
            </a:prstGeom>
            <a:noFill/>
            <a:ln w="4763">
              <a:solidFill>
                <a:srgbClr val="000000"/>
              </a:solidFill>
              <a:round/>
              <a:headEnd/>
              <a:tailEnd/>
            </a:ln>
          </p:spPr>
          <p:txBody>
            <a:bodyPr/>
            <a:lstStyle/>
            <a:p>
              <a:endParaRPr lang="en-US"/>
            </a:p>
          </p:txBody>
        </p:sp>
        <p:sp>
          <p:nvSpPr>
            <p:cNvPr id="175150" name="Line 47"/>
            <p:cNvSpPr>
              <a:spLocks noChangeShapeType="1"/>
            </p:cNvSpPr>
            <p:nvPr/>
          </p:nvSpPr>
          <p:spPr bwMode="auto">
            <a:xfrm>
              <a:off x="859" y="2582"/>
              <a:ext cx="94" cy="1"/>
            </a:xfrm>
            <a:prstGeom prst="line">
              <a:avLst/>
            </a:prstGeom>
            <a:noFill/>
            <a:ln w="4763">
              <a:solidFill>
                <a:srgbClr val="000000"/>
              </a:solidFill>
              <a:round/>
              <a:headEnd/>
              <a:tailEnd/>
            </a:ln>
          </p:spPr>
          <p:txBody>
            <a:bodyPr/>
            <a:lstStyle/>
            <a:p>
              <a:endParaRPr lang="en-US"/>
            </a:p>
          </p:txBody>
        </p:sp>
        <p:sp>
          <p:nvSpPr>
            <p:cNvPr id="175151" name="Line 48"/>
            <p:cNvSpPr>
              <a:spLocks noChangeShapeType="1"/>
            </p:cNvSpPr>
            <p:nvPr/>
          </p:nvSpPr>
          <p:spPr bwMode="auto">
            <a:xfrm>
              <a:off x="863" y="2568"/>
              <a:ext cx="85" cy="1"/>
            </a:xfrm>
            <a:prstGeom prst="line">
              <a:avLst/>
            </a:prstGeom>
            <a:noFill/>
            <a:ln w="4763">
              <a:solidFill>
                <a:srgbClr val="000000"/>
              </a:solidFill>
              <a:round/>
              <a:headEnd/>
              <a:tailEnd/>
            </a:ln>
          </p:spPr>
          <p:txBody>
            <a:bodyPr/>
            <a:lstStyle/>
            <a:p>
              <a:endParaRPr lang="en-US"/>
            </a:p>
          </p:txBody>
        </p:sp>
        <p:sp>
          <p:nvSpPr>
            <p:cNvPr id="175152" name="Rectangle 49"/>
            <p:cNvSpPr>
              <a:spLocks noChangeArrowheads="1"/>
            </p:cNvSpPr>
            <p:nvPr/>
          </p:nvSpPr>
          <p:spPr bwMode="auto">
            <a:xfrm>
              <a:off x="913" y="2560"/>
              <a:ext cx="26" cy="17"/>
            </a:xfrm>
            <a:prstGeom prst="rect">
              <a:avLst/>
            </a:prstGeom>
            <a:noFill/>
            <a:ln w="4763">
              <a:solidFill>
                <a:srgbClr val="000000"/>
              </a:solidFill>
              <a:miter lim="800000"/>
              <a:headEnd/>
              <a:tailEnd/>
            </a:ln>
          </p:spPr>
          <p:txBody>
            <a:bodyPr/>
            <a:lstStyle/>
            <a:p>
              <a:endParaRPr lang="en-SG" sz="2400"/>
            </a:p>
          </p:txBody>
        </p:sp>
        <p:sp>
          <p:nvSpPr>
            <p:cNvPr id="175153" name="Freeform 50"/>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SG" sz="2400"/>
            </a:p>
          </p:txBody>
        </p:sp>
        <p:sp>
          <p:nvSpPr>
            <p:cNvPr id="175154" name="Line 51"/>
            <p:cNvSpPr>
              <a:spLocks noChangeShapeType="1"/>
            </p:cNvSpPr>
            <p:nvPr/>
          </p:nvSpPr>
          <p:spPr bwMode="auto">
            <a:xfrm>
              <a:off x="747" y="2495"/>
              <a:ext cx="214" cy="1"/>
            </a:xfrm>
            <a:prstGeom prst="line">
              <a:avLst/>
            </a:prstGeom>
            <a:noFill/>
            <a:ln w="4763">
              <a:solidFill>
                <a:srgbClr val="000000"/>
              </a:solidFill>
              <a:round/>
              <a:headEnd/>
              <a:tailEnd/>
            </a:ln>
          </p:spPr>
          <p:txBody>
            <a:bodyPr/>
            <a:lstStyle/>
            <a:p>
              <a:endParaRPr lang="en-US"/>
            </a:p>
          </p:txBody>
        </p:sp>
        <p:sp>
          <p:nvSpPr>
            <p:cNvPr id="175155" name="Line 52"/>
            <p:cNvSpPr>
              <a:spLocks noChangeShapeType="1"/>
            </p:cNvSpPr>
            <p:nvPr/>
          </p:nvSpPr>
          <p:spPr bwMode="auto">
            <a:xfrm flipV="1">
              <a:off x="801" y="2495"/>
              <a:ext cx="1" cy="10"/>
            </a:xfrm>
            <a:prstGeom prst="line">
              <a:avLst/>
            </a:prstGeom>
            <a:noFill/>
            <a:ln w="4763">
              <a:solidFill>
                <a:srgbClr val="000000"/>
              </a:solidFill>
              <a:round/>
              <a:headEnd/>
              <a:tailEnd/>
            </a:ln>
          </p:spPr>
          <p:txBody>
            <a:bodyPr/>
            <a:lstStyle/>
            <a:p>
              <a:endParaRPr lang="en-US"/>
            </a:p>
          </p:txBody>
        </p:sp>
        <p:sp>
          <p:nvSpPr>
            <p:cNvPr id="175156" name="Line 53"/>
            <p:cNvSpPr>
              <a:spLocks noChangeShapeType="1"/>
            </p:cNvSpPr>
            <p:nvPr/>
          </p:nvSpPr>
          <p:spPr bwMode="auto">
            <a:xfrm flipV="1">
              <a:off x="855" y="2495"/>
              <a:ext cx="1" cy="10"/>
            </a:xfrm>
            <a:prstGeom prst="line">
              <a:avLst/>
            </a:prstGeom>
            <a:noFill/>
            <a:ln w="4763">
              <a:solidFill>
                <a:srgbClr val="000000"/>
              </a:solidFill>
              <a:round/>
              <a:headEnd/>
              <a:tailEnd/>
            </a:ln>
          </p:spPr>
          <p:txBody>
            <a:bodyPr/>
            <a:lstStyle/>
            <a:p>
              <a:endParaRPr lang="en-US"/>
            </a:p>
          </p:txBody>
        </p:sp>
      </p:grpSp>
      <p:grpSp>
        <p:nvGrpSpPr>
          <p:cNvPr id="175157" name="Group 54"/>
          <p:cNvGrpSpPr>
            <a:grpSpLocks/>
          </p:cNvGrpSpPr>
          <p:nvPr/>
        </p:nvGrpSpPr>
        <p:grpSpPr bwMode="auto">
          <a:xfrm>
            <a:off x="4513263" y="2054225"/>
            <a:ext cx="454025" cy="455613"/>
            <a:chOff x="712" y="2330"/>
            <a:chExt cx="286" cy="288"/>
          </a:xfrm>
        </p:grpSpPr>
        <p:sp>
          <p:nvSpPr>
            <p:cNvPr id="175158" name="Freeform 55"/>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SG" sz="2400"/>
            </a:p>
          </p:txBody>
        </p:sp>
        <p:sp>
          <p:nvSpPr>
            <p:cNvPr id="175159" name="Line 56"/>
            <p:cNvSpPr>
              <a:spLocks noChangeShapeType="1"/>
            </p:cNvSpPr>
            <p:nvPr/>
          </p:nvSpPr>
          <p:spPr bwMode="auto">
            <a:xfrm>
              <a:off x="774" y="2518"/>
              <a:ext cx="161" cy="1"/>
            </a:xfrm>
            <a:prstGeom prst="line">
              <a:avLst/>
            </a:prstGeom>
            <a:noFill/>
            <a:ln w="11113">
              <a:solidFill>
                <a:srgbClr val="000000"/>
              </a:solidFill>
              <a:round/>
              <a:headEnd/>
              <a:tailEnd/>
            </a:ln>
          </p:spPr>
          <p:txBody>
            <a:bodyPr/>
            <a:lstStyle/>
            <a:p>
              <a:endParaRPr lang="en-US"/>
            </a:p>
          </p:txBody>
        </p:sp>
        <p:sp>
          <p:nvSpPr>
            <p:cNvPr id="175160" name="Line 57"/>
            <p:cNvSpPr>
              <a:spLocks noChangeShapeType="1"/>
            </p:cNvSpPr>
            <p:nvPr/>
          </p:nvSpPr>
          <p:spPr bwMode="auto">
            <a:xfrm>
              <a:off x="774" y="2505"/>
              <a:ext cx="161" cy="1"/>
            </a:xfrm>
            <a:prstGeom prst="line">
              <a:avLst/>
            </a:prstGeom>
            <a:noFill/>
            <a:ln w="11113">
              <a:solidFill>
                <a:srgbClr val="000000"/>
              </a:solidFill>
              <a:round/>
              <a:headEnd/>
              <a:tailEnd/>
            </a:ln>
          </p:spPr>
          <p:txBody>
            <a:bodyPr/>
            <a:lstStyle/>
            <a:p>
              <a:endParaRPr lang="en-US"/>
            </a:p>
          </p:txBody>
        </p:sp>
        <p:sp>
          <p:nvSpPr>
            <p:cNvPr id="175161" name="Freeform 58"/>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SG" sz="2400"/>
            </a:p>
          </p:txBody>
        </p:sp>
        <p:sp>
          <p:nvSpPr>
            <p:cNvPr id="175162" name="Line 59"/>
            <p:cNvSpPr>
              <a:spLocks noChangeShapeType="1"/>
            </p:cNvSpPr>
            <p:nvPr/>
          </p:nvSpPr>
          <p:spPr bwMode="auto">
            <a:xfrm>
              <a:off x="859" y="2555"/>
              <a:ext cx="94" cy="1"/>
            </a:xfrm>
            <a:prstGeom prst="line">
              <a:avLst/>
            </a:prstGeom>
            <a:noFill/>
            <a:ln w="4763">
              <a:solidFill>
                <a:srgbClr val="000000"/>
              </a:solidFill>
              <a:round/>
              <a:headEnd/>
              <a:tailEnd/>
            </a:ln>
          </p:spPr>
          <p:txBody>
            <a:bodyPr/>
            <a:lstStyle/>
            <a:p>
              <a:endParaRPr lang="en-US"/>
            </a:p>
          </p:txBody>
        </p:sp>
        <p:sp>
          <p:nvSpPr>
            <p:cNvPr id="175163" name="Line 60"/>
            <p:cNvSpPr>
              <a:spLocks noChangeShapeType="1"/>
            </p:cNvSpPr>
            <p:nvPr/>
          </p:nvSpPr>
          <p:spPr bwMode="auto">
            <a:xfrm>
              <a:off x="859" y="2582"/>
              <a:ext cx="94" cy="1"/>
            </a:xfrm>
            <a:prstGeom prst="line">
              <a:avLst/>
            </a:prstGeom>
            <a:noFill/>
            <a:ln w="4763">
              <a:solidFill>
                <a:srgbClr val="000000"/>
              </a:solidFill>
              <a:round/>
              <a:headEnd/>
              <a:tailEnd/>
            </a:ln>
          </p:spPr>
          <p:txBody>
            <a:bodyPr/>
            <a:lstStyle/>
            <a:p>
              <a:endParaRPr lang="en-US"/>
            </a:p>
          </p:txBody>
        </p:sp>
        <p:sp>
          <p:nvSpPr>
            <p:cNvPr id="175164" name="Line 61"/>
            <p:cNvSpPr>
              <a:spLocks noChangeShapeType="1"/>
            </p:cNvSpPr>
            <p:nvPr/>
          </p:nvSpPr>
          <p:spPr bwMode="auto">
            <a:xfrm>
              <a:off x="863" y="2568"/>
              <a:ext cx="85" cy="1"/>
            </a:xfrm>
            <a:prstGeom prst="line">
              <a:avLst/>
            </a:prstGeom>
            <a:noFill/>
            <a:ln w="4763">
              <a:solidFill>
                <a:srgbClr val="000000"/>
              </a:solidFill>
              <a:round/>
              <a:headEnd/>
              <a:tailEnd/>
            </a:ln>
          </p:spPr>
          <p:txBody>
            <a:bodyPr/>
            <a:lstStyle/>
            <a:p>
              <a:endParaRPr lang="en-US"/>
            </a:p>
          </p:txBody>
        </p:sp>
        <p:sp>
          <p:nvSpPr>
            <p:cNvPr id="175165" name="Rectangle 62"/>
            <p:cNvSpPr>
              <a:spLocks noChangeArrowheads="1"/>
            </p:cNvSpPr>
            <p:nvPr/>
          </p:nvSpPr>
          <p:spPr bwMode="auto">
            <a:xfrm>
              <a:off x="913" y="2560"/>
              <a:ext cx="26" cy="17"/>
            </a:xfrm>
            <a:prstGeom prst="rect">
              <a:avLst/>
            </a:prstGeom>
            <a:noFill/>
            <a:ln w="4763">
              <a:solidFill>
                <a:srgbClr val="000000"/>
              </a:solidFill>
              <a:miter lim="800000"/>
              <a:headEnd/>
              <a:tailEnd/>
            </a:ln>
          </p:spPr>
          <p:txBody>
            <a:bodyPr/>
            <a:lstStyle/>
            <a:p>
              <a:endParaRPr lang="en-SG" sz="2400"/>
            </a:p>
          </p:txBody>
        </p:sp>
        <p:sp>
          <p:nvSpPr>
            <p:cNvPr id="175166" name="Freeform 63"/>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SG" sz="2400"/>
            </a:p>
          </p:txBody>
        </p:sp>
        <p:sp>
          <p:nvSpPr>
            <p:cNvPr id="175167" name="Line 64"/>
            <p:cNvSpPr>
              <a:spLocks noChangeShapeType="1"/>
            </p:cNvSpPr>
            <p:nvPr/>
          </p:nvSpPr>
          <p:spPr bwMode="auto">
            <a:xfrm>
              <a:off x="747" y="2495"/>
              <a:ext cx="214" cy="1"/>
            </a:xfrm>
            <a:prstGeom prst="line">
              <a:avLst/>
            </a:prstGeom>
            <a:noFill/>
            <a:ln w="4763">
              <a:solidFill>
                <a:srgbClr val="000000"/>
              </a:solidFill>
              <a:round/>
              <a:headEnd/>
              <a:tailEnd/>
            </a:ln>
          </p:spPr>
          <p:txBody>
            <a:bodyPr/>
            <a:lstStyle/>
            <a:p>
              <a:endParaRPr lang="en-US"/>
            </a:p>
          </p:txBody>
        </p:sp>
        <p:sp>
          <p:nvSpPr>
            <p:cNvPr id="175168" name="Line 65"/>
            <p:cNvSpPr>
              <a:spLocks noChangeShapeType="1"/>
            </p:cNvSpPr>
            <p:nvPr/>
          </p:nvSpPr>
          <p:spPr bwMode="auto">
            <a:xfrm flipV="1">
              <a:off x="801" y="2495"/>
              <a:ext cx="1" cy="10"/>
            </a:xfrm>
            <a:prstGeom prst="line">
              <a:avLst/>
            </a:prstGeom>
            <a:noFill/>
            <a:ln w="4763">
              <a:solidFill>
                <a:srgbClr val="000000"/>
              </a:solidFill>
              <a:round/>
              <a:headEnd/>
              <a:tailEnd/>
            </a:ln>
          </p:spPr>
          <p:txBody>
            <a:bodyPr/>
            <a:lstStyle/>
            <a:p>
              <a:endParaRPr lang="en-US"/>
            </a:p>
          </p:txBody>
        </p:sp>
        <p:sp>
          <p:nvSpPr>
            <p:cNvPr id="175169" name="Line 66"/>
            <p:cNvSpPr>
              <a:spLocks noChangeShapeType="1"/>
            </p:cNvSpPr>
            <p:nvPr/>
          </p:nvSpPr>
          <p:spPr bwMode="auto">
            <a:xfrm flipV="1">
              <a:off x="855" y="2495"/>
              <a:ext cx="1" cy="10"/>
            </a:xfrm>
            <a:prstGeom prst="line">
              <a:avLst/>
            </a:prstGeom>
            <a:noFill/>
            <a:ln w="4763">
              <a:solidFill>
                <a:srgbClr val="000000"/>
              </a:solidFill>
              <a:round/>
              <a:headEnd/>
              <a:tailEnd/>
            </a:ln>
          </p:spPr>
          <p:txBody>
            <a:bodyPr/>
            <a:lstStyle/>
            <a:p>
              <a:endParaRPr lang="en-US"/>
            </a:p>
          </p:txBody>
        </p:sp>
      </p:grpSp>
      <p:grpSp>
        <p:nvGrpSpPr>
          <p:cNvPr id="175170" name="Group 67"/>
          <p:cNvGrpSpPr>
            <a:grpSpLocks/>
          </p:cNvGrpSpPr>
          <p:nvPr/>
        </p:nvGrpSpPr>
        <p:grpSpPr bwMode="auto">
          <a:xfrm>
            <a:off x="7785100" y="2509838"/>
            <a:ext cx="454025" cy="457200"/>
            <a:chOff x="712" y="2330"/>
            <a:chExt cx="286" cy="288"/>
          </a:xfrm>
        </p:grpSpPr>
        <p:sp>
          <p:nvSpPr>
            <p:cNvPr id="175171" name="Freeform 68"/>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SG" sz="2400"/>
            </a:p>
          </p:txBody>
        </p:sp>
        <p:sp>
          <p:nvSpPr>
            <p:cNvPr id="175172" name="Line 69"/>
            <p:cNvSpPr>
              <a:spLocks noChangeShapeType="1"/>
            </p:cNvSpPr>
            <p:nvPr/>
          </p:nvSpPr>
          <p:spPr bwMode="auto">
            <a:xfrm>
              <a:off x="774" y="2518"/>
              <a:ext cx="161" cy="1"/>
            </a:xfrm>
            <a:prstGeom prst="line">
              <a:avLst/>
            </a:prstGeom>
            <a:noFill/>
            <a:ln w="11113">
              <a:solidFill>
                <a:srgbClr val="000000"/>
              </a:solidFill>
              <a:round/>
              <a:headEnd/>
              <a:tailEnd/>
            </a:ln>
          </p:spPr>
          <p:txBody>
            <a:bodyPr/>
            <a:lstStyle/>
            <a:p>
              <a:endParaRPr lang="en-US"/>
            </a:p>
          </p:txBody>
        </p:sp>
        <p:sp>
          <p:nvSpPr>
            <p:cNvPr id="175173" name="Line 70"/>
            <p:cNvSpPr>
              <a:spLocks noChangeShapeType="1"/>
            </p:cNvSpPr>
            <p:nvPr/>
          </p:nvSpPr>
          <p:spPr bwMode="auto">
            <a:xfrm>
              <a:off x="774" y="2505"/>
              <a:ext cx="161" cy="1"/>
            </a:xfrm>
            <a:prstGeom prst="line">
              <a:avLst/>
            </a:prstGeom>
            <a:noFill/>
            <a:ln w="11113">
              <a:solidFill>
                <a:srgbClr val="000000"/>
              </a:solidFill>
              <a:round/>
              <a:headEnd/>
              <a:tailEnd/>
            </a:ln>
          </p:spPr>
          <p:txBody>
            <a:bodyPr/>
            <a:lstStyle/>
            <a:p>
              <a:endParaRPr lang="en-US"/>
            </a:p>
          </p:txBody>
        </p:sp>
        <p:sp>
          <p:nvSpPr>
            <p:cNvPr id="175174" name="Freeform 71"/>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SG" sz="2400"/>
            </a:p>
          </p:txBody>
        </p:sp>
        <p:sp>
          <p:nvSpPr>
            <p:cNvPr id="175175" name="Line 72"/>
            <p:cNvSpPr>
              <a:spLocks noChangeShapeType="1"/>
            </p:cNvSpPr>
            <p:nvPr/>
          </p:nvSpPr>
          <p:spPr bwMode="auto">
            <a:xfrm>
              <a:off x="859" y="2555"/>
              <a:ext cx="94" cy="1"/>
            </a:xfrm>
            <a:prstGeom prst="line">
              <a:avLst/>
            </a:prstGeom>
            <a:noFill/>
            <a:ln w="4763">
              <a:solidFill>
                <a:srgbClr val="000000"/>
              </a:solidFill>
              <a:round/>
              <a:headEnd/>
              <a:tailEnd/>
            </a:ln>
          </p:spPr>
          <p:txBody>
            <a:bodyPr/>
            <a:lstStyle/>
            <a:p>
              <a:endParaRPr lang="en-US"/>
            </a:p>
          </p:txBody>
        </p:sp>
        <p:sp>
          <p:nvSpPr>
            <p:cNvPr id="175176" name="Line 73"/>
            <p:cNvSpPr>
              <a:spLocks noChangeShapeType="1"/>
            </p:cNvSpPr>
            <p:nvPr/>
          </p:nvSpPr>
          <p:spPr bwMode="auto">
            <a:xfrm>
              <a:off x="859" y="2582"/>
              <a:ext cx="94" cy="1"/>
            </a:xfrm>
            <a:prstGeom prst="line">
              <a:avLst/>
            </a:prstGeom>
            <a:noFill/>
            <a:ln w="4763">
              <a:solidFill>
                <a:srgbClr val="000000"/>
              </a:solidFill>
              <a:round/>
              <a:headEnd/>
              <a:tailEnd/>
            </a:ln>
          </p:spPr>
          <p:txBody>
            <a:bodyPr/>
            <a:lstStyle/>
            <a:p>
              <a:endParaRPr lang="en-US"/>
            </a:p>
          </p:txBody>
        </p:sp>
        <p:sp>
          <p:nvSpPr>
            <p:cNvPr id="175177" name="Line 74"/>
            <p:cNvSpPr>
              <a:spLocks noChangeShapeType="1"/>
            </p:cNvSpPr>
            <p:nvPr/>
          </p:nvSpPr>
          <p:spPr bwMode="auto">
            <a:xfrm>
              <a:off x="863" y="2568"/>
              <a:ext cx="85" cy="1"/>
            </a:xfrm>
            <a:prstGeom prst="line">
              <a:avLst/>
            </a:prstGeom>
            <a:noFill/>
            <a:ln w="4763">
              <a:solidFill>
                <a:srgbClr val="000000"/>
              </a:solidFill>
              <a:round/>
              <a:headEnd/>
              <a:tailEnd/>
            </a:ln>
          </p:spPr>
          <p:txBody>
            <a:bodyPr/>
            <a:lstStyle/>
            <a:p>
              <a:endParaRPr lang="en-US"/>
            </a:p>
          </p:txBody>
        </p:sp>
        <p:sp>
          <p:nvSpPr>
            <p:cNvPr id="175178" name="Rectangle 75"/>
            <p:cNvSpPr>
              <a:spLocks noChangeArrowheads="1"/>
            </p:cNvSpPr>
            <p:nvPr/>
          </p:nvSpPr>
          <p:spPr bwMode="auto">
            <a:xfrm>
              <a:off x="913" y="2560"/>
              <a:ext cx="26" cy="17"/>
            </a:xfrm>
            <a:prstGeom prst="rect">
              <a:avLst/>
            </a:prstGeom>
            <a:noFill/>
            <a:ln w="4763">
              <a:solidFill>
                <a:srgbClr val="000000"/>
              </a:solidFill>
              <a:miter lim="800000"/>
              <a:headEnd/>
              <a:tailEnd/>
            </a:ln>
          </p:spPr>
          <p:txBody>
            <a:bodyPr/>
            <a:lstStyle/>
            <a:p>
              <a:endParaRPr lang="en-SG" sz="2400"/>
            </a:p>
          </p:txBody>
        </p:sp>
        <p:sp>
          <p:nvSpPr>
            <p:cNvPr id="175179" name="Freeform 76"/>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SG" sz="2400"/>
            </a:p>
          </p:txBody>
        </p:sp>
        <p:sp>
          <p:nvSpPr>
            <p:cNvPr id="175180" name="Line 77"/>
            <p:cNvSpPr>
              <a:spLocks noChangeShapeType="1"/>
            </p:cNvSpPr>
            <p:nvPr/>
          </p:nvSpPr>
          <p:spPr bwMode="auto">
            <a:xfrm>
              <a:off x="747" y="2495"/>
              <a:ext cx="214" cy="1"/>
            </a:xfrm>
            <a:prstGeom prst="line">
              <a:avLst/>
            </a:prstGeom>
            <a:noFill/>
            <a:ln w="4763">
              <a:solidFill>
                <a:srgbClr val="000000"/>
              </a:solidFill>
              <a:round/>
              <a:headEnd/>
              <a:tailEnd/>
            </a:ln>
          </p:spPr>
          <p:txBody>
            <a:bodyPr/>
            <a:lstStyle/>
            <a:p>
              <a:endParaRPr lang="en-US"/>
            </a:p>
          </p:txBody>
        </p:sp>
        <p:sp>
          <p:nvSpPr>
            <p:cNvPr id="175181" name="Line 78"/>
            <p:cNvSpPr>
              <a:spLocks noChangeShapeType="1"/>
            </p:cNvSpPr>
            <p:nvPr/>
          </p:nvSpPr>
          <p:spPr bwMode="auto">
            <a:xfrm flipV="1">
              <a:off x="801" y="2495"/>
              <a:ext cx="1" cy="10"/>
            </a:xfrm>
            <a:prstGeom prst="line">
              <a:avLst/>
            </a:prstGeom>
            <a:noFill/>
            <a:ln w="4763">
              <a:solidFill>
                <a:srgbClr val="000000"/>
              </a:solidFill>
              <a:round/>
              <a:headEnd/>
              <a:tailEnd/>
            </a:ln>
          </p:spPr>
          <p:txBody>
            <a:bodyPr/>
            <a:lstStyle/>
            <a:p>
              <a:endParaRPr lang="en-US"/>
            </a:p>
          </p:txBody>
        </p:sp>
        <p:sp>
          <p:nvSpPr>
            <p:cNvPr id="175182" name="Line 79"/>
            <p:cNvSpPr>
              <a:spLocks noChangeShapeType="1"/>
            </p:cNvSpPr>
            <p:nvPr/>
          </p:nvSpPr>
          <p:spPr bwMode="auto">
            <a:xfrm flipV="1">
              <a:off x="855" y="2495"/>
              <a:ext cx="1" cy="10"/>
            </a:xfrm>
            <a:prstGeom prst="line">
              <a:avLst/>
            </a:prstGeom>
            <a:noFill/>
            <a:ln w="4763">
              <a:solidFill>
                <a:srgbClr val="000000"/>
              </a:solidFill>
              <a:round/>
              <a:headEnd/>
              <a:tailEnd/>
            </a:ln>
          </p:spPr>
          <p:txBody>
            <a:bodyPr/>
            <a:lstStyle/>
            <a:p>
              <a:endParaRPr lang="en-US"/>
            </a:p>
          </p:txBody>
        </p:sp>
      </p:grpSp>
      <p:grpSp>
        <p:nvGrpSpPr>
          <p:cNvPr id="175183" name="Group 80"/>
          <p:cNvGrpSpPr>
            <a:grpSpLocks/>
          </p:cNvGrpSpPr>
          <p:nvPr/>
        </p:nvGrpSpPr>
        <p:grpSpPr bwMode="auto">
          <a:xfrm>
            <a:off x="8093075" y="5019675"/>
            <a:ext cx="454025" cy="457200"/>
            <a:chOff x="712" y="2330"/>
            <a:chExt cx="286" cy="288"/>
          </a:xfrm>
        </p:grpSpPr>
        <p:sp>
          <p:nvSpPr>
            <p:cNvPr id="175184" name="Freeform 81"/>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SG" sz="2400"/>
            </a:p>
          </p:txBody>
        </p:sp>
        <p:sp>
          <p:nvSpPr>
            <p:cNvPr id="175185" name="Line 82"/>
            <p:cNvSpPr>
              <a:spLocks noChangeShapeType="1"/>
            </p:cNvSpPr>
            <p:nvPr/>
          </p:nvSpPr>
          <p:spPr bwMode="auto">
            <a:xfrm>
              <a:off x="774" y="2518"/>
              <a:ext cx="161" cy="1"/>
            </a:xfrm>
            <a:prstGeom prst="line">
              <a:avLst/>
            </a:prstGeom>
            <a:noFill/>
            <a:ln w="11113">
              <a:solidFill>
                <a:srgbClr val="000000"/>
              </a:solidFill>
              <a:round/>
              <a:headEnd/>
              <a:tailEnd/>
            </a:ln>
          </p:spPr>
          <p:txBody>
            <a:bodyPr/>
            <a:lstStyle/>
            <a:p>
              <a:endParaRPr lang="en-US"/>
            </a:p>
          </p:txBody>
        </p:sp>
        <p:sp>
          <p:nvSpPr>
            <p:cNvPr id="175186" name="Line 83"/>
            <p:cNvSpPr>
              <a:spLocks noChangeShapeType="1"/>
            </p:cNvSpPr>
            <p:nvPr/>
          </p:nvSpPr>
          <p:spPr bwMode="auto">
            <a:xfrm>
              <a:off x="774" y="2505"/>
              <a:ext cx="161" cy="1"/>
            </a:xfrm>
            <a:prstGeom prst="line">
              <a:avLst/>
            </a:prstGeom>
            <a:noFill/>
            <a:ln w="11113">
              <a:solidFill>
                <a:srgbClr val="000000"/>
              </a:solidFill>
              <a:round/>
              <a:headEnd/>
              <a:tailEnd/>
            </a:ln>
          </p:spPr>
          <p:txBody>
            <a:bodyPr/>
            <a:lstStyle/>
            <a:p>
              <a:endParaRPr lang="en-US"/>
            </a:p>
          </p:txBody>
        </p:sp>
        <p:sp>
          <p:nvSpPr>
            <p:cNvPr id="175187" name="Freeform 84"/>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SG" sz="2400"/>
            </a:p>
          </p:txBody>
        </p:sp>
        <p:sp>
          <p:nvSpPr>
            <p:cNvPr id="175188" name="Line 85"/>
            <p:cNvSpPr>
              <a:spLocks noChangeShapeType="1"/>
            </p:cNvSpPr>
            <p:nvPr/>
          </p:nvSpPr>
          <p:spPr bwMode="auto">
            <a:xfrm>
              <a:off x="859" y="2555"/>
              <a:ext cx="94" cy="1"/>
            </a:xfrm>
            <a:prstGeom prst="line">
              <a:avLst/>
            </a:prstGeom>
            <a:noFill/>
            <a:ln w="4763">
              <a:solidFill>
                <a:srgbClr val="000000"/>
              </a:solidFill>
              <a:round/>
              <a:headEnd/>
              <a:tailEnd/>
            </a:ln>
          </p:spPr>
          <p:txBody>
            <a:bodyPr/>
            <a:lstStyle/>
            <a:p>
              <a:endParaRPr lang="en-US"/>
            </a:p>
          </p:txBody>
        </p:sp>
        <p:sp>
          <p:nvSpPr>
            <p:cNvPr id="175189" name="Line 86"/>
            <p:cNvSpPr>
              <a:spLocks noChangeShapeType="1"/>
            </p:cNvSpPr>
            <p:nvPr/>
          </p:nvSpPr>
          <p:spPr bwMode="auto">
            <a:xfrm>
              <a:off x="859" y="2582"/>
              <a:ext cx="94" cy="1"/>
            </a:xfrm>
            <a:prstGeom prst="line">
              <a:avLst/>
            </a:prstGeom>
            <a:noFill/>
            <a:ln w="4763">
              <a:solidFill>
                <a:srgbClr val="000000"/>
              </a:solidFill>
              <a:round/>
              <a:headEnd/>
              <a:tailEnd/>
            </a:ln>
          </p:spPr>
          <p:txBody>
            <a:bodyPr/>
            <a:lstStyle/>
            <a:p>
              <a:endParaRPr lang="en-US"/>
            </a:p>
          </p:txBody>
        </p:sp>
        <p:sp>
          <p:nvSpPr>
            <p:cNvPr id="175190" name="Line 87"/>
            <p:cNvSpPr>
              <a:spLocks noChangeShapeType="1"/>
            </p:cNvSpPr>
            <p:nvPr/>
          </p:nvSpPr>
          <p:spPr bwMode="auto">
            <a:xfrm>
              <a:off x="863" y="2568"/>
              <a:ext cx="85" cy="1"/>
            </a:xfrm>
            <a:prstGeom prst="line">
              <a:avLst/>
            </a:prstGeom>
            <a:noFill/>
            <a:ln w="4763">
              <a:solidFill>
                <a:srgbClr val="000000"/>
              </a:solidFill>
              <a:round/>
              <a:headEnd/>
              <a:tailEnd/>
            </a:ln>
          </p:spPr>
          <p:txBody>
            <a:bodyPr/>
            <a:lstStyle/>
            <a:p>
              <a:endParaRPr lang="en-US"/>
            </a:p>
          </p:txBody>
        </p:sp>
        <p:sp>
          <p:nvSpPr>
            <p:cNvPr id="175191" name="Rectangle 88"/>
            <p:cNvSpPr>
              <a:spLocks noChangeArrowheads="1"/>
            </p:cNvSpPr>
            <p:nvPr/>
          </p:nvSpPr>
          <p:spPr bwMode="auto">
            <a:xfrm>
              <a:off x="913" y="2560"/>
              <a:ext cx="26" cy="17"/>
            </a:xfrm>
            <a:prstGeom prst="rect">
              <a:avLst/>
            </a:prstGeom>
            <a:noFill/>
            <a:ln w="4763">
              <a:solidFill>
                <a:srgbClr val="000000"/>
              </a:solidFill>
              <a:miter lim="800000"/>
              <a:headEnd/>
              <a:tailEnd/>
            </a:ln>
          </p:spPr>
          <p:txBody>
            <a:bodyPr/>
            <a:lstStyle/>
            <a:p>
              <a:endParaRPr lang="en-SG" sz="2400"/>
            </a:p>
          </p:txBody>
        </p:sp>
        <p:sp>
          <p:nvSpPr>
            <p:cNvPr id="175192" name="Freeform 89"/>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SG" sz="2400"/>
            </a:p>
          </p:txBody>
        </p:sp>
        <p:sp>
          <p:nvSpPr>
            <p:cNvPr id="175193" name="Line 90"/>
            <p:cNvSpPr>
              <a:spLocks noChangeShapeType="1"/>
            </p:cNvSpPr>
            <p:nvPr/>
          </p:nvSpPr>
          <p:spPr bwMode="auto">
            <a:xfrm>
              <a:off x="747" y="2495"/>
              <a:ext cx="214" cy="1"/>
            </a:xfrm>
            <a:prstGeom prst="line">
              <a:avLst/>
            </a:prstGeom>
            <a:noFill/>
            <a:ln w="4763">
              <a:solidFill>
                <a:srgbClr val="000000"/>
              </a:solidFill>
              <a:round/>
              <a:headEnd/>
              <a:tailEnd/>
            </a:ln>
          </p:spPr>
          <p:txBody>
            <a:bodyPr/>
            <a:lstStyle/>
            <a:p>
              <a:endParaRPr lang="en-US"/>
            </a:p>
          </p:txBody>
        </p:sp>
        <p:sp>
          <p:nvSpPr>
            <p:cNvPr id="175194" name="Line 91"/>
            <p:cNvSpPr>
              <a:spLocks noChangeShapeType="1"/>
            </p:cNvSpPr>
            <p:nvPr/>
          </p:nvSpPr>
          <p:spPr bwMode="auto">
            <a:xfrm flipV="1">
              <a:off x="801" y="2495"/>
              <a:ext cx="1" cy="10"/>
            </a:xfrm>
            <a:prstGeom prst="line">
              <a:avLst/>
            </a:prstGeom>
            <a:noFill/>
            <a:ln w="4763">
              <a:solidFill>
                <a:srgbClr val="000000"/>
              </a:solidFill>
              <a:round/>
              <a:headEnd/>
              <a:tailEnd/>
            </a:ln>
          </p:spPr>
          <p:txBody>
            <a:bodyPr/>
            <a:lstStyle/>
            <a:p>
              <a:endParaRPr lang="en-US"/>
            </a:p>
          </p:txBody>
        </p:sp>
        <p:sp>
          <p:nvSpPr>
            <p:cNvPr id="175195" name="Line 92"/>
            <p:cNvSpPr>
              <a:spLocks noChangeShapeType="1"/>
            </p:cNvSpPr>
            <p:nvPr/>
          </p:nvSpPr>
          <p:spPr bwMode="auto">
            <a:xfrm flipV="1">
              <a:off x="855" y="2495"/>
              <a:ext cx="1" cy="10"/>
            </a:xfrm>
            <a:prstGeom prst="line">
              <a:avLst/>
            </a:prstGeom>
            <a:noFill/>
            <a:ln w="4763">
              <a:solidFill>
                <a:srgbClr val="000000"/>
              </a:solidFill>
              <a:round/>
              <a:headEnd/>
              <a:tailEnd/>
            </a:ln>
          </p:spPr>
          <p:txBody>
            <a:bodyPr/>
            <a:lstStyle/>
            <a:p>
              <a:endParaRPr lang="en-US"/>
            </a:p>
          </p:txBody>
        </p:sp>
      </p:grpSp>
      <p:cxnSp>
        <p:nvCxnSpPr>
          <p:cNvPr id="175196" name="AutoShape 93"/>
          <p:cNvCxnSpPr>
            <a:cxnSpLocks noChangeShapeType="1"/>
            <a:stCxn id="175125" idx="3"/>
            <a:endCxn id="175127" idx="1"/>
          </p:cNvCxnSpPr>
          <p:nvPr/>
        </p:nvCxnSpPr>
        <p:spPr bwMode="auto">
          <a:xfrm flipV="1">
            <a:off x="2611438" y="3117850"/>
            <a:ext cx="1825625" cy="76200"/>
          </a:xfrm>
          <a:prstGeom prst="straightConnector1">
            <a:avLst/>
          </a:prstGeom>
          <a:noFill/>
          <a:ln w="25400">
            <a:solidFill>
              <a:schemeClr val="tx1"/>
            </a:solidFill>
            <a:round/>
            <a:headEnd/>
            <a:tailEnd/>
          </a:ln>
        </p:spPr>
      </p:cxnSp>
      <p:cxnSp>
        <p:nvCxnSpPr>
          <p:cNvPr id="175197" name="AutoShape 94"/>
          <p:cNvCxnSpPr>
            <a:cxnSpLocks noChangeShapeType="1"/>
            <a:stCxn id="175125" idx="3"/>
            <a:endCxn id="175128" idx="1"/>
          </p:cNvCxnSpPr>
          <p:nvPr/>
        </p:nvCxnSpPr>
        <p:spPr bwMode="auto">
          <a:xfrm>
            <a:off x="2611438" y="3194050"/>
            <a:ext cx="1825625" cy="912813"/>
          </a:xfrm>
          <a:prstGeom prst="straightConnector1">
            <a:avLst/>
          </a:prstGeom>
          <a:noFill/>
          <a:ln w="25400">
            <a:solidFill>
              <a:schemeClr val="tx1"/>
            </a:solidFill>
            <a:round/>
            <a:headEnd/>
            <a:tailEnd/>
          </a:ln>
        </p:spPr>
      </p:cxnSp>
      <p:cxnSp>
        <p:nvCxnSpPr>
          <p:cNvPr id="175198" name="AutoShape 95"/>
          <p:cNvCxnSpPr>
            <a:cxnSpLocks noChangeShapeType="1"/>
            <a:stCxn id="175126" idx="3"/>
            <a:endCxn id="175128" idx="1"/>
          </p:cNvCxnSpPr>
          <p:nvPr/>
        </p:nvCxnSpPr>
        <p:spPr bwMode="auto">
          <a:xfrm flipV="1">
            <a:off x="2535238" y="4106863"/>
            <a:ext cx="1901825" cy="760412"/>
          </a:xfrm>
          <a:prstGeom prst="straightConnector1">
            <a:avLst/>
          </a:prstGeom>
          <a:noFill/>
          <a:ln w="25400">
            <a:solidFill>
              <a:schemeClr val="tx1"/>
            </a:solidFill>
            <a:round/>
            <a:headEnd/>
            <a:tailEnd/>
          </a:ln>
        </p:spPr>
      </p:cxnSp>
      <p:cxnSp>
        <p:nvCxnSpPr>
          <p:cNvPr id="175199" name="AutoShape 96"/>
          <p:cNvCxnSpPr>
            <a:cxnSpLocks noChangeShapeType="1"/>
            <a:stCxn id="175126" idx="3"/>
            <a:endCxn id="175233" idx="1"/>
          </p:cNvCxnSpPr>
          <p:nvPr/>
        </p:nvCxnSpPr>
        <p:spPr bwMode="auto">
          <a:xfrm>
            <a:off x="2535238" y="4867275"/>
            <a:ext cx="1901825" cy="533400"/>
          </a:xfrm>
          <a:prstGeom prst="straightConnector1">
            <a:avLst/>
          </a:prstGeom>
          <a:noFill/>
          <a:ln w="25400">
            <a:solidFill>
              <a:schemeClr val="tx1"/>
            </a:solidFill>
            <a:round/>
            <a:headEnd/>
            <a:tailEnd/>
          </a:ln>
        </p:spPr>
      </p:cxnSp>
      <p:cxnSp>
        <p:nvCxnSpPr>
          <p:cNvPr id="175200" name="AutoShape 97"/>
          <p:cNvCxnSpPr>
            <a:cxnSpLocks noChangeShapeType="1"/>
            <a:stCxn id="175128" idx="3"/>
            <a:endCxn id="175129" idx="1"/>
          </p:cNvCxnSpPr>
          <p:nvPr/>
        </p:nvCxnSpPr>
        <p:spPr bwMode="auto">
          <a:xfrm flipV="1">
            <a:off x="4741863" y="3575050"/>
            <a:ext cx="2282825" cy="531813"/>
          </a:xfrm>
          <a:prstGeom prst="straightConnector1">
            <a:avLst/>
          </a:prstGeom>
          <a:noFill/>
          <a:ln w="25400">
            <a:solidFill>
              <a:schemeClr val="tx1"/>
            </a:solidFill>
            <a:round/>
            <a:headEnd/>
            <a:tailEnd/>
          </a:ln>
        </p:spPr>
      </p:cxnSp>
      <p:cxnSp>
        <p:nvCxnSpPr>
          <p:cNvPr id="175201" name="AutoShape 98"/>
          <p:cNvCxnSpPr>
            <a:cxnSpLocks noChangeShapeType="1"/>
            <a:stCxn id="175233" idx="3"/>
            <a:endCxn id="175130" idx="1"/>
          </p:cNvCxnSpPr>
          <p:nvPr/>
        </p:nvCxnSpPr>
        <p:spPr bwMode="auto">
          <a:xfrm flipV="1">
            <a:off x="4741863" y="5324475"/>
            <a:ext cx="1978025" cy="76200"/>
          </a:xfrm>
          <a:prstGeom prst="straightConnector1">
            <a:avLst/>
          </a:prstGeom>
          <a:noFill/>
          <a:ln w="25400">
            <a:solidFill>
              <a:schemeClr val="tx1"/>
            </a:solidFill>
            <a:round/>
            <a:headEnd/>
            <a:tailEnd/>
          </a:ln>
        </p:spPr>
      </p:cxnSp>
      <p:cxnSp>
        <p:nvCxnSpPr>
          <p:cNvPr id="175202" name="AutoShape 99"/>
          <p:cNvCxnSpPr>
            <a:cxnSpLocks noChangeShapeType="1"/>
            <a:stCxn id="175130" idx="0"/>
            <a:endCxn id="175129" idx="2"/>
          </p:cNvCxnSpPr>
          <p:nvPr/>
        </p:nvCxnSpPr>
        <p:spPr bwMode="auto">
          <a:xfrm flipV="1">
            <a:off x="6872288" y="3803650"/>
            <a:ext cx="304800" cy="1292225"/>
          </a:xfrm>
          <a:prstGeom prst="straightConnector1">
            <a:avLst/>
          </a:prstGeom>
          <a:noFill/>
          <a:ln w="25400">
            <a:solidFill>
              <a:schemeClr val="tx1"/>
            </a:solidFill>
            <a:round/>
            <a:headEnd/>
            <a:tailEnd/>
          </a:ln>
        </p:spPr>
      </p:cxnSp>
      <p:cxnSp>
        <p:nvCxnSpPr>
          <p:cNvPr id="175203" name="AutoShape 100"/>
          <p:cNvCxnSpPr>
            <a:cxnSpLocks noChangeShapeType="1"/>
            <a:stCxn id="175126" idx="0"/>
            <a:endCxn id="175125" idx="2"/>
          </p:cNvCxnSpPr>
          <p:nvPr/>
        </p:nvCxnSpPr>
        <p:spPr bwMode="auto">
          <a:xfrm flipV="1">
            <a:off x="2382838" y="3422650"/>
            <a:ext cx="76200" cy="1217613"/>
          </a:xfrm>
          <a:prstGeom prst="straightConnector1">
            <a:avLst/>
          </a:prstGeom>
          <a:noFill/>
          <a:ln w="25400">
            <a:solidFill>
              <a:schemeClr val="tx1"/>
            </a:solidFill>
            <a:round/>
            <a:headEnd/>
            <a:tailEnd/>
          </a:ln>
        </p:spPr>
      </p:cxnSp>
      <p:cxnSp>
        <p:nvCxnSpPr>
          <p:cNvPr id="175204" name="AutoShape 101"/>
          <p:cNvCxnSpPr>
            <a:cxnSpLocks noChangeShapeType="1"/>
            <a:stCxn id="175127" idx="3"/>
            <a:endCxn id="175129" idx="1"/>
          </p:cNvCxnSpPr>
          <p:nvPr/>
        </p:nvCxnSpPr>
        <p:spPr bwMode="auto">
          <a:xfrm>
            <a:off x="4741863" y="3117850"/>
            <a:ext cx="2282825" cy="457200"/>
          </a:xfrm>
          <a:prstGeom prst="straightConnector1">
            <a:avLst/>
          </a:prstGeom>
          <a:noFill/>
          <a:ln w="25400">
            <a:solidFill>
              <a:schemeClr val="tx1"/>
            </a:solidFill>
            <a:round/>
            <a:headEnd/>
            <a:tailEnd/>
          </a:ln>
        </p:spPr>
      </p:cxnSp>
      <p:cxnSp>
        <p:nvCxnSpPr>
          <p:cNvPr id="175205" name="AutoShape 102"/>
          <p:cNvCxnSpPr>
            <a:cxnSpLocks noChangeShapeType="1"/>
            <a:stCxn id="175140" idx="35"/>
            <a:endCxn id="175125" idx="1"/>
          </p:cNvCxnSpPr>
          <p:nvPr/>
        </p:nvCxnSpPr>
        <p:spPr bwMode="auto">
          <a:xfrm>
            <a:off x="1528763" y="2844800"/>
            <a:ext cx="777875" cy="349250"/>
          </a:xfrm>
          <a:prstGeom prst="straightConnector1">
            <a:avLst/>
          </a:prstGeom>
          <a:noFill/>
          <a:ln w="25400">
            <a:solidFill>
              <a:schemeClr val="tx1"/>
            </a:solidFill>
            <a:round/>
            <a:headEnd/>
            <a:tailEnd/>
          </a:ln>
        </p:spPr>
      </p:cxnSp>
      <p:cxnSp>
        <p:nvCxnSpPr>
          <p:cNvPr id="175206" name="AutoShape 103"/>
          <p:cNvCxnSpPr>
            <a:cxnSpLocks noChangeShapeType="1"/>
            <a:stCxn id="175153" idx="31"/>
            <a:endCxn id="175126" idx="1"/>
          </p:cNvCxnSpPr>
          <p:nvPr/>
        </p:nvCxnSpPr>
        <p:spPr bwMode="auto">
          <a:xfrm flipV="1">
            <a:off x="1604963" y="4867275"/>
            <a:ext cx="625475" cy="314325"/>
          </a:xfrm>
          <a:prstGeom prst="straightConnector1">
            <a:avLst/>
          </a:prstGeom>
          <a:noFill/>
          <a:ln w="25400">
            <a:solidFill>
              <a:schemeClr val="tx1"/>
            </a:solidFill>
            <a:round/>
            <a:headEnd/>
            <a:tailEnd/>
          </a:ln>
        </p:spPr>
      </p:cxnSp>
      <p:cxnSp>
        <p:nvCxnSpPr>
          <p:cNvPr id="175207" name="AutoShape 104"/>
          <p:cNvCxnSpPr>
            <a:cxnSpLocks noChangeShapeType="1"/>
            <a:stCxn id="175127" idx="0"/>
            <a:endCxn id="175161" idx="4"/>
          </p:cNvCxnSpPr>
          <p:nvPr/>
        </p:nvCxnSpPr>
        <p:spPr bwMode="auto">
          <a:xfrm flipV="1">
            <a:off x="4589463" y="2495550"/>
            <a:ext cx="157162" cy="395288"/>
          </a:xfrm>
          <a:prstGeom prst="straightConnector1">
            <a:avLst/>
          </a:prstGeom>
          <a:noFill/>
          <a:ln w="25400">
            <a:solidFill>
              <a:schemeClr val="tx1"/>
            </a:solidFill>
            <a:round/>
            <a:headEnd/>
            <a:tailEnd/>
          </a:ln>
        </p:spPr>
      </p:cxnSp>
      <p:cxnSp>
        <p:nvCxnSpPr>
          <p:cNvPr id="175208" name="AutoShape 105"/>
          <p:cNvCxnSpPr>
            <a:cxnSpLocks noChangeShapeType="1"/>
            <a:stCxn id="175130" idx="3"/>
            <a:endCxn id="175192" idx="23"/>
          </p:cNvCxnSpPr>
          <p:nvPr/>
        </p:nvCxnSpPr>
        <p:spPr bwMode="auto">
          <a:xfrm>
            <a:off x="7024688" y="5324475"/>
            <a:ext cx="1081087" cy="22225"/>
          </a:xfrm>
          <a:prstGeom prst="straightConnector1">
            <a:avLst/>
          </a:prstGeom>
          <a:noFill/>
          <a:ln w="25400">
            <a:solidFill>
              <a:schemeClr val="tx1"/>
            </a:solidFill>
            <a:round/>
            <a:headEnd/>
            <a:tailEnd/>
          </a:ln>
        </p:spPr>
      </p:cxnSp>
      <p:cxnSp>
        <p:nvCxnSpPr>
          <p:cNvPr id="175209" name="AutoShape 106"/>
          <p:cNvCxnSpPr>
            <a:cxnSpLocks noChangeShapeType="1"/>
            <a:stCxn id="175129" idx="3"/>
            <a:endCxn id="175171" idx="2"/>
          </p:cNvCxnSpPr>
          <p:nvPr/>
        </p:nvCxnSpPr>
        <p:spPr bwMode="auto">
          <a:xfrm flipV="1">
            <a:off x="7329488" y="2967038"/>
            <a:ext cx="455612" cy="608012"/>
          </a:xfrm>
          <a:prstGeom prst="straightConnector1">
            <a:avLst/>
          </a:prstGeom>
          <a:noFill/>
          <a:ln w="25400">
            <a:solidFill>
              <a:schemeClr val="tx1"/>
            </a:solidFill>
            <a:round/>
            <a:headEnd/>
            <a:tailEnd/>
          </a:ln>
        </p:spPr>
      </p:cxnSp>
      <p:sp>
        <p:nvSpPr>
          <p:cNvPr id="175210" name="Text Box 107"/>
          <p:cNvSpPr txBox="1">
            <a:spLocks noChangeArrowheads="1"/>
          </p:cNvSpPr>
          <p:nvPr/>
        </p:nvSpPr>
        <p:spPr bwMode="auto">
          <a:xfrm>
            <a:off x="936625" y="2205038"/>
            <a:ext cx="711200" cy="306387"/>
          </a:xfrm>
          <a:prstGeom prst="rect">
            <a:avLst/>
          </a:prstGeom>
          <a:noFill/>
          <a:ln w="25400">
            <a:noFill/>
            <a:miter lim="800000"/>
            <a:headEnd/>
            <a:tailEnd/>
          </a:ln>
        </p:spPr>
        <p:txBody>
          <a:bodyPr wrap="none" lIns="90315" tIns="44367" rIns="90315" bIns="44367">
            <a:spAutoFit/>
          </a:bodyPr>
          <a:lstStyle/>
          <a:p>
            <a:r>
              <a:rPr lang="en-US" sz="1400">
                <a:latin typeface="Arial" charset="0"/>
              </a:rPr>
              <a:t>Host A</a:t>
            </a:r>
          </a:p>
        </p:txBody>
      </p:sp>
      <p:sp>
        <p:nvSpPr>
          <p:cNvPr id="175211" name="Text Box 108"/>
          <p:cNvSpPr txBox="1">
            <a:spLocks noChangeArrowheads="1"/>
          </p:cNvSpPr>
          <p:nvPr/>
        </p:nvSpPr>
        <p:spPr bwMode="auto">
          <a:xfrm>
            <a:off x="984250" y="4567238"/>
            <a:ext cx="720725" cy="304800"/>
          </a:xfrm>
          <a:prstGeom prst="rect">
            <a:avLst/>
          </a:prstGeom>
          <a:noFill/>
          <a:ln w="25400">
            <a:noFill/>
            <a:miter lim="800000"/>
            <a:headEnd/>
            <a:tailEnd/>
          </a:ln>
        </p:spPr>
        <p:txBody>
          <a:bodyPr wrap="none" lIns="90315" tIns="44367" rIns="90315" bIns="44367">
            <a:spAutoFit/>
          </a:bodyPr>
          <a:lstStyle/>
          <a:p>
            <a:r>
              <a:rPr lang="en-US" sz="1400">
                <a:latin typeface="Arial" charset="0"/>
              </a:rPr>
              <a:t>Host B</a:t>
            </a:r>
          </a:p>
        </p:txBody>
      </p:sp>
      <p:sp>
        <p:nvSpPr>
          <p:cNvPr id="175212" name="Text Box 109"/>
          <p:cNvSpPr txBox="1">
            <a:spLocks noChangeArrowheads="1"/>
          </p:cNvSpPr>
          <p:nvPr/>
        </p:nvSpPr>
        <p:spPr bwMode="auto">
          <a:xfrm>
            <a:off x="7861300" y="4714875"/>
            <a:ext cx="720725" cy="304800"/>
          </a:xfrm>
          <a:prstGeom prst="rect">
            <a:avLst/>
          </a:prstGeom>
          <a:noFill/>
          <a:ln w="25400">
            <a:noFill/>
            <a:miter lim="800000"/>
            <a:headEnd/>
            <a:tailEnd/>
          </a:ln>
        </p:spPr>
        <p:txBody>
          <a:bodyPr wrap="none" lIns="90315" tIns="44367" rIns="90315" bIns="44367">
            <a:spAutoFit/>
          </a:bodyPr>
          <a:lstStyle/>
          <a:p>
            <a:r>
              <a:rPr lang="en-US" sz="1400">
                <a:latin typeface="Arial" charset="0"/>
              </a:rPr>
              <a:t>Host E</a:t>
            </a:r>
          </a:p>
        </p:txBody>
      </p:sp>
      <p:sp>
        <p:nvSpPr>
          <p:cNvPr id="175213" name="Text Box 110"/>
          <p:cNvSpPr txBox="1">
            <a:spLocks noChangeArrowheads="1"/>
          </p:cNvSpPr>
          <p:nvPr/>
        </p:nvSpPr>
        <p:spPr bwMode="auto">
          <a:xfrm>
            <a:off x="7523163" y="2133600"/>
            <a:ext cx="731837" cy="304800"/>
          </a:xfrm>
          <a:prstGeom prst="rect">
            <a:avLst/>
          </a:prstGeom>
          <a:noFill/>
          <a:ln w="25400">
            <a:noFill/>
            <a:miter lim="800000"/>
            <a:headEnd/>
            <a:tailEnd/>
          </a:ln>
        </p:spPr>
        <p:txBody>
          <a:bodyPr wrap="none" lIns="90315" tIns="44367" rIns="90315" bIns="44367">
            <a:spAutoFit/>
          </a:bodyPr>
          <a:lstStyle/>
          <a:p>
            <a:r>
              <a:rPr lang="en-US" sz="1400">
                <a:latin typeface="Arial" charset="0"/>
              </a:rPr>
              <a:t>Host D</a:t>
            </a:r>
          </a:p>
        </p:txBody>
      </p:sp>
      <p:sp>
        <p:nvSpPr>
          <p:cNvPr id="175214" name="Text Box 111"/>
          <p:cNvSpPr txBox="1">
            <a:spLocks noChangeArrowheads="1"/>
          </p:cNvSpPr>
          <p:nvPr/>
        </p:nvSpPr>
        <p:spPr bwMode="auto">
          <a:xfrm>
            <a:off x="4356100" y="1749425"/>
            <a:ext cx="730250" cy="304800"/>
          </a:xfrm>
          <a:prstGeom prst="rect">
            <a:avLst/>
          </a:prstGeom>
          <a:noFill/>
          <a:ln w="25400">
            <a:noFill/>
            <a:miter lim="800000"/>
            <a:headEnd/>
            <a:tailEnd/>
          </a:ln>
        </p:spPr>
        <p:txBody>
          <a:bodyPr wrap="none" lIns="90315" tIns="44367" rIns="90315" bIns="44367">
            <a:spAutoFit/>
          </a:bodyPr>
          <a:lstStyle/>
          <a:p>
            <a:r>
              <a:rPr lang="en-US" sz="1400">
                <a:latin typeface="Arial" charset="0"/>
              </a:rPr>
              <a:t>Host C</a:t>
            </a:r>
          </a:p>
        </p:txBody>
      </p:sp>
      <p:sp>
        <p:nvSpPr>
          <p:cNvPr id="175215" name="Text Box 112"/>
          <p:cNvSpPr txBox="1">
            <a:spLocks noChangeArrowheads="1"/>
          </p:cNvSpPr>
          <p:nvPr/>
        </p:nvSpPr>
        <p:spPr bwMode="auto">
          <a:xfrm>
            <a:off x="2011363" y="2665413"/>
            <a:ext cx="760412" cy="304800"/>
          </a:xfrm>
          <a:prstGeom prst="rect">
            <a:avLst/>
          </a:prstGeom>
          <a:noFill/>
          <a:ln w="25400">
            <a:noFill/>
            <a:miter lim="800000"/>
            <a:headEnd/>
            <a:tailEnd/>
          </a:ln>
        </p:spPr>
        <p:txBody>
          <a:bodyPr wrap="none" lIns="90315" tIns="44367" rIns="90315" bIns="44367">
            <a:spAutoFit/>
          </a:bodyPr>
          <a:lstStyle/>
          <a:p>
            <a:r>
              <a:rPr lang="en-US" sz="1400">
                <a:latin typeface="Arial" charset="0"/>
              </a:rPr>
              <a:t>Node 1</a:t>
            </a:r>
          </a:p>
        </p:txBody>
      </p:sp>
      <p:sp>
        <p:nvSpPr>
          <p:cNvPr id="175216" name="Text Box 113"/>
          <p:cNvSpPr txBox="1">
            <a:spLocks noChangeArrowheads="1"/>
          </p:cNvSpPr>
          <p:nvPr/>
        </p:nvSpPr>
        <p:spPr bwMode="auto">
          <a:xfrm>
            <a:off x="3676650" y="2738438"/>
            <a:ext cx="758825" cy="304800"/>
          </a:xfrm>
          <a:prstGeom prst="rect">
            <a:avLst/>
          </a:prstGeom>
          <a:noFill/>
          <a:ln w="25400">
            <a:noFill/>
            <a:miter lim="800000"/>
            <a:headEnd/>
            <a:tailEnd/>
          </a:ln>
        </p:spPr>
        <p:txBody>
          <a:bodyPr wrap="none" lIns="90315" tIns="44367" rIns="90315" bIns="44367">
            <a:spAutoFit/>
          </a:bodyPr>
          <a:lstStyle/>
          <a:p>
            <a:r>
              <a:rPr lang="en-US" sz="1400">
                <a:latin typeface="Arial" charset="0"/>
              </a:rPr>
              <a:t>Node 2</a:t>
            </a:r>
          </a:p>
        </p:txBody>
      </p:sp>
      <p:sp>
        <p:nvSpPr>
          <p:cNvPr id="175217" name="Text Box 114"/>
          <p:cNvSpPr txBox="1">
            <a:spLocks noChangeArrowheads="1"/>
          </p:cNvSpPr>
          <p:nvPr/>
        </p:nvSpPr>
        <p:spPr bwMode="auto">
          <a:xfrm>
            <a:off x="6729413" y="3044825"/>
            <a:ext cx="760412" cy="306388"/>
          </a:xfrm>
          <a:prstGeom prst="rect">
            <a:avLst/>
          </a:prstGeom>
          <a:noFill/>
          <a:ln w="25400">
            <a:noFill/>
            <a:miter lim="800000"/>
            <a:headEnd/>
            <a:tailEnd/>
          </a:ln>
        </p:spPr>
        <p:txBody>
          <a:bodyPr wrap="none" lIns="90315" tIns="44367" rIns="90315" bIns="44367">
            <a:spAutoFit/>
          </a:bodyPr>
          <a:lstStyle/>
          <a:p>
            <a:r>
              <a:rPr lang="en-US" sz="1400">
                <a:latin typeface="Arial" charset="0"/>
              </a:rPr>
              <a:t>Node 3</a:t>
            </a:r>
          </a:p>
        </p:txBody>
      </p:sp>
      <p:sp>
        <p:nvSpPr>
          <p:cNvPr id="175218" name="Text Box 115"/>
          <p:cNvSpPr txBox="1">
            <a:spLocks noChangeArrowheads="1"/>
          </p:cNvSpPr>
          <p:nvPr/>
        </p:nvSpPr>
        <p:spPr bwMode="auto">
          <a:xfrm>
            <a:off x="2011363" y="5099050"/>
            <a:ext cx="760412" cy="304800"/>
          </a:xfrm>
          <a:prstGeom prst="rect">
            <a:avLst/>
          </a:prstGeom>
          <a:noFill/>
          <a:ln w="25400">
            <a:noFill/>
            <a:miter lim="800000"/>
            <a:headEnd/>
            <a:tailEnd/>
          </a:ln>
        </p:spPr>
        <p:txBody>
          <a:bodyPr wrap="none" lIns="90315" tIns="44367" rIns="90315" bIns="44367">
            <a:spAutoFit/>
          </a:bodyPr>
          <a:lstStyle/>
          <a:p>
            <a:r>
              <a:rPr lang="en-US" sz="1400">
                <a:latin typeface="Arial" charset="0"/>
              </a:rPr>
              <a:t>Node 4</a:t>
            </a:r>
          </a:p>
        </p:txBody>
      </p:sp>
      <p:sp>
        <p:nvSpPr>
          <p:cNvPr id="175219" name="Text Box 116"/>
          <p:cNvSpPr txBox="1">
            <a:spLocks noChangeArrowheads="1"/>
          </p:cNvSpPr>
          <p:nvPr/>
        </p:nvSpPr>
        <p:spPr bwMode="auto">
          <a:xfrm>
            <a:off x="4132263" y="3578225"/>
            <a:ext cx="760412" cy="304800"/>
          </a:xfrm>
          <a:prstGeom prst="rect">
            <a:avLst/>
          </a:prstGeom>
          <a:noFill/>
          <a:ln w="25400">
            <a:noFill/>
            <a:miter lim="800000"/>
            <a:headEnd/>
            <a:tailEnd/>
          </a:ln>
        </p:spPr>
        <p:txBody>
          <a:bodyPr wrap="none" lIns="90315" tIns="44367" rIns="90315" bIns="44367">
            <a:spAutoFit/>
          </a:bodyPr>
          <a:lstStyle/>
          <a:p>
            <a:r>
              <a:rPr lang="en-US" sz="1400">
                <a:latin typeface="Arial" charset="0"/>
              </a:rPr>
              <a:t>Node 5</a:t>
            </a:r>
          </a:p>
        </p:txBody>
      </p:sp>
      <p:sp>
        <p:nvSpPr>
          <p:cNvPr id="175220" name="Text Box 117"/>
          <p:cNvSpPr txBox="1">
            <a:spLocks noChangeArrowheads="1"/>
          </p:cNvSpPr>
          <p:nvPr/>
        </p:nvSpPr>
        <p:spPr bwMode="auto">
          <a:xfrm>
            <a:off x="4141788" y="4870450"/>
            <a:ext cx="760412" cy="304800"/>
          </a:xfrm>
          <a:prstGeom prst="rect">
            <a:avLst/>
          </a:prstGeom>
          <a:noFill/>
          <a:ln w="25400">
            <a:noFill/>
            <a:miter lim="800000"/>
            <a:headEnd/>
            <a:tailEnd/>
          </a:ln>
        </p:spPr>
        <p:txBody>
          <a:bodyPr wrap="none" lIns="90315" tIns="44367" rIns="90315" bIns="44367">
            <a:spAutoFit/>
          </a:bodyPr>
          <a:lstStyle/>
          <a:p>
            <a:r>
              <a:rPr lang="en-US" sz="1400">
                <a:latin typeface="Arial" charset="0"/>
              </a:rPr>
              <a:t>Node 6</a:t>
            </a:r>
          </a:p>
        </p:txBody>
      </p:sp>
      <p:sp>
        <p:nvSpPr>
          <p:cNvPr id="175221" name="Text Box 118"/>
          <p:cNvSpPr txBox="1">
            <a:spLocks noChangeArrowheads="1"/>
          </p:cNvSpPr>
          <p:nvPr/>
        </p:nvSpPr>
        <p:spPr bwMode="auto">
          <a:xfrm>
            <a:off x="6111875" y="4794250"/>
            <a:ext cx="758825" cy="306388"/>
          </a:xfrm>
          <a:prstGeom prst="rect">
            <a:avLst/>
          </a:prstGeom>
          <a:noFill/>
          <a:ln w="25400">
            <a:noFill/>
            <a:miter lim="800000"/>
            <a:headEnd/>
            <a:tailEnd/>
          </a:ln>
        </p:spPr>
        <p:txBody>
          <a:bodyPr wrap="none" lIns="90315" tIns="44367" rIns="90315" bIns="44367">
            <a:spAutoFit/>
          </a:bodyPr>
          <a:lstStyle/>
          <a:p>
            <a:r>
              <a:rPr lang="en-US" sz="1400">
                <a:latin typeface="Arial" charset="0"/>
              </a:rPr>
              <a:t>Node 7</a:t>
            </a:r>
          </a:p>
        </p:txBody>
      </p:sp>
      <p:sp>
        <p:nvSpPr>
          <p:cNvPr id="175222" name="Rectangle 119"/>
          <p:cNvSpPr>
            <a:spLocks noChangeArrowheads="1"/>
          </p:cNvSpPr>
          <p:nvPr/>
        </p:nvSpPr>
        <p:spPr bwMode="auto">
          <a:xfrm>
            <a:off x="1773238" y="4943475"/>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p>
            <a:endParaRPr lang="en-SG" sz="2400"/>
          </a:p>
        </p:txBody>
      </p:sp>
      <p:sp>
        <p:nvSpPr>
          <p:cNvPr id="175223" name="Rectangle 120"/>
          <p:cNvSpPr>
            <a:spLocks noChangeArrowheads="1"/>
          </p:cNvSpPr>
          <p:nvPr/>
        </p:nvSpPr>
        <p:spPr bwMode="auto">
          <a:xfrm>
            <a:off x="3524250" y="4335463"/>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p>
            <a:endParaRPr lang="en-SG" sz="2400"/>
          </a:p>
        </p:txBody>
      </p:sp>
      <p:sp>
        <p:nvSpPr>
          <p:cNvPr id="175224" name="Rectangle 121"/>
          <p:cNvSpPr>
            <a:spLocks noChangeArrowheads="1"/>
          </p:cNvSpPr>
          <p:nvPr/>
        </p:nvSpPr>
        <p:spPr bwMode="auto">
          <a:xfrm>
            <a:off x="5883275" y="3727450"/>
            <a:ext cx="304800" cy="150813"/>
          </a:xfrm>
          <a:prstGeom prst="rect">
            <a:avLst/>
          </a:prstGeom>
          <a:solidFill>
            <a:schemeClr val="accent2"/>
          </a:solidFill>
          <a:ln w="12700">
            <a:solidFill>
              <a:schemeClr val="tx2"/>
            </a:solidFill>
            <a:miter lim="800000"/>
            <a:headEnd/>
            <a:tailEnd/>
          </a:ln>
        </p:spPr>
        <p:txBody>
          <a:bodyPr wrap="none" lIns="90343" tIns="44379" rIns="90343" bIns="44379" anchor="ctr"/>
          <a:lstStyle/>
          <a:p>
            <a:endParaRPr lang="en-SG" sz="2400"/>
          </a:p>
        </p:txBody>
      </p:sp>
      <p:sp>
        <p:nvSpPr>
          <p:cNvPr id="175225" name="Rectangle 122"/>
          <p:cNvSpPr>
            <a:spLocks noChangeArrowheads="1"/>
          </p:cNvSpPr>
          <p:nvPr/>
        </p:nvSpPr>
        <p:spPr bwMode="auto">
          <a:xfrm>
            <a:off x="7480300" y="2967038"/>
            <a:ext cx="304800" cy="150812"/>
          </a:xfrm>
          <a:prstGeom prst="rect">
            <a:avLst/>
          </a:prstGeom>
          <a:solidFill>
            <a:schemeClr val="accent2"/>
          </a:solidFill>
          <a:ln w="12700">
            <a:solidFill>
              <a:schemeClr val="tx2"/>
            </a:solidFill>
            <a:miter lim="800000"/>
            <a:headEnd/>
            <a:tailEnd/>
          </a:ln>
        </p:spPr>
        <p:txBody>
          <a:bodyPr wrap="none" lIns="90343" tIns="44379" rIns="90343" bIns="44379" anchor="ctr"/>
          <a:lstStyle/>
          <a:p>
            <a:endParaRPr lang="en-SG" sz="2400"/>
          </a:p>
        </p:txBody>
      </p:sp>
      <p:sp>
        <p:nvSpPr>
          <p:cNvPr id="175226" name="Rectangle 123"/>
          <p:cNvSpPr>
            <a:spLocks noChangeArrowheads="1"/>
          </p:cNvSpPr>
          <p:nvPr/>
        </p:nvSpPr>
        <p:spPr bwMode="auto">
          <a:xfrm>
            <a:off x="1698625" y="2967038"/>
            <a:ext cx="303213" cy="150812"/>
          </a:xfrm>
          <a:prstGeom prst="rect">
            <a:avLst/>
          </a:prstGeom>
          <a:solidFill>
            <a:schemeClr val="accent1"/>
          </a:solidFill>
          <a:ln w="12700">
            <a:solidFill>
              <a:schemeClr val="accent1"/>
            </a:solidFill>
            <a:miter lim="800000"/>
            <a:headEnd/>
            <a:tailEnd/>
          </a:ln>
        </p:spPr>
        <p:txBody>
          <a:bodyPr wrap="none" lIns="90343" tIns="44379" rIns="90343" bIns="44379" anchor="ctr"/>
          <a:lstStyle/>
          <a:p>
            <a:endParaRPr lang="en-SG" sz="2400"/>
          </a:p>
        </p:txBody>
      </p:sp>
      <p:sp>
        <p:nvSpPr>
          <p:cNvPr id="175227" name="Rectangle 124"/>
          <p:cNvSpPr>
            <a:spLocks noChangeArrowheads="1"/>
          </p:cNvSpPr>
          <p:nvPr/>
        </p:nvSpPr>
        <p:spPr bwMode="auto">
          <a:xfrm>
            <a:off x="2990850" y="3422650"/>
            <a:ext cx="304800"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p>
            <a:endParaRPr lang="en-SG" sz="2400"/>
          </a:p>
        </p:txBody>
      </p:sp>
      <p:sp>
        <p:nvSpPr>
          <p:cNvPr id="175228" name="Rectangle 125"/>
          <p:cNvSpPr>
            <a:spLocks noChangeArrowheads="1"/>
          </p:cNvSpPr>
          <p:nvPr/>
        </p:nvSpPr>
        <p:spPr bwMode="auto">
          <a:xfrm>
            <a:off x="5260975" y="5305425"/>
            <a:ext cx="303213"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p>
            <a:endParaRPr lang="en-SG" sz="2400"/>
          </a:p>
        </p:txBody>
      </p:sp>
      <p:sp>
        <p:nvSpPr>
          <p:cNvPr id="175229" name="Rectangle 126"/>
          <p:cNvSpPr>
            <a:spLocks noChangeArrowheads="1"/>
          </p:cNvSpPr>
          <p:nvPr/>
        </p:nvSpPr>
        <p:spPr bwMode="auto">
          <a:xfrm>
            <a:off x="6948488" y="4281488"/>
            <a:ext cx="303212"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p>
            <a:endParaRPr lang="en-SG" sz="2400"/>
          </a:p>
        </p:txBody>
      </p:sp>
      <p:sp>
        <p:nvSpPr>
          <p:cNvPr id="175230" name="Freeform 127"/>
          <p:cNvSpPr>
            <a:spLocks/>
          </p:cNvSpPr>
          <p:nvPr/>
        </p:nvSpPr>
        <p:spPr bwMode="auto">
          <a:xfrm>
            <a:off x="1384300" y="3043238"/>
            <a:ext cx="6210300" cy="2289175"/>
          </a:xfrm>
          <a:custGeom>
            <a:avLst/>
            <a:gdLst>
              <a:gd name="T0" fmla="*/ 0 w 3918"/>
              <a:gd name="T1" fmla="*/ 0 h 1446"/>
              <a:gd name="T2" fmla="*/ 2147483647 w 3918"/>
              <a:gd name="T3" fmla="*/ 2147483647 h 1446"/>
              <a:gd name="T4" fmla="*/ 2147483647 w 3918"/>
              <a:gd name="T5" fmla="*/ 2147483647 h 1446"/>
              <a:gd name="T6" fmla="*/ 2147483647 w 3918"/>
              <a:gd name="T7" fmla="*/ 2147483647 h 1446"/>
              <a:gd name="T8" fmla="*/ 2147483647 w 3918"/>
              <a:gd name="T9" fmla="*/ 2147483647 h 1446"/>
              <a:gd name="T10" fmla="*/ 2147483647 w 3918"/>
              <a:gd name="T11" fmla="*/ 2147483647 h 1446"/>
              <a:gd name="T12" fmla="*/ 2147483647 w 3918"/>
              <a:gd name="T13" fmla="*/ 2147483647 h 1446"/>
              <a:gd name="T14" fmla="*/ 2147483647 w 3918"/>
              <a:gd name="T15" fmla="*/ 2147483647 h 1446"/>
              <a:gd name="T16" fmla="*/ 2147483647 w 3918"/>
              <a:gd name="T17" fmla="*/ 2147483647 h 14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918"/>
              <a:gd name="T28" fmla="*/ 0 h 1446"/>
              <a:gd name="T29" fmla="*/ 3918 w 3918"/>
              <a:gd name="T30" fmla="*/ 1446 h 14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918" h="1446">
                <a:moveTo>
                  <a:pt x="0" y="0"/>
                </a:moveTo>
                <a:cubicBezTo>
                  <a:pt x="3" y="1"/>
                  <a:pt x="76" y="2"/>
                  <a:pt x="79" y="3"/>
                </a:cubicBezTo>
                <a:lnTo>
                  <a:pt x="698" y="240"/>
                </a:lnTo>
                <a:lnTo>
                  <a:pt x="1913" y="721"/>
                </a:lnTo>
                <a:cubicBezTo>
                  <a:pt x="1920" y="919"/>
                  <a:pt x="1926" y="1117"/>
                  <a:pt x="1933" y="1315"/>
                </a:cubicBezTo>
                <a:cubicBezTo>
                  <a:pt x="1923" y="1149"/>
                  <a:pt x="3415" y="1446"/>
                  <a:pt x="3405" y="1280"/>
                </a:cubicBezTo>
                <a:cubicBezTo>
                  <a:pt x="3384" y="1013"/>
                  <a:pt x="3564" y="476"/>
                  <a:pt x="3526" y="480"/>
                </a:cubicBezTo>
                <a:lnTo>
                  <a:pt x="3534" y="480"/>
                </a:lnTo>
                <a:lnTo>
                  <a:pt x="3918" y="48"/>
                </a:lnTo>
              </a:path>
            </a:pathLst>
          </a:custGeom>
          <a:noFill/>
          <a:ln w="12700">
            <a:solidFill>
              <a:schemeClr val="accent1"/>
            </a:solidFill>
            <a:prstDash val="dash"/>
            <a:round/>
            <a:headEnd/>
            <a:tailEnd type="triangle" w="med" len="med"/>
          </a:ln>
        </p:spPr>
        <p:txBody>
          <a:bodyPr lIns="90343" tIns="44379" rIns="90343" bIns="44379"/>
          <a:lstStyle/>
          <a:p>
            <a:endParaRPr lang="en-SG" sz="2400"/>
          </a:p>
        </p:txBody>
      </p:sp>
      <p:sp>
        <p:nvSpPr>
          <p:cNvPr id="175231" name="Freeform 128"/>
          <p:cNvSpPr>
            <a:spLocks/>
          </p:cNvSpPr>
          <p:nvPr/>
        </p:nvSpPr>
        <p:spPr bwMode="auto">
          <a:xfrm>
            <a:off x="1598613" y="2967038"/>
            <a:ext cx="6391275" cy="2281237"/>
          </a:xfrm>
          <a:custGeom>
            <a:avLst/>
            <a:gdLst>
              <a:gd name="T0" fmla="*/ 0 w 4032"/>
              <a:gd name="T1" fmla="*/ 2147483647 h 1440"/>
              <a:gd name="T2" fmla="*/ 2147483647 w 4032"/>
              <a:gd name="T3" fmla="*/ 2147483647 h 1440"/>
              <a:gd name="T4" fmla="*/ 2147483647 w 4032"/>
              <a:gd name="T5" fmla="*/ 2147483647 h 1440"/>
              <a:gd name="T6" fmla="*/ 2147483647 w 4032"/>
              <a:gd name="T7" fmla="*/ 2147483647 h 1440"/>
              <a:gd name="T8" fmla="*/ 2147483647 w 4032"/>
              <a:gd name="T9" fmla="*/ 2147483647 h 1440"/>
              <a:gd name="T10" fmla="*/ 2147483647 w 4032"/>
              <a:gd name="T11" fmla="*/ 2147483647 h 1440"/>
              <a:gd name="T12" fmla="*/ 2147483647 w 4032"/>
              <a:gd name="T13" fmla="*/ 2147483647 h 1440"/>
              <a:gd name="T14" fmla="*/ 2147483647 w 4032"/>
              <a:gd name="T15" fmla="*/ 0 h 1440"/>
              <a:gd name="T16" fmla="*/ 0 60000 65536"/>
              <a:gd name="T17" fmla="*/ 0 60000 65536"/>
              <a:gd name="T18" fmla="*/ 0 60000 65536"/>
              <a:gd name="T19" fmla="*/ 0 60000 65536"/>
              <a:gd name="T20" fmla="*/ 0 60000 65536"/>
              <a:gd name="T21" fmla="*/ 0 60000 65536"/>
              <a:gd name="T22" fmla="*/ 0 60000 65536"/>
              <a:gd name="T23" fmla="*/ 0 60000 65536"/>
              <a:gd name="T24" fmla="*/ 0 w 4032"/>
              <a:gd name="T25" fmla="*/ 0 h 1440"/>
              <a:gd name="T26" fmla="*/ 4032 w 4032"/>
              <a:gd name="T27" fmla="*/ 1440 h 14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32" h="1440">
                <a:moveTo>
                  <a:pt x="0" y="1440"/>
                </a:moveTo>
                <a:lnTo>
                  <a:pt x="384" y="1248"/>
                </a:lnTo>
                <a:lnTo>
                  <a:pt x="576" y="1248"/>
                </a:lnTo>
                <a:lnTo>
                  <a:pt x="1728" y="816"/>
                </a:lnTo>
                <a:lnTo>
                  <a:pt x="1968" y="816"/>
                </a:lnTo>
                <a:lnTo>
                  <a:pt x="3408" y="480"/>
                </a:lnTo>
                <a:lnTo>
                  <a:pt x="3600" y="480"/>
                </a:lnTo>
                <a:lnTo>
                  <a:pt x="4032" y="0"/>
                </a:lnTo>
              </a:path>
            </a:pathLst>
          </a:custGeom>
          <a:noFill/>
          <a:ln w="12700">
            <a:solidFill>
              <a:schemeClr val="accent2"/>
            </a:solidFill>
            <a:prstDash val="dash"/>
            <a:round/>
            <a:headEnd/>
            <a:tailEnd type="triangle" w="med" len="med"/>
          </a:ln>
        </p:spPr>
        <p:txBody>
          <a:bodyPr lIns="90343" tIns="44379" rIns="90343" bIns="44379"/>
          <a:lstStyle/>
          <a:p>
            <a:endParaRPr lang="en-SG" sz="2400"/>
          </a:p>
        </p:txBody>
      </p:sp>
      <p:cxnSp>
        <p:nvCxnSpPr>
          <p:cNvPr id="175232" name="AutoShape 96"/>
          <p:cNvCxnSpPr>
            <a:cxnSpLocks noChangeShapeType="1"/>
            <a:endCxn id="175233" idx="0"/>
          </p:cNvCxnSpPr>
          <p:nvPr/>
        </p:nvCxnSpPr>
        <p:spPr bwMode="auto">
          <a:xfrm rot="16200000" flipH="1">
            <a:off x="4072732" y="4655344"/>
            <a:ext cx="1001712" cy="31750"/>
          </a:xfrm>
          <a:prstGeom prst="straightConnector1">
            <a:avLst/>
          </a:prstGeom>
          <a:noFill/>
          <a:ln w="25400">
            <a:solidFill>
              <a:schemeClr val="tx1"/>
            </a:solidFill>
            <a:round/>
            <a:headEnd/>
            <a:tailEnd/>
          </a:ln>
        </p:spPr>
      </p:cxnSp>
      <p:sp>
        <p:nvSpPr>
          <p:cNvPr id="175233" name="Rectangle 25"/>
          <p:cNvSpPr>
            <a:spLocks noChangeArrowheads="1"/>
          </p:cNvSpPr>
          <p:nvPr/>
        </p:nvSpPr>
        <p:spPr bwMode="auto">
          <a:xfrm>
            <a:off x="4437063" y="5172075"/>
            <a:ext cx="304800" cy="455613"/>
          </a:xfrm>
          <a:prstGeom prst="rect">
            <a:avLst/>
          </a:prstGeom>
          <a:solidFill>
            <a:schemeClr val="bg2"/>
          </a:solidFill>
          <a:ln w="9525">
            <a:miter lim="800000"/>
            <a:headEnd/>
            <a:tailEnd/>
          </a:ln>
          <a:scene3d>
            <a:camera prst="legacyObliqueTopLeft"/>
            <a:lightRig rig="legacyFlat3" dir="t"/>
          </a:scene3d>
          <a:sp3d extrusionH="125400" prstMaterial="legacyMatte">
            <a:bevelT w="13500" h="13500" prst="angle"/>
            <a:bevelB w="13500" h="13500" prst="angle"/>
            <a:extrusionClr>
              <a:schemeClr val="bg2"/>
            </a:extrusionClr>
          </a:sp3d>
        </p:spPr>
        <p:txBody>
          <a:bodyPr wrap="none" lIns="90343" tIns="44379" rIns="90343" bIns="44379" anchor="ctr">
            <a:flatTx/>
          </a:bodyPr>
          <a:lstStyle/>
          <a:p>
            <a:endParaRPr lang="en-SG" sz="2400"/>
          </a:p>
        </p:txBody>
      </p:sp>
      <p:sp>
        <p:nvSpPr>
          <p:cNvPr id="175234" name="AutoShape 130"/>
          <p:cNvSpPr>
            <a:spLocks noChangeArrowheads="1"/>
          </p:cNvSpPr>
          <p:nvPr/>
        </p:nvSpPr>
        <p:spPr bwMode="auto">
          <a:xfrm>
            <a:off x="2514600" y="457200"/>
            <a:ext cx="5486400" cy="2667000"/>
          </a:xfrm>
          <a:prstGeom prst="cloudCallout">
            <a:avLst>
              <a:gd name="adj1" fmla="val 15454"/>
              <a:gd name="adj2" fmla="val 70000"/>
            </a:avLst>
          </a:prstGeom>
          <a:solidFill>
            <a:srgbClr val="FFFFCC"/>
          </a:solidFill>
          <a:ln w="12700">
            <a:solidFill>
              <a:schemeClr val="tx1"/>
            </a:solidFill>
            <a:round/>
            <a:headEnd/>
            <a:tailEnd/>
          </a:ln>
          <a:effectLst/>
        </p:spPr>
        <p:txBody>
          <a:bodyPr/>
          <a:lstStyle/>
          <a:p>
            <a:r>
              <a:rPr lang="en-US" sz="2400">
                <a:solidFill>
                  <a:srgbClr val="FF0000"/>
                </a:solidFill>
                <a:latin typeface="Comic Sans MS" pitchFamily="66" charset="0"/>
              </a:rPr>
              <a:t>Vấn đề:</a:t>
            </a:r>
            <a:r>
              <a:rPr lang="en-US" sz="2000">
                <a:latin typeface="Comic Sans MS" pitchFamily="66" charset="0"/>
              </a:rPr>
              <a:t> biến đổi tín hiệu số sang tín hiệu tương tự, tránh xung đột giữa các gói tin (phân biệt các gói tin), phát hiện và kiểm tra lỗi gói tin, định tuyến gói tin đi tới đích, ...</a:t>
            </a:r>
            <a:r>
              <a:rPr lang="en-SG" sz="2000">
                <a:latin typeface="Comic Sans MS" pitchFamily="66" charset="0"/>
              </a:rPr>
              <a:t> </a:t>
            </a:r>
          </a:p>
        </p:txBody>
      </p:sp>
      <p:sp>
        <p:nvSpPr>
          <p:cNvPr id="175235" name="AutoShape 131"/>
          <p:cNvSpPr>
            <a:spLocks noChangeArrowheads="1"/>
          </p:cNvSpPr>
          <p:nvPr/>
        </p:nvSpPr>
        <p:spPr bwMode="auto">
          <a:xfrm rot="10800000">
            <a:off x="1066800" y="4267200"/>
            <a:ext cx="3276600" cy="2286000"/>
          </a:xfrm>
          <a:prstGeom prst="cloudCallout">
            <a:avLst>
              <a:gd name="adj1" fmla="val -45931"/>
              <a:gd name="adj2" fmla="val 46037"/>
            </a:avLst>
          </a:prstGeom>
          <a:solidFill>
            <a:srgbClr val="FFFFCC"/>
          </a:solidFill>
          <a:ln w="12700">
            <a:solidFill>
              <a:schemeClr val="tx1"/>
            </a:solidFill>
            <a:round/>
            <a:headEnd/>
            <a:tailEnd/>
          </a:ln>
          <a:effectLst/>
        </p:spPr>
        <p:txBody>
          <a:bodyPr rot="10800000"/>
          <a:lstStyle/>
          <a:p>
            <a:pPr algn="l"/>
            <a:r>
              <a:rPr lang="en-US" sz="1800" u="sng">
                <a:solidFill>
                  <a:srgbClr val="FF0000"/>
                </a:solidFill>
                <a:latin typeface="Comic Sans MS" pitchFamily="66" charset="0"/>
              </a:rPr>
              <a:t>Mạng rất phức tạp! </a:t>
            </a:r>
            <a:r>
              <a:rPr lang="en-US" sz="1800">
                <a:latin typeface="Comic Sans MS" pitchFamily="66" charset="0"/>
              </a:rPr>
              <a:t>Phần cứng:  host, node, các thiết bị kết nối…</a:t>
            </a:r>
          </a:p>
          <a:p>
            <a:pPr algn="l"/>
            <a:r>
              <a:rPr lang="en-US" sz="1800">
                <a:latin typeface="Comic Sans MS" pitchFamily="66" charset="0"/>
              </a:rPr>
              <a:t>Phần mềm: Ứng dụng, giao thức..</a:t>
            </a:r>
          </a:p>
          <a:p>
            <a:endParaRPr lang="en-SG" sz="1800">
              <a:latin typeface="Comic Sans MS" pitchFamily="6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smtClean="0"/>
              <a:t>Mô hình OSI</a:t>
            </a:r>
            <a:endParaRPr lang="en-SG" smtClean="0"/>
          </a:p>
        </p:txBody>
      </p:sp>
      <p:sp>
        <p:nvSpPr>
          <p:cNvPr id="177155" name="Rectangle 3"/>
          <p:cNvSpPr>
            <a:spLocks noGrp="1" noChangeArrowheads="1"/>
          </p:cNvSpPr>
          <p:nvPr>
            <p:ph type="body" idx="1"/>
          </p:nvPr>
        </p:nvSpPr>
        <p:spPr/>
        <p:txBody>
          <a:bodyPr/>
          <a:lstStyle/>
          <a:p>
            <a:r>
              <a:rPr lang="en-US" smtClean="0"/>
              <a:t>OSI</a:t>
            </a:r>
          </a:p>
          <a:p>
            <a:pPr lvl="1"/>
            <a:r>
              <a:rPr lang="en-US" smtClean="0"/>
              <a:t>Cung cấp dịch vụ gì?</a:t>
            </a:r>
          </a:p>
          <a:p>
            <a:pPr lvl="1"/>
            <a:r>
              <a:rPr lang="en-US" smtClean="0"/>
              <a:t>Giao diện - làm thế nào để sử dụng dịch vụ</a:t>
            </a:r>
          </a:p>
          <a:p>
            <a:pPr lvl="1"/>
            <a:r>
              <a:rPr lang="en-US" smtClean="0"/>
              <a:t> Giao thức – dịch vụ được cài đặt như thế nào? </a:t>
            </a:r>
            <a:endParaRPr lang="en-SG" smtClean="0"/>
          </a:p>
        </p:txBody>
      </p:sp>
      <p:sp>
        <p:nvSpPr>
          <p:cNvPr id="177156" name="Rectangle 4"/>
          <p:cNvSpPr>
            <a:spLocks noChangeArrowheads="1"/>
          </p:cNvSpPr>
          <p:nvPr/>
        </p:nvSpPr>
        <p:spPr bwMode="auto">
          <a:xfrm>
            <a:off x="990600" y="3559175"/>
            <a:ext cx="1703388" cy="381000"/>
          </a:xfrm>
          <a:prstGeom prst="rect">
            <a:avLst/>
          </a:prstGeom>
          <a:solidFill>
            <a:srgbClr val="FFFFCC"/>
          </a:solidFill>
          <a:ln w="25400">
            <a:solidFill>
              <a:schemeClr val="tx1"/>
            </a:solidFill>
            <a:miter lim="800000"/>
            <a:headEnd/>
            <a:tailEnd/>
          </a:ln>
        </p:spPr>
        <p:txBody>
          <a:bodyPr wrap="none" anchor="ctr"/>
          <a:lstStyle/>
          <a:p>
            <a:endParaRPr lang="en-SG"/>
          </a:p>
        </p:txBody>
      </p:sp>
      <p:sp>
        <p:nvSpPr>
          <p:cNvPr id="177157" name="Text Box 5"/>
          <p:cNvSpPr txBox="1">
            <a:spLocks noChangeArrowheads="1"/>
          </p:cNvSpPr>
          <p:nvPr/>
        </p:nvSpPr>
        <p:spPr bwMode="auto">
          <a:xfrm>
            <a:off x="1023938" y="3543300"/>
            <a:ext cx="1643062" cy="396875"/>
          </a:xfrm>
          <a:prstGeom prst="rect">
            <a:avLst/>
          </a:prstGeom>
          <a:noFill/>
          <a:ln w="25400">
            <a:noFill/>
            <a:miter lim="800000"/>
            <a:headEnd/>
            <a:tailEnd/>
          </a:ln>
        </p:spPr>
        <p:txBody>
          <a:bodyPr>
            <a:spAutoFit/>
          </a:bodyPr>
          <a:lstStyle/>
          <a:p>
            <a:r>
              <a:rPr lang="en-US" sz="2000" b="1">
                <a:latin typeface="Arial" charset="0"/>
              </a:rPr>
              <a:t>Ứng dụng</a:t>
            </a:r>
          </a:p>
        </p:txBody>
      </p:sp>
      <p:sp>
        <p:nvSpPr>
          <p:cNvPr id="177158" name="Rectangle 6"/>
          <p:cNvSpPr>
            <a:spLocks noChangeArrowheads="1"/>
          </p:cNvSpPr>
          <p:nvPr/>
        </p:nvSpPr>
        <p:spPr bwMode="auto">
          <a:xfrm>
            <a:off x="990600" y="4724400"/>
            <a:ext cx="1703388" cy="381000"/>
          </a:xfrm>
          <a:prstGeom prst="rect">
            <a:avLst/>
          </a:prstGeom>
          <a:solidFill>
            <a:srgbClr val="FFFFCC"/>
          </a:solidFill>
          <a:ln w="25400">
            <a:solidFill>
              <a:schemeClr val="tx1"/>
            </a:solidFill>
            <a:miter lim="800000"/>
            <a:headEnd/>
            <a:tailEnd/>
          </a:ln>
        </p:spPr>
        <p:txBody>
          <a:bodyPr wrap="none" anchor="ctr"/>
          <a:lstStyle/>
          <a:p>
            <a:endParaRPr lang="en-SG"/>
          </a:p>
        </p:txBody>
      </p:sp>
      <p:sp>
        <p:nvSpPr>
          <p:cNvPr id="177159" name="Text Box 7"/>
          <p:cNvSpPr txBox="1">
            <a:spLocks noChangeArrowheads="1"/>
          </p:cNvSpPr>
          <p:nvPr/>
        </p:nvSpPr>
        <p:spPr bwMode="auto">
          <a:xfrm>
            <a:off x="990600" y="4708525"/>
            <a:ext cx="1792288" cy="396875"/>
          </a:xfrm>
          <a:prstGeom prst="rect">
            <a:avLst/>
          </a:prstGeom>
          <a:noFill/>
          <a:ln w="25400">
            <a:noFill/>
            <a:miter lim="800000"/>
            <a:headEnd/>
            <a:tailEnd/>
          </a:ln>
        </p:spPr>
        <p:txBody>
          <a:bodyPr>
            <a:spAutoFit/>
          </a:bodyPr>
          <a:lstStyle/>
          <a:p>
            <a:r>
              <a:rPr lang="en-US" sz="2000" b="1">
                <a:latin typeface="Arial" charset="0"/>
              </a:rPr>
              <a:t>Vận chuyển</a:t>
            </a:r>
          </a:p>
        </p:txBody>
      </p:sp>
      <p:sp>
        <p:nvSpPr>
          <p:cNvPr id="177160" name="Rectangle 8"/>
          <p:cNvSpPr>
            <a:spLocks noChangeArrowheads="1"/>
          </p:cNvSpPr>
          <p:nvPr/>
        </p:nvSpPr>
        <p:spPr bwMode="auto">
          <a:xfrm>
            <a:off x="990600" y="5105400"/>
            <a:ext cx="1703388" cy="381000"/>
          </a:xfrm>
          <a:prstGeom prst="rect">
            <a:avLst/>
          </a:prstGeom>
          <a:solidFill>
            <a:srgbClr val="99CCFF"/>
          </a:solidFill>
          <a:ln w="25400">
            <a:solidFill>
              <a:schemeClr val="tx1"/>
            </a:solidFill>
            <a:miter lim="800000"/>
            <a:headEnd/>
            <a:tailEnd/>
          </a:ln>
        </p:spPr>
        <p:txBody>
          <a:bodyPr wrap="none" anchor="ctr"/>
          <a:lstStyle/>
          <a:p>
            <a:endParaRPr lang="en-SG"/>
          </a:p>
        </p:txBody>
      </p:sp>
      <p:sp>
        <p:nvSpPr>
          <p:cNvPr id="177161" name="Text Box 9"/>
          <p:cNvSpPr txBox="1">
            <a:spLocks noChangeArrowheads="1"/>
          </p:cNvSpPr>
          <p:nvPr/>
        </p:nvSpPr>
        <p:spPr bwMode="auto">
          <a:xfrm>
            <a:off x="1171575" y="5089525"/>
            <a:ext cx="1343025" cy="396875"/>
          </a:xfrm>
          <a:prstGeom prst="rect">
            <a:avLst/>
          </a:prstGeom>
          <a:noFill/>
          <a:ln w="25400">
            <a:noFill/>
            <a:miter lim="800000"/>
            <a:headEnd/>
            <a:tailEnd/>
          </a:ln>
        </p:spPr>
        <p:txBody>
          <a:bodyPr>
            <a:spAutoFit/>
          </a:bodyPr>
          <a:lstStyle/>
          <a:p>
            <a:r>
              <a:rPr lang="en-US" sz="2000" b="1">
                <a:latin typeface="Arial" charset="0"/>
              </a:rPr>
              <a:t>Mạng</a:t>
            </a:r>
          </a:p>
        </p:txBody>
      </p:sp>
      <p:sp>
        <p:nvSpPr>
          <p:cNvPr id="177162" name="Rectangle 10"/>
          <p:cNvSpPr>
            <a:spLocks noChangeArrowheads="1"/>
          </p:cNvSpPr>
          <p:nvPr/>
        </p:nvSpPr>
        <p:spPr bwMode="auto">
          <a:xfrm>
            <a:off x="990600" y="5486400"/>
            <a:ext cx="1703388" cy="381000"/>
          </a:xfrm>
          <a:prstGeom prst="rect">
            <a:avLst/>
          </a:prstGeom>
          <a:solidFill>
            <a:srgbClr val="99CCFF"/>
          </a:solidFill>
          <a:ln w="25400">
            <a:solidFill>
              <a:schemeClr val="tx1"/>
            </a:solidFill>
            <a:miter lim="800000"/>
            <a:headEnd/>
            <a:tailEnd/>
          </a:ln>
        </p:spPr>
        <p:txBody>
          <a:bodyPr wrap="none" anchor="ctr"/>
          <a:lstStyle/>
          <a:p>
            <a:endParaRPr lang="en-SG"/>
          </a:p>
        </p:txBody>
      </p:sp>
      <p:sp>
        <p:nvSpPr>
          <p:cNvPr id="177163" name="Text Box 11"/>
          <p:cNvSpPr txBox="1">
            <a:spLocks noChangeArrowheads="1"/>
          </p:cNvSpPr>
          <p:nvPr/>
        </p:nvSpPr>
        <p:spPr bwMode="auto">
          <a:xfrm>
            <a:off x="1219200" y="5470525"/>
            <a:ext cx="1143000" cy="396875"/>
          </a:xfrm>
          <a:prstGeom prst="rect">
            <a:avLst/>
          </a:prstGeom>
          <a:noFill/>
          <a:ln w="25400">
            <a:noFill/>
            <a:miter lim="800000"/>
            <a:headEnd/>
            <a:tailEnd/>
          </a:ln>
        </p:spPr>
        <p:txBody>
          <a:bodyPr wrap="none">
            <a:spAutoFit/>
          </a:bodyPr>
          <a:lstStyle/>
          <a:p>
            <a:pPr algn="l"/>
            <a:r>
              <a:rPr lang="en-US" sz="2000" b="1">
                <a:latin typeface="Arial" charset="0"/>
              </a:rPr>
              <a:t>Liên kết</a:t>
            </a:r>
          </a:p>
        </p:txBody>
      </p:sp>
      <p:sp>
        <p:nvSpPr>
          <p:cNvPr id="177164" name="Rectangle 12"/>
          <p:cNvSpPr>
            <a:spLocks noChangeArrowheads="1"/>
          </p:cNvSpPr>
          <p:nvPr/>
        </p:nvSpPr>
        <p:spPr bwMode="auto">
          <a:xfrm>
            <a:off x="990600" y="5867400"/>
            <a:ext cx="1703388" cy="381000"/>
          </a:xfrm>
          <a:prstGeom prst="rect">
            <a:avLst/>
          </a:prstGeom>
          <a:solidFill>
            <a:srgbClr val="DDDDDD"/>
          </a:solidFill>
          <a:ln w="25400">
            <a:solidFill>
              <a:schemeClr val="tx1"/>
            </a:solidFill>
            <a:miter lim="800000"/>
            <a:headEnd/>
            <a:tailEnd/>
          </a:ln>
        </p:spPr>
        <p:txBody>
          <a:bodyPr wrap="none" anchor="ctr"/>
          <a:lstStyle/>
          <a:p>
            <a:endParaRPr lang="en-SG"/>
          </a:p>
        </p:txBody>
      </p:sp>
      <p:sp>
        <p:nvSpPr>
          <p:cNvPr id="177165" name="Text Box 13"/>
          <p:cNvSpPr txBox="1">
            <a:spLocks noChangeArrowheads="1"/>
          </p:cNvSpPr>
          <p:nvPr/>
        </p:nvSpPr>
        <p:spPr bwMode="auto">
          <a:xfrm>
            <a:off x="1144588" y="5851525"/>
            <a:ext cx="1293812" cy="396875"/>
          </a:xfrm>
          <a:prstGeom prst="rect">
            <a:avLst/>
          </a:prstGeom>
          <a:noFill/>
          <a:ln w="25400">
            <a:noFill/>
            <a:miter lim="800000"/>
            <a:headEnd/>
            <a:tailEnd/>
          </a:ln>
        </p:spPr>
        <p:txBody>
          <a:bodyPr>
            <a:spAutoFit/>
          </a:bodyPr>
          <a:lstStyle/>
          <a:p>
            <a:r>
              <a:rPr lang="en-US" sz="2000" b="1">
                <a:latin typeface="Arial" charset="0"/>
              </a:rPr>
              <a:t>Vật lý</a:t>
            </a:r>
          </a:p>
        </p:txBody>
      </p:sp>
      <p:sp>
        <p:nvSpPr>
          <p:cNvPr id="177176" name="Rectangle 24"/>
          <p:cNvSpPr>
            <a:spLocks noChangeArrowheads="1"/>
          </p:cNvSpPr>
          <p:nvPr/>
        </p:nvSpPr>
        <p:spPr bwMode="auto">
          <a:xfrm>
            <a:off x="3630613" y="5105400"/>
            <a:ext cx="1703387" cy="381000"/>
          </a:xfrm>
          <a:prstGeom prst="rect">
            <a:avLst/>
          </a:prstGeom>
          <a:solidFill>
            <a:srgbClr val="99CCFF"/>
          </a:solidFill>
          <a:ln w="25400">
            <a:solidFill>
              <a:schemeClr val="tx1"/>
            </a:solidFill>
            <a:miter lim="800000"/>
            <a:headEnd/>
            <a:tailEnd/>
          </a:ln>
        </p:spPr>
        <p:txBody>
          <a:bodyPr wrap="none" anchor="ctr"/>
          <a:lstStyle/>
          <a:p>
            <a:endParaRPr lang="en-SG"/>
          </a:p>
        </p:txBody>
      </p:sp>
      <p:sp>
        <p:nvSpPr>
          <p:cNvPr id="177177" name="Text Box 25"/>
          <p:cNvSpPr txBox="1">
            <a:spLocks noChangeArrowheads="1"/>
          </p:cNvSpPr>
          <p:nvPr/>
        </p:nvSpPr>
        <p:spPr bwMode="auto">
          <a:xfrm>
            <a:off x="3811588" y="5089525"/>
            <a:ext cx="1293812" cy="396875"/>
          </a:xfrm>
          <a:prstGeom prst="rect">
            <a:avLst/>
          </a:prstGeom>
          <a:noFill/>
          <a:ln w="25400">
            <a:noFill/>
            <a:miter lim="800000"/>
            <a:headEnd/>
            <a:tailEnd/>
          </a:ln>
        </p:spPr>
        <p:txBody>
          <a:bodyPr>
            <a:spAutoFit/>
          </a:bodyPr>
          <a:lstStyle/>
          <a:p>
            <a:r>
              <a:rPr lang="en-US" sz="2000" b="1">
                <a:latin typeface="Arial" charset="0"/>
              </a:rPr>
              <a:t>Mạng</a:t>
            </a:r>
          </a:p>
        </p:txBody>
      </p:sp>
      <p:sp>
        <p:nvSpPr>
          <p:cNvPr id="177178" name="Rectangle 26"/>
          <p:cNvSpPr>
            <a:spLocks noChangeArrowheads="1"/>
          </p:cNvSpPr>
          <p:nvPr/>
        </p:nvSpPr>
        <p:spPr bwMode="auto">
          <a:xfrm>
            <a:off x="3630613" y="5486400"/>
            <a:ext cx="1703387" cy="381000"/>
          </a:xfrm>
          <a:prstGeom prst="rect">
            <a:avLst/>
          </a:prstGeom>
          <a:solidFill>
            <a:srgbClr val="99CCFF"/>
          </a:solidFill>
          <a:ln w="25400">
            <a:solidFill>
              <a:schemeClr val="tx1"/>
            </a:solidFill>
            <a:miter lim="800000"/>
            <a:headEnd/>
            <a:tailEnd/>
          </a:ln>
        </p:spPr>
        <p:txBody>
          <a:bodyPr wrap="none" anchor="ctr"/>
          <a:lstStyle/>
          <a:p>
            <a:endParaRPr lang="en-SG"/>
          </a:p>
        </p:txBody>
      </p:sp>
      <p:sp>
        <p:nvSpPr>
          <p:cNvPr id="177179" name="Text Box 27"/>
          <p:cNvSpPr txBox="1">
            <a:spLocks noChangeArrowheads="1"/>
          </p:cNvSpPr>
          <p:nvPr/>
        </p:nvSpPr>
        <p:spPr bwMode="auto">
          <a:xfrm>
            <a:off x="3811588" y="5470525"/>
            <a:ext cx="1370012" cy="396875"/>
          </a:xfrm>
          <a:prstGeom prst="rect">
            <a:avLst/>
          </a:prstGeom>
          <a:noFill/>
          <a:ln w="25400">
            <a:noFill/>
            <a:miter lim="800000"/>
            <a:headEnd/>
            <a:tailEnd/>
          </a:ln>
        </p:spPr>
        <p:txBody>
          <a:bodyPr>
            <a:spAutoFit/>
          </a:bodyPr>
          <a:lstStyle/>
          <a:p>
            <a:pPr algn="l"/>
            <a:r>
              <a:rPr lang="en-US" sz="2000" b="1">
                <a:latin typeface="Arial" charset="0"/>
              </a:rPr>
              <a:t>Liên kết</a:t>
            </a:r>
          </a:p>
        </p:txBody>
      </p:sp>
      <p:sp>
        <p:nvSpPr>
          <p:cNvPr id="177180" name="Rectangle 28"/>
          <p:cNvSpPr>
            <a:spLocks noChangeArrowheads="1"/>
          </p:cNvSpPr>
          <p:nvPr/>
        </p:nvSpPr>
        <p:spPr bwMode="auto">
          <a:xfrm>
            <a:off x="3630613" y="5867400"/>
            <a:ext cx="1703387" cy="381000"/>
          </a:xfrm>
          <a:prstGeom prst="rect">
            <a:avLst/>
          </a:prstGeom>
          <a:solidFill>
            <a:srgbClr val="DDDDDD"/>
          </a:solidFill>
          <a:ln w="25400">
            <a:solidFill>
              <a:schemeClr val="tx1"/>
            </a:solidFill>
            <a:miter lim="800000"/>
            <a:headEnd/>
            <a:tailEnd/>
          </a:ln>
        </p:spPr>
        <p:txBody>
          <a:bodyPr wrap="none" anchor="ctr"/>
          <a:lstStyle/>
          <a:p>
            <a:endParaRPr lang="en-SG"/>
          </a:p>
        </p:txBody>
      </p:sp>
      <p:sp>
        <p:nvSpPr>
          <p:cNvPr id="177181" name="Text Box 29"/>
          <p:cNvSpPr txBox="1">
            <a:spLocks noChangeArrowheads="1"/>
          </p:cNvSpPr>
          <p:nvPr/>
        </p:nvSpPr>
        <p:spPr bwMode="auto">
          <a:xfrm>
            <a:off x="3784600" y="5851525"/>
            <a:ext cx="1397000" cy="396875"/>
          </a:xfrm>
          <a:prstGeom prst="rect">
            <a:avLst/>
          </a:prstGeom>
          <a:noFill/>
          <a:ln w="25400">
            <a:noFill/>
            <a:miter lim="800000"/>
            <a:headEnd/>
            <a:tailEnd/>
          </a:ln>
        </p:spPr>
        <p:txBody>
          <a:bodyPr>
            <a:spAutoFit/>
          </a:bodyPr>
          <a:lstStyle/>
          <a:p>
            <a:r>
              <a:rPr lang="en-US" sz="2000" b="1">
                <a:latin typeface="Arial" charset="0"/>
              </a:rPr>
              <a:t>Vật lý</a:t>
            </a:r>
          </a:p>
        </p:txBody>
      </p:sp>
      <p:sp>
        <p:nvSpPr>
          <p:cNvPr id="177182" name="Rectangle 30"/>
          <p:cNvSpPr>
            <a:spLocks noChangeArrowheads="1"/>
          </p:cNvSpPr>
          <p:nvPr/>
        </p:nvSpPr>
        <p:spPr bwMode="auto">
          <a:xfrm>
            <a:off x="762000" y="6248400"/>
            <a:ext cx="7543800" cy="381000"/>
          </a:xfrm>
          <a:prstGeom prst="rect">
            <a:avLst/>
          </a:prstGeom>
          <a:solidFill>
            <a:srgbClr val="EAEAEA"/>
          </a:solidFill>
          <a:ln w="25400">
            <a:solidFill>
              <a:schemeClr val="tx1"/>
            </a:solidFill>
            <a:miter lim="800000"/>
            <a:headEnd/>
            <a:tailEnd/>
          </a:ln>
        </p:spPr>
        <p:txBody>
          <a:bodyPr wrap="none" anchor="ctr"/>
          <a:lstStyle/>
          <a:p>
            <a:endParaRPr lang="en-SG"/>
          </a:p>
        </p:txBody>
      </p:sp>
      <p:sp>
        <p:nvSpPr>
          <p:cNvPr id="177183" name="Text Box 31"/>
          <p:cNvSpPr txBox="1">
            <a:spLocks noChangeArrowheads="1"/>
          </p:cNvSpPr>
          <p:nvPr/>
        </p:nvSpPr>
        <p:spPr bwMode="auto">
          <a:xfrm>
            <a:off x="3429000" y="6232525"/>
            <a:ext cx="2424113" cy="396875"/>
          </a:xfrm>
          <a:prstGeom prst="rect">
            <a:avLst/>
          </a:prstGeom>
          <a:noFill/>
          <a:ln w="25400">
            <a:noFill/>
            <a:miter lim="800000"/>
            <a:headEnd/>
            <a:tailEnd/>
          </a:ln>
        </p:spPr>
        <p:txBody>
          <a:bodyPr wrap="none">
            <a:spAutoFit/>
          </a:bodyPr>
          <a:lstStyle/>
          <a:p>
            <a:pPr algn="l"/>
            <a:r>
              <a:rPr lang="en-US" sz="2000" b="1">
                <a:latin typeface="Arial" charset="0"/>
              </a:rPr>
              <a:t>Phương tiện vật lý</a:t>
            </a:r>
          </a:p>
        </p:txBody>
      </p:sp>
      <p:cxnSp>
        <p:nvCxnSpPr>
          <p:cNvPr id="177184" name="AutoShape 32"/>
          <p:cNvCxnSpPr>
            <a:cxnSpLocks noChangeShapeType="1"/>
            <a:stCxn id="177164" idx="3"/>
            <a:endCxn id="177180" idx="1"/>
          </p:cNvCxnSpPr>
          <p:nvPr/>
        </p:nvCxnSpPr>
        <p:spPr bwMode="auto">
          <a:xfrm>
            <a:off x="2706688" y="6057900"/>
            <a:ext cx="911225" cy="0"/>
          </a:xfrm>
          <a:prstGeom prst="straightConnector1">
            <a:avLst/>
          </a:prstGeom>
          <a:noFill/>
          <a:ln w="19050">
            <a:solidFill>
              <a:schemeClr val="tx1"/>
            </a:solidFill>
            <a:prstDash val="sysDot"/>
            <a:round/>
            <a:headEnd type="triangle" w="med" len="med"/>
            <a:tailEnd type="triangle" w="med" len="med"/>
          </a:ln>
        </p:spPr>
      </p:cxnSp>
      <p:cxnSp>
        <p:nvCxnSpPr>
          <p:cNvPr id="177185" name="AutoShape 33"/>
          <p:cNvCxnSpPr>
            <a:cxnSpLocks noChangeShapeType="1"/>
            <a:stCxn id="177162" idx="3"/>
            <a:endCxn id="177178" idx="1"/>
          </p:cNvCxnSpPr>
          <p:nvPr/>
        </p:nvCxnSpPr>
        <p:spPr bwMode="auto">
          <a:xfrm>
            <a:off x="2706688" y="5676900"/>
            <a:ext cx="911225" cy="0"/>
          </a:xfrm>
          <a:prstGeom prst="straightConnector1">
            <a:avLst/>
          </a:prstGeom>
          <a:noFill/>
          <a:ln w="19050">
            <a:solidFill>
              <a:schemeClr val="tx1"/>
            </a:solidFill>
            <a:prstDash val="sysDot"/>
            <a:round/>
            <a:headEnd type="triangle" w="med" len="med"/>
            <a:tailEnd type="triangle" w="med" len="med"/>
          </a:ln>
        </p:spPr>
      </p:cxnSp>
      <p:cxnSp>
        <p:nvCxnSpPr>
          <p:cNvPr id="177186" name="AutoShape 34"/>
          <p:cNvCxnSpPr>
            <a:cxnSpLocks noChangeShapeType="1"/>
            <a:stCxn id="177160" idx="3"/>
            <a:endCxn id="177176" idx="1"/>
          </p:cNvCxnSpPr>
          <p:nvPr/>
        </p:nvCxnSpPr>
        <p:spPr bwMode="auto">
          <a:xfrm>
            <a:off x="2706688" y="5295900"/>
            <a:ext cx="911225" cy="0"/>
          </a:xfrm>
          <a:prstGeom prst="straightConnector1">
            <a:avLst/>
          </a:prstGeom>
          <a:noFill/>
          <a:ln w="19050">
            <a:solidFill>
              <a:schemeClr val="tx1"/>
            </a:solidFill>
            <a:prstDash val="sysDot"/>
            <a:round/>
            <a:headEnd type="triangle" w="med" len="med"/>
            <a:tailEnd type="triangle" w="med" len="med"/>
          </a:ln>
        </p:spPr>
      </p:cxnSp>
      <p:cxnSp>
        <p:nvCxnSpPr>
          <p:cNvPr id="177187" name="AutoShape 35"/>
          <p:cNvCxnSpPr>
            <a:cxnSpLocks noChangeShapeType="1"/>
            <a:stCxn id="177180" idx="3"/>
          </p:cNvCxnSpPr>
          <p:nvPr/>
        </p:nvCxnSpPr>
        <p:spPr bwMode="auto">
          <a:xfrm>
            <a:off x="5346700" y="6057900"/>
            <a:ext cx="1041400" cy="0"/>
          </a:xfrm>
          <a:prstGeom prst="straightConnector1">
            <a:avLst/>
          </a:prstGeom>
          <a:noFill/>
          <a:ln w="19050">
            <a:solidFill>
              <a:schemeClr val="tx1"/>
            </a:solidFill>
            <a:prstDash val="sysDot"/>
            <a:round/>
            <a:headEnd type="triangle" w="med" len="med"/>
            <a:tailEnd type="triangle" w="med" len="med"/>
          </a:ln>
        </p:spPr>
      </p:cxnSp>
      <p:cxnSp>
        <p:nvCxnSpPr>
          <p:cNvPr id="177188" name="AutoShape 36"/>
          <p:cNvCxnSpPr>
            <a:cxnSpLocks noChangeShapeType="1"/>
            <a:stCxn id="177178" idx="3"/>
          </p:cNvCxnSpPr>
          <p:nvPr/>
        </p:nvCxnSpPr>
        <p:spPr bwMode="auto">
          <a:xfrm>
            <a:off x="5346700" y="5676900"/>
            <a:ext cx="1041400" cy="0"/>
          </a:xfrm>
          <a:prstGeom prst="straightConnector1">
            <a:avLst/>
          </a:prstGeom>
          <a:noFill/>
          <a:ln w="19050">
            <a:solidFill>
              <a:schemeClr val="tx1"/>
            </a:solidFill>
            <a:prstDash val="sysDot"/>
            <a:round/>
            <a:headEnd type="triangle" w="med" len="med"/>
            <a:tailEnd type="triangle" w="med" len="med"/>
          </a:ln>
        </p:spPr>
      </p:cxnSp>
      <p:cxnSp>
        <p:nvCxnSpPr>
          <p:cNvPr id="177189" name="AutoShape 37"/>
          <p:cNvCxnSpPr>
            <a:cxnSpLocks noChangeShapeType="1"/>
            <a:stCxn id="177176" idx="3"/>
          </p:cNvCxnSpPr>
          <p:nvPr/>
        </p:nvCxnSpPr>
        <p:spPr bwMode="auto">
          <a:xfrm>
            <a:off x="5346700" y="5295900"/>
            <a:ext cx="1041400" cy="0"/>
          </a:xfrm>
          <a:prstGeom prst="straightConnector1">
            <a:avLst/>
          </a:prstGeom>
          <a:noFill/>
          <a:ln w="19050">
            <a:solidFill>
              <a:schemeClr val="tx1"/>
            </a:solidFill>
            <a:prstDash val="sysDot"/>
            <a:round/>
            <a:headEnd type="triangle" w="med" len="med"/>
            <a:tailEnd type="triangle" w="med" len="med"/>
          </a:ln>
        </p:spPr>
      </p:cxnSp>
      <p:cxnSp>
        <p:nvCxnSpPr>
          <p:cNvPr id="177190" name="AutoShape 38"/>
          <p:cNvCxnSpPr>
            <a:cxnSpLocks noChangeShapeType="1"/>
            <a:stCxn id="177158" idx="3"/>
          </p:cNvCxnSpPr>
          <p:nvPr/>
        </p:nvCxnSpPr>
        <p:spPr bwMode="auto">
          <a:xfrm>
            <a:off x="2706688" y="4914900"/>
            <a:ext cx="3681412" cy="0"/>
          </a:xfrm>
          <a:prstGeom prst="straightConnector1">
            <a:avLst/>
          </a:prstGeom>
          <a:noFill/>
          <a:ln w="19050">
            <a:solidFill>
              <a:schemeClr val="tx1"/>
            </a:solidFill>
            <a:prstDash val="sysDot"/>
            <a:round/>
            <a:headEnd type="triangle" w="med" len="med"/>
            <a:tailEnd type="triangle" w="med" len="med"/>
          </a:ln>
        </p:spPr>
      </p:cxnSp>
      <p:cxnSp>
        <p:nvCxnSpPr>
          <p:cNvPr id="177191" name="AutoShape 39"/>
          <p:cNvCxnSpPr>
            <a:cxnSpLocks noChangeShapeType="1"/>
            <a:stCxn id="177156" idx="3"/>
          </p:cNvCxnSpPr>
          <p:nvPr/>
        </p:nvCxnSpPr>
        <p:spPr bwMode="auto">
          <a:xfrm>
            <a:off x="2706688" y="3749675"/>
            <a:ext cx="3681412" cy="0"/>
          </a:xfrm>
          <a:prstGeom prst="straightConnector1">
            <a:avLst/>
          </a:prstGeom>
          <a:noFill/>
          <a:ln w="19050">
            <a:solidFill>
              <a:schemeClr val="tx1"/>
            </a:solidFill>
            <a:prstDash val="sysDot"/>
            <a:round/>
            <a:headEnd type="triangle" w="med" len="med"/>
            <a:tailEnd type="triangle" w="med" len="med"/>
          </a:ln>
        </p:spPr>
      </p:cxnSp>
      <p:sp>
        <p:nvSpPr>
          <p:cNvPr id="177192" name="Rectangle 4"/>
          <p:cNvSpPr>
            <a:spLocks noChangeArrowheads="1"/>
          </p:cNvSpPr>
          <p:nvPr/>
        </p:nvSpPr>
        <p:spPr bwMode="auto">
          <a:xfrm>
            <a:off x="990600" y="3952875"/>
            <a:ext cx="1703388" cy="381000"/>
          </a:xfrm>
          <a:prstGeom prst="rect">
            <a:avLst/>
          </a:prstGeom>
          <a:solidFill>
            <a:srgbClr val="FFFFCC"/>
          </a:solidFill>
          <a:ln w="25400">
            <a:solidFill>
              <a:schemeClr val="tx1"/>
            </a:solidFill>
            <a:miter lim="800000"/>
            <a:headEnd/>
            <a:tailEnd/>
          </a:ln>
        </p:spPr>
        <p:txBody>
          <a:bodyPr wrap="none" anchor="ctr"/>
          <a:lstStyle/>
          <a:p>
            <a:endParaRPr lang="en-SG"/>
          </a:p>
        </p:txBody>
      </p:sp>
      <p:sp>
        <p:nvSpPr>
          <p:cNvPr id="177193" name="Text Box 5"/>
          <p:cNvSpPr txBox="1">
            <a:spLocks noChangeArrowheads="1"/>
          </p:cNvSpPr>
          <p:nvPr/>
        </p:nvSpPr>
        <p:spPr bwMode="auto">
          <a:xfrm>
            <a:off x="1023938" y="3937000"/>
            <a:ext cx="1643062" cy="396875"/>
          </a:xfrm>
          <a:prstGeom prst="rect">
            <a:avLst/>
          </a:prstGeom>
          <a:noFill/>
          <a:ln w="25400">
            <a:noFill/>
            <a:miter lim="800000"/>
            <a:headEnd/>
            <a:tailEnd/>
          </a:ln>
        </p:spPr>
        <p:txBody>
          <a:bodyPr>
            <a:spAutoFit/>
          </a:bodyPr>
          <a:lstStyle/>
          <a:p>
            <a:r>
              <a:rPr lang="en-US" sz="2000" b="1">
                <a:latin typeface="Arial" charset="0"/>
              </a:rPr>
              <a:t>Trình bày</a:t>
            </a:r>
          </a:p>
        </p:txBody>
      </p:sp>
      <p:cxnSp>
        <p:nvCxnSpPr>
          <p:cNvPr id="177196" name="AutoShape 39"/>
          <p:cNvCxnSpPr>
            <a:cxnSpLocks noChangeShapeType="1"/>
          </p:cNvCxnSpPr>
          <p:nvPr/>
        </p:nvCxnSpPr>
        <p:spPr bwMode="auto">
          <a:xfrm>
            <a:off x="2706688" y="4181475"/>
            <a:ext cx="3681412" cy="0"/>
          </a:xfrm>
          <a:prstGeom prst="straightConnector1">
            <a:avLst/>
          </a:prstGeom>
          <a:noFill/>
          <a:ln w="19050">
            <a:solidFill>
              <a:schemeClr val="tx1"/>
            </a:solidFill>
            <a:prstDash val="sysDot"/>
            <a:round/>
            <a:headEnd type="triangle" w="med" len="med"/>
            <a:tailEnd type="triangle" w="med" len="med"/>
          </a:ln>
        </p:spPr>
      </p:cxnSp>
      <p:sp>
        <p:nvSpPr>
          <p:cNvPr id="177197" name="Rectangle 4"/>
          <p:cNvSpPr>
            <a:spLocks noChangeArrowheads="1"/>
          </p:cNvSpPr>
          <p:nvPr/>
        </p:nvSpPr>
        <p:spPr bwMode="auto">
          <a:xfrm>
            <a:off x="990600" y="4343400"/>
            <a:ext cx="1703388" cy="381000"/>
          </a:xfrm>
          <a:prstGeom prst="rect">
            <a:avLst/>
          </a:prstGeom>
          <a:solidFill>
            <a:srgbClr val="FFFFCC"/>
          </a:solidFill>
          <a:ln w="25400">
            <a:solidFill>
              <a:schemeClr val="tx1"/>
            </a:solidFill>
            <a:miter lim="800000"/>
            <a:headEnd/>
            <a:tailEnd/>
          </a:ln>
        </p:spPr>
        <p:txBody>
          <a:bodyPr wrap="none" anchor="ctr"/>
          <a:lstStyle/>
          <a:p>
            <a:endParaRPr lang="en-SG"/>
          </a:p>
        </p:txBody>
      </p:sp>
      <p:sp>
        <p:nvSpPr>
          <p:cNvPr id="177198" name="Text Box 5"/>
          <p:cNvSpPr txBox="1">
            <a:spLocks noChangeArrowheads="1"/>
          </p:cNvSpPr>
          <p:nvPr/>
        </p:nvSpPr>
        <p:spPr bwMode="auto">
          <a:xfrm>
            <a:off x="1023938" y="4327525"/>
            <a:ext cx="1643062" cy="396875"/>
          </a:xfrm>
          <a:prstGeom prst="rect">
            <a:avLst/>
          </a:prstGeom>
          <a:noFill/>
          <a:ln w="25400">
            <a:noFill/>
            <a:miter lim="800000"/>
            <a:headEnd/>
            <a:tailEnd/>
          </a:ln>
        </p:spPr>
        <p:txBody>
          <a:bodyPr>
            <a:spAutoFit/>
          </a:bodyPr>
          <a:lstStyle/>
          <a:p>
            <a:r>
              <a:rPr lang="en-US" sz="2000" b="1">
                <a:latin typeface="Arial" charset="0"/>
              </a:rPr>
              <a:t>Phiên</a:t>
            </a:r>
          </a:p>
        </p:txBody>
      </p:sp>
      <p:cxnSp>
        <p:nvCxnSpPr>
          <p:cNvPr id="177201" name="AutoShape 39"/>
          <p:cNvCxnSpPr>
            <a:cxnSpLocks noChangeShapeType="1"/>
            <a:stCxn id="177197" idx="3"/>
          </p:cNvCxnSpPr>
          <p:nvPr/>
        </p:nvCxnSpPr>
        <p:spPr bwMode="auto">
          <a:xfrm>
            <a:off x="2706688" y="4533900"/>
            <a:ext cx="3681412" cy="0"/>
          </a:xfrm>
          <a:prstGeom prst="straightConnector1">
            <a:avLst/>
          </a:prstGeom>
          <a:noFill/>
          <a:ln w="19050">
            <a:solidFill>
              <a:schemeClr val="tx1"/>
            </a:solidFill>
            <a:prstDash val="sysDot"/>
            <a:round/>
            <a:headEnd type="triangle" w="med" len="med"/>
            <a:tailEnd type="triangle" w="med" len="med"/>
          </a:ln>
        </p:spPr>
      </p:cxnSp>
      <p:sp>
        <p:nvSpPr>
          <p:cNvPr id="177202" name="Rectangle 4"/>
          <p:cNvSpPr>
            <a:spLocks noChangeArrowheads="1"/>
          </p:cNvSpPr>
          <p:nvPr/>
        </p:nvSpPr>
        <p:spPr bwMode="auto">
          <a:xfrm>
            <a:off x="6400800" y="3559175"/>
            <a:ext cx="1703388" cy="381000"/>
          </a:xfrm>
          <a:prstGeom prst="rect">
            <a:avLst/>
          </a:prstGeom>
          <a:solidFill>
            <a:srgbClr val="FFFFCC"/>
          </a:solidFill>
          <a:ln w="25400">
            <a:solidFill>
              <a:schemeClr val="tx1"/>
            </a:solidFill>
            <a:miter lim="800000"/>
            <a:headEnd/>
            <a:tailEnd/>
          </a:ln>
        </p:spPr>
        <p:txBody>
          <a:bodyPr wrap="none" anchor="ctr"/>
          <a:lstStyle/>
          <a:p>
            <a:endParaRPr lang="en-SG"/>
          </a:p>
        </p:txBody>
      </p:sp>
      <p:sp>
        <p:nvSpPr>
          <p:cNvPr id="177203" name="Text Box 5"/>
          <p:cNvSpPr txBox="1">
            <a:spLocks noChangeArrowheads="1"/>
          </p:cNvSpPr>
          <p:nvPr/>
        </p:nvSpPr>
        <p:spPr bwMode="auto">
          <a:xfrm>
            <a:off x="6434138" y="3543300"/>
            <a:ext cx="1643062" cy="396875"/>
          </a:xfrm>
          <a:prstGeom prst="rect">
            <a:avLst/>
          </a:prstGeom>
          <a:noFill/>
          <a:ln w="25400">
            <a:noFill/>
            <a:miter lim="800000"/>
            <a:headEnd/>
            <a:tailEnd/>
          </a:ln>
        </p:spPr>
        <p:txBody>
          <a:bodyPr>
            <a:spAutoFit/>
          </a:bodyPr>
          <a:lstStyle/>
          <a:p>
            <a:r>
              <a:rPr lang="en-US" sz="2000" b="1">
                <a:latin typeface="Arial" charset="0"/>
              </a:rPr>
              <a:t>Ứng dụng</a:t>
            </a:r>
          </a:p>
        </p:txBody>
      </p:sp>
      <p:sp>
        <p:nvSpPr>
          <p:cNvPr id="177204" name="Rectangle 6"/>
          <p:cNvSpPr>
            <a:spLocks noChangeArrowheads="1"/>
          </p:cNvSpPr>
          <p:nvPr/>
        </p:nvSpPr>
        <p:spPr bwMode="auto">
          <a:xfrm>
            <a:off x="6400800" y="4724400"/>
            <a:ext cx="1703388" cy="381000"/>
          </a:xfrm>
          <a:prstGeom prst="rect">
            <a:avLst/>
          </a:prstGeom>
          <a:solidFill>
            <a:srgbClr val="FFFFCC"/>
          </a:solidFill>
          <a:ln w="25400">
            <a:solidFill>
              <a:schemeClr val="tx1"/>
            </a:solidFill>
            <a:miter lim="800000"/>
            <a:headEnd/>
            <a:tailEnd/>
          </a:ln>
        </p:spPr>
        <p:txBody>
          <a:bodyPr wrap="none" anchor="ctr"/>
          <a:lstStyle/>
          <a:p>
            <a:endParaRPr lang="en-SG"/>
          </a:p>
        </p:txBody>
      </p:sp>
      <p:sp>
        <p:nvSpPr>
          <p:cNvPr id="177205" name="Text Box 7"/>
          <p:cNvSpPr txBox="1">
            <a:spLocks noChangeArrowheads="1"/>
          </p:cNvSpPr>
          <p:nvPr/>
        </p:nvSpPr>
        <p:spPr bwMode="auto">
          <a:xfrm>
            <a:off x="6400800" y="4708525"/>
            <a:ext cx="1792288" cy="396875"/>
          </a:xfrm>
          <a:prstGeom prst="rect">
            <a:avLst/>
          </a:prstGeom>
          <a:noFill/>
          <a:ln w="25400">
            <a:noFill/>
            <a:miter lim="800000"/>
            <a:headEnd/>
            <a:tailEnd/>
          </a:ln>
        </p:spPr>
        <p:txBody>
          <a:bodyPr>
            <a:spAutoFit/>
          </a:bodyPr>
          <a:lstStyle/>
          <a:p>
            <a:r>
              <a:rPr lang="en-US" sz="2000" b="1">
                <a:latin typeface="Arial" charset="0"/>
              </a:rPr>
              <a:t>Vận chuyển</a:t>
            </a:r>
          </a:p>
        </p:txBody>
      </p:sp>
      <p:sp>
        <p:nvSpPr>
          <p:cNvPr id="177206" name="Rectangle 8"/>
          <p:cNvSpPr>
            <a:spLocks noChangeArrowheads="1"/>
          </p:cNvSpPr>
          <p:nvPr/>
        </p:nvSpPr>
        <p:spPr bwMode="auto">
          <a:xfrm>
            <a:off x="6400800" y="5105400"/>
            <a:ext cx="1703388" cy="381000"/>
          </a:xfrm>
          <a:prstGeom prst="rect">
            <a:avLst/>
          </a:prstGeom>
          <a:solidFill>
            <a:srgbClr val="99CCFF"/>
          </a:solidFill>
          <a:ln w="25400">
            <a:solidFill>
              <a:schemeClr val="tx1"/>
            </a:solidFill>
            <a:miter lim="800000"/>
            <a:headEnd/>
            <a:tailEnd/>
          </a:ln>
        </p:spPr>
        <p:txBody>
          <a:bodyPr wrap="none" anchor="ctr"/>
          <a:lstStyle/>
          <a:p>
            <a:endParaRPr lang="en-SG"/>
          </a:p>
        </p:txBody>
      </p:sp>
      <p:sp>
        <p:nvSpPr>
          <p:cNvPr id="177207" name="Text Box 9"/>
          <p:cNvSpPr txBox="1">
            <a:spLocks noChangeArrowheads="1"/>
          </p:cNvSpPr>
          <p:nvPr/>
        </p:nvSpPr>
        <p:spPr bwMode="auto">
          <a:xfrm>
            <a:off x="6581775" y="5089525"/>
            <a:ext cx="1343025" cy="396875"/>
          </a:xfrm>
          <a:prstGeom prst="rect">
            <a:avLst/>
          </a:prstGeom>
          <a:noFill/>
          <a:ln w="25400">
            <a:noFill/>
            <a:miter lim="800000"/>
            <a:headEnd/>
            <a:tailEnd/>
          </a:ln>
        </p:spPr>
        <p:txBody>
          <a:bodyPr>
            <a:spAutoFit/>
          </a:bodyPr>
          <a:lstStyle/>
          <a:p>
            <a:r>
              <a:rPr lang="en-US" sz="2000" b="1">
                <a:latin typeface="Arial" charset="0"/>
              </a:rPr>
              <a:t>Mạng</a:t>
            </a:r>
          </a:p>
        </p:txBody>
      </p:sp>
      <p:sp>
        <p:nvSpPr>
          <p:cNvPr id="177208" name="Rectangle 10"/>
          <p:cNvSpPr>
            <a:spLocks noChangeArrowheads="1"/>
          </p:cNvSpPr>
          <p:nvPr/>
        </p:nvSpPr>
        <p:spPr bwMode="auto">
          <a:xfrm>
            <a:off x="6400800" y="5486400"/>
            <a:ext cx="1703388" cy="381000"/>
          </a:xfrm>
          <a:prstGeom prst="rect">
            <a:avLst/>
          </a:prstGeom>
          <a:solidFill>
            <a:srgbClr val="99CCFF"/>
          </a:solidFill>
          <a:ln w="25400">
            <a:solidFill>
              <a:schemeClr val="tx1"/>
            </a:solidFill>
            <a:miter lim="800000"/>
            <a:headEnd/>
            <a:tailEnd/>
          </a:ln>
        </p:spPr>
        <p:txBody>
          <a:bodyPr wrap="none" anchor="ctr"/>
          <a:lstStyle/>
          <a:p>
            <a:endParaRPr lang="en-SG"/>
          </a:p>
        </p:txBody>
      </p:sp>
      <p:sp>
        <p:nvSpPr>
          <p:cNvPr id="177209" name="Text Box 11"/>
          <p:cNvSpPr txBox="1">
            <a:spLocks noChangeArrowheads="1"/>
          </p:cNvSpPr>
          <p:nvPr/>
        </p:nvSpPr>
        <p:spPr bwMode="auto">
          <a:xfrm>
            <a:off x="6629400" y="5470525"/>
            <a:ext cx="1143000" cy="396875"/>
          </a:xfrm>
          <a:prstGeom prst="rect">
            <a:avLst/>
          </a:prstGeom>
          <a:noFill/>
          <a:ln w="25400">
            <a:noFill/>
            <a:miter lim="800000"/>
            <a:headEnd/>
            <a:tailEnd/>
          </a:ln>
        </p:spPr>
        <p:txBody>
          <a:bodyPr wrap="none">
            <a:spAutoFit/>
          </a:bodyPr>
          <a:lstStyle/>
          <a:p>
            <a:pPr algn="l"/>
            <a:r>
              <a:rPr lang="en-US" sz="2000" b="1">
                <a:latin typeface="Arial" charset="0"/>
              </a:rPr>
              <a:t>Liên kết</a:t>
            </a:r>
          </a:p>
        </p:txBody>
      </p:sp>
      <p:sp>
        <p:nvSpPr>
          <p:cNvPr id="177210" name="Rectangle 12"/>
          <p:cNvSpPr>
            <a:spLocks noChangeArrowheads="1"/>
          </p:cNvSpPr>
          <p:nvPr/>
        </p:nvSpPr>
        <p:spPr bwMode="auto">
          <a:xfrm>
            <a:off x="6400800" y="5867400"/>
            <a:ext cx="1703388" cy="381000"/>
          </a:xfrm>
          <a:prstGeom prst="rect">
            <a:avLst/>
          </a:prstGeom>
          <a:solidFill>
            <a:srgbClr val="DDDDDD"/>
          </a:solidFill>
          <a:ln w="25400">
            <a:solidFill>
              <a:schemeClr val="tx1"/>
            </a:solidFill>
            <a:miter lim="800000"/>
            <a:headEnd/>
            <a:tailEnd/>
          </a:ln>
        </p:spPr>
        <p:txBody>
          <a:bodyPr wrap="none" anchor="ctr"/>
          <a:lstStyle/>
          <a:p>
            <a:endParaRPr lang="en-SG"/>
          </a:p>
        </p:txBody>
      </p:sp>
      <p:sp>
        <p:nvSpPr>
          <p:cNvPr id="177211" name="Text Box 13"/>
          <p:cNvSpPr txBox="1">
            <a:spLocks noChangeArrowheads="1"/>
          </p:cNvSpPr>
          <p:nvPr/>
        </p:nvSpPr>
        <p:spPr bwMode="auto">
          <a:xfrm>
            <a:off x="6554788" y="5851525"/>
            <a:ext cx="1293812" cy="396875"/>
          </a:xfrm>
          <a:prstGeom prst="rect">
            <a:avLst/>
          </a:prstGeom>
          <a:noFill/>
          <a:ln w="25400">
            <a:noFill/>
            <a:miter lim="800000"/>
            <a:headEnd/>
            <a:tailEnd/>
          </a:ln>
        </p:spPr>
        <p:txBody>
          <a:bodyPr>
            <a:spAutoFit/>
          </a:bodyPr>
          <a:lstStyle/>
          <a:p>
            <a:r>
              <a:rPr lang="en-US" sz="2000" b="1">
                <a:latin typeface="Arial" charset="0"/>
              </a:rPr>
              <a:t>Vật lý</a:t>
            </a:r>
          </a:p>
        </p:txBody>
      </p:sp>
      <p:sp>
        <p:nvSpPr>
          <p:cNvPr id="177212" name="Rectangle 4"/>
          <p:cNvSpPr>
            <a:spLocks noChangeArrowheads="1"/>
          </p:cNvSpPr>
          <p:nvPr/>
        </p:nvSpPr>
        <p:spPr bwMode="auto">
          <a:xfrm>
            <a:off x="6400800" y="3952875"/>
            <a:ext cx="1703388" cy="381000"/>
          </a:xfrm>
          <a:prstGeom prst="rect">
            <a:avLst/>
          </a:prstGeom>
          <a:solidFill>
            <a:srgbClr val="FFFFCC"/>
          </a:solidFill>
          <a:ln w="25400">
            <a:solidFill>
              <a:schemeClr val="tx1"/>
            </a:solidFill>
            <a:miter lim="800000"/>
            <a:headEnd/>
            <a:tailEnd/>
          </a:ln>
        </p:spPr>
        <p:txBody>
          <a:bodyPr wrap="none" anchor="ctr"/>
          <a:lstStyle/>
          <a:p>
            <a:endParaRPr lang="en-SG"/>
          </a:p>
        </p:txBody>
      </p:sp>
      <p:sp>
        <p:nvSpPr>
          <p:cNvPr id="177213" name="Text Box 5"/>
          <p:cNvSpPr txBox="1">
            <a:spLocks noChangeArrowheads="1"/>
          </p:cNvSpPr>
          <p:nvPr/>
        </p:nvSpPr>
        <p:spPr bwMode="auto">
          <a:xfrm>
            <a:off x="6434138" y="3937000"/>
            <a:ext cx="1643062" cy="396875"/>
          </a:xfrm>
          <a:prstGeom prst="rect">
            <a:avLst/>
          </a:prstGeom>
          <a:noFill/>
          <a:ln w="25400">
            <a:noFill/>
            <a:miter lim="800000"/>
            <a:headEnd/>
            <a:tailEnd/>
          </a:ln>
        </p:spPr>
        <p:txBody>
          <a:bodyPr>
            <a:spAutoFit/>
          </a:bodyPr>
          <a:lstStyle/>
          <a:p>
            <a:r>
              <a:rPr lang="en-US" sz="2000" b="1">
                <a:latin typeface="Arial" charset="0"/>
              </a:rPr>
              <a:t>Trình bày</a:t>
            </a:r>
          </a:p>
        </p:txBody>
      </p:sp>
      <p:sp>
        <p:nvSpPr>
          <p:cNvPr id="177214" name="Rectangle 4"/>
          <p:cNvSpPr>
            <a:spLocks noChangeArrowheads="1"/>
          </p:cNvSpPr>
          <p:nvPr/>
        </p:nvSpPr>
        <p:spPr bwMode="auto">
          <a:xfrm>
            <a:off x="6400800" y="4343400"/>
            <a:ext cx="1703388" cy="381000"/>
          </a:xfrm>
          <a:prstGeom prst="rect">
            <a:avLst/>
          </a:prstGeom>
          <a:solidFill>
            <a:srgbClr val="FFFFCC"/>
          </a:solidFill>
          <a:ln w="25400">
            <a:solidFill>
              <a:schemeClr val="tx1"/>
            </a:solidFill>
            <a:miter lim="800000"/>
            <a:headEnd/>
            <a:tailEnd/>
          </a:ln>
        </p:spPr>
        <p:txBody>
          <a:bodyPr wrap="none" anchor="ctr"/>
          <a:lstStyle/>
          <a:p>
            <a:endParaRPr lang="en-SG"/>
          </a:p>
        </p:txBody>
      </p:sp>
      <p:sp>
        <p:nvSpPr>
          <p:cNvPr id="177215" name="Text Box 5"/>
          <p:cNvSpPr txBox="1">
            <a:spLocks noChangeArrowheads="1"/>
          </p:cNvSpPr>
          <p:nvPr/>
        </p:nvSpPr>
        <p:spPr bwMode="auto">
          <a:xfrm>
            <a:off x="6434138" y="4327525"/>
            <a:ext cx="1643062" cy="396875"/>
          </a:xfrm>
          <a:prstGeom prst="rect">
            <a:avLst/>
          </a:prstGeom>
          <a:noFill/>
          <a:ln w="25400">
            <a:noFill/>
            <a:miter lim="800000"/>
            <a:headEnd/>
            <a:tailEnd/>
          </a:ln>
        </p:spPr>
        <p:txBody>
          <a:bodyPr>
            <a:spAutoFit/>
          </a:bodyPr>
          <a:lstStyle/>
          <a:p>
            <a:r>
              <a:rPr lang="en-US" sz="2000" b="1">
                <a:latin typeface="Arial" charset="0"/>
              </a:rPr>
              <a:t>Phiên</a:t>
            </a:r>
          </a:p>
        </p:txBody>
      </p:sp>
      <p:sp>
        <p:nvSpPr>
          <p:cNvPr id="177216" name="AutoShape 64"/>
          <p:cNvSpPr>
            <a:spLocks noChangeArrowheads="1"/>
          </p:cNvSpPr>
          <p:nvPr/>
        </p:nvSpPr>
        <p:spPr bwMode="auto">
          <a:xfrm>
            <a:off x="2819400" y="3581400"/>
            <a:ext cx="3352800" cy="914400"/>
          </a:xfrm>
          <a:prstGeom prst="cloudCallout">
            <a:avLst>
              <a:gd name="adj1" fmla="val 52935"/>
              <a:gd name="adj2" fmla="val 107815"/>
            </a:avLst>
          </a:prstGeom>
          <a:solidFill>
            <a:srgbClr val="FF0000"/>
          </a:solidFill>
          <a:ln w="12700">
            <a:solidFill>
              <a:schemeClr val="tx1"/>
            </a:solidFill>
            <a:round/>
            <a:headEnd/>
            <a:tailEnd/>
          </a:ln>
          <a:effectLst/>
        </p:spPr>
        <p:txBody>
          <a:bodyPr/>
          <a:lstStyle/>
          <a:p>
            <a:r>
              <a:rPr lang="en-US" sz="2400">
                <a:latin typeface="Comic Sans MS" pitchFamily="66" charset="0"/>
              </a:rPr>
              <a:t>OSI: Phức tạp</a:t>
            </a:r>
            <a:endParaRPr lang="en-SG" sz="240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77216"/>
                                        </p:tgtEl>
                                        <p:attrNameLst>
                                          <p:attrName>style.visibility</p:attrName>
                                        </p:attrNameLst>
                                      </p:cBhvr>
                                      <p:to>
                                        <p:strVal val="visible"/>
                                      </p:to>
                                    </p:set>
                                    <p:anim calcmode="lin" valueType="num">
                                      <p:cBhvr>
                                        <p:cTn id="7" dur="500" fill="hold"/>
                                        <p:tgtEl>
                                          <p:spTgt spid="177216"/>
                                        </p:tgtEl>
                                        <p:attrNameLst>
                                          <p:attrName>ppt_w</p:attrName>
                                        </p:attrNameLst>
                                      </p:cBhvr>
                                      <p:tavLst>
                                        <p:tav tm="0">
                                          <p:val>
                                            <p:fltVal val="0"/>
                                          </p:val>
                                        </p:tav>
                                        <p:tav tm="100000">
                                          <p:val>
                                            <p:strVal val="#ppt_w"/>
                                          </p:val>
                                        </p:tav>
                                      </p:tavLst>
                                    </p:anim>
                                    <p:anim calcmode="lin" valueType="num">
                                      <p:cBhvr>
                                        <p:cTn id="8" dur="500" fill="hold"/>
                                        <p:tgtEl>
                                          <p:spTgt spid="177216"/>
                                        </p:tgtEl>
                                        <p:attrNameLst>
                                          <p:attrName>ppt_h</p:attrName>
                                        </p:attrNameLst>
                                      </p:cBhvr>
                                      <p:tavLst>
                                        <p:tav tm="0">
                                          <p:val>
                                            <p:fltVal val="0"/>
                                          </p:val>
                                        </p:tav>
                                        <p:tav tm="100000">
                                          <p:val>
                                            <p:strVal val="#ppt_h"/>
                                          </p:val>
                                        </p:tav>
                                      </p:tavLst>
                                    </p:anim>
                                    <p:animEffect transition="in" filter="fade">
                                      <p:cBhvr>
                                        <p:cTn id="9" dur="500"/>
                                        <p:tgtEl>
                                          <p:spTgt spid="177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2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smtClean="0"/>
              <a:t>Mô hình Intenet(TCP/IP) </a:t>
            </a:r>
            <a:endParaRPr lang="en-SG" smtClean="0"/>
          </a:p>
        </p:txBody>
      </p:sp>
      <p:sp>
        <p:nvSpPr>
          <p:cNvPr id="180227" name="Rectangle 3"/>
          <p:cNvSpPr>
            <a:spLocks noGrp="1" noChangeArrowheads="1"/>
          </p:cNvSpPr>
          <p:nvPr>
            <p:ph type="body" sz="half" idx="1"/>
          </p:nvPr>
        </p:nvSpPr>
        <p:spPr/>
        <p:txBody>
          <a:bodyPr/>
          <a:lstStyle/>
          <a:p>
            <a:r>
              <a:rPr lang="en-US" sz="2400" smtClean="0"/>
              <a:t>TCP/IP</a:t>
            </a:r>
            <a:endParaRPr lang="en-SG" sz="2400" smtClean="0"/>
          </a:p>
        </p:txBody>
      </p:sp>
      <p:graphicFrame>
        <p:nvGraphicFramePr>
          <p:cNvPr id="180264" name="AutoShape 40"/>
          <p:cNvGraphicFramePr>
            <a:graphicFrameLocks noChangeAspect="1"/>
          </p:cNvGraphicFramePr>
          <p:nvPr>
            <p:ph sz="quarter" idx="2"/>
          </p:nvPr>
        </p:nvGraphicFramePr>
        <p:xfrm>
          <a:off x="6400800" y="2724150"/>
          <a:ext cx="0" cy="0"/>
        </p:xfrm>
        <a:graphic>
          <a:graphicData uri="http://schemas.openxmlformats.org/presentationml/2006/ole">
            <p:oleObj spid="_x0000_s180264" name="Bitmap Image" r:id="rId3" imgW="0" imgH="0" progId="PBrush">
              <p:embed/>
            </p:oleObj>
          </a:graphicData>
        </a:graphic>
      </p:graphicFrame>
      <p:sp>
        <p:nvSpPr>
          <p:cNvPr id="180228" name="Rectangle 4"/>
          <p:cNvSpPr>
            <a:spLocks noChangeArrowheads="1"/>
          </p:cNvSpPr>
          <p:nvPr/>
        </p:nvSpPr>
        <p:spPr bwMode="auto">
          <a:xfrm>
            <a:off x="496888" y="3060700"/>
            <a:ext cx="1427162" cy="320675"/>
          </a:xfrm>
          <a:prstGeom prst="rect">
            <a:avLst/>
          </a:prstGeom>
          <a:solidFill>
            <a:srgbClr val="FFFFCC"/>
          </a:solidFill>
          <a:ln w="25400">
            <a:solidFill>
              <a:schemeClr val="tx1"/>
            </a:solidFill>
            <a:miter lim="800000"/>
            <a:headEnd/>
            <a:tailEnd/>
          </a:ln>
        </p:spPr>
        <p:txBody>
          <a:bodyPr wrap="none" anchor="ctr"/>
          <a:lstStyle/>
          <a:p>
            <a:endParaRPr lang="en-SG"/>
          </a:p>
        </p:txBody>
      </p:sp>
      <p:sp>
        <p:nvSpPr>
          <p:cNvPr id="180229" name="Text Box 5"/>
          <p:cNvSpPr txBox="1">
            <a:spLocks noChangeArrowheads="1"/>
          </p:cNvSpPr>
          <p:nvPr/>
        </p:nvSpPr>
        <p:spPr bwMode="auto">
          <a:xfrm>
            <a:off x="523875" y="3048000"/>
            <a:ext cx="1381125" cy="336550"/>
          </a:xfrm>
          <a:prstGeom prst="rect">
            <a:avLst/>
          </a:prstGeom>
          <a:noFill/>
          <a:ln w="25400">
            <a:noFill/>
            <a:miter lim="800000"/>
            <a:headEnd/>
            <a:tailEnd/>
          </a:ln>
        </p:spPr>
        <p:txBody>
          <a:bodyPr>
            <a:spAutoFit/>
          </a:bodyPr>
          <a:lstStyle/>
          <a:p>
            <a:r>
              <a:rPr lang="en-US" sz="1600" b="1">
                <a:latin typeface="Arial" charset="0"/>
              </a:rPr>
              <a:t>Ứng dụng</a:t>
            </a:r>
          </a:p>
        </p:txBody>
      </p:sp>
      <p:sp>
        <p:nvSpPr>
          <p:cNvPr id="180230" name="Rectangle 6"/>
          <p:cNvSpPr>
            <a:spLocks noChangeArrowheads="1"/>
          </p:cNvSpPr>
          <p:nvPr/>
        </p:nvSpPr>
        <p:spPr bwMode="auto">
          <a:xfrm>
            <a:off x="496888" y="3381375"/>
            <a:ext cx="1427162" cy="319088"/>
          </a:xfrm>
          <a:prstGeom prst="rect">
            <a:avLst/>
          </a:prstGeom>
          <a:solidFill>
            <a:srgbClr val="FFFFCC"/>
          </a:solidFill>
          <a:ln w="25400">
            <a:solidFill>
              <a:schemeClr val="tx1"/>
            </a:solidFill>
            <a:miter lim="800000"/>
            <a:headEnd/>
            <a:tailEnd/>
          </a:ln>
        </p:spPr>
        <p:txBody>
          <a:bodyPr wrap="none" anchor="ctr"/>
          <a:lstStyle/>
          <a:p>
            <a:endParaRPr lang="en-SG"/>
          </a:p>
        </p:txBody>
      </p:sp>
      <p:sp>
        <p:nvSpPr>
          <p:cNvPr id="180231" name="Text Box 7"/>
          <p:cNvSpPr txBox="1">
            <a:spLocks noChangeArrowheads="1"/>
          </p:cNvSpPr>
          <p:nvPr/>
        </p:nvSpPr>
        <p:spPr bwMode="auto">
          <a:xfrm>
            <a:off x="533400" y="3367088"/>
            <a:ext cx="1436688" cy="336550"/>
          </a:xfrm>
          <a:prstGeom prst="rect">
            <a:avLst/>
          </a:prstGeom>
          <a:noFill/>
          <a:ln w="25400">
            <a:noFill/>
            <a:miter lim="800000"/>
            <a:headEnd/>
            <a:tailEnd/>
          </a:ln>
        </p:spPr>
        <p:txBody>
          <a:bodyPr>
            <a:spAutoFit/>
          </a:bodyPr>
          <a:lstStyle/>
          <a:p>
            <a:r>
              <a:rPr lang="en-US" sz="1600" b="1">
                <a:latin typeface="Arial" charset="0"/>
              </a:rPr>
              <a:t>Vận chuyển</a:t>
            </a:r>
          </a:p>
        </p:txBody>
      </p:sp>
      <p:sp>
        <p:nvSpPr>
          <p:cNvPr id="180232" name="Rectangle 8"/>
          <p:cNvSpPr>
            <a:spLocks noChangeArrowheads="1"/>
          </p:cNvSpPr>
          <p:nvPr/>
        </p:nvSpPr>
        <p:spPr bwMode="auto">
          <a:xfrm>
            <a:off x="496888" y="3700463"/>
            <a:ext cx="1427162" cy="319087"/>
          </a:xfrm>
          <a:prstGeom prst="rect">
            <a:avLst/>
          </a:prstGeom>
          <a:solidFill>
            <a:srgbClr val="99CCFF"/>
          </a:solidFill>
          <a:ln w="25400">
            <a:solidFill>
              <a:schemeClr val="tx1"/>
            </a:solidFill>
            <a:miter lim="800000"/>
            <a:headEnd/>
            <a:tailEnd/>
          </a:ln>
        </p:spPr>
        <p:txBody>
          <a:bodyPr wrap="none" anchor="ctr"/>
          <a:lstStyle/>
          <a:p>
            <a:endParaRPr lang="en-SG"/>
          </a:p>
        </p:txBody>
      </p:sp>
      <p:sp>
        <p:nvSpPr>
          <p:cNvPr id="180233" name="Text Box 9"/>
          <p:cNvSpPr txBox="1">
            <a:spLocks noChangeArrowheads="1"/>
          </p:cNvSpPr>
          <p:nvPr/>
        </p:nvSpPr>
        <p:spPr bwMode="auto">
          <a:xfrm>
            <a:off x="647700" y="3686175"/>
            <a:ext cx="1028700" cy="336550"/>
          </a:xfrm>
          <a:prstGeom prst="rect">
            <a:avLst/>
          </a:prstGeom>
          <a:noFill/>
          <a:ln w="25400">
            <a:noFill/>
            <a:miter lim="800000"/>
            <a:headEnd/>
            <a:tailEnd/>
          </a:ln>
        </p:spPr>
        <p:txBody>
          <a:bodyPr>
            <a:spAutoFit/>
          </a:bodyPr>
          <a:lstStyle/>
          <a:p>
            <a:r>
              <a:rPr lang="en-US" sz="1600" b="1">
                <a:latin typeface="Arial" charset="0"/>
              </a:rPr>
              <a:t>Mạng</a:t>
            </a:r>
          </a:p>
        </p:txBody>
      </p:sp>
      <p:sp>
        <p:nvSpPr>
          <p:cNvPr id="180234" name="Rectangle 10"/>
          <p:cNvSpPr>
            <a:spLocks noChangeArrowheads="1"/>
          </p:cNvSpPr>
          <p:nvPr/>
        </p:nvSpPr>
        <p:spPr bwMode="auto">
          <a:xfrm>
            <a:off x="496888" y="4019550"/>
            <a:ext cx="1427162" cy="320675"/>
          </a:xfrm>
          <a:prstGeom prst="rect">
            <a:avLst/>
          </a:prstGeom>
          <a:solidFill>
            <a:srgbClr val="99CCFF"/>
          </a:solidFill>
          <a:ln w="25400">
            <a:solidFill>
              <a:schemeClr val="tx1"/>
            </a:solidFill>
            <a:miter lim="800000"/>
            <a:headEnd/>
            <a:tailEnd/>
          </a:ln>
        </p:spPr>
        <p:txBody>
          <a:bodyPr wrap="none" anchor="ctr"/>
          <a:lstStyle/>
          <a:p>
            <a:endParaRPr lang="en-SG"/>
          </a:p>
        </p:txBody>
      </p:sp>
      <p:sp>
        <p:nvSpPr>
          <p:cNvPr id="180235" name="Text Box 11"/>
          <p:cNvSpPr txBox="1">
            <a:spLocks noChangeArrowheads="1"/>
          </p:cNvSpPr>
          <p:nvPr/>
        </p:nvSpPr>
        <p:spPr bwMode="auto">
          <a:xfrm>
            <a:off x="647700" y="4006850"/>
            <a:ext cx="1181100" cy="336550"/>
          </a:xfrm>
          <a:prstGeom prst="rect">
            <a:avLst/>
          </a:prstGeom>
          <a:noFill/>
          <a:ln w="25400">
            <a:noFill/>
            <a:miter lim="800000"/>
            <a:headEnd/>
            <a:tailEnd/>
          </a:ln>
        </p:spPr>
        <p:txBody>
          <a:bodyPr>
            <a:spAutoFit/>
          </a:bodyPr>
          <a:lstStyle/>
          <a:p>
            <a:r>
              <a:rPr lang="en-US" sz="1600" b="1">
                <a:latin typeface="Arial" charset="0"/>
              </a:rPr>
              <a:t>Liên kết</a:t>
            </a:r>
          </a:p>
        </p:txBody>
      </p:sp>
      <p:sp>
        <p:nvSpPr>
          <p:cNvPr id="180236" name="Rectangle 12"/>
          <p:cNvSpPr>
            <a:spLocks noChangeArrowheads="1"/>
          </p:cNvSpPr>
          <p:nvPr/>
        </p:nvSpPr>
        <p:spPr bwMode="auto">
          <a:xfrm>
            <a:off x="496888" y="4340225"/>
            <a:ext cx="1427162" cy="319088"/>
          </a:xfrm>
          <a:prstGeom prst="rect">
            <a:avLst/>
          </a:prstGeom>
          <a:solidFill>
            <a:srgbClr val="99CCFF"/>
          </a:solidFill>
          <a:ln w="25400">
            <a:solidFill>
              <a:schemeClr val="tx1"/>
            </a:solidFill>
            <a:miter lim="800000"/>
            <a:headEnd/>
            <a:tailEnd/>
          </a:ln>
        </p:spPr>
        <p:txBody>
          <a:bodyPr wrap="none" anchor="ctr"/>
          <a:lstStyle/>
          <a:p>
            <a:endParaRPr lang="en-SG"/>
          </a:p>
        </p:txBody>
      </p:sp>
      <p:sp>
        <p:nvSpPr>
          <p:cNvPr id="180237" name="Text Box 13"/>
          <p:cNvSpPr txBox="1">
            <a:spLocks noChangeArrowheads="1"/>
          </p:cNvSpPr>
          <p:nvPr/>
        </p:nvSpPr>
        <p:spPr bwMode="auto">
          <a:xfrm>
            <a:off x="625475" y="4325938"/>
            <a:ext cx="1203325" cy="336550"/>
          </a:xfrm>
          <a:prstGeom prst="rect">
            <a:avLst/>
          </a:prstGeom>
          <a:noFill/>
          <a:ln w="25400">
            <a:noFill/>
            <a:miter lim="800000"/>
            <a:headEnd/>
            <a:tailEnd/>
          </a:ln>
        </p:spPr>
        <p:txBody>
          <a:bodyPr>
            <a:spAutoFit/>
          </a:bodyPr>
          <a:lstStyle/>
          <a:p>
            <a:r>
              <a:rPr lang="en-US" sz="1600" b="1">
                <a:latin typeface="Arial" charset="0"/>
              </a:rPr>
              <a:t>Vật lý</a:t>
            </a:r>
          </a:p>
        </p:txBody>
      </p:sp>
      <p:sp>
        <p:nvSpPr>
          <p:cNvPr id="180254" name="Rectangle 30"/>
          <p:cNvSpPr>
            <a:spLocks noChangeArrowheads="1"/>
          </p:cNvSpPr>
          <p:nvPr/>
        </p:nvSpPr>
        <p:spPr bwMode="auto">
          <a:xfrm>
            <a:off x="304800" y="4659313"/>
            <a:ext cx="6324600" cy="319087"/>
          </a:xfrm>
          <a:prstGeom prst="rect">
            <a:avLst/>
          </a:prstGeom>
          <a:solidFill>
            <a:srgbClr val="EAEAEA"/>
          </a:solidFill>
          <a:ln w="25400">
            <a:solidFill>
              <a:schemeClr val="tx1"/>
            </a:solidFill>
            <a:miter lim="800000"/>
            <a:headEnd/>
            <a:tailEnd/>
          </a:ln>
        </p:spPr>
        <p:txBody>
          <a:bodyPr wrap="none" anchor="ctr"/>
          <a:lstStyle/>
          <a:p>
            <a:endParaRPr lang="en-SG"/>
          </a:p>
        </p:txBody>
      </p:sp>
      <p:sp>
        <p:nvSpPr>
          <p:cNvPr id="180255" name="Text Box 31"/>
          <p:cNvSpPr txBox="1">
            <a:spLocks noChangeArrowheads="1"/>
          </p:cNvSpPr>
          <p:nvPr/>
        </p:nvSpPr>
        <p:spPr bwMode="auto">
          <a:xfrm>
            <a:off x="2540000" y="4646613"/>
            <a:ext cx="1979613" cy="336550"/>
          </a:xfrm>
          <a:prstGeom prst="rect">
            <a:avLst/>
          </a:prstGeom>
          <a:noFill/>
          <a:ln w="25400">
            <a:noFill/>
            <a:miter lim="800000"/>
            <a:headEnd/>
            <a:tailEnd/>
          </a:ln>
        </p:spPr>
        <p:txBody>
          <a:bodyPr wrap="none">
            <a:spAutoFit/>
          </a:bodyPr>
          <a:lstStyle/>
          <a:p>
            <a:pPr algn="l"/>
            <a:r>
              <a:rPr lang="en-US" sz="1600" b="1">
                <a:latin typeface="Arial" charset="0"/>
              </a:rPr>
              <a:t>Phương tiện vật lý</a:t>
            </a:r>
          </a:p>
        </p:txBody>
      </p:sp>
      <p:cxnSp>
        <p:nvCxnSpPr>
          <p:cNvPr id="180256" name="AutoShape 32"/>
          <p:cNvCxnSpPr>
            <a:cxnSpLocks noChangeShapeType="1"/>
            <a:stCxn id="180236" idx="3"/>
          </p:cNvCxnSpPr>
          <p:nvPr/>
        </p:nvCxnSpPr>
        <p:spPr bwMode="auto">
          <a:xfrm>
            <a:off x="1936750" y="4500563"/>
            <a:ext cx="763588" cy="0"/>
          </a:xfrm>
          <a:prstGeom prst="straightConnector1">
            <a:avLst/>
          </a:prstGeom>
          <a:noFill/>
          <a:ln w="19050">
            <a:solidFill>
              <a:schemeClr val="tx1"/>
            </a:solidFill>
            <a:prstDash val="sysDot"/>
            <a:round/>
            <a:headEnd type="triangle" w="med" len="med"/>
            <a:tailEnd type="triangle" w="med" len="med"/>
          </a:ln>
        </p:spPr>
      </p:cxnSp>
      <p:cxnSp>
        <p:nvCxnSpPr>
          <p:cNvPr id="180257" name="AutoShape 33"/>
          <p:cNvCxnSpPr>
            <a:cxnSpLocks noChangeShapeType="1"/>
            <a:stCxn id="180234" idx="3"/>
          </p:cNvCxnSpPr>
          <p:nvPr/>
        </p:nvCxnSpPr>
        <p:spPr bwMode="auto">
          <a:xfrm>
            <a:off x="1936750" y="4179888"/>
            <a:ext cx="763588" cy="0"/>
          </a:xfrm>
          <a:prstGeom prst="straightConnector1">
            <a:avLst/>
          </a:prstGeom>
          <a:noFill/>
          <a:ln w="19050">
            <a:solidFill>
              <a:schemeClr val="tx1"/>
            </a:solidFill>
            <a:prstDash val="sysDot"/>
            <a:round/>
            <a:headEnd type="triangle" w="med" len="med"/>
            <a:tailEnd type="triangle" w="med" len="med"/>
          </a:ln>
        </p:spPr>
      </p:cxnSp>
      <p:cxnSp>
        <p:nvCxnSpPr>
          <p:cNvPr id="180258" name="AutoShape 34"/>
          <p:cNvCxnSpPr>
            <a:cxnSpLocks noChangeShapeType="1"/>
            <a:stCxn id="180232" idx="3"/>
          </p:cNvCxnSpPr>
          <p:nvPr/>
        </p:nvCxnSpPr>
        <p:spPr bwMode="auto">
          <a:xfrm>
            <a:off x="1936750" y="3860800"/>
            <a:ext cx="763588" cy="0"/>
          </a:xfrm>
          <a:prstGeom prst="straightConnector1">
            <a:avLst/>
          </a:prstGeom>
          <a:noFill/>
          <a:ln w="19050">
            <a:solidFill>
              <a:schemeClr val="tx1"/>
            </a:solidFill>
            <a:prstDash val="sysDot"/>
            <a:round/>
            <a:headEnd type="triangle" w="med" len="med"/>
            <a:tailEnd type="triangle" w="med" len="med"/>
          </a:ln>
        </p:spPr>
      </p:cxnSp>
      <p:cxnSp>
        <p:nvCxnSpPr>
          <p:cNvPr id="180259" name="AutoShape 35"/>
          <p:cNvCxnSpPr>
            <a:cxnSpLocks noChangeShapeType="1"/>
          </p:cNvCxnSpPr>
          <p:nvPr/>
        </p:nvCxnSpPr>
        <p:spPr bwMode="auto">
          <a:xfrm>
            <a:off x="4148138" y="4498975"/>
            <a:ext cx="873125" cy="0"/>
          </a:xfrm>
          <a:prstGeom prst="straightConnector1">
            <a:avLst/>
          </a:prstGeom>
          <a:noFill/>
          <a:ln w="19050">
            <a:solidFill>
              <a:schemeClr val="tx1"/>
            </a:solidFill>
            <a:prstDash val="sysDot"/>
            <a:round/>
            <a:headEnd type="triangle" w="med" len="med"/>
            <a:tailEnd type="triangle" w="med" len="med"/>
          </a:ln>
        </p:spPr>
      </p:cxnSp>
      <p:cxnSp>
        <p:nvCxnSpPr>
          <p:cNvPr id="180260" name="AutoShape 36"/>
          <p:cNvCxnSpPr>
            <a:cxnSpLocks noChangeShapeType="1"/>
          </p:cNvCxnSpPr>
          <p:nvPr/>
        </p:nvCxnSpPr>
        <p:spPr bwMode="auto">
          <a:xfrm>
            <a:off x="4148138" y="4179888"/>
            <a:ext cx="873125" cy="0"/>
          </a:xfrm>
          <a:prstGeom prst="straightConnector1">
            <a:avLst/>
          </a:prstGeom>
          <a:noFill/>
          <a:ln w="19050">
            <a:solidFill>
              <a:schemeClr val="tx1"/>
            </a:solidFill>
            <a:prstDash val="sysDot"/>
            <a:round/>
            <a:headEnd type="triangle" w="med" len="med"/>
            <a:tailEnd type="triangle" w="med" len="med"/>
          </a:ln>
        </p:spPr>
      </p:cxnSp>
      <p:cxnSp>
        <p:nvCxnSpPr>
          <p:cNvPr id="180261" name="AutoShape 37"/>
          <p:cNvCxnSpPr>
            <a:cxnSpLocks noChangeShapeType="1"/>
          </p:cNvCxnSpPr>
          <p:nvPr/>
        </p:nvCxnSpPr>
        <p:spPr bwMode="auto">
          <a:xfrm>
            <a:off x="4148138" y="3860800"/>
            <a:ext cx="873125" cy="0"/>
          </a:xfrm>
          <a:prstGeom prst="straightConnector1">
            <a:avLst/>
          </a:prstGeom>
          <a:noFill/>
          <a:ln w="19050">
            <a:solidFill>
              <a:schemeClr val="tx1"/>
            </a:solidFill>
            <a:prstDash val="sysDot"/>
            <a:round/>
            <a:headEnd type="triangle" w="med" len="med"/>
            <a:tailEnd type="triangle" w="med" len="med"/>
          </a:ln>
        </p:spPr>
      </p:cxnSp>
      <p:cxnSp>
        <p:nvCxnSpPr>
          <p:cNvPr id="180262" name="AutoShape 38"/>
          <p:cNvCxnSpPr>
            <a:cxnSpLocks noChangeShapeType="1"/>
            <a:stCxn id="180230" idx="3"/>
          </p:cNvCxnSpPr>
          <p:nvPr/>
        </p:nvCxnSpPr>
        <p:spPr bwMode="auto">
          <a:xfrm>
            <a:off x="1936750" y="3541713"/>
            <a:ext cx="3086100" cy="0"/>
          </a:xfrm>
          <a:prstGeom prst="straightConnector1">
            <a:avLst/>
          </a:prstGeom>
          <a:noFill/>
          <a:ln w="19050">
            <a:solidFill>
              <a:schemeClr val="tx1"/>
            </a:solidFill>
            <a:prstDash val="sysDot"/>
            <a:round/>
            <a:headEnd type="triangle" w="med" len="med"/>
            <a:tailEnd type="triangle" w="med" len="med"/>
          </a:ln>
        </p:spPr>
      </p:cxnSp>
      <p:cxnSp>
        <p:nvCxnSpPr>
          <p:cNvPr id="180263" name="AutoShape 39"/>
          <p:cNvCxnSpPr>
            <a:cxnSpLocks noChangeShapeType="1"/>
            <a:stCxn id="180228" idx="3"/>
          </p:cNvCxnSpPr>
          <p:nvPr/>
        </p:nvCxnSpPr>
        <p:spPr bwMode="auto">
          <a:xfrm>
            <a:off x="1936750" y="3221038"/>
            <a:ext cx="3086100" cy="0"/>
          </a:xfrm>
          <a:prstGeom prst="straightConnector1">
            <a:avLst/>
          </a:prstGeom>
          <a:noFill/>
          <a:ln w="19050">
            <a:solidFill>
              <a:schemeClr val="tx1"/>
            </a:solidFill>
            <a:prstDash val="sysDot"/>
            <a:round/>
            <a:headEnd type="triangle" w="med" len="med"/>
            <a:tailEnd type="triangle" w="med" len="med"/>
          </a:ln>
        </p:spPr>
      </p:cxnSp>
      <p:sp>
        <p:nvSpPr>
          <p:cNvPr id="180268" name="Rectangle 4"/>
          <p:cNvSpPr>
            <a:spLocks noChangeArrowheads="1"/>
          </p:cNvSpPr>
          <p:nvPr/>
        </p:nvSpPr>
        <p:spPr bwMode="auto">
          <a:xfrm>
            <a:off x="5029200" y="3060700"/>
            <a:ext cx="1427163" cy="320675"/>
          </a:xfrm>
          <a:prstGeom prst="rect">
            <a:avLst/>
          </a:prstGeom>
          <a:solidFill>
            <a:srgbClr val="FFFFCC"/>
          </a:solidFill>
          <a:ln w="25400">
            <a:solidFill>
              <a:schemeClr val="tx1"/>
            </a:solidFill>
            <a:miter lim="800000"/>
            <a:headEnd/>
            <a:tailEnd/>
          </a:ln>
        </p:spPr>
        <p:txBody>
          <a:bodyPr wrap="none" anchor="ctr"/>
          <a:lstStyle/>
          <a:p>
            <a:endParaRPr lang="en-SG"/>
          </a:p>
        </p:txBody>
      </p:sp>
      <p:sp>
        <p:nvSpPr>
          <p:cNvPr id="180269" name="Text Box 5"/>
          <p:cNvSpPr txBox="1">
            <a:spLocks noChangeArrowheads="1"/>
          </p:cNvSpPr>
          <p:nvPr/>
        </p:nvSpPr>
        <p:spPr bwMode="auto">
          <a:xfrm>
            <a:off x="5056188" y="3048000"/>
            <a:ext cx="1381125" cy="336550"/>
          </a:xfrm>
          <a:prstGeom prst="rect">
            <a:avLst/>
          </a:prstGeom>
          <a:noFill/>
          <a:ln w="25400">
            <a:noFill/>
            <a:miter lim="800000"/>
            <a:headEnd/>
            <a:tailEnd/>
          </a:ln>
        </p:spPr>
        <p:txBody>
          <a:bodyPr>
            <a:spAutoFit/>
          </a:bodyPr>
          <a:lstStyle/>
          <a:p>
            <a:r>
              <a:rPr lang="en-US" sz="1600" b="1">
                <a:latin typeface="Arial" charset="0"/>
              </a:rPr>
              <a:t>Ứng dụng</a:t>
            </a:r>
          </a:p>
        </p:txBody>
      </p:sp>
      <p:sp>
        <p:nvSpPr>
          <p:cNvPr id="180270" name="Rectangle 6"/>
          <p:cNvSpPr>
            <a:spLocks noChangeArrowheads="1"/>
          </p:cNvSpPr>
          <p:nvPr/>
        </p:nvSpPr>
        <p:spPr bwMode="auto">
          <a:xfrm>
            <a:off x="5029200" y="3381375"/>
            <a:ext cx="1427163" cy="319088"/>
          </a:xfrm>
          <a:prstGeom prst="rect">
            <a:avLst/>
          </a:prstGeom>
          <a:solidFill>
            <a:srgbClr val="FFFFCC"/>
          </a:solidFill>
          <a:ln w="25400">
            <a:solidFill>
              <a:schemeClr val="tx1"/>
            </a:solidFill>
            <a:miter lim="800000"/>
            <a:headEnd/>
            <a:tailEnd/>
          </a:ln>
        </p:spPr>
        <p:txBody>
          <a:bodyPr wrap="none" anchor="ctr"/>
          <a:lstStyle/>
          <a:p>
            <a:endParaRPr lang="en-SG"/>
          </a:p>
        </p:txBody>
      </p:sp>
      <p:sp>
        <p:nvSpPr>
          <p:cNvPr id="180271" name="Text Box 7"/>
          <p:cNvSpPr txBox="1">
            <a:spLocks noChangeArrowheads="1"/>
          </p:cNvSpPr>
          <p:nvPr/>
        </p:nvSpPr>
        <p:spPr bwMode="auto">
          <a:xfrm>
            <a:off x="5065713" y="3367088"/>
            <a:ext cx="1436687" cy="336550"/>
          </a:xfrm>
          <a:prstGeom prst="rect">
            <a:avLst/>
          </a:prstGeom>
          <a:noFill/>
          <a:ln w="25400">
            <a:noFill/>
            <a:miter lim="800000"/>
            <a:headEnd/>
            <a:tailEnd/>
          </a:ln>
        </p:spPr>
        <p:txBody>
          <a:bodyPr>
            <a:spAutoFit/>
          </a:bodyPr>
          <a:lstStyle/>
          <a:p>
            <a:r>
              <a:rPr lang="en-US" sz="1600" b="1">
                <a:latin typeface="Arial" charset="0"/>
              </a:rPr>
              <a:t>Vận chuyển</a:t>
            </a:r>
          </a:p>
        </p:txBody>
      </p:sp>
      <p:sp>
        <p:nvSpPr>
          <p:cNvPr id="180272" name="Rectangle 8"/>
          <p:cNvSpPr>
            <a:spLocks noChangeArrowheads="1"/>
          </p:cNvSpPr>
          <p:nvPr/>
        </p:nvSpPr>
        <p:spPr bwMode="auto">
          <a:xfrm>
            <a:off x="5029200" y="3700463"/>
            <a:ext cx="1427163" cy="319087"/>
          </a:xfrm>
          <a:prstGeom prst="rect">
            <a:avLst/>
          </a:prstGeom>
          <a:solidFill>
            <a:srgbClr val="99CCFF"/>
          </a:solidFill>
          <a:ln w="25400">
            <a:solidFill>
              <a:schemeClr val="tx1"/>
            </a:solidFill>
            <a:miter lim="800000"/>
            <a:headEnd/>
            <a:tailEnd/>
          </a:ln>
        </p:spPr>
        <p:txBody>
          <a:bodyPr wrap="none" anchor="ctr"/>
          <a:lstStyle/>
          <a:p>
            <a:endParaRPr lang="en-SG"/>
          </a:p>
        </p:txBody>
      </p:sp>
      <p:sp>
        <p:nvSpPr>
          <p:cNvPr id="180273" name="Text Box 9"/>
          <p:cNvSpPr txBox="1">
            <a:spLocks noChangeArrowheads="1"/>
          </p:cNvSpPr>
          <p:nvPr/>
        </p:nvSpPr>
        <p:spPr bwMode="auto">
          <a:xfrm>
            <a:off x="5180013" y="3686175"/>
            <a:ext cx="1028700" cy="336550"/>
          </a:xfrm>
          <a:prstGeom prst="rect">
            <a:avLst/>
          </a:prstGeom>
          <a:noFill/>
          <a:ln w="25400">
            <a:noFill/>
            <a:miter lim="800000"/>
            <a:headEnd/>
            <a:tailEnd/>
          </a:ln>
        </p:spPr>
        <p:txBody>
          <a:bodyPr>
            <a:spAutoFit/>
          </a:bodyPr>
          <a:lstStyle/>
          <a:p>
            <a:r>
              <a:rPr lang="en-US" sz="1600" b="1">
                <a:latin typeface="Arial" charset="0"/>
              </a:rPr>
              <a:t>Mạng</a:t>
            </a:r>
          </a:p>
        </p:txBody>
      </p:sp>
      <p:sp>
        <p:nvSpPr>
          <p:cNvPr id="180274" name="Rectangle 10"/>
          <p:cNvSpPr>
            <a:spLocks noChangeArrowheads="1"/>
          </p:cNvSpPr>
          <p:nvPr/>
        </p:nvSpPr>
        <p:spPr bwMode="auto">
          <a:xfrm>
            <a:off x="5029200" y="4019550"/>
            <a:ext cx="1427163" cy="320675"/>
          </a:xfrm>
          <a:prstGeom prst="rect">
            <a:avLst/>
          </a:prstGeom>
          <a:solidFill>
            <a:srgbClr val="99CCFF"/>
          </a:solidFill>
          <a:ln w="25400">
            <a:solidFill>
              <a:schemeClr val="tx1"/>
            </a:solidFill>
            <a:miter lim="800000"/>
            <a:headEnd/>
            <a:tailEnd/>
          </a:ln>
        </p:spPr>
        <p:txBody>
          <a:bodyPr wrap="none" anchor="ctr"/>
          <a:lstStyle/>
          <a:p>
            <a:endParaRPr lang="en-SG"/>
          </a:p>
        </p:txBody>
      </p:sp>
      <p:sp>
        <p:nvSpPr>
          <p:cNvPr id="180275" name="Text Box 11"/>
          <p:cNvSpPr txBox="1">
            <a:spLocks noChangeArrowheads="1"/>
          </p:cNvSpPr>
          <p:nvPr/>
        </p:nvSpPr>
        <p:spPr bwMode="auto">
          <a:xfrm>
            <a:off x="5180013" y="4006850"/>
            <a:ext cx="1181100" cy="336550"/>
          </a:xfrm>
          <a:prstGeom prst="rect">
            <a:avLst/>
          </a:prstGeom>
          <a:noFill/>
          <a:ln w="25400">
            <a:noFill/>
            <a:miter lim="800000"/>
            <a:headEnd/>
            <a:tailEnd/>
          </a:ln>
        </p:spPr>
        <p:txBody>
          <a:bodyPr>
            <a:spAutoFit/>
          </a:bodyPr>
          <a:lstStyle/>
          <a:p>
            <a:r>
              <a:rPr lang="en-US" sz="1600" b="1">
                <a:latin typeface="Arial" charset="0"/>
              </a:rPr>
              <a:t>Liên kết</a:t>
            </a:r>
          </a:p>
        </p:txBody>
      </p:sp>
      <p:sp>
        <p:nvSpPr>
          <p:cNvPr id="180276" name="Rectangle 12"/>
          <p:cNvSpPr>
            <a:spLocks noChangeArrowheads="1"/>
          </p:cNvSpPr>
          <p:nvPr/>
        </p:nvSpPr>
        <p:spPr bwMode="auto">
          <a:xfrm>
            <a:off x="5029200" y="4340225"/>
            <a:ext cx="1427163" cy="319088"/>
          </a:xfrm>
          <a:prstGeom prst="rect">
            <a:avLst/>
          </a:prstGeom>
          <a:solidFill>
            <a:srgbClr val="99CCFF"/>
          </a:solidFill>
          <a:ln w="25400">
            <a:solidFill>
              <a:schemeClr val="tx1"/>
            </a:solidFill>
            <a:miter lim="800000"/>
            <a:headEnd/>
            <a:tailEnd/>
          </a:ln>
        </p:spPr>
        <p:txBody>
          <a:bodyPr wrap="none" anchor="ctr"/>
          <a:lstStyle/>
          <a:p>
            <a:endParaRPr lang="en-SG"/>
          </a:p>
        </p:txBody>
      </p:sp>
      <p:sp>
        <p:nvSpPr>
          <p:cNvPr id="180277" name="Text Box 13"/>
          <p:cNvSpPr txBox="1">
            <a:spLocks noChangeArrowheads="1"/>
          </p:cNvSpPr>
          <p:nvPr/>
        </p:nvSpPr>
        <p:spPr bwMode="auto">
          <a:xfrm>
            <a:off x="5157788" y="4325938"/>
            <a:ext cx="1203325" cy="336550"/>
          </a:xfrm>
          <a:prstGeom prst="rect">
            <a:avLst/>
          </a:prstGeom>
          <a:noFill/>
          <a:ln w="25400">
            <a:noFill/>
            <a:miter lim="800000"/>
            <a:headEnd/>
            <a:tailEnd/>
          </a:ln>
        </p:spPr>
        <p:txBody>
          <a:bodyPr>
            <a:spAutoFit/>
          </a:bodyPr>
          <a:lstStyle/>
          <a:p>
            <a:r>
              <a:rPr lang="en-US" sz="1600" b="1">
                <a:latin typeface="Arial" charset="0"/>
              </a:rPr>
              <a:t>Vật lý</a:t>
            </a:r>
          </a:p>
        </p:txBody>
      </p:sp>
      <p:sp>
        <p:nvSpPr>
          <p:cNvPr id="180278" name="Rectangle 8"/>
          <p:cNvSpPr>
            <a:spLocks noChangeArrowheads="1"/>
          </p:cNvSpPr>
          <p:nvPr/>
        </p:nvSpPr>
        <p:spPr bwMode="auto">
          <a:xfrm>
            <a:off x="2717800" y="3684588"/>
            <a:ext cx="1427163" cy="319087"/>
          </a:xfrm>
          <a:prstGeom prst="rect">
            <a:avLst/>
          </a:prstGeom>
          <a:solidFill>
            <a:srgbClr val="99CCFF"/>
          </a:solidFill>
          <a:ln w="25400">
            <a:solidFill>
              <a:schemeClr val="tx1"/>
            </a:solidFill>
            <a:miter lim="800000"/>
            <a:headEnd/>
            <a:tailEnd/>
          </a:ln>
        </p:spPr>
        <p:txBody>
          <a:bodyPr wrap="none" anchor="ctr"/>
          <a:lstStyle/>
          <a:p>
            <a:endParaRPr lang="en-SG"/>
          </a:p>
        </p:txBody>
      </p:sp>
      <p:sp>
        <p:nvSpPr>
          <p:cNvPr id="180279" name="Text Box 9"/>
          <p:cNvSpPr txBox="1">
            <a:spLocks noChangeArrowheads="1"/>
          </p:cNvSpPr>
          <p:nvPr/>
        </p:nvSpPr>
        <p:spPr bwMode="auto">
          <a:xfrm>
            <a:off x="2868613" y="3670300"/>
            <a:ext cx="1028700" cy="336550"/>
          </a:xfrm>
          <a:prstGeom prst="rect">
            <a:avLst/>
          </a:prstGeom>
          <a:noFill/>
          <a:ln w="25400">
            <a:noFill/>
            <a:miter lim="800000"/>
            <a:headEnd/>
            <a:tailEnd/>
          </a:ln>
        </p:spPr>
        <p:txBody>
          <a:bodyPr>
            <a:spAutoFit/>
          </a:bodyPr>
          <a:lstStyle/>
          <a:p>
            <a:r>
              <a:rPr lang="en-US" sz="1600" b="1">
                <a:latin typeface="Arial" charset="0"/>
              </a:rPr>
              <a:t>Mạng</a:t>
            </a:r>
          </a:p>
        </p:txBody>
      </p:sp>
      <p:sp>
        <p:nvSpPr>
          <p:cNvPr id="180280" name="Rectangle 10"/>
          <p:cNvSpPr>
            <a:spLocks noChangeArrowheads="1"/>
          </p:cNvSpPr>
          <p:nvPr/>
        </p:nvSpPr>
        <p:spPr bwMode="auto">
          <a:xfrm>
            <a:off x="2717800" y="4003675"/>
            <a:ext cx="1427163" cy="320675"/>
          </a:xfrm>
          <a:prstGeom prst="rect">
            <a:avLst/>
          </a:prstGeom>
          <a:solidFill>
            <a:srgbClr val="99CCFF"/>
          </a:solidFill>
          <a:ln w="25400">
            <a:solidFill>
              <a:schemeClr val="tx1"/>
            </a:solidFill>
            <a:miter lim="800000"/>
            <a:headEnd/>
            <a:tailEnd/>
          </a:ln>
        </p:spPr>
        <p:txBody>
          <a:bodyPr wrap="none" anchor="ctr"/>
          <a:lstStyle/>
          <a:p>
            <a:endParaRPr lang="en-SG"/>
          </a:p>
        </p:txBody>
      </p:sp>
      <p:sp>
        <p:nvSpPr>
          <p:cNvPr id="180281" name="Text Box 11"/>
          <p:cNvSpPr txBox="1">
            <a:spLocks noChangeArrowheads="1"/>
          </p:cNvSpPr>
          <p:nvPr/>
        </p:nvSpPr>
        <p:spPr bwMode="auto">
          <a:xfrm>
            <a:off x="2868613" y="3990975"/>
            <a:ext cx="1181100" cy="336550"/>
          </a:xfrm>
          <a:prstGeom prst="rect">
            <a:avLst/>
          </a:prstGeom>
          <a:noFill/>
          <a:ln w="25400">
            <a:noFill/>
            <a:miter lim="800000"/>
            <a:headEnd/>
            <a:tailEnd/>
          </a:ln>
        </p:spPr>
        <p:txBody>
          <a:bodyPr>
            <a:spAutoFit/>
          </a:bodyPr>
          <a:lstStyle/>
          <a:p>
            <a:r>
              <a:rPr lang="en-US" sz="1600" b="1">
                <a:latin typeface="Arial" charset="0"/>
              </a:rPr>
              <a:t>Liên kết</a:t>
            </a:r>
          </a:p>
        </p:txBody>
      </p:sp>
      <p:sp>
        <p:nvSpPr>
          <p:cNvPr id="180282" name="Rectangle 12"/>
          <p:cNvSpPr>
            <a:spLocks noChangeArrowheads="1"/>
          </p:cNvSpPr>
          <p:nvPr/>
        </p:nvSpPr>
        <p:spPr bwMode="auto">
          <a:xfrm>
            <a:off x="2717800" y="4324350"/>
            <a:ext cx="1427163" cy="319088"/>
          </a:xfrm>
          <a:prstGeom prst="rect">
            <a:avLst/>
          </a:prstGeom>
          <a:solidFill>
            <a:srgbClr val="99CCFF"/>
          </a:solidFill>
          <a:ln w="25400">
            <a:solidFill>
              <a:schemeClr val="tx1"/>
            </a:solidFill>
            <a:miter lim="800000"/>
            <a:headEnd/>
            <a:tailEnd/>
          </a:ln>
        </p:spPr>
        <p:txBody>
          <a:bodyPr wrap="none" anchor="ctr"/>
          <a:lstStyle/>
          <a:p>
            <a:endParaRPr lang="en-SG"/>
          </a:p>
        </p:txBody>
      </p:sp>
      <p:sp>
        <p:nvSpPr>
          <p:cNvPr id="180283" name="Text Box 13"/>
          <p:cNvSpPr txBox="1">
            <a:spLocks noChangeArrowheads="1"/>
          </p:cNvSpPr>
          <p:nvPr/>
        </p:nvSpPr>
        <p:spPr bwMode="auto">
          <a:xfrm>
            <a:off x="2846388" y="4310063"/>
            <a:ext cx="1203325" cy="336550"/>
          </a:xfrm>
          <a:prstGeom prst="rect">
            <a:avLst/>
          </a:prstGeom>
          <a:noFill/>
          <a:ln w="25400">
            <a:noFill/>
            <a:miter lim="800000"/>
            <a:headEnd/>
            <a:tailEnd/>
          </a:ln>
        </p:spPr>
        <p:txBody>
          <a:bodyPr>
            <a:spAutoFit/>
          </a:bodyPr>
          <a:lstStyle/>
          <a:p>
            <a:r>
              <a:rPr lang="en-US" sz="1600" b="1">
                <a:latin typeface="Arial" charset="0"/>
              </a:rPr>
              <a:t>Vật lý</a:t>
            </a:r>
          </a:p>
        </p:txBody>
      </p:sp>
      <p:graphicFrame>
        <p:nvGraphicFramePr>
          <p:cNvPr id="180284" name="Object 60"/>
          <p:cNvGraphicFramePr>
            <a:graphicFrameLocks noChangeAspect="1"/>
          </p:cNvGraphicFramePr>
          <p:nvPr>
            <p:ph sz="quarter" idx="3"/>
          </p:nvPr>
        </p:nvGraphicFramePr>
        <p:xfrm>
          <a:off x="6705600" y="2171700"/>
          <a:ext cx="2274888" cy="4076700"/>
        </p:xfrm>
        <a:graphic>
          <a:graphicData uri="http://schemas.openxmlformats.org/presentationml/2006/ole">
            <p:oleObj spid="_x0000_s180284" name="Bitmap Image" r:id="rId4" imgW="2238687" imgH="4009524" progId="PBrush">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smtClean="0"/>
              <a:t>Ví dụ</a:t>
            </a:r>
            <a:endParaRPr lang="en-SG" smtClean="0"/>
          </a:p>
        </p:txBody>
      </p:sp>
      <p:graphicFrame>
        <p:nvGraphicFramePr>
          <p:cNvPr id="178294" name="Object 4"/>
          <p:cNvGraphicFramePr>
            <a:graphicFrameLocks noGrp="1" noChangeAspect="1"/>
          </p:cNvGraphicFramePr>
          <p:nvPr>
            <p:ph idx="1"/>
          </p:nvPr>
        </p:nvGraphicFramePr>
        <p:xfrm>
          <a:off x="2195513" y="1600200"/>
          <a:ext cx="4446587" cy="4648200"/>
        </p:xfrm>
        <a:graphic>
          <a:graphicData uri="http://schemas.openxmlformats.org/presentationml/2006/ole">
            <p:oleObj spid="_x0000_s178294" name="Photo Editor Photo" r:id="rId3" imgW="7478169" imgH="7819048" progId="">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lide Number Placeholder 3"/>
          <p:cNvSpPr>
            <a:spLocks noGrp="1"/>
          </p:cNvSpPr>
          <p:nvPr>
            <p:ph type="sldNum" sz="quarter" idx="12"/>
          </p:nvPr>
        </p:nvSpPr>
        <p:spPr>
          <a:noFill/>
        </p:spPr>
        <p:txBody>
          <a:bodyPr/>
          <a:lstStyle/>
          <a:p>
            <a:pPr defTabSz="912813"/>
            <a:fld id="{EE74AF38-9AE2-48E2-A954-F8C391FD12F3}" type="slidenum">
              <a:rPr lang="en-US" smtClean="0"/>
              <a:pPr defTabSz="912813"/>
              <a:t>9</a:t>
            </a:fld>
            <a:endParaRPr lang="en-US" smtClean="0"/>
          </a:p>
        </p:txBody>
      </p:sp>
      <p:sp>
        <p:nvSpPr>
          <p:cNvPr id="8197" name="Rectangle 4"/>
          <p:cNvSpPr>
            <a:spLocks noChangeArrowheads="1"/>
          </p:cNvSpPr>
          <p:nvPr/>
        </p:nvSpPr>
        <p:spPr bwMode="auto">
          <a:xfrm>
            <a:off x="304800" y="133350"/>
            <a:ext cx="8382000" cy="1143000"/>
          </a:xfrm>
          <a:prstGeom prst="rect">
            <a:avLst/>
          </a:prstGeom>
          <a:noFill/>
          <a:ln w="9525">
            <a:noFill/>
            <a:miter lim="800000"/>
            <a:headEnd/>
            <a:tailEnd/>
          </a:ln>
        </p:spPr>
        <p:txBody>
          <a:bodyPr anchor="ctr"/>
          <a:lstStyle/>
          <a:p>
            <a:pPr algn="l"/>
            <a:r>
              <a:rPr lang="en-US" sz="3600" u="sng">
                <a:solidFill>
                  <a:schemeClr val="accent2"/>
                </a:solidFill>
                <a:latin typeface="Comic Sans MS" pitchFamily="66" charset="0"/>
              </a:rPr>
              <a:t>Ví dụ: biểu diễn giao tiếp logic</a:t>
            </a:r>
            <a:endParaRPr lang="en-US" sz="4400" u="sng">
              <a:solidFill>
                <a:schemeClr val="accent2"/>
              </a:solidFill>
              <a:latin typeface="Comic Sans MS" pitchFamily="66" charset="0"/>
            </a:endParaRPr>
          </a:p>
        </p:txBody>
      </p:sp>
      <p:sp>
        <p:nvSpPr>
          <p:cNvPr id="8198" name="Freeform 5"/>
          <p:cNvSpPr>
            <a:spLocks/>
          </p:cNvSpPr>
          <p:nvPr/>
        </p:nvSpPr>
        <p:spPr bwMode="auto">
          <a:xfrm>
            <a:off x="1524000" y="1981200"/>
            <a:ext cx="5943600" cy="4451350"/>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66FFCC"/>
          </a:solidFill>
          <a:ln w="9525">
            <a:noFill/>
            <a:round/>
            <a:headEnd/>
            <a:tailEnd/>
          </a:ln>
        </p:spPr>
        <p:txBody>
          <a:bodyPr wrap="none" anchor="ctr"/>
          <a:lstStyle/>
          <a:p>
            <a:endParaRPr lang="en-SG"/>
          </a:p>
        </p:txBody>
      </p:sp>
      <p:graphicFrame>
        <p:nvGraphicFramePr>
          <p:cNvPr id="8194" name="Object 6"/>
          <p:cNvGraphicFramePr>
            <a:graphicFrameLocks noChangeAspect="1"/>
          </p:cNvGraphicFramePr>
          <p:nvPr/>
        </p:nvGraphicFramePr>
        <p:xfrm>
          <a:off x="1884363" y="2332038"/>
          <a:ext cx="1323975" cy="892175"/>
        </p:xfrm>
        <a:graphic>
          <a:graphicData uri="http://schemas.openxmlformats.org/presentationml/2006/ole">
            <p:oleObj spid="_x0000_s8194" name="ClipArt" r:id="rId4" imgW="1305000" imgH="1085760" progId="">
              <p:embed/>
            </p:oleObj>
          </a:graphicData>
        </a:graphic>
      </p:graphicFrame>
      <p:sp>
        <p:nvSpPr>
          <p:cNvPr id="8199" name="Line 7"/>
          <p:cNvSpPr>
            <a:spLocks noChangeShapeType="1"/>
          </p:cNvSpPr>
          <p:nvPr/>
        </p:nvSpPr>
        <p:spPr bwMode="auto">
          <a:xfrm flipV="1">
            <a:off x="3176588" y="3008313"/>
            <a:ext cx="363537" cy="7937"/>
          </a:xfrm>
          <a:prstGeom prst="line">
            <a:avLst/>
          </a:prstGeom>
          <a:noFill/>
          <a:ln w="19050">
            <a:solidFill>
              <a:schemeClr val="tx1"/>
            </a:solidFill>
            <a:round/>
            <a:headEnd/>
            <a:tailEnd/>
          </a:ln>
        </p:spPr>
        <p:txBody>
          <a:bodyPr wrap="none" anchor="ctr"/>
          <a:lstStyle/>
          <a:p>
            <a:endParaRPr lang="en-US"/>
          </a:p>
        </p:txBody>
      </p:sp>
      <p:graphicFrame>
        <p:nvGraphicFramePr>
          <p:cNvPr id="8195" name="Object 8"/>
          <p:cNvGraphicFramePr>
            <a:graphicFrameLocks noChangeAspect="1"/>
          </p:cNvGraphicFramePr>
          <p:nvPr/>
        </p:nvGraphicFramePr>
        <p:xfrm>
          <a:off x="1884363" y="3998913"/>
          <a:ext cx="1323975" cy="893762"/>
        </p:xfrm>
        <a:graphic>
          <a:graphicData uri="http://schemas.openxmlformats.org/presentationml/2006/ole">
            <p:oleObj spid="_x0000_s8195" name="ClipArt" r:id="rId5" imgW="1305000" imgH="1085760" progId="">
              <p:embed/>
            </p:oleObj>
          </a:graphicData>
        </a:graphic>
      </p:graphicFrame>
      <p:sp>
        <p:nvSpPr>
          <p:cNvPr id="8200" name="Line 9"/>
          <p:cNvSpPr>
            <a:spLocks noChangeShapeType="1"/>
          </p:cNvSpPr>
          <p:nvPr/>
        </p:nvSpPr>
        <p:spPr bwMode="auto">
          <a:xfrm flipV="1">
            <a:off x="3176588" y="4676775"/>
            <a:ext cx="363537" cy="6350"/>
          </a:xfrm>
          <a:prstGeom prst="line">
            <a:avLst/>
          </a:prstGeom>
          <a:noFill/>
          <a:ln w="19050">
            <a:solidFill>
              <a:schemeClr val="tx1"/>
            </a:solidFill>
            <a:round/>
            <a:headEnd/>
            <a:tailEnd/>
          </a:ln>
        </p:spPr>
        <p:txBody>
          <a:bodyPr wrap="none" anchor="ctr"/>
          <a:lstStyle/>
          <a:p>
            <a:endParaRPr lang="en-US"/>
          </a:p>
        </p:txBody>
      </p:sp>
      <p:grpSp>
        <p:nvGrpSpPr>
          <p:cNvPr id="8201" name="Group 10"/>
          <p:cNvGrpSpPr>
            <a:grpSpLocks/>
          </p:cNvGrpSpPr>
          <p:nvPr/>
        </p:nvGrpSpPr>
        <p:grpSpPr bwMode="auto">
          <a:xfrm>
            <a:off x="3584575" y="3375025"/>
            <a:ext cx="165100" cy="600075"/>
            <a:chOff x="3842" y="406"/>
            <a:chExt cx="51" cy="167"/>
          </a:xfrm>
        </p:grpSpPr>
        <p:sp>
          <p:nvSpPr>
            <p:cNvPr id="8305" name="Oval 11"/>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SG"/>
            </a:p>
          </p:txBody>
        </p:sp>
        <p:sp>
          <p:nvSpPr>
            <p:cNvPr id="8306" name="Oval 12"/>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SG"/>
            </a:p>
          </p:txBody>
        </p:sp>
        <p:sp>
          <p:nvSpPr>
            <p:cNvPr id="8307" name="Oval 13"/>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SG"/>
            </a:p>
          </p:txBody>
        </p:sp>
      </p:grpSp>
      <p:grpSp>
        <p:nvGrpSpPr>
          <p:cNvPr id="8202" name="Group 14"/>
          <p:cNvGrpSpPr>
            <a:grpSpLocks/>
          </p:cNvGrpSpPr>
          <p:nvPr/>
        </p:nvGrpSpPr>
        <p:grpSpPr bwMode="auto">
          <a:xfrm>
            <a:off x="4578350" y="4813300"/>
            <a:ext cx="666750" cy="1106488"/>
            <a:chOff x="4180" y="783"/>
            <a:chExt cx="150" cy="307"/>
          </a:xfrm>
        </p:grpSpPr>
        <p:sp>
          <p:nvSpPr>
            <p:cNvPr id="8297" name="AutoShape 15"/>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SG"/>
            </a:p>
          </p:txBody>
        </p:sp>
        <p:sp>
          <p:nvSpPr>
            <p:cNvPr id="8298" name="Rectangle 16"/>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SG"/>
            </a:p>
          </p:txBody>
        </p:sp>
        <p:sp>
          <p:nvSpPr>
            <p:cNvPr id="8299" name="Rectangle 1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SG"/>
            </a:p>
          </p:txBody>
        </p:sp>
        <p:sp>
          <p:nvSpPr>
            <p:cNvPr id="8300" name="AutoShape 1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SG"/>
            </a:p>
          </p:txBody>
        </p:sp>
        <p:sp>
          <p:nvSpPr>
            <p:cNvPr id="8301" name="Line 19"/>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8302" name="Line 20"/>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8303" name="Rectangle 2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SG"/>
            </a:p>
          </p:txBody>
        </p:sp>
        <p:sp>
          <p:nvSpPr>
            <p:cNvPr id="8304" name="Rectangle 22"/>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SG"/>
            </a:p>
          </p:txBody>
        </p:sp>
      </p:grpSp>
      <p:grpSp>
        <p:nvGrpSpPr>
          <p:cNvPr id="8203" name="Group 23"/>
          <p:cNvGrpSpPr>
            <a:grpSpLocks/>
          </p:cNvGrpSpPr>
          <p:nvPr/>
        </p:nvGrpSpPr>
        <p:grpSpPr bwMode="auto">
          <a:xfrm rot="-5400000">
            <a:off x="5588794" y="4985544"/>
            <a:ext cx="227012" cy="742950"/>
            <a:chOff x="3842" y="406"/>
            <a:chExt cx="51" cy="167"/>
          </a:xfrm>
        </p:grpSpPr>
        <p:sp>
          <p:nvSpPr>
            <p:cNvPr id="8294" name="Oval 24"/>
            <p:cNvSpPr>
              <a:spLocks noChangeArrowheads="1"/>
            </p:cNvSpPr>
            <p:nvPr/>
          </p:nvSpPr>
          <p:spPr bwMode="auto">
            <a:xfrm>
              <a:off x="3842" y="406"/>
              <a:ext cx="47" cy="47"/>
            </a:xfrm>
            <a:prstGeom prst="ellipse">
              <a:avLst/>
            </a:prstGeom>
            <a:solidFill>
              <a:schemeClr val="accent2"/>
            </a:solidFill>
            <a:ln w="9525">
              <a:noFill/>
              <a:round/>
              <a:headEnd/>
              <a:tailEnd/>
            </a:ln>
          </p:spPr>
          <p:txBody>
            <a:bodyPr vert="eaVert" wrap="none" anchor="ctr"/>
            <a:lstStyle/>
            <a:p>
              <a:endParaRPr lang="en-SG"/>
            </a:p>
          </p:txBody>
        </p:sp>
        <p:sp>
          <p:nvSpPr>
            <p:cNvPr id="8295" name="Oval 25"/>
            <p:cNvSpPr>
              <a:spLocks noChangeArrowheads="1"/>
            </p:cNvSpPr>
            <p:nvPr/>
          </p:nvSpPr>
          <p:spPr bwMode="auto">
            <a:xfrm>
              <a:off x="3844" y="466"/>
              <a:ext cx="47" cy="47"/>
            </a:xfrm>
            <a:prstGeom prst="ellipse">
              <a:avLst/>
            </a:prstGeom>
            <a:solidFill>
              <a:schemeClr val="accent2"/>
            </a:solidFill>
            <a:ln w="9525">
              <a:noFill/>
              <a:round/>
              <a:headEnd/>
              <a:tailEnd/>
            </a:ln>
          </p:spPr>
          <p:txBody>
            <a:bodyPr vert="eaVert" wrap="none" anchor="ctr"/>
            <a:lstStyle/>
            <a:p>
              <a:endParaRPr lang="en-SG"/>
            </a:p>
          </p:txBody>
        </p:sp>
        <p:sp>
          <p:nvSpPr>
            <p:cNvPr id="8296" name="Oval 26"/>
            <p:cNvSpPr>
              <a:spLocks noChangeArrowheads="1"/>
            </p:cNvSpPr>
            <p:nvPr/>
          </p:nvSpPr>
          <p:spPr bwMode="auto">
            <a:xfrm>
              <a:off x="3846" y="526"/>
              <a:ext cx="47" cy="47"/>
            </a:xfrm>
            <a:prstGeom prst="ellipse">
              <a:avLst/>
            </a:prstGeom>
            <a:solidFill>
              <a:schemeClr val="accent2"/>
            </a:solidFill>
            <a:ln w="9525">
              <a:noFill/>
              <a:round/>
              <a:headEnd/>
              <a:tailEnd/>
            </a:ln>
          </p:spPr>
          <p:txBody>
            <a:bodyPr vert="eaVert" wrap="none" anchor="ctr"/>
            <a:lstStyle/>
            <a:p>
              <a:endParaRPr lang="en-SG"/>
            </a:p>
          </p:txBody>
        </p:sp>
      </p:grpSp>
      <p:sp>
        <p:nvSpPr>
          <p:cNvPr id="8204" name="Line 27"/>
          <p:cNvSpPr>
            <a:spLocks noChangeShapeType="1"/>
          </p:cNvSpPr>
          <p:nvPr/>
        </p:nvSpPr>
        <p:spPr bwMode="auto">
          <a:xfrm>
            <a:off x="5011738" y="4554538"/>
            <a:ext cx="1577975" cy="3175"/>
          </a:xfrm>
          <a:prstGeom prst="line">
            <a:avLst/>
          </a:prstGeom>
          <a:noFill/>
          <a:ln w="12700">
            <a:solidFill>
              <a:schemeClr val="tx1"/>
            </a:solidFill>
            <a:round/>
            <a:headEnd/>
            <a:tailEnd/>
          </a:ln>
        </p:spPr>
        <p:txBody>
          <a:bodyPr wrap="none" anchor="ctr"/>
          <a:lstStyle/>
          <a:p>
            <a:endParaRPr lang="en-US"/>
          </a:p>
        </p:txBody>
      </p:sp>
      <p:sp>
        <p:nvSpPr>
          <p:cNvPr id="8205" name="Line 28"/>
          <p:cNvSpPr>
            <a:spLocks noChangeShapeType="1"/>
          </p:cNvSpPr>
          <p:nvPr/>
        </p:nvSpPr>
        <p:spPr bwMode="auto">
          <a:xfrm>
            <a:off x="5022850" y="4545013"/>
            <a:ext cx="4763" cy="268287"/>
          </a:xfrm>
          <a:prstGeom prst="line">
            <a:avLst/>
          </a:prstGeom>
          <a:noFill/>
          <a:ln w="12700">
            <a:solidFill>
              <a:schemeClr val="tx1"/>
            </a:solidFill>
            <a:round/>
            <a:headEnd/>
            <a:tailEnd/>
          </a:ln>
        </p:spPr>
        <p:txBody>
          <a:bodyPr wrap="none" anchor="ctr"/>
          <a:lstStyle/>
          <a:p>
            <a:endParaRPr lang="en-US"/>
          </a:p>
        </p:txBody>
      </p:sp>
      <p:sp>
        <p:nvSpPr>
          <p:cNvPr id="8206" name="Line 29"/>
          <p:cNvSpPr>
            <a:spLocks noChangeShapeType="1"/>
          </p:cNvSpPr>
          <p:nvPr/>
        </p:nvSpPr>
        <p:spPr bwMode="auto">
          <a:xfrm>
            <a:off x="6600825" y="4540250"/>
            <a:ext cx="3175" cy="231775"/>
          </a:xfrm>
          <a:prstGeom prst="line">
            <a:avLst/>
          </a:prstGeom>
          <a:noFill/>
          <a:ln w="12700">
            <a:solidFill>
              <a:schemeClr val="tx1"/>
            </a:solidFill>
            <a:round/>
            <a:headEnd/>
            <a:tailEnd/>
          </a:ln>
        </p:spPr>
        <p:txBody>
          <a:bodyPr wrap="none" anchor="ctr"/>
          <a:lstStyle/>
          <a:p>
            <a:endParaRPr lang="en-US"/>
          </a:p>
        </p:txBody>
      </p:sp>
      <p:sp>
        <p:nvSpPr>
          <p:cNvPr id="8207" name="Line 30"/>
          <p:cNvSpPr>
            <a:spLocks noChangeShapeType="1"/>
          </p:cNvSpPr>
          <p:nvPr/>
        </p:nvSpPr>
        <p:spPr bwMode="auto">
          <a:xfrm>
            <a:off x="4057650" y="3041650"/>
            <a:ext cx="919163" cy="742950"/>
          </a:xfrm>
          <a:prstGeom prst="line">
            <a:avLst/>
          </a:prstGeom>
          <a:noFill/>
          <a:ln w="12700">
            <a:solidFill>
              <a:schemeClr val="tx1"/>
            </a:solidFill>
            <a:round/>
            <a:headEnd/>
            <a:tailEnd/>
          </a:ln>
        </p:spPr>
        <p:txBody>
          <a:bodyPr wrap="none" anchor="ctr"/>
          <a:lstStyle/>
          <a:p>
            <a:endParaRPr lang="en-US"/>
          </a:p>
        </p:txBody>
      </p:sp>
      <p:sp>
        <p:nvSpPr>
          <p:cNvPr id="8208" name="Line 31"/>
          <p:cNvSpPr>
            <a:spLocks noChangeShapeType="1"/>
          </p:cNvSpPr>
          <p:nvPr/>
        </p:nvSpPr>
        <p:spPr bwMode="auto">
          <a:xfrm flipV="1">
            <a:off x="4097338" y="3843338"/>
            <a:ext cx="879475" cy="923925"/>
          </a:xfrm>
          <a:prstGeom prst="line">
            <a:avLst/>
          </a:prstGeom>
          <a:noFill/>
          <a:ln w="12700">
            <a:solidFill>
              <a:schemeClr val="tx1"/>
            </a:solidFill>
            <a:round/>
            <a:headEnd/>
            <a:tailEnd/>
          </a:ln>
        </p:spPr>
        <p:txBody>
          <a:bodyPr wrap="none" anchor="ctr"/>
          <a:lstStyle/>
          <a:p>
            <a:endParaRPr lang="en-US"/>
          </a:p>
        </p:txBody>
      </p:sp>
      <p:sp>
        <p:nvSpPr>
          <p:cNvPr id="8209" name="Line 32"/>
          <p:cNvSpPr>
            <a:spLocks noChangeShapeType="1"/>
          </p:cNvSpPr>
          <p:nvPr/>
        </p:nvSpPr>
        <p:spPr bwMode="auto">
          <a:xfrm flipV="1">
            <a:off x="5775325" y="4083050"/>
            <a:ext cx="4763" cy="457200"/>
          </a:xfrm>
          <a:prstGeom prst="line">
            <a:avLst/>
          </a:prstGeom>
          <a:noFill/>
          <a:ln w="12700">
            <a:solidFill>
              <a:schemeClr val="tx1"/>
            </a:solidFill>
            <a:round/>
            <a:headEnd/>
            <a:tailEnd/>
          </a:ln>
        </p:spPr>
        <p:txBody>
          <a:bodyPr wrap="none" anchor="ctr"/>
          <a:lstStyle/>
          <a:p>
            <a:endParaRPr lang="en-US"/>
          </a:p>
        </p:txBody>
      </p:sp>
      <p:grpSp>
        <p:nvGrpSpPr>
          <p:cNvPr id="8210" name="Group 33"/>
          <p:cNvGrpSpPr>
            <a:grpSpLocks/>
          </p:cNvGrpSpPr>
          <p:nvPr/>
        </p:nvGrpSpPr>
        <p:grpSpPr bwMode="auto">
          <a:xfrm>
            <a:off x="6184900" y="4776788"/>
            <a:ext cx="666750" cy="1108075"/>
            <a:chOff x="4180" y="783"/>
            <a:chExt cx="150" cy="307"/>
          </a:xfrm>
        </p:grpSpPr>
        <p:sp>
          <p:nvSpPr>
            <p:cNvPr id="8286" name="AutoShape 3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SG"/>
            </a:p>
          </p:txBody>
        </p:sp>
        <p:sp>
          <p:nvSpPr>
            <p:cNvPr id="8287" name="Rectangle 35"/>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SG"/>
            </a:p>
          </p:txBody>
        </p:sp>
        <p:sp>
          <p:nvSpPr>
            <p:cNvPr id="8288" name="Rectangle 3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SG"/>
            </a:p>
          </p:txBody>
        </p:sp>
        <p:sp>
          <p:nvSpPr>
            <p:cNvPr id="8289" name="AutoShape 3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SG"/>
            </a:p>
          </p:txBody>
        </p:sp>
        <p:sp>
          <p:nvSpPr>
            <p:cNvPr id="8290" name="Line 38"/>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8291" name="Line 39"/>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8292" name="Rectangle 4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SG"/>
            </a:p>
          </p:txBody>
        </p:sp>
        <p:sp>
          <p:nvSpPr>
            <p:cNvPr id="8293" name="Rectangle 41"/>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SG"/>
            </a:p>
          </p:txBody>
        </p:sp>
      </p:grpSp>
      <p:grpSp>
        <p:nvGrpSpPr>
          <p:cNvPr id="8211" name="Group 42"/>
          <p:cNvGrpSpPr>
            <a:grpSpLocks/>
          </p:cNvGrpSpPr>
          <p:nvPr/>
        </p:nvGrpSpPr>
        <p:grpSpPr bwMode="auto">
          <a:xfrm>
            <a:off x="4930775" y="3455988"/>
            <a:ext cx="1598613" cy="654050"/>
            <a:chOff x="3600" y="219"/>
            <a:chExt cx="360" cy="175"/>
          </a:xfrm>
        </p:grpSpPr>
        <p:sp>
          <p:nvSpPr>
            <p:cNvPr id="8273" name="Oval 4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SG"/>
            </a:p>
          </p:txBody>
        </p:sp>
        <p:sp>
          <p:nvSpPr>
            <p:cNvPr id="8274" name="Line 44"/>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8275" name="Line 45"/>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8276" name="Rectangle 46"/>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endParaRPr lang="en-SG" sz="2400"/>
            </a:p>
          </p:txBody>
        </p:sp>
        <p:sp>
          <p:nvSpPr>
            <p:cNvPr id="8277" name="Oval 4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SG"/>
            </a:p>
          </p:txBody>
        </p:sp>
        <p:grpSp>
          <p:nvGrpSpPr>
            <p:cNvPr id="8278" name="Group 48"/>
            <p:cNvGrpSpPr>
              <a:grpSpLocks/>
            </p:cNvGrpSpPr>
            <p:nvPr/>
          </p:nvGrpSpPr>
          <p:grpSpPr bwMode="auto">
            <a:xfrm>
              <a:off x="3686" y="244"/>
              <a:ext cx="177" cy="66"/>
              <a:chOff x="2848" y="848"/>
              <a:chExt cx="140" cy="98"/>
            </a:xfrm>
          </p:grpSpPr>
          <p:sp>
            <p:nvSpPr>
              <p:cNvPr id="8283" name="Line 49"/>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8284" name="Line 50"/>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8285" name="Line 51"/>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8279" name="Group 52"/>
            <p:cNvGrpSpPr>
              <a:grpSpLocks/>
            </p:cNvGrpSpPr>
            <p:nvPr/>
          </p:nvGrpSpPr>
          <p:grpSpPr bwMode="auto">
            <a:xfrm flipV="1">
              <a:off x="3686" y="243"/>
              <a:ext cx="177" cy="66"/>
              <a:chOff x="2848" y="848"/>
              <a:chExt cx="140" cy="98"/>
            </a:xfrm>
          </p:grpSpPr>
          <p:sp>
            <p:nvSpPr>
              <p:cNvPr id="8280" name="Line 5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8281" name="Line 5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8282" name="Line 5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8212" name="Group 56"/>
          <p:cNvGrpSpPr>
            <a:grpSpLocks/>
          </p:cNvGrpSpPr>
          <p:nvPr/>
        </p:nvGrpSpPr>
        <p:grpSpPr bwMode="auto">
          <a:xfrm>
            <a:off x="1824038" y="1741488"/>
            <a:ext cx="5514975" cy="4471987"/>
            <a:chOff x="1291" y="897"/>
            <a:chExt cx="3496" cy="2847"/>
          </a:xfrm>
        </p:grpSpPr>
        <p:grpSp>
          <p:nvGrpSpPr>
            <p:cNvPr id="8235" name="Group 57"/>
            <p:cNvGrpSpPr>
              <a:grpSpLocks/>
            </p:cNvGrpSpPr>
            <p:nvPr/>
          </p:nvGrpSpPr>
          <p:grpSpPr bwMode="auto">
            <a:xfrm>
              <a:off x="1341" y="897"/>
              <a:ext cx="849" cy="965"/>
              <a:chOff x="186" y="1425"/>
              <a:chExt cx="849" cy="965"/>
            </a:xfrm>
          </p:grpSpPr>
          <p:sp>
            <p:nvSpPr>
              <p:cNvPr id="8266" name="Rectangle 58"/>
              <p:cNvSpPr>
                <a:spLocks noChangeArrowheads="1"/>
              </p:cNvSpPr>
              <p:nvPr/>
            </p:nvSpPr>
            <p:spPr bwMode="auto">
              <a:xfrm>
                <a:off x="237" y="1425"/>
                <a:ext cx="798" cy="903"/>
              </a:xfrm>
              <a:prstGeom prst="rect">
                <a:avLst/>
              </a:prstGeom>
              <a:solidFill>
                <a:schemeClr val="accent1"/>
              </a:solidFill>
              <a:ln w="9525">
                <a:noFill/>
                <a:miter lim="800000"/>
                <a:headEnd/>
                <a:tailEnd/>
              </a:ln>
            </p:spPr>
            <p:txBody>
              <a:bodyPr wrap="none" anchor="ctr"/>
              <a:lstStyle/>
              <a:p>
                <a:endParaRPr lang="en-SG"/>
              </a:p>
            </p:txBody>
          </p:sp>
          <p:sp>
            <p:nvSpPr>
              <p:cNvPr id="8267" name="Rectangle 59"/>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p>
                <a:endParaRPr lang="en-SG"/>
              </a:p>
            </p:txBody>
          </p:sp>
          <p:sp>
            <p:nvSpPr>
              <p:cNvPr id="8268" name="Text Box 60"/>
              <p:cNvSpPr txBox="1">
                <a:spLocks noChangeArrowheads="1"/>
              </p:cNvSpPr>
              <p:nvPr/>
            </p:nvSpPr>
            <p:spPr bwMode="auto">
              <a:xfrm>
                <a:off x="186" y="1457"/>
                <a:ext cx="836" cy="933"/>
              </a:xfrm>
              <a:prstGeom prst="rect">
                <a:avLst/>
              </a:prstGeom>
              <a:noFill/>
              <a:ln w="9525">
                <a:noFill/>
                <a:miter lim="800000"/>
                <a:headEnd/>
                <a:tailEnd/>
              </a:ln>
            </p:spPr>
            <p:txBody>
              <a:bodyPr wrap="none">
                <a:spAutoFit/>
              </a:bodyPr>
              <a:lstStyle/>
              <a:p>
                <a:r>
                  <a:rPr lang="en-US" sz="1800">
                    <a:latin typeface="Comic Sans MS" pitchFamily="66" charset="0"/>
                  </a:rPr>
                  <a:t>application</a:t>
                </a:r>
              </a:p>
              <a:p>
                <a:r>
                  <a:rPr lang="en-US" sz="1800">
                    <a:latin typeface="Comic Sans MS" pitchFamily="66" charset="0"/>
                  </a:rPr>
                  <a:t>transport</a:t>
                </a:r>
              </a:p>
              <a:p>
                <a:r>
                  <a:rPr lang="en-US" sz="1800">
                    <a:latin typeface="Comic Sans MS" pitchFamily="66" charset="0"/>
                  </a:rPr>
                  <a:t>network</a:t>
                </a:r>
              </a:p>
              <a:p>
                <a:r>
                  <a:rPr lang="en-US" sz="1800">
                    <a:latin typeface="Comic Sans MS" pitchFamily="66" charset="0"/>
                  </a:rPr>
                  <a:t>link</a:t>
                </a:r>
              </a:p>
              <a:p>
                <a:r>
                  <a:rPr lang="en-US" sz="1800">
                    <a:latin typeface="Comic Sans MS" pitchFamily="66" charset="0"/>
                  </a:rPr>
                  <a:t>physical</a:t>
                </a:r>
              </a:p>
            </p:txBody>
          </p:sp>
          <p:sp>
            <p:nvSpPr>
              <p:cNvPr id="8269" name="Line 61"/>
              <p:cNvSpPr>
                <a:spLocks noChangeShapeType="1"/>
              </p:cNvSpPr>
              <p:nvPr/>
            </p:nvSpPr>
            <p:spPr bwMode="auto">
              <a:xfrm flipV="1">
                <a:off x="204" y="1665"/>
                <a:ext cx="789" cy="3"/>
              </a:xfrm>
              <a:prstGeom prst="line">
                <a:avLst/>
              </a:prstGeom>
              <a:noFill/>
              <a:ln w="28575">
                <a:solidFill>
                  <a:schemeClr val="tx1"/>
                </a:solidFill>
                <a:round/>
                <a:headEnd/>
                <a:tailEnd/>
              </a:ln>
            </p:spPr>
            <p:txBody>
              <a:bodyPr wrap="none" anchor="ctr"/>
              <a:lstStyle/>
              <a:p>
                <a:endParaRPr lang="en-US"/>
              </a:p>
            </p:txBody>
          </p:sp>
          <p:sp>
            <p:nvSpPr>
              <p:cNvPr id="8270" name="Line 62"/>
              <p:cNvSpPr>
                <a:spLocks noChangeShapeType="1"/>
              </p:cNvSpPr>
              <p:nvPr/>
            </p:nvSpPr>
            <p:spPr bwMode="auto">
              <a:xfrm flipV="1">
                <a:off x="216" y="1845"/>
                <a:ext cx="789" cy="3"/>
              </a:xfrm>
              <a:prstGeom prst="line">
                <a:avLst/>
              </a:prstGeom>
              <a:noFill/>
              <a:ln w="28575">
                <a:solidFill>
                  <a:schemeClr val="tx1"/>
                </a:solidFill>
                <a:round/>
                <a:headEnd/>
                <a:tailEnd/>
              </a:ln>
            </p:spPr>
            <p:txBody>
              <a:bodyPr wrap="none" anchor="ctr"/>
              <a:lstStyle/>
              <a:p>
                <a:endParaRPr lang="en-US"/>
              </a:p>
            </p:txBody>
          </p:sp>
          <p:sp>
            <p:nvSpPr>
              <p:cNvPr id="8271" name="Line 63"/>
              <p:cNvSpPr>
                <a:spLocks noChangeShapeType="1"/>
              </p:cNvSpPr>
              <p:nvPr/>
            </p:nvSpPr>
            <p:spPr bwMode="auto">
              <a:xfrm flipV="1">
                <a:off x="216" y="2007"/>
                <a:ext cx="789" cy="3"/>
              </a:xfrm>
              <a:prstGeom prst="line">
                <a:avLst/>
              </a:prstGeom>
              <a:noFill/>
              <a:ln w="28575">
                <a:solidFill>
                  <a:schemeClr val="tx1"/>
                </a:solidFill>
                <a:round/>
                <a:headEnd/>
                <a:tailEnd/>
              </a:ln>
            </p:spPr>
            <p:txBody>
              <a:bodyPr wrap="none" anchor="ctr"/>
              <a:lstStyle/>
              <a:p>
                <a:endParaRPr lang="en-US"/>
              </a:p>
            </p:txBody>
          </p:sp>
          <p:sp>
            <p:nvSpPr>
              <p:cNvPr id="8272" name="Line 64"/>
              <p:cNvSpPr>
                <a:spLocks noChangeShapeType="1"/>
              </p:cNvSpPr>
              <p:nvPr/>
            </p:nvSpPr>
            <p:spPr bwMode="auto">
              <a:xfrm flipV="1">
                <a:off x="201" y="2184"/>
                <a:ext cx="789" cy="3"/>
              </a:xfrm>
              <a:prstGeom prst="line">
                <a:avLst/>
              </a:prstGeom>
              <a:noFill/>
              <a:ln w="28575">
                <a:solidFill>
                  <a:schemeClr val="tx1"/>
                </a:solidFill>
                <a:round/>
                <a:headEnd/>
                <a:tailEnd/>
              </a:ln>
            </p:spPr>
            <p:txBody>
              <a:bodyPr wrap="none" anchor="ctr"/>
              <a:lstStyle/>
              <a:p>
                <a:endParaRPr lang="en-US"/>
              </a:p>
            </p:txBody>
          </p:sp>
        </p:grpSp>
        <p:grpSp>
          <p:nvGrpSpPr>
            <p:cNvPr id="8236" name="Group 65"/>
            <p:cNvGrpSpPr>
              <a:grpSpLocks/>
            </p:cNvGrpSpPr>
            <p:nvPr/>
          </p:nvGrpSpPr>
          <p:grpSpPr bwMode="auto">
            <a:xfrm>
              <a:off x="1291" y="1985"/>
              <a:ext cx="850" cy="967"/>
              <a:chOff x="185" y="1425"/>
              <a:chExt cx="850" cy="967"/>
            </a:xfrm>
          </p:grpSpPr>
          <p:sp>
            <p:nvSpPr>
              <p:cNvPr id="8259" name="Rectangle 66"/>
              <p:cNvSpPr>
                <a:spLocks noChangeArrowheads="1"/>
              </p:cNvSpPr>
              <p:nvPr/>
            </p:nvSpPr>
            <p:spPr bwMode="auto">
              <a:xfrm>
                <a:off x="237" y="1425"/>
                <a:ext cx="798" cy="903"/>
              </a:xfrm>
              <a:prstGeom prst="rect">
                <a:avLst/>
              </a:prstGeom>
              <a:solidFill>
                <a:schemeClr val="accent1"/>
              </a:solidFill>
              <a:ln w="9525">
                <a:noFill/>
                <a:miter lim="800000"/>
                <a:headEnd/>
                <a:tailEnd/>
              </a:ln>
            </p:spPr>
            <p:txBody>
              <a:bodyPr wrap="none" anchor="ctr"/>
              <a:lstStyle/>
              <a:p>
                <a:endParaRPr lang="en-SG"/>
              </a:p>
            </p:txBody>
          </p:sp>
          <p:sp>
            <p:nvSpPr>
              <p:cNvPr id="8260" name="Rectangle 67"/>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p>
                <a:endParaRPr lang="en-SG"/>
              </a:p>
            </p:txBody>
          </p:sp>
          <p:sp>
            <p:nvSpPr>
              <p:cNvPr id="8261" name="Text Box 68"/>
              <p:cNvSpPr txBox="1">
                <a:spLocks noChangeArrowheads="1"/>
              </p:cNvSpPr>
              <p:nvPr/>
            </p:nvSpPr>
            <p:spPr bwMode="auto">
              <a:xfrm>
                <a:off x="185" y="1459"/>
                <a:ext cx="835" cy="933"/>
              </a:xfrm>
              <a:prstGeom prst="rect">
                <a:avLst/>
              </a:prstGeom>
              <a:noFill/>
              <a:ln w="9525">
                <a:noFill/>
                <a:miter lim="800000"/>
                <a:headEnd/>
                <a:tailEnd/>
              </a:ln>
            </p:spPr>
            <p:txBody>
              <a:bodyPr wrap="none">
                <a:spAutoFit/>
              </a:bodyPr>
              <a:lstStyle/>
              <a:p>
                <a:r>
                  <a:rPr lang="en-US" sz="1800">
                    <a:latin typeface="Comic Sans MS" pitchFamily="66" charset="0"/>
                  </a:rPr>
                  <a:t>application</a:t>
                </a:r>
              </a:p>
              <a:p>
                <a:r>
                  <a:rPr lang="en-US" sz="1800">
                    <a:latin typeface="Comic Sans MS" pitchFamily="66" charset="0"/>
                  </a:rPr>
                  <a:t>transport</a:t>
                </a:r>
              </a:p>
              <a:p>
                <a:r>
                  <a:rPr lang="en-US" sz="1800">
                    <a:latin typeface="Comic Sans MS" pitchFamily="66" charset="0"/>
                  </a:rPr>
                  <a:t>network</a:t>
                </a:r>
              </a:p>
              <a:p>
                <a:r>
                  <a:rPr lang="en-US" sz="1800">
                    <a:latin typeface="Comic Sans MS" pitchFamily="66" charset="0"/>
                  </a:rPr>
                  <a:t>link</a:t>
                </a:r>
              </a:p>
              <a:p>
                <a:r>
                  <a:rPr lang="en-US" sz="1800">
                    <a:latin typeface="Comic Sans MS" pitchFamily="66" charset="0"/>
                  </a:rPr>
                  <a:t>physical</a:t>
                </a:r>
              </a:p>
            </p:txBody>
          </p:sp>
          <p:sp>
            <p:nvSpPr>
              <p:cNvPr id="8262" name="Line 69"/>
              <p:cNvSpPr>
                <a:spLocks noChangeShapeType="1"/>
              </p:cNvSpPr>
              <p:nvPr/>
            </p:nvSpPr>
            <p:spPr bwMode="auto">
              <a:xfrm flipV="1">
                <a:off x="204" y="1665"/>
                <a:ext cx="789" cy="3"/>
              </a:xfrm>
              <a:prstGeom prst="line">
                <a:avLst/>
              </a:prstGeom>
              <a:noFill/>
              <a:ln w="28575">
                <a:solidFill>
                  <a:schemeClr val="tx1"/>
                </a:solidFill>
                <a:round/>
                <a:headEnd/>
                <a:tailEnd/>
              </a:ln>
            </p:spPr>
            <p:txBody>
              <a:bodyPr wrap="none" anchor="ctr"/>
              <a:lstStyle/>
              <a:p>
                <a:endParaRPr lang="en-US"/>
              </a:p>
            </p:txBody>
          </p:sp>
          <p:sp>
            <p:nvSpPr>
              <p:cNvPr id="8263" name="Line 70"/>
              <p:cNvSpPr>
                <a:spLocks noChangeShapeType="1"/>
              </p:cNvSpPr>
              <p:nvPr/>
            </p:nvSpPr>
            <p:spPr bwMode="auto">
              <a:xfrm flipV="1">
                <a:off x="216" y="1845"/>
                <a:ext cx="789" cy="3"/>
              </a:xfrm>
              <a:prstGeom prst="line">
                <a:avLst/>
              </a:prstGeom>
              <a:noFill/>
              <a:ln w="28575">
                <a:solidFill>
                  <a:schemeClr val="tx1"/>
                </a:solidFill>
                <a:round/>
                <a:headEnd/>
                <a:tailEnd/>
              </a:ln>
            </p:spPr>
            <p:txBody>
              <a:bodyPr wrap="none" anchor="ctr"/>
              <a:lstStyle/>
              <a:p>
                <a:endParaRPr lang="en-US"/>
              </a:p>
            </p:txBody>
          </p:sp>
          <p:sp>
            <p:nvSpPr>
              <p:cNvPr id="8264" name="Line 71"/>
              <p:cNvSpPr>
                <a:spLocks noChangeShapeType="1"/>
              </p:cNvSpPr>
              <p:nvPr/>
            </p:nvSpPr>
            <p:spPr bwMode="auto">
              <a:xfrm flipV="1">
                <a:off x="216" y="2007"/>
                <a:ext cx="789" cy="3"/>
              </a:xfrm>
              <a:prstGeom prst="line">
                <a:avLst/>
              </a:prstGeom>
              <a:noFill/>
              <a:ln w="28575">
                <a:solidFill>
                  <a:schemeClr val="tx1"/>
                </a:solidFill>
                <a:round/>
                <a:headEnd/>
                <a:tailEnd/>
              </a:ln>
            </p:spPr>
            <p:txBody>
              <a:bodyPr wrap="none" anchor="ctr"/>
              <a:lstStyle/>
              <a:p>
                <a:endParaRPr lang="en-US"/>
              </a:p>
            </p:txBody>
          </p:sp>
          <p:sp>
            <p:nvSpPr>
              <p:cNvPr id="8265" name="Line 72"/>
              <p:cNvSpPr>
                <a:spLocks noChangeShapeType="1"/>
              </p:cNvSpPr>
              <p:nvPr/>
            </p:nvSpPr>
            <p:spPr bwMode="auto">
              <a:xfrm flipV="1">
                <a:off x="201" y="2184"/>
                <a:ext cx="789" cy="3"/>
              </a:xfrm>
              <a:prstGeom prst="line">
                <a:avLst/>
              </a:prstGeom>
              <a:noFill/>
              <a:ln w="28575">
                <a:solidFill>
                  <a:schemeClr val="tx1"/>
                </a:solidFill>
                <a:round/>
                <a:headEnd/>
                <a:tailEnd/>
              </a:ln>
            </p:spPr>
            <p:txBody>
              <a:bodyPr wrap="none" anchor="ctr"/>
              <a:lstStyle/>
              <a:p>
                <a:endParaRPr lang="en-US"/>
              </a:p>
            </p:txBody>
          </p:sp>
        </p:grpSp>
        <p:grpSp>
          <p:nvGrpSpPr>
            <p:cNvPr id="8237" name="Group 73"/>
            <p:cNvGrpSpPr>
              <a:grpSpLocks/>
            </p:cNvGrpSpPr>
            <p:nvPr/>
          </p:nvGrpSpPr>
          <p:grpSpPr bwMode="auto">
            <a:xfrm>
              <a:off x="2814" y="2781"/>
              <a:ext cx="850" cy="963"/>
              <a:chOff x="185" y="1425"/>
              <a:chExt cx="850" cy="963"/>
            </a:xfrm>
          </p:grpSpPr>
          <p:sp>
            <p:nvSpPr>
              <p:cNvPr id="8252" name="Rectangle 74"/>
              <p:cNvSpPr>
                <a:spLocks noChangeArrowheads="1"/>
              </p:cNvSpPr>
              <p:nvPr/>
            </p:nvSpPr>
            <p:spPr bwMode="auto">
              <a:xfrm>
                <a:off x="237" y="1425"/>
                <a:ext cx="798" cy="903"/>
              </a:xfrm>
              <a:prstGeom prst="rect">
                <a:avLst/>
              </a:prstGeom>
              <a:solidFill>
                <a:schemeClr val="accent1"/>
              </a:solidFill>
              <a:ln w="9525">
                <a:noFill/>
                <a:miter lim="800000"/>
                <a:headEnd/>
                <a:tailEnd/>
              </a:ln>
            </p:spPr>
            <p:txBody>
              <a:bodyPr wrap="none" anchor="ctr"/>
              <a:lstStyle/>
              <a:p>
                <a:endParaRPr lang="en-SG"/>
              </a:p>
            </p:txBody>
          </p:sp>
          <p:sp>
            <p:nvSpPr>
              <p:cNvPr id="8253" name="Rectangle 75"/>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p>
                <a:endParaRPr lang="en-SG"/>
              </a:p>
            </p:txBody>
          </p:sp>
          <p:sp>
            <p:nvSpPr>
              <p:cNvPr id="8254" name="Text Box 76"/>
              <p:cNvSpPr txBox="1">
                <a:spLocks noChangeArrowheads="1"/>
              </p:cNvSpPr>
              <p:nvPr/>
            </p:nvSpPr>
            <p:spPr bwMode="auto">
              <a:xfrm>
                <a:off x="185" y="1455"/>
                <a:ext cx="835" cy="933"/>
              </a:xfrm>
              <a:prstGeom prst="rect">
                <a:avLst/>
              </a:prstGeom>
              <a:noFill/>
              <a:ln w="9525">
                <a:noFill/>
                <a:miter lim="800000"/>
                <a:headEnd/>
                <a:tailEnd/>
              </a:ln>
            </p:spPr>
            <p:txBody>
              <a:bodyPr wrap="none">
                <a:spAutoFit/>
              </a:bodyPr>
              <a:lstStyle/>
              <a:p>
                <a:r>
                  <a:rPr lang="en-US" sz="1800">
                    <a:latin typeface="Comic Sans MS" pitchFamily="66" charset="0"/>
                  </a:rPr>
                  <a:t>application</a:t>
                </a:r>
              </a:p>
              <a:p>
                <a:r>
                  <a:rPr lang="en-US" sz="1800">
                    <a:latin typeface="Comic Sans MS" pitchFamily="66" charset="0"/>
                  </a:rPr>
                  <a:t>transport</a:t>
                </a:r>
              </a:p>
              <a:p>
                <a:r>
                  <a:rPr lang="en-US" sz="1800">
                    <a:latin typeface="Comic Sans MS" pitchFamily="66" charset="0"/>
                  </a:rPr>
                  <a:t>network</a:t>
                </a:r>
              </a:p>
              <a:p>
                <a:r>
                  <a:rPr lang="en-US" sz="1800">
                    <a:latin typeface="Comic Sans MS" pitchFamily="66" charset="0"/>
                  </a:rPr>
                  <a:t>link</a:t>
                </a:r>
              </a:p>
              <a:p>
                <a:r>
                  <a:rPr lang="en-US" sz="1800">
                    <a:latin typeface="Comic Sans MS" pitchFamily="66" charset="0"/>
                  </a:rPr>
                  <a:t>physical</a:t>
                </a:r>
              </a:p>
            </p:txBody>
          </p:sp>
          <p:sp>
            <p:nvSpPr>
              <p:cNvPr id="8255" name="Line 77"/>
              <p:cNvSpPr>
                <a:spLocks noChangeShapeType="1"/>
              </p:cNvSpPr>
              <p:nvPr/>
            </p:nvSpPr>
            <p:spPr bwMode="auto">
              <a:xfrm flipV="1">
                <a:off x="204" y="1665"/>
                <a:ext cx="789" cy="3"/>
              </a:xfrm>
              <a:prstGeom prst="line">
                <a:avLst/>
              </a:prstGeom>
              <a:noFill/>
              <a:ln w="28575">
                <a:solidFill>
                  <a:schemeClr val="tx1"/>
                </a:solidFill>
                <a:round/>
                <a:headEnd/>
                <a:tailEnd/>
              </a:ln>
            </p:spPr>
            <p:txBody>
              <a:bodyPr wrap="none" anchor="ctr"/>
              <a:lstStyle/>
              <a:p>
                <a:endParaRPr lang="en-US"/>
              </a:p>
            </p:txBody>
          </p:sp>
          <p:sp>
            <p:nvSpPr>
              <p:cNvPr id="8256" name="Line 78"/>
              <p:cNvSpPr>
                <a:spLocks noChangeShapeType="1"/>
              </p:cNvSpPr>
              <p:nvPr/>
            </p:nvSpPr>
            <p:spPr bwMode="auto">
              <a:xfrm flipV="1">
                <a:off x="216" y="1845"/>
                <a:ext cx="789" cy="3"/>
              </a:xfrm>
              <a:prstGeom prst="line">
                <a:avLst/>
              </a:prstGeom>
              <a:noFill/>
              <a:ln w="28575">
                <a:solidFill>
                  <a:schemeClr val="tx1"/>
                </a:solidFill>
                <a:round/>
                <a:headEnd/>
                <a:tailEnd/>
              </a:ln>
            </p:spPr>
            <p:txBody>
              <a:bodyPr wrap="none" anchor="ctr"/>
              <a:lstStyle/>
              <a:p>
                <a:endParaRPr lang="en-US"/>
              </a:p>
            </p:txBody>
          </p:sp>
          <p:sp>
            <p:nvSpPr>
              <p:cNvPr id="8257" name="Line 79"/>
              <p:cNvSpPr>
                <a:spLocks noChangeShapeType="1"/>
              </p:cNvSpPr>
              <p:nvPr/>
            </p:nvSpPr>
            <p:spPr bwMode="auto">
              <a:xfrm flipV="1">
                <a:off x="216" y="2007"/>
                <a:ext cx="789" cy="3"/>
              </a:xfrm>
              <a:prstGeom prst="line">
                <a:avLst/>
              </a:prstGeom>
              <a:noFill/>
              <a:ln w="28575">
                <a:solidFill>
                  <a:schemeClr val="tx1"/>
                </a:solidFill>
                <a:round/>
                <a:headEnd/>
                <a:tailEnd/>
              </a:ln>
            </p:spPr>
            <p:txBody>
              <a:bodyPr wrap="none" anchor="ctr"/>
              <a:lstStyle/>
              <a:p>
                <a:endParaRPr lang="en-US"/>
              </a:p>
            </p:txBody>
          </p:sp>
          <p:sp>
            <p:nvSpPr>
              <p:cNvPr id="8258" name="Line 80"/>
              <p:cNvSpPr>
                <a:spLocks noChangeShapeType="1"/>
              </p:cNvSpPr>
              <p:nvPr/>
            </p:nvSpPr>
            <p:spPr bwMode="auto">
              <a:xfrm flipV="1">
                <a:off x="201" y="2184"/>
                <a:ext cx="789" cy="3"/>
              </a:xfrm>
              <a:prstGeom prst="line">
                <a:avLst/>
              </a:prstGeom>
              <a:noFill/>
              <a:ln w="28575">
                <a:solidFill>
                  <a:schemeClr val="tx1"/>
                </a:solidFill>
                <a:round/>
                <a:headEnd/>
                <a:tailEnd/>
              </a:ln>
            </p:spPr>
            <p:txBody>
              <a:bodyPr wrap="none" anchor="ctr"/>
              <a:lstStyle/>
              <a:p>
                <a:endParaRPr lang="en-US"/>
              </a:p>
            </p:txBody>
          </p:sp>
        </p:grpSp>
        <p:grpSp>
          <p:nvGrpSpPr>
            <p:cNvPr id="8238" name="Group 81"/>
            <p:cNvGrpSpPr>
              <a:grpSpLocks/>
            </p:cNvGrpSpPr>
            <p:nvPr/>
          </p:nvGrpSpPr>
          <p:grpSpPr bwMode="auto">
            <a:xfrm>
              <a:off x="3937" y="2777"/>
              <a:ext cx="850" cy="965"/>
              <a:chOff x="185" y="1425"/>
              <a:chExt cx="850" cy="965"/>
            </a:xfrm>
          </p:grpSpPr>
          <p:sp>
            <p:nvSpPr>
              <p:cNvPr id="8245" name="Rectangle 82"/>
              <p:cNvSpPr>
                <a:spLocks noChangeArrowheads="1"/>
              </p:cNvSpPr>
              <p:nvPr/>
            </p:nvSpPr>
            <p:spPr bwMode="auto">
              <a:xfrm>
                <a:off x="237" y="1425"/>
                <a:ext cx="798" cy="903"/>
              </a:xfrm>
              <a:prstGeom prst="rect">
                <a:avLst/>
              </a:prstGeom>
              <a:solidFill>
                <a:schemeClr val="accent1"/>
              </a:solidFill>
              <a:ln w="9525">
                <a:noFill/>
                <a:miter lim="800000"/>
                <a:headEnd/>
                <a:tailEnd/>
              </a:ln>
            </p:spPr>
            <p:txBody>
              <a:bodyPr wrap="none" anchor="ctr"/>
              <a:lstStyle/>
              <a:p>
                <a:endParaRPr lang="en-SG"/>
              </a:p>
            </p:txBody>
          </p:sp>
          <p:sp>
            <p:nvSpPr>
              <p:cNvPr id="8246" name="Rectangle 83"/>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p>
                <a:endParaRPr lang="en-SG"/>
              </a:p>
            </p:txBody>
          </p:sp>
          <p:sp>
            <p:nvSpPr>
              <p:cNvPr id="8247" name="Text Box 84"/>
              <p:cNvSpPr txBox="1">
                <a:spLocks noChangeArrowheads="1"/>
              </p:cNvSpPr>
              <p:nvPr/>
            </p:nvSpPr>
            <p:spPr bwMode="auto">
              <a:xfrm>
                <a:off x="185" y="1457"/>
                <a:ext cx="835" cy="933"/>
              </a:xfrm>
              <a:prstGeom prst="rect">
                <a:avLst/>
              </a:prstGeom>
              <a:noFill/>
              <a:ln w="9525">
                <a:noFill/>
                <a:miter lim="800000"/>
                <a:headEnd/>
                <a:tailEnd/>
              </a:ln>
            </p:spPr>
            <p:txBody>
              <a:bodyPr wrap="none">
                <a:spAutoFit/>
              </a:bodyPr>
              <a:lstStyle/>
              <a:p>
                <a:r>
                  <a:rPr lang="en-US" sz="1800">
                    <a:latin typeface="Comic Sans MS" pitchFamily="66" charset="0"/>
                  </a:rPr>
                  <a:t>application</a:t>
                </a:r>
              </a:p>
              <a:p>
                <a:r>
                  <a:rPr lang="en-US" sz="1800">
                    <a:latin typeface="Comic Sans MS" pitchFamily="66" charset="0"/>
                  </a:rPr>
                  <a:t>transport</a:t>
                </a:r>
              </a:p>
              <a:p>
                <a:r>
                  <a:rPr lang="en-US" sz="1800">
                    <a:latin typeface="Comic Sans MS" pitchFamily="66" charset="0"/>
                  </a:rPr>
                  <a:t>network</a:t>
                </a:r>
              </a:p>
              <a:p>
                <a:r>
                  <a:rPr lang="en-US" sz="1800">
                    <a:latin typeface="Comic Sans MS" pitchFamily="66" charset="0"/>
                  </a:rPr>
                  <a:t>link</a:t>
                </a:r>
              </a:p>
              <a:p>
                <a:r>
                  <a:rPr lang="en-US" sz="1800">
                    <a:latin typeface="Comic Sans MS" pitchFamily="66" charset="0"/>
                  </a:rPr>
                  <a:t>physical</a:t>
                </a:r>
              </a:p>
            </p:txBody>
          </p:sp>
          <p:sp>
            <p:nvSpPr>
              <p:cNvPr id="8248" name="Line 85"/>
              <p:cNvSpPr>
                <a:spLocks noChangeShapeType="1"/>
              </p:cNvSpPr>
              <p:nvPr/>
            </p:nvSpPr>
            <p:spPr bwMode="auto">
              <a:xfrm flipV="1">
                <a:off x="204" y="1665"/>
                <a:ext cx="789" cy="3"/>
              </a:xfrm>
              <a:prstGeom prst="line">
                <a:avLst/>
              </a:prstGeom>
              <a:noFill/>
              <a:ln w="28575">
                <a:solidFill>
                  <a:schemeClr val="tx1"/>
                </a:solidFill>
                <a:round/>
                <a:headEnd/>
                <a:tailEnd/>
              </a:ln>
            </p:spPr>
            <p:txBody>
              <a:bodyPr wrap="none" anchor="ctr"/>
              <a:lstStyle/>
              <a:p>
                <a:endParaRPr lang="en-US"/>
              </a:p>
            </p:txBody>
          </p:sp>
          <p:sp>
            <p:nvSpPr>
              <p:cNvPr id="8249" name="Line 86"/>
              <p:cNvSpPr>
                <a:spLocks noChangeShapeType="1"/>
              </p:cNvSpPr>
              <p:nvPr/>
            </p:nvSpPr>
            <p:spPr bwMode="auto">
              <a:xfrm flipV="1">
                <a:off x="216" y="1845"/>
                <a:ext cx="789" cy="3"/>
              </a:xfrm>
              <a:prstGeom prst="line">
                <a:avLst/>
              </a:prstGeom>
              <a:noFill/>
              <a:ln w="28575">
                <a:solidFill>
                  <a:schemeClr val="tx1"/>
                </a:solidFill>
                <a:round/>
                <a:headEnd/>
                <a:tailEnd/>
              </a:ln>
            </p:spPr>
            <p:txBody>
              <a:bodyPr wrap="none" anchor="ctr"/>
              <a:lstStyle/>
              <a:p>
                <a:endParaRPr lang="en-US"/>
              </a:p>
            </p:txBody>
          </p:sp>
          <p:sp>
            <p:nvSpPr>
              <p:cNvPr id="8250" name="Line 87"/>
              <p:cNvSpPr>
                <a:spLocks noChangeShapeType="1"/>
              </p:cNvSpPr>
              <p:nvPr/>
            </p:nvSpPr>
            <p:spPr bwMode="auto">
              <a:xfrm flipV="1">
                <a:off x="216" y="2007"/>
                <a:ext cx="789" cy="3"/>
              </a:xfrm>
              <a:prstGeom prst="line">
                <a:avLst/>
              </a:prstGeom>
              <a:noFill/>
              <a:ln w="28575">
                <a:solidFill>
                  <a:schemeClr val="tx1"/>
                </a:solidFill>
                <a:round/>
                <a:headEnd/>
                <a:tailEnd/>
              </a:ln>
            </p:spPr>
            <p:txBody>
              <a:bodyPr wrap="none" anchor="ctr"/>
              <a:lstStyle/>
              <a:p>
                <a:endParaRPr lang="en-US"/>
              </a:p>
            </p:txBody>
          </p:sp>
          <p:sp>
            <p:nvSpPr>
              <p:cNvPr id="8251" name="Line 88"/>
              <p:cNvSpPr>
                <a:spLocks noChangeShapeType="1"/>
              </p:cNvSpPr>
              <p:nvPr/>
            </p:nvSpPr>
            <p:spPr bwMode="auto">
              <a:xfrm flipV="1">
                <a:off x="201" y="2184"/>
                <a:ext cx="789" cy="3"/>
              </a:xfrm>
              <a:prstGeom prst="line">
                <a:avLst/>
              </a:prstGeom>
              <a:noFill/>
              <a:ln w="28575">
                <a:solidFill>
                  <a:schemeClr val="tx1"/>
                </a:solidFill>
                <a:round/>
                <a:headEnd/>
                <a:tailEnd/>
              </a:ln>
            </p:spPr>
            <p:txBody>
              <a:bodyPr wrap="none" anchor="ctr"/>
              <a:lstStyle/>
              <a:p>
                <a:endParaRPr lang="en-US"/>
              </a:p>
            </p:txBody>
          </p:sp>
        </p:grpSp>
        <p:grpSp>
          <p:nvGrpSpPr>
            <p:cNvPr id="8239" name="Group 89"/>
            <p:cNvGrpSpPr>
              <a:grpSpLocks/>
            </p:cNvGrpSpPr>
            <p:nvPr/>
          </p:nvGrpSpPr>
          <p:grpSpPr bwMode="auto">
            <a:xfrm>
              <a:off x="3341" y="1815"/>
              <a:ext cx="832" cy="615"/>
              <a:chOff x="4369" y="791"/>
              <a:chExt cx="832" cy="615"/>
            </a:xfrm>
          </p:grpSpPr>
          <p:sp>
            <p:nvSpPr>
              <p:cNvPr id="8240" name="Rectangle 90"/>
              <p:cNvSpPr>
                <a:spLocks noChangeArrowheads="1"/>
              </p:cNvSpPr>
              <p:nvPr/>
            </p:nvSpPr>
            <p:spPr bwMode="auto">
              <a:xfrm>
                <a:off x="4403" y="791"/>
                <a:ext cx="798" cy="583"/>
              </a:xfrm>
              <a:prstGeom prst="rect">
                <a:avLst/>
              </a:prstGeom>
              <a:solidFill>
                <a:schemeClr val="accent1"/>
              </a:solidFill>
              <a:ln w="9525">
                <a:noFill/>
                <a:miter lim="800000"/>
                <a:headEnd/>
                <a:tailEnd/>
              </a:ln>
            </p:spPr>
            <p:txBody>
              <a:bodyPr wrap="none" anchor="ctr"/>
              <a:lstStyle/>
              <a:p>
                <a:endParaRPr lang="en-SG"/>
              </a:p>
            </p:txBody>
          </p:sp>
          <p:sp>
            <p:nvSpPr>
              <p:cNvPr id="8241" name="Rectangle 91"/>
              <p:cNvSpPr>
                <a:spLocks noChangeArrowheads="1"/>
              </p:cNvSpPr>
              <p:nvPr/>
            </p:nvSpPr>
            <p:spPr bwMode="auto">
              <a:xfrm>
                <a:off x="4369" y="830"/>
                <a:ext cx="798" cy="563"/>
              </a:xfrm>
              <a:prstGeom prst="rect">
                <a:avLst/>
              </a:prstGeom>
              <a:solidFill>
                <a:schemeClr val="bg1"/>
              </a:solidFill>
              <a:ln w="28575">
                <a:solidFill>
                  <a:schemeClr val="tx1"/>
                </a:solidFill>
                <a:miter lim="800000"/>
                <a:headEnd/>
                <a:tailEnd/>
              </a:ln>
            </p:spPr>
            <p:txBody>
              <a:bodyPr wrap="none" anchor="ctr"/>
              <a:lstStyle/>
              <a:p>
                <a:endParaRPr lang="en-SG"/>
              </a:p>
            </p:txBody>
          </p:sp>
          <p:sp>
            <p:nvSpPr>
              <p:cNvPr id="8242" name="Text Box 92"/>
              <p:cNvSpPr txBox="1">
                <a:spLocks noChangeArrowheads="1"/>
              </p:cNvSpPr>
              <p:nvPr/>
            </p:nvSpPr>
            <p:spPr bwMode="auto">
              <a:xfrm>
                <a:off x="4437" y="823"/>
                <a:ext cx="664" cy="583"/>
              </a:xfrm>
              <a:prstGeom prst="rect">
                <a:avLst/>
              </a:prstGeom>
              <a:noFill/>
              <a:ln w="9525">
                <a:noFill/>
                <a:miter lim="800000"/>
                <a:headEnd/>
                <a:tailEnd/>
              </a:ln>
            </p:spPr>
            <p:txBody>
              <a:bodyPr wrap="none">
                <a:spAutoFit/>
              </a:bodyPr>
              <a:lstStyle/>
              <a:p>
                <a:r>
                  <a:rPr lang="en-US" sz="1800">
                    <a:latin typeface="Comic Sans MS" pitchFamily="66" charset="0"/>
                  </a:rPr>
                  <a:t>network</a:t>
                </a:r>
              </a:p>
              <a:p>
                <a:r>
                  <a:rPr lang="en-US" sz="1800">
                    <a:latin typeface="Comic Sans MS" pitchFamily="66" charset="0"/>
                  </a:rPr>
                  <a:t>link</a:t>
                </a:r>
              </a:p>
              <a:p>
                <a:r>
                  <a:rPr lang="en-US" sz="1800">
                    <a:latin typeface="Comic Sans MS" pitchFamily="66" charset="0"/>
                  </a:rPr>
                  <a:t>physical</a:t>
                </a:r>
              </a:p>
            </p:txBody>
          </p:sp>
          <p:sp>
            <p:nvSpPr>
              <p:cNvPr id="8243" name="Line 93"/>
              <p:cNvSpPr>
                <a:spLocks noChangeShapeType="1"/>
              </p:cNvSpPr>
              <p:nvPr/>
            </p:nvSpPr>
            <p:spPr bwMode="auto">
              <a:xfrm flipV="1">
                <a:off x="4370" y="1031"/>
                <a:ext cx="789" cy="3"/>
              </a:xfrm>
              <a:prstGeom prst="line">
                <a:avLst/>
              </a:prstGeom>
              <a:noFill/>
              <a:ln w="28575">
                <a:solidFill>
                  <a:schemeClr val="tx1"/>
                </a:solidFill>
                <a:round/>
                <a:headEnd/>
                <a:tailEnd/>
              </a:ln>
            </p:spPr>
            <p:txBody>
              <a:bodyPr wrap="none" anchor="ctr"/>
              <a:lstStyle/>
              <a:p>
                <a:endParaRPr lang="en-US"/>
              </a:p>
            </p:txBody>
          </p:sp>
          <p:sp>
            <p:nvSpPr>
              <p:cNvPr id="8244" name="Line 94"/>
              <p:cNvSpPr>
                <a:spLocks noChangeShapeType="1"/>
              </p:cNvSpPr>
              <p:nvPr/>
            </p:nvSpPr>
            <p:spPr bwMode="auto">
              <a:xfrm flipV="1">
                <a:off x="4382" y="1211"/>
                <a:ext cx="789" cy="3"/>
              </a:xfrm>
              <a:prstGeom prst="line">
                <a:avLst/>
              </a:prstGeom>
              <a:noFill/>
              <a:ln w="28575">
                <a:solidFill>
                  <a:schemeClr val="tx1"/>
                </a:solidFill>
                <a:round/>
                <a:headEnd/>
                <a:tailEnd/>
              </a:ln>
            </p:spPr>
            <p:txBody>
              <a:bodyPr wrap="none" anchor="ctr"/>
              <a:lstStyle/>
              <a:p>
                <a:endParaRPr lang="en-US"/>
              </a:p>
            </p:txBody>
          </p:sp>
        </p:grpSp>
      </p:grpSp>
      <p:sp>
        <p:nvSpPr>
          <p:cNvPr id="8213" name="Freeform 95"/>
          <p:cNvSpPr>
            <a:spLocks/>
          </p:cNvSpPr>
          <p:nvPr/>
        </p:nvSpPr>
        <p:spPr bwMode="auto">
          <a:xfrm>
            <a:off x="2351088" y="1893888"/>
            <a:ext cx="3724275" cy="3162300"/>
          </a:xfrm>
          <a:custGeom>
            <a:avLst/>
            <a:gdLst>
              <a:gd name="T0" fmla="*/ 2147483647 w 2346"/>
              <a:gd name="T1" fmla="*/ 0 h 1992"/>
              <a:gd name="T2" fmla="*/ 0 w 2346"/>
              <a:gd name="T3" fmla="*/ 2147483647 h 1992"/>
              <a:gd name="T4" fmla="*/ 2147483647 w 2346"/>
              <a:gd name="T5" fmla="*/ 2147483647 h 1992"/>
              <a:gd name="T6" fmla="*/ 2147483647 w 2346"/>
              <a:gd name="T7" fmla="*/ 2147483647 h 1992"/>
              <a:gd name="T8" fmla="*/ 0 60000 65536"/>
              <a:gd name="T9" fmla="*/ 0 60000 65536"/>
              <a:gd name="T10" fmla="*/ 0 60000 65536"/>
              <a:gd name="T11" fmla="*/ 0 60000 65536"/>
              <a:gd name="T12" fmla="*/ 0 w 2346"/>
              <a:gd name="T13" fmla="*/ 0 h 1992"/>
              <a:gd name="T14" fmla="*/ 2346 w 2346"/>
              <a:gd name="T15" fmla="*/ 1992 h 1992"/>
            </a:gdLst>
            <a:ahLst/>
            <a:cxnLst>
              <a:cxn ang="T8">
                <a:pos x="T0" y="T1"/>
              </a:cxn>
              <a:cxn ang="T9">
                <a:pos x="T2" y="T3"/>
              </a:cxn>
              <a:cxn ang="T10">
                <a:pos x="T4" y="T5"/>
              </a:cxn>
              <a:cxn ang="T11">
                <a:pos x="T6" y="T7"/>
              </a:cxn>
            </a:cxnLst>
            <a:rect l="T12" t="T13" r="T14" b="T15"/>
            <a:pathLst>
              <a:path w="2346" h="1992">
                <a:moveTo>
                  <a:pt x="12" y="0"/>
                </a:moveTo>
                <a:lnTo>
                  <a:pt x="0" y="288"/>
                </a:lnTo>
                <a:lnTo>
                  <a:pt x="2112" y="1812"/>
                </a:lnTo>
                <a:lnTo>
                  <a:pt x="2346" y="1992"/>
                </a:lnTo>
              </a:path>
            </a:pathLst>
          </a:custGeom>
          <a:noFill/>
          <a:ln w="38100">
            <a:solidFill>
              <a:srgbClr val="FF0000"/>
            </a:solidFill>
            <a:round/>
            <a:headEnd/>
            <a:tailEnd type="triangle" w="med" len="med"/>
          </a:ln>
        </p:spPr>
        <p:txBody>
          <a:bodyPr wrap="none" anchor="ctr"/>
          <a:lstStyle/>
          <a:p>
            <a:endParaRPr lang="en-SG"/>
          </a:p>
        </p:txBody>
      </p:sp>
      <p:grpSp>
        <p:nvGrpSpPr>
          <p:cNvPr id="8214" name="Group 96"/>
          <p:cNvGrpSpPr>
            <a:grpSpLocks/>
          </p:cNvGrpSpPr>
          <p:nvPr/>
        </p:nvGrpSpPr>
        <p:grpSpPr bwMode="auto">
          <a:xfrm>
            <a:off x="6488113" y="4425950"/>
            <a:ext cx="700087" cy="382588"/>
            <a:chOff x="4712" y="2088"/>
            <a:chExt cx="444" cy="244"/>
          </a:xfrm>
        </p:grpSpPr>
        <p:sp>
          <p:nvSpPr>
            <p:cNvPr id="8233" name="Rectangle 97"/>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p>
              <a:endParaRPr lang="en-SG"/>
            </a:p>
          </p:txBody>
        </p:sp>
        <p:sp>
          <p:nvSpPr>
            <p:cNvPr id="8234" name="Text Box 98"/>
            <p:cNvSpPr txBox="1">
              <a:spLocks noChangeArrowheads="1"/>
            </p:cNvSpPr>
            <p:nvPr/>
          </p:nvSpPr>
          <p:spPr bwMode="auto">
            <a:xfrm>
              <a:off x="4726" y="2098"/>
              <a:ext cx="420" cy="234"/>
            </a:xfrm>
            <a:prstGeom prst="rect">
              <a:avLst/>
            </a:prstGeom>
            <a:noFill/>
            <a:ln w="9525">
              <a:noFill/>
              <a:miter lim="800000"/>
              <a:headEnd/>
              <a:tailEnd/>
            </a:ln>
          </p:spPr>
          <p:txBody>
            <a:bodyPr wrap="none">
              <a:spAutoFit/>
            </a:bodyPr>
            <a:lstStyle/>
            <a:p>
              <a:pPr algn="l"/>
              <a:r>
                <a:rPr lang="en-US" sz="1800">
                  <a:solidFill>
                    <a:srgbClr val="FF0000"/>
                  </a:solidFill>
                  <a:latin typeface="Comic Sans MS" pitchFamily="66" charset="0"/>
                </a:rPr>
                <a:t>data</a:t>
              </a:r>
              <a:endParaRPr lang="en-US" sz="2400"/>
            </a:p>
          </p:txBody>
        </p:sp>
      </p:grpSp>
      <p:grpSp>
        <p:nvGrpSpPr>
          <p:cNvPr id="8215" name="Group 99"/>
          <p:cNvGrpSpPr>
            <a:grpSpLocks/>
          </p:cNvGrpSpPr>
          <p:nvPr/>
        </p:nvGrpSpPr>
        <p:grpSpPr bwMode="auto">
          <a:xfrm>
            <a:off x="1973263" y="1493838"/>
            <a:ext cx="701675" cy="382587"/>
            <a:chOff x="4712" y="2088"/>
            <a:chExt cx="444" cy="244"/>
          </a:xfrm>
        </p:grpSpPr>
        <p:sp>
          <p:nvSpPr>
            <p:cNvPr id="8231" name="Rectangle 100"/>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p>
              <a:endParaRPr lang="en-SG"/>
            </a:p>
          </p:txBody>
        </p:sp>
        <p:sp>
          <p:nvSpPr>
            <p:cNvPr id="8232" name="Text Box 101"/>
            <p:cNvSpPr txBox="1">
              <a:spLocks noChangeArrowheads="1"/>
            </p:cNvSpPr>
            <p:nvPr/>
          </p:nvSpPr>
          <p:spPr bwMode="auto">
            <a:xfrm>
              <a:off x="4726" y="2098"/>
              <a:ext cx="419" cy="234"/>
            </a:xfrm>
            <a:prstGeom prst="rect">
              <a:avLst/>
            </a:prstGeom>
            <a:noFill/>
            <a:ln w="9525">
              <a:noFill/>
              <a:miter lim="800000"/>
              <a:headEnd/>
              <a:tailEnd/>
            </a:ln>
          </p:spPr>
          <p:txBody>
            <a:bodyPr wrap="none">
              <a:spAutoFit/>
            </a:bodyPr>
            <a:lstStyle/>
            <a:p>
              <a:pPr algn="l"/>
              <a:r>
                <a:rPr lang="en-US" sz="1800">
                  <a:solidFill>
                    <a:srgbClr val="FF0000"/>
                  </a:solidFill>
                  <a:latin typeface="Comic Sans MS" pitchFamily="66" charset="0"/>
                </a:rPr>
                <a:t>data</a:t>
              </a:r>
              <a:endParaRPr lang="en-US" sz="2400"/>
            </a:p>
          </p:txBody>
        </p:sp>
      </p:grpSp>
      <p:grpSp>
        <p:nvGrpSpPr>
          <p:cNvPr id="8217" name="Group 103"/>
          <p:cNvGrpSpPr>
            <a:grpSpLocks/>
          </p:cNvGrpSpPr>
          <p:nvPr/>
        </p:nvGrpSpPr>
        <p:grpSpPr bwMode="auto">
          <a:xfrm>
            <a:off x="3830638" y="3787775"/>
            <a:ext cx="700087" cy="382588"/>
            <a:chOff x="4712" y="2088"/>
            <a:chExt cx="444" cy="244"/>
          </a:xfrm>
        </p:grpSpPr>
        <p:sp>
          <p:nvSpPr>
            <p:cNvPr id="8229" name="Rectangle 104"/>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p>
              <a:endParaRPr lang="en-SG"/>
            </a:p>
          </p:txBody>
        </p:sp>
        <p:sp>
          <p:nvSpPr>
            <p:cNvPr id="8230" name="Text Box 105"/>
            <p:cNvSpPr txBox="1">
              <a:spLocks noChangeArrowheads="1"/>
            </p:cNvSpPr>
            <p:nvPr/>
          </p:nvSpPr>
          <p:spPr bwMode="auto">
            <a:xfrm>
              <a:off x="4726" y="2098"/>
              <a:ext cx="420" cy="234"/>
            </a:xfrm>
            <a:prstGeom prst="rect">
              <a:avLst/>
            </a:prstGeom>
            <a:noFill/>
            <a:ln w="9525">
              <a:noFill/>
              <a:miter lim="800000"/>
              <a:headEnd/>
              <a:tailEnd/>
            </a:ln>
          </p:spPr>
          <p:txBody>
            <a:bodyPr wrap="none">
              <a:spAutoFit/>
            </a:bodyPr>
            <a:lstStyle/>
            <a:p>
              <a:pPr algn="l"/>
              <a:r>
                <a:rPr lang="en-US" sz="1800">
                  <a:solidFill>
                    <a:srgbClr val="FF0000"/>
                  </a:solidFill>
                  <a:latin typeface="Comic Sans MS" pitchFamily="66" charset="0"/>
                </a:rPr>
                <a:t>data</a:t>
              </a:r>
              <a:endParaRPr lang="en-US" sz="2400"/>
            </a:p>
          </p:txBody>
        </p:sp>
      </p:grpSp>
      <p:sp>
        <p:nvSpPr>
          <p:cNvPr id="8218" name="Line 106"/>
          <p:cNvSpPr>
            <a:spLocks noChangeShapeType="1"/>
          </p:cNvSpPr>
          <p:nvPr/>
        </p:nvSpPr>
        <p:spPr bwMode="auto">
          <a:xfrm>
            <a:off x="4541838" y="4132263"/>
            <a:ext cx="285750" cy="219075"/>
          </a:xfrm>
          <a:prstGeom prst="line">
            <a:avLst/>
          </a:prstGeom>
          <a:noFill/>
          <a:ln w="28575">
            <a:solidFill>
              <a:srgbClr val="FF0000"/>
            </a:solidFill>
            <a:round/>
            <a:headEnd/>
            <a:tailEnd type="triangle" w="med" len="med"/>
          </a:ln>
        </p:spPr>
        <p:txBody>
          <a:bodyPr wrap="none" anchor="ctr"/>
          <a:lstStyle/>
          <a:p>
            <a:endParaRPr lang="en-US"/>
          </a:p>
        </p:txBody>
      </p:sp>
      <p:sp>
        <p:nvSpPr>
          <p:cNvPr id="8219" name="Line 107"/>
          <p:cNvSpPr>
            <a:spLocks noChangeShapeType="1"/>
          </p:cNvSpPr>
          <p:nvPr/>
        </p:nvSpPr>
        <p:spPr bwMode="auto">
          <a:xfrm flipH="1" flipV="1">
            <a:off x="3970338" y="3170238"/>
            <a:ext cx="200025" cy="161925"/>
          </a:xfrm>
          <a:prstGeom prst="line">
            <a:avLst/>
          </a:prstGeom>
          <a:noFill/>
          <a:ln w="28575">
            <a:solidFill>
              <a:srgbClr val="FF0000"/>
            </a:solidFill>
            <a:round/>
            <a:headEnd/>
            <a:tailEnd type="triangle" w="med" len="med"/>
          </a:ln>
        </p:spPr>
        <p:txBody>
          <a:bodyPr wrap="none" anchor="ctr"/>
          <a:lstStyle/>
          <a:p>
            <a:endParaRPr lang="en-US"/>
          </a:p>
        </p:txBody>
      </p:sp>
      <p:sp>
        <p:nvSpPr>
          <p:cNvPr id="8220" name="Rectangle 108"/>
          <p:cNvSpPr>
            <a:spLocks noChangeArrowheads="1"/>
          </p:cNvSpPr>
          <p:nvPr/>
        </p:nvSpPr>
        <p:spPr bwMode="auto">
          <a:xfrm>
            <a:off x="6046788" y="5094288"/>
            <a:ext cx="1257300" cy="276225"/>
          </a:xfrm>
          <a:prstGeom prst="rect">
            <a:avLst/>
          </a:prstGeom>
          <a:solidFill>
            <a:srgbClr val="FF0000"/>
          </a:solidFill>
          <a:ln w="9525">
            <a:solidFill>
              <a:schemeClr val="tx1"/>
            </a:solidFill>
            <a:miter lim="800000"/>
            <a:headEnd/>
            <a:tailEnd/>
          </a:ln>
        </p:spPr>
        <p:txBody>
          <a:bodyPr wrap="none" anchor="ctr"/>
          <a:lstStyle/>
          <a:p>
            <a:r>
              <a:rPr lang="en-US" sz="2000">
                <a:solidFill>
                  <a:schemeClr val="bg1"/>
                </a:solidFill>
                <a:latin typeface="Comic Sans MS" pitchFamily="66" charset="0"/>
              </a:rPr>
              <a:t>transport</a:t>
            </a:r>
            <a:endParaRPr lang="en-US" sz="2400"/>
          </a:p>
        </p:txBody>
      </p:sp>
      <p:sp>
        <p:nvSpPr>
          <p:cNvPr id="8221" name="Rectangle 109"/>
          <p:cNvSpPr>
            <a:spLocks noChangeArrowheads="1"/>
          </p:cNvSpPr>
          <p:nvPr/>
        </p:nvSpPr>
        <p:spPr bwMode="auto">
          <a:xfrm>
            <a:off x="1960563" y="2141538"/>
            <a:ext cx="1257300" cy="276225"/>
          </a:xfrm>
          <a:prstGeom prst="rect">
            <a:avLst/>
          </a:prstGeom>
          <a:solidFill>
            <a:srgbClr val="FF0000"/>
          </a:solidFill>
          <a:ln w="9525">
            <a:solidFill>
              <a:schemeClr val="tx1"/>
            </a:solidFill>
            <a:miter lim="800000"/>
            <a:headEnd/>
            <a:tailEnd/>
          </a:ln>
        </p:spPr>
        <p:txBody>
          <a:bodyPr wrap="none" anchor="ctr"/>
          <a:lstStyle/>
          <a:p>
            <a:r>
              <a:rPr lang="en-US" sz="2000">
                <a:solidFill>
                  <a:schemeClr val="bg1"/>
                </a:solidFill>
                <a:latin typeface="Comic Sans MS" pitchFamily="66" charset="0"/>
              </a:rPr>
              <a:t>transport</a:t>
            </a:r>
            <a:endParaRPr lang="en-US" sz="2400"/>
          </a:p>
        </p:txBody>
      </p:sp>
      <p:sp>
        <p:nvSpPr>
          <p:cNvPr id="8222" name="Freeform 110"/>
          <p:cNvSpPr>
            <a:spLocks/>
          </p:cNvSpPr>
          <p:nvPr/>
        </p:nvSpPr>
        <p:spPr bwMode="auto">
          <a:xfrm>
            <a:off x="6961188" y="4799013"/>
            <a:ext cx="9525" cy="361950"/>
          </a:xfrm>
          <a:custGeom>
            <a:avLst/>
            <a:gdLst>
              <a:gd name="T0" fmla="*/ 2147483647 w 6"/>
              <a:gd name="T1" fmla="*/ 2147483647 h 228"/>
              <a:gd name="T2" fmla="*/ 0 w 6"/>
              <a:gd name="T3" fmla="*/ 0 h 228"/>
              <a:gd name="T4" fmla="*/ 0 60000 65536"/>
              <a:gd name="T5" fmla="*/ 0 60000 65536"/>
              <a:gd name="T6" fmla="*/ 0 w 6"/>
              <a:gd name="T7" fmla="*/ 0 h 228"/>
              <a:gd name="T8" fmla="*/ 6 w 6"/>
              <a:gd name="T9" fmla="*/ 228 h 228"/>
            </a:gdLst>
            <a:ahLst/>
            <a:cxnLst>
              <a:cxn ang="T4">
                <a:pos x="T0" y="T1"/>
              </a:cxn>
              <a:cxn ang="T5">
                <a:pos x="T2" y="T3"/>
              </a:cxn>
            </a:cxnLst>
            <a:rect l="T6" t="T7" r="T8" b="T9"/>
            <a:pathLst>
              <a:path w="6" h="228">
                <a:moveTo>
                  <a:pt x="6" y="228"/>
                </a:moveTo>
                <a:lnTo>
                  <a:pt x="0" y="0"/>
                </a:lnTo>
              </a:path>
            </a:pathLst>
          </a:custGeom>
          <a:noFill/>
          <a:ln w="28575">
            <a:solidFill>
              <a:srgbClr val="FF0000"/>
            </a:solidFill>
            <a:round/>
            <a:headEnd/>
            <a:tailEnd type="triangle" w="med" len="med"/>
          </a:ln>
        </p:spPr>
        <p:txBody>
          <a:bodyPr wrap="none" anchor="ctr"/>
          <a:lstStyle/>
          <a:p>
            <a:endParaRPr lang="en-SG"/>
          </a:p>
        </p:txBody>
      </p:sp>
      <p:sp>
        <p:nvSpPr>
          <p:cNvPr id="8223" name="Freeform 111"/>
          <p:cNvSpPr>
            <a:spLocks/>
          </p:cNvSpPr>
          <p:nvPr/>
        </p:nvSpPr>
        <p:spPr bwMode="auto">
          <a:xfrm>
            <a:off x="3346450" y="2586038"/>
            <a:ext cx="890588" cy="519112"/>
          </a:xfrm>
          <a:custGeom>
            <a:avLst/>
            <a:gdLst>
              <a:gd name="T0" fmla="*/ 2147483647 w 1122"/>
              <a:gd name="T1" fmla="*/ 2147483647 h 981"/>
              <a:gd name="T2" fmla="*/ 2147483647 w 1122"/>
              <a:gd name="T3" fmla="*/ 2147483647 h 981"/>
              <a:gd name="T4" fmla="*/ 2147483647 w 1122"/>
              <a:gd name="T5" fmla="*/ 0 h 981"/>
              <a:gd name="T6" fmla="*/ 2147483647 w 1122"/>
              <a:gd name="T7" fmla="*/ 2147483647 h 981"/>
              <a:gd name="T8" fmla="*/ 2147483647 w 1122"/>
              <a:gd name="T9" fmla="*/ 2147483647 h 981"/>
              <a:gd name="T10" fmla="*/ 2147483647 w 1122"/>
              <a:gd name="T11" fmla="*/ 2147483647 h 981"/>
              <a:gd name="T12" fmla="*/ 2147483647 w 1122"/>
              <a:gd name="T13" fmla="*/ 2147483647 h 981"/>
              <a:gd name="T14" fmla="*/ 2147483647 w 1122"/>
              <a:gd name="T15" fmla="*/ 2147483647 h 981"/>
              <a:gd name="T16" fmla="*/ 2147483647 w 1122"/>
              <a:gd name="T17" fmla="*/ 2147483647 h 981"/>
              <a:gd name="T18" fmla="*/ 2147483647 w 1122"/>
              <a:gd name="T19" fmla="*/ 2147483647 h 981"/>
              <a:gd name="T20" fmla="*/ 2147483647 w 1122"/>
              <a:gd name="T21" fmla="*/ 2147483647 h 981"/>
              <a:gd name="T22" fmla="*/ 2147483647 w 1122"/>
              <a:gd name="T23" fmla="*/ 2147483647 h 981"/>
              <a:gd name="T24" fmla="*/ 2147483647 w 1122"/>
              <a:gd name="T25" fmla="*/ 2147483647 h 981"/>
              <a:gd name="T26" fmla="*/ 2147483647 w 1122"/>
              <a:gd name="T27" fmla="*/ 2147483647 h 981"/>
              <a:gd name="T28" fmla="*/ 2147483647 w 1122"/>
              <a:gd name="T29" fmla="*/ 2147483647 h 981"/>
              <a:gd name="T30" fmla="*/ 2147483647 w 1122"/>
              <a:gd name="T31" fmla="*/ 2147483647 h 981"/>
              <a:gd name="T32" fmla="*/ 2147483647 w 1122"/>
              <a:gd name="T33" fmla="*/ 2147483647 h 981"/>
              <a:gd name="T34" fmla="*/ 2147483647 w 1122"/>
              <a:gd name="T35" fmla="*/ 2147483647 h 981"/>
              <a:gd name="T36" fmla="*/ 2147483647 w 1122"/>
              <a:gd name="T37" fmla="*/ 2147483647 h 981"/>
              <a:gd name="T38" fmla="*/ 2147483647 w 1122"/>
              <a:gd name="T39" fmla="*/ 2147483647 h 981"/>
              <a:gd name="T40" fmla="*/ 2147483647 w 1122"/>
              <a:gd name="T41" fmla="*/ 2147483647 h 981"/>
              <a:gd name="T42" fmla="*/ 2147483647 w 1122"/>
              <a:gd name="T43" fmla="*/ 2147483647 h 981"/>
              <a:gd name="T44" fmla="*/ 2147483647 w 1122"/>
              <a:gd name="T45" fmla="*/ 2147483647 h 981"/>
              <a:gd name="T46" fmla="*/ 2147483647 w 1122"/>
              <a:gd name="T47" fmla="*/ 2147483647 h 981"/>
              <a:gd name="T48" fmla="*/ 2147483647 w 1122"/>
              <a:gd name="T49" fmla="*/ 2147483647 h 981"/>
              <a:gd name="T50" fmla="*/ 2147483647 w 1122"/>
              <a:gd name="T51" fmla="*/ 2147483647 h 981"/>
              <a:gd name="T52" fmla="*/ 2147483647 w 1122"/>
              <a:gd name="T53" fmla="*/ 2147483647 h 981"/>
              <a:gd name="T54" fmla="*/ 2147483647 w 1122"/>
              <a:gd name="T55" fmla="*/ 2147483647 h 981"/>
              <a:gd name="T56" fmla="*/ 2147483647 w 1122"/>
              <a:gd name="T57" fmla="*/ 2147483647 h 981"/>
              <a:gd name="T58" fmla="*/ 2147483647 w 1122"/>
              <a:gd name="T59" fmla="*/ 2147483647 h 981"/>
              <a:gd name="T60" fmla="*/ 2147483647 w 1122"/>
              <a:gd name="T61" fmla="*/ 2147483647 h 981"/>
              <a:gd name="T62" fmla="*/ 2147483647 w 1122"/>
              <a:gd name="T63" fmla="*/ 2147483647 h 981"/>
              <a:gd name="T64" fmla="*/ 2147483647 w 1122"/>
              <a:gd name="T65" fmla="*/ 2147483647 h 981"/>
              <a:gd name="T66" fmla="*/ 2147483647 w 1122"/>
              <a:gd name="T67" fmla="*/ 2147483647 h 981"/>
              <a:gd name="T68" fmla="*/ 2147483647 w 1122"/>
              <a:gd name="T69" fmla="*/ 2147483647 h 981"/>
              <a:gd name="T70" fmla="*/ 2147483647 w 1122"/>
              <a:gd name="T71" fmla="*/ 2147483647 h 981"/>
              <a:gd name="T72" fmla="*/ 2147483647 w 1122"/>
              <a:gd name="T73" fmla="*/ 2147483647 h 981"/>
              <a:gd name="T74" fmla="*/ 2147483647 w 1122"/>
              <a:gd name="T75" fmla="*/ 2147483647 h 981"/>
              <a:gd name="T76" fmla="*/ 2147483647 w 1122"/>
              <a:gd name="T77" fmla="*/ 2147483647 h 981"/>
              <a:gd name="T78" fmla="*/ 2147483647 w 1122"/>
              <a:gd name="T79" fmla="*/ 2147483647 h 981"/>
              <a:gd name="T80" fmla="*/ 2147483647 w 1122"/>
              <a:gd name="T81" fmla="*/ 2147483647 h 981"/>
              <a:gd name="T82" fmla="*/ 2147483647 w 1122"/>
              <a:gd name="T83" fmla="*/ 2147483647 h 981"/>
              <a:gd name="T84" fmla="*/ 2147483647 w 1122"/>
              <a:gd name="T85" fmla="*/ 2147483647 h 981"/>
              <a:gd name="T86" fmla="*/ 2147483647 w 1122"/>
              <a:gd name="T87" fmla="*/ 2147483647 h 981"/>
              <a:gd name="T88" fmla="*/ 2147483647 w 1122"/>
              <a:gd name="T89" fmla="*/ 2147483647 h 981"/>
              <a:gd name="T90" fmla="*/ 2147483647 w 1122"/>
              <a:gd name="T91" fmla="*/ 2147483647 h 981"/>
              <a:gd name="T92" fmla="*/ 2147483647 w 1122"/>
              <a:gd name="T93" fmla="*/ 2147483647 h 981"/>
              <a:gd name="T94" fmla="*/ 2147483647 w 1122"/>
              <a:gd name="T95" fmla="*/ 2147483647 h 981"/>
              <a:gd name="T96" fmla="*/ 2147483647 w 1122"/>
              <a:gd name="T97" fmla="*/ 2147483647 h 981"/>
              <a:gd name="T98" fmla="*/ 2147483647 w 1122"/>
              <a:gd name="T99" fmla="*/ 2147483647 h 981"/>
              <a:gd name="T100" fmla="*/ 2147483647 w 1122"/>
              <a:gd name="T101" fmla="*/ 2147483647 h 981"/>
              <a:gd name="T102" fmla="*/ 2147483647 w 1122"/>
              <a:gd name="T103" fmla="*/ 2147483647 h 981"/>
              <a:gd name="T104" fmla="*/ 2147483647 w 1122"/>
              <a:gd name="T105" fmla="*/ 2147483647 h 981"/>
              <a:gd name="T106" fmla="*/ 2147483647 w 1122"/>
              <a:gd name="T107" fmla="*/ 2147483647 h 981"/>
              <a:gd name="T108" fmla="*/ 2147483647 w 1122"/>
              <a:gd name="T109" fmla="*/ 2147483647 h 981"/>
              <a:gd name="T110" fmla="*/ 2147483647 w 1122"/>
              <a:gd name="T111" fmla="*/ 2147483647 h 98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2"/>
              <a:gd name="T169" fmla="*/ 0 h 981"/>
              <a:gd name="T170" fmla="*/ 1122 w 1122"/>
              <a:gd name="T171" fmla="*/ 981 h 98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2" h="981">
                <a:moveTo>
                  <a:pt x="986" y="98"/>
                </a:moveTo>
                <a:lnTo>
                  <a:pt x="964" y="84"/>
                </a:lnTo>
                <a:lnTo>
                  <a:pt x="941" y="72"/>
                </a:lnTo>
                <a:lnTo>
                  <a:pt x="918" y="61"/>
                </a:lnTo>
                <a:lnTo>
                  <a:pt x="894" y="52"/>
                </a:lnTo>
                <a:lnTo>
                  <a:pt x="870" y="42"/>
                </a:lnTo>
                <a:lnTo>
                  <a:pt x="847" y="35"/>
                </a:lnTo>
                <a:lnTo>
                  <a:pt x="821" y="28"/>
                </a:lnTo>
                <a:lnTo>
                  <a:pt x="796" y="21"/>
                </a:lnTo>
                <a:lnTo>
                  <a:pt x="770" y="15"/>
                </a:lnTo>
                <a:lnTo>
                  <a:pt x="744" y="11"/>
                </a:lnTo>
                <a:lnTo>
                  <a:pt x="715" y="8"/>
                </a:lnTo>
                <a:lnTo>
                  <a:pt x="687" y="4"/>
                </a:lnTo>
                <a:lnTo>
                  <a:pt x="657" y="3"/>
                </a:lnTo>
                <a:lnTo>
                  <a:pt x="627" y="1"/>
                </a:lnTo>
                <a:lnTo>
                  <a:pt x="594" y="0"/>
                </a:lnTo>
                <a:lnTo>
                  <a:pt x="562" y="0"/>
                </a:lnTo>
                <a:lnTo>
                  <a:pt x="528" y="0"/>
                </a:lnTo>
                <a:lnTo>
                  <a:pt x="496" y="1"/>
                </a:lnTo>
                <a:lnTo>
                  <a:pt x="465" y="3"/>
                </a:lnTo>
                <a:lnTo>
                  <a:pt x="436" y="4"/>
                </a:lnTo>
                <a:lnTo>
                  <a:pt x="407" y="8"/>
                </a:lnTo>
                <a:lnTo>
                  <a:pt x="378" y="11"/>
                </a:lnTo>
                <a:lnTo>
                  <a:pt x="352" y="15"/>
                </a:lnTo>
                <a:lnTo>
                  <a:pt x="326" y="21"/>
                </a:lnTo>
                <a:lnTo>
                  <a:pt x="300" y="28"/>
                </a:lnTo>
                <a:lnTo>
                  <a:pt x="275" y="35"/>
                </a:lnTo>
                <a:lnTo>
                  <a:pt x="252" y="42"/>
                </a:lnTo>
                <a:lnTo>
                  <a:pt x="227" y="52"/>
                </a:lnTo>
                <a:lnTo>
                  <a:pt x="203" y="61"/>
                </a:lnTo>
                <a:lnTo>
                  <a:pt x="181" y="72"/>
                </a:lnTo>
                <a:lnTo>
                  <a:pt x="157" y="84"/>
                </a:lnTo>
                <a:lnTo>
                  <a:pt x="135" y="98"/>
                </a:lnTo>
                <a:lnTo>
                  <a:pt x="94" y="127"/>
                </a:lnTo>
                <a:lnTo>
                  <a:pt x="63" y="160"/>
                </a:lnTo>
                <a:lnTo>
                  <a:pt x="39" y="196"/>
                </a:lnTo>
                <a:lnTo>
                  <a:pt x="22" y="233"/>
                </a:lnTo>
                <a:lnTo>
                  <a:pt x="11" y="269"/>
                </a:lnTo>
                <a:lnTo>
                  <a:pt x="4" y="304"/>
                </a:lnTo>
                <a:lnTo>
                  <a:pt x="1" y="336"/>
                </a:lnTo>
                <a:lnTo>
                  <a:pt x="0" y="364"/>
                </a:lnTo>
                <a:lnTo>
                  <a:pt x="1" y="386"/>
                </a:lnTo>
                <a:lnTo>
                  <a:pt x="6" y="405"/>
                </a:lnTo>
                <a:lnTo>
                  <a:pt x="11" y="421"/>
                </a:lnTo>
                <a:lnTo>
                  <a:pt x="20" y="432"/>
                </a:lnTo>
                <a:lnTo>
                  <a:pt x="30" y="442"/>
                </a:lnTo>
                <a:lnTo>
                  <a:pt x="43" y="447"/>
                </a:lnTo>
                <a:lnTo>
                  <a:pt x="57" y="453"/>
                </a:lnTo>
                <a:lnTo>
                  <a:pt x="73" y="456"/>
                </a:lnTo>
                <a:lnTo>
                  <a:pt x="86" y="457"/>
                </a:lnTo>
                <a:lnTo>
                  <a:pt x="99" y="457"/>
                </a:lnTo>
                <a:lnTo>
                  <a:pt x="113" y="456"/>
                </a:lnTo>
                <a:lnTo>
                  <a:pt x="127" y="453"/>
                </a:lnTo>
                <a:lnTo>
                  <a:pt x="142" y="450"/>
                </a:lnTo>
                <a:lnTo>
                  <a:pt x="155" y="447"/>
                </a:lnTo>
                <a:lnTo>
                  <a:pt x="168" y="442"/>
                </a:lnTo>
                <a:lnTo>
                  <a:pt x="183" y="438"/>
                </a:lnTo>
                <a:lnTo>
                  <a:pt x="195" y="432"/>
                </a:lnTo>
                <a:lnTo>
                  <a:pt x="208" y="426"/>
                </a:lnTo>
                <a:lnTo>
                  <a:pt x="220" y="421"/>
                </a:lnTo>
                <a:lnTo>
                  <a:pt x="231" y="414"/>
                </a:lnTo>
                <a:lnTo>
                  <a:pt x="241" y="408"/>
                </a:lnTo>
                <a:lnTo>
                  <a:pt x="250" y="403"/>
                </a:lnTo>
                <a:lnTo>
                  <a:pt x="258" y="396"/>
                </a:lnTo>
                <a:lnTo>
                  <a:pt x="265" y="390"/>
                </a:lnTo>
                <a:lnTo>
                  <a:pt x="276" y="379"/>
                </a:lnTo>
                <a:lnTo>
                  <a:pt x="286" y="368"/>
                </a:lnTo>
                <a:lnTo>
                  <a:pt x="294" y="357"/>
                </a:lnTo>
                <a:lnTo>
                  <a:pt x="300" y="346"/>
                </a:lnTo>
                <a:lnTo>
                  <a:pt x="304" y="336"/>
                </a:lnTo>
                <a:lnTo>
                  <a:pt x="308" y="325"/>
                </a:lnTo>
                <a:lnTo>
                  <a:pt x="309" y="315"/>
                </a:lnTo>
                <a:lnTo>
                  <a:pt x="308" y="305"/>
                </a:lnTo>
                <a:lnTo>
                  <a:pt x="302" y="283"/>
                </a:lnTo>
                <a:lnTo>
                  <a:pt x="297" y="255"/>
                </a:lnTo>
                <a:lnTo>
                  <a:pt x="294" y="231"/>
                </a:lnTo>
                <a:lnTo>
                  <a:pt x="300" y="216"/>
                </a:lnTo>
                <a:lnTo>
                  <a:pt x="310" y="215"/>
                </a:lnTo>
                <a:lnTo>
                  <a:pt x="318" y="222"/>
                </a:lnTo>
                <a:lnTo>
                  <a:pt x="323" y="237"/>
                </a:lnTo>
                <a:lnTo>
                  <a:pt x="327" y="259"/>
                </a:lnTo>
                <a:lnTo>
                  <a:pt x="328" y="295"/>
                </a:lnTo>
                <a:lnTo>
                  <a:pt x="326" y="332"/>
                </a:lnTo>
                <a:lnTo>
                  <a:pt x="322" y="365"/>
                </a:lnTo>
                <a:lnTo>
                  <a:pt x="317" y="389"/>
                </a:lnTo>
                <a:lnTo>
                  <a:pt x="312" y="401"/>
                </a:lnTo>
                <a:lnTo>
                  <a:pt x="302" y="419"/>
                </a:lnTo>
                <a:lnTo>
                  <a:pt x="290" y="440"/>
                </a:lnTo>
                <a:lnTo>
                  <a:pt x="275" y="464"/>
                </a:lnTo>
                <a:lnTo>
                  <a:pt x="258" y="489"/>
                </a:lnTo>
                <a:lnTo>
                  <a:pt x="243" y="513"/>
                </a:lnTo>
                <a:lnTo>
                  <a:pt x="227" y="535"/>
                </a:lnTo>
                <a:lnTo>
                  <a:pt x="213" y="553"/>
                </a:lnTo>
                <a:lnTo>
                  <a:pt x="200" y="574"/>
                </a:lnTo>
                <a:lnTo>
                  <a:pt x="185" y="606"/>
                </a:lnTo>
                <a:lnTo>
                  <a:pt x="170" y="644"/>
                </a:lnTo>
                <a:lnTo>
                  <a:pt x="154" y="686"/>
                </a:lnTo>
                <a:lnTo>
                  <a:pt x="138" y="730"/>
                </a:lnTo>
                <a:lnTo>
                  <a:pt x="126" y="772"/>
                </a:lnTo>
                <a:lnTo>
                  <a:pt x="116" y="810"/>
                </a:lnTo>
                <a:lnTo>
                  <a:pt x="110" y="840"/>
                </a:lnTo>
                <a:lnTo>
                  <a:pt x="107" y="882"/>
                </a:lnTo>
                <a:lnTo>
                  <a:pt x="108" y="916"/>
                </a:lnTo>
                <a:lnTo>
                  <a:pt x="113" y="941"/>
                </a:lnTo>
                <a:lnTo>
                  <a:pt x="124" y="957"/>
                </a:lnTo>
                <a:lnTo>
                  <a:pt x="139" y="970"/>
                </a:lnTo>
                <a:lnTo>
                  <a:pt x="159" y="977"/>
                </a:lnTo>
                <a:lnTo>
                  <a:pt x="185" y="980"/>
                </a:lnTo>
                <a:lnTo>
                  <a:pt x="217" y="981"/>
                </a:lnTo>
                <a:lnTo>
                  <a:pt x="235" y="981"/>
                </a:lnTo>
                <a:lnTo>
                  <a:pt x="255" y="981"/>
                </a:lnTo>
                <a:lnTo>
                  <a:pt x="277" y="981"/>
                </a:lnTo>
                <a:lnTo>
                  <a:pt x="301" y="981"/>
                </a:lnTo>
                <a:lnTo>
                  <a:pt x="326" y="981"/>
                </a:lnTo>
                <a:lnTo>
                  <a:pt x="352" y="981"/>
                </a:lnTo>
                <a:lnTo>
                  <a:pt x="378" y="981"/>
                </a:lnTo>
                <a:lnTo>
                  <a:pt x="404" y="981"/>
                </a:lnTo>
                <a:lnTo>
                  <a:pt x="430" y="981"/>
                </a:lnTo>
                <a:lnTo>
                  <a:pt x="455" y="981"/>
                </a:lnTo>
                <a:lnTo>
                  <a:pt x="477" y="981"/>
                </a:lnTo>
                <a:lnTo>
                  <a:pt x="499" y="981"/>
                </a:lnTo>
                <a:lnTo>
                  <a:pt x="518" y="981"/>
                </a:lnTo>
                <a:lnTo>
                  <a:pt x="533" y="981"/>
                </a:lnTo>
                <a:lnTo>
                  <a:pt x="546" y="981"/>
                </a:lnTo>
                <a:lnTo>
                  <a:pt x="555" y="981"/>
                </a:lnTo>
                <a:lnTo>
                  <a:pt x="555" y="872"/>
                </a:lnTo>
                <a:lnTo>
                  <a:pt x="535" y="871"/>
                </a:lnTo>
                <a:lnTo>
                  <a:pt x="514" y="867"/>
                </a:lnTo>
                <a:lnTo>
                  <a:pt x="495" y="860"/>
                </a:lnTo>
                <a:lnTo>
                  <a:pt x="477" y="851"/>
                </a:lnTo>
                <a:lnTo>
                  <a:pt x="459" y="842"/>
                </a:lnTo>
                <a:lnTo>
                  <a:pt x="444" y="828"/>
                </a:lnTo>
                <a:lnTo>
                  <a:pt x="428" y="814"/>
                </a:lnTo>
                <a:lnTo>
                  <a:pt x="413" y="797"/>
                </a:lnTo>
                <a:lnTo>
                  <a:pt x="401" y="779"/>
                </a:lnTo>
                <a:lnTo>
                  <a:pt x="389" y="761"/>
                </a:lnTo>
                <a:lnTo>
                  <a:pt x="380" y="740"/>
                </a:lnTo>
                <a:lnTo>
                  <a:pt x="371" y="718"/>
                </a:lnTo>
                <a:lnTo>
                  <a:pt x="364" y="694"/>
                </a:lnTo>
                <a:lnTo>
                  <a:pt x="359" y="670"/>
                </a:lnTo>
                <a:lnTo>
                  <a:pt x="356" y="645"/>
                </a:lnTo>
                <a:lnTo>
                  <a:pt x="355" y="620"/>
                </a:lnTo>
                <a:lnTo>
                  <a:pt x="356" y="595"/>
                </a:lnTo>
                <a:lnTo>
                  <a:pt x="359" y="570"/>
                </a:lnTo>
                <a:lnTo>
                  <a:pt x="364" y="546"/>
                </a:lnTo>
                <a:lnTo>
                  <a:pt x="371" y="523"/>
                </a:lnTo>
                <a:lnTo>
                  <a:pt x="380" y="500"/>
                </a:lnTo>
                <a:lnTo>
                  <a:pt x="389" y="479"/>
                </a:lnTo>
                <a:lnTo>
                  <a:pt x="401" y="461"/>
                </a:lnTo>
                <a:lnTo>
                  <a:pt x="413" y="443"/>
                </a:lnTo>
                <a:lnTo>
                  <a:pt x="428" y="426"/>
                </a:lnTo>
                <a:lnTo>
                  <a:pt x="444" y="412"/>
                </a:lnTo>
                <a:lnTo>
                  <a:pt x="459" y="399"/>
                </a:lnTo>
                <a:lnTo>
                  <a:pt x="477" y="389"/>
                </a:lnTo>
                <a:lnTo>
                  <a:pt x="495" y="380"/>
                </a:lnTo>
                <a:lnTo>
                  <a:pt x="514" y="373"/>
                </a:lnTo>
                <a:lnTo>
                  <a:pt x="535" y="369"/>
                </a:lnTo>
                <a:lnTo>
                  <a:pt x="555" y="368"/>
                </a:lnTo>
                <a:lnTo>
                  <a:pt x="555" y="241"/>
                </a:lnTo>
                <a:lnTo>
                  <a:pt x="546" y="241"/>
                </a:lnTo>
                <a:lnTo>
                  <a:pt x="536" y="241"/>
                </a:lnTo>
                <a:lnTo>
                  <a:pt x="524" y="242"/>
                </a:lnTo>
                <a:lnTo>
                  <a:pt x="513" y="242"/>
                </a:lnTo>
                <a:lnTo>
                  <a:pt x="503" y="242"/>
                </a:lnTo>
                <a:lnTo>
                  <a:pt x="493" y="244"/>
                </a:lnTo>
                <a:lnTo>
                  <a:pt x="484" y="244"/>
                </a:lnTo>
                <a:lnTo>
                  <a:pt x="477" y="244"/>
                </a:lnTo>
                <a:lnTo>
                  <a:pt x="467" y="237"/>
                </a:lnTo>
                <a:lnTo>
                  <a:pt x="462" y="220"/>
                </a:lnTo>
                <a:lnTo>
                  <a:pt x="460" y="203"/>
                </a:lnTo>
                <a:lnTo>
                  <a:pt x="465" y="195"/>
                </a:lnTo>
                <a:lnTo>
                  <a:pt x="471" y="194"/>
                </a:lnTo>
                <a:lnTo>
                  <a:pt x="478" y="194"/>
                </a:lnTo>
                <a:lnTo>
                  <a:pt x="489" y="194"/>
                </a:lnTo>
                <a:lnTo>
                  <a:pt x="501" y="194"/>
                </a:lnTo>
                <a:lnTo>
                  <a:pt x="514" y="194"/>
                </a:lnTo>
                <a:lnTo>
                  <a:pt x="530" y="195"/>
                </a:lnTo>
                <a:lnTo>
                  <a:pt x="546" y="195"/>
                </a:lnTo>
                <a:lnTo>
                  <a:pt x="562" y="195"/>
                </a:lnTo>
                <a:lnTo>
                  <a:pt x="577" y="195"/>
                </a:lnTo>
                <a:lnTo>
                  <a:pt x="593" y="195"/>
                </a:lnTo>
                <a:lnTo>
                  <a:pt x="608" y="194"/>
                </a:lnTo>
                <a:lnTo>
                  <a:pt x="621" y="194"/>
                </a:lnTo>
                <a:lnTo>
                  <a:pt x="633" y="194"/>
                </a:lnTo>
                <a:lnTo>
                  <a:pt x="644" y="194"/>
                </a:lnTo>
                <a:lnTo>
                  <a:pt x="651" y="194"/>
                </a:lnTo>
                <a:lnTo>
                  <a:pt x="657" y="195"/>
                </a:lnTo>
                <a:lnTo>
                  <a:pt x="662" y="203"/>
                </a:lnTo>
                <a:lnTo>
                  <a:pt x="662" y="220"/>
                </a:lnTo>
                <a:lnTo>
                  <a:pt x="655" y="237"/>
                </a:lnTo>
                <a:lnTo>
                  <a:pt x="645" y="244"/>
                </a:lnTo>
                <a:lnTo>
                  <a:pt x="637" y="244"/>
                </a:lnTo>
                <a:lnTo>
                  <a:pt x="628" y="244"/>
                </a:lnTo>
                <a:lnTo>
                  <a:pt x="617" y="242"/>
                </a:lnTo>
                <a:lnTo>
                  <a:pt x="605" y="242"/>
                </a:lnTo>
                <a:lnTo>
                  <a:pt x="593" y="242"/>
                </a:lnTo>
                <a:lnTo>
                  <a:pt x="581" y="241"/>
                </a:lnTo>
                <a:lnTo>
                  <a:pt x="571" y="241"/>
                </a:lnTo>
                <a:lnTo>
                  <a:pt x="562" y="241"/>
                </a:lnTo>
                <a:lnTo>
                  <a:pt x="560" y="241"/>
                </a:lnTo>
                <a:lnTo>
                  <a:pt x="558" y="241"/>
                </a:lnTo>
                <a:lnTo>
                  <a:pt x="557" y="241"/>
                </a:lnTo>
                <a:lnTo>
                  <a:pt x="555" y="241"/>
                </a:lnTo>
                <a:lnTo>
                  <a:pt x="555" y="368"/>
                </a:lnTo>
                <a:lnTo>
                  <a:pt x="556" y="368"/>
                </a:lnTo>
                <a:lnTo>
                  <a:pt x="557" y="368"/>
                </a:lnTo>
                <a:lnTo>
                  <a:pt x="558" y="368"/>
                </a:lnTo>
                <a:lnTo>
                  <a:pt x="580" y="369"/>
                </a:lnTo>
                <a:lnTo>
                  <a:pt x="600" y="373"/>
                </a:lnTo>
                <a:lnTo>
                  <a:pt x="619" y="379"/>
                </a:lnTo>
                <a:lnTo>
                  <a:pt x="638" y="387"/>
                </a:lnTo>
                <a:lnTo>
                  <a:pt x="656" y="399"/>
                </a:lnTo>
                <a:lnTo>
                  <a:pt x="673" y="411"/>
                </a:lnTo>
                <a:lnTo>
                  <a:pt x="688" y="425"/>
                </a:lnTo>
                <a:lnTo>
                  <a:pt x="703" y="442"/>
                </a:lnTo>
                <a:lnTo>
                  <a:pt x="717" y="460"/>
                </a:lnTo>
                <a:lnTo>
                  <a:pt x="728" y="479"/>
                </a:lnTo>
                <a:lnTo>
                  <a:pt x="738" y="500"/>
                </a:lnTo>
                <a:lnTo>
                  <a:pt x="747" y="523"/>
                </a:lnTo>
                <a:lnTo>
                  <a:pt x="754" y="545"/>
                </a:lnTo>
                <a:lnTo>
                  <a:pt x="758" y="570"/>
                </a:lnTo>
                <a:lnTo>
                  <a:pt x="761" y="594"/>
                </a:lnTo>
                <a:lnTo>
                  <a:pt x="763" y="620"/>
                </a:lnTo>
                <a:lnTo>
                  <a:pt x="761" y="647"/>
                </a:lnTo>
                <a:lnTo>
                  <a:pt x="758" y="670"/>
                </a:lnTo>
                <a:lnTo>
                  <a:pt x="754" y="695"/>
                </a:lnTo>
                <a:lnTo>
                  <a:pt x="747" y="718"/>
                </a:lnTo>
                <a:lnTo>
                  <a:pt x="738" y="740"/>
                </a:lnTo>
                <a:lnTo>
                  <a:pt x="728" y="761"/>
                </a:lnTo>
                <a:lnTo>
                  <a:pt x="717" y="780"/>
                </a:lnTo>
                <a:lnTo>
                  <a:pt x="703" y="798"/>
                </a:lnTo>
                <a:lnTo>
                  <a:pt x="688" y="815"/>
                </a:lnTo>
                <a:lnTo>
                  <a:pt x="673" y="829"/>
                </a:lnTo>
                <a:lnTo>
                  <a:pt x="656" y="842"/>
                </a:lnTo>
                <a:lnTo>
                  <a:pt x="638" y="853"/>
                </a:lnTo>
                <a:lnTo>
                  <a:pt x="619" y="861"/>
                </a:lnTo>
                <a:lnTo>
                  <a:pt x="600" y="867"/>
                </a:lnTo>
                <a:lnTo>
                  <a:pt x="580" y="871"/>
                </a:lnTo>
                <a:lnTo>
                  <a:pt x="558" y="872"/>
                </a:lnTo>
                <a:lnTo>
                  <a:pt x="557" y="872"/>
                </a:lnTo>
                <a:lnTo>
                  <a:pt x="556" y="872"/>
                </a:lnTo>
                <a:lnTo>
                  <a:pt x="555" y="872"/>
                </a:lnTo>
                <a:lnTo>
                  <a:pt x="555" y="981"/>
                </a:lnTo>
                <a:lnTo>
                  <a:pt x="558" y="981"/>
                </a:lnTo>
                <a:lnTo>
                  <a:pt x="560" y="981"/>
                </a:lnTo>
                <a:lnTo>
                  <a:pt x="562" y="981"/>
                </a:lnTo>
                <a:lnTo>
                  <a:pt x="564" y="981"/>
                </a:lnTo>
                <a:lnTo>
                  <a:pt x="573" y="981"/>
                </a:lnTo>
                <a:lnTo>
                  <a:pt x="585" y="981"/>
                </a:lnTo>
                <a:lnTo>
                  <a:pt x="602" y="981"/>
                </a:lnTo>
                <a:lnTo>
                  <a:pt x="622" y="981"/>
                </a:lnTo>
                <a:lnTo>
                  <a:pt x="645" y="981"/>
                </a:lnTo>
                <a:lnTo>
                  <a:pt x="671" y="981"/>
                </a:lnTo>
                <a:lnTo>
                  <a:pt x="697" y="981"/>
                </a:lnTo>
                <a:lnTo>
                  <a:pt x="726" y="981"/>
                </a:lnTo>
                <a:lnTo>
                  <a:pt x="754" y="981"/>
                </a:lnTo>
                <a:lnTo>
                  <a:pt x="783" y="981"/>
                </a:lnTo>
                <a:lnTo>
                  <a:pt x="811" y="981"/>
                </a:lnTo>
                <a:lnTo>
                  <a:pt x="838" y="981"/>
                </a:lnTo>
                <a:lnTo>
                  <a:pt x="863" y="981"/>
                </a:lnTo>
                <a:lnTo>
                  <a:pt x="885" y="981"/>
                </a:lnTo>
                <a:lnTo>
                  <a:pt x="905" y="981"/>
                </a:lnTo>
                <a:lnTo>
                  <a:pt x="937" y="980"/>
                </a:lnTo>
                <a:lnTo>
                  <a:pt x="961" y="977"/>
                </a:lnTo>
                <a:lnTo>
                  <a:pt x="983" y="970"/>
                </a:lnTo>
                <a:lnTo>
                  <a:pt x="997" y="957"/>
                </a:lnTo>
                <a:lnTo>
                  <a:pt x="1009" y="941"/>
                </a:lnTo>
                <a:lnTo>
                  <a:pt x="1013" y="916"/>
                </a:lnTo>
                <a:lnTo>
                  <a:pt x="1014" y="882"/>
                </a:lnTo>
                <a:lnTo>
                  <a:pt x="1011" y="840"/>
                </a:lnTo>
                <a:lnTo>
                  <a:pt x="1005" y="810"/>
                </a:lnTo>
                <a:lnTo>
                  <a:pt x="995" y="772"/>
                </a:lnTo>
                <a:lnTo>
                  <a:pt x="983" y="730"/>
                </a:lnTo>
                <a:lnTo>
                  <a:pt x="968" y="686"/>
                </a:lnTo>
                <a:lnTo>
                  <a:pt x="951" y="644"/>
                </a:lnTo>
                <a:lnTo>
                  <a:pt x="936" y="606"/>
                </a:lnTo>
                <a:lnTo>
                  <a:pt x="921" y="574"/>
                </a:lnTo>
                <a:lnTo>
                  <a:pt x="907" y="553"/>
                </a:lnTo>
                <a:lnTo>
                  <a:pt x="894" y="535"/>
                </a:lnTo>
                <a:lnTo>
                  <a:pt x="878" y="513"/>
                </a:lnTo>
                <a:lnTo>
                  <a:pt x="863" y="489"/>
                </a:lnTo>
                <a:lnTo>
                  <a:pt x="846" y="464"/>
                </a:lnTo>
                <a:lnTo>
                  <a:pt x="831" y="440"/>
                </a:lnTo>
                <a:lnTo>
                  <a:pt x="819" y="419"/>
                </a:lnTo>
                <a:lnTo>
                  <a:pt x="809" y="401"/>
                </a:lnTo>
                <a:lnTo>
                  <a:pt x="804" y="389"/>
                </a:lnTo>
                <a:lnTo>
                  <a:pt x="799" y="365"/>
                </a:lnTo>
                <a:lnTo>
                  <a:pt x="795" y="332"/>
                </a:lnTo>
                <a:lnTo>
                  <a:pt x="794" y="295"/>
                </a:lnTo>
                <a:lnTo>
                  <a:pt x="794" y="259"/>
                </a:lnTo>
                <a:lnTo>
                  <a:pt x="797" y="237"/>
                </a:lnTo>
                <a:lnTo>
                  <a:pt x="803" y="222"/>
                </a:lnTo>
                <a:lnTo>
                  <a:pt x="811" y="215"/>
                </a:lnTo>
                <a:lnTo>
                  <a:pt x="821" y="216"/>
                </a:lnTo>
                <a:lnTo>
                  <a:pt x="827" y="231"/>
                </a:lnTo>
                <a:lnTo>
                  <a:pt x="824" y="255"/>
                </a:lnTo>
                <a:lnTo>
                  <a:pt x="819" y="283"/>
                </a:lnTo>
                <a:lnTo>
                  <a:pt x="813" y="305"/>
                </a:lnTo>
                <a:lnTo>
                  <a:pt x="812" y="315"/>
                </a:lnTo>
                <a:lnTo>
                  <a:pt x="813" y="325"/>
                </a:lnTo>
                <a:lnTo>
                  <a:pt x="817" y="336"/>
                </a:lnTo>
                <a:lnTo>
                  <a:pt x="821" y="346"/>
                </a:lnTo>
                <a:lnTo>
                  <a:pt x="827" y="357"/>
                </a:lnTo>
                <a:lnTo>
                  <a:pt x="834" y="368"/>
                </a:lnTo>
                <a:lnTo>
                  <a:pt x="845" y="379"/>
                </a:lnTo>
                <a:lnTo>
                  <a:pt x="856" y="390"/>
                </a:lnTo>
                <a:lnTo>
                  <a:pt x="863" y="396"/>
                </a:lnTo>
                <a:lnTo>
                  <a:pt x="870" y="403"/>
                </a:lnTo>
                <a:lnTo>
                  <a:pt x="879" y="408"/>
                </a:lnTo>
                <a:lnTo>
                  <a:pt x="890" y="414"/>
                </a:lnTo>
                <a:lnTo>
                  <a:pt x="901" y="421"/>
                </a:lnTo>
                <a:lnTo>
                  <a:pt x="913" y="426"/>
                </a:lnTo>
                <a:lnTo>
                  <a:pt x="925" y="432"/>
                </a:lnTo>
                <a:lnTo>
                  <a:pt x="939" y="438"/>
                </a:lnTo>
                <a:lnTo>
                  <a:pt x="952" y="442"/>
                </a:lnTo>
                <a:lnTo>
                  <a:pt x="966" y="447"/>
                </a:lnTo>
                <a:lnTo>
                  <a:pt x="980" y="450"/>
                </a:lnTo>
                <a:lnTo>
                  <a:pt x="994" y="453"/>
                </a:lnTo>
                <a:lnTo>
                  <a:pt x="1009" y="456"/>
                </a:lnTo>
                <a:lnTo>
                  <a:pt x="1022" y="457"/>
                </a:lnTo>
                <a:lnTo>
                  <a:pt x="1036" y="457"/>
                </a:lnTo>
                <a:lnTo>
                  <a:pt x="1048" y="456"/>
                </a:lnTo>
                <a:lnTo>
                  <a:pt x="1064" y="453"/>
                </a:lnTo>
                <a:lnTo>
                  <a:pt x="1078" y="447"/>
                </a:lnTo>
                <a:lnTo>
                  <a:pt x="1091" y="442"/>
                </a:lnTo>
                <a:lnTo>
                  <a:pt x="1102" y="432"/>
                </a:lnTo>
                <a:lnTo>
                  <a:pt x="1110" y="421"/>
                </a:lnTo>
                <a:lnTo>
                  <a:pt x="1116" y="405"/>
                </a:lnTo>
                <a:lnTo>
                  <a:pt x="1121" y="386"/>
                </a:lnTo>
                <a:lnTo>
                  <a:pt x="1122" y="364"/>
                </a:lnTo>
                <a:lnTo>
                  <a:pt x="1121" y="336"/>
                </a:lnTo>
                <a:lnTo>
                  <a:pt x="1118" y="304"/>
                </a:lnTo>
                <a:lnTo>
                  <a:pt x="1111" y="269"/>
                </a:lnTo>
                <a:lnTo>
                  <a:pt x="1100" y="233"/>
                </a:lnTo>
                <a:lnTo>
                  <a:pt x="1082" y="196"/>
                </a:lnTo>
                <a:lnTo>
                  <a:pt x="1058" y="160"/>
                </a:lnTo>
                <a:lnTo>
                  <a:pt x="1027" y="127"/>
                </a:lnTo>
                <a:lnTo>
                  <a:pt x="986" y="98"/>
                </a:lnTo>
                <a:close/>
              </a:path>
            </a:pathLst>
          </a:custGeom>
          <a:solidFill>
            <a:schemeClr val="folHlink"/>
          </a:solidFill>
          <a:ln w="9525">
            <a:noFill/>
            <a:round/>
            <a:headEnd/>
            <a:tailEnd/>
          </a:ln>
        </p:spPr>
        <p:txBody>
          <a:bodyPr/>
          <a:lstStyle/>
          <a:p>
            <a:endParaRPr lang="en-SG"/>
          </a:p>
        </p:txBody>
      </p:sp>
      <p:sp>
        <p:nvSpPr>
          <p:cNvPr id="8224" name="Freeform 112"/>
          <p:cNvSpPr>
            <a:spLocks/>
          </p:cNvSpPr>
          <p:nvPr/>
        </p:nvSpPr>
        <p:spPr bwMode="auto">
          <a:xfrm>
            <a:off x="3017838" y="2427288"/>
            <a:ext cx="3822700" cy="2892425"/>
          </a:xfrm>
          <a:custGeom>
            <a:avLst/>
            <a:gdLst>
              <a:gd name="T0" fmla="*/ 0 w 2408"/>
              <a:gd name="T1" fmla="*/ 0 h 1822"/>
              <a:gd name="T2" fmla="*/ 2147483647 w 2408"/>
              <a:gd name="T3" fmla="*/ 2147483647 h 1822"/>
              <a:gd name="T4" fmla="*/ 2147483647 w 2408"/>
              <a:gd name="T5" fmla="*/ 2147483647 h 1822"/>
              <a:gd name="T6" fmla="*/ 0 60000 65536"/>
              <a:gd name="T7" fmla="*/ 0 60000 65536"/>
              <a:gd name="T8" fmla="*/ 0 60000 65536"/>
              <a:gd name="T9" fmla="*/ 0 w 2408"/>
              <a:gd name="T10" fmla="*/ 0 h 1822"/>
              <a:gd name="T11" fmla="*/ 2408 w 2408"/>
              <a:gd name="T12" fmla="*/ 1822 h 1822"/>
            </a:gdLst>
            <a:ahLst/>
            <a:cxnLst>
              <a:cxn ang="T6">
                <a:pos x="T0" y="T1"/>
              </a:cxn>
              <a:cxn ang="T7">
                <a:pos x="T2" y="T3"/>
              </a:cxn>
              <a:cxn ang="T8">
                <a:pos x="T4" y="T5"/>
              </a:cxn>
            </a:cxnLst>
            <a:rect l="T9" t="T10" r="T11" b="T12"/>
            <a:pathLst>
              <a:path w="2408" h="1822">
                <a:moveTo>
                  <a:pt x="0" y="0"/>
                </a:moveTo>
                <a:lnTo>
                  <a:pt x="6" y="126"/>
                </a:lnTo>
                <a:lnTo>
                  <a:pt x="2408" y="1822"/>
                </a:lnTo>
              </a:path>
            </a:pathLst>
          </a:custGeom>
          <a:noFill/>
          <a:ln w="38100">
            <a:solidFill>
              <a:srgbClr val="FF0000"/>
            </a:solidFill>
            <a:round/>
            <a:headEnd type="triangle" w="med" len="med"/>
            <a:tailEnd/>
          </a:ln>
        </p:spPr>
        <p:txBody>
          <a:bodyPr wrap="none" anchor="ctr"/>
          <a:lstStyle/>
          <a:p>
            <a:endParaRPr lang="en-SG"/>
          </a:p>
        </p:txBody>
      </p:sp>
      <p:grpSp>
        <p:nvGrpSpPr>
          <p:cNvPr id="8225" name="Group 113"/>
          <p:cNvGrpSpPr>
            <a:grpSpLocks/>
          </p:cNvGrpSpPr>
          <p:nvPr/>
        </p:nvGrpSpPr>
        <p:grpSpPr bwMode="auto">
          <a:xfrm>
            <a:off x="4192588" y="3216275"/>
            <a:ext cx="700087" cy="382588"/>
            <a:chOff x="4712" y="2088"/>
            <a:chExt cx="444" cy="244"/>
          </a:xfrm>
        </p:grpSpPr>
        <p:sp>
          <p:nvSpPr>
            <p:cNvPr id="8227" name="Rectangle 114"/>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p>
              <a:endParaRPr lang="en-SG"/>
            </a:p>
          </p:txBody>
        </p:sp>
        <p:sp>
          <p:nvSpPr>
            <p:cNvPr id="8228" name="Text Box 115"/>
            <p:cNvSpPr txBox="1">
              <a:spLocks noChangeArrowheads="1"/>
            </p:cNvSpPr>
            <p:nvPr/>
          </p:nvSpPr>
          <p:spPr bwMode="auto">
            <a:xfrm>
              <a:off x="4726" y="2098"/>
              <a:ext cx="344" cy="234"/>
            </a:xfrm>
            <a:prstGeom prst="rect">
              <a:avLst/>
            </a:prstGeom>
            <a:noFill/>
            <a:ln w="9525">
              <a:noFill/>
              <a:miter lim="800000"/>
              <a:headEnd/>
              <a:tailEnd/>
            </a:ln>
          </p:spPr>
          <p:txBody>
            <a:bodyPr wrap="none">
              <a:spAutoFit/>
            </a:bodyPr>
            <a:lstStyle/>
            <a:p>
              <a:pPr algn="l"/>
              <a:r>
                <a:rPr lang="en-US" sz="1800">
                  <a:solidFill>
                    <a:srgbClr val="FF0000"/>
                  </a:solidFill>
                  <a:latin typeface="Comic Sans MS" pitchFamily="66" charset="0"/>
                </a:rPr>
                <a:t>ack</a:t>
              </a:r>
              <a:endParaRPr lang="en-US" sz="2400"/>
            </a:p>
          </p:txBody>
        </p:sp>
      </p:grpSp>
      <p:sp>
        <p:nvSpPr>
          <p:cNvPr id="8226" name="Freeform 116"/>
          <p:cNvSpPr>
            <a:spLocks/>
          </p:cNvSpPr>
          <p:nvPr/>
        </p:nvSpPr>
        <p:spPr bwMode="auto">
          <a:xfrm>
            <a:off x="3365500" y="4291013"/>
            <a:ext cx="890588" cy="519112"/>
          </a:xfrm>
          <a:custGeom>
            <a:avLst/>
            <a:gdLst>
              <a:gd name="T0" fmla="*/ 2147483647 w 1122"/>
              <a:gd name="T1" fmla="*/ 2147483647 h 981"/>
              <a:gd name="T2" fmla="*/ 2147483647 w 1122"/>
              <a:gd name="T3" fmla="*/ 2147483647 h 981"/>
              <a:gd name="T4" fmla="*/ 2147483647 w 1122"/>
              <a:gd name="T5" fmla="*/ 0 h 981"/>
              <a:gd name="T6" fmla="*/ 2147483647 w 1122"/>
              <a:gd name="T7" fmla="*/ 2147483647 h 981"/>
              <a:gd name="T8" fmla="*/ 2147483647 w 1122"/>
              <a:gd name="T9" fmla="*/ 2147483647 h 981"/>
              <a:gd name="T10" fmla="*/ 2147483647 w 1122"/>
              <a:gd name="T11" fmla="*/ 2147483647 h 981"/>
              <a:gd name="T12" fmla="*/ 2147483647 w 1122"/>
              <a:gd name="T13" fmla="*/ 2147483647 h 981"/>
              <a:gd name="T14" fmla="*/ 2147483647 w 1122"/>
              <a:gd name="T15" fmla="*/ 2147483647 h 981"/>
              <a:gd name="T16" fmla="*/ 2147483647 w 1122"/>
              <a:gd name="T17" fmla="*/ 2147483647 h 981"/>
              <a:gd name="T18" fmla="*/ 2147483647 w 1122"/>
              <a:gd name="T19" fmla="*/ 2147483647 h 981"/>
              <a:gd name="T20" fmla="*/ 2147483647 w 1122"/>
              <a:gd name="T21" fmla="*/ 2147483647 h 981"/>
              <a:gd name="T22" fmla="*/ 2147483647 w 1122"/>
              <a:gd name="T23" fmla="*/ 2147483647 h 981"/>
              <a:gd name="T24" fmla="*/ 2147483647 w 1122"/>
              <a:gd name="T25" fmla="*/ 2147483647 h 981"/>
              <a:gd name="T26" fmla="*/ 2147483647 w 1122"/>
              <a:gd name="T27" fmla="*/ 2147483647 h 981"/>
              <a:gd name="T28" fmla="*/ 2147483647 w 1122"/>
              <a:gd name="T29" fmla="*/ 2147483647 h 981"/>
              <a:gd name="T30" fmla="*/ 2147483647 w 1122"/>
              <a:gd name="T31" fmla="*/ 2147483647 h 981"/>
              <a:gd name="T32" fmla="*/ 2147483647 w 1122"/>
              <a:gd name="T33" fmla="*/ 2147483647 h 981"/>
              <a:gd name="T34" fmla="*/ 2147483647 w 1122"/>
              <a:gd name="T35" fmla="*/ 2147483647 h 981"/>
              <a:gd name="T36" fmla="*/ 2147483647 w 1122"/>
              <a:gd name="T37" fmla="*/ 2147483647 h 981"/>
              <a:gd name="T38" fmla="*/ 2147483647 w 1122"/>
              <a:gd name="T39" fmla="*/ 2147483647 h 981"/>
              <a:gd name="T40" fmla="*/ 2147483647 w 1122"/>
              <a:gd name="T41" fmla="*/ 2147483647 h 981"/>
              <a:gd name="T42" fmla="*/ 2147483647 w 1122"/>
              <a:gd name="T43" fmla="*/ 2147483647 h 981"/>
              <a:gd name="T44" fmla="*/ 2147483647 w 1122"/>
              <a:gd name="T45" fmla="*/ 2147483647 h 981"/>
              <a:gd name="T46" fmla="*/ 2147483647 w 1122"/>
              <a:gd name="T47" fmla="*/ 2147483647 h 981"/>
              <a:gd name="T48" fmla="*/ 2147483647 w 1122"/>
              <a:gd name="T49" fmla="*/ 2147483647 h 981"/>
              <a:gd name="T50" fmla="*/ 2147483647 w 1122"/>
              <a:gd name="T51" fmla="*/ 2147483647 h 981"/>
              <a:gd name="T52" fmla="*/ 2147483647 w 1122"/>
              <a:gd name="T53" fmla="*/ 2147483647 h 981"/>
              <a:gd name="T54" fmla="*/ 2147483647 w 1122"/>
              <a:gd name="T55" fmla="*/ 2147483647 h 981"/>
              <a:gd name="T56" fmla="*/ 2147483647 w 1122"/>
              <a:gd name="T57" fmla="*/ 2147483647 h 981"/>
              <a:gd name="T58" fmla="*/ 2147483647 w 1122"/>
              <a:gd name="T59" fmla="*/ 2147483647 h 981"/>
              <a:gd name="T60" fmla="*/ 2147483647 w 1122"/>
              <a:gd name="T61" fmla="*/ 2147483647 h 981"/>
              <a:gd name="T62" fmla="*/ 2147483647 w 1122"/>
              <a:gd name="T63" fmla="*/ 2147483647 h 981"/>
              <a:gd name="T64" fmla="*/ 2147483647 w 1122"/>
              <a:gd name="T65" fmla="*/ 2147483647 h 981"/>
              <a:gd name="T66" fmla="*/ 2147483647 w 1122"/>
              <a:gd name="T67" fmla="*/ 2147483647 h 981"/>
              <a:gd name="T68" fmla="*/ 2147483647 w 1122"/>
              <a:gd name="T69" fmla="*/ 2147483647 h 981"/>
              <a:gd name="T70" fmla="*/ 2147483647 w 1122"/>
              <a:gd name="T71" fmla="*/ 2147483647 h 981"/>
              <a:gd name="T72" fmla="*/ 2147483647 w 1122"/>
              <a:gd name="T73" fmla="*/ 2147483647 h 981"/>
              <a:gd name="T74" fmla="*/ 2147483647 w 1122"/>
              <a:gd name="T75" fmla="*/ 2147483647 h 981"/>
              <a:gd name="T76" fmla="*/ 2147483647 w 1122"/>
              <a:gd name="T77" fmla="*/ 2147483647 h 981"/>
              <a:gd name="T78" fmla="*/ 2147483647 w 1122"/>
              <a:gd name="T79" fmla="*/ 2147483647 h 981"/>
              <a:gd name="T80" fmla="*/ 2147483647 w 1122"/>
              <a:gd name="T81" fmla="*/ 2147483647 h 981"/>
              <a:gd name="T82" fmla="*/ 2147483647 w 1122"/>
              <a:gd name="T83" fmla="*/ 2147483647 h 981"/>
              <a:gd name="T84" fmla="*/ 2147483647 w 1122"/>
              <a:gd name="T85" fmla="*/ 2147483647 h 981"/>
              <a:gd name="T86" fmla="*/ 2147483647 w 1122"/>
              <a:gd name="T87" fmla="*/ 2147483647 h 981"/>
              <a:gd name="T88" fmla="*/ 2147483647 w 1122"/>
              <a:gd name="T89" fmla="*/ 2147483647 h 981"/>
              <a:gd name="T90" fmla="*/ 2147483647 w 1122"/>
              <a:gd name="T91" fmla="*/ 2147483647 h 981"/>
              <a:gd name="T92" fmla="*/ 2147483647 w 1122"/>
              <a:gd name="T93" fmla="*/ 2147483647 h 981"/>
              <a:gd name="T94" fmla="*/ 2147483647 w 1122"/>
              <a:gd name="T95" fmla="*/ 2147483647 h 981"/>
              <a:gd name="T96" fmla="*/ 2147483647 w 1122"/>
              <a:gd name="T97" fmla="*/ 2147483647 h 981"/>
              <a:gd name="T98" fmla="*/ 2147483647 w 1122"/>
              <a:gd name="T99" fmla="*/ 2147483647 h 981"/>
              <a:gd name="T100" fmla="*/ 2147483647 w 1122"/>
              <a:gd name="T101" fmla="*/ 2147483647 h 981"/>
              <a:gd name="T102" fmla="*/ 2147483647 w 1122"/>
              <a:gd name="T103" fmla="*/ 2147483647 h 981"/>
              <a:gd name="T104" fmla="*/ 2147483647 w 1122"/>
              <a:gd name="T105" fmla="*/ 2147483647 h 981"/>
              <a:gd name="T106" fmla="*/ 2147483647 w 1122"/>
              <a:gd name="T107" fmla="*/ 2147483647 h 981"/>
              <a:gd name="T108" fmla="*/ 2147483647 w 1122"/>
              <a:gd name="T109" fmla="*/ 2147483647 h 981"/>
              <a:gd name="T110" fmla="*/ 2147483647 w 1122"/>
              <a:gd name="T111" fmla="*/ 2147483647 h 98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2"/>
              <a:gd name="T169" fmla="*/ 0 h 981"/>
              <a:gd name="T170" fmla="*/ 1122 w 1122"/>
              <a:gd name="T171" fmla="*/ 981 h 98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2" h="981">
                <a:moveTo>
                  <a:pt x="986" y="98"/>
                </a:moveTo>
                <a:lnTo>
                  <a:pt x="964" y="84"/>
                </a:lnTo>
                <a:lnTo>
                  <a:pt x="941" y="72"/>
                </a:lnTo>
                <a:lnTo>
                  <a:pt x="918" y="61"/>
                </a:lnTo>
                <a:lnTo>
                  <a:pt x="894" y="52"/>
                </a:lnTo>
                <a:lnTo>
                  <a:pt x="870" y="42"/>
                </a:lnTo>
                <a:lnTo>
                  <a:pt x="847" y="35"/>
                </a:lnTo>
                <a:lnTo>
                  <a:pt x="821" y="28"/>
                </a:lnTo>
                <a:lnTo>
                  <a:pt x="796" y="21"/>
                </a:lnTo>
                <a:lnTo>
                  <a:pt x="770" y="15"/>
                </a:lnTo>
                <a:lnTo>
                  <a:pt x="744" y="11"/>
                </a:lnTo>
                <a:lnTo>
                  <a:pt x="715" y="8"/>
                </a:lnTo>
                <a:lnTo>
                  <a:pt x="687" y="4"/>
                </a:lnTo>
                <a:lnTo>
                  <a:pt x="657" y="3"/>
                </a:lnTo>
                <a:lnTo>
                  <a:pt x="627" y="1"/>
                </a:lnTo>
                <a:lnTo>
                  <a:pt x="594" y="0"/>
                </a:lnTo>
                <a:lnTo>
                  <a:pt x="562" y="0"/>
                </a:lnTo>
                <a:lnTo>
                  <a:pt x="528" y="0"/>
                </a:lnTo>
                <a:lnTo>
                  <a:pt x="496" y="1"/>
                </a:lnTo>
                <a:lnTo>
                  <a:pt x="465" y="3"/>
                </a:lnTo>
                <a:lnTo>
                  <a:pt x="436" y="4"/>
                </a:lnTo>
                <a:lnTo>
                  <a:pt x="407" y="8"/>
                </a:lnTo>
                <a:lnTo>
                  <a:pt x="378" y="11"/>
                </a:lnTo>
                <a:lnTo>
                  <a:pt x="352" y="15"/>
                </a:lnTo>
                <a:lnTo>
                  <a:pt x="326" y="21"/>
                </a:lnTo>
                <a:lnTo>
                  <a:pt x="300" y="28"/>
                </a:lnTo>
                <a:lnTo>
                  <a:pt x="275" y="35"/>
                </a:lnTo>
                <a:lnTo>
                  <a:pt x="252" y="42"/>
                </a:lnTo>
                <a:lnTo>
                  <a:pt x="227" y="52"/>
                </a:lnTo>
                <a:lnTo>
                  <a:pt x="203" y="61"/>
                </a:lnTo>
                <a:lnTo>
                  <a:pt x="181" y="72"/>
                </a:lnTo>
                <a:lnTo>
                  <a:pt x="157" y="84"/>
                </a:lnTo>
                <a:lnTo>
                  <a:pt x="135" y="98"/>
                </a:lnTo>
                <a:lnTo>
                  <a:pt x="94" y="127"/>
                </a:lnTo>
                <a:lnTo>
                  <a:pt x="63" y="160"/>
                </a:lnTo>
                <a:lnTo>
                  <a:pt x="39" y="196"/>
                </a:lnTo>
                <a:lnTo>
                  <a:pt x="22" y="233"/>
                </a:lnTo>
                <a:lnTo>
                  <a:pt x="11" y="269"/>
                </a:lnTo>
                <a:lnTo>
                  <a:pt x="4" y="304"/>
                </a:lnTo>
                <a:lnTo>
                  <a:pt x="1" y="336"/>
                </a:lnTo>
                <a:lnTo>
                  <a:pt x="0" y="364"/>
                </a:lnTo>
                <a:lnTo>
                  <a:pt x="1" y="386"/>
                </a:lnTo>
                <a:lnTo>
                  <a:pt x="6" y="405"/>
                </a:lnTo>
                <a:lnTo>
                  <a:pt x="11" y="421"/>
                </a:lnTo>
                <a:lnTo>
                  <a:pt x="20" y="432"/>
                </a:lnTo>
                <a:lnTo>
                  <a:pt x="30" y="442"/>
                </a:lnTo>
                <a:lnTo>
                  <a:pt x="43" y="447"/>
                </a:lnTo>
                <a:lnTo>
                  <a:pt x="57" y="453"/>
                </a:lnTo>
                <a:lnTo>
                  <a:pt x="73" y="456"/>
                </a:lnTo>
                <a:lnTo>
                  <a:pt x="86" y="457"/>
                </a:lnTo>
                <a:lnTo>
                  <a:pt x="99" y="457"/>
                </a:lnTo>
                <a:lnTo>
                  <a:pt x="113" y="456"/>
                </a:lnTo>
                <a:lnTo>
                  <a:pt x="127" y="453"/>
                </a:lnTo>
                <a:lnTo>
                  <a:pt x="142" y="450"/>
                </a:lnTo>
                <a:lnTo>
                  <a:pt x="155" y="447"/>
                </a:lnTo>
                <a:lnTo>
                  <a:pt x="168" y="442"/>
                </a:lnTo>
                <a:lnTo>
                  <a:pt x="183" y="438"/>
                </a:lnTo>
                <a:lnTo>
                  <a:pt x="195" y="432"/>
                </a:lnTo>
                <a:lnTo>
                  <a:pt x="208" y="426"/>
                </a:lnTo>
                <a:lnTo>
                  <a:pt x="220" y="421"/>
                </a:lnTo>
                <a:lnTo>
                  <a:pt x="231" y="414"/>
                </a:lnTo>
                <a:lnTo>
                  <a:pt x="241" y="408"/>
                </a:lnTo>
                <a:lnTo>
                  <a:pt x="250" y="403"/>
                </a:lnTo>
                <a:lnTo>
                  <a:pt x="258" y="396"/>
                </a:lnTo>
                <a:lnTo>
                  <a:pt x="265" y="390"/>
                </a:lnTo>
                <a:lnTo>
                  <a:pt x="276" y="379"/>
                </a:lnTo>
                <a:lnTo>
                  <a:pt x="286" y="368"/>
                </a:lnTo>
                <a:lnTo>
                  <a:pt x="294" y="357"/>
                </a:lnTo>
                <a:lnTo>
                  <a:pt x="300" y="346"/>
                </a:lnTo>
                <a:lnTo>
                  <a:pt x="304" y="336"/>
                </a:lnTo>
                <a:lnTo>
                  <a:pt x="308" y="325"/>
                </a:lnTo>
                <a:lnTo>
                  <a:pt x="309" y="315"/>
                </a:lnTo>
                <a:lnTo>
                  <a:pt x="308" y="305"/>
                </a:lnTo>
                <a:lnTo>
                  <a:pt x="302" y="283"/>
                </a:lnTo>
                <a:lnTo>
                  <a:pt x="297" y="255"/>
                </a:lnTo>
                <a:lnTo>
                  <a:pt x="294" y="231"/>
                </a:lnTo>
                <a:lnTo>
                  <a:pt x="300" y="216"/>
                </a:lnTo>
                <a:lnTo>
                  <a:pt x="310" y="215"/>
                </a:lnTo>
                <a:lnTo>
                  <a:pt x="318" y="222"/>
                </a:lnTo>
                <a:lnTo>
                  <a:pt x="323" y="237"/>
                </a:lnTo>
                <a:lnTo>
                  <a:pt x="327" y="259"/>
                </a:lnTo>
                <a:lnTo>
                  <a:pt x="328" y="295"/>
                </a:lnTo>
                <a:lnTo>
                  <a:pt x="326" y="332"/>
                </a:lnTo>
                <a:lnTo>
                  <a:pt x="322" y="365"/>
                </a:lnTo>
                <a:lnTo>
                  <a:pt x="317" y="389"/>
                </a:lnTo>
                <a:lnTo>
                  <a:pt x="312" y="401"/>
                </a:lnTo>
                <a:lnTo>
                  <a:pt x="302" y="419"/>
                </a:lnTo>
                <a:lnTo>
                  <a:pt x="290" y="440"/>
                </a:lnTo>
                <a:lnTo>
                  <a:pt x="275" y="464"/>
                </a:lnTo>
                <a:lnTo>
                  <a:pt x="258" y="489"/>
                </a:lnTo>
                <a:lnTo>
                  <a:pt x="243" y="513"/>
                </a:lnTo>
                <a:lnTo>
                  <a:pt x="227" y="535"/>
                </a:lnTo>
                <a:lnTo>
                  <a:pt x="213" y="553"/>
                </a:lnTo>
                <a:lnTo>
                  <a:pt x="200" y="574"/>
                </a:lnTo>
                <a:lnTo>
                  <a:pt x="185" y="606"/>
                </a:lnTo>
                <a:lnTo>
                  <a:pt x="170" y="644"/>
                </a:lnTo>
                <a:lnTo>
                  <a:pt x="154" y="686"/>
                </a:lnTo>
                <a:lnTo>
                  <a:pt x="138" y="730"/>
                </a:lnTo>
                <a:lnTo>
                  <a:pt x="126" y="772"/>
                </a:lnTo>
                <a:lnTo>
                  <a:pt x="116" y="810"/>
                </a:lnTo>
                <a:lnTo>
                  <a:pt x="110" y="840"/>
                </a:lnTo>
                <a:lnTo>
                  <a:pt x="107" y="882"/>
                </a:lnTo>
                <a:lnTo>
                  <a:pt x="108" y="916"/>
                </a:lnTo>
                <a:lnTo>
                  <a:pt x="113" y="941"/>
                </a:lnTo>
                <a:lnTo>
                  <a:pt x="124" y="957"/>
                </a:lnTo>
                <a:lnTo>
                  <a:pt x="139" y="970"/>
                </a:lnTo>
                <a:lnTo>
                  <a:pt x="159" y="977"/>
                </a:lnTo>
                <a:lnTo>
                  <a:pt x="185" y="980"/>
                </a:lnTo>
                <a:lnTo>
                  <a:pt x="217" y="981"/>
                </a:lnTo>
                <a:lnTo>
                  <a:pt x="235" y="981"/>
                </a:lnTo>
                <a:lnTo>
                  <a:pt x="255" y="981"/>
                </a:lnTo>
                <a:lnTo>
                  <a:pt x="277" y="981"/>
                </a:lnTo>
                <a:lnTo>
                  <a:pt x="301" y="981"/>
                </a:lnTo>
                <a:lnTo>
                  <a:pt x="326" y="981"/>
                </a:lnTo>
                <a:lnTo>
                  <a:pt x="352" y="981"/>
                </a:lnTo>
                <a:lnTo>
                  <a:pt x="378" y="981"/>
                </a:lnTo>
                <a:lnTo>
                  <a:pt x="404" y="981"/>
                </a:lnTo>
                <a:lnTo>
                  <a:pt x="430" y="981"/>
                </a:lnTo>
                <a:lnTo>
                  <a:pt x="455" y="981"/>
                </a:lnTo>
                <a:lnTo>
                  <a:pt x="477" y="981"/>
                </a:lnTo>
                <a:lnTo>
                  <a:pt x="499" y="981"/>
                </a:lnTo>
                <a:lnTo>
                  <a:pt x="518" y="981"/>
                </a:lnTo>
                <a:lnTo>
                  <a:pt x="533" y="981"/>
                </a:lnTo>
                <a:lnTo>
                  <a:pt x="546" y="981"/>
                </a:lnTo>
                <a:lnTo>
                  <a:pt x="555" y="981"/>
                </a:lnTo>
                <a:lnTo>
                  <a:pt x="555" y="872"/>
                </a:lnTo>
                <a:lnTo>
                  <a:pt x="535" y="871"/>
                </a:lnTo>
                <a:lnTo>
                  <a:pt x="514" y="867"/>
                </a:lnTo>
                <a:lnTo>
                  <a:pt x="495" y="860"/>
                </a:lnTo>
                <a:lnTo>
                  <a:pt x="477" y="851"/>
                </a:lnTo>
                <a:lnTo>
                  <a:pt x="459" y="842"/>
                </a:lnTo>
                <a:lnTo>
                  <a:pt x="444" y="828"/>
                </a:lnTo>
                <a:lnTo>
                  <a:pt x="428" y="814"/>
                </a:lnTo>
                <a:lnTo>
                  <a:pt x="413" y="797"/>
                </a:lnTo>
                <a:lnTo>
                  <a:pt x="401" y="779"/>
                </a:lnTo>
                <a:lnTo>
                  <a:pt x="389" y="761"/>
                </a:lnTo>
                <a:lnTo>
                  <a:pt x="380" y="740"/>
                </a:lnTo>
                <a:lnTo>
                  <a:pt x="371" y="718"/>
                </a:lnTo>
                <a:lnTo>
                  <a:pt x="364" y="694"/>
                </a:lnTo>
                <a:lnTo>
                  <a:pt x="359" y="670"/>
                </a:lnTo>
                <a:lnTo>
                  <a:pt x="356" y="645"/>
                </a:lnTo>
                <a:lnTo>
                  <a:pt x="355" y="620"/>
                </a:lnTo>
                <a:lnTo>
                  <a:pt x="356" y="595"/>
                </a:lnTo>
                <a:lnTo>
                  <a:pt x="359" y="570"/>
                </a:lnTo>
                <a:lnTo>
                  <a:pt x="364" y="546"/>
                </a:lnTo>
                <a:lnTo>
                  <a:pt x="371" y="523"/>
                </a:lnTo>
                <a:lnTo>
                  <a:pt x="380" y="500"/>
                </a:lnTo>
                <a:lnTo>
                  <a:pt x="389" y="479"/>
                </a:lnTo>
                <a:lnTo>
                  <a:pt x="401" y="461"/>
                </a:lnTo>
                <a:lnTo>
                  <a:pt x="413" y="443"/>
                </a:lnTo>
                <a:lnTo>
                  <a:pt x="428" y="426"/>
                </a:lnTo>
                <a:lnTo>
                  <a:pt x="444" y="412"/>
                </a:lnTo>
                <a:lnTo>
                  <a:pt x="459" y="399"/>
                </a:lnTo>
                <a:lnTo>
                  <a:pt x="477" y="389"/>
                </a:lnTo>
                <a:lnTo>
                  <a:pt x="495" y="380"/>
                </a:lnTo>
                <a:lnTo>
                  <a:pt x="514" y="373"/>
                </a:lnTo>
                <a:lnTo>
                  <a:pt x="535" y="369"/>
                </a:lnTo>
                <a:lnTo>
                  <a:pt x="555" y="368"/>
                </a:lnTo>
                <a:lnTo>
                  <a:pt x="555" y="241"/>
                </a:lnTo>
                <a:lnTo>
                  <a:pt x="546" y="241"/>
                </a:lnTo>
                <a:lnTo>
                  <a:pt x="536" y="241"/>
                </a:lnTo>
                <a:lnTo>
                  <a:pt x="524" y="242"/>
                </a:lnTo>
                <a:lnTo>
                  <a:pt x="513" y="242"/>
                </a:lnTo>
                <a:lnTo>
                  <a:pt x="503" y="242"/>
                </a:lnTo>
                <a:lnTo>
                  <a:pt x="493" y="244"/>
                </a:lnTo>
                <a:lnTo>
                  <a:pt x="484" y="244"/>
                </a:lnTo>
                <a:lnTo>
                  <a:pt x="477" y="244"/>
                </a:lnTo>
                <a:lnTo>
                  <a:pt x="467" y="237"/>
                </a:lnTo>
                <a:lnTo>
                  <a:pt x="462" y="220"/>
                </a:lnTo>
                <a:lnTo>
                  <a:pt x="460" y="203"/>
                </a:lnTo>
                <a:lnTo>
                  <a:pt x="465" y="195"/>
                </a:lnTo>
                <a:lnTo>
                  <a:pt x="471" y="194"/>
                </a:lnTo>
                <a:lnTo>
                  <a:pt x="478" y="194"/>
                </a:lnTo>
                <a:lnTo>
                  <a:pt x="489" y="194"/>
                </a:lnTo>
                <a:lnTo>
                  <a:pt x="501" y="194"/>
                </a:lnTo>
                <a:lnTo>
                  <a:pt x="514" y="194"/>
                </a:lnTo>
                <a:lnTo>
                  <a:pt x="530" y="195"/>
                </a:lnTo>
                <a:lnTo>
                  <a:pt x="546" y="195"/>
                </a:lnTo>
                <a:lnTo>
                  <a:pt x="562" y="195"/>
                </a:lnTo>
                <a:lnTo>
                  <a:pt x="577" y="195"/>
                </a:lnTo>
                <a:lnTo>
                  <a:pt x="593" y="195"/>
                </a:lnTo>
                <a:lnTo>
                  <a:pt x="608" y="194"/>
                </a:lnTo>
                <a:lnTo>
                  <a:pt x="621" y="194"/>
                </a:lnTo>
                <a:lnTo>
                  <a:pt x="633" y="194"/>
                </a:lnTo>
                <a:lnTo>
                  <a:pt x="644" y="194"/>
                </a:lnTo>
                <a:lnTo>
                  <a:pt x="651" y="194"/>
                </a:lnTo>
                <a:lnTo>
                  <a:pt x="657" y="195"/>
                </a:lnTo>
                <a:lnTo>
                  <a:pt x="662" y="203"/>
                </a:lnTo>
                <a:lnTo>
                  <a:pt x="662" y="220"/>
                </a:lnTo>
                <a:lnTo>
                  <a:pt x="655" y="237"/>
                </a:lnTo>
                <a:lnTo>
                  <a:pt x="645" y="244"/>
                </a:lnTo>
                <a:lnTo>
                  <a:pt x="637" y="244"/>
                </a:lnTo>
                <a:lnTo>
                  <a:pt x="628" y="244"/>
                </a:lnTo>
                <a:lnTo>
                  <a:pt x="617" y="242"/>
                </a:lnTo>
                <a:lnTo>
                  <a:pt x="605" y="242"/>
                </a:lnTo>
                <a:lnTo>
                  <a:pt x="593" y="242"/>
                </a:lnTo>
                <a:lnTo>
                  <a:pt x="581" y="241"/>
                </a:lnTo>
                <a:lnTo>
                  <a:pt x="571" y="241"/>
                </a:lnTo>
                <a:lnTo>
                  <a:pt x="562" y="241"/>
                </a:lnTo>
                <a:lnTo>
                  <a:pt x="560" y="241"/>
                </a:lnTo>
                <a:lnTo>
                  <a:pt x="558" y="241"/>
                </a:lnTo>
                <a:lnTo>
                  <a:pt x="557" y="241"/>
                </a:lnTo>
                <a:lnTo>
                  <a:pt x="555" y="241"/>
                </a:lnTo>
                <a:lnTo>
                  <a:pt x="555" y="368"/>
                </a:lnTo>
                <a:lnTo>
                  <a:pt x="556" y="368"/>
                </a:lnTo>
                <a:lnTo>
                  <a:pt x="557" y="368"/>
                </a:lnTo>
                <a:lnTo>
                  <a:pt x="558" y="368"/>
                </a:lnTo>
                <a:lnTo>
                  <a:pt x="580" y="369"/>
                </a:lnTo>
                <a:lnTo>
                  <a:pt x="600" y="373"/>
                </a:lnTo>
                <a:lnTo>
                  <a:pt x="619" y="379"/>
                </a:lnTo>
                <a:lnTo>
                  <a:pt x="638" y="387"/>
                </a:lnTo>
                <a:lnTo>
                  <a:pt x="656" y="399"/>
                </a:lnTo>
                <a:lnTo>
                  <a:pt x="673" y="411"/>
                </a:lnTo>
                <a:lnTo>
                  <a:pt x="688" y="425"/>
                </a:lnTo>
                <a:lnTo>
                  <a:pt x="703" y="442"/>
                </a:lnTo>
                <a:lnTo>
                  <a:pt x="717" y="460"/>
                </a:lnTo>
                <a:lnTo>
                  <a:pt x="728" y="479"/>
                </a:lnTo>
                <a:lnTo>
                  <a:pt x="738" y="500"/>
                </a:lnTo>
                <a:lnTo>
                  <a:pt x="747" y="523"/>
                </a:lnTo>
                <a:lnTo>
                  <a:pt x="754" y="545"/>
                </a:lnTo>
                <a:lnTo>
                  <a:pt x="758" y="570"/>
                </a:lnTo>
                <a:lnTo>
                  <a:pt x="761" y="594"/>
                </a:lnTo>
                <a:lnTo>
                  <a:pt x="763" y="620"/>
                </a:lnTo>
                <a:lnTo>
                  <a:pt x="761" y="647"/>
                </a:lnTo>
                <a:lnTo>
                  <a:pt x="758" y="670"/>
                </a:lnTo>
                <a:lnTo>
                  <a:pt x="754" y="695"/>
                </a:lnTo>
                <a:lnTo>
                  <a:pt x="747" y="718"/>
                </a:lnTo>
                <a:lnTo>
                  <a:pt x="738" y="740"/>
                </a:lnTo>
                <a:lnTo>
                  <a:pt x="728" y="761"/>
                </a:lnTo>
                <a:lnTo>
                  <a:pt x="717" y="780"/>
                </a:lnTo>
                <a:lnTo>
                  <a:pt x="703" y="798"/>
                </a:lnTo>
                <a:lnTo>
                  <a:pt x="688" y="815"/>
                </a:lnTo>
                <a:lnTo>
                  <a:pt x="673" y="829"/>
                </a:lnTo>
                <a:lnTo>
                  <a:pt x="656" y="842"/>
                </a:lnTo>
                <a:lnTo>
                  <a:pt x="638" y="853"/>
                </a:lnTo>
                <a:lnTo>
                  <a:pt x="619" y="861"/>
                </a:lnTo>
                <a:lnTo>
                  <a:pt x="600" y="867"/>
                </a:lnTo>
                <a:lnTo>
                  <a:pt x="580" y="871"/>
                </a:lnTo>
                <a:lnTo>
                  <a:pt x="558" y="872"/>
                </a:lnTo>
                <a:lnTo>
                  <a:pt x="557" y="872"/>
                </a:lnTo>
                <a:lnTo>
                  <a:pt x="556" y="872"/>
                </a:lnTo>
                <a:lnTo>
                  <a:pt x="555" y="872"/>
                </a:lnTo>
                <a:lnTo>
                  <a:pt x="555" y="981"/>
                </a:lnTo>
                <a:lnTo>
                  <a:pt x="558" y="981"/>
                </a:lnTo>
                <a:lnTo>
                  <a:pt x="560" y="981"/>
                </a:lnTo>
                <a:lnTo>
                  <a:pt x="562" y="981"/>
                </a:lnTo>
                <a:lnTo>
                  <a:pt x="564" y="981"/>
                </a:lnTo>
                <a:lnTo>
                  <a:pt x="573" y="981"/>
                </a:lnTo>
                <a:lnTo>
                  <a:pt x="585" y="981"/>
                </a:lnTo>
                <a:lnTo>
                  <a:pt x="602" y="981"/>
                </a:lnTo>
                <a:lnTo>
                  <a:pt x="622" y="981"/>
                </a:lnTo>
                <a:lnTo>
                  <a:pt x="645" y="981"/>
                </a:lnTo>
                <a:lnTo>
                  <a:pt x="671" y="981"/>
                </a:lnTo>
                <a:lnTo>
                  <a:pt x="697" y="981"/>
                </a:lnTo>
                <a:lnTo>
                  <a:pt x="726" y="981"/>
                </a:lnTo>
                <a:lnTo>
                  <a:pt x="754" y="981"/>
                </a:lnTo>
                <a:lnTo>
                  <a:pt x="783" y="981"/>
                </a:lnTo>
                <a:lnTo>
                  <a:pt x="811" y="981"/>
                </a:lnTo>
                <a:lnTo>
                  <a:pt x="838" y="981"/>
                </a:lnTo>
                <a:lnTo>
                  <a:pt x="863" y="981"/>
                </a:lnTo>
                <a:lnTo>
                  <a:pt x="885" y="981"/>
                </a:lnTo>
                <a:lnTo>
                  <a:pt x="905" y="981"/>
                </a:lnTo>
                <a:lnTo>
                  <a:pt x="937" y="980"/>
                </a:lnTo>
                <a:lnTo>
                  <a:pt x="961" y="977"/>
                </a:lnTo>
                <a:lnTo>
                  <a:pt x="983" y="970"/>
                </a:lnTo>
                <a:lnTo>
                  <a:pt x="997" y="957"/>
                </a:lnTo>
                <a:lnTo>
                  <a:pt x="1009" y="941"/>
                </a:lnTo>
                <a:lnTo>
                  <a:pt x="1013" y="916"/>
                </a:lnTo>
                <a:lnTo>
                  <a:pt x="1014" y="882"/>
                </a:lnTo>
                <a:lnTo>
                  <a:pt x="1011" y="840"/>
                </a:lnTo>
                <a:lnTo>
                  <a:pt x="1005" y="810"/>
                </a:lnTo>
                <a:lnTo>
                  <a:pt x="995" y="772"/>
                </a:lnTo>
                <a:lnTo>
                  <a:pt x="983" y="730"/>
                </a:lnTo>
                <a:lnTo>
                  <a:pt x="968" y="686"/>
                </a:lnTo>
                <a:lnTo>
                  <a:pt x="951" y="644"/>
                </a:lnTo>
                <a:lnTo>
                  <a:pt x="936" y="606"/>
                </a:lnTo>
                <a:lnTo>
                  <a:pt x="921" y="574"/>
                </a:lnTo>
                <a:lnTo>
                  <a:pt x="907" y="553"/>
                </a:lnTo>
                <a:lnTo>
                  <a:pt x="894" y="535"/>
                </a:lnTo>
                <a:lnTo>
                  <a:pt x="878" y="513"/>
                </a:lnTo>
                <a:lnTo>
                  <a:pt x="863" y="489"/>
                </a:lnTo>
                <a:lnTo>
                  <a:pt x="846" y="464"/>
                </a:lnTo>
                <a:lnTo>
                  <a:pt x="831" y="440"/>
                </a:lnTo>
                <a:lnTo>
                  <a:pt x="819" y="419"/>
                </a:lnTo>
                <a:lnTo>
                  <a:pt x="809" y="401"/>
                </a:lnTo>
                <a:lnTo>
                  <a:pt x="804" y="389"/>
                </a:lnTo>
                <a:lnTo>
                  <a:pt x="799" y="365"/>
                </a:lnTo>
                <a:lnTo>
                  <a:pt x="795" y="332"/>
                </a:lnTo>
                <a:lnTo>
                  <a:pt x="794" y="295"/>
                </a:lnTo>
                <a:lnTo>
                  <a:pt x="794" y="259"/>
                </a:lnTo>
                <a:lnTo>
                  <a:pt x="797" y="237"/>
                </a:lnTo>
                <a:lnTo>
                  <a:pt x="803" y="222"/>
                </a:lnTo>
                <a:lnTo>
                  <a:pt x="811" y="215"/>
                </a:lnTo>
                <a:lnTo>
                  <a:pt x="821" y="216"/>
                </a:lnTo>
                <a:lnTo>
                  <a:pt x="827" y="231"/>
                </a:lnTo>
                <a:lnTo>
                  <a:pt x="824" y="255"/>
                </a:lnTo>
                <a:lnTo>
                  <a:pt x="819" y="283"/>
                </a:lnTo>
                <a:lnTo>
                  <a:pt x="813" y="305"/>
                </a:lnTo>
                <a:lnTo>
                  <a:pt x="812" y="315"/>
                </a:lnTo>
                <a:lnTo>
                  <a:pt x="813" y="325"/>
                </a:lnTo>
                <a:lnTo>
                  <a:pt x="817" y="336"/>
                </a:lnTo>
                <a:lnTo>
                  <a:pt x="821" y="346"/>
                </a:lnTo>
                <a:lnTo>
                  <a:pt x="827" y="357"/>
                </a:lnTo>
                <a:lnTo>
                  <a:pt x="834" y="368"/>
                </a:lnTo>
                <a:lnTo>
                  <a:pt x="845" y="379"/>
                </a:lnTo>
                <a:lnTo>
                  <a:pt x="856" y="390"/>
                </a:lnTo>
                <a:lnTo>
                  <a:pt x="863" y="396"/>
                </a:lnTo>
                <a:lnTo>
                  <a:pt x="870" y="403"/>
                </a:lnTo>
                <a:lnTo>
                  <a:pt x="879" y="408"/>
                </a:lnTo>
                <a:lnTo>
                  <a:pt x="890" y="414"/>
                </a:lnTo>
                <a:lnTo>
                  <a:pt x="901" y="421"/>
                </a:lnTo>
                <a:lnTo>
                  <a:pt x="913" y="426"/>
                </a:lnTo>
                <a:lnTo>
                  <a:pt x="925" y="432"/>
                </a:lnTo>
                <a:lnTo>
                  <a:pt x="939" y="438"/>
                </a:lnTo>
                <a:lnTo>
                  <a:pt x="952" y="442"/>
                </a:lnTo>
                <a:lnTo>
                  <a:pt x="966" y="447"/>
                </a:lnTo>
                <a:lnTo>
                  <a:pt x="980" y="450"/>
                </a:lnTo>
                <a:lnTo>
                  <a:pt x="994" y="453"/>
                </a:lnTo>
                <a:lnTo>
                  <a:pt x="1009" y="456"/>
                </a:lnTo>
                <a:lnTo>
                  <a:pt x="1022" y="457"/>
                </a:lnTo>
                <a:lnTo>
                  <a:pt x="1036" y="457"/>
                </a:lnTo>
                <a:lnTo>
                  <a:pt x="1048" y="456"/>
                </a:lnTo>
                <a:lnTo>
                  <a:pt x="1064" y="453"/>
                </a:lnTo>
                <a:lnTo>
                  <a:pt x="1078" y="447"/>
                </a:lnTo>
                <a:lnTo>
                  <a:pt x="1091" y="442"/>
                </a:lnTo>
                <a:lnTo>
                  <a:pt x="1102" y="432"/>
                </a:lnTo>
                <a:lnTo>
                  <a:pt x="1110" y="421"/>
                </a:lnTo>
                <a:lnTo>
                  <a:pt x="1116" y="405"/>
                </a:lnTo>
                <a:lnTo>
                  <a:pt x="1121" y="386"/>
                </a:lnTo>
                <a:lnTo>
                  <a:pt x="1122" y="364"/>
                </a:lnTo>
                <a:lnTo>
                  <a:pt x="1121" y="336"/>
                </a:lnTo>
                <a:lnTo>
                  <a:pt x="1118" y="304"/>
                </a:lnTo>
                <a:lnTo>
                  <a:pt x="1111" y="269"/>
                </a:lnTo>
                <a:lnTo>
                  <a:pt x="1100" y="233"/>
                </a:lnTo>
                <a:lnTo>
                  <a:pt x="1082" y="196"/>
                </a:lnTo>
                <a:lnTo>
                  <a:pt x="1058" y="160"/>
                </a:lnTo>
                <a:lnTo>
                  <a:pt x="1027" y="127"/>
                </a:lnTo>
                <a:lnTo>
                  <a:pt x="986" y="98"/>
                </a:lnTo>
                <a:close/>
              </a:path>
            </a:pathLst>
          </a:custGeom>
          <a:solidFill>
            <a:schemeClr val="folHlink"/>
          </a:solidFill>
          <a:ln w="9525">
            <a:noFill/>
            <a:round/>
            <a:headEnd/>
            <a:tailEnd/>
          </a:ln>
        </p:spPr>
        <p:txBody>
          <a:bodyPr/>
          <a:lstStyle/>
          <a:p>
            <a:endParaRPr lang="en-SG"/>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Kurose">
  <a:themeElements>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CS433</Template>
  <TotalTime>13329</TotalTime>
  <Words>1062</Words>
  <Application>Microsoft Office PowerPoint</Application>
  <PresentationFormat>On-screen Show (4:3)</PresentationFormat>
  <Paragraphs>340</Paragraphs>
  <Slides>26</Slides>
  <Notes>15</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26</vt:i4>
      </vt:variant>
    </vt:vector>
  </HeadingPairs>
  <TitlesOfParts>
    <vt:vector size="31" baseType="lpstr">
      <vt:lpstr>1_Kurose</vt:lpstr>
      <vt:lpstr>Photo Editor Photo</vt:lpstr>
      <vt:lpstr>Bitmap Image</vt:lpstr>
      <vt:lpstr>ClipArt</vt:lpstr>
      <vt:lpstr>Clip</vt:lpstr>
      <vt:lpstr>Các khái niệm cơ bản về mạng</vt:lpstr>
      <vt:lpstr>Slide 2</vt:lpstr>
      <vt:lpstr>Mạng máy tính</vt:lpstr>
      <vt:lpstr>Mạng máy tính</vt:lpstr>
      <vt:lpstr>Mạng máy tính</vt:lpstr>
      <vt:lpstr>Mô hình OSI</vt:lpstr>
      <vt:lpstr>Mô hình Intenet(TCP/IP) </vt:lpstr>
      <vt:lpstr>Ví dụ</vt:lpstr>
      <vt:lpstr>Slide 9</vt:lpstr>
      <vt:lpstr>Slide 10</vt:lpstr>
      <vt:lpstr>Slide 11</vt:lpstr>
      <vt:lpstr>Slide 12</vt:lpstr>
      <vt:lpstr>Slide 13</vt:lpstr>
      <vt:lpstr>Địa chỉ IPv4</vt:lpstr>
      <vt:lpstr>TCP</vt:lpstr>
      <vt:lpstr>TCP</vt:lpstr>
      <vt:lpstr>Slide 17</vt:lpstr>
      <vt:lpstr>UDP</vt:lpstr>
      <vt:lpstr>Số hiệu cổng TCP/UDP</vt:lpstr>
      <vt:lpstr>DNS: Domain Name System</vt:lpstr>
      <vt:lpstr>DNS: Domain Name System</vt:lpstr>
      <vt:lpstr>Quản lý tên miền</vt:lpstr>
      <vt:lpstr>Slide 23</vt:lpstr>
      <vt:lpstr>Slide 24</vt:lpstr>
      <vt:lpstr>Slide 25</vt:lpstr>
      <vt:lpstr>Bài tập</vt:lpstr>
    </vt:vector>
  </TitlesOfParts>
  <Company>Yale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Architecture</dc:title>
  <dc:creator>Yang Richard Yang</dc:creator>
  <cp:lastModifiedBy>dinhhuy</cp:lastModifiedBy>
  <cp:revision>1609</cp:revision>
  <cp:lastPrinted>1999-02-25T00:44:58Z</cp:lastPrinted>
  <dcterms:created xsi:type="dcterms:W3CDTF">1998-04-24T02:12:15Z</dcterms:created>
  <dcterms:modified xsi:type="dcterms:W3CDTF">2015-07-06T14:59:17Z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4</vt:i4>
  </property>
  <property fmtid="{D5CDD505-2E9C-101B-9397-08002B2CF9AE}" pid="6" name="ScreenUsage">
    <vt:i4>3</vt:i4>
  </property>
  <property fmtid="{D5CDD505-2E9C-101B-9397-08002B2CF9AE}" pid="7" name="MailAddress">
    <vt:lpwstr>yang.r.yang@yale.edu</vt:lpwstr>
  </property>
  <property fmtid="{D5CDD505-2E9C-101B-9397-08002B2CF9AE}" pid="8" name="Other">
    <vt:lpwstr/>
  </property>
  <property fmtid="{D5CDD505-2E9C-101B-9397-08002B2CF9AE}" pid="9" name="DownloadOriginal">
    <vt:bool>false</vt:bool>
  </property>
  <property fmtid="{D5CDD505-2E9C-101B-9397-08002B2CF9AE}" pid="10" name="DownloadIEButton">
    <vt:bool>false</vt:bool>
  </property>
  <property fmtid="{D5CDD505-2E9C-101B-9397-08002B2CF9AE}" pid="11" name="UseBrowserColor">
    <vt:bool>true</vt:bool>
  </property>
  <property fmtid="{D5CDD505-2E9C-101B-9397-08002B2CF9AE}" pid="12" name="BackColor">
    <vt:i4>15132390</vt:i4>
  </property>
  <property fmtid="{D5CDD505-2E9C-101B-9397-08002B2CF9AE}" pid="13" name="TextColor">
    <vt:i4>0</vt:i4>
  </property>
  <property fmtid="{D5CDD505-2E9C-101B-9397-08002B2CF9AE}" pid="14" name="LinkColor">
    <vt:i4>16711782</vt:i4>
  </property>
  <property fmtid="{D5CDD505-2E9C-101B-9397-08002B2CF9AE}" pid="15" name="VisitedColor">
    <vt:i4>10040268</vt:i4>
  </property>
  <property fmtid="{D5CDD505-2E9C-101B-9397-08002B2CF9AE}" pid="16" name="TransparentButton">
    <vt:i4>0</vt:i4>
  </property>
  <property fmtid="{D5CDD505-2E9C-101B-9397-08002B2CF9AE}" pid="17" name="ButtonType">
    <vt:i4>3</vt:i4>
  </property>
  <property fmtid="{D5CDD505-2E9C-101B-9397-08002B2CF9AE}" pid="18" name="ShowNotes">
    <vt:bool>false</vt:bool>
  </property>
  <property fmtid="{D5CDD505-2E9C-101B-9397-08002B2CF9AE}" pid="19" name="NavBtnPos">
    <vt:i4>3</vt:i4>
  </property>
</Properties>
</file>