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89" r:id="rId2"/>
    <p:sldId id="442" r:id="rId3"/>
    <p:sldId id="443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CCECFF"/>
    <a:srgbClr val="EAEAEA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EF14541-D7AF-4F09-AC8A-B36FE86AC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BEB3FF0-28DF-46A1-821A-14A460012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198BF-B17E-457F-97D5-8993FB412BB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S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01E47331-A82C-4775-9482-D97C99D27E4A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20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08194DE6-09A4-4F45-83BB-6F6D6D96ED29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21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F8962581-9528-43A4-9945-3A78EBF26BAA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22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C8EAE835-F82B-495C-B696-1632FF89C974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23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6D33691F-D603-48E0-950C-F5B9D0CA5292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24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C7EBF198-F807-4BCB-B4D9-5CE251B2BDD7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25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8F16FA84-FFB5-4043-A59A-73B9D029BC7E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26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9E3EBBB5-AD53-464A-B1DA-BA94D8A844B2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27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DDF0BFA0-C18A-4D73-B712-128836C8FAD1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28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C6C0A83E-EFB9-46BF-BCBC-F90073C2BF31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29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EC562-E31F-4BE0-9524-A68A2ED954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S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05588A83-50B8-4C7C-A4B2-38CF9B69CB90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13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43593F50-6800-465A-B80F-C057E122367F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14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07462EAB-4396-4DF8-ADBD-43D1691E241D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15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25DA8C0B-2354-4697-BC27-E79C37D2E3EA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16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8B9A423F-2458-4080-BCE1-3625F6A9EC06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17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09F3C907-9540-480D-8ADB-15CC856AE462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18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 eaLnBrk="1" hangingPunct="1"/>
            <a:fld id="{70251AFF-1A14-46B5-BEB3-FED236EB2B99}" type="slidenum">
              <a:rPr lang="fr-FR" sz="1300">
                <a:latin typeface="Times New Roman" pitchFamily="18" charset="0"/>
                <a:ea typeface="MS PGothic" pitchFamily="34" charset="-128"/>
              </a:rPr>
              <a:pPr algn="r" defTabSz="482600" eaLnBrk="1" hangingPunct="1"/>
              <a:t>19</a:t>
            </a:fld>
            <a:endParaRPr lang="fr-FR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endParaRPr lang="en-S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19EE7-DCA1-438D-9548-660EE0512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A9978-C3AF-4FAF-A435-F997F203C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B28DC-E1FD-4430-AD5E-0D3E08972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5D89-BAE4-4EED-A8FC-EC9B7C0F0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ED00A-4D99-463A-A21B-AD11D1A4D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987B9-D2C2-4F69-AC16-1AB505B0A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1406-D8A5-428F-A61C-935843B5B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BF69A-B698-4822-B703-91F379D43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F771F-0DB6-40A9-B940-FB3564984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60116-FFCD-437C-AB8B-27AA3756F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ED544-9C5F-467D-AD61-B3C99B777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4BDF1253-0DBA-4B7B-B40F-374F81D45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pi/java/net/InetAddres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api/java/net/SocketAddres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AE8E7A-EA09-46E1-8FCA-638C1FBF57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72903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ea typeface="宋体" pitchFamily="2" charset="-122"/>
              </a:rPr>
              <a:t>UDP Socket</a:t>
            </a:r>
            <a:r>
              <a:rPr lang="en-US" altLang="zh-CN" sz="3600" dirty="0" smtClean="0">
                <a:ea typeface="宋体" pitchFamily="2" charset="-122"/>
              </a:rPr>
              <a:t/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altLang="zh-CN" sz="3600" dirty="0" smtClean="0">
                <a:ea typeface="宋体" pitchFamily="2" charset="-122"/>
              </a:rPr>
              <a:t/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altLang="zh-CN" sz="3600" smtClean="0">
                <a:ea typeface="宋体" pitchFamily="2" charset="-122"/>
              </a:rPr>
              <a:t/>
            </a:r>
            <a:br>
              <a:rPr lang="en-US" altLang="zh-CN" sz="3600" smtClean="0">
                <a:ea typeface="宋体" pitchFamily="2" charset="-122"/>
              </a:rPr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3600" smtClean="0"/>
              <a:t/>
            </a:r>
            <a:br>
              <a:rPr lang="en-US" sz="3600" smtClean="0"/>
            </a:b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72904252-6DFC-42F9-9087-317722E5579A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10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smtClean="0"/>
              <a:t>Ví dụ: Java server UDP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565400" y="1541463"/>
            <a:ext cx="61595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import java.io.*;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import java.net.*;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class UDPServer {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public static void main(String args[]) throws Exception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{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DatagramSocket serverSocket = new DatagramSocket(9876);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byte[] receiveData = new byte[1024];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byte[] sendData  = new byte[1024];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while(true)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{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DatagramPacket receivePacket =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   new DatagramPacket(receiveData, receiveData.length);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 serverSocket.receive(receivePacket);</a:t>
            </a:r>
            <a:r>
              <a:rPr lang="en-US">
                <a:ea typeface="MS PGothic" pitchFamily="34" charset="-128"/>
              </a:rPr>
              <a:t> 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-22225" y="2811463"/>
            <a:ext cx="24336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Tạo datagram socket</a:t>
            </a:r>
          </a:p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Lắng nghe tại</a:t>
            </a:r>
          </a:p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 port 9876</a:t>
            </a:r>
            <a:endParaRPr lang="en-US">
              <a:ea typeface="MS PGothic" pitchFamily="34" charset="-128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96863" y="5018088"/>
            <a:ext cx="2182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Cấp phát bộ nhớ </a:t>
            </a:r>
            <a:br>
              <a:rPr lang="en-US">
                <a:solidFill>
                  <a:schemeClr val="accent2"/>
                </a:solidFill>
                <a:ea typeface="MS PGothic" pitchFamily="34" charset="-128"/>
              </a:rPr>
            </a:br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để nhận gói dữ liệu</a:t>
            </a:r>
            <a:endParaRPr lang="en-US">
              <a:ea typeface="MS PGothic" pitchFamily="34" charset="-128"/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328738" y="5789613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Nhận gói dữ liệu</a:t>
            </a:r>
            <a:endParaRPr lang="en-US">
              <a:ea typeface="MS PGothic" pitchFamily="34" charset="-128"/>
            </a:endParaRPr>
          </a:p>
        </p:txBody>
      </p:sp>
      <p:sp>
        <p:nvSpPr>
          <p:cNvPr id="11272" name="Freeform 7"/>
          <p:cNvSpPr>
            <a:spLocks/>
          </p:cNvSpPr>
          <p:nvPr/>
        </p:nvSpPr>
        <p:spPr bwMode="auto">
          <a:xfrm>
            <a:off x="2286000" y="287178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2457450" y="340518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4" name="Freeform 9"/>
          <p:cNvSpPr>
            <a:spLocks/>
          </p:cNvSpPr>
          <p:nvPr/>
        </p:nvSpPr>
        <p:spPr bwMode="auto">
          <a:xfrm>
            <a:off x="2362200" y="507206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2471738" y="540702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6" name="Freeform 11"/>
          <p:cNvSpPr>
            <a:spLocks/>
          </p:cNvSpPr>
          <p:nvPr/>
        </p:nvSpPr>
        <p:spPr bwMode="auto">
          <a:xfrm>
            <a:off x="2352675" y="580548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V="1">
            <a:off x="2490788" y="597217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0E87F25F-CCC4-416B-897D-E78C872F4770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11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Ví dụ: Java server UDP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851025" y="1217613"/>
            <a:ext cx="6562725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endParaRPr lang="en-US" sz="1600">
              <a:latin typeface="Arial" charset="0"/>
              <a:ea typeface="MS PGothic" pitchFamily="34" charset="-128"/>
            </a:endParaRP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String sentence = new String(receivePacket.getData());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InetAddress IPAddress = receivePacket.getAddress();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int port = receivePacket.getPort();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String capitalizedSentence = sentence.toUpperCase(); </a:t>
            </a:r>
          </a:p>
          <a:p>
            <a:pPr algn="l" defTabSz="457200" eaLnBrk="1" hangingPunct="1"/>
            <a:endParaRPr lang="en-US" sz="1600">
              <a:latin typeface="Arial" charset="0"/>
              <a:ea typeface="MS PGothic" pitchFamily="34" charset="-128"/>
            </a:endParaRP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sendData = capitalizedSentence.getBytes();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DatagramPacket sendPacket =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   new DatagramPacket(sendData, sendData.length, IPAddress,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                     port);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serverSocket.send(sendPacket);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}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}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}</a:t>
            </a:r>
            <a:r>
              <a:rPr lang="en-US">
                <a:ea typeface="MS PGothic" pitchFamily="34" charset="-128"/>
              </a:rPr>
              <a:t>  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27000" y="1874838"/>
            <a:ext cx="2093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Lấy địa chỉ IP, port của gói gửi</a:t>
            </a:r>
            <a:endParaRPr lang="en-US">
              <a:ea typeface="MS PGothic" pitchFamily="34" charset="-128"/>
            </a:endParaRPr>
          </a:p>
        </p:txBody>
      </p:sp>
      <p:sp>
        <p:nvSpPr>
          <p:cNvPr id="12294" name="Freeform 5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V="1">
            <a:off x="2214563" y="2533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860425" y="4508500"/>
            <a:ext cx="1217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Viết </a:t>
            </a:r>
          </a:p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Datagram</a:t>
            </a:r>
          </a:p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ra socket</a:t>
            </a:r>
            <a:endParaRPr lang="en-US">
              <a:ea typeface="MS PGothic" pitchFamily="34" charset="-128"/>
            </a:endParaRPr>
          </a:p>
        </p:txBody>
      </p:sp>
      <p:sp>
        <p:nvSpPr>
          <p:cNvPr id="1229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228975" y="5768975"/>
            <a:ext cx="2560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Kết thúc lặp </a:t>
            </a:r>
            <a:br>
              <a:rPr lang="en-US">
                <a:solidFill>
                  <a:schemeClr val="accent2"/>
                </a:solidFill>
                <a:ea typeface="MS PGothic" pitchFamily="34" charset="-128"/>
              </a:rPr>
            </a:br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và đợi gói dữ liệu khác</a:t>
            </a:r>
          </a:p>
        </p:txBody>
      </p:sp>
      <p:sp>
        <p:nvSpPr>
          <p:cNvPr id="1230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flipV="1">
            <a:off x="2205038" y="20955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190500" y="3702050"/>
            <a:ext cx="1906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Tạo datagram</a:t>
            </a:r>
          </a:p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để gởi tới client</a:t>
            </a:r>
            <a:endParaRPr lang="en-US">
              <a:ea typeface="MS PGothic" pitchFamily="34" charset="-128"/>
            </a:endParaRPr>
          </a:p>
        </p:txBody>
      </p:sp>
      <p:sp>
        <p:nvSpPr>
          <p:cNvPr id="1230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Quan sát và đặt câu hỏi về UDP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4294967295"/>
          </p:nvPr>
        </p:nvSpPr>
        <p:spPr>
          <a:xfrm>
            <a:off x="455613" y="1381125"/>
            <a:ext cx="8494712" cy="4648200"/>
          </a:xfrm>
        </p:spPr>
        <p:txBody>
          <a:bodyPr/>
          <a:lstStyle/>
          <a:p>
            <a:r>
              <a:rPr lang="en-US" smtClean="0"/>
              <a:t>Cả client server đều sử dụng DatagramSocket </a:t>
            </a:r>
          </a:p>
          <a:p>
            <a:r>
              <a:rPr lang="en-US" smtClean="0"/>
              <a:t>Đại chỉ IP và port của máy đích được gởi kèm cho mỗi đoạn dữ liệu. </a:t>
            </a:r>
          </a:p>
          <a:p>
            <a:r>
              <a:rPr lang="en-US" smtClean="0"/>
              <a:t>Client gởi đoạn dữ liệu tới server mà không cần địa chỉ IP và port ?</a:t>
            </a:r>
          </a:p>
          <a:p>
            <a:r>
              <a:rPr lang="en-US" smtClean="0"/>
              <a:t>Nhiều client có thể dùng một server?</a:t>
            </a:r>
          </a:p>
          <a:p>
            <a:endParaRPr lang="en-US" smtClean="0"/>
          </a:p>
          <a:p>
            <a:pPr>
              <a:buFont typeface="ZapfDingbats" pitchFamily="82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US" smtClean="0"/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947264F1-3990-46C2-83F0-C6D29DCAD809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12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DatagramPacket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000" smtClean="0"/>
              <a:t>Kích thước tối đa một gói dữ liệu là 65,507 byte 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smtClean="0"/>
              <a:t>Phương thức khởi tạo</a:t>
            </a:r>
          </a:p>
          <a:p>
            <a:pPr lvl="1" eaLnBrk="1" hangingPunct="1">
              <a:lnSpc>
                <a:spcPct val="110000"/>
              </a:lnSpc>
            </a:pPr>
            <a:r>
              <a:rPr lang="fr-FR" sz="1800" smtClean="0"/>
              <a:t>public DatagramPacket(byte[] buffer, int length) </a:t>
            </a:r>
          </a:p>
          <a:p>
            <a:pPr lvl="1" eaLnBrk="1" hangingPunct="1">
              <a:lnSpc>
                <a:spcPct val="110000"/>
              </a:lnSpc>
            </a:pPr>
            <a:r>
              <a:rPr lang="fr-FR" sz="1800" smtClean="0"/>
              <a:t>public DatagramPacket(byte[] buffer, int offset, int length)  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smtClean="0"/>
              <a:t>Cá phương thức khởi tạo khác</a:t>
            </a:r>
          </a:p>
          <a:p>
            <a:pPr lvl="1" eaLnBrk="1" hangingPunct="1"/>
            <a:r>
              <a:rPr lang="fr-FR" sz="1800" smtClean="0">
                <a:latin typeface="Lucida Console" pitchFamily="49" charset="0"/>
              </a:rPr>
              <a:t>public DatagramPacket(byte[] data, int length, 	InetAddress destination, int port) </a:t>
            </a:r>
          </a:p>
          <a:p>
            <a:pPr lvl="1" eaLnBrk="1" hangingPunct="1"/>
            <a:r>
              <a:rPr lang="fr-FR" sz="1800" smtClean="0">
                <a:latin typeface="Lucida Console" pitchFamily="49" charset="0"/>
              </a:rPr>
              <a:t>public DatagramPacket(byte[] data, int offset, int 	length, InetAddress destination, int port)</a:t>
            </a:r>
          </a:p>
          <a:p>
            <a:pPr lvl="1" eaLnBrk="1" hangingPunct="1"/>
            <a:r>
              <a:rPr lang="fr-FR" sz="1800" smtClean="0">
                <a:latin typeface="Lucida Console" pitchFamily="49" charset="0"/>
              </a:rPr>
              <a:t>public DatagramPacket(byte[] data, int length, 	SocketAddress destination, int port)</a:t>
            </a:r>
          </a:p>
          <a:p>
            <a:pPr lvl="1" eaLnBrk="1" hangingPunct="1"/>
            <a:r>
              <a:rPr lang="fr-FR" sz="1800" smtClean="0">
                <a:latin typeface="Lucida Console" pitchFamily="49" charset="0"/>
              </a:rPr>
              <a:t>public DatagramPacket(byte[] data, int offset, int 	length, SocketAddress destination, int port)</a:t>
            </a:r>
          </a:p>
        </p:txBody>
      </p:sp>
      <p:sp>
        <p:nvSpPr>
          <p:cNvPr id="14340" name="Espace réservé de la date 3"/>
          <p:cNvSpPr txBox="1">
            <a:spLocks noGrp="1"/>
          </p:cNvSpPr>
          <p:nvPr/>
        </p:nvSpPr>
        <p:spPr bwMode="auto">
          <a:xfrm>
            <a:off x="490538" y="6484938"/>
            <a:ext cx="209708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defTabSz="457200" eaLnBrk="1" hangingPunct="1"/>
            <a:r>
              <a:rPr lang="fr-FR" sz="1400">
                <a:latin typeface="Times New Roman" pitchFamily="18" charset="0"/>
                <a:ea typeface="MS PGothic" pitchFamily="34" charset="-128"/>
              </a:rPr>
              <a:t>H. Fauconnier</a:t>
            </a:r>
          </a:p>
        </p:txBody>
      </p:sp>
      <p:sp>
        <p:nvSpPr>
          <p:cNvPr id="14341" name="Espace réservé du pied de page 4"/>
          <p:cNvSpPr txBox="1">
            <a:spLocks noGrp="1"/>
          </p:cNvSpPr>
          <p:nvPr/>
        </p:nvSpPr>
        <p:spPr bwMode="auto">
          <a:xfrm>
            <a:off x="5430838" y="6537325"/>
            <a:ext cx="26193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r>
              <a:rPr lang="fr-FR" sz="1400">
                <a:ea typeface="MS PGothic" pitchFamily="34" charset="-128"/>
              </a:rPr>
              <a:t>M2-Internet Java</a:t>
            </a:r>
          </a:p>
        </p:txBody>
      </p:sp>
      <p:sp>
        <p:nvSpPr>
          <p:cNvPr id="14342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9A5FFD50-E3B6-45F9-A9A6-219C59F122DE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13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String s = "On essaie…";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byte[] data = s.getBytes("ASCII");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endParaRPr lang="fr-FR" sz="2000" smtClean="0"/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try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  InetAddress ia = InetAddress.getByName("it.hutech.edu.vn");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  int port = 7;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  DatagramPacket dp = new DatagramPacket(data, 	data.length, ia, port);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catch (IOException ex)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2000" smtClean="0"/>
              <a:t>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endParaRPr lang="fr-FR" sz="2000" smtClean="0"/>
          </a:p>
        </p:txBody>
      </p:sp>
      <p:sp>
        <p:nvSpPr>
          <p:cNvPr id="15364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0F6F1481-4DF7-4535-AAE8-4EB651ACC2A8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14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Các phương thức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Thao tác với địa chỉ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</a:t>
            </a:r>
            <a:r>
              <a:rPr lang="fr-FR" smtClean="0">
                <a:latin typeface="Lucida Console" pitchFamily="49" charset="0"/>
                <a:hlinkClick r:id="rId3" action="ppaction://hlinkfile"/>
              </a:rPr>
              <a:t>InetAddress</a:t>
            </a:r>
            <a:r>
              <a:rPr lang="fr-FR" smtClean="0">
                <a:latin typeface="Lucida Console" pitchFamily="49" charset="0"/>
              </a:rPr>
              <a:t> getAddress( 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int getPort( 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</a:t>
            </a:r>
            <a:r>
              <a:rPr lang="fr-FR" smtClean="0">
                <a:latin typeface="Lucida Console" pitchFamily="49" charset="0"/>
                <a:hlinkClick r:id="rId4" action="ppaction://hlinkfile"/>
              </a:rPr>
              <a:t>SocketAddress </a:t>
            </a:r>
            <a:r>
              <a:rPr lang="fr-FR" smtClean="0">
                <a:latin typeface="Lucida Console" pitchFamily="49" charset="0"/>
              </a:rPr>
              <a:t>							getSocketAddress( 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void setAddress(InetAddress remote)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void setPort(int port)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void setAddress(SocketAddress remote) </a:t>
            </a:r>
          </a:p>
        </p:txBody>
      </p:sp>
      <p:sp>
        <p:nvSpPr>
          <p:cNvPr id="16388" name="Espace réservé de la date 3"/>
          <p:cNvSpPr txBox="1">
            <a:spLocks noGrp="1"/>
          </p:cNvSpPr>
          <p:nvPr/>
        </p:nvSpPr>
        <p:spPr bwMode="auto">
          <a:xfrm>
            <a:off x="490538" y="6484938"/>
            <a:ext cx="209708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defTabSz="457200" eaLnBrk="1" hangingPunct="1"/>
            <a:r>
              <a:rPr lang="fr-FR" sz="1400">
                <a:latin typeface="Times New Roman" pitchFamily="18" charset="0"/>
                <a:ea typeface="MS PGothic" pitchFamily="34" charset="-128"/>
              </a:rPr>
              <a:t>H. Fauconnier</a:t>
            </a:r>
          </a:p>
        </p:txBody>
      </p:sp>
      <p:sp>
        <p:nvSpPr>
          <p:cNvPr id="16389" name="Espace réservé du pied de page 4"/>
          <p:cNvSpPr txBox="1">
            <a:spLocks noGrp="1"/>
          </p:cNvSpPr>
          <p:nvPr/>
        </p:nvSpPr>
        <p:spPr bwMode="auto">
          <a:xfrm>
            <a:off x="5430838" y="6537325"/>
            <a:ext cx="26193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r>
              <a:rPr lang="fr-FR" sz="1400">
                <a:ea typeface="MS PGothic" pitchFamily="34" charset="-128"/>
              </a:rPr>
              <a:t>M2-Internet Java</a:t>
            </a:r>
          </a:p>
        </p:txBody>
      </p:sp>
      <p:sp>
        <p:nvSpPr>
          <p:cNvPr id="16390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627217B9-5B46-4347-B9A7-9F75BC53CAD1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15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Các phương thức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Thao tác với dữ liệu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byte[] getData( 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int getLength( 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int getOffset( 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void setData(byte[] data) 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void setData(byte[] data, int offset, int length )</a:t>
            </a:r>
          </a:p>
          <a:p>
            <a:pPr lvl="1" eaLnBrk="1" hangingPunct="1"/>
            <a:r>
              <a:rPr lang="fr-FR" smtClean="0">
                <a:latin typeface="Lucida Console" pitchFamily="49" charset="0"/>
              </a:rPr>
              <a:t>public void setLength(int length) </a:t>
            </a:r>
          </a:p>
          <a:p>
            <a:pPr eaLnBrk="1" hangingPunct="1"/>
            <a:endParaRPr lang="fr-FR" smtClean="0">
              <a:latin typeface="Lucida Console" pitchFamily="49" charset="0"/>
            </a:endParaRPr>
          </a:p>
        </p:txBody>
      </p:sp>
      <p:sp>
        <p:nvSpPr>
          <p:cNvPr id="17412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0F5E85AC-ADAA-4871-BEBC-39CE67903D6D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16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8163" y="1511300"/>
            <a:ext cx="8245475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import java.net.*;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public class DatagramExample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public static void main(String[] args) {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String s = "Essayons.";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byte[] data = s.getBytes( 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try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		InetAddress ia = InetAddress.getByName("www.liafa.jussieu.fr");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	int port =7;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	DatagramPacket dp;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		dp = new DatagramPacket(data, data.length, ia, port);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	System.out.println(" Un packet pour" + dp.getAddress( ));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	   	System.out.println(" port " + dp.getPort( ));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	System.out.println("il y a " + dp.getLength( ));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	   	System.out.println(" bytes dans le  packet");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	   	s=new String(dp.getData( ), dp.getOffset( ), dp.getLength( ))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	System.out.println(s);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catch (UnknownHostException e)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	      System.err.println(e);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}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}}</a:t>
            </a:r>
          </a:p>
        </p:txBody>
      </p:sp>
      <p:sp>
        <p:nvSpPr>
          <p:cNvPr id="18436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EB80866B-E530-4D9A-98DD-61FC501BE945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17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DatagramSocket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fr-FR" sz="2400" smtClean="0"/>
              <a:t>Phương thức khởi tạo</a:t>
            </a:r>
          </a:p>
          <a:p>
            <a:pPr lvl="1" eaLnBrk="1" hangingPunct="1">
              <a:lnSpc>
                <a:spcPct val="110000"/>
              </a:lnSpc>
            </a:pPr>
            <a:r>
              <a:rPr lang="fr-FR" sz="2000" smtClean="0"/>
              <a:t>public DatagramSocket( ) throws SocketException </a:t>
            </a:r>
          </a:p>
          <a:p>
            <a:pPr lvl="1" eaLnBrk="1" hangingPunct="1">
              <a:lnSpc>
                <a:spcPct val="110000"/>
              </a:lnSpc>
            </a:pPr>
            <a:r>
              <a:rPr lang="fr-FR" sz="2000" smtClean="0"/>
              <a:t>public DatagramSocket(int port) throws SocketException </a:t>
            </a:r>
          </a:p>
          <a:p>
            <a:pPr lvl="1" eaLnBrk="1" hangingPunct="1">
              <a:lnSpc>
                <a:spcPct val="110000"/>
              </a:lnSpc>
            </a:pPr>
            <a:r>
              <a:rPr lang="fr-FR" sz="2000" smtClean="0"/>
              <a:t>public DatagramSocket(int port, InetAddress interface) throws SocketException </a:t>
            </a:r>
          </a:p>
          <a:p>
            <a:pPr lvl="1" eaLnBrk="1" hangingPunct="1">
              <a:lnSpc>
                <a:spcPct val="110000"/>
              </a:lnSpc>
            </a:pPr>
            <a:r>
              <a:rPr lang="fr-FR" sz="2000" smtClean="0"/>
              <a:t>public DatagramSocket(SocketAddress interface) throws SocketException </a:t>
            </a:r>
          </a:p>
          <a:p>
            <a:pPr lvl="1" eaLnBrk="1" hangingPunct="1">
              <a:lnSpc>
                <a:spcPct val="110000"/>
              </a:lnSpc>
            </a:pPr>
            <a:r>
              <a:rPr lang="fr-FR" sz="2000" smtClean="0"/>
              <a:t>(protected DatagramSocket(DatagramSocketImpl impl) throws SocketException)</a:t>
            </a:r>
          </a:p>
        </p:txBody>
      </p:sp>
      <p:sp>
        <p:nvSpPr>
          <p:cNvPr id="19460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5AC86735-63F5-4073-BF6F-273A0DAED509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18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java.net.*;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public class UDPPortScanner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  public static void main(String[] args)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    </a:t>
            </a:r>
            <a:r>
              <a:rPr lang="fr-FR" sz="1800" smtClean="0"/>
              <a:t>for (int port = 1024; port &lt;= 65535; port++)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</a:t>
            </a:r>
            <a:r>
              <a:rPr lang="en-GB" sz="1800" smtClean="0"/>
              <a:t>try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        	// kiểm tra có port nào không được dùng ko?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		//nếu có, ngoại lệ sẽ được ném ra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        	DatagramSocket server = new DatagramSocket(port);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        	server.close( 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  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GB" sz="1800" smtClean="0"/>
              <a:t>      catch (SocketException ex) {</a:t>
            </a:r>
            <a:endParaRPr lang="fr-FR" sz="1800" smtClean="0"/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  System.out.println("Port:" + port + " đã được dùng");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} // end try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} // end for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}</a:t>
            </a:r>
          </a:p>
        </p:txBody>
      </p:sp>
      <p:sp>
        <p:nvSpPr>
          <p:cNvPr id="20484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276C9314-6C27-47F6-A50D-069032AD3FEB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19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</a:t>
            </a:r>
          </a:p>
        </p:txBody>
      </p:sp>
      <p:sp>
        <p:nvSpPr>
          <p:cNvPr id="409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smtClean="0"/>
              <a:t>Dịch vụ không kết nối</a:t>
            </a:r>
          </a:p>
          <a:p>
            <a:r>
              <a:rPr lang="vi-VN" sz="2400" smtClean="0"/>
              <a:t>Không cung cấp: thiết lập kết nối, tin cậy, điều khiển dòng, thời gian, …</a:t>
            </a:r>
          </a:p>
          <a:p>
            <a:r>
              <a:rPr lang="vi-VN" sz="2400" smtClean="0"/>
              <a:t>Tại sao sử dụng UDP?</a:t>
            </a:r>
          </a:p>
          <a:p>
            <a:endParaRPr lang="en-US" sz="240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96038"/>
            <a:ext cx="2133600" cy="457200"/>
          </a:xfrm>
          <a:noFill/>
        </p:spPr>
        <p:txBody>
          <a:bodyPr/>
          <a:lstStyle/>
          <a:p>
            <a:pPr defTabSz="912813"/>
            <a:fld id="{F1FB079B-82F7-4060-A90F-002F55C56F0C}" type="slidenum">
              <a:rPr lang="en-US" smtClean="0"/>
              <a:pPr defTabSz="912813"/>
              <a:t>2</a:t>
            </a:fld>
            <a:endParaRPr lang="en-US" smtClean="0"/>
          </a:p>
        </p:txBody>
      </p:sp>
      <p:pic>
        <p:nvPicPr>
          <p:cNvPr id="41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62350"/>
            <a:ext cx="7467600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Gởi và nhận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fr-FR" sz="2000" smtClean="0"/>
              <a:t>public void send(DatagramPacket dp) throws IOException </a:t>
            </a:r>
          </a:p>
          <a:p>
            <a:pPr eaLnBrk="1" hangingPunct="1">
              <a:lnSpc>
                <a:spcPct val="140000"/>
              </a:lnSpc>
            </a:pPr>
            <a:r>
              <a:rPr lang="fr-FR" sz="2000" smtClean="0"/>
              <a:t>public void receive(DatagramPacket dp) throws IOException</a:t>
            </a:r>
            <a:r>
              <a:rPr lang="fr-FR" sz="2400" smtClean="0"/>
              <a:t> </a:t>
            </a:r>
          </a:p>
        </p:txBody>
      </p:sp>
      <p:sp>
        <p:nvSpPr>
          <p:cNvPr id="21508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6C84A341-AFC6-4815-9FAC-D7517D7A490D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20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dụ: Echo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UDPServer</a:t>
            </a:r>
          </a:p>
          <a:p>
            <a:pPr lvl="1" eaLnBrk="1" hangingPunct="1"/>
            <a:r>
              <a:rPr lang="fr-FR" smtClean="0"/>
              <a:t>UDPEchoServer</a:t>
            </a:r>
          </a:p>
          <a:p>
            <a:pPr eaLnBrk="1" hangingPunct="1"/>
            <a:r>
              <a:rPr lang="fr-FR" smtClean="0"/>
              <a:t>UDPEchoClient</a:t>
            </a:r>
          </a:p>
          <a:p>
            <a:pPr lvl="2" eaLnBrk="1" hangingPunct="1"/>
            <a:r>
              <a:rPr lang="fr-FR" smtClean="0"/>
              <a:t>SenderThread</a:t>
            </a:r>
          </a:p>
          <a:p>
            <a:pPr lvl="2" eaLnBrk="1" hangingPunct="1"/>
            <a:r>
              <a:rPr lang="fr-FR" smtClean="0"/>
              <a:t>ReceiverThread</a:t>
            </a:r>
          </a:p>
          <a:p>
            <a:pPr lvl="2" eaLnBrk="1" hangingPunct="1"/>
            <a:endParaRPr lang="fr-FR" smtClean="0"/>
          </a:p>
        </p:txBody>
      </p:sp>
      <p:sp>
        <p:nvSpPr>
          <p:cNvPr id="22532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48F09BFE-AFA4-4FD9-8800-BBF500A78100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21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Echo: UDPServer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1614488"/>
            <a:ext cx="4697413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import java.net.*;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import java.io.*; 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public abstract class UDPServer extends Thread {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private int bufferSize;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protected DatagramSocket sock;   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public UDPServer(int port, int bufferSize) 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 throws SocketException {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  this.bufferSize = bufferSize;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  this.sock = new DatagramSocket(port);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}  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public UDPServer(int port) throws SocketException {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	 this(port, 8192);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}  </a:t>
            </a:r>
          </a:p>
          <a:p>
            <a:pPr eaLnBrk="1" hangingPunct="1">
              <a:buFont typeface="ZapfDingbats" pitchFamily="82" charset="2"/>
              <a:buNone/>
            </a:pPr>
            <a:r>
              <a:rPr lang="fr-FR" sz="1600" smtClean="0"/>
              <a:t>  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86263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public void run() { 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byte[] buffer= new byte[bufferSize];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while (true) {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 DatagramPacket incom;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	incom = new DatagramPacket(buffer, buffer.length);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 try {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    sock.receive(incom);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    this.respond(incom);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  }catch (IOException e) {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    System.err.println(e);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  }      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  } // end while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 } 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 public abstract void respond(DatagramPacket request);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fr-FR" sz="1600" smtClean="0"/>
              <a:t>}</a:t>
            </a:r>
          </a:p>
          <a:p>
            <a:pPr>
              <a:lnSpc>
                <a:spcPct val="90000"/>
              </a:lnSpc>
            </a:pPr>
            <a:endParaRPr lang="en-SG" sz="4000" smtClean="0"/>
          </a:p>
        </p:txBody>
      </p:sp>
      <p:sp>
        <p:nvSpPr>
          <p:cNvPr id="23557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84BF1A22-9402-4F66-A5EB-9F4EDA2EC112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22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UDPEchoServer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38275"/>
            <a:ext cx="7772400" cy="4810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public class UDPEchoServer extends UDPServer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public final static int DEFAULT_PORT = 2222;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public UDPEchoServer() throws SocketException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super(DEFAULT_PORT);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}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public void respond(DatagramPacket packet) {    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try {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	       byte[] data = new byte[packet.getLength()];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System.arraycopy(packet.getData(), 0, data, 0, packet.getLength());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try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String s = new String(data, "8859_1");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System.out.println(packet.getAddress() + " port "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        + packet.getPort() + " goi: " + s);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} catch (java.io.UnsupportedEncodingException ex) {}                    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DatagramPacket outgoing = new DatagramPacket(packet.getData(),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packet.getLength(), packet.getAddress(), packet.getPort());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sock.send(outgoing);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} catch (IOException ex)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System.err.println(ex);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} }}</a:t>
            </a:r>
          </a:p>
        </p:txBody>
      </p:sp>
      <p:sp>
        <p:nvSpPr>
          <p:cNvPr id="24580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024E2E2B-E9C7-4661-A913-7719744E29CA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23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Client: UDPEchoClient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public class UDPEchoClient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public static void lancer(String hostname, int port)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try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InetAddress ia = InetAddress.getByName(hostname);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SenderThread sender = new SenderThread(ia, port);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sender.start();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Thread receiver = new ReceiverThread(sender.getSocket());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receiver.start();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catch (UnknownHostException ex)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System.err.println(ex);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catch (SocketException ex)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System.err.println(ex);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}  // end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endParaRPr lang="fr-FR" sz="1800" smtClean="0"/>
          </a:p>
        </p:txBody>
      </p:sp>
      <p:sp>
        <p:nvSpPr>
          <p:cNvPr id="25604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13ADC115-46FE-4CCB-8336-841281D764FD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24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ReceiverThread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22400"/>
            <a:ext cx="7772400" cy="543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class ReceiverThread extends Thread {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DatagramSocket socket;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private boolean stopped = false;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public ReceiverThread(DatagramSocket ds) throws SocketException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this.socket = ds;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}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public void halt() {        this.stopped = true;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public DatagramSocket getSocket(){        return socket;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public void run() {    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byte[] buffer = new byte[65507];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while (true)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if (stopped) return;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DatagramPacket dp = new DatagramPacket(buffer, buffer.length);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try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socket.receive(dp);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String s = new String(dp.getData(), 0, dp.getLength());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System.out.println(s);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Thread.yield();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} catch (IOException ex) {System.err.println(ex); }        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}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}    }</a:t>
            </a:r>
          </a:p>
        </p:txBody>
      </p:sp>
      <p:sp>
        <p:nvSpPr>
          <p:cNvPr id="26628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F09F63E2-5BEC-46F7-8A7F-0F28217A309B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25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SenderThread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1503363"/>
            <a:ext cx="8229600" cy="4714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public class SenderThread extends Thread {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private InetAddress server;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private DatagramSocket socket;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private boolean stopped = false;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private int port;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public SenderThread(InetAddress address, int port)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throws SocketException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  this.server = address;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  this.port = port;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  this.socket = new DatagramSocket();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  this.socket.connect(server, port);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}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public void halt()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    this.stopped = true;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800" smtClean="0"/>
              <a:t>//…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400" smtClean="0"/>
              <a:t>    </a:t>
            </a:r>
          </a:p>
        </p:txBody>
      </p:sp>
      <p:sp>
        <p:nvSpPr>
          <p:cNvPr id="27652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ACB37CA1-58B3-4723-A596-F5B20FA14FA3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26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SenderThread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	public DatagramSocket getSocket()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return this.socket;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}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public void run() {    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try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	BufferedReader userInput = new BufferedReader(new     	InputStreamReader(System.in));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	while (true)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	    if (stopped) return;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   String theLine = userInput.readLine();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   if (theLine.equals(".")) break;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   byte[] data = theLine.getBytes();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   DatagramPacket output;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   output = new DatagramPacket(data, data.length, server, port);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   socket.send(output);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      Thread.yield();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}  // end try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    catch (IOException ex) {System.err.println(ex); }    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    }  // end run    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fr-FR" sz="1600" smtClean="0"/>
              <a:t>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endParaRPr lang="fr-FR" sz="1200" smtClean="0"/>
          </a:p>
        </p:txBody>
      </p:sp>
      <p:sp>
        <p:nvSpPr>
          <p:cNvPr id="28676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F190D86B-0EC7-4B7C-A480-72D329D15EE3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27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Các phương thức khác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void close( ) 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int getLocalPort( ) 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InetAddress getLocalAddress( ) 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SocketAddress getLocalSocketAddress( ) 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void connect(InetAddress host, int port) 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void disconnect( ) 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void disconnect( ) 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int getPort( ) 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InetAddress getInetAddress( )</a:t>
            </a:r>
          </a:p>
          <a:p>
            <a:pPr eaLnBrk="1" hangingPunct="1">
              <a:lnSpc>
                <a:spcPct val="110000"/>
              </a:lnSpc>
            </a:pPr>
            <a:r>
              <a:rPr lang="fr-FR" sz="2000" smtClean="0"/>
              <a:t>public InetAddress getRemoteSocketAddress( ) </a:t>
            </a:r>
          </a:p>
        </p:txBody>
      </p:sp>
      <p:sp>
        <p:nvSpPr>
          <p:cNvPr id="29700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A8971F5A-6AC7-47B4-88B1-6FF24B9FA2DF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28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Options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600200"/>
            <a:ext cx="7772400" cy="4973638"/>
          </a:xfrm>
        </p:spPr>
        <p:txBody>
          <a:bodyPr/>
          <a:lstStyle/>
          <a:p>
            <a:pPr eaLnBrk="1" hangingPunct="1"/>
            <a:r>
              <a:rPr lang="fr-FR" sz="1800" smtClean="0"/>
              <a:t>SO_TIMEOUT </a:t>
            </a:r>
          </a:p>
          <a:p>
            <a:pPr lvl="1" eaLnBrk="1" hangingPunct="1"/>
            <a:r>
              <a:rPr lang="fr-FR" sz="1600" smtClean="0"/>
              <a:t>public synchronized void setSoTimeout(int timeout) throws SocketException </a:t>
            </a:r>
          </a:p>
          <a:p>
            <a:pPr lvl="1" eaLnBrk="1" hangingPunct="1"/>
            <a:r>
              <a:rPr lang="fr-FR" sz="1600" smtClean="0"/>
              <a:t>public synchronized int getSoTimeout( ) throws IOException</a:t>
            </a:r>
          </a:p>
          <a:p>
            <a:pPr eaLnBrk="1" hangingPunct="1"/>
            <a:r>
              <a:rPr lang="fr-FR" sz="1800" smtClean="0"/>
              <a:t>SO_RCVBUF </a:t>
            </a:r>
          </a:p>
          <a:p>
            <a:pPr lvl="1" eaLnBrk="1" hangingPunct="1"/>
            <a:r>
              <a:rPr lang="fr-FR" sz="1600" smtClean="0"/>
              <a:t>public void setReceiveBufferSize(int size) throws SocketException</a:t>
            </a:r>
          </a:p>
          <a:p>
            <a:pPr lvl="1" eaLnBrk="1" hangingPunct="1"/>
            <a:r>
              <a:rPr lang="fr-FR" sz="1600" smtClean="0"/>
              <a:t>public int getReceiveBufferSize( ) throws SocketException  </a:t>
            </a:r>
          </a:p>
          <a:p>
            <a:pPr eaLnBrk="1" hangingPunct="1"/>
            <a:r>
              <a:rPr lang="fr-FR" sz="1800" smtClean="0"/>
              <a:t>SO_SNDBUF </a:t>
            </a:r>
          </a:p>
          <a:p>
            <a:pPr lvl="1" eaLnBrk="1" hangingPunct="1"/>
            <a:r>
              <a:rPr lang="fr-FR" sz="1600" smtClean="0"/>
              <a:t>public void setSendBufferSize(int size) throws SocketException</a:t>
            </a:r>
          </a:p>
          <a:p>
            <a:pPr lvl="1" eaLnBrk="1" hangingPunct="1"/>
            <a:r>
              <a:rPr lang="fr-FR" sz="1600" smtClean="0"/>
              <a:t> int getSendBufferSize( ) throws SocketException</a:t>
            </a:r>
          </a:p>
          <a:p>
            <a:pPr eaLnBrk="1" hangingPunct="1"/>
            <a:r>
              <a:rPr lang="fr-FR" sz="1800" smtClean="0"/>
              <a:t>SO_REUSEADDR</a:t>
            </a:r>
          </a:p>
          <a:p>
            <a:pPr lvl="1" eaLnBrk="1" hangingPunct="1"/>
            <a:r>
              <a:rPr lang="fr-FR" sz="1600" smtClean="0"/>
              <a:t>public void setReuseAddress(boolean on) throws SocketException</a:t>
            </a:r>
          </a:p>
          <a:p>
            <a:pPr lvl="1" eaLnBrk="1" hangingPunct="1"/>
            <a:r>
              <a:rPr lang="fr-FR" sz="1600" smtClean="0"/>
              <a:t>boolean getReuseAddress( ) throws SocketException  </a:t>
            </a:r>
          </a:p>
          <a:p>
            <a:pPr eaLnBrk="1" hangingPunct="1"/>
            <a:r>
              <a:rPr lang="fr-FR" sz="1800" smtClean="0"/>
              <a:t>SO_BROADCAST </a:t>
            </a:r>
          </a:p>
          <a:p>
            <a:pPr lvl="1" eaLnBrk="1" hangingPunct="1"/>
            <a:r>
              <a:rPr lang="fr-FR" sz="1600" smtClean="0"/>
              <a:t>public void setBroadcast(boolean on) throws SocketException</a:t>
            </a:r>
          </a:p>
          <a:p>
            <a:pPr lvl="1" eaLnBrk="1" hangingPunct="1"/>
            <a:r>
              <a:rPr lang="fr-FR" sz="1600" smtClean="0"/>
              <a:t>public boolean getBroadcast( ) throws SocketException  </a:t>
            </a:r>
          </a:p>
        </p:txBody>
      </p:sp>
      <p:sp>
        <p:nvSpPr>
          <p:cNvPr id="30724" name="Espace réservé du numéro de diapositive 5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A4544609-2DF6-446F-8C7A-4FF97160BE0B}" type="slidenum">
              <a:rPr lang="fr-FR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29</a:t>
            </a:fld>
            <a:endParaRPr lang="fr-FR" sz="140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</a:t>
            </a:r>
            <a:endParaRPr lang="en-SG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000" smtClean="0">
                <a:ea typeface="MS PGothic" pitchFamily="34" charset="-128"/>
              </a:rPr>
              <a:t>Nhược điểm</a:t>
            </a:r>
          </a:p>
          <a:p>
            <a:pPr lvl="1"/>
            <a:r>
              <a:rPr lang="en-US" altLang="ja-JP" sz="1800" smtClean="0">
                <a:ea typeface="MS PGothic" pitchFamily="34" charset="-128"/>
              </a:rPr>
              <a:t>Các thông điệp có thể được nhận theo bất kỳ thứ tự nào. </a:t>
            </a:r>
          </a:p>
          <a:p>
            <a:pPr lvl="1"/>
            <a:r>
              <a:rPr lang="en-US" altLang="ja-JP" sz="1800" smtClean="0">
                <a:ea typeface="MS PGothic" pitchFamily="34" charset="-128"/>
              </a:rPr>
              <a:t>Không có gì đảm bảo là các gói tin sẽ đến đích</a:t>
            </a:r>
          </a:p>
          <a:p>
            <a:r>
              <a:rPr lang="en-US" altLang="ja-JP" sz="2000" smtClean="0">
                <a:ea typeface="MS PGothic" pitchFamily="34" charset="-128"/>
              </a:rPr>
              <a:t>Ưu điểm:</a:t>
            </a:r>
          </a:p>
          <a:p>
            <a:pPr lvl="1"/>
            <a:r>
              <a:rPr lang="en-US" altLang="ja-JP" sz="1800" smtClean="0">
                <a:ea typeface="MS PGothic" pitchFamily="34" charset="-128"/>
              </a:rPr>
              <a:t>UDP một giao thức có tốc độ truyền tin nhanh</a:t>
            </a:r>
          </a:p>
          <a:p>
            <a:pPr lvl="1"/>
            <a:r>
              <a:rPr lang="en-US" altLang="ja-JP" sz="1800" smtClean="0">
                <a:ea typeface="MS PGothic" pitchFamily="34" charset="-128"/>
              </a:rPr>
              <a:t>Truyền tin unicast, broadcast và multicast.</a:t>
            </a:r>
          </a:p>
          <a:p>
            <a:r>
              <a:rPr lang="en-US" altLang="ja-JP" sz="2000" smtClean="0">
                <a:ea typeface="MS PGothic" pitchFamily="34" charset="-128"/>
              </a:rPr>
              <a:t>Kiểu truyền</a:t>
            </a:r>
          </a:p>
          <a:p>
            <a:pPr lvl="1"/>
            <a:r>
              <a:rPr lang="en-US" altLang="ja-JP" sz="1800" smtClean="0">
                <a:ea typeface="MS PGothic" pitchFamily="34" charset="-128"/>
              </a:rPr>
              <a:t>Một thông điệp unicast được gửi từ nút này tới nút khác. </a:t>
            </a:r>
          </a:p>
          <a:p>
            <a:pPr lvl="1"/>
            <a:r>
              <a:rPr lang="en-US" altLang="ja-JP" sz="1800" smtClean="0">
                <a:ea typeface="MS PGothic" pitchFamily="34" charset="-128"/>
              </a:rPr>
              <a:t>Truyền tin broadcast nghĩa là một thông điệp có thể được gửi tới tất cả các nút trong một mạng. </a:t>
            </a:r>
          </a:p>
          <a:p>
            <a:pPr lvl="1"/>
            <a:r>
              <a:rPr lang="en-US" altLang="ja-JP" sz="1800" smtClean="0">
                <a:ea typeface="MS PGothic" pitchFamily="34" charset="-128"/>
              </a:rPr>
              <a:t>Multicast cho phép các thông điệp được truyền tới một nhóm các nút được lựa chọn.</a:t>
            </a:r>
            <a:endParaRPr lang="en-SG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1200" smtClean="0"/>
              <a:t>import java.io.*; import java.net.*; class udpclientchat {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public static void main(String[] args) throws Exception {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 byte []sendData; byte []buffer = new byte[1024]; boolean ktFinish = false; BufferedReader in = new BufferedReader(new InputStreamReader(System.in)); //2.UDP client request connecting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System.out.print("\n2.UDP client start and connecting...");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DatagramSocket socket = new DatagramSocket(); InetAddress ipServer = InetAddress.getByName("localhost");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int port = 2812; //3.Send status connected server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String stSend = "UDP Server -CLient connected."; System.out.print("\n3."+stSend); sendData = stSend.getBytes();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DatagramPacket sendPacket = new DatagramPacket(sendData,sendData.length,ipServer,port);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socket.send(sendPacket); //Begin chat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while(ktFinish!=true) {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DatagramPacket receivePacket = new DatagramPacket(buffer,buffer.length); 	socket.receive(receivePacket);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String stReceive = new 	String(receivePacket.getData(),0,receivePacket.getLength()); 	System.out.println("\nServer: " + stReceive); //UDP Client data to UDP Server 	System.out.print("\nCLient:"); stSend= in.readLine();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sendData=stSend.getBytes(); sendPacket = new 	DatagramPacket(sendData,sendData.length,ipServer,port);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socket.send(sendPacket); //finish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if (stSend.equals("end.")||stReceive.equals("end.")) { ktFinish = true; }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}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socket.close();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} }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3A8DD-55BB-45A5-A7B6-1F4F8D7A667E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Chat 2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1200" smtClean="0"/>
              <a:t>import java.io.*; import java.net.*; class UDPClientChat {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public static void main(String[] args) throws Exception {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BufferedReader in = new BufferedReader (new InputStreamReader (System.in));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InetAddress ipServer = InetAddress.getByName("localhost"); //serverName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byte buffer[] = new byte[1024];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int portServer = 8888;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try {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DatagramSocket socket = new DatagramSocket();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DatagramPacket packet = new DatagramPacket(buffer, buffer.length);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boolean ketthuc = false;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String stgui="", stnhan="";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do { //Gui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byte sendData[];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System.out.print("Client: ");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stgui = in.readLine();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sendData = stgui.getBytes();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DatagramPacket sendPacket = new DatagramPacket(sendData, sendData.length, ipServer, portServer);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socket.send(sendPacket);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if (!stgui.equalsIgnoreCase("bye")) { //Nhan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socket.receive(packet);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stnhan = new String(packet.getData(),0,packet.getLength());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System.out.println("Server: " +stnhan);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}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if (stgui.equalsIgnoreCase("bye") || stnhan.equalsIgnoreCase("bye")) { ketthuc = true; }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} while (!ketthuc); //ketthuc=false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socket.close();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} catch (UnknownHostException e) { e.printStackTrace(); } } }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50A908-B13B-42FD-8E01-8223940064F3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Server-Chat2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484313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1200" smtClean="0"/>
              <a:t>import java.io.*; import java.net.*;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class UDPServerChat {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public static void main(String[] args) throws Exception {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BufferedReader in = new BufferedReader (new InputStreamReader (System.in));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byte buffer[] = new byte[1024]; int port = 8888;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try { 	DatagramSocket socket = new DatagramSocket(port);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System.out.println("May chu doi ket noi o cong 8888...");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DatagramPacket packet = new DatagramPacket(buffer, buffer.length);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boolean ketthuc = false; String stgui="", stnhan="";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do { //Nhan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socket.receive(packet);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stnhan = new String(packet.getData(),0,packet.getLength());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System.out.println("Client: " +stnhan);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if (!stnhan.equalsIgnoreCase("bye")) { //Gui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InetAddress ipClient = packet.getAddress();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int portClient = packet.getPort(); byte sendData[];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System.out.print("Server: "); stgui = in.readLine();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sendData = stgui.getBytes();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DatagramPacket sendPacket = new DatagramPacket(sendData, sendData.length, ipClient, portClient);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socket.send(sendPacket);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		}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if (stgui.equalsIgnoreCase("bye") || stnhan.equalsIgnoreCase("bye")) { ketthuc = true; }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} while (!ketthuc); //ketthuc=false socket.close(); } </a:t>
            </a:r>
          </a:p>
          <a:p>
            <a:pPr>
              <a:buFont typeface="ZapfDingbats" pitchFamily="82" charset="2"/>
              <a:buNone/>
            </a:pPr>
            <a:r>
              <a:rPr lang="en-US" sz="1200" smtClean="0"/>
              <a:t>catch (UnknownHostException e) { e.printStackTrace(); } } }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C8EC32-73F5-4FD3-A95D-37BAD76E41CD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73EF5515-B711-4AAF-A75D-A6EB90A9925C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4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smtClean="0"/>
              <a:t>Lập trình với Socket UDP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UDP: không kết nối giữa client và server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Không bắt tay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Phía gởi sẽ gắn địa chỉ IP và Port của đích vào mỗi đoạn dữ liệu.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OS sẽ đính kèm IP và Port của máy gửi vào mỗi đoạn.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Server loại bỏ phần IP và port của máy gửi và nhận đoạn dữ liệu. 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4559300" y="2679700"/>
            <a:ext cx="4300538" cy="1743075"/>
            <a:chOff x="2878" y="2888"/>
            <a:chExt cx="2709" cy="1098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457200" eaLnBrk="1" hangingPunct="1"/>
              <a:endParaRPr lang="en-SG">
                <a:ea typeface="MS PGothic" pitchFamily="34" charset="-128"/>
              </a:endParaRPr>
            </a:p>
          </p:txBody>
        </p:sp>
        <p:grpSp>
          <p:nvGrpSpPr>
            <p:cNvPr id="6151" name="Group 6"/>
            <p:cNvGrpSpPr>
              <a:grpSpLocks/>
            </p:cNvGrpSpPr>
            <p:nvPr/>
          </p:nvGrpSpPr>
          <p:grpSpPr bwMode="auto">
            <a:xfrm>
              <a:off x="3006" y="2888"/>
              <a:ext cx="1584" cy="250"/>
              <a:chOff x="96" y="3842"/>
              <a:chExt cx="1584" cy="250"/>
            </a:xfrm>
          </p:grpSpPr>
          <p:sp>
            <p:nvSpPr>
              <p:cNvPr id="6153" name="Rectangle 7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defTabSz="457200" eaLnBrk="1" hangingPunct="1"/>
                <a:endParaRPr lang="en-SG">
                  <a:ea typeface="MS PGothic" pitchFamily="34" charset="-128"/>
                </a:endParaRPr>
              </a:p>
            </p:txBody>
          </p:sp>
          <p:sp>
            <p:nvSpPr>
              <p:cNvPr id="6154" name="Text Box 8"/>
              <p:cNvSpPr txBox="1">
                <a:spLocks noChangeArrowheads="1"/>
              </p:cNvSpPr>
              <p:nvPr/>
            </p:nvSpPr>
            <p:spPr bwMode="auto">
              <a:xfrm>
                <a:off x="221" y="3842"/>
                <a:ext cx="13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defTabSz="457200" eaLnBrk="1" hangingPunct="1"/>
                <a:r>
                  <a:rPr lang="en-US" sz="2000">
                    <a:solidFill>
                      <a:srgbClr val="FF0000"/>
                    </a:solidFill>
                    <a:ea typeface="MS PGothic" pitchFamily="34" charset="-128"/>
                  </a:rPr>
                  <a:t>Góc độ ứng dụng</a:t>
                </a:r>
                <a:endParaRPr lang="en-US">
                  <a:ea typeface="MS PGothic" pitchFamily="34" charset="-128"/>
                </a:endParaRPr>
              </a:p>
            </p:txBody>
          </p:sp>
        </p:grpSp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2878" y="3179"/>
              <a:ext cx="2709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 eaLnBrk="1" hangingPunct="1"/>
              <a:r>
                <a:rPr lang="en-US" sz="2000" i="1">
                  <a:solidFill>
                    <a:schemeClr val="accent2"/>
                  </a:solidFill>
                  <a:ea typeface="MS PGothic" pitchFamily="34" charset="-128"/>
                </a:rPr>
                <a:t>UDP cung cấp cách thức gửi không </a:t>
              </a:r>
              <a:br>
                <a:rPr lang="en-US" sz="2000" i="1">
                  <a:solidFill>
                    <a:schemeClr val="accent2"/>
                  </a:solidFill>
                  <a:ea typeface="MS PGothic" pitchFamily="34" charset="-128"/>
                </a:rPr>
              </a:br>
              <a:r>
                <a:rPr lang="en-US" sz="2000" i="1">
                  <a:solidFill>
                    <a:schemeClr val="accent2"/>
                  </a:solidFill>
                  <a:ea typeface="MS PGothic" pitchFamily="34" charset="-128"/>
                </a:rPr>
                <a:t>đảm bảo một nhóm byte </a:t>
              </a:r>
              <a:br>
                <a:rPr lang="en-US" sz="2000" i="1">
                  <a:solidFill>
                    <a:schemeClr val="accent2"/>
                  </a:solidFill>
                  <a:ea typeface="MS PGothic" pitchFamily="34" charset="-128"/>
                </a:rPr>
              </a:br>
              <a:r>
                <a:rPr lang="en-US" sz="2000" i="1">
                  <a:solidFill>
                    <a:schemeClr val="accent2"/>
                  </a:solidFill>
                  <a:ea typeface="MS PGothic" pitchFamily="34" charset="-128"/>
                </a:rPr>
                <a:t>(“datagrams”) giữa client và server</a:t>
              </a:r>
            </a:p>
            <a:p>
              <a:pPr defTabSz="457200" eaLnBrk="1" hangingPunct="1"/>
              <a:endParaRPr lang="en-US"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Ví dụ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u="sng" smtClean="0">
                <a:solidFill>
                  <a:srgbClr val="FF0000"/>
                </a:solidFill>
              </a:rPr>
              <a:t>Client: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Người gõ một đoạn văn bản.</a:t>
            </a:r>
          </a:p>
          <a:p>
            <a:pPr lvl="1"/>
            <a:r>
              <a:rPr lang="en-US" smtClean="0"/>
              <a:t>Client gửi dòng văn bản tới server. </a:t>
            </a:r>
          </a:p>
          <a:p>
            <a:r>
              <a:rPr lang="en-US" u="sng" smtClean="0">
                <a:solidFill>
                  <a:srgbClr val="FF0000"/>
                </a:solidFill>
              </a:rPr>
              <a:t>Server:</a:t>
            </a:r>
          </a:p>
          <a:p>
            <a:pPr lvl="1"/>
            <a:r>
              <a:rPr lang="en-US" smtClean="0"/>
              <a:t>Server nhận dòng văn bản.</a:t>
            </a:r>
          </a:p>
          <a:p>
            <a:pPr lvl="1"/>
            <a:r>
              <a:rPr lang="en-US" smtClean="0"/>
              <a:t>Đổi hoa tất cả các ký tự.</a:t>
            </a:r>
          </a:p>
          <a:p>
            <a:pPr lvl="1"/>
            <a:r>
              <a:rPr lang="en-US" smtClean="0"/>
              <a:t>Gởi đoạn văn bản đã sửa đổi về cho client.</a:t>
            </a:r>
          </a:p>
          <a:p>
            <a:r>
              <a:rPr lang="en-US" u="sng" smtClean="0">
                <a:solidFill>
                  <a:srgbClr val="FF0000"/>
                </a:solidFill>
              </a:rPr>
              <a:t>Client:</a:t>
            </a:r>
          </a:p>
          <a:p>
            <a:pPr lvl="1"/>
            <a:r>
              <a:rPr lang="en-US" smtClean="0"/>
              <a:t>Nhận dòng văn bản. </a:t>
            </a:r>
          </a:p>
          <a:p>
            <a:pPr lvl="1"/>
            <a:r>
              <a:rPr lang="en-US" smtClean="0"/>
              <a:t>Hiển thị. </a:t>
            </a:r>
          </a:p>
        </p:txBody>
      </p:sp>
      <p:sp>
        <p:nvSpPr>
          <p:cNvPr id="7172" name="Footer Placeholder 2"/>
          <p:cNvSpPr txBox="1">
            <a:spLocks noGrp="1"/>
          </p:cNvSpPr>
          <p:nvPr/>
        </p:nvSpPr>
        <p:spPr bwMode="auto">
          <a:xfrm>
            <a:off x="5430838" y="6537325"/>
            <a:ext cx="26193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r>
              <a:rPr lang="fr-FR" sz="1400">
                <a:ea typeface="MS PGothic" pitchFamily="34" charset="-128"/>
              </a:rPr>
              <a:t>M2-Internet Java</a:t>
            </a:r>
            <a:endParaRPr lang="en-US" sz="1400">
              <a:ea typeface="MS PGothic" pitchFamily="34" charset="-128"/>
            </a:endParaRPr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4C291E70-A65F-484B-A995-B5B9108991B1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5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174" name="Espace réservé de la date 6"/>
          <p:cNvSpPr txBox="1">
            <a:spLocks noGrp="1"/>
          </p:cNvSpPr>
          <p:nvPr/>
        </p:nvSpPr>
        <p:spPr bwMode="auto">
          <a:xfrm>
            <a:off x="490538" y="6484938"/>
            <a:ext cx="209708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defTabSz="457200" eaLnBrk="1" hangingPunct="1"/>
            <a:r>
              <a:rPr lang="fr-FR" sz="1400">
                <a:ea typeface="MS PGothic" pitchFamily="34" charset="-128"/>
              </a:rPr>
              <a:t>H. Fauconnier</a:t>
            </a:r>
            <a:endParaRPr lang="en-US" sz="140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E8583718-0D39-4E26-92BA-08CAE3CEA47B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6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smtClean="0"/>
              <a:t>Tương tác giữa socket sender/reciever </a:t>
            </a:r>
            <a:endParaRPr lang="en-US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727200" y="1528763"/>
            <a:ext cx="1114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457200" eaLnBrk="1" hangingPunct="1">
              <a:spcBef>
                <a:spcPct val="50000"/>
              </a:spcBef>
            </a:pPr>
            <a:r>
              <a:rPr lang="en-US">
                <a:ea typeface="MS PGothic" pitchFamily="34" charset="-128"/>
              </a:rPr>
              <a:t>Reciever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32438" y="3933825"/>
            <a:ext cx="1514475" cy="1935163"/>
            <a:chOff x="3485" y="2478"/>
            <a:chExt cx="954" cy="1219"/>
          </a:xfrm>
        </p:grpSpPr>
        <p:grpSp>
          <p:nvGrpSpPr>
            <p:cNvPr id="8214" name="Group 5"/>
            <p:cNvGrpSpPr>
              <a:grpSpLocks/>
            </p:cNvGrpSpPr>
            <p:nvPr/>
          </p:nvGrpSpPr>
          <p:grpSpPr bwMode="auto">
            <a:xfrm>
              <a:off x="3485" y="3005"/>
              <a:ext cx="954" cy="692"/>
              <a:chOff x="3485" y="3005"/>
              <a:chExt cx="954" cy="692"/>
            </a:xfrm>
          </p:grpSpPr>
          <p:sp>
            <p:nvSpPr>
              <p:cNvPr id="8216" name="Text Box 6"/>
              <p:cNvSpPr txBox="1">
                <a:spLocks noChangeArrowheads="1"/>
              </p:cNvSpPr>
              <p:nvPr/>
            </p:nvSpPr>
            <p:spPr bwMode="auto">
              <a:xfrm>
                <a:off x="3509" y="3371"/>
                <a:ext cx="71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defTabSz="457200" eaLnBrk="1" hangingPunct="1"/>
                <a:r>
                  <a:rPr lang="en-US" sz="1400">
                    <a:latin typeface="Arial" charset="0"/>
                    <a:ea typeface="MS PGothic" pitchFamily="34" charset="-128"/>
                  </a:rPr>
                  <a:t>đóng</a:t>
                </a:r>
              </a:p>
              <a:p>
                <a:pPr algn="l" defTabSz="457200" eaLnBrk="1" hangingPunct="1"/>
                <a:r>
                  <a:rPr lang="en-US" sz="14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rPr>
                  <a:t>clientSocket</a:t>
                </a:r>
                <a:endParaRPr lang="en-US">
                  <a:ea typeface="MS PGothic" pitchFamily="34" charset="-128"/>
                </a:endParaRPr>
              </a:p>
            </p:txBody>
          </p:sp>
          <p:sp>
            <p:nvSpPr>
              <p:cNvPr id="8217" name="Line 7"/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8" name="Text Box 8"/>
              <p:cNvSpPr txBox="1">
                <a:spLocks noChangeArrowheads="1"/>
              </p:cNvSpPr>
              <p:nvPr/>
            </p:nvSpPr>
            <p:spPr bwMode="auto">
              <a:xfrm>
                <a:off x="3485" y="3005"/>
                <a:ext cx="95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defTabSz="457200" eaLnBrk="1" hangingPunct="1"/>
                <a:r>
                  <a:rPr lang="en-US" sz="1400">
                    <a:latin typeface="Arial" charset="0"/>
                    <a:ea typeface="MS PGothic" pitchFamily="34" charset="-128"/>
                  </a:rPr>
                  <a:t>Đọc datagram từ</a:t>
                </a:r>
              </a:p>
              <a:p>
                <a:pPr algn="l" defTabSz="457200" eaLnBrk="1" hangingPunct="1"/>
                <a:r>
                  <a:rPr lang="en-US" sz="14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rPr>
                  <a:t>clientSocket</a:t>
                </a:r>
                <a:endParaRPr lang="en-US">
                  <a:ea typeface="MS PGothic" pitchFamily="34" charset="-128"/>
                </a:endParaRPr>
              </a:p>
            </p:txBody>
          </p:sp>
        </p:grpSp>
        <p:sp>
          <p:nvSpPr>
            <p:cNvPr id="8215" name="Line 9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00375" y="1519238"/>
            <a:ext cx="5049838" cy="2551112"/>
            <a:chOff x="1890" y="867"/>
            <a:chExt cx="3181" cy="1607"/>
          </a:xfrm>
        </p:grpSpPr>
        <p:grpSp>
          <p:nvGrpSpPr>
            <p:cNvPr id="8207" name="Group 11"/>
            <p:cNvGrpSpPr>
              <a:grpSpLocks/>
            </p:cNvGrpSpPr>
            <p:nvPr/>
          </p:nvGrpSpPr>
          <p:grpSpPr bwMode="auto">
            <a:xfrm>
              <a:off x="3389" y="1370"/>
              <a:ext cx="1030" cy="437"/>
              <a:chOff x="3233" y="1880"/>
              <a:chExt cx="1030" cy="437"/>
            </a:xfrm>
          </p:grpSpPr>
          <p:sp>
            <p:nvSpPr>
              <p:cNvPr id="8212" name="Text Box 12"/>
              <p:cNvSpPr txBox="1">
                <a:spLocks noChangeArrowheads="1"/>
              </p:cNvSpPr>
              <p:nvPr/>
            </p:nvSpPr>
            <p:spPr bwMode="auto">
              <a:xfrm>
                <a:off x="3233" y="1880"/>
                <a:ext cx="69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defTabSz="457200" eaLnBrk="1" hangingPunct="1"/>
                <a:r>
                  <a:rPr lang="en-US" sz="1400">
                    <a:latin typeface="Arial" charset="0"/>
                    <a:ea typeface="MS PGothic" pitchFamily="34" charset="-128"/>
                  </a:rPr>
                  <a:t>Tạo socket,</a:t>
                </a:r>
              </a:p>
              <a:p>
                <a:pPr algn="l" defTabSz="457200" eaLnBrk="1" hangingPunct="1"/>
                <a:endParaRPr lang="en-US">
                  <a:ea typeface="MS PGothic" pitchFamily="34" charset="-128"/>
                </a:endParaRPr>
              </a:p>
            </p:txBody>
          </p:sp>
          <p:sp>
            <p:nvSpPr>
              <p:cNvPr id="8213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defTabSz="457200" eaLnBrk="1" hangingPunct="1"/>
                <a:r>
                  <a:rPr lang="en-US" sz="14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rPr>
                  <a:t>clientSocket = </a:t>
                </a:r>
              </a:p>
              <a:p>
                <a:pPr algn="l" defTabSz="457200" eaLnBrk="1" hangingPunct="1"/>
                <a:r>
                  <a:rPr lang="en-US" sz="1400">
                    <a:solidFill>
                      <a:srgbClr val="FF0000"/>
                    </a:solidFill>
                    <a:latin typeface="Arial" charset="0"/>
                    <a:ea typeface="MS PGothic" pitchFamily="34" charset="-128"/>
                  </a:rPr>
                  <a:t>DatagramSocket()</a:t>
                </a:r>
                <a:endParaRPr lang="en-US">
                  <a:ea typeface="MS PGothic" pitchFamily="34" charset="-128"/>
                </a:endParaRPr>
              </a:p>
            </p:txBody>
          </p:sp>
        </p:grpSp>
        <p:sp>
          <p:nvSpPr>
            <p:cNvPr id="8208" name="Text Box 14"/>
            <p:cNvSpPr txBox="1">
              <a:spLocks noChangeArrowheads="1"/>
            </p:cNvSpPr>
            <p:nvPr/>
          </p:nvSpPr>
          <p:spPr bwMode="auto">
            <a:xfrm>
              <a:off x="3324" y="867"/>
              <a:ext cx="6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 eaLnBrk="1" hangingPunct="1">
                <a:spcBef>
                  <a:spcPct val="50000"/>
                </a:spcBef>
              </a:pPr>
              <a:r>
                <a:rPr lang="en-US">
                  <a:ea typeface="MS PGothic" pitchFamily="34" charset="-128"/>
                </a:rPr>
                <a:t>Sender</a:t>
              </a:r>
            </a:p>
          </p:txBody>
        </p:sp>
        <p:sp>
          <p:nvSpPr>
            <p:cNvPr id="8209" name="Text Box 15"/>
            <p:cNvSpPr txBox="1">
              <a:spLocks noChangeArrowheads="1"/>
            </p:cNvSpPr>
            <p:nvPr/>
          </p:nvSpPr>
          <p:spPr bwMode="auto">
            <a:xfrm>
              <a:off x="3389" y="2014"/>
              <a:ext cx="168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457200" eaLnBrk="1" hangingPunct="1"/>
              <a:r>
                <a:rPr lang="en-US" sz="1400">
                  <a:latin typeface="Arial" charset="0"/>
                  <a:ea typeface="MS PGothic" pitchFamily="34" charset="-128"/>
                </a:rPr>
                <a:t>Tạo datagram với IP và </a:t>
              </a:r>
            </a:p>
            <a:p>
              <a:pPr algn="l" defTabSz="457200" eaLnBrk="1" hangingPunct="1"/>
              <a:r>
                <a:rPr lang="en-US" sz="1400">
                  <a:latin typeface="Arial" charset="0"/>
                  <a:ea typeface="MS PGothic" pitchFamily="34" charset="-128"/>
                </a:rPr>
                <a:t>port=x; gửi datagram thông qua</a:t>
              </a:r>
              <a:br>
                <a:rPr lang="en-US" sz="1400">
                  <a:latin typeface="Arial" charset="0"/>
                  <a:ea typeface="MS PGothic" pitchFamily="34" charset="-128"/>
                </a:rPr>
              </a:br>
              <a:r>
                <a:rPr lang="en-US" sz="1400">
                  <a:latin typeface="Arial" charset="0"/>
                  <a:ea typeface="MS PGothic" pitchFamily="34" charset="-128"/>
                </a:rPr>
                <a:t> </a:t>
              </a:r>
              <a:r>
                <a:rPr lang="en-US" sz="1400">
                  <a:solidFill>
                    <a:srgbClr val="FF0000"/>
                  </a:solidFill>
                  <a:latin typeface="Arial" charset="0"/>
                  <a:ea typeface="MS PGothic" pitchFamily="34" charset="-128"/>
                </a:rPr>
                <a:t>clientSocket</a:t>
              </a:r>
              <a:endParaRPr lang="en-US">
                <a:ea typeface="MS PGothic" pitchFamily="34" charset="-128"/>
              </a:endParaRP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9" name="Text Box 18"/>
          <p:cNvSpPr txBox="1">
            <a:spLocks noChangeArrowheads="1"/>
          </p:cNvSpPr>
          <p:nvPr/>
        </p:nvSpPr>
        <p:spPr bwMode="auto">
          <a:xfrm>
            <a:off x="1260475" y="2187575"/>
            <a:ext cx="1149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r>
              <a:rPr lang="en-US" sz="1400">
                <a:latin typeface="Arial" charset="0"/>
                <a:ea typeface="MS PGothic" pitchFamily="34" charset="-128"/>
              </a:rPr>
              <a:t>Tạo  socket,</a:t>
            </a:r>
          </a:p>
          <a:p>
            <a:pPr algn="l" defTabSz="457200" eaLnBrk="1" hangingPunct="1"/>
            <a:r>
              <a:rPr lang="en-US" sz="1400">
                <a:latin typeface="Arial" charset="0"/>
                <a:ea typeface="MS PGothic" pitchFamily="34" charset="-128"/>
              </a:rPr>
              <a:t>port= x.</a:t>
            </a:r>
            <a:endParaRPr lang="en-US">
              <a:ea typeface="MS PGothic" pitchFamily="34" charset="-128"/>
            </a:endParaRPr>
          </a:p>
        </p:txBody>
      </p:sp>
      <p:sp>
        <p:nvSpPr>
          <p:cNvPr id="8200" name="Text Box 19"/>
          <p:cNvSpPr txBox="1">
            <a:spLocks noChangeArrowheads="1"/>
          </p:cNvSpPr>
          <p:nvPr/>
        </p:nvSpPr>
        <p:spPr bwMode="auto">
          <a:xfrm>
            <a:off x="1260475" y="2632075"/>
            <a:ext cx="1622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r>
              <a:rPr lang="en-US" sz="140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serverSocket = </a:t>
            </a:r>
          </a:p>
          <a:p>
            <a:pPr algn="l" defTabSz="457200" eaLnBrk="1" hangingPunct="1"/>
            <a:r>
              <a:rPr lang="en-US" sz="140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DatagramSocket()</a:t>
            </a:r>
            <a:endParaRPr lang="en-US">
              <a:ea typeface="MS PGothic" pitchFamily="34" charset="-128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362075" y="3146425"/>
            <a:ext cx="1514475" cy="1058863"/>
            <a:chOff x="885" y="1982"/>
            <a:chExt cx="954" cy="667"/>
          </a:xfrm>
        </p:grpSpPr>
        <p:sp>
          <p:nvSpPr>
            <p:cNvPr id="8205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06" name="Text Box 22"/>
            <p:cNvSpPr txBox="1">
              <a:spLocks noChangeArrowheads="1"/>
            </p:cNvSpPr>
            <p:nvPr/>
          </p:nvSpPr>
          <p:spPr bwMode="auto">
            <a:xfrm>
              <a:off x="885" y="2323"/>
              <a:ext cx="95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457200" eaLnBrk="1" hangingPunct="1"/>
              <a:r>
                <a:rPr lang="en-US" sz="1400">
                  <a:latin typeface="Arial" charset="0"/>
                  <a:ea typeface="MS PGothic" pitchFamily="34" charset="-128"/>
                </a:rPr>
                <a:t>Đọc datagram từ</a:t>
              </a:r>
            </a:p>
            <a:p>
              <a:pPr algn="l" defTabSz="457200" eaLnBrk="1" hangingPunct="1"/>
              <a:r>
                <a:rPr lang="en-US" sz="1400">
                  <a:solidFill>
                    <a:srgbClr val="FF0000"/>
                  </a:solidFill>
                  <a:latin typeface="Arial" charset="0"/>
                  <a:ea typeface="MS PGothic" pitchFamily="34" charset="-128"/>
                </a:rPr>
                <a:t>serverSocket</a:t>
              </a:r>
              <a:endParaRPr lang="en-US">
                <a:ea typeface="MS PGothic" pitchFamily="34" charset="-128"/>
              </a:endParaRPr>
            </a:p>
          </p:txBody>
        </p:sp>
      </p:grpSp>
      <p:sp>
        <p:nvSpPr>
          <p:cNvPr id="8202" name="Text Box 24"/>
          <p:cNvSpPr txBox="1">
            <a:spLocks noChangeArrowheads="1"/>
          </p:cNvSpPr>
          <p:nvPr/>
        </p:nvSpPr>
        <p:spPr bwMode="auto">
          <a:xfrm>
            <a:off x="1327150" y="4538663"/>
            <a:ext cx="193833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r>
              <a:rPr lang="en-US" sz="1400">
                <a:latin typeface="Arial" charset="0"/>
                <a:ea typeface="MS PGothic" pitchFamily="34" charset="-128"/>
              </a:rPr>
              <a:t>Viết hồi đáp sử dụng</a:t>
            </a:r>
          </a:p>
          <a:p>
            <a:pPr algn="l" defTabSz="457200" eaLnBrk="1" hangingPunct="1"/>
            <a:r>
              <a:rPr lang="en-US" sz="140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serverSocket</a:t>
            </a:r>
          </a:p>
          <a:p>
            <a:pPr algn="l" defTabSz="457200" eaLnBrk="1" hangingPunct="1"/>
            <a:r>
              <a:rPr lang="en-US" sz="1400">
                <a:latin typeface="Arial" charset="0"/>
                <a:ea typeface="MS PGothic" pitchFamily="34" charset="-128"/>
              </a:rPr>
              <a:t>dựa vào số hiệu cổng </a:t>
            </a:r>
          </a:p>
          <a:p>
            <a:pPr algn="l" defTabSz="457200" eaLnBrk="1" hangingPunct="1"/>
            <a:r>
              <a:rPr lang="en-US" sz="1400">
                <a:latin typeface="Arial" charset="0"/>
                <a:ea typeface="MS PGothic" pitchFamily="34" charset="-128"/>
              </a:rPr>
              <a:t>Và địa chỉ client. </a:t>
            </a:r>
            <a:endParaRPr lang="en-US">
              <a:ea typeface="MS PGothic" pitchFamily="34" charset="-128"/>
            </a:endParaRPr>
          </a:p>
        </p:txBody>
      </p:sp>
      <p:sp>
        <p:nvSpPr>
          <p:cNvPr id="8203" name="Line 25"/>
          <p:cNvSpPr>
            <a:spLocks noChangeShapeType="1"/>
          </p:cNvSpPr>
          <p:nvPr/>
        </p:nvSpPr>
        <p:spPr bwMode="auto">
          <a:xfrm>
            <a:off x="1966913" y="4229100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3105150" y="4714875"/>
            <a:ext cx="2438400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E084E5D5-44A0-4ED0-8D59-3EF76B39CD9B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7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smtClean="0"/>
              <a:t>Ví dụ: Java client (UDP)</a:t>
            </a:r>
            <a:endParaRPr lang="en-US" smtClean="0"/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endParaRPr lang="en-SG">
              <a:ea typeface="MS PGothic" pitchFamily="34" charset="-128"/>
            </a:endParaRPr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2655888" y="1647825"/>
          <a:ext cx="4067175" cy="4486275"/>
        </p:xfrm>
        <a:graphic>
          <a:graphicData uri="http://schemas.openxmlformats.org/presentationml/2006/ole">
            <p:oleObj spid="_x0000_s1026" name="VISIO" r:id="rId3" imgW="4803648" imgH="5675376" progId="">
              <p:embed/>
            </p:oleObj>
          </a:graphicData>
        </a:graphic>
      </p:graphicFrame>
      <p:sp>
        <p:nvSpPr>
          <p:cNvPr id="1030" name="Text Box 15"/>
          <p:cNvSpPr txBox="1">
            <a:spLocks noChangeArrowheads="1"/>
          </p:cNvSpPr>
          <p:nvPr/>
        </p:nvSpPr>
        <p:spPr bwMode="auto">
          <a:xfrm>
            <a:off x="1522413" y="3794125"/>
            <a:ext cx="2184400" cy="1190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457200" eaLnBrk="1" hangingPunct="1"/>
            <a:r>
              <a:rPr lang="en-US" sz="1600">
                <a:solidFill>
                  <a:srgbClr val="FF0000"/>
                </a:solidFill>
                <a:ea typeface="MS PGothic" pitchFamily="34" charset="-128"/>
              </a:rPr>
              <a:t>Output: </a:t>
            </a:r>
            <a:r>
              <a:rPr lang="en-US">
                <a:ea typeface="MS PGothic" pitchFamily="34" charset="-128"/>
              </a:rPr>
              <a:t>gửi packet (trước đây sử dụng TCP để gửi “byte stream”)</a:t>
            </a:r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5932488" y="3144838"/>
            <a:ext cx="2184400" cy="1190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457200" eaLnBrk="1" hangingPunct="1"/>
            <a:r>
              <a:rPr lang="en-US" sz="1600">
                <a:solidFill>
                  <a:srgbClr val="FF0000"/>
                </a:solidFill>
                <a:ea typeface="MS PGothic" pitchFamily="34" charset="-128"/>
              </a:rPr>
              <a:t>Input: </a:t>
            </a:r>
            <a:r>
              <a:rPr lang="en-US">
                <a:ea typeface="MS PGothic" pitchFamily="34" charset="-128"/>
              </a:rPr>
              <a:t>nhận packet (trước đây sử dụng TCP để nhận “byte stream”)</a:t>
            </a:r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>
            <a:off x="3294063" y="3981450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auto">
          <a:xfrm flipH="1">
            <a:off x="5387975" y="3357563"/>
            <a:ext cx="576263" cy="788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2862263" y="2868613"/>
            <a:ext cx="12065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chemeClr val="accent2"/>
                </a:solidFill>
                <a:ea typeface="MS PGothic" pitchFamily="34" charset="-128"/>
              </a:rPr>
              <a:t>Client</a:t>
            </a:r>
          </a:p>
          <a:p>
            <a:pPr algn="l" defTabSz="457200" eaLnBrk="1" hangingPunct="1"/>
            <a:r>
              <a:rPr lang="en-US" sz="2000">
                <a:solidFill>
                  <a:schemeClr val="accent2"/>
                </a:solidFill>
                <a:ea typeface="MS PGothic" pitchFamily="34" charset="-128"/>
              </a:rPr>
              <a:t>process</a:t>
            </a:r>
          </a:p>
        </p:txBody>
      </p:sp>
      <p:sp>
        <p:nvSpPr>
          <p:cNvPr id="1035" name="Rectangle 20"/>
          <p:cNvSpPr>
            <a:spLocks noChangeArrowheads="1"/>
          </p:cNvSpPr>
          <p:nvPr/>
        </p:nvSpPr>
        <p:spPr bwMode="auto">
          <a:xfrm>
            <a:off x="4051300" y="5154613"/>
            <a:ext cx="1625600" cy="509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defTabSz="457200" eaLnBrk="1" hangingPunct="1"/>
            <a:endParaRPr lang="en-SG">
              <a:ea typeface="MS PGothic" pitchFamily="34" charset="-128"/>
            </a:endParaRPr>
          </a:p>
        </p:txBody>
      </p:sp>
      <p:sp>
        <p:nvSpPr>
          <p:cNvPr id="1036" name="Text Box 21"/>
          <p:cNvSpPr txBox="1">
            <a:spLocks noChangeArrowheads="1"/>
          </p:cNvSpPr>
          <p:nvPr/>
        </p:nvSpPr>
        <p:spPr bwMode="auto">
          <a:xfrm>
            <a:off x="4087813" y="5086350"/>
            <a:ext cx="1541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 eaLnBrk="1" hangingPunct="1"/>
            <a:r>
              <a:rPr lang="en-US">
                <a:solidFill>
                  <a:schemeClr val="bg1"/>
                </a:solidFill>
                <a:ea typeface="MS PGothic" pitchFamily="34" charset="-128"/>
              </a:rPr>
              <a:t>client UDP socket</a:t>
            </a:r>
            <a:endParaRPr lang="en-US">
              <a:ea typeface="MS PGothic" pitchFamily="34" charset="-128"/>
            </a:endParaRPr>
          </a:p>
        </p:txBody>
      </p:sp>
      <p:sp>
        <p:nvSpPr>
          <p:cNvPr id="1037" name="Line 22"/>
          <p:cNvSpPr>
            <a:spLocks noChangeShapeType="1"/>
          </p:cNvSpPr>
          <p:nvPr/>
        </p:nvSpPr>
        <p:spPr bwMode="auto">
          <a:xfrm flipV="1">
            <a:off x="5235575" y="5634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D94163B2-DD98-4BD3-A516-E685A96095F0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8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smtClean="0"/>
              <a:t>Ví dụ: Java client (UDP)</a:t>
            </a:r>
            <a:endParaRPr lang="en-US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185988" y="1625600"/>
            <a:ext cx="6230937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import java.io.*;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import java.net.*;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class UDPClient {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public static void main(String args[]) throws Exception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{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BufferedReader inFromUser =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new BufferedReader(new InputStreamReader(System.in));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DatagramSocket clientSocket = new DatagramSocket();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InetAddress IPAddress = InetAddress.getByName(“localhost");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byte[] sendData = new byte[1024];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byte[] receiveData = new byte[1024];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String sentence = inFromUser.readLine();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sendData = sentence.getBytes();</a:t>
            </a:r>
            <a:r>
              <a:rPr lang="en-US">
                <a:ea typeface="MS PGothic" pitchFamily="34" charset="-128"/>
              </a:rPr>
              <a:t> </a:t>
            </a:r>
            <a:r>
              <a:rPr lang="en-US" sz="1600">
                <a:ea typeface="MS PGothic" pitchFamily="34" charset="-128"/>
              </a:rPr>
              <a:t>       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50900" y="2933700"/>
            <a:ext cx="1363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Tạo</a:t>
            </a:r>
          </a:p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Luồng nhập</a:t>
            </a:r>
            <a:endParaRPr lang="en-US">
              <a:ea typeface="MS PGothic" pitchFamily="34" charset="-128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38125" y="3768725"/>
            <a:ext cx="202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Tạo socket client</a:t>
            </a:r>
            <a:endParaRPr lang="en-US">
              <a:ea typeface="MS PGothic" pitchFamily="34" charset="-128"/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73075" y="4191000"/>
            <a:ext cx="17319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Dịch tên miền </a:t>
            </a:r>
            <a:br>
              <a:rPr lang="en-US">
                <a:solidFill>
                  <a:schemeClr val="accent2"/>
                </a:solidFill>
                <a:ea typeface="MS PGothic" pitchFamily="34" charset="-128"/>
              </a:rPr>
            </a:br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hostname sang</a:t>
            </a:r>
            <a:br>
              <a:rPr lang="en-US">
                <a:solidFill>
                  <a:schemeClr val="accent2"/>
                </a:solidFill>
                <a:ea typeface="MS PGothic" pitchFamily="34" charset="-128"/>
              </a:rPr>
            </a:br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 địa chỉ IP </a:t>
            </a:r>
          </a:p>
          <a:p>
            <a:pPr algn="r" defTabSz="457200" eaLnBrk="1" hangingPunct="1"/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sử dụng DNS</a:t>
            </a:r>
            <a:endParaRPr lang="en-US">
              <a:ea typeface="MS PGothic" pitchFamily="34" charset="-128"/>
            </a:endParaRPr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2071688" y="2986088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V="1">
            <a:off x="2205038" y="3419475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6" name="Freeform 9"/>
          <p:cNvSpPr>
            <a:spLocks/>
          </p:cNvSpPr>
          <p:nvPr/>
        </p:nvSpPr>
        <p:spPr bwMode="auto">
          <a:xfrm>
            <a:off x="2081213" y="37099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 flipV="1">
            <a:off x="2200275" y="4067175"/>
            <a:ext cx="328613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8" name="Freeform 11"/>
          <p:cNvSpPr>
            <a:spLocks/>
          </p:cNvSpPr>
          <p:nvPr/>
        </p:nvSpPr>
        <p:spPr bwMode="auto">
          <a:xfrm>
            <a:off x="2081213" y="44243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V="1">
            <a:off x="2209800" y="457200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 txBox="1">
            <a:spLocks noGrp="1"/>
          </p:cNvSpPr>
          <p:nvPr/>
        </p:nvSpPr>
        <p:spPr bwMode="auto">
          <a:xfrm>
            <a:off x="8285163" y="6530975"/>
            <a:ext cx="5445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 eaLnBrk="1" hangingPunct="1"/>
            <a:fld id="{CBA96896-5496-404D-AC49-EFBDEC4988E4}" type="slidenum">
              <a:rPr lang="en-US" sz="1400">
                <a:latin typeface="Times New Roman" pitchFamily="18" charset="0"/>
                <a:ea typeface="MS PGothic" pitchFamily="34" charset="-128"/>
              </a:rPr>
              <a:pPr algn="r" defTabSz="457200" eaLnBrk="1" hangingPunct="1"/>
              <a:t>9</a:t>
            </a:fld>
            <a:endParaRPr lang="en-US" sz="1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Ví dụ: Java client UDP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176463" y="1752600"/>
            <a:ext cx="6967537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DatagramPacket sendPacket =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new DatagramPacket(sendData, sendData.length, IPAddress, 9876);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clientSocket.send(sendPacket);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DatagramPacket receivePacket =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new DatagramPacket(receiveData, receiveData.length);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clientSocket.receive(receivePacket);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String modifiedSentence =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    new String(receivePacket.getData());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System.out.println("FROM SERVER:" + modifiedSentence);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clientSocket.close();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      } </a:t>
            </a:r>
          </a:p>
          <a:p>
            <a:pPr algn="l" defTabSz="457200" eaLnBrk="1" hangingPunct="1"/>
            <a:r>
              <a:rPr lang="en-US" sz="1600">
                <a:latin typeface="Arial" charset="0"/>
                <a:ea typeface="MS PGothic" pitchFamily="34" charset="-128"/>
              </a:rPr>
              <a:t>}</a:t>
            </a:r>
            <a:r>
              <a:rPr lang="en-US">
                <a:ea typeface="MS PGothic" pitchFamily="34" charset="-128"/>
              </a:rPr>
              <a:t>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0" y="1397000"/>
            <a:ext cx="23923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Tạo datagram với dữ liệu, độ dài dữ liệu, địa chỉ IP, số hiệu cổng</a:t>
            </a:r>
          </a:p>
          <a:p>
            <a:pPr algn="r" defTabSz="457200" eaLnBrk="1" hangingPunct="1"/>
            <a:endParaRPr lang="en-US">
              <a:ea typeface="MS PGothic" pitchFamily="34" charset="-128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633413" y="2644775"/>
            <a:ext cx="1627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Gửi datagram</a:t>
            </a:r>
          </a:p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Tới server</a:t>
            </a:r>
            <a:endParaRPr lang="en-US">
              <a:ea typeface="MS PGothic" pitchFamily="34" charset="-128"/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93725" y="3624263"/>
            <a:ext cx="1665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Đọc datagram</a:t>
            </a:r>
          </a:p>
          <a:p>
            <a:pPr algn="r" defTabSz="457200" eaLnBrk="1" hangingPunct="1"/>
            <a:r>
              <a:rPr lang="en-US">
                <a:solidFill>
                  <a:schemeClr val="accent2"/>
                </a:solidFill>
                <a:ea typeface="MS PGothic" pitchFamily="34" charset="-128"/>
              </a:rPr>
              <a:t>từ server</a:t>
            </a:r>
            <a:endParaRPr lang="en-US">
              <a:ea typeface="MS PGothic" pitchFamily="34" charset="-128"/>
            </a:endParaRPr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2179638" y="1811338"/>
            <a:ext cx="212725" cy="3952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V="1">
            <a:off x="2343150" y="2266950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Freeform 9"/>
          <p:cNvSpPr>
            <a:spLocks/>
          </p:cNvSpPr>
          <p:nvPr/>
        </p:nvSpPr>
        <p:spPr bwMode="auto">
          <a:xfrm>
            <a:off x="2032000" y="2776538"/>
            <a:ext cx="212725" cy="3952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flipV="1">
            <a:off x="2214563" y="281940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2" name="Freeform 11"/>
          <p:cNvSpPr>
            <a:spLocks/>
          </p:cNvSpPr>
          <p:nvPr/>
        </p:nvSpPr>
        <p:spPr bwMode="auto">
          <a:xfrm>
            <a:off x="2051050" y="3748088"/>
            <a:ext cx="212725" cy="3952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V="1">
            <a:off x="2233613" y="401002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1882</Words>
  <Application>Microsoft Office PowerPoint</Application>
  <PresentationFormat>On-screen Show (4:3)</PresentationFormat>
  <Paragraphs>547</Paragraphs>
  <Slides>32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Default Design</vt:lpstr>
      <vt:lpstr>VISIO</vt:lpstr>
      <vt:lpstr>UDP Socket     </vt:lpstr>
      <vt:lpstr>UDP</vt:lpstr>
      <vt:lpstr>UDP</vt:lpstr>
      <vt:lpstr>Lập trình với Socket UDP</vt:lpstr>
      <vt:lpstr>Ví dụ</vt:lpstr>
      <vt:lpstr>Tương tác giữa socket sender/reciever </vt:lpstr>
      <vt:lpstr>Ví dụ: Java client (UDP)</vt:lpstr>
      <vt:lpstr>Ví dụ: Java client (UDP)</vt:lpstr>
      <vt:lpstr>Ví dụ: Java client UDP</vt:lpstr>
      <vt:lpstr>Ví dụ: Java server UDP</vt:lpstr>
      <vt:lpstr>Ví dụ: Java server UDP</vt:lpstr>
      <vt:lpstr>Quan sát và đặt câu hỏi về UDP</vt:lpstr>
      <vt:lpstr>DatagramPacket</vt:lpstr>
      <vt:lpstr>Ví dụ</vt:lpstr>
      <vt:lpstr>Các phương thức</vt:lpstr>
      <vt:lpstr>Các phương thức</vt:lpstr>
      <vt:lpstr>Ví dụ</vt:lpstr>
      <vt:lpstr>DatagramSocket</vt:lpstr>
      <vt:lpstr>Ví dụ</vt:lpstr>
      <vt:lpstr>Gởi và nhận </vt:lpstr>
      <vt:lpstr>Ví dụ: Echo </vt:lpstr>
      <vt:lpstr>Echo: UDPServer</vt:lpstr>
      <vt:lpstr>UDPEchoServer</vt:lpstr>
      <vt:lpstr>Client: UDPEchoClient</vt:lpstr>
      <vt:lpstr>ReceiverThread</vt:lpstr>
      <vt:lpstr>SenderThread</vt:lpstr>
      <vt:lpstr>SenderThread</vt:lpstr>
      <vt:lpstr>Các phương thức khác</vt:lpstr>
      <vt:lpstr>Options</vt:lpstr>
      <vt:lpstr>Client</vt:lpstr>
      <vt:lpstr>Chat 2</vt:lpstr>
      <vt:lpstr>Server-Chat2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Yang Richard Yang</dc:creator>
  <cp:lastModifiedBy>dinhhuy</cp:lastModifiedBy>
  <cp:revision>277</cp:revision>
  <dcterms:created xsi:type="dcterms:W3CDTF">1999-10-08T19:08:27Z</dcterms:created>
  <dcterms:modified xsi:type="dcterms:W3CDTF">2015-08-10T14:42:09Z</dcterms:modified>
</cp:coreProperties>
</file>