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278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98"/>
    <a:srgbClr val="C7ECEE"/>
    <a:srgbClr val="DAE3F3"/>
    <a:srgbClr val="0CB5BF"/>
    <a:srgbClr val="323130"/>
    <a:srgbClr val="E55039"/>
    <a:srgbClr val="FFA801"/>
    <a:srgbClr val="3498DB"/>
    <a:srgbClr val="FFDA79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998" y="-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CD2E714F-E9EF-4EA9-BFA4-6824EAC1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xmlns="" id="{77D7DEE0-9326-42F1-9707-7E7C3428F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0BE6A126-263C-4172-A46E-EDCA913A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B983BA34-E48D-43D9-85F0-B65D55D6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6E1E1421-A9C4-4AE9-BCBD-0FB6F1BE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12733AA-3587-4E02-8B59-97BDADCC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xmlns="" id="{44AF7115-5554-4FD1-AA5A-865AD78EC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2A64A61C-014C-4AE3-8250-6E321B3C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C8E99DA0-3763-4427-B3B4-D258ABCC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794BE175-B392-45E1-8FBE-9F2EB005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xmlns="" id="{1AB2C076-36D4-4658-9075-465FAEEE2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xmlns="" id="{74E2D8B3-B3B1-404C-BB14-3C85D22E0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C85316C7-5E64-474B-A12D-0F7C38CA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4CF1AD30-6C3C-42F3-8125-087AEDAE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13E1893E-1535-4BEE-8F92-BFE699FF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CA87AB75-AC5B-4D06-8B5B-89530B59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55702A36-C3FB-48D1-AB8A-955F120F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00FA9A3C-5C3B-4490-9804-2B1CF500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C0DFC1C3-A908-4C08-AA35-1EAFF0A5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8DC457F0-83EE-4108-8821-A39ED9B0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4C2FBF79-264D-495A-9F8B-70FD9868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xmlns="" id="{3D6A4061-2E6D-4758-A615-D311056C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984070F1-98AC-4F2F-B6A5-56B35052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FC3CE506-7A70-47D9-A604-1F50FEC2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52E33240-5C49-4486-9500-DCF1ABCC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9206E874-4EA9-478B-98BE-9BE8D596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4C324780-BE5A-4263-A52F-404E22D47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xmlns="" id="{52866E4B-9F5B-4ED7-A402-AA1188A82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A6A78632-6D96-456E-B39C-7DB8BA44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FBB6605E-DE8E-4B7E-A2A0-7DBB4EA9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FB96BD67-B8DB-455E-9ACD-9159C3C0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75D6EF77-2924-4D45-A380-DCB5EF9C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xmlns="" id="{BF0C41D7-084C-4E2C-B1A1-12B74798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xmlns="" id="{1979D577-7053-4613-BD8D-9EB1C17E9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xmlns="" id="{0E595E31-8D7A-402D-935D-EE2583B01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xmlns="" id="{0A9424D4-25F5-4D44-B530-B58214FD5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xmlns="" id="{E7A93E69-4A0B-4C07-9DD7-0AFB269D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xmlns="" id="{00297625-2F98-4967-80B1-A6EDAA27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xmlns="" id="{9539A8A8-57E1-4A56-9B30-BA5425C9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9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9F01DA07-F767-491F-BFAD-7775E945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xmlns="" id="{E8DE289C-5D8B-4EDA-A067-CC22E135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xmlns="" id="{CCE61B87-85C6-4BD8-BE34-19DBAC8C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xmlns="" id="{38CEE774-7F28-4EF6-A9E8-6856013C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xmlns="" id="{350C276A-32E8-43F2-A8BB-7AF5B8EC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xmlns="" id="{1535E6A5-BBA1-4597-9551-634EA7C2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C57C201E-17BB-4EA2-A7A8-58804CCA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BC34F8E-BF71-497D-84E4-3A173308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00F2BE68-A94B-4576-97C8-C9FA4F00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xmlns="" id="{C18F88E4-CF12-4703-A6C6-9AFEBBABC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4F7D4CDA-E176-407C-8322-7D371B13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5D82EB0E-6567-4F01-AEC6-D8421704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642597D3-3659-4F4F-972F-0229D889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6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4B994B5B-C9DE-469F-B93D-5AA50B14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xmlns="" id="{BA43895A-C0AC-4479-8287-565D81583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xmlns="" id="{80642F96-5F8A-420F-AE15-6E1B5B55F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6DBAE17E-59F4-43E8-817D-68DBE80A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8D3-CC7E-4517-818A-F161FE02C9C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9957A179-7B6F-4777-B47E-7687E97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8F36FDEE-AEA0-4639-B5DF-920E5307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8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xmlns="" id="{EC566582-0297-48B5-8873-6A9414F0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xmlns="" id="{0E4FE1C6-9295-4760-938E-793DC653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D3781D3C-9E14-4C91-98F8-665899C4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1A8D3-CC7E-4517-818A-F161FE02C9C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7F3EA0E0-4020-430E-A328-94A3C967E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C0C93F68-5AC3-453A-BFE4-64259720A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1B4F-B16C-4594-B8DD-7F2CCFB7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ộp Văn bản 8">
            <a:extLst>
              <a:ext uri="{FF2B5EF4-FFF2-40B4-BE49-F238E27FC236}">
                <a16:creationId xmlns:a16="http://schemas.microsoft.com/office/drawing/2014/main" xmlns="" id="{C437B454-8402-4920-9100-6EF660FF9D49}"/>
              </a:ext>
            </a:extLst>
          </p:cNvPr>
          <p:cNvSpPr txBox="1"/>
          <p:nvPr/>
        </p:nvSpPr>
        <p:spPr>
          <a:xfrm>
            <a:off x="3444142" y="1623379"/>
            <a:ext cx="86281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US" sz="6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9FD5237-29B6-48FE-8474-82187C916F75}"/>
              </a:ext>
            </a:extLst>
          </p:cNvPr>
          <p:cNvSpPr txBox="1"/>
          <p:nvPr/>
        </p:nvSpPr>
        <p:spPr>
          <a:xfrm>
            <a:off x="2819399" y="2624789"/>
            <a:ext cx="9437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«HEART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PREDICTION»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1" y="944628"/>
            <a:ext cx="2780095" cy="27800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9FD5237-29B6-48FE-8474-82187C916F75}"/>
              </a:ext>
            </a:extLst>
          </p:cNvPr>
          <p:cNvSpPr txBox="1"/>
          <p:nvPr/>
        </p:nvSpPr>
        <p:spPr>
          <a:xfrm>
            <a:off x="0" y="515869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i="1" dirty="0" smtClean="0">
                <a:solidFill>
                  <a:schemeClr val="bg1"/>
                </a:solidFill>
                <a:latin typeface="Calibri (Body)"/>
                <a:cs typeface="Arial" panose="020B0604020202020204" pitchFamily="34" charset="0"/>
              </a:rPr>
              <a:t>Student: Nguyen Phuoc Thinh</a:t>
            </a:r>
          </a:p>
          <a:p>
            <a:pPr algn="ctr"/>
            <a:r>
              <a:rPr lang="vi-VN" sz="2000" i="1" dirty="0" smtClean="0">
                <a:solidFill>
                  <a:schemeClr val="bg1"/>
                </a:solidFill>
                <a:latin typeface="Calibri (Body)"/>
                <a:cs typeface="Arial" panose="020B0604020202020204" pitchFamily="34" charset="0"/>
              </a:rPr>
              <a:t>Mentor</a:t>
            </a:r>
            <a:r>
              <a:rPr lang="vi-VN" sz="2000" i="1" dirty="0">
                <a:solidFill>
                  <a:schemeClr val="bg1"/>
                </a:solidFill>
                <a:latin typeface="Calibri (Body)"/>
                <a:cs typeface="Arial" panose="020B0604020202020204" pitchFamily="34" charset="0"/>
              </a:rPr>
              <a:t>: D</a:t>
            </a:r>
            <a:r>
              <a:rPr lang="vi-VN" sz="2000" i="1" dirty="0" smtClean="0">
                <a:solidFill>
                  <a:schemeClr val="bg1"/>
                </a:solidFill>
                <a:latin typeface="Calibri (Body)"/>
                <a:cs typeface="Arial" panose="020B0604020202020204" pitchFamily="34" charset="0"/>
              </a:rPr>
              <a:t>.Sc. Nguyen Si Thin</a:t>
            </a:r>
            <a:endParaRPr lang="en-US" sz="2000" i="1" dirty="0">
              <a:solidFill>
                <a:schemeClr val="bg1"/>
              </a:solidFill>
              <a:latin typeface="Calibri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xmlns="" id="{9453A488-6345-493F-88C0-D9FF2D0DE627}"/>
              </a:ext>
            </a:extLst>
          </p:cNvPr>
          <p:cNvSpPr txBox="1"/>
          <p:nvPr/>
        </p:nvSpPr>
        <p:spPr>
          <a:xfrm>
            <a:off x="0" y="88669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vi-V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AND CONCLUSION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33112"/>
              </p:ext>
            </p:extLst>
          </p:nvPr>
        </p:nvGraphicFramePr>
        <p:xfrm>
          <a:off x="800099" y="1427239"/>
          <a:ext cx="10591800" cy="322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50"/>
                <a:gridCol w="2647950"/>
                <a:gridCol w="2647950"/>
                <a:gridCol w="2647950"/>
              </a:tblGrid>
              <a:tr h="644192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Calibri" pitchFamily="34" charset="0"/>
                          <a:cs typeface="Calibri" pitchFamily="34" charset="0"/>
                        </a:rPr>
                        <a:t>Model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Calibri" pitchFamily="34" charset="0"/>
                          <a:cs typeface="Calibri" pitchFamily="34" charset="0"/>
                        </a:rPr>
                        <a:t>Time Train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Accuracy</a:t>
                      </a:r>
                      <a:r>
                        <a:rPr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Train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Accuracy</a:t>
                      </a:r>
                      <a:r>
                        <a:rPr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Test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644192">
                <a:tc>
                  <a:txBody>
                    <a:bodyPr/>
                    <a:lstStyle/>
                    <a:p>
                      <a:pPr algn="l"/>
                      <a:r>
                        <a:rPr lang="vi-VN" sz="2000" dirty="0" smtClean="0">
                          <a:latin typeface="Calibri" pitchFamily="34" charset="0"/>
                          <a:cs typeface="Calibri" pitchFamily="34" charset="0"/>
                        </a:rPr>
                        <a:t>Logistic</a:t>
                      </a:r>
                      <a:r>
                        <a:rPr lang="vi-VN" sz="2000" baseline="0" dirty="0" smtClean="0">
                          <a:latin typeface="Calibri" pitchFamily="34" charset="0"/>
                          <a:cs typeface="Calibri" pitchFamily="34" charset="0"/>
                        </a:rPr>
                        <a:t> Regresstion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0.03 seconds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85.12%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81.97%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644192">
                <a:tc>
                  <a:txBody>
                    <a:bodyPr/>
                    <a:lstStyle/>
                    <a:p>
                      <a:pPr algn="l"/>
                      <a:r>
                        <a:rPr lang="vi-VN" sz="2000" dirty="0" smtClean="0">
                          <a:latin typeface="Calibri" pitchFamily="34" charset="0"/>
                          <a:cs typeface="Calibri" pitchFamily="34" charset="0"/>
                        </a:rPr>
                        <a:t>KNN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0.01 seconds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78.10%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62.30%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644192">
                <a:tc>
                  <a:txBody>
                    <a:bodyPr/>
                    <a:lstStyle/>
                    <a:p>
                      <a:pPr algn="l"/>
                      <a:r>
                        <a:rPr lang="vi-VN" sz="2000" dirty="0" smtClean="0">
                          <a:latin typeface="Calibri" pitchFamily="34" charset="0"/>
                          <a:cs typeface="Calibri" pitchFamily="34" charset="0"/>
                        </a:rPr>
                        <a:t>SVM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0.01 seconds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69.42%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62.30%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644192">
                <a:tc>
                  <a:txBody>
                    <a:bodyPr/>
                    <a:lstStyle/>
                    <a:p>
                      <a:pPr algn="l"/>
                      <a:r>
                        <a:rPr lang="vi-VN" sz="2000" dirty="0" smtClean="0">
                          <a:latin typeface="Calibri" pitchFamily="34" charset="0"/>
                          <a:cs typeface="Calibri" pitchFamily="34" charset="0"/>
                        </a:rPr>
                        <a:t>Random Forest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0.17 seconds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100.00%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78.69%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Hộp Văn bản 72">
            <a:extLst>
              <a:ext uri="{FF2B5EF4-FFF2-40B4-BE49-F238E27FC236}">
                <a16:creationId xmlns:a16="http://schemas.microsoft.com/office/drawing/2014/main" xmlns="" id="{5CCDB5E9-0825-4CF5-AFAB-AC1F68FA4BCB}"/>
              </a:ext>
            </a:extLst>
          </p:cNvPr>
          <p:cNvSpPr txBox="1"/>
          <p:nvPr/>
        </p:nvSpPr>
        <p:spPr>
          <a:xfrm>
            <a:off x="359226" y="5353059"/>
            <a:ext cx="11473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Based on the above results, </a:t>
            </a:r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Logistic Regression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model is the best choice for this problem. Since it has high accuracy on both training and test sets, the training time is fast and simpler than other models.</a:t>
            </a:r>
          </a:p>
        </p:txBody>
      </p:sp>
    </p:spTree>
    <p:extLst>
      <p:ext uri="{BB962C8B-B14F-4D97-AF65-F5344CB8AC3E}">
        <p14:creationId xmlns:p14="http://schemas.microsoft.com/office/powerpoint/2010/main" val="3133000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xmlns="" id="{9453A488-6345-493F-88C0-D9FF2D0DE627}"/>
              </a:ext>
            </a:extLst>
          </p:cNvPr>
          <p:cNvSpPr txBox="1"/>
          <p:nvPr/>
        </p:nvSpPr>
        <p:spPr>
          <a:xfrm>
            <a:off x="0" y="88669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DEMO ON WEBSITE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50" y="1308575"/>
            <a:ext cx="9798693" cy="502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4549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old 3D Question Mark | Free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13" y="265052"/>
            <a:ext cx="4646943" cy="464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1365C6-BCC1-41D0-BFF1-15F0E4A87CCD}"/>
              </a:ext>
            </a:extLst>
          </p:cNvPr>
          <p:cNvSpPr txBox="1"/>
          <p:nvPr/>
        </p:nvSpPr>
        <p:spPr>
          <a:xfrm>
            <a:off x="0" y="491199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</a:t>
            </a:r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vi-VN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vi-VN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vi-VN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uestion</a:t>
            </a:r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1365C6-BCC1-41D0-BFF1-15F0E4A87CCD}"/>
              </a:ext>
            </a:extLst>
          </p:cNvPr>
          <p:cNvSpPr txBox="1"/>
          <p:nvPr/>
        </p:nvSpPr>
        <p:spPr>
          <a:xfrm>
            <a:off x="2473571" y="4139354"/>
            <a:ext cx="7280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52" y="308517"/>
            <a:ext cx="4338669" cy="43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xmlns="" id="{9453A488-6345-493F-88C0-D9FF2D0DE627}"/>
              </a:ext>
            </a:extLst>
          </p:cNvPr>
          <p:cNvSpPr txBox="1"/>
          <p:nvPr/>
        </p:nvSpPr>
        <p:spPr>
          <a:xfrm>
            <a:off x="0" y="88669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DATA DESCRIPTION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xmlns="" id="{5CCDB5E9-0825-4CF5-AFAB-AC1F68FA4BCB}"/>
              </a:ext>
            </a:extLst>
          </p:cNvPr>
          <p:cNvSpPr txBox="1"/>
          <p:nvPr/>
        </p:nvSpPr>
        <p:spPr>
          <a:xfrm>
            <a:off x="337457" y="889916"/>
            <a:ext cx="11473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dates from 1988 and consists of </a:t>
            </a: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databases: Cleveland, Hungary, Switzerland, and Long Beach V. It contains 76 attributes, including the predicted attribute, but all published experiments refer to using a subset of 14 of them. The "target" field refers to the presence of heart disease in the patient. It is integer valued 0 = no disease and 1 = disease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vi-VN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vi-V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Dataset: 13 attributes, 1 predicted atrribute, 303 data rows.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44821"/>
              </p:ext>
            </p:extLst>
          </p:nvPr>
        </p:nvGraphicFramePr>
        <p:xfrm>
          <a:off x="435428" y="2950029"/>
          <a:ext cx="11375572" cy="375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6"/>
                <a:gridCol w="1404257"/>
                <a:gridCol w="6618515"/>
                <a:gridCol w="2732314"/>
              </a:tblGrid>
              <a:tr h="735874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Attribute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Attribute Desc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Notes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60306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target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Cardiovascular disease status (0 - no disease, 1 - disease)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Predicted attribute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6605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age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Age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6605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sex</a:t>
                      </a:r>
                      <a:r>
                        <a:rPr lang="vi-VN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Gender (0-female, 1-male)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44285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cp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hest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pain type</a:t>
                      </a:r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 (0</a:t>
                      </a:r>
                      <a:r>
                        <a:rPr lang="vi-VN" baseline="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typical angina, 1-atypical angina, 2-non-anginal pain, 3-asymptomatic)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642257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trestbps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resting blood pressure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781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xmlns="" id="{9453A488-6345-493F-88C0-D9FF2D0DE627}"/>
              </a:ext>
            </a:extLst>
          </p:cNvPr>
          <p:cNvSpPr txBox="1"/>
          <p:nvPr/>
        </p:nvSpPr>
        <p:spPr>
          <a:xfrm>
            <a:off x="0" y="88669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DATA DESCRIPTION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47364"/>
              </p:ext>
            </p:extLst>
          </p:nvPr>
        </p:nvGraphicFramePr>
        <p:xfrm>
          <a:off x="408213" y="720749"/>
          <a:ext cx="11375572" cy="606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6"/>
                <a:gridCol w="1404257"/>
                <a:gridCol w="6618515"/>
                <a:gridCol w="2732314"/>
              </a:tblGrid>
              <a:tr h="735874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Attribute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Attribute Desc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Notes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7900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chol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serum </a:t>
                      </a: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cholestoral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in mg/dl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7900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fbs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fasting blood sugar</a:t>
                      </a:r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 (0-normal: &lt;120mg/dl,</a:t>
                      </a:r>
                      <a:r>
                        <a:rPr lang="vi-VN" baseline="0" dirty="0" smtClean="0">
                          <a:latin typeface="Calibri" pitchFamily="34" charset="0"/>
                          <a:cs typeface="Calibri" pitchFamily="34" charset="0"/>
                        </a:rPr>
                        <a:t> 1-high: &gt;=120mg/dl)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7900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restecg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resting electrocardiographic results</a:t>
                      </a:r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 (0-normal,</a:t>
                      </a:r>
                      <a:r>
                        <a:rPr lang="vi-VN" baseline="0" dirty="0" smtClean="0">
                          <a:latin typeface="Calibri" pitchFamily="34" charset="0"/>
                          <a:cs typeface="Calibri" pitchFamily="34" charset="0"/>
                        </a:rPr>
                        <a:t> 1-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heart muscle</a:t>
                      </a:r>
                      <a:r>
                        <a:rPr lang="vi-VN" baseline="0" dirty="0" smtClean="0">
                          <a:latin typeface="Calibri" pitchFamily="34" charset="0"/>
                          <a:cs typeface="Calibri" pitchFamily="34" charset="0"/>
                        </a:rPr>
                        <a:t>, 2-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enlargement of the heart's left ventricle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7900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thalach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maximum heart rate achieved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7900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exang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exercise induced angina</a:t>
                      </a:r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 (0-no,</a:t>
                      </a:r>
                      <a:r>
                        <a:rPr lang="vi-VN" baseline="0" dirty="0" smtClean="0">
                          <a:latin typeface="Calibri" pitchFamily="34" charset="0"/>
                          <a:cs typeface="Calibri" pitchFamily="34" charset="0"/>
                        </a:rPr>
                        <a:t> 1-yes)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7900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oldpeak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 depression induced by exercise relative to rest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Float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7900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slope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the slope of the peak exercise ST segment</a:t>
                      </a:r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 (0-upsloping, 1-flat, 2-downsloping)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7900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ca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number of major vessels (0-3) colored by </a:t>
                      </a: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flourosopy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7900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thal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Thalassemia</a:t>
                      </a:r>
                      <a:r>
                        <a:rPr lang="vi-VN" dirty="0" smtClean="0">
                          <a:latin typeface="Calibri" pitchFamily="34" charset="0"/>
                          <a:cs typeface="Calibri" pitchFamily="34" charset="0"/>
                        </a:rPr>
                        <a:t> (0-normal, 1-fixed defect, 2-reversable defect)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6206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xmlns="" id="{9453A488-6345-493F-88C0-D9FF2D0DE627}"/>
              </a:ext>
            </a:extLst>
          </p:cNvPr>
          <p:cNvSpPr txBox="1"/>
          <p:nvPr/>
        </p:nvSpPr>
        <p:spPr>
          <a:xfrm>
            <a:off x="0" y="88669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DATA PREPROCESSING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14" y="1013053"/>
            <a:ext cx="7826970" cy="56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2343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xmlns="" id="{9453A488-6345-493F-88C0-D9FF2D0DE627}"/>
              </a:ext>
            </a:extLst>
          </p:cNvPr>
          <p:cNvSpPr txBox="1"/>
          <p:nvPr/>
        </p:nvSpPr>
        <p:spPr>
          <a:xfrm>
            <a:off x="0" y="88669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QUALITATIVE ANALYSIS OF DATA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9" y="1287913"/>
            <a:ext cx="6539139" cy="518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67" y="1287913"/>
            <a:ext cx="4732555" cy="518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1477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xmlns="" id="{9453A488-6345-493F-88C0-D9FF2D0DE627}"/>
              </a:ext>
            </a:extLst>
          </p:cNvPr>
          <p:cNvSpPr txBox="1"/>
          <p:nvPr/>
        </p:nvSpPr>
        <p:spPr>
          <a:xfrm>
            <a:off x="0" y="88669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QUANTITATIVE ANALYSIS OF DATA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86" y="871310"/>
            <a:ext cx="6470423" cy="589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2550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xmlns="" id="{9453A488-6345-493F-88C0-D9FF2D0DE627}"/>
              </a:ext>
            </a:extLst>
          </p:cNvPr>
          <p:cNvSpPr txBox="1"/>
          <p:nvPr/>
        </p:nvSpPr>
        <p:spPr>
          <a:xfrm>
            <a:off x="0" y="88669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RELATIONSHIP BETWEEN THE ATTRIBUTES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03" y="763360"/>
            <a:ext cx="7479392" cy="592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0561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xmlns="" id="{9453A488-6345-493F-88C0-D9FF2D0DE627}"/>
              </a:ext>
            </a:extLst>
          </p:cNvPr>
          <p:cNvSpPr txBox="1"/>
          <p:nvPr/>
        </p:nvSpPr>
        <p:spPr>
          <a:xfrm>
            <a:off x="0" y="88669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OF DATA SETS: TRAIN - TEST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73" y="1501549"/>
            <a:ext cx="10644652" cy="459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5255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xmlns="" id="{9453A488-6345-493F-88C0-D9FF2D0DE627}"/>
              </a:ext>
            </a:extLst>
          </p:cNvPr>
          <p:cNvSpPr txBox="1"/>
          <p:nvPr/>
        </p:nvSpPr>
        <p:spPr>
          <a:xfrm>
            <a:off x="0" y="88669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USING MACHINE LEARNING TO DATA PREDICTION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77" y="795338"/>
            <a:ext cx="6511244" cy="576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9956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432</Words>
  <Application>Microsoft Office PowerPoint</Application>
  <PresentationFormat>Custom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</dc:creator>
  <cp:lastModifiedBy>ADMIN</cp:lastModifiedBy>
  <cp:revision>93</cp:revision>
  <dcterms:created xsi:type="dcterms:W3CDTF">2021-09-11T14:15:18Z</dcterms:created>
  <dcterms:modified xsi:type="dcterms:W3CDTF">2023-06-06T18:07:23Z</dcterms:modified>
</cp:coreProperties>
</file>